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263" r:id="rId3"/>
    <p:sldId id="259" r:id="rId4"/>
    <p:sldId id="260" r:id="rId5"/>
    <p:sldId id="261" r:id="rId6"/>
    <p:sldId id="262"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18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439" autoAdjust="0"/>
    <p:restoredTop sz="94660"/>
  </p:normalViewPr>
  <p:slideViewPr>
    <p:cSldViewPr snapToGrid="0">
      <p:cViewPr>
        <p:scale>
          <a:sx n="90" d="100"/>
          <a:sy n="90" d="100"/>
        </p:scale>
        <p:origin x="-680" y="-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8196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906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9937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450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115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D3EEF34-5981-59C6-7A74-5F15F5476F5D}"/>
              </a:ext>
            </a:extLst>
          </p:cNvPr>
          <p:cNvSpPr>
            <a:spLocks noGrp="1"/>
          </p:cNvSpPr>
          <p:nvPr>
            <p:ph type="dt" sz="half" idx="10"/>
          </p:nvPr>
        </p:nvSpPr>
        <p:spPr/>
        <p:txBody>
          <a:bodyPr/>
          <a:lstStyle/>
          <a:p>
            <a:endParaRPr lang="es-AR" dirty="0"/>
          </a:p>
        </p:txBody>
      </p:sp>
      <p:sp>
        <p:nvSpPr>
          <p:cNvPr id="5" name="Footer Placeholder 4">
            <a:extLst>
              <a:ext uri="{FF2B5EF4-FFF2-40B4-BE49-F238E27FC236}">
                <a16:creationId xmlns:a16="http://schemas.microsoft.com/office/drawing/2014/main" id="{79380C70-815F-6B09-3DC5-725144CFF87A}"/>
              </a:ext>
            </a:extLst>
          </p:cNvPr>
          <p:cNvSpPr>
            <a:spLocks noGrp="1"/>
          </p:cNvSpPr>
          <p:nvPr>
            <p:ph type="ftr" sz="quarter" idx="11"/>
          </p:nvPr>
        </p:nvSpPr>
        <p:spPr/>
        <p:txBody>
          <a:bodyPr/>
          <a:lstStyle/>
          <a:p>
            <a:endParaRPr lang="es-AR" dirty="0"/>
          </a:p>
        </p:txBody>
      </p:sp>
      <p:sp>
        <p:nvSpPr>
          <p:cNvPr id="6" name="Slide Number Placeholder 5">
            <a:extLst>
              <a:ext uri="{FF2B5EF4-FFF2-40B4-BE49-F238E27FC236}">
                <a16:creationId xmlns:a16="http://schemas.microsoft.com/office/drawing/2014/main" id="{3521E7D3-A75F-0E3A-87C2-E42E7A6ED63F}"/>
              </a:ext>
            </a:extLst>
          </p:cNvPr>
          <p:cNvSpPr>
            <a:spLocks noGrp="1"/>
          </p:cNvSpPr>
          <p:nvPr>
            <p:ph type="sldNum" sz="quarter" idx="12"/>
          </p:nvPr>
        </p:nvSpPr>
        <p:spPr/>
        <p:txBody>
          <a:bodyPr/>
          <a:lstStyle/>
          <a:p>
            <a:endParaRPr lang="es-AR" dirty="0"/>
          </a:p>
        </p:txBody>
      </p:sp>
    </p:spTree>
    <p:extLst>
      <p:ext uri="{BB962C8B-B14F-4D97-AF65-F5344CB8AC3E}">
        <p14:creationId xmlns:p14="http://schemas.microsoft.com/office/powerpoint/2010/main" val="103213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068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9158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8669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6104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9137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850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3608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5690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477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ADAB97-D6F5-839E-E3F7-176A2D6B0735}"/>
              </a:ext>
            </a:extLst>
          </p:cNvPr>
          <p:cNvPicPr>
            <a:picLocks noChangeAspect="1"/>
          </p:cNvPicPr>
          <p:nvPr userDrawn="1"/>
        </p:nvPicPr>
        <p:blipFill>
          <a:blip r:embed="rId17"/>
          <a:stretch>
            <a:fillRect/>
          </a:stretch>
        </p:blipFill>
        <p:spPr>
          <a:xfrm>
            <a:off x="0" y="-8265"/>
            <a:ext cx="12192000" cy="6858002"/>
          </a:xfrm>
          <a:prstGeom prst="rect">
            <a:avLst/>
          </a:prstGeom>
        </p:spPr>
      </p:pic>
    </p:spTree>
    <p:extLst>
      <p:ext uri="{BB962C8B-B14F-4D97-AF65-F5344CB8AC3E}">
        <p14:creationId xmlns:p14="http://schemas.microsoft.com/office/powerpoint/2010/main" val="8480512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72" r:id="rId14"/>
    <p:sldLayoutId id="214748368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4.xml"/><Relationship Id="rId5" Type="http://schemas.openxmlformats.org/officeDocument/2006/relationships/image" Target="../media/image5.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4.xml"/><Relationship Id="rId4" Type="http://schemas.openxmlformats.org/officeDocument/2006/relationships/hyperlink" Target="https://www.paho.org/en/bioethics"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hyperlink" Target="https://iris.paho.org/handle/10665.2/57398" TargetMode="External"/><Relationship Id="rId2" Type="http://schemas.openxmlformats.org/officeDocument/2006/relationships/image" Target="../media/image2.jpg"/><Relationship Id="rId1" Type="http://schemas.openxmlformats.org/officeDocument/2006/relationships/slideLayout" Target="../slideLayouts/slideLayout14.xml"/><Relationship Id="rId6" Type="http://schemas.openxmlformats.org/officeDocument/2006/relationships/hyperlink" Target="https://iris.paho.org/handle/10665.2/57397" TargetMode="External"/><Relationship Id="rId5" Type="http://schemas.openxmlformats.org/officeDocument/2006/relationships/hyperlink" Target="https://iris.paho.org/handle/10665.2/56586" TargetMode="External"/><Relationship Id="rId4" Type="http://schemas.openxmlformats.org/officeDocument/2006/relationships/image" Target="../media/image6.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3.png"/><Relationship Id="rId7" Type="http://schemas.openxmlformats.org/officeDocument/2006/relationships/image" Target="../media/image12.jpeg"/><Relationship Id="rId2" Type="http://schemas.openxmlformats.org/officeDocument/2006/relationships/image" Target="../media/image2.jpg"/><Relationship Id="rId1" Type="http://schemas.openxmlformats.org/officeDocument/2006/relationships/slideLayout" Target="../slideLayouts/slideLayout1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hyperlink" Target="https://www.paho.org/en/bioethics/bioethics-webinar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graphic design, graphics, colorfulness&#10;&#10;Description automatically generated">
            <a:extLst>
              <a:ext uri="{FF2B5EF4-FFF2-40B4-BE49-F238E27FC236}">
                <a16:creationId xmlns:a16="http://schemas.microsoft.com/office/drawing/2014/main" id="{9DC67D65-E7E3-37E0-41C1-7949BD873804}"/>
              </a:ext>
            </a:extLst>
          </p:cNvPr>
          <p:cNvPicPr>
            <a:picLocks noChangeAspect="1"/>
          </p:cNvPicPr>
          <p:nvPr/>
        </p:nvPicPr>
        <p:blipFill rotWithShape="1">
          <a:blip r:embed="rId2">
            <a:extLst>
              <a:ext uri="{28A0092B-C50C-407E-A947-70E740481C1C}">
                <a14:useLocalDpi xmlns:a14="http://schemas.microsoft.com/office/drawing/2010/main" val="0"/>
              </a:ext>
            </a:extLst>
          </a:blip>
          <a:srcRect l="10386" t="22254" r="4436" b="22193"/>
          <a:stretch/>
        </p:blipFill>
        <p:spPr>
          <a:xfrm>
            <a:off x="0" y="5497552"/>
            <a:ext cx="5794260" cy="1360448"/>
          </a:xfrm>
          <a:prstGeom prst="rect">
            <a:avLst/>
          </a:prstGeom>
        </p:spPr>
      </p:pic>
      <p:pic>
        <p:nvPicPr>
          <p:cNvPr id="6" name="Picture 5">
            <a:extLst>
              <a:ext uri="{FF2B5EF4-FFF2-40B4-BE49-F238E27FC236}">
                <a16:creationId xmlns:a16="http://schemas.microsoft.com/office/drawing/2014/main" id="{CE0DC4EB-EB1E-7FFD-3402-AE5AE643E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5853080"/>
            <a:ext cx="6141753" cy="649391"/>
          </a:xfrm>
          <a:prstGeom prst="rect">
            <a:avLst/>
          </a:prstGeom>
        </p:spPr>
      </p:pic>
      <p:sp>
        <p:nvSpPr>
          <p:cNvPr id="2" name="TextBox 1">
            <a:extLst>
              <a:ext uri="{FF2B5EF4-FFF2-40B4-BE49-F238E27FC236}">
                <a16:creationId xmlns:a16="http://schemas.microsoft.com/office/drawing/2014/main" id="{AFBEC187-025C-5634-9D35-C3FAE927137C}"/>
              </a:ext>
            </a:extLst>
          </p:cNvPr>
          <p:cNvSpPr txBox="1"/>
          <p:nvPr/>
        </p:nvSpPr>
        <p:spPr>
          <a:xfrm>
            <a:off x="216514" y="1069059"/>
            <a:ext cx="8681421" cy="4031873"/>
          </a:xfrm>
          <a:prstGeom prst="rect">
            <a:avLst/>
          </a:prstGeom>
          <a:noFill/>
        </p:spPr>
        <p:txBody>
          <a:bodyPr wrap="square">
            <a:spAutoFit/>
          </a:bodyPr>
          <a:lstStyle/>
          <a:p>
            <a:pPr algn="ctr"/>
            <a:r>
              <a:rPr lang="en-US" sz="5200" b="1" i="0" u="none" strike="noStrike" dirty="0">
                <a:solidFill>
                  <a:srgbClr val="171FAE"/>
                </a:solidFill>
                <a:effectLst/>
              </a:rPr>
              <a:t>Catalyzing ethical research in emergencies</a:t>
            </a:r>
            <a:r>
              <a:rPr lang="en-US" sz="5200" b="1" i="0" dirty="0">
                <a:solidFill>
                  <a:srgbClr val="171FAE"/>
                </a:solidFill>
                <a:effectLst/>
              </a:rPr>
              <a:t>​</a:t>
            </a:r>
          </a:p>
          <a:p>
            <a:pPr algn="ctr"/>
            <a:endParaRPr lang="en-US" sz="3200" b="1" u="none" strike="noStrike" dirty="0">
              <a:solidFill>
                <a:srgbClr val="171FAE"/>
              </a:solidFill>
            </a:endParaRPr>
          </a:p>
          <a:p>
            <a:pPr algn="ctr"/>
            <a:r>
              <a:rPr lang="en-US" sz="4000" b="1" i="0" u="none" strike="noStrike" dirty="0">
                <a:solidFill>
                  <a:srgbClr val="171FAE"/>
                </a:solidFill>
                <a:effectLst/>
              </a:rPr>
              <a:t>Ethics guidance, lessons learned from the COVID-19 pandemic, and pending agenda</a:t>
            </a:r>
            <a:endParaRPr lang="en-PE" sz="4000" b="1" dirty="0"/>
          </a:p>
        </p:txBody>
      </p:sp>
      <p:pic>
        <p:nvPicPr>
          <p:cNvPr id="8" name="Picture 7" descr="A poster of people working on cogs&#10;&#10;Description automatically generated">
            <a:extLst>
              <a:ext uri="{FF2B5EF4-FFF2-40B4-BE49-F238E27FC236}">
                <a16:creationId xmlns:a16="http://schemas.microsoft.com/office/drawing/2014/main" id="{E2B2FB6A-1D23-C329-382C-3D2E86B9D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0061" y="1479314"/>
            <a:ext cx="2300344" cy="3204584"/>
          </a:xfrm>
          <a:prstGeom prst="rect">
            <a:avLst/>
          </a:prstGeom>
        </p:spPr>
      </p:pic>
    </p:spTree>
    <p:extLst>
      <p:ext uri="{BB962C8B-B14F-4D97-AF65-F5344CB8AC3E}">
        <p14:creationId xmlns:p14="http://schemas.microsoft.com/office/powerpoint/2010/main" val="1941181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graphic design, graphics, colorfulness&#10;&#10;Description automatically generated">
            <a:extLst>
              <a:ext uri="{FF2B5EF4-FFF2-40B4-BE49-F238E27FC236}">
                <a16:creationId xmlns:a16="http://schemas.microsoft.com/office/drawing/2014/main" id="{9DC67D65-E7E3-37E0-41C1-7949BD873804}"/>
              </a:ext>
            </a:extLst>
          </p:cNvPr>
          <p:cNvPicPr>
            <a:picLocks noChangeAspect="1"/>
          </p:cNvPicPr>
          <p:nvPr/>
        </p:nvPicPr>
        <p:blipFill rotWithShape="1">
          <a:blip r:embed="rId2">
            <a:extLst>
              <a:ext uri="{28A0092B-C50C-407E-A947-70E740481C1C}">
                <a14:useLocalDpi xmlns:a14="http://schemas.microsoft.com/office/drawing/2010/main" val="0"/>
              </a:ext>
            </a:extLst>
          </a:blip>
          <a:srcRect l="10386" t="22254" r="4436" b="22193"/>
          <a:stretch/>
        </p:blipFill>
        <p:spPr>
          <a:xfrm>
            <a:off x="0" y="5497552"/>
            <a:ext cx="5794260" cy="1360448"/>
          </a:xfrm>
          <a:prstGeom prst="rect">
            <a:avLst/>
          </a:prstGeom>
        </p:spPr>
      </p:pic>
      <p:pic>
        <p:nvPicPr>
          <p:cNvPr id="6" name="Picture 5">
            <a:extLst>
              <a:ext uri="{FF2B5EF4-FFF2-40B4-BE49-F238E27FC236}">
                <a16:creationId xmlns:a16="http://schemas.microsoft.com/office/drawing/2014/main" id="{CE0DC4EB-EB1E-7FFD-3402-AE5AE643E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5853080"/>
            <a:ext cx="6141753" cy="649391"/>
          </a:xfrm>
          <a:prstGeom prst="rect">
            <a:avLst/>
          </a:prstGeom>
        </p:spPr>
      </p:pic>
      <p:sp>
        <p:nvSpPr>
          <p:cNvPr id="4" name="TextBox 3">
            <a:extLst>
              <a:ext uri="{FF2B5EF4-FFF2-40B4-BE49-F238E27FC236}">
                <a16:creationId xmlns:a16="http://schemas.microsoft.com/office/drawing/2014/main" id="{BF928E7F-232D-FD18-6D9D-54EC7FB3F79D}"/>
              </a:ext>
            </a:extLst>
          </p:cNvPr>
          <p:cNvSpPr txBox="1"/>
          <p:nvPr/>
        </p:nvSpPr>
        <p:spPr>
          <a:xfrm>
            <a:off x="272143" y="153378"/>
            <a:ext cx="11647714" cy="1569660"/>
          </a:xfrm>
          <a:prstGeom prst="rect">
            <a:avLst/>
          </a:prstGeom>
          <a:noFill/>
        </p:spPr>
        <p:txBody>
          <a:bodyPr wrap="square">
            <a:spAutoFit/>
          </a:bodyPr>
          <a:lstStyle/>
          <a:p>
            <a:pPr algn="ctr"/>
            <a:r>
              <a:rPr lang="en-US" sz="3200" b="1" dirty="0">
                <a:solidFill>
                  <a:srgbClr val="011893"/>
                </a:solidFill>
              </a:rPr>
              <a:t>3. How to ensure that the ethics review and monitoring of research conducted by research ethics committees are agile yet rigorous in emergencies</a:t>
            </a:r>
            <a:endParaRPr lang="en-PE" sz="4400" b="1" dirty="0">
              <a:solidFill>
                <a:srgbClr val="011893"/>
              </a:solidFill>
            </a:endParaRPr>
          </a:p>
        </p:txBody>
      </p:sp>
      <p:sp>
        <p:nvSpPr>
          <p:cNvPr id="2" name="Rectangle 3">
            <a:extLst>
              <a:ext uri="{FF2B5EF4-FFF2-40B4-BE49-F238E27FC236}">
                <a16:creationId xmlns:a16="http://schemas.microsoft.com/office/drawing/2014/main" id="{430D8FB4-C6ED-1548-0860-FAFFF5C2385C}"/>
              </a:ext>
            </a:extLst>
          </p:cNvPr>
          <p:cNvSpPr txBox="1">
            <a:spLocks noChangeArrowheads="1"/>
          </p:cNvSpPr>
          <p:nvPr/>
        </p:nvSpPr>
        <p:spPr>
          <a:xfrm>
            <a:off x="228600" y="2019300"/>
            <a:ext cx="11527971" cy="140970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PE" sz="2600" b="1" dirty="0"/>
              <a:t>Two-step approach:</a:t>
            </a:r>
            <a:endParaRPr lang="en-PE" sz="2600" b="1" dirty="0">
              <a:cs typeface="Calibri" panose="020F0502020204030204"/>
            </a:endParaRPr>
          </a:p>
          <a:p>
            <a:pPr marL="457200" indent="-457200" algn="just">
              <a:buSzPct val="130000"/>
              <a:buFont typeface="+mj-lt"/>
              <a:buAutoNum type="arabicPeriod"/>
            </a:pPr>
            <a:r>
              <a:rPr lang="en-US" sz="2600" dirty="0"/>
              <a:t>Define the organizational strategy for research oversight that best suits the context to avoid repetitive ethics review processes.</a:t>
            </a:r>
            <a:endParaRPr lang="en-PE" sz="2600" dirty="0">
              <a:ea typeface="Times New Roman" panose="02020603050405020304" pitchFamily="18" charset="0"/>
            </a:endParaRPr>
          </a:p>
          <a:p>
            <a:pPr marL="0" indent="0" algn="just">
              <a:buFont typeface="Arial" panose="020B0604020202020204" pitchFamily="34" charset="0"/>
              <a:buNone/>
            </a:pPr>
            <a:endParaRPr lang="en-PE" sz="2400" dirty="0"/>
          </a:p>
          <a:p>
            <a:pPr marL="0" indent="0">
              <a:buFont typeface="Arial" panose="020B0604020202020204" pitchFamily="34" charset="0"/>
              <a:buNone/>
            </a:pPr>
            <a:endParaRPr lang="es-ES" sz="2400" dirty="0"/>
          </a:p>
        </p:txBody>
      </p:sp>
      <p:graphicFrame>
        <p:nvGraphicFramePr>
          <p:cNvPr id="3" name="Table 5">
            <a:extLst>
              <a:ext uri="{FF2B5EF4-FFF2-40B4-BE49-F238E27FC236}">
                <a16:creationId xmlns:a16="http://schemas.microsoft.com/office/drawing/2014/main" id="{B83FC02C-AE4F-9F9F-1901-7D6AAFB1991F}"/>
              </a:ext>
            </a:extLst>
          </p:cNvPr>
          <p:cNvGraphicFramePr>
            <a:graphicFrameLocks noGrp="1"/>
          </p:cNvGraphicFramePr>
          <p:nvPr>
            <p:extLst>
              <p:ext uri="{D42A27DB-BD31-4B8C-83A1-F6EECF244321}">
                <p14:modId xmlns:p14="http://schemas.microsoft.com/office/powerpoint/2010/main" val="866257117"/>
              </p:ext>
            </p:extLst>
          </p:nvPr>
        </p:nvGraphicFramePr>
        <p:xfrm>
          <a:off x="857937" y="3560373"/>
          <a:ext cx="10476125" cy="1524000"/>
        </p:xfrm>
        <a:graphic>
          <a:graphicData uri="http://schemas.openxmlformats.org/drawingml/2006/table">
            <a:tbl>
              <a:tblPr firstRow="1" bandRow="1">
                <a:tableStyleId>{5C22544A-7EE6-4342-B048-85BDC9FD1C3A}</a:tableStyleId>
              </a:tblPr>
              <a:tblGrid>
                <a:gridCol w="1850571">
                  <a:extLst>
                    <a:ext uri="{9D8B030D-6E8A-4147-A177-3AD203B41FA5}">
                      <a16:colId xmlns:a16="http://schemas.microsoft.com/office/drawing/2014/main" val="2898196940"/>
                    </a:ext>
                  </a:extLst>
                </a:gridCol>
                <a:gridCol w="2211835">
                  <a:extLst>
                    <a:ext uri="{9D8B030D-6E8A-4147-A177-3AD203B41FA5}">
                      <a16:colId xmlns:a16="http://schemas.microsoft.com/office/drawing/2014/main" val="938540408"/>
                    </a:ext>
                  </a:extLst>
                </a:gridCol>
                <a:gridCol w="2223269">
                  <a:extLst>
                    <a:ext uri="{9D8B030D-6E8A-4147-A177-3AD203B41FA5}">
                      <a16:colId xmlns:a16="http://schemas.microsoft.com/office/drawing/2014/main" val="1108162911"/>
                    </a:ext>
                  </a:extLst>
                </a:gridCol>
                <a:gridCol w="2095225">
                  <a:extLst>
                    <a:ext uri="{9D8B030D-6E8A-4147-A177-3AD203B41FA5}">
                      <a16:colId xmlns:a16="http://schemas.microsoft.com/office/drawing/2014/main" val="925671834"/>
                    </a:ext>
                  </a:extLst>
                </a:gridCol>
                <a:gridCol w="2095225">
                  <a:extLst>
                    <a:ext uri="{9D8B030D-6E8A-4147-A177-3AD203B41FA5}">
                      <a16:colId xmlns:a16="http://schemas.microsoft.com/office/drawing/2014/main" val="590471927"/>
                    </a:ext>
                  </a:extLst>
                </a:gridCol>
              </a:tblGrid>
              <a:tr h="370840">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200" dirty="0" err="1">
                          <a:solidFill>
                            <a:schemeClr val="bg1"/>
                          </a:solidFill>
                          <a:effectLst/>
                        </a:rPr>
                        <a:t>Possible</a:t>
                      </a:r>
                      <a:r>
                        <a:rPr lang="es-ES" sz="2200" dirty="0">
                          <a:solidFill>
                            <a:schemeClr val="bg1"/>
                          </a:solidFill>
                          <a:effectLst/>
                        </a:rPr>
                        <a:t> </a:t>
                      </a:r>
                      <a:r>
                        <a:rPr lang="es-ES" sz="2200" dirty="0" err="1">
                          <a:solidFill>
                            <a:schemeClr val="bg1"/>
                          </a:solidFill>
                          <a:effectLst/>
                        </a:rPr>
                        <a:t>strategies</a:t>
                      </a:r>
                      <a:endParaRPr lang="es-ES" sz="2200" dirty="0">
                        <a:solidFill>
                          <a:schemeClr val="bg1"/>
                        </a:solidFill>
                        <a:effectLst/>
                      </a:endParaRPr>
                    </a:p>
                  </a:txBody>
                  <a:tcPr>
                    <a:solidFill>
                      <a:schemeClr val="accent1">
                        <a:lumMod val="75000"/>
                      </a:schemeClr>
                    </a:solidFill>
                  </a:tcPr>
                </a:tc>
                <a:tc hMerge="1">
                  <a:txBody>
                    <a:bodyPr/>
                    <a:lstStyle/>
                    <a:p>
                      <a:endParaRPr lang="en-PE"/>
                    </a:p>
                  </a:txBody>
                  <a:tcPr/>
                </a:tc>
                <a:tc hMerge="1">
                  <a:txBody>
                    <a:bodyPr/>
                    <a:lstStyle/>
                    <a:p>
                      <a:endParaRPr lang="en-PE"/>
                    </a:p>
                  </a:txBody>
                  <a:tcPr/>
                </a:tc>
                <a:tc hMerge="1">
                  <a:txBody>
                    <a:bodyPr/>
                    <a:lstStyle/>
                    <a:p>
                      <a:endParaRPr lang="en-PE"/>
                    </a:p>
                  </a:txBody>
                  <a:tcPr/>
                </a:tc>
                <a:tc hMerge="1">
                  <a:txBody>
                    <a:bodyPr/>
                    <a:lstStyle/>
                    <a:p>
                      <a:endParaRPr lang="en-PE"/>
                    </a:p>
                  </a:txBody>
                  <a:tcPr/>
                </a:tc>
                <a:extLst>
                  <a:ext uri="{0D108BD9-81ED-4DB2-BD59-A6C34878D82A}">
                    <a16:rowId xmlns:a16="http://schemas.microsoft.com/office/drawing/2014/main" val="121786539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0" dirty="0">
                          <a:solidFill>
                            <a:schemeClr val="tx1"/>
                          </a:solidFill>
                          <a:effectLst/>
                        </a:rPr>
                        <a:t>1. </a:t>
                      </a:r>
                      <a:r>
                        <a:rPr lang="en-US" sz="2200" dirty="0"/>
                        <a:t>Ad hoc committee</a:t>
                      </a:r>
                      <a:endParaRPr lang="en-US" sz="2200" b="0" dirty="0">
                        <a:solidFill>
                          <a:schemeClr val="tx1"/>
                        </a:solidFill>
                        <a:effectLst/>
                        <a:latin typeface="Times New Roman"/>
                        <a:ea typeface="Times New Roman" panose="02020603050405020304" pitchFamily="18" charset="0"/>
                      </a:endParaRPr>
                    </a:p>
                  </a:txBody>
                  <a:tcP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0" dirty="0">
                          <a:solidFill>
                            <a:schemeClr val="tx1"/>
                          </a:solidFill>
                          <a:effectLst/>
                        </a:rPr>
                        <a:t>2. </a:t>
                      </a:r>
                      <a:r>
                        <a:rPr lang="en-US" sz="2200" dirty="0"/>
                        <a:t>National-level committee</a:t>
                      </a:r>
                      <a:endParaRPr lang="en-US" sz="2200" b="0" dirty="0">
                        <a:solidFill>
                          <a:schemeClr val="tx1"/>
                        </a:solidFill>
                        <a:effectLst/>
                        <a:latin typeface="Times New Roman"/>
                        <a:ea typeface="Times New Roman" panose="02020603050405020304" pitchFamily="18" charset="0"/>
                      </a:endParaRPr>
                    </a:p>
                  </a:txBody>
                  <a:tcP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0" dirty="0">
                          <a:solidFill>
                            <a:schemeClr val="tx1"/>
                          </a:solidFill>
                          <a:effectLst/>
                        </a:rPr>
                        <a:t>3. </a:t>
                      </a:r>
                      <a:r>
                        <a:rPr lang="en-US" sz="2200" dirty="0"/>
                        <a:t>Extraterritorial committee</a:t>
                      </a:r>
                      <a:endParaRPr lang="en-US" sz="2200" b="0" dirty="0">
                        <a:solidFill>
                          <a:schemeClr val="tx1"/>
                        </a:solidFill>
                        <a:effectLst/>
                        <a:latin typeface="Times New Roman"/>
                        <a:ea typeface="Times New Roman" panose="02020603050405020304" pitchFamily="18" charset="0"/>
                      </a:endParaRPr>
                    </a:p>
                  </a:txBody>
                  <a:tcP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0" dirty="0">
                          <a:solidFill>
                            <a:schemeClr val="tx1"/>
                          </a:solidFill>
                          <a:effectLst/>
                        </a:rPr>
                        <a:t>4. </a:t>
                      </a:r>
                      <a:r>
                        <a:rPr lang="en-US" sz="2200" dirty="0"/>
                        <a:t>Provincial or sub-national committee</a:t>
                      </a:r>
                      <a:endParaRPr lang="en-US" sz="2200" b="0" dirty="0">
                        <a:solidFill>
                          <a:schemeClr val="tx1"/>
                        </a:solidFill>
                        <a:effectLst/>
                        <a:latin typeface="Times New Roman"/>
                        <a:ea typeface="Times New Roman" panose="02020603050405020304" pitchFamily="18" charset="0"/>
                      </a:endParaRPr>
                    </a:p>
                  </a:txBody>
                  <a:tcP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0" dirty="0">
                          <a:solidFill>
                            <a:schemeClr val="tx1"/>
                          </a:solidFill>
                          <a:effectLst/>
                        </a:rPr>
                        <a:t>5. </a:t>
                      </a:r>
                      <a:r>
                        <a:rPr lang="en-US" sz="2200" dirty="0"/>
                        <a:t>Institutional committees</a:t>
                      </a:r>
                      <a:endParaRPr lang="en-US" sz="2200" b="0" dirty="0">
                        <a:solidFill>
                          <a:schemeClr val="tx1"/>
                        </a:solidFill>
                        <a:effectLst/>
                        <a:latin typeface="Times New Roman"/>
                        <a:ea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3385767329"/>
                  </a:ext>
                </a:extLst>
              </a:tr>
            </a:tbl>
          </a:graphicData>
        </a:graphic>
      </p:graphicFrame>
    </p:spTree>
    <p:extLst>
      <p:ext uri="{BB962C8B-B14F-4D97-AF65-F5344CB8AC3E}">
        <p14:creationId xmlns:p14="http://schemas.microsoft.com/office/powerpoint/2010/main" val="2809597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graphic design, graphics, colorfulness&#10;&#10;Description automatically generated">
            <a:extLst>
              <a:ext uri="{FF2B5EF4-FFF2-40B4-BE49-F238E27FC236}">
                <a16:creationId xmlns:a16="http://schemas.microsoft.com/office/drawing/2014/main" id="{9DC67D65-E7E3-37E0-41C1-7949BD873804}"/>
              </a:ext>
            </a:extLst>
          </p:cNvPr>
          <p:cNvPicPr>
            <a:picLocks noChangeAspect="1"/>
          </p:cNvPicPr>
          <p:nvPr/>
        </p:nvPicPr>
        <p:blipFill rotWithShape="1">
          <a:blip r:embed="rId2">
            <a:extLst>
              <a:ext uri="{28A0092B-C50C-407E-A947-70E740481C1C}">
                <a14:useLocalDpi xmlns:a14="http://schemas.microsoft.com/office/drawing/2010/main" val="0"/>
              </a:ext>
            </a:extLst>
          </a:blip>
          <a:srcRect l="10386" t="22254" r="4436" b="22193"/>
          <a:stretch/>
        </p:blipFill>
        <p:spPr>
          <a:xfrm>
            <a:off x="0" y="5497552"/>
            <a:ext cx="5794260" cy="1360448"/>
          </a:xfrm>
          <a:prstGeom prst="rect">
            <a:avLst/>
          </a:prstGeom>
        </p:spPr>
      </p:pic>
      <p:pic>
        <p:nvPicPr>
          <p:cNvPr id="6" name="Picture 5">
            <a:extLst>
              <a:ext uri="{FF2B5EF4-FFF2-40B4-BE49-F238E27FC236}">
                <a16:creationId xmlns:a16="http://schemas.microsoft.com/office/drawing/2014/main" id="{CE0DC4EB-EB1E-7FFD-3402-AE5AE643E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5853080"/>
            <a:ext cx="6141753" cy="649391"/>
          </a:xfrm>
          <a:prstGeom prst="rect">
            <a:avLst/>
          </a:prstGeom>
        </p:spPr>
      </p:pic>
      <p:sp>
        <p:nvSpPr>
          <p:cNvPr id="4" name="TextBox 3">
            <a:extLst>
              <a:ext uri="{FF2B5EF4-FFF2-40B4-BE49-F238E27FC236}">
                <a16:creationId xmlns:a16="http://schemas.microsoft.com/office/drawing/2014/main" id="{BF928E7F-232D-FD18-6D9D-54EC7FB3F79D}"/>
              </a:ext>
            </a:extLst>
          </p:cNvPr>
          <p:cNvSpPr txBox="1"/>
          <p:nvPr/>
        </p:nvSpPr>
        <p:spPr>
          <a:xfrm>
            <a:off x="272143" y="153378"/>
            <a:ext cx="11647714" cy="1569660"/>
          </a:xfrm>
          <a:prstGeom prst="rect">
            <a:avLst/>
          </a:prstGeom>
          <a:noFill/>
        </p:spPr>
        <p:txBody>
          <a:bodyPr wrap="square">
            <a:spAutoFit/>
          </a:bodyPr>
          <a:lstStyle/>
          <a:p>
            <a:pPr algn="ctr"/>
            <a:r>
              <a:rPr lang="en-US" sz="3200" b="1" dirty="0">
                <a:solidFill>
                  <a:srgbClr val="011893"/>
                </a:solidFill>
              </a:rPr>
              <a:t>3. How to ensure that the ethics review and monitoring of research conducted by research ethics committees are agile yet rigorous in emergencies</a:t>
            </a:r>
            <a:endParaRPr lang="en-PE" sz="4400" b="1" dirty="0">
              <a:solidFill>
                <a:srgbClr val="011893"/>
              </a:solidFill>
            </a:endParaRPr>
          </a:p>
        </p:txBody>
      </p:sp>
      <p:sp>
        <p:nvSpPr>
          <p:cNvPr id="5" name="Rectangle 3">
            <a:extLst>
              <a:ext uri="{FF2B5EF4-FFF2-40B4-BE49-F238E27FC236}">
                <a16:creationId xmlns:a16="http://schemas.microsoft.com/office/drawing/2014/main" id="{6056E0D6-2325-465A-F983-D8F48D8F5385}"/>
              </a:ext>
            </a:extLst>
          </p:cNvPr>
          <p:cNvSpPr txBox="1">
            <a:spLocks noChangeArrowheads="1"/>
          </p:cNvSpPr>
          <p:nvPr/>
        </p:nvSpPr>
        <p:spPr>
          <a:xfrm>
            <a:off x="228600" y="2019300"/>
            <a:ext cx="11536935" cy="116765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buSzPct val="130000"/>
              <a:buFont typeface="+mj-lt"/>
              <a:buAutoNum type="arabicPeriod" startAt="2"/>
            </a:pPr>
            <a:r>
              <a:rPr lang="es-ES" sz="2600" dirty="0" err="1">
                <a:solidFill>
                  <a:srgbClr val="000000"/>
                </a:solidFill>
                <a:effectLst/>
                <a:ea typeface="Times New Roman" panose="02020603050405020304" pitchFamily="18" charset="0"/>
              </a:rPr>
              <a:t>Establish</a:t>
            </a:r>
            <a:r>
              <a:rPr lang="es-ES" sz="2600" dirty="0">
                <a:solidFill>
                  <a:srgbClr val="000000"/>
                </a:solidFill>
                <a:effectLst/>
                <a:ea typeface="Times New Roman" panose="02020603050405020304" pitchFamily="18" charset="0"/>
              </a:rPr>
              <a:t> </a:t>
            </a:r>
            <a:r>
              <a:rPr lang="en-US" sz="2600" b="0" dirty="0">
                <a:effectLst/>
              </a:rPr>
              <a:t>rapid and flexible standard operating procedures (SOPs) that ensure a rapid and rigorous review of research and an agile and adequate monitoring of ongoing studies. </a:t>
            </a:r>
            <a:endParaRPr lang="en-US" sz="2600" dirty="0"/>
          </a:p>
        </p:txBody>
      </p:sp>
      <p:sp>
        <p:nvSpPr>
          <p:cNvPr id="8" name="TextBox 7">
            <a:extLst>
              <a:ext uri="{FF2B5EF4-FFF2-40B4-BE49-F238E27FC236}">
                <a16:creationId xmlns:a16="http://schemas.microsoft.com/office/drawing/2014/main" id="{A5AF825A-A932-ACAA-73C6-9087DA898D7C}"/>
              </a:ext>
            </a:extLst>
          </p:cNvPr>
          <p:cNvSpPr txBox="1"/>
          <p:nvPr/>
        </p:nvSpPr>
        <p:spPr>
          <a:xfrm>
            <a:off x="4027707" y="3337522"/>
            <a:ext cx="4305517" cy="2123658"/>
          </a:xfrm>
          <a:prstGeom prst="rect">
            <a:avLst/>
          </a:prstGeom>
          <a:noFill/>
        </p:spPr>
        <p:txBody>
          <a:bodyPr wrap="square" lIns="91440" tIns="45720" rIns="91440" bIns="45720" rtlCol="0" anchor="t">
            <a:spAutoFit/>
          </a:bodyPr>
          <a:lstStyle/>
          <a:p>
            <a:pPr marL="342900" lvl="0" indent="-342900">
              <a:buFont typeface="Arial" pitchFamily="2" charset="2"/>
              <a:buChar char="•"/>
            </a:pPr>
            <a:r>
              <a:rPr lang="es-ES" sz="2200" dirty="0" err="1">
                <a:effectLst/>
                <a:ea typeface="Calibri" panose="020F0502020204030204" pitchFamily="34" charset="0"/>
                <a:cs typeface="Times New Roman"/>
              </a:rPr>
              <a:t>Submission</a:t>
            </a:r>
            <a:r>
              <a:rPr lang="es-ES" sz="2200" dirty="0">
                <a:effectLst/>
                <a:ea typeface="Calibri" panose="020F0502020204030204" pitchFamily="34" charset="0"/>
                <a:cs typeface="Times New Roman"/>
              </a:rPr>
              <a:t> </a:t>
            </a:r>
            <a:r>
              <a:rPr lang="es-ES" sz="2200" dirty="0" err="1">
                <a:effectLst/>
                <a:ea typeface="Calibri" panose="020F0502020204030204" pitchFamily="34" charset="0"/>
                <a:cs typeface="Times New Roman"/>
              </a:rPr>
              <a:t>of</a:t>
            </a:r>
            <a:r>
              <a:rPr lang="es-ES" sz="2200" dirty="0">
                <a:effectLst/>
                <a:ea typeface="Calibri" panose="020F0502020204030204" pitchFamily="34" charset="0"/>
                <a:cs typeface="Times New Roman"/>
              </a:rPr>
              <a:t> </a:t>
            </a:r>
            <a:r>
              <a:rPr lang="es-ES" sz="2200" dirty="0" err="1">
                <a:effectLst/>
                <a:ea typeface="Calibri" panose="020F0502020204030204" pitchFamily="34" charset="0"/>
                <a:cs typeface="Times New Roman"/>
              </a:rPr>
              <a:t>electronic</a:t>
            </a:r>
            <a:r>
              <a:rPr lang="es-ES" sz="2200" dirty="0">
                <a:effectLst/>
                <a:ea typeface="Calibri" panose="020F0502020204030204" pitchFamily="34" charset="0"/>
                <a:cs typeface="Times New Roman"/>
              </a:rPr>
              <a:t> </a:t>
            </a:r>
            <a:r>
              <a:rPr lang="es-ES" sz="2200" dirty="0" err="1">
                <a:effectLst/>
                <a:ea typeface="Calibri" panose="020F0502020204030204" pitchFamily="34" charset="0"/>
                <a:cs typeface="Times New Roman"/>
              </a:rPr>
              <a:t>documentation</a:t>
            </a:r>
            <a:endParaRPr lang="en-US" sz="2200" dirty="0">
              <a:effectLst/>
              <a:ea typeface="Calibri" panose="020F0502020204030204" pitchFamily="34" charset="0"/>
              <a:cs typeface="Times New Roman"/>
            </a:endParaRPr>
          </a:p>
          <a:p>
            <a:pPr marL="342900" indent="-342900">
              <a:buFont typeface="Arial" pitchFamily="2" charset="2"/>
              <a:buChar char="•"/>
            </a:pPr>
            <a:r>
              <a:rPr lang="en-US" sz="2200" dirty="0">
                <a:effectLst/>
              </a:rPr>
              <a:t>Flexibility in the requirements for the submission</a:t>
            </a:r>
            <a:endParaRPr lang="en-US" sz="2200" dirty="0"/>
          </a:p>
          <a:p>
            <a:pPr marL="342900" indent="-342900">
              <a:buFont typeface="Arial" pitchFamily="2" charset="2"/>
              <a:buChar char="•"/>
            </a:pPr>
            <a:r>
              <a:rPr lang="en-US" sz="2200" dirty="0">
                <a:effectLst/>
              </a:rPr>
              <a:t>Mechanisms for communication and coordination </a:t>
            </a:r>
            <a:endParaRPr lang="en-US" sz="2200" dirty="0"/>
          </a:p>
        </p:txBody>
      </p:sp>
      <p:sp>
        <p:nvSpPr>
          <p:cNvPr id="9" name="TextBox 8">
            <a:extLst>
              <a:ext uri="{FF2B5EF4-FFF2-40B4-BE49-F238E27FC236}">
                <a16:creationId xmlns:a16="http://schemas.microsoft.com/office/drawing/2014/main" id="{DC89516D-DC4D-9679-AE5C-AA3966425B7A}"/>
              </a:ext>
            </a:extLst>
          </p:cNvPr>
          <p:cNvSpPr txBox="1"/>
          <p:nvPr/>
        </p:nvSpPr>
        <p:spPr>
          <a:xfrm>
            <a:off x="8339778" y="3357282"/>
            <a:ext cx="3594044" cy="2123658"/>
          </a:xfrm>
          <a:prstGeom prst="rect">
            <a:avLst/>
          </a:prstGeom>
          <a:noFill/>
        </p:spPr>
        <p:txBody>
          <a:bodyPr wrap="square" lIns="91440" tIns="45720" rIns="91440" bIns="45720" rtlCol="0" anchor="t">
            <a:spAutoFit/>
          </a:bodyPr>
          <a:lstStyle/>
          <a:p>
            <a:pPr marL="342900" indent="-342900">
              <a:buFont typeface="Arial" pitchFamily="2" charset="2"/>
              <a:buChar char="•"/>
            </a:pPr>
            <a:r>
              <a:rPr lang="es-ES" sz="2200" dirty="0">
                <a:latin typeface="Calibri"/>
                <a:cs typeface="Times New Roman"/>
              </a:rPr>
              <a:t>Virtual meetings</a:t>
            </a:r>
            <a:endParaRPr lang="en-US" sz="2200" dirty="0">
              <a:latin typeface="Calibri"/>
              <a:cs typeface="Calibri"/>
            </a:endParaRPr>
          </a:p>
          <a:p>
            <a:pPr marL="342900" indent="-342900">
              <a:buFont typeface="Arial" pitchFamily="2" charset="2"/>
              <a:buChar char="•"/>
            </a:pPr>
            <a:r>
              <a:rPr lang="es-ES" sz="2200" dirty="0" err="1">
                <a:latin typeface="Calibri"/>
                <a:cs typeface="Times New Roman"/>
              </a:rPr>
              <a:t>Tight</a:t>
            </a:r>
            <a:r>
              <a:rPr lang="es-ES" sz="2200" dirty="0">
                <a:latin typeface="Calibri"/>
                <a:cs typeface="Times New Roman"/>
              </a:rPr>
              <a:t> </a:t>
            </a:r>
            <a:r>
              <a:rPr lang="es-ES" sz="2200" dirty="0" err="1">
                <a:latin typeface="Calibri"/>
                <a:cs typeface="Times New Roman"/>
              </a:rPr>
              <a:t>deadlines</a:t>
            </a:r>
            <a:endParaRPr lang="es-ES" sz="2200" dirty="0">
              <a:latin typeface="Calibri"/>
              <a:cs typeface="Times New Roman"/>
            </a:endParaRPr>
          </a:p>
          <a:p>
            <a:pPr marL="342900" indent="-342900">
              <a:buFont typeface="Arial" pitchFamily="2" charset="2"/>
              <a:buChar char="•"/>
            </a:pPr>
            <a:r>
              <a:rPr lang="es-ES" sz="2200" dirty="0" err="1">
                <a:latin typeface="Calibri"/>
                <a:cs typeface="Times New Roman"/>
              </a:rPr>
              <a:t>Re</a:t>
            </a:r>
            <a:r>
              <a:rPr lang="es-ES" sz="2200" dirty="0" err="1">
                <a:cs typeface="Times New Roman"/>
              </a:rPr>
              <a:t>duced</a:t>
            </a:r>
            <a:r>
              <a:rPr lang="es-ES" sz="2200" dirty="0">
                <a:cs typeface="Times New Roman"/>
              </a:rPr>
              <a:t> quorum</a:t>
            </a:r>
          </a:p>
          <a:p>
            <a:pPr marL="342900" indent="-342900">
              <a:buFont typeface="Arial" pitchFamily="2" charset="2"/>
              <a:buChar char="•"/>
            </a:pPr>
            <a:r>
              <a:rPr lang="en-US" sz="2200" dirty="0">
                <a:effectLst/>
              </a:rPr>
              <a:t>Staggered decision-making</a:t>
            </a:r>
          </a:p>
          <a:p>
            <a:pPr marL="342900" indent="-342900">
              <a:buFont typeface="Arial" pitchFamily="2" charset="2"/>
              <a:buChar char="•"/>
            </a:pPr>
            <a:r>
              <a:rPr lang="en-US" sz="2200" dirty="0">
                <a:effectLst/>
              </a:rPr>
              <a:t>Digital registry and documentation archive </a:t>
            </a:r>
            <a:endParaRPr lang="en-US" sz="2200" dirty="0"/>
          </a:p>
        </p:txBody>
      </p:sp>
      <p:sp>
        <p:nvSpPr>
          <p:cNvPr id="10" name="Left Brace 9">
            <a:extLst>
              <a:ext uri="{FF2B5EF4-FFF2-40B4-BE49-F238E27FC236}">
                <a16:creationId xmlns:a16="http://schemas.microsoft.com/office/drawing/2014/main" id="{4145F434-2528-8086-D0F1-CBCAEBEFA311}"/>
              </a:ext>
            </a:extLst>
          </p:cNvPr>
          <p:cNvSpPr/>
          <p:nvPr/>
        </p:nvSpPr>
        <p:spPr>
          <a:xfrm>
            <a:off x="3639540" y="3294915"/>
            <a:ext cx="444828" cy="2099245"/>
          </a:xfrm>
          <a:prstGeom prst="leftBrace">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endParaRPr lang="en-US">
              <a:solidFill>
                <a:srgbClr val="000099"/>
              </a:solidFill>
            </a:endParaRPr>
          </a:p>
        </p:txBody>
      </p:sp>
      <p:sp>
        <p:nvSpPr>
          <p:cNvPr id="11" name="TextBox 5">
            <a:extLst>
              <a:ext uri="{FF2B5EF4-FFF2-40B4-BE49-F238E27FC236}">
                <a16:creationId xmlns:a16="http://schemas.microsoft.com/office/drawing/2014/main" id="{230943E6-E374-3034-76A8-2153EF372A37}"/>
              </a:ext>
            </a:extLst>
          </p:cNvPr>
          <p:cNvSpPr txBox="1"/>
          <p:nvPr/>
        </p:nvSpPr>
        <p:spPr>
          <a:xfrm>
            <a:off x="682142" y="3441925"/>
            <a:ext cx="2474715" cy="1061452"/>
          </a:xfrm>
          <a:prstGeom prst="rect">
            <a:avLst/>
          </a:prstGeom>
          <a:noFill/>
        </p:spPr>
        <p:txBody>
          <a:bodyPr wrap="square" lIns="91440" tIns="45720" rIns="91440" bIns="45720" rtlCol="0" anchor="t">
            <a:noAutofit/>
          </a:bodyPr>
          <a:lstStyle/>
          <a:p>
            <a:pPr algn="ctr"/>
            <a:r>
              <a:rPr lang="es-ES_tradnl" sz="2400" b="1" dirty="0" err="1">
                <a:solidFill>
                  <a:srgbClr val="000000"/>
                </a:solidFill>
                <a:latin typeface="Calibri"/>
                <a:ea typeface="Times New Roman" panose="02020603050405020304" pitchFamily="18" charset="0"/>
                <a:cs typeface="Times New Roman"/>
              </a:rPr>
              <a:t>Relevant</a:t>
            </a:r>
            <a:r>
              <a:rPr lang="es-ES_tradnl" sz="2400" b="1" dirty="0">
                <a:solidFill>
                  <a:srgbClr val="000000"/>
                </a:solidFill>
                <a:latin typeface="Calibri"/>
                <a:ea typeface="Times New Roman" panose="02020603050405020304" pitchFamily="18" charset="0"/>
                <a:cs typeface="Times New Roman"/>
              </a:rPr>
              <a:t> </a:t>
            </a:r>
            <a:r>
              <a:rPr lang="es-ES_tradnl" sz="2400" b="1" dirty="0" err="1">
                <a:solidFill>
                  <a:srgbClr val="000000"/>
                </a:solidFill>
                <a:latin typeface="Calibri"/>
                <a:ea typeface="Times New Roman" panose="02020603050405020304" pitchFamily="18" charset="0"/>
                <a:cs typeface="Times New Roman"/>
              </a:rPr>
              <a:t>topics</a:t>
            </a:r>
            <a:r>
              <a:rPr lang="es-ES_tradnl" sz="2400" b="1" dirty="0">
                <a:solidFill>
                  <a:srgbClr val="000000"/>
                </a:solidFill>
                <a:latin typeface="Calibri"/>
                <a:ea typeface="Times New Roman" panose="02020603050405020304" pitchFamily="18" charset="0"/>
                <a:cs typeface="Times New Roman"/>
              </a:rPr>
              <a:t> </a:t>
            </a:r>
            <a:r>
              <a:rPr lang="es-ES_tradnl" sz="2400" b="1" dirty="0" err="1">
                <a:solidFill>
                  <a:srgbClr val="000000"/>
                </a:solidFill>
                <a:latin typeface="Calibri"/>
                <a:ea typeface="Times New Roman" panose="02020603050405020304" pitchFamily="18" charset="0"/>
                <a:cs typeface="Times New Roman"/>
              </a:rPr>
              <a:t>to</a:t>
            </a:r>
            <a:r>
              <a:rPr lang="es-ES_tradnl" sz="2400" b="1" dirty="0">
                <a:solidFill>
                  <a:srgbClr val="000000"/>
                </a:solidFill>
                <a:latin typeface="Calibri"/>
                <a:ea typeface="Times New Roman" panose="02020603050405020304" pitchFamily="18" charset="0"/>
                <a:cs typeface="Times New Roman"/>
              </a:rPr>
              <a:t> be </a:t>
            </a:r>
            <a:r>
              <a:rPr lang="es-ES_tradnl" sz="2400" b="1" dirty="0" err="1">
                <a:solidFill>
                  <a:srgbClr val="000000"/>
                </a:solidFill>
                <a:latin typeface="Calibri"/>
                <a:ea typeface="Times New Roman" panose="02020603050405020304" pitchFamily="18" charset="0"/>
                <a:cs typeface="Times New Roman"/>
              </a:rPr>
              <a:t>considered</a:t>
            </a:r>
            <a:r>
              <a:rPr lang="es-ES_tradnl" sz="2400" b="1" dirty="0">
                <a:solidFill>
                  <a:srgbClr val="000000"/>
                </a:solidFill>
                <a:latin typeface="Calibri"/>
                <a:ea typeface="Times New Roman" panose="02020603050405020304" pitchFamily="18" charset="0"/>
                <a:cs typeface="Times New Roman"/>
              </a:rPr>
              <a:t> in </a:t>
            </a:r>
            <a:r>
              <a:rPr lang="es-ES_tradnl" sz="2400" b="1" dirty="0" err="1">
                <a:solidFill>
                  <a:srgbClr val="000000"/>
                </a:solidFill>
                <a:latin typeface="Calibri"/>
                <a:ea typeface="Times New Roman" panose="02020603050405020304" pitchFamily="18" charset="0"/>
                <a:cs typeface="Times New Roman"/>
              </a:rPr>
              <a:t>the</a:t>
            </a:r>
            <a:r>
              <a:rPr lang="es-ES_tradnl" sz="2400" b="1" dirty="0">
                <a:solidFill>
                  <a:srgbClr val="000000"/>
                </a:solidFill>
                <a:latin typeface="Calibri"/>
                <a:ea typeface="Times New Roman" panose="02020603050405020304" pitchFamily="18" charset="0"/>
                <a:cs typeface="Times New Roman"/>
              </a:rPr>
              <a:t> </a:t>
            </a:r>
            <a:r>
              <a:rPr lang="es-ES_tradnl" sz="2400" b="1" dirty="0" err="1">
                <a:solidFill>
                  <a:srgbClr val="000000"/>
                </a:solidFill>
                <a:latin typeface="Calibri"/>
                <a:ea typeface="Times New Roman" panose="02020603050405020304" pitchFamily="18" charset="0"/>
                <a:cs typeface="Times New Roman"/>
              </a:rPr>
              <a:t>SOPs</a:t>
            </a:r>
            <a:r>
              <a:rPr lang="es-ES_tradnl" sz="2400" b="1" dirty="0">
                <a:solidFill>
                  <a:srgbClr val="000000"/>
                </a:solidFill>
                <a:latin typeface="Calibri"/>
                <a:ea typeface="Times New Roman" panose="02020603050405020304" pitchFamily="18" charset="0"/>
                <a:cs typeface="Times New Roman"/>
              </a:rPr>
              <a:t> </a:t>
            </a:r>
            <a:endParaRPr lang="es-ES_tradnl" sz="2400" b="1" kern="1200" dirty="0">
              <a:solidFill>
                <a:srgbClr val="000000"/>
              </a:solidFill>
              <a:effectLst/>
              <a:latin typeface="Calibri"/>
              <a:ea typeface="Times New Roman" panose="02020603050405020304" pitchFamily="18" charset="0"/>
              <a:cs typeface="Times New Roman"/>
            </a:endParaRPr>
          </a:p>
        </p:txBody>
      </p:sp>
      <p:sp>
        <p:nvSpPr>
          <p:cNvPr id="12" name="TextBox 11">
            <a:extLst>
              <a:ext uri="{FF2B5EF4-FFF2-40B4-BE49-F238E27FC236}">
                <a16:creationId xmlns:a16="http://schemas.microsoft.com/office/drawing/2014/main" id="{0CC10CB3-30DA-54BC-1F2B-5436C6FC9FE3}"/>
              </a:ext>
            </a:extLst>
          </p:cNvPr>
          <p:cNvSpPr txBox="1"/>
          <p:nvPr/>
        </p:nvSpPr>
        <p:spPr>
          <a:xfrm>
            <a:off x="566057" y="4624719"/>
            <a:ext cx="2590800" cy="769441"/>
          </a:xfrm>
          <a:prstGeom prst="rect">
            <a:avLst/>
          </a:prstGeom>
          <a:noFill/>
        </p:spPr>
        <p:txBody>
          <a:bodyPr wrap="square" lIns="91440" tIns="45720" rIns="91440" bIns="45720" rtlCol="0" anchor="t">
            <a:spAutoFit/>
          </a:bodyPr>
          <a:lstStyle/>
          <a:p>
            <a:pPr algn="ctr"/>
            <a:r>
              <a:rPr lang="en-PE" sz="2200" i="1" dirty="0"/>
              <a:t>Template of SOPs in annex 1 </a:t>
            </a:r>
            <a:endParaRPr lang="en-US" sz="2200" i="1" dirty="0">
              <a:cs typeface="Calibri"/>
            </a:endParaRPr>
          </a:p>
        </p:txBody>
      </p:sp>
    </p:spTree>
    <p:extLst>
      <p:ext uri="{BB962C8B-B14F-4D97-AF65-F5344CB8AC3E}">
        <p14:creationId xmlns:p14="http://schemas.microsoft.com/office/powerpoint/2010/main" val="4253152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graphic design, graphics, colorfulness&#10;&#10;Description automatically generated">
            <a:extLst>
              <a:ext uri="{FF2B5EF4-FFF2-40B4-BE49-F238E27FC236}">
                <a16:creationId xmlns:a16="http://schemas.microsoft.com/office/drawing/2014/main" id="{9DC67D65-E7E3-37E0-41C1-7949BD873804}"/>
              </a:ext>
            </a:extLst>
          </p:cNvPr>
          <p:cNvPicPr>
            <a:picLocks noChangeAspect="1"/>
          </p:cNvPicPr>
          <p:nvPr/>
        </p:nvPicPr>
        <p:blipFill rotWithShape="1">
          <a:blip r:embed="rId2">
            <a:extLst>
              <a:ext uri="{28A0092B-C50C-407E-A947-70E740481C1C}">
                <a14:useLocalDpi xmlns:a14="http://schemas.microsoft.com/office/drawing/2010/main" val="0"/>
              </a:ext>
            </a:extLst>
          </a:blip>
          <a:srcRect l="10386" t="22254" r="4436" b="22193"/>
          <a:stretch/>
        </p:blipFill>
        <p:spPr>
          <a:xfrm>
            <a:off x="0" y="5497552"/>
            <a:ext cx="5794260" cy="1360448"/>
          </a:xfrm>
          <a:prstGeom prst="rect">
            <a:avLst/>
          </a:prstGeom>
        </p:spPr>
      </p:pic>
      <p:pic>
        <p:nvPicPr>
          <p:cNvPr id="6" name="Picture 5">
            <a:extLst>
              <a:ext uri="{FF2B5EF4-FFF2-40B4-BE49-F238E27FC236}">
                <a16:creationId xmlns:a16="http://schemas.microsoft.com/office/drawing/2014/main" id="{CE0DC4EB-EB1E-7FFD-3402-AE5AE643E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5853080"/>
            <a:ext cx="6141753" cy="649391"/>
          </a:xfrm>
          <a:prstGeom prst="rect">
            <a:avLst/>
          </a:prstGeom>
        </p:spPr>
      </p:pic>
      <p:sp>
        <p:nvSpPr>
          <p:cNvPr id="4" name="TextBox 3">
            <a:extLst>
              <a:ext uri="{FF2B5EF4-FFF2-40B4-BE49-F238E27FC236}">
                <a16:creationId xmlns:a16="http://schemas.microsoft.com/office/drawing/2014/main" id="{BF928E7F-232D-FD18-6D9D-54EC7FB3F79D}"/>
              </a:ext>
            </a:extLst>
          </p:cNvPr>
          <p:cNvSpPr txBox="1"/>
          <p:nvPr/>
        </p:nvSpPr>
        <p:spPr>
          <a:xfrm>
            <a:off x="272143" y="153378"/>
            <a:ext cx="11647714" cy="1077218"/>
          </a:xfrm>
          <a:prstGeom prst="rect">
            <a:avLst/>
          </a:prstGeom>
          <a:noFill/>
        </p:spPr>
        <p:txBody>
          <a:bodyPr wrap="square">
            <a:spAutoFit/>
          </a:bodyPr>
          <a:lstStyle/>
          <a:p>
            <a:pPr algn="ctr"/>
            <a:r>
              <a:rPr lang="en-US" sz="3200" b="1" dirty="0">
                <a:solidFill>
                  <a:srgbClr val="011893"/>
                </a:solidFill>
              </a:rPr>
              <a:t>4. How can the ethical acceptability of research be ensured in response to emerging evidence?</a:t>
            </a:r>
            <a:endParaRPr lang="en-PE" sz="4400" b="1" dirty="0">
              <a:solidFill>
                <a:srgbClr val="011893"/>
              </a:solidFill>
            </a:endParaRPr>
          </a:p>
        </p:txBody>
      </p:sp>
      <p:sp>
        <p:nvSpPr>
          <p:cNvPr id="2" name="Rectangle 3">
            <a:extLst>
              <a:ext uri="{FF2B5EF4-FFF2-40B4-BE49-F238E27FC236}">
                <a16:creationId xmlns:a16="http://schemas.microsoft.com/office/drawing/2014/main" id="{EF49C102-90B5-8BD8-DA4B-57924C0DBB7F}"/>
              </a:ext>
            </a:extLst>
          </p:cNvPr>
          <p:cNvSpPr txBox="1">
            <a:spLocks noChangeArrowheads="1"/>
          </p:cNvSpPr>
          <p:nvPr/>
        </p:nvSpPr>
        <p:spPr>
          <a:xfrm>
            <a:off x="280261" y="1689098"/>
            <a:ext cx="5585552" cy="353567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2600" dirty="0"/>
              <a:t>In emergency situations evidence is produced quickly and this can impact the ethical acceptability  of ongoing research. </a:t>
            </a:r>
            <a:endParaRPr lang="en-US" sz="2600" dirty="0">
              <a:cs typeface="Calibri"/>
            </a:endParaRPr>
          </a:p>
          <a:p>
            <a:pPr marL="285750" indent="-285750"/>
            <a:r>
              <a:rPr lang="en-US" sz="2600" dirty="0"/>
              <a:t>Researchers and RECs are responsible for ensuring that research continues to be ethically acceptable in light of the most up-to-date available evidence. </a:t>
            </a:r>
            <a:endParaRPr lang="en-PE" sz="2600" dirty="0">
              <a:cs typeface="Calibri"/>
            </a:endParaRPr>
          </a:p>
        </p:txBody>
      </p:sp>
      <p:graphicFrame>
        <p:nvGraphicFramePr>
          <p:cNvPr id="3" name="Table 4">
            <a:extLst>
              <a:ext uri="{FF2B5EF4-FFF2-40B4-BE49-F238E27FC236}">
                <a16:creationId xmlns:a16="http://schemas.microsoft.com/office/drawing/2014/main" id="{2FBBA590-D66E-BF76-D9D9-1EEF0A855C2F}"/>
              </a:ext>
            </a:extLst>
          </p:cNvPr>
          <p:cNvGraphicFramePr>
            <a:graphicFrameLocks noGrp="1"/>
          </p:cNvGraphicFramePr>
          <p:nvPr>
            <p:extLst>
              <p:ext uri="{D42A27DB-BD31-4B8C-83A1-F6EECF244321}">
                <p14:modId xmlns:p14="http://schemas.microsoft.com/office/powerpoint/2010/main" val="508179496"/>
              </p:ext>
            </p:extLst>
          </p:nvPr>
        </p:nvGraphicFramePr>
        <p:xfrm>
          <a:off x="6096000" y="1689099"/>
          <a:ext cx="5728607" cy="3535680"/>
        </p:xfrm>
        <a:graphic>
          <a:graphicData uri="http://schemas.openxmlformats.org/drawingml/2006/table">
            <a:tbl>
              <a:tblPr firstRow="1" bandRow="1">
                <a:tableStyleId>{5C22544A-7EE6-4342-B048-85BDC9FD1C3A}</a:tableStyleId>
              </a:tblPr>
              <a:tblGrid>
                <a:gridCol w="5728607">
                  <a:extLst>
                    <a:ext uri="{9D8B030D-6E8A-4147-A177-3AD203B41FA5}">
                      <a16:colId xmlns:a16="http://schemas.microsoft.com/office/drawing/2014/main" val="3390825105"/>
                    </a:ext>
                  </a:extLst>
                </a:gridCol>
              </a:tblGrid>
              <a:tr h="396676">
                <a:tc>
                  <a:txBody>
                    <a:bodyPr/>
                    <a:lstStyle/>
                    <a:p>
                      <a:pPr algn="ctr"/>
                      <a:r>
                        <a:rPr lang="en-US" sz="2200" dirty="0"/>
                        <a:t>The case of hydroxychloroquine</a:t>
                      </a:r>
                      <a:endParaRPr lang="en-PE" sz="2000" dirty="0"/>
                    </a:p>
                  </a:txBody>
                  <a:tcPr>
                    <a:solidFill>
                      <a:schemeClr val="accent1">
                        <a:lumMod val="75000"/>
                      </a:schemeClr>
                    </a:solidFill>
                  </a:tcPr>
                </a:tc>
                <a:extLst>
                  <a:ext uri="{0D108BD9-81ED-4DB2-BD59-A6C34878D82A}">
                    <a16:rowId xmlns:a16="http://schemas.microsoft.com/office/drawing/2014/main" val="2497566664"/>
                  </a:ext>
                </a:extLst>
              </a:tr>
              <a:tr h="3032125">
                <a:tc>
                  <a:txBody>
                    <a:bodyPr/>
                    <a:lstStyle/>
                    <a:p>
                      <a:pPr algn="ctr"/>
                      <a:r>
                        <a:rPr lang="en-US" sz="2200" dirty="0"/>
                        <a:t>At the beginning of the pandemic, several studies tested hydroxychloroquine as a possible treatment for COVID-19. The RECOVERY clinical trial showed the futility of this drug as a treatment for patients hospitalized with COVID-19. Therefore, other ongoing studies had to be suspended or revised. E.g., the Solidarity clinical trial of WHO proceeded to close the arm that studied hydroxychloroquine.  </a:t>
                      </a:r>
                      <a:endParaRPr lang="en-PE" sz="2200" dirty="0"/>
                    </a:p>
                  </a:txBody>
                  <a:tcPr>
                    <a:solidFill>
                      <a:schemeClr val="accent1">
                        <a:lumMod val="20000"/>
                        <a:lumOff val="80000"/>
                      </a:schemeClr>
                    </a:solidFill>
                  </a:tcPr>
                </a:tc>
                <a:extLst>
                  <a:ext uri="{0D108BD9-81ED-4DB2-BD59-A6C34878D82A}">
                    <a16:rowId xmlns:a16="http://schemas.microsoft.com/office/drawing/2014/main" val="3538939883"/>
                  </a:ext>
                </a:extLst>
              </a:tr>
            </a:tbl>
          </a:graphicData>
        </a:graphic>
      </p:graphicFrame>
    </p:spTree>
    <p:extLst>
      <p:ext uri="{BB962C8B-B14F-4D97-AF65-F5344CB8AC3E}">
        <p14:creationId xmlns:p14="http://schemas.microsoft.com/office/powerpoint/2010/main" val="1240367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graphic design, graphics, colorfulness&#10;&#10;Description automatically generated">
            <a:extLst>
              <a:ext uri="{FF2B5EF4-FFF2-40B4-BE49-F238E27FC236}">
                <a16:creationId xmlns:a16="http://schemas.microsoft.com/office/drawing/2014/main" id="{9DC67D65-E7E3-37E0-41C1-7949BD873804}"/>
              </a:ext>
            </a:extLst>
          </p:cNvPr>
          <p:cNvPicPr>
            <a:picLocks noChangeAspect="1"/>
          </p:cNvPicPr>
          <p:nvPr/>
        </p:nvPicPr>
        <p:blipFill rotWithShape="1">
          <a:blip r:embed="rId2">
            <a:extLst>
              <a:ext uri="{28A0092B-C50C-407E-A947-70E740481C1C}">
                <a14:useLocalDpi xmlns:a14="http://schemas.microsoft.com/office/drawing/2010/main" val="0"/>
              </a:ext>
            </a:extLst>
          </a:blip>
          <a:srcRect l="10386" t="22254" r="4436" b="22193"/>
          <a:stretch/>
        </p:blipFill>
        <p:spPr>
          <a:xfrm>
            <a:off x="0" y="5497552"/>
            <a:ext cx="5794260" cy="1360448"/>
          </a:xfrm>
          <a:prstGeom prst="rect">
            <a:avLst/>
          </a:prstGeom>
        </p:spPr>
      </p:pic>
      <p:pic>
        <p:nvPicPr>
          <p:cNvPr id="6" name="Picture 5">
            <a:extLst>
              <a:ext uri="{FF2B5EF4-FFF2-40B4-BE49-F238E27FC236}">
                <a16:creationId xmlns:a16="http://schemas.microsoft.com/office/drawing/2014/main" id="{CE0DC4EB-EB1E-7FFD-3402-AE5AE643E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5853080"/>
            <a:ext cx="6141753" cy="649391"/>
          </a:xfrm>
          <a:prstGeom prst="rect">
            <a:avLst/>
          </a:prstGeom>
        </p:spPr>
      </p:pic>
      <p:sp>
        <p:nvSpPr>
          <p:cNvPr id="4" name="TextBox 3">
            <a:extLst>
              <a:ext uri="{FF2B5EF4-FFF2-40B4-BE49-F238E27FC236}">
                <a16:creationId xmlns:a16="http://schemas.microsoft.com/office/drawing/2014/main" id="{BF928E7F-232D-FD18-6D9D-54EC7FB3F79D}"/>
              </a:ext>
            </a:extLst>
          </p:cNvPr>
          <p:cNvSpPr txBox="1"/>
          <p:nvPr/>
        </p:nvSpPr>
        <p:spPr>
          <a:xfrm>
            <a:off x="272143" y="153378"/>
            <a:ext cx="11647714" cy="1077218"/>
          </a:xfrm>
          <a:prstGeom prst="rect">
            <a:avLst/>
          </a:prstGeom>
          <a:noFill/>
        </p:spPr>
        <p:txBody>
          <a:bodyPr wrap="square">
            <a:spAutoFit/>
          </a:bodyPr>
          <a:lstStyle/>
          <a:p>
            <a:pPr algn="ctr"/>
            <a:r>
              <a:rPr lang="en-US" sz="3200" b="1" dirty="0">
                <a:solidFill>
                  <a:srgbClr val="011893"/>
                </a:solidFill>
              </a:rPr>
              <a:t>4. How can the ethical acceptability of research be ensured in response to emerging evidence?</a:t>
            </a:r>
            <a:endParaRPr lang="en-PE" sz="4400" b="1" dirty="0">
              <a:solidFill>
                <a:srgbClr val="011893"/>
              </a:solidFill>
            </a:endParaRPr>
          </a:p>
        </p:txBody>
      </p:sp>
      <p:sp>
        <p:nvSpPr>
          <p:cNvPr id="5" name="Rectangle 3">
            <a:extLst>
              <a:ext uri="{FF2B5EF4-FFF2-40B4-BE49-F238E27FC236}">
                <a16:creationId xmlns:a16="http://schemas.microsoft.com/office/drawing/2014/main" id="{6B0C9457-AACE-AB85-7EFC-60E58BCEF453}"/>
              </a:ext>
            </a:extLst>
          </p:cNvPr>
          <p:cNvSpPr txBox="1">
            <a:spLocks noChangeArrowheads="1"/>
          </p:cNvSpPr>
          <p:nvPr/>
        </p:nvSpPr>
        <p:spPr>
          <a:xfrm>
            <a:off x="401227" y="1468272"/>
            <a:ext cx="11304879" cy="380457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2600" dirty="0">
                <a:solidFill>
                  <a:srgbClr val="000000"/>
                </a:solidFill>
              </a:rPr>
              <a:t>Guidance for monitoring</a:t>
            </a:r>
            <a:r>
              <a:rPr lang="en-US" sz="2600" b="0" i="0" u="none" strike="noStrike" dirty="0">
                <a:solidFill>
                  <a:srgbClr val="000000"/>
                </a:solidFill>
                <a:effectLst/>
              </a:rPr>
              <a:t>:</a:t>
            </a:r>
            <a:r>
              <a:rPr lang="en-US" sz="2600" b="0" i="0" dirty="0">
                <a:solidFill>
                  <a:srgbClr val="000000"/>
                </a:solidFill>
                <a:effectLst/>
              </a:rPr>
              <a:t>​</a:t>
            </a:r>
            <a:endParaRPr lang="en-US" sz="2600" dirty="0">
              <a:solidFill>
                <a:srgbClr val="000000"/>
              </a:solidFill>
              <a:cs typeface="Calibri"/>
            </a:endParaRPr>
          </a:p>
          <a:p>
            <a:pPr lvl="1">
              <a:buFont typeface="Wingdings" pitchFamily="2" charset="2"/>
              <a:buChar char="Ø"/>
            </a:pPr>
            <a:r>
              <a:rPr lang="en-US" sz="2600" b="1" i="0" u="none" strike="noStrike" dirty="0">
                <a:solidFill>
                  <a:srgbClr val="000000"/>
                </a:solidFill>
                <a:effectLst/>
              </a:rPr>
              <a:t>Operational</a:t>
            </a:r>
            <a:r>
              <a:rPr lang="en-US" sz="2600" b="0" i="0" u="none" strike="noStrike" dirty="0">
                <a:solidFill>
                  <a:srgbClr val="000000"/>
                </a:solidFill>
                <a:effectLst/>
              </a:rPr>
              <a:t>: Procedures for RECs and researchers.</a:t>
            </a:r>
            <a:endParaRPr lang="en-US" sz="2600" dirty="0">
              <a:solidFill>
                <a:srgbClr val="000000"/>
              </a:solidFill>
              <a:cs typeface="Calibri"/>
            </a:endParaRPr>
          </a:p>
          <a:p>
            <a:pPr lvl="2"/>
            <a:r>
              <a:rPr lang="en-US" sz="2600" b="0" i="0" u="none" strike="noStrike" dirty="0">
                <a:solidFill>
                  <a:srgbClr val="000000"/>
                </a:solidFill>
                <a:effectLst/>
              </a:rPr>
              <a:t>Continue, modify, suspend or cancel the study. </a:t>
            </a:r>
            <a:endParaRPr lang="en-US" sz="2600" b="0" i="0" dirty="0">
              <a:solidFill>
                <a:srgbClr val="000000"/>
              </a:solidFill>
              <a:effectLst/>
              <a:cs typeface="Calibri"/>
            </a:endParaRPr>
          </a:p>
          <a:p>
            <a:pPr lvl="1">
              <a:buFont typeface="Wingdings" pitchFamily="2" charset="2"/>
              <a:buChar char="Ø"/>
            </a:pPr>
            <a:r>
              <a:rPr lang="en-US" sz="2600" dirty="0">
                <a:solidFill>
                  <a:srgbClr val="000000"/>
                </a:solidFill>
              </a:rPr>
              <a:t> </a:t>
            </a:r>
            <a:r>
              <a:rPr lang="en-US" sz="2600" b="1" i="0" u="none" strike="noStrike" dirty="0">
                <a:solidFill>
                  <a:srgbClr val="000000"/>
                </a:solidFill>
                <a:effectLst/>
              </a:rPr>
              <a:t>Substantial</a:t>
            </a:r>
            <a:r>
              <a:rPr lang="en-US" sz="2600" b="0" i="0" u="none" strike="noStrike" dirty="0">
                <a:solidFill>
                  <a:srgbClr val="000000"/>
                </a:solidFill>
                <a:effectLst/>
              </a:rPr>
              <a:t>: </a:t>
            </a:r>
            <a:r>
              <a:rPr lang="en-US" sz="2600" b="0" i="0" u="sng" strike="noStrike" dirty="0">
                <a:solidFill>
                  <a:srgbClr val="000000"/>
                </a:solidFill>
                <a:effectLst/>
              </a:rPr>
              <a:t>Guiding</a:t>
            </a:r>
            <a:r>
              <a:rPr lang="en-US" sz="2600" u="none" strike="noStrike" dirty="0">
                <a:solidFill>
                  <a:srgbClr val="000000"/>
                </a:solidFill>
              </a:rPr>
              <a:t> </a:t>
            </a:r>
            <a:r>
              <a:rPr lang="en-US" sz="2600" dirty="0">
                <a:solidFill>
                  <a:srgbClr val="000000"/>
                </a:solidFill>
              </a:rPr>
              <a:t>q</a:t>
            </a:r>
            <a:r>
              <a:rPr lang="en-US" sz="2600" u="none" strike="noStrike" dirty="0">
                <a:solidFill>
                  <a:srgbClr val="000000"/>
                </a:solidFill>
              </a:rPr>
              <a:t>uestions for th</a:t>
            </a:r>
            <a:r>
              <a:rPr lang="en-US" sz="2600" dirty="0">
                <a:solidFill>
                  <a:srgbClr val="000000"/>
                </a:solidFill>
              </a:rPr>
              <a:t>e ethical analysis.</a:t>
            </a:r>
            <a:endParaRPr lang="en-US" sz="2600" b="0" i="0" dirty="0">
              <a:solidFill>
                <a:srgbClr val="000000"/>
              </a:solidFill>
              <a:effectLst/>
              <a:cs typeface="Calibri"/>
            </a:endParaRPr>
          </a:p>
          <a:p>
            <a:pPr lvl="2" fontAlgn="base"/>
            <a:r>
              <a:rPr lang="en-US" sz="2600" b="0" i="0" u="none" strike="noStrike" dirty="0">
                <a:solidFill>
                  <a:srgbClr val="000000"/>
                </a:solidFill>
                <a:effectLst/>
              </a:rPr>
              <a:t>Social value, scientific value, fair participant selection</a:t>
            </a:r>
            <a:r>
              <a:rPr lang="en-US" sz="2600" dirty="0">
                <a:solidFill>
                  <a:srgbClr val="000000"/>
                </a:solidFill>
              </a:rPr>
              <a:t>, </a:t>
            </a:r>
            <a:r>
              <a:rPr lang="en-US" sz="2600" b="0" i="0" u="none" strike="noStrike" dirty="0">
                <a:solidFill>
                  <a:srgbClr val="000000"/>
                </a:solidFill>
                <a:effectLst/>
              </a:rPr>
              <a:t>….</a:t>
            </a:r>
            <a:r>
              <a:rPr lang="en-US" sz="2600" dirty="0">
                <a:solidFill>
                  <a:srgbClr val="000000"/>
                </a:solidFill>
              </a:rPr>
              <a:t> </a:t>
            </a:r>
          </a:p>
          <a:p>
            <a:pPr lvl="2"/>
            <a:r>
              <a:rPr lang="en-US" sz="2600" dirty="0">
                <a:solidFill>
                  <a:srgbClr val="000000"/>
                </a:solidFill>
              </a:rPr>
              <a:t>Additional questions for the monitoring of ongoing placebo-controlled trials after an emergency use authorization of health interventions has been granted.</a:t>
            </a:r>
            <a:endParaRPr lang="en-US" sz="2600" b="0" i="0" dirty="0">
              <a:effectLst/>
              <a:cs typeface="Calibri"/>
            </a:endParaRPr>
          </a:p>
        </p:txBody>
      </p:sp>
    </p:spTree>
    <p:extLst>
      <p:ext uri="{BB962C8B-B14F-4D97-AF65-F5344CB8AC3E}">
        <p14:creationId xmlns:p14="http://schemas.microsoft.com/office/powerpoint/2010/main" val="3422346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graphic design, graphics, colorfulness&#10;&#10;Description automatically generated">
            <a:extLst>
              <a:ext uri="{FF2B5EF4-FFF2-40B4-BE49-F238E27FC236}">
                <a16:creationId xmlns:a16="http://schemas.microsoft.com/office/drawing/2014/main" id="{9DC67D65-E7E3-37E0-41C1-7949BD873804}"/>
              </a:ext>
            </a:extLst>
          </p:cNvPr>
          <p:cNvPicPr>
            <a:picLocks noChangeAspect="1"/>
          </p:cNvPicPr>
          <p:nvPr/>
        </p:nvPicPr>
        <p:blipFill rotWithShape="1">
          <a:blip r:embed="rId2">
            <a:extLst>
              <a:ext uri="{28A0092B-C50C-407E-A947-70E740481C1C}">
                <a14:useLocalDpi xmlns:a14="http://schemas.microsoft.com/office/drawing/2010/main" val="0"/>
              </a:ext>
            </a:extLst>
          </a:blip>
          <a:srcRect l="10386" t="22254" r="4436" b="22193"/>
          <a:stretch/>
        </p:blipFill>
        <p:spPr>
          <a:xfrm>
            <a:off x="0" y="5497552"/>
            <a:ext cx="5794260" cy="1360448"/>
          </a:xfrm>
          <a:prstGeom prst="rect">
            <a:avLst/>
          </a:prstGeom>
        </p:spPr>
      </p:pic>
      <p:pic>
        <p:nvPicPr>
          <p:cNvPr id="6" name="Picture 5">
            <a:extLst>
              <a:ext uri="{FF2B5EF4-FFF2-40B4-BE49-F238E27FC236}">
                <a16:creationId xmlns:a16="http://schemas.microsoft.com/office/drawing/2014/main" id="{CE0DC4EB-EB1E-7FFD-3402-AE5AE643E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5853080"/>
            <a:ext cx="6141753" cy="649391"/>
          </a:xfrm>
          <a:prstGeom prst="rect">
            <a:avLst/>
          </a:prstGeom>
        </p:spPr>
      </p:pic>
      <p:sp>
        <p:nvSpPr>
          <p:cNvPr id="4" name="TextBox 3">
            <a:extLst>
              <a:ext uri="{FF2B5EF4-FFF2-40B4-BE49-F238E27FC236}">
                <a16:creationId xmlns:a16="http://schemas.microsoft.com/office/drawing/2014/main" id="{BF928E7F-232D-FD18-6D9D-54EC7FB3F79D}"/>
              </a:ext>
            </a:extLst>
          </p:cNvPr>
          <p:cNvSpPr txBox="1"/>
          <p:nvPr/>
        </p:nvSpPr>
        <p:spPr>
          <a:xfrm>
            <a:off x="272143" y="153378"/>
            <a:ext cx="11647714" cy="1077218"/>
          </a:xfrm>
          <a:prstGeom prst="rect">
            <a:avLst/>
          </a:prstGeom>
          <a:noFill/>
        </p:spPr>
        <p:txBody>
          <a:bodyPr wrap="square">
            <a:spAutoFit/>
          </a:bodyPr>
          <a:lstStyle/>
          <a:p>
            <a:pPr algn="ctr"/>
            <a:r>
              <a:rPr lang="en-US" sz="3200" b="1" dirty="0">
                <a:solidFill>
                  <a:srgbClr val="011893"/>
                </a:solidFill>
              </a:rPr>
              <a:t>5. How can the ethical use of unproven interventions outside of research be ensured in health emergencies?</a:t>
            </a:r>
            <a:endParaRPr lang="en-PE" sz="4400" b="1" dirty="0">
              <a:solidFill>
                <a:srgbClr val="011893"/>
              </a:solidFill>
            </a:endParaRPr>
          </a:p>
        </p:txBody>
      </p:sp>
      <p:sp>
        <p:nvSpPr>
          <p:cNvPr id="2" name="Rectangle 3">
            <a:extLst>
              <a:ext uri="{FF2B5EF4-FFF2-40B4-BE49-F238E27FC236}">
                <a16:creationId xmlns:a16="http://schemas.microsoft.com/office/drawing/2014/main" id="{C375FC72-BC79-5C21-0126-0D1A302E0691}"/>
              </a:ext>
            </a:extLst>
          </p:cNvPr>
          <p:cNvSpPr txBox="1">
            <a:spLocks noChangeArrowheads="1"/>
          </p:cNvSpPr>
          <p:nvPr/>
        </p:nvSpPr>
        <p:spPr>
          <a:xfrm>
            <a:off x="451692" y="1734038"/>
            <a:ext cx="11304879" cy="324718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T</a:t>
            </a:r>
            <a:r>
              <a:rPr lang="en-US" sz="2600" b="0" dirty="0">
                <a:effectLst/>
              </a:rPr>
              <a:t>here are some exceptional situations during health emergencies in which it </a:t>
            </a:r>
            <a:r>
              <a:rPr lang="en-US" sz="2600" b="1" i="1" dirty="0">
                <a:effectLst/>
              </a:rPr>
              <a:t>could be</a:t>
            </a:r>
            <a:r>
              <a:rPr lang="en-US" sz="2600" b="0" dirty="0">
                <a:effectLst/>
              </a:rPr>
              <a:t> ethically acceptable to use unproven interventions outside of research. For this scenario, there is a specific ethical framework</a:t>
            </a:r>
            <a:r>
              <a:rPr lang="en-US" sz="2600" dirty="0"/>
              <a:t>: </a:t>
            </a:r>
            <a:r>
              <a:rPr lang="en-US" sz="2600" b="1" i="1" dirty="0"/>
              <a:t>M</a:t>
            </a:r>
            <a:r>
              <a:rPr lang="en-US" sz="2600" b="1" i="1" dirty="0">
                <a:effectLst/>
              </a:rPr>
              <a:t>onitored emergency use of unregistered and experimental interventions</a:t>
            </a:r>
            <a:r>
              <a:rPr lang="en-US" sz="2600" b="0" i="1" dirty="0">
                <a:effectLst/>
              </a:rPr>
              <a:t> </a:t>
            </a:r>
            <a:r>
              <a:rPr lang="en-US" sz="2600" b="0" dirty="0">
                <a:effectLst/>
              </a:rPr>
              <a:t>(MEURI). </a:t>
            </a:r>
            <a:endParaRPr lang="en-US" sz="2600" dirty="0">
              <a:effectLst/>
            </a:endParaRPr>
          </a:p>
          <a:p>
            <a:r>
              <a:rPr lang="es-419" sz="2600" dirty="0">
                <a:ea typeface="+mn-lt"/>
                <a:cs typeface="+mn-lt"/>
              </a:rPr>
              <a:t>Most prominent ethical challenge during the pandemic in the Region: Use of unproven interventions outside of research without </a:t>
            </a:r>
            <a:r>
              <a:rPr lang="en-US" sz="2600" dirty="0">
                <a:ea typeface="+mn-lt"/>
                <a:cs typeface="+mn-lt"/>
              </a:rPr>
              <a:t>adherence to this ethical framework. </a:t>
            </a:r>
            <a:endParaRPr lang="en-US" sz="2600" dirty="0">
              <a:cs typeface="Calibri"/>
            </a:endParaRPr>
          </a:p>
        </p:txBody>
      </p:sp>
    </p:spTree>
    <p:extLst>
      <p:ext uri="{BB962C8B-B14F-4D97-AF65-F5344CB8AC3E}">
        <p14:creationId xmlns:p14="http://schemas.microsoft.com/office/powerpoint/2010/main" val="2526143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graphic design, graphics, colorfulness&#10;&#10;Description automatically generated">
            <a:extLst>
              <a:ext uri="{FF2B5EF4-FFF2-40B4-BE49-F238E27FC236}">
                <a16:creationId xmlns:a16="http://schemas.microsoft.com/office/drawing/2014/main" id="{9DC67D65-E7E3-37E0-41C1-7949BD873804}"/>
              </a:ext>
            </a:extLst>
          </p:cNvPr>
          <p:cNvPicPr>
            <a:picLocks noChangeAspect="1"/>
          </p:cNvPicPr>
          <p:nvPr/>
        </p:nvPicPr>
        <p:blipFill rotWithShape="1">
          <a:blip r:embed="rId2">
            <a:extLst>
              <a:ext uri="{28A0092B-C50C-407E-A947-70E740481C1C}">
                <a14:useLocalDpi xmlns:a14="http://schemas.microsoft.com/office/drawing/2010/main" val="0"/>
              </a:ext>
            </a:extLst>
          </a:blip>
          <a:srcRect l="10386" t="22254" r="4436" b="22193"/>
          <a:stretch/>
        </p:blipFill>
        <p:spPr>
          <a:xfrm>
            <a:off x="0" y="5497552"/>
            <a:ext cx="5794260" cy="1360448"/>
          </a:xfrm>
          <a:prstGeom prst="rect">
            <a:avLst/>
          </a:prstGeom>
        </p:spPr>
      </p:pic>
      <p:pic>
        <p:nvPicPr>
          <p:cNvPr id="6" name="Picture 5">
            <a:extLst>
              <a:ext uri="{FF2B5EF4-FFF2-40B4-BE49-F238E27FC236}">
                <a16:creationId xmlns:a16="http://schemas.microsoft.com/office/drawing/2014/main" id="{CE0DC4EB-EB1E-7FFD-3402-AE5AE643E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5853080"/>
            <a:ext cx="6141753" cy="649391"/>
          </a:xfrm>
          <a:prstGeom prst="rect">
            <a:avLst/>
          </a:prstGeom>
        </p:spPr>
      </p:pic>
      <p:sp>
        <p:nvSpPr>
          <p:cNvPr id="4" name="TextBox 3">
            <a:extLst>
              <a:ext uri="{FF2B5EF4-FFF2-40B4-BE49-F238E27FC236}">
                <a16:creationId xmlns:a16="http://schemas.microsoft.com/office/drawing/2014/main" id="{BF928E7F-232D-FD18-6D9D-54EC7FB3F79D}"/>
              </a:ext>
            </a:extLst>
          </p:cNvPr>
          <p:cNvSpPr txBox="1"/>
          <p:nvPr/>
        </p:nvSpPr>
        <p:spPr>
          <a:xfrm>
            <a:off x="272143" y="153378"/>
            <a:ext cx="11647714" cy="1077218"/>
          </a:xfrm>
          <a:prstGeom prst="rect">
            <a:avLst/>
          </a:prstGeom>
          <a:noFill/>
        </p:spPr>
        <p:txBody>
          <a:bodyPr wrap="square">
            <a:spAutoFit/>
          </a:bodyPr>
          <a:lstStyle/>
          <a:p>
            <a:pPr algn="ctr"/>
            <a:r>
              <a:rPr lang="en-US" sz="3200" b="1" dirty="0">
                <a:solidFill>
                  <a:srgbClr val="011893"/>
                </a:solidFill>
              </a:rPr>
              <a:t>5. How can the ethical use of unproven interventions outside of research be ensured in health emergencies?</a:t>
            </a:r>
            <a:endParaRPr lang="en-PE" sz="4400" b="1" dirty="0">
              <a:solidFill>
                <a:srgbClr val="011893"/>
              </a:solidFill>
            </a:endParaRPr>
          </a:p>
        </p:txBody>
      </p:sp>
      <p:sp>
        <p:nvSpPr>
          <p:cNvPr id="3" name="Rectangle 3">
            <a:extLst>
              <a:ext uri="{FF2B5EF4-FFF2-40B4-BE49-F238E27FC236}">
                <a16:creationId xmlns:a16="http://schemas.microsoft.com/office/drawing/2014/main" id="{5C50596B-AFEF-9B0F-96E2-E2E23AEA2E7D}"/>
              </a:ext>
            </a:extLst>
          </p:cNvPr>
          <p:cNvSpPr txBox="1">
            <a:spLocks noChangeArrowheads="1"/>
          </p:cNvSpPr>
          <p:nvPr/>
        </p:nvSpPr>
        <p:spPr>
          <a:xfrm>
            <a:off x="443560" y="1652806"/>
            <a:ext cx="11304879" cy="342253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2600" dirty="0"/>
              <a:t>The MEURI framework was devised by WHO during the 2014 Ebola outbreak. </a:t>
            </a:r>
            <a:endParaRPr lang="en-US" sz="2600" dirty="0">
              <a:cs typeface="Calibri"/>
            </a:endParaRPr>
          </a:p>
          <a:p>
            <a:pPr fontAlgn="base"/>
            <a:r>
              <a:rPr lang="en-US" sz="2600" b="0" dirty="0">
                <a:effectLst/>
              </a:rPr>
              <a:t>At the beginning of the COVID-19 pandemic, PAHO issued a revised version of the MEURI framework that organizes the ethical considerations into four core criteria for the ethical acceptability of the emergency use of unproven interventions outside of research and provides recommendations for its implementation. </a:t>
            </a:r>
          </a:p>
          <a:p>
            <a:r>
              <a:rPr lang="en-US" sz="2600" b="0" dirty="0">
                <a:effectLst/>
              </a:rPr>
              <a:t>In 2022, WHO published general guidelines on the topic that adopt PAHO’s four ethics criteria and recommendations .</a:t>
            </a:r>
            <a:endParaRPr lang="en-US" sz="2600" dirty="0">
              <a:effectLst/>
            </a:endParaRPr>
          </a:p>
        </p:txBody>
      </p:sp>
    </p:spTree>
    <p:extLst>
      <p:ext uri="{BB962C8B-B14F-4D97-AF65-F5344CB8AC3E}">
        <p14:creationId xmlns:p14="http://schemas.microsoft.com/office/powerpoint/2010/main" val="4069438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graphic design, graphics, colorfulness&#10;&#10;Description automatically generated">
            <a:extLst>
              <a:ext uri="{FF2B5EF4-FFF2-40B4-BE49-F238E27FC236}">
                <a16:creationId xmlns:a16="http://schemas.microsoft.com/office/drawing/2014/main" id="{9DC67D65-E7E3-37E0-41C1-7949BD873804}"/>
              </a:ext>
            </a:extLst>
          </p:cNvPr>
          <p:cNvPicPr>
            <a:picLocks noChangeAspect="1"/>
          </p:cNvPicPr>
          <p:nvPr/>
        </p:nvPicPr>
        <p:blipFill rotWithShape="1">
          <a:blip r:embed="rId2">
            <a:extLst>
              <a:ext uri="{28A0092B-C50C-407E-A947-70E740481C1C}">
                <a14:useLocalDpi xmlns:a14="http://schemas.microsoft.com/office/drawing/2010/main" val="0"/>
              </a:ext>
            </a:extLst>
          </a:blip>
          <a:srcRect l="10386" t="22254" r="4436" b="22193"/>
          <a:stretch/>
        </p:blipFill>
        <p:spPr>
          <a:xfrm>
            <a:off x="0" y="5497552"/>
            <a:ext cx="5794260" cy="1360448"/>
          </a:xfrm>
          <a:prstGeom prst="rect">
            <a:avLst/>
          </a:prstGeom>
        </p:spPr>
      </p:pic>
      <p:pic>
        <p:nvPicPr>
          <p:cNvPr id="6" name="Picture 5">
            <a:extLst>
              <a:ext uri="{FF2B5EF4-FFF2-40B4-BE49-F238E27FC236}">
                <a16:creationId xmlns:a16="http://schemas.microsoft.com/office/drawing/2014/main" id="{CE0DC4EB-EB1E-7FFD-3402-AE5AE643E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5853080"/>
            <a:ext cx="6141753" cy="649391"/>
          </a:xfrm>
          <a:prstGeom prst="rect">
            <a:avLst/>
          </a:prstGeom>
        </p:spPr>
      </p:pic>
      <p:sp>
        <p:nvSpPr>
          <p:cNvPr id="4" name="TextBox 3">
            <a:extLst>
              <a:ext uri="{FF2B5EF4-FFF2-40B4-BE49-F238E27FC236}">
                <a16:creationId xmlns:a16="http://schemas.microsoft.com/office/drawing/2014/main" id="{BF928E7F-232D-FD18-6D9D-54EC7FB3F79D}"/>
              </a:ext>
            </a:extLst>
          </p:cNvPr>
          <p:cNvSpPr txBox="1"/>
          <p:nvPr/>
        </p:nvSpPr>
        <p:spPr>
          <a:xfrm>
            <a:off x="272143" y="153378"/>
            <a:ext cx="11647714" cy="1077218"/>
          </a:xfrm>
          <a:prstGeom prst="rect">
            <a:avLst/>
          </a:prstGeom>
          <a:noFill/>
        </p:spPr>
        <p:txBody>
          <a:bodyPr wrap="square">
            <a:spAutoFit/>
          </a:bodyPr>
          <a:lstStyle/>
          <a:p>
            <a:pPr algn="ctr"/>
            <a:r>
              <a:rPr lang="en-US" sz="3200" b="1" dirty="0">
                <a:solidFill>
                  <a:srgbClr val="011893"/>
                </a:solidFill>
              </a:rPr>
              <a:t>5. How can the ethical use of unproven interventions outside of research be ensured in health emergencies?</a:t>
            </a:r>
            <a:endParaRPr lang="en-PE" sz="4400" b="1" dirty="0">
              <a:solidFill>
                <a:srgbClr val="011893"/>
              </a:solidFill>
            </a:endParaRPr>
          </a:p>
        </p:txBody>
      </p:sp>
      <p:graphicFrame>
        <p:nvGraphicFramePr>
          <p:cNvPr id="2" name="Table 6">
            <a:extLst>
              <a:ext uri="{FF2B5EF4-FFF2-40B4-BE49-F238E27FC236}">
                <a16:creationId xmlns:a16="http://schemas.microsoft.com/office/drawing/2014/main" id="{3787D63B-AA01-7F13-1D16-5503F420F3EC}"/>
              </a:ext>
            </a:extLst>
          </p:cNvPr>
          <p:cNvGraphicFramePr>
            <a:graphicFrameLocks noGrp="1"/>
          </p:cNvGraphicFramePr>
          <p:nvPr>
            <p:extLst>
              <p:ext uri="{D42A27DB-BD31-4B8C-83A1-F6EECF244321}">
                <p14:modId xmlns:p14="http://schemas.microsoft.com/office/powerpoint/2010/main" val="2472267647"/>
              </p:ext>
            </p:extLst>
          </p:nvPr>
        </p:nvGraphicFramePr>
        <p:xfrm>
          <a:off x="492377" y="1517911"/>
          <a:ext cx="11207246" cy="2760752"/>
        </p:xfrm>
        <a:graphic>
          <a:graphicData uri="http://schemas.openxmlformats.org/drawingml/2006/table">
            <a:tbl>
              <a:tblPr firstRow="1" bandRow="1">
                <a:tableStyleId>{5C22544A-7EE6-4342-B048-85BDC9FD1C3A}</a:tableStyleId>
              </a:tblPr>
              <a:tblGrid>
                <a:gridCol w="5207967">
                  <a:extLst>
                    <a:ext uri="{9D8B030D-6E8A-4147-A177-3AD203B41FA5}">
                      <a16:colId xmlns:a16="http://schemas.microsoft.com/office/drawing/2014/main" val="3702609697"/>
                    </a:ext>
                  </a:extLst>
                </a:gridCol>
                <a:gridCol w="5999279">
                  <a:extLst>
                    <a:ext uri="{9D8B030D-6E8A-4147-A177-3AD203B41FA5}">
                      <a16:colId xmlns:a16="http://schemas.microsoft.com/office/drawing/2014/main" val="1985922617"/>
                    </a:ext>
                  </a:extLst>
                </a:gridCol>
              </a:tblGrid>
              <a:tr h="537809">
                <a:tc gridSpan="2">
                  <a:txBody>
                    <a:bodyPr/>
                    <a:lstStyle/>
                    <a:p>
                      <a:pPr algn="ctr"/>
                      <a:r>
                        <a:rPr lang="en-PE" sz="2400" dirty="0"/>
                        <a:t>Ethics criteria</a:t>
                      </a:r>
                    </a:p>
                  </a:txBody>
                  <a:tcPr>
                    <a:solidFill>
                      <a:schemeClr val="accent1">
                        <a:lumMod val="75000"/>
                      </a:schemeClr>
                    </a:solidFill>
                  </a:tcPr>
                </a:tc>
                <a:tc hMerge="1">
                  <a:txBody>
                    <a:bodyPr/>
                    <a:lstStyle/>
                    <a:p>
                      <a:endParaRPr lang="en-PE"/>
                    </a:p>
                  </a:txBody>
                  <a:tcPr/>
                </a:tc>
                <a:extLst>
                  <a:ext uri="{0D108BD9-81ED-4DB2-BD59-A6C34878D82A}">
                    <a16:rowId xmlns:a16="http://schemas.microsoft.com/office/drawing/2014/main" val="581823534"/>
                  </a:ext>
                </a:extLst>
              </a:tr>
              <a:tr h="824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2400" b="0" i="0" dirty="0">
                          <a:solidFill>
                            <a:srgbClr val="000000"/>
                          </a:solidFill>
                          <a:effectLst/>
                          <a:latin typeface="+mn-lt"/>
                        </a:rPr>
                        <a:t>Is the use of this intervention outside of research ethically justifiable? </a:t>
                      </a:r>
                    </a:p>
                  </a:txBody>
                  <a:tcP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dirty="0">
                          <a:solidFill>
                            <a:srgbClr val="000000"/>
                          </a:solidFill>
                          <a:effectLst/>
                          <a:latin typeface="+mn-lt"/>
                        </a:rPr>
                        <a:t>1. Justification</a:t>
                      </a:r>
                      <a:endParaRPr lang="en-US" sz="2400" b="0" i="0" dirty="0">
                        <a:solidFill>
                          <a:srgbClr val="000000"/>
                        </a:solidFill>
                        <a:effectLst/>
                        <a:latin typeface="+mn-lt"/>
                      </a:endParaRPr>
                    </a:p>
                  </a:txBody>
                  <a:tcPr>
                    <a:solidFill>
                      <a:schemeClr val="accent1">
                        <a:lumMod val="20000"/>
                        <a:lumOff val="80000"/>
                      </a:schemeClr>
                    </a:solidFill>
                  </a:tcPr>
                </a:tc>
                <a:extLst>
                  <a:ext uri="{0D108BD9-81ED-4DB2-BD59-A6C34878D82A}">
                    <a16:rowId xmlns:a16="http://schemas.microsoft.com/office/drawing/2014/main" val="2356599972"/>
                  </a:ext>
                </a:extLst>
              </a:tr>
              <a:tr h="466101">
                <a:tc rowSpan="3">
                  <a:txBody>
                    <a:bodyPr/>
                    <a:lstStyle/>
                    <a:p>
                      <a:pPr algn="l" fontAlgn="base"/>
                      <a:r>
                        <a:rPr lang="es-419" sz="2400" b="0" i="0" dirty="0">
                          <a:solidFill>
                            <a:srgbClr val="000000"/>
                          </a:solidFill>
                          <a:effectLst/>
                          <a:latin typeface="+mn-lt"/>
                        </a:rPr>
                        <a:t>If the use outside of research is justified, how should one proceed to ensure that this use is ethical?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dirty="0">
                          <a:solidFill>
                            <a:srgbClr val="000000"/>
                          </a:solidFill>
                          <a:effectLst/>
                          <a:latin typeface="+mn-lt"/>
                        </a:rPr>
                        <a:t>2. Ethical and regulatory oversight</a:t>
                      </a:r>
                      <a:endParaRPr lang="en-US" sz="2400" b="0" i="0" dirty="0">
                        <a:solidFill>
                          <a:srgbClr val="000000"/>
                        </a:solidFill>
                        <a:effectLst/>
                        <a:latin typeface="+mn-lt"/>
                      </a:endParaRPr>
                    </a:p>
                  </a:txBody>
                  <a:tcPr/>
                </a:tc>
                <a:extLst>
                  <a:ext uri="{0D108BD9-81ED-4DB2-BD59-A6C34878D82A}">
                    <a16:rowId xmlns:a16="http://schemas.microsoft.com/office/drawing/2014/main" val="776809916"/>
                  </a:ext>
                </a:extLst>
              </a:tr>
              <a:tr h="466101">
                <a:tc vMerge="1">
                  <a:txBody>
                    <a:bodyPr/>
                    <a:lstStyle/>
                    <a:p>
                      <a:endParaRPr lang="en-PE"/>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dirty="0">
                          <a:solidFill>
                            <a:srgbClr val="000000"/>
                          </a:solidFill>
                          <a:effectLst/>
                          <a:latin typeface="+mn-lt"/>
                        </a:rPr>
                        <a:t>3. Informed consent process</a:t>
                      </a:r>
                      <a:endParaRPr lang="en-US" sz="2400" b="0" i="0" dirty="0">
                        <a:solidFill>
                          <a:srgbClr val="000000"/>
                        </a:solidFill>
                        <a:effectLst/>
                        <a:latin typeface="+mn-lt"/>
                      </a:endParaRPr>
                    </a:p>
                  </a:txBody>
                  <a:tcPr>
                    <a:solidFill>
                      <a:schemeClr val="accent1">
                        <a:lumMod val="20000"/>
                        <a:lumOff val="80000"/>
                      </a:schemeClr>
                    </a:solidFill>
                  </a:tcPr>
                </a:tc>
                <a:extLst>
                  <a:ext uri="{0D108BD9-81ED-4DB2-BD59-A6C34878D82A}">
                    <a16:rowId xmlns:a16="http://schemas.microsoft.com/office/drawing/2014/main" val="117661012"/>
                  </a:ext>
                </a:extLst>
              </a:tr>
              <a:tr h="466101">
                <a:tc vMerge="1">
                  <a:txBody>
                    <a:bodyPr/>
                    <a:lstStyle/>
                    <a:p>
                      <a:endParaRPr lang="en-PE"/>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dirty="0">
                          <a:solidFill>
                            <a:srgbClr val="000000"/>
                          </a:solidFill>
                          <a:effectLst/>
                          <a:latin typeface="+mn-lt"/>
                        </a:rPr>
                        <a:t>4. Contribution to the generation of evidence</a:t>
                      </a:r>
                      <a:endParaRPr lang="en-US" sz="2400" b="0" i="0" dirty="0">
                        <a:solidFill>
                          <a:srgbClr val="000000"/>
                        </a:solidFill>
                        <a:effectLst/>
                        <a:latin typeface="+mn-lt"/>
                      </a:endParaRPr>
                    </a:p>
                  </a:txBody>
                  <a:tcPr/>
                </a:tc>
                <a:extLst>
                  <a:ext uri="{0D108BD9-81ED-4DB2-BD59-A6C34878D82A}">
                    <a16:rowId xmlns:a16="http://schemas.microsoft.com/office/drawing/2014/main" val="4278042426"/>
                  </a:ext>
                </a:extLst>
              </a:tr>
            </a:tbl>
          </a:graphicData>
        </a:graphic>
      </p:graphicFrame>
      <p:sp>
        <p:nvSpPr>
          <p:cNvPr id="5" name="TextBox 4">
            <a:extLst>
              <a:ext uri="{FF2B5EF4-FFF2-40B4-BE49-F238E27FC236}">
                <a16:creationId xmlns:a16="http://schemas.microsoft.com/office/drawing/2014/main" id="{136708C1-BE6F-A1AB-2827-A62B34EE8860}"/>
              </a:ext>
            </a:extLst>
          </p:cNvPr>
          <p:cNvSpPr txBox="1"/>
          <p:nvPr/>
        </p:nvSpPr>
        <p:spPr>
          <a:xfrm>
            <a:off x="492377" y="4472609"/>
            <a:ext cx="11426745" cy="830997"/>
          </a:xfrm>
          <a:prstGeom prst="rect">
            <a:avLst/>
          </a:prstGeom>
          <a:noFill/>
        </p:spPr>
        <p:txBody>
          <a:bodyPr wrap="square" lIns="91440" tIns="45720" rIns="91440" bIns="45720" anchor="t">
            <a:spAutoFit/>
          </a:bodyPr>
          <a:lstStyle/>
          <a:p>
            <a:pPr algn="l" rtl="0" fontAlgn="base"/>
            <a:r>
              <a:rPr lang="en-US" sz="2400" b="0" i="0" u="none" strike="noStrike" dirty="0">
                <a:solidFill>
                  <a:srgbClr val="000000"/>
                </a:solidFill>
                <a:effectLst/>
              </a:rPr>
              <a:t>General and operational recommendations to facilitate the adherence to these four ethics criteria. </a:t>
            </a:r>
            <a:endParaRPr lang="en-US" sz="2400" dirty="0"/>
          </a:p>
        </p:txBody>
      </p:sp>
    </p:spTree>
    <p:extLst>
      <p:ext uri="{BB962C8B-B14F-4D97-AF65-F5344CB8AC3E}">
        <p14:creationId xmlns:p14="http://schemas.microsoft.com/office/powerpoint/2010/main" val="3305236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graphic design, graphics, colorfulness&#10;&#10;Description automatically generated">
            <a:extLst>
              <a:ext uri="{FF2B5EF4-FFF2-40B4-BE49-F238E27FC236}">
                <a16:creationId xmlns:a16="http://schemas.microsoft.com/office/drawing/2014/main" id="{9DC67D65-E7E3-37E0-41C1-7949BD873804}"/>
              </a:ext>
            </a:extLst>
          </p:cNvPr>
          <p:cNvPicPr>
            <a:picLocks noChangeAspect="1"/>
          </p:cNvPicPr>
          <p:nvPr/>
        </p:nvPicPr>
        <p:blipFill rotWithShape="1">
          <a:blip r:embed="rId2">
            <a:extLst>
              <a:ext uri="{28A0092B-C50C-407E-A947-70E740481C1C}">
                <a14:useLocalDpi xmlns:a14="http://schemas.microsoft.com/office/drawing/2010/main" val="0"/>
              </a:ext>
            </a:extLst>
          </a:blip>
          <a:srcRect l="10386" t="22254" r="4436" b="22193"/>
          <a:stretch/>
        </p:blipFill>
        <p:spPr>
          <a:xfrm>
            <a:off x="0" y="5497552"/>
            <a:ext cx="5794260" cy="1360448"/>
          </a:xfrm>
          <a:prstGeom prst="rect">
            <a:avLst/>
          </a:prstGeom>
        </p:spPr>
      </p:pic>
      <p:pic>
        <p:nvPicPr>
          <p:cNvPr id="6" name="Picture 5">
            <a:extLst>
              <a:ext uri="{FF2B5EF4-FFF2-40B4-BE49-F238E27FC236}">
                <a16:creationId xmlns:a16="http://schemas.microsoft.com/office/drawing/2014/main" id="{CE0DC4EB-EB1E-7FFD-3402-AE5AE643E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5853080"/>
            <a:ext cx="6141753" cy="649391"/>
          </a:xfrm>
          <a:prstGeom prst="rect">
            <a:avLst/>
          </a:prstGeom>
        </p:spPr>
      </p:pic>
      <p:sp>
        <p:nvSpPr>
          <p:cNvPr id="4" name="TextBox 3">
            <a:extLst>
              <a:ext uri="{FF2B5EF4-FFF2-40B4-BE49-F238E27FC236}">
                <a16:creationId xmlns:a16="http://schemas.microsoft.com/office/drawing/2014/main" id="{BF928E7F-232D-FD18-6D9D-54EC7FB3F79D}"/>
              </a:ext>
            </a:extLst>
          </p:cNvPr>
          <p:cNvSpPr txBox="1"/>
          <p:nvPr/>
        </p:nvSpPr>
        <p:spPr>
          <a:xfrm>
            <a:off x="272143" y="355529"/>
            <a:ext cx="11647714" cy="1077218"/>
          </a:xfrm>
          <a:prstGeom prst="rect">
            <a:avLst/>
          </a:prstGeom>
          <a:noFill/>
        </p:spPr>
        <p:txBody>
          <a:bodyPr wrap="square">
            <a:spAutoFit/>
          </a:bodyPr>
          <a:lstStyle/>
          <a:p>
            <a:pPr algn="ctr"/>
            <a:r>
              <a:rPr lang="en-US" sz="3200" b="1" dirty="0">
                <a:solidFill>
                  <a:srgbClr val="011893"/>
                </a:solidFill>
              </a:rPr>
              <a:t>6. How to ensure that data and samples are shared ethically for future research</a:t>
            </a:r>
            <a:endParaRPr lang="en-PE" sz="4400" b="1" dirty="0">
              <a:solidFill>
                <a:srgbClr val="011893"/>
              </a:solidFill>
            </a:endParaRPr>
          </a:p>
        </p:txBody>
      </p:sp>
      <p:sp>
        <p:nvSpPr>
          <p:cNvPr id="3" name="TextBox 2">
            <a:extLst>
              <a:ext uri="{FF2B5EF4-FFF2-40B4-BE49-F238E27FC236}">
                <a16:creationId xmlns:a16="http://schemas.microsoft.com/office/drawing/2014/main" id="{925E1F77-A07A-C926-8308-12AEBDCD703F}"/>
              </a:ext>
            </a:extLst>
          </p:cNvPr>
          <p:cNvSpPr txBox="1"/>
          <p:nvPr/>
        </p:nvSpPr>
        <p:spPr>
          <a:xfrm>
            <a:off x="186519" y="1662816"/>
            <a:ext cx="11818962" cy="3046988"/>
          </a:xfrm>
          <a:prstGeom prst="rect">
            <a:avLst/>
          </a:prstGeom>
          <a:noFill/>
        </p:spPr>
        <p:txBody>
          <a:bodyPr wrap="square">
            <a:spAutoFit/>
          </a:bodyPr>
          <a:lstStyle/>
          <a:p>
            <a:pPr marL="285750" indent="-285750" algn="l" rtl="0" fontAlgn="base">
              <a:buFont typeface="Arial" panose="020B0604020202020204" pitchFamily="34" charset="0"/>
              <a:buChar char="•"/>
            </a:pPr>
            <a:r>
              <a:rPr lang="en-US" sz="2400" b="0" i="0" u="none" strike="noStrike" dirty="0">
                <a:solidFill>
                  <a:srgbClr val="000000"/>
                </a:solidFill>
                <a:effectLst/>
              </a:rPr>
              <a:t>Confusion: Sharing research results vs. sharing inputs </a:t>
            </a:r>
            <a:r>
              <a:rPr lang="en-US" sz="2400" dirty="0">
                <a:solidFill>
                  <a:srgbClr val="000000"/>
                </a:solidFill>
              </a:rPr>
              <a:t>for future research.</a:t>
            </a:r>
            <a:r>
              <a:rPr lang="en-US" sz="2400" b="0" i="0" dirty="0">
                <a:solidFill>
                  <a:srgbClr val="000000"/>
                </a:solidFill>
                <a:effectLst/>
              </a:rPr>
              <a:t>​</a:t>
            </a:r>
          </a:p>
          <a:p>
            <a:pPr marL="285750" indent="-285750" algn="l" rtl="0" fontAlgn="base">
              <a:buFont typeface="Arial" panose="020B0604020202020204" pitchFamily="34" charset="0"/>
              <a:buChar char="•"/>
            </a:pPr>
            <a:r>
              <a:rPr lang="en-US" sz="2400" dirty="0">
                <a:solidFill>
                  <a:srgbClr val="000000"/>
                </a:solidFill>
              </a:rPr>
              <a:t>This has not been a challenge during COVID-19 because all countries had samples. But this is a topic for future emergencies. </a:t>
            </a:r>
          </a:p>
          <a:p>
            <a:pPr marL="914400" lvl="1" indent="-457200" fontAlgn="base">
              <a:buFont typeface="+mj-lt"/>
              <a:buAutoNum type="arabicPeriod"/>
            </a:pPr>
            <a:r>
              <a:rPr lang="en-US" sz="2400" b="0" i="0" u="none" strike="noStrike" dirty="0">
                <a:solidFill>
                  <a:srgbClr val="000000"/>
                </a:solidFill>
                <a:effectLst/>
              </a:rPr>
              <a:t>Collection</a:t>
            </a:r>
          </a:p>
          <a:p>
            <a:pPr marL="1257300" lvl="2" indent="-342900" fontAlgn="base">
              <a:buFont typeface="Arial" panose="020B0604020202020204" pitchFamily="34" charset="0"/>
              <a:buChar char="•"/>
            </a:pPr>
            <a:r>
              <a:rPr lang="en-US" sz="2400" b="0" i="0" u="none" strike="noStrike" dirty="0">
                <a:solidFill>
                  <a:srgbClr val="000000"/>
                </a:solidFill>
                <a:effectLst/>
              </a:rPr>
              <a:t>Broad informed consent processes, criteria for obtaining a waiver of informed consent, conditions for informed opt-out procedure: CIOMS guidelines. </a:t>
            </a:r>
          </a:p>
          <a:p>
            <a:pPr marL="914400" lvl="1" indent="-457200" fontAlgn="base">
              <a:buFont typeface="+mj-lt"/>
              <a:buAutoNum type="arabicPeriod" startAt="2"/>
            </a:pPr>
            <a:r>
              <a:rPr lang="en-US" sz="2400" dirty="0">
                <a:solidFill>
                  <a:srgbClr val="000000"/>
                </a:solidFill>
              </a:rPr>
              <a:t>Storage</a:t>
            </a:r>
            <a:r>
              <a:rPr lang="en-US" sz="2400" b="0" i="0" dirty="0">
                <a:solidFill>
                  <a:srgbClr val="000000"/>
                </a:solidFill>
                <a:effectLst/>
              </a:rPr>
              <a:t>​, transfer, and use</a:t>
            </a:r>
          </a:p>
          <a:p>
            <a:pPr marL="1657350" lvl="3" indent="-285750" fontAlgn="base">
              <a:buFont typeface="Arial" panose="020B0604020202020204" pitchFamily="34" charset="0"/>
              <a:buChar char="•"/>
            </a:pPr>
            <a:r>
              <a:rPr lang="en-US" sz="2400" dirty="0">
                <a:solidFill>
                  <a:srgbClr val="000000"/>
                </a:solidFill>
              </a:rPr>
              <a:t>Fair sharing.</a:t>
            </a:r>
            <a:endParaRPr lang="en-US" sz="2400" b="0" i="0" dirty="0">
              <a:solidFill>
                <a:srgbClr val="000000"/>
              </a:solidFill>
              <a:effectLst/>
            </a:endParaRPr>
          </a:p>
        </p:txBody>
      </p:sp>
    </p:spTree>
    <p:extLst>
      <p:ext uri="{BB962C8B-B14F-4D97-AF65-F5344CB8AC3E}">
        <p14:creationId xmlns:p14="http://schemas.microsoft.com/office/powerpoint/2010/main" val="994337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graphic design, graphics, colorfulness&#10;&#10;Description automatically generated">
            <a:extLst>
              <a:ext uri="{FF2B5EF4-FFF2-40B4-BE49-F238E27FC236}">
                <a16:creationId xmlns:a16="http://schemas.microsoft.com/office/drawing/2014/main" id="{9DC67D65-E7E3-37E0-41C1-7949BD873804}"/>
              </a:ext>
            </a:extLst>
          </p:cNvPr>
          <p:cNvPicPr>
            <a:picLocks noChangeAspect="1"/>
          </p:cNvPicPr>
          <p:nvPr/>
        </p:nvPicPr>
        <p:blipFill rotWithShape="1">
          <a:blip r:embed="rId2">
            <a:extLst>
              <a:ext uri="{28A0092B-C50C-407E-A947-70E740481C1C}">
                <a14:useLocalDpi xmlns:a14="http://schemas.microsoft.com/office/drawing/2010/main" val="0"/>
              </a:ext>
            </a:extLst>
          </a:blip>
          <a:srcRect l="10386" t="22254" r="4436" b="22193"/>
          <a:stretch/>
        </p:blipFill>
        <p:spPr>
          <a:xfrm>
            <a:off x="0" y="5497552"/>
            <a:ext cx="5794260" cy="1360448"/>
          </a:xfrm>
          <a:prstGeom prst="rect">
            <a:avLst/>
          </a:prstGeom>
        </p:spPr>
      </p:pic>
      <p:pic>
        <p:nvPicPr>
          <p:cNvPr id="6" name="Picture 5">
            <a:extLst>
              <a:ext uri="{FF2B5EF4-FFF2-40B4-BE49-F238E27FC236}">
                <a16:creationId xmlns:a16="http://schemas.microsoft.com/office/drawing/2014/main" id="{CE0DC4EB-EB1E-7FFD-3402-AE5AE643E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5853080"/>
            <a:ext cx="6141753" cy="649391"/>
          </a:xfrm>
          <a:prstGeom prst="rect">
            <a:avLst/>
          </a:prstGeom>
        </p:spPr>
      </p:pic>
      <p:sp>
        <p:nvSpPr>
          <p:cNvPr id="4" name="TextBox 3">
            <a:extLst>
              <a:ext uri="{FF2B5EF4-FFF2-40B4-BE49-F238E27FC236}">
                <a16:creationId xmlns:a16="http://schemas.microsoft.com/office/drawing/2014/main" id="{BF928E7F-232D-FD18-6D9D-54EC7FB3F79D}"/>
              </a:ext>
            </a:extLst>
          </p:cNvPr>
          <p:cNvSpPr txBox="1"/>
          <p:nvPr/>
        </p:nvSpPr>
        <p:spPr>
          <a:xfrm>
            <a:off x="272142" y="355529"/>
            <a:ext cx="11647714" cy="584775"/>
          </a:xfrm>
          <a:prstGeom prst="rect">
            <a:avLst/>
          </a:prstGeom>
          <a:noFill/>
        </p:spPr>
        <p:txBody>
          <a:bodyPr wrap="square">
            <a:spAutoFit/>
          </a:bodyPr>
          <a:lstStyle/>
          <a:p>
            <a:pPr algn="ctr"/>
            <a:r>
              <a:rPr lang="en-US" sz="3200" b="1" dirty="0">
                <a:solidFill>
                  <a:srgbClr val="011893"/>
                </a:solidFill>
              </a:rPr>
              <a:t>7. Final recommendations</a:t>
            </a:r>
            <a:endParaRPr lang="en-PE" sz="4400" b="1" dirty="0">
              <a:solidFill>
                <a:srgbClr val="011893"/>
              </a:solidFill>
            </a:endParaRPr>
          </a:p>
        </p:txBody>
      </p:sp>
      <p:sp>
        <p:nvSpPr>
          <p:cNvPr id="2" name="TextBox 1">
            <a:extLst>
              <a:ext uri="{FF2B5EF4-FFF2-40B4-BE49-F238E27FC236}">
                <a16:creationId xmlns:a16="http://schemas.microsoft.com/office/drawing/2014/main" id="{29110DB3-2E91-D715-8EFF-C1437D60BA8D}"/>
              </a:ext>
            </a:extLst>
          </p:cNvPr>
          <p:cNvSpPr txBox="1"/>
          <p:nvPr/>
        </p:nvSpPr>
        <p:spPr>
          <a:xfrm>
            <a:off x="327486" y="1118562"/>
            <a:ext cx="11537027" cy="492443"/>
          </a:xfrm>
          <a:prstGeom prst="rect">
            <a:avLst/>
          </a:prstGeom>
          <a:noFill/>
        </p:spPr>
        <p:txBody>
          <a:bodyPr wrap="square" lIns="91440" tIns="45720" rIns="91440" bIns="45720" anchor="t">
            <a:spAutoFit/>
          </a:bodyPr>
          <a:lstStyle/>
          <a:p>
            <a:pPr fontAlgn="base"/>
            <a:r>
              <a:rPr lang="en-US" sz="2600" dirty="0">
                <a:solidFill>
                  <a:srgbClr val="000000"/>
                </a:solidFill>
              </a:rPr>
              <a:t>These recommendations are our pending regional agenda.</a:t>
            </a:r>
            <a:endParaRPr lang="en-US" sz="2600" b="0" i="0" dirty="0">
              <a:solidFill>
                <a:srgbClr val="000000"/>
              </a:solidFill>
              <a:effectLst/>
              <a:cs typeface="Calibri" panose="020F0502020204030204"/>
            </a:endParaRPr>
          </a:p>
        </p:txBody>
      </p:sp>
      <p:graphicFrame>
        <p:nvGraphicFramePr>
          <p:cNvPr id="8" name="Table 4">
            <a:extLst>
              <a:ext uri="{FF2B5EF4-FFF2-40B4-BE49-F238E27FC236}">
                <a16:creationId xmlns:a16="http://schemas.microsoft.com/office/drawing/2014/main" id="{FEADBC99-C47B-7A17-6786-4578573626BF}"/>
              </a:ext>
            </a:extLst>
          </p:cNvPr>
          <p:cNvGraphicFramePr>
            <a:graphicFrameLocks noGrp="1"/>
          </p:cNvGraphicFramePr>
          <p:nvPr>
            <p:extLst>
              <p:ext uri="{D42A27DB-BD31-4B8C-83A1-F6EECF244321}">
                <p14:modId xmlns:p14="http://schemas.microsoft.com/office/powerpoint/2010/main" val="2825504915"/>
              </p:ext>
            </p:extLst>
          </p:nvPr>
        </p:nvGraphicFramePr>
        <p:xfrm>
          <a:off x="767441" y="1833265"/>
          <a:ext cx="10787744" cy="3291461"/>
        </p:xfrm>
        <a:graphic>
          <a:graphicData uri="http://schemas.openxmlformats.org/drawingml/2006/table">
            <a:tbl>
              <a:tblPr firstRow="1" bandRow="1">
                <a:tableStyleId>{5C22544A-7EE6-4342-B048-85BDC9FD1C3A}</a:tableStyleId>
              </a:tblPr>
              <a:tblGrid>
                <a:gridCol w="3323792">
                  <a:extLst>
                    <a:ext uri="{9D8B030D-6E8A-4147-A177-3AD203B41FA5}">
                      <a16:colId xmlns:a16="http://schemas.microsoft.com/office/drawing/2014/main" val="1716227235"/>
                    </a:ext>
                  </a:extLst>
                </a:gridCol>
                <a:gridCol w="3561362">
                  <a:extLst>
                    <a:ext uri="{9D8B030D-6E8A-4147-A177-3AD203B41FA5}">
                      <a16:colId xmlns:a16="http://schemas.microsoft.com/office/drawing/2014/main" val="541806856"/>
                    </a:ext>
                  </a:extLst>
                </a:gridCol>
                <a:gridCol w="3902590">
                  <a:extLst>
                    <a:ext uri="{9D8B030D-6E8A-4147-A177-3AD203B41FA5}">
                      <a16:colId xmlns:a16="http://schemas.microsoft.com/office/drawing/2014/main" val="4263363151"/>
                    </a:ext>
                  </a:extLst>
                </a:gridCol>
              </a:tblGrid>
              <a:tr h="1162884">
                <a:tc>
                  <a:txBody>
                    <a:bodyPr/>
                    <a:lstStyle/>
                    <a:p>
                      <a:endParaRPr lang="en-US" sz="2600">
                        <a:solidFill>
                          <a:schemeClr val="bg1"/>
                        </a:solidFill>
                      </a:endParaRPr>
                    </a:p>
                  </a:txBody>
                  <a:tcPr anchor="ctr">
                    <a:solidFill>
                      <a:schemeClr val="accent1">
                        <a:lumMod val="75000"/>
                      </a:schemeClr>
                    </a:solidFill>
                  </a:tcPr>
                </a:tc>
                <a:tc>
                  <a:txBody>
                    <a:bodyPr/>
                    <a:lstStyle/>
                    <a:p>
                      <a:pPr algn="ctr"/>
                      <a:r>
                        <a:rPr lang="en-US" sz="2600" dirty="0">
                          <a:solidFill>
                            <a:schemeClr val="bg1"/>
                          </a:solidFill>
                        </a:rPr>
                        <a:t>Specific to health emergencies</a:t>
                      </a:r>
                    </a:p>
                  </a:txBody>
                  <a:tcPr anchor="ctr">
                    <a:solidFill>
                      <a:schemeClr val="accent1">
                        <a:lumMod val="75000"/>
                      </a:schemeClr>
                    </a:solidFill>
                  </a:tcPr>
                </a:tc>
                <a:tc>
                  <a:txBody>
                    <a:bodyPr/>
                    <a:lstStyle/>
                    <a:p>
                      <a:pPr algn="ctr"/>
                      <a:r>
                        <a:rPr lang="en-US" sz="2600" dirty="0">
                          <a:solidFill>
                            <a:schemeClr val="bg1"/>
                          </a:solidFill>
                        </a:rPr>
                        <a:t>For ordinary situations, including health emergencies</a:t>
                      </a:r>
                    </a:p>
                  </a:txBody>
                  <a:tcPr anchor="ctr">
                    <a:solidFill>
                      <a:schemeClr val="accent1">
                        <a:lumMod val="75000"/>
                      </a:schemeClr>
                    </a:solidFill>
                  </a:tcPr>
                </a:tc>
                <a:extLst>
                  <a:ext uri="{0D108BD9-81ED-4DB2-BD59-A6C34878D82A}">
                    <a16:rowId xmlns:a16="http://schemas.microsoft.com/office/drawing/2014/main" val="2045867748"/>
                  </a:ext>
                </a:extLst>
              </a:tr>
              <a:tr h="803288">
                <a:tc>
                  <a:txBody>
                    <a:bodyPr/>
                    <a:lstStyle/>
                    <a:p>
                      <a:r>
                        <a:rPr lang="en-US" sz="2600" b="1" dirty="0">
                          <a:solidFill>
                            <a:schemeClr val="tx1"/>
                          </a:solidFill>
                        </a:rPr>
                        <a:t>Recommendations for </a:t>
                      </a:r>
                      <a:r>
                        <a:rPr lang="en-US" sz="2600" b="1" u="sng" dirty="0">
                          <a:solidFill>
                            <a:schemeClr val="tx1"/>
                          </a:solidFill>
                        </a:rPr>
                        <a:t>action</a:t>
                      </a:r>
                    </a:p>
                  </a:txBody>
                  <a:tcPr anchor="ctr">
                    <a:solidFill>
                      <a:schemeClr val="accent1">
                        <a:lumMod val="20000"/>
                        <a:lumOff val="80000"/>
                      </a:schemeClr>
                    </a:solidFill>
                  </a:tcPr>
                </a:tc>
                <a:tc>
                  <a:txBody>
                    <a:bodyPr/>
                    <a:lstStyle/>
                    <a:p>
                      <a:endParaRPr lang="en-US" sz="2600" dirty="0">
                        <a:solidFill>
                          <a:schemeClr val="bg1"/>
                        </a:solidFill>
                      </a:endParaRPr>
                    </a:p>
                  </a:txBody>
                  <a:tcPr anchor="ctr">
                    <a:solidFill>
                      <a:schemeClr val="accent1">
                        <a:lumMod val="20000"/>
                        <a:lumOff val="80000"/>
                      </a:schemeClr>
                    </a:solidFill>
                  </a:tcPr>
                </a:tc>
                <a:tc>
                  <a:txBody>
                    <a:bodyPr/>
                    <a:lstStyle/>
                    <a:p>
                      <a:endParaRPr lang="en-US" sz="2600" dirty="0">
                        <a:solidFill>
                          <a:schemeClr val="bg1"/>
                        </a:solidFill>
                      </a:endParaRPr>
                    </a:p>
                  </a:txBody>
                  <a:tcPr anchor="ctr">
                    <a:solidFill>
                      <a:schemeClr val="accent1">
                        <a:lumMod val="20000"/>
                        <a:lumOff val="80000"/>
                      </a:schemeClr>
                    </a:solidFill>
                  </a:tcPr>
                </a:tc>
                <a:extLst>
                  <a:ext uri="{0D108BD9-81ED-4DB2-BD59-A6C34878D82A}">
                    <a16:rowId xmlns:a16="http://schemas.microsoft.com/office/drawing/2014/main" val="3664122567"/>
                  </a:ext>
                </a:extLst>
              </a:tr>
              <a:tr h="1127381">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2600" b="1" dirty="0">
                          <a:solidFill>
                            <a:schemeClr val="tx1"/>
                          </a:solidFill>
                        </a:rPr>
                        <a:t>Recommendations for </a:t>
                      </a:r>
                      <a:r>
                        <a:rPr lang="en-US" sz="2600" b="1" u="sng" dirty="0">
                          <a:solidFill>
                            <a:schemeClr val="tx1"/>
                          </a:solidFill>
                        </a:rPr>
                        <a:t>conceptualization</a:t>
                      </a:r>
                    </a:p>
                  </a:txBody>
                  <a:tcPr anchor="ctr"/>
                </a:tc>
                <a:tc gridSpan="2">
                  <a:txBody>
                    <a:bodyPr/>
                    <a:lstStyle/>
                    <a:p>
                      <a:pPr algn="ctr"/>
                      <a:endParaRPr lang="en-US" sz="2600" dirty="0">
                        <a:solidFill>
                          <a:schemeClr val="bg1"/>
                        </a:solidFill>
                      </a:endParaRPr>
                    </a:p>
                  </a:txBody>
                  <a:tcPr anchor="ctr"/>
                </a:tc>
                <a:tc hMerge="1">
                  <a:txBody>
                    <a:bodyPr/>
                    <a:lstStyle/>
                    <a:p>
                      <a:endParaRPr lang="en-US" sz="2400">
                        <a:solidFill>
                          <a:schemeClr val="tx1"/>
                        </a:solidFill>
                      </a:endParaRPr>
                    </a:p>
                  </a:txBody>
                  <a:tcPr/>
                </a:tc>
                <a:extLst>
                  <a:ext uri="{0D108BD9-81ED-4DB2-BD59-A6C34878D82A}">
                    <a16:rowId xmlns:a16="http://schemas.microsoft.com/office/drawing/2014/main" val="513363728"/>
                  </a:ext>
                </a:extLst>
              </a:tr>
            </a:tbl>
          </a:graphicData>
        </a:graphic>
      </p:graphicFrame>
    </p:spTree>
    <p:extLst>
      <p:ext uri="{BB962C8B-B14F-4D97-AF65-F5344CB8AC3E}">
        <p14:creationId xmlns:p14="http://schemas.microsoft.com/office/powerpoint/2010/main" val="1093007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graphic design, graphics, colorfulness&#10;&#10;Description automatically generated">
            <a:extLst>
              <a:ext uri="{FF2B5EF4-FFF2-40B4-BE49-F238E27FC236}">
                <a16:creationId xmlns:a16="http://schemas.microsoft.com/office/drawing/2014/main" id="{9DC67D65-E7E3-37E0-41C1-7949BD873804}"/>
              </a:ext>
            </a:extLst>
          </p:cNvPr>
          <p:cNvPicPr>
            <a:picLocks noChangeAspect="1"/>
          </p:cNvPicPr>
          <p:nvPr/>
        </p:nvPicPr>
        <p:blipFill rotWithShape="1">
          <a:blip r:embed="rId2">
            <a:extLst>
              <a:ext uri="{28A0092B-C50C-407E-A947-70E740481C1C}">
                <a14:useLocalDpi xmlns:a14="http://schemas.microsoft.com/office/drawing/2010/main" val="0"/>
              </a:ext>
            </a:extLst>
          </a:blip>
          <a:srcRect l="10386" t="22254" r="4436" b="22193"/>
          <a:stretch/>
        </p:blipFill>
        <p:spPr>
          <a:xfrm>
            <a:off x="0" y="5497552"/>
            <a:ext cx="5794260" cy="1360448"/>
          </a:xfrm>
          <a:prstGeom prst="rect">
            <a:avLst/>
          </a:prstGeom>
        </p:spPr>
      </p:pic>
      <p:pic>
        <p:nvPicPr>
          <p:cNvPr id="6" name="Picture 5">
            <a:extLst>
              <a:ext uri="{FF2B5EF4-FFF2-40B4-BE49-F238E27FC236}">
                <a16:creationId xmlns:a16="http://schemas.microsoft.com/office/drawing/2014/main" id="{CE0DC4EB-EB1E-7FFD-3402-AE5AE643E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5853080"/>
            <a:ext cx="6141753" cy="649391"/>
          </a:xfrm>
          <a:prstGeom prst="rect">
            <a:avLst/>
          </a:prstGeom>
        </p:spPr>
      </p:pic>
      <p:sp>
        <p:nvSpPr>
          <p:cNvPr id="4" name="TextBox 3">
            <a:extLst>
              <a:ext uri="{FF2B5EF4-FFF2-40B4-BE49-F238E27FC236}">
                <a16:creationId xmlns:a16="http://schemas.microsoft.com/office/drawing/2014/main" id="{BF928E7F-232D-FD18-6D9D-54EC7FB3F79D}"/>
              </a:ext>
            </a:extLst>
          </p:cNvPr>
          <p:cNvSpPr txBox="1"/>
          <p:nvPr/>
        </p:nvSpPr>
        <p:spPr>
          <a:xfrm>
            <a:off x="272142" y="314818"/>
            <a:ext cx="11647714" cy="584775"/>
          </a:xfrm>
          <a:prstGeom prst="rect">
            <a:avLst/>
          </a:prstGeom>
          <a:noFill/>
        </p:spPr>
        <p:txBody>
          <a:bodyPr wrap="square">
            <a:spAutoFit/>
          </a:bodyPr>
          <a:lstStyle/>
          <a:p>
            <a:pPr algn="ctr"/>
            <a:r>
              <a:rPr lang="en-US" sz="3200" b="1" dirty="0">
                <a:solidFill>
                  <a:srgbClr val="011893"/>
                </a:solidFill>
              </a:rPr>
              <a:t>7. Final recommendations</a:t>
            </a:r>
            <a:endParaRPr lang="en-PE" sz="4400" b="1" dirty="0">
              <a:solidFill>
                <a:srgbClr val="011893"/>
              </a:solidFill>
            </a:endParaRPr>
          </a:p>
        </p:txBody>
      </p:sp>
      <p:graphicFrame>
        <p:nvGraphicFramePr>
          <p:cNvPr id="8" name="Table 4">
            <a:extLst>
              <a:ext uri="{FF2B5EF4-FFF2-40B4-BE49-F238E27FC236}">
                <a16:creationId xmlns:a16="http://schemas.microsoft.com/office/drawing/2014/main" id="{FEADBC99-C47B-7A17-6786-4578573626BF}"/>
              </a:ext>
            </a:extLst>
          </p:cNvPr>
          <p:cNvGraphicFramePr>
            <a:graphicFrameLocks noGrp="1"/>
          </p:cNvGraphicFramePr>
          <p:nvPr>
            <p:extLst>
              <p:ext uri="{D42A27DB-BD31-4B8C-83A1-F6EECF244321}">
                <p14:modId xmlns:p14="http://schemas.microsoft.com/office/powerpoint/2010/main" val="3701431664"/>
              </p:ext>
            </p:extLst>
          </p:nvPr>
        </p:nvGraphicFramePr>
        <p:xfrm>
          <a:off x="272142" y="940304"/>
          <a:ext cx="11647714" cy="4348250"/>
        </p:xfrm>
        <a:graphic>
          <a:graphicData uri="http://schemas.openxmlformats.org/drawingml/2006/table">
            <a:tbl>
              <a:tblPr firstRow="1" bandRow="1">
                <a:tableStyleId>{5C22544A-7EE6-4342-B048-85BDC9FD1C3A}</a:tableStyleId>
              </a:tblPr>
              <a:tblGrid>
                <a:gridCol w="3588756">
                  <a:extLst>
                    <a:ext uri="{9D8B030D-6E8A-4147-A177-3AD203B41FA5}">
                      <a16:colId xmlns:a16="http://schemas.microsoft.com/office/drawing/2014/main" val="1716227235"/>
                    </a:ext>
                  </a:extLst>
                </a:gridCol>
                <a:gridCol w="3845264">
                  <a:extLst>
                    <a:ext uri="{9D8B030D-6E8A-4147-A177-3AD203B41FA5}">
                      <a16:colId xmlns:a16="http://schemas.microsoft.com/office/drawing/2014/main" val="541806856"/>
                    </a:ext>
                  </a:extLst>
                </a:gridCol>
                <a:gridCol w="4213694">
                  <a:extLst>
                    <a:ext uri="{9D8B030D-6E8A-4147-A177-3AD203B41FA5}">
                      <a16:colId xmlns:a16="http://schemas.microsoft.com/office/drawing/2014/main" val="4263363151"/>
                    </a:ext>
                  </a:extLst>
                </a:gridCol>
              </a:tblGrid>
              <a:tr h="1155443">
                <a:tc>
                  <a:txBody>
                    <a:bodyPr/>
                    <a:lstStyle/>
                    <a:p>
                      <a:endParaRPr lang="en-US" sz="2600">
                        <a:solidFill>
                          <a:schemeClr val="bg1"/>
                        </a:solidFill>
                      </a:endParaRPr>
                    </a:p>
                  </a:txBody>
                  <a:tcPr anchor="ctr">
                    <a:solidFill>
                      <a:schemeClr val="accent1">
                        <a:lumMod val="75000"/>
                      </a:schemeClr>
                    </a:solidFill>
                  </a:tcPr>
                </a:tc>
                <a:tc>
                  <a:txBody>
                    <a:bodyPr/>
                    <a:lstStyle/>
                    <a:p>
                      <a:pPr algn="ctr"/>
                      <a:r>
                        <a:rPr lang="en-US" sz="2600" dirty="0">
                          <a:solidFill>
                            <a:schemeClr val="bg1"/>
                          </a:solidFill>
                        </a:rPr>
                        <a:t>Specific to health emergencies</a:t>
                      </a:r>
                    </a:p>
                  </a:txBody>
                  <a:tcPr anchor="ctr">
                    <a:solidFill>
                      <a:schemeClr val="accent1">
                        <a:lumMod val="75000"/>
                      </a:schemeClr>
                    </a:solidFill>
                  </a:tcPr>
                </a:tc>
                <a:tc>
                  <a:txBody>
                    <a:bodyPr/>
                    <a:lstStyle/>
                    <a:p>
                      <a:pPr algn="ctr"/>
                      <a:r>
                        <a:rPr lang="en-US" sz="2600" dirty="0">
                          <a:solidFill>
                            <a:schemeClr val="bg1"/>
                          </a:solidFill>
                        </a:rPr>
                        <a:t>For ordinary situations</a:t>
                      </a:r>
                    </a:p>
                  </a:txBody>
                  <a:tcPr anchor="ctr">
                    <a:solidFill>
                      <a:schemeClr val="accent1">
                        <a:lumMod val="75000"/>
                      </a:schemeClr>
                    </a:solidFill>
                  </a:tcPr>
                </a:tc>
                <a:extLst>
                  <a:ext uri="{0D108BD9-81ED-4DB2-BD59-A6C34878D82A}">
                    <a16:rowId xmlns:a16="http://schemas.microsoft.com/office/drawing/2014/main" val="2045867748"/>
                  </a:ext>
                </a:extLst>
              </a:tr>
              <a:tr h="2059378">
                <a:tc>
                  <a:txBody>
                    <a:bodyPr/>
                    <a:lstStyle/>
                    <a:p>
                      <a:r>
                        <a:rPr lang="en-US" sz="2600" b="1" dirty="0">
                          <a:solidFill>
                            <a:schemeClr val="tx1"/>
                          </a:solidFill>
                        </a:rPr>
                        <a:t>Recommendations for </a:t>
                      </a:r>
                      <a:r>
                        <a:rPr lang="en-US" sz="2600" b="1" u="sng" dirty="0">
                          <a:solidFill>
                            <a:schemeClr val="tx1"/>
                          </a:solidFill>
                        </a:rPr>
                        <a:t>action</a:t>
                      </a:r>
                    </a:p>
                  </a:txBody>
                  <a:tcPr anchor="ctr">
                    <a:solidFill>
                      <a:schemeClr val="accent1">
                        <a:lumMod val="20000"/>
                        <a:lumOff val="80000"/>
                      </a:schemeClr>
                    </a:solidFill>
                  </a:tcPr>
                </a:tc>
                <a:tc>
                  <a:txBody>
                    <a:bodyPr/>
                    <a:lstStyle/>
                    <a:p>
                      <a:r>
                        <a:rPr lang="en-US" sz="2600" dirty="0">
                          <a:solidFill>
                            <a:schemeClr val="tx1"/>
                          </a:solidFill>
                        </a:rPr>
                        <a:t>Health authorities, scientific community, and international organizations.</a:t>
                      </a:r>
                    </a:p>
                  </a:txBody>
                  <a:tcPr anchor="ctr">
                    <a:solidFill>
                      <a:schemeClr val="accent1">
                        <a:lumMod val="20000"/>
                        <a:lumOff val="80000"/>
                      </a:schemeClr>
                    </a:solidFill>
                  </a:tcPr>
                </a:tc>
                <a:tc>
                  <a:txBody>
                    <a:bodyPr/>
                    <a:lstStyle/>
                    <a:p>
                      <a:r>
                        <a:rPr lang="en-US" sz="2600" dirty="0">
                          <a:solidFill>
                            <a:schemeClr val="tx1"/>
                          </a:solidFill>
                        </a:rPr>
                        <a:t>Health authorities, RECs, institutions that conduct research, scientific community, and international organizations.</a:t>
                      </a:r>
                    </a:p>
                  </a:txBody>
                  <a:tcPr anchor="ctr">
                    <a:solidFill>
                      <a:schemeClr val="accent1">
                        <a:lumMod val="20000"/>
                        <a:lumOff val="80000"/>
                      </a:schemeClr>
                    </a:solidFill>
                  </a:tcPr>
                </a:tc>
                <a:extLst>
                  <a:ext uri="{0D108BD9-81ED-4DB2-BD59-A6C34878D82A}">
                    <a16:rowId xmlns:a16="http://schemas.microsoft.com/office/drawing/2014/main" val="3664122567"/>
                  </a:ext>
                </a:extLst>
              </a:tr>
              <a:tr h="1120167">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2600" b="1" dirty="0">
                          <a:solidFill>
                            <a:schemeClr val="tx1"/>
                          </a:solidFill>
                        </a:rPr>
                        <a:t>Recommendations for </a:t>
                      </a:r>
                      <a:r>
                        <a:rPr lang="en-US" sz="2600" b="1" u="sng" dirty="0">
                          <a:solidFill>
                            <a:schemeClr val="tx1"/>
                          </a:solidFill>
                        </a:rPr>
                        <a:t>conceptualization</a:t>
                      </a:r>
                    </a:p>
                  </a:txBody>
                  <a:tcPr anchor="ctr"/>
                </a:tc>
                <a:tc gridSpan="2">
                  <a:txBody>
                    <a:bodyPr/>
                    <a:lstStyle/>
                    <a:p>
                      <a:pPr algn="ctr"/>
                      <a:r>
                        <a:rPr lang="en-US" sz="2600" dirty="0">
                          <a:solidFill>
                            <a:schemeClr val="tx1"/>
                          </a:solidFill>
                        </a:rPr>
                        <a:t>All parties involved, including academia.</a:t>
                      </a:r>
                    </a:p>
                  </a:txBody>
                  <a:tcPr anchor="ctr"/>
                </a:tc>
                <a:tc hMerge="1">
                  <a:txBody>
                    <a:bodyPr/>
                    <a:lstStyle/>
                    <a:p>
                      <a:endParaRPr lang="en-US" sz="2400">
                        <a:solidFill>
                          <a:schemeClr val="tx1"/>
                        </a:solidFill>
                      </a:endParaRPr>
                    </a:p>
                  </a:txBody>
                  <a:tcPr/>
                </a:tc>
                <a:extLst>
                  <a:ext uri="{0D108BD9-81ED-4DB2-BD59-A6C34878D82A}">
                    <a16:rowId xmlns:a16="http://schemas.microsoft.com/office/drawing/2014/main" val="513363728"/>
                  </a:ext>
                </a:extLst>
              </a:tr>
            </a:tbl>
          </a:graphicData>
        </a:graphic>
      </p:graphicFrame>
    </p:spTree>
    <p:extLst>
      <p:ext uri="{BB962C8B-B14F-4D97-AF65-F5344CB8AC3E}">
        <p14:creationId xmlns:p14="http://schemas.microsoft.com/office/powerpoint/2010/main" val="845471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graphic design, graphics, colorfulness&#10;&#10;Description automatically generated">
            <a:extLst>
              <a:ext uri="{FF2B5EF4-FFF2-40B4-BE49-F238E27FC236}">
                <a16:creationId xmlns:a16="http://schemas.microsoft.com/office/drawing/2014/main" id="{9DC67D65-E7E3-37E0-41C1-7949BD873804}"/>
              </a:ext>
            </a:extLst>
          </p:cNvPr>
          <p:cNvPicPr>
            <a:picLocks noChangeAspect="1"/>
          </p:cNvPicPr>
          <p:nvPr/>
        </p:nvPicPr>
        <p:blipFill rotWithShape="1">
          <a:blip r:embed="rId2">
            <a:extLst>
              <a:ext uri="{28A0092B-C50C-407E-A947-70E740481C1C}">
                <a14:useLocalDpi xmlns:a14="http://schemas.microsoft.com/office/drawing/2010/main" val="0"/>
              </a:ext>
            </a:extLst>
          </a:blip>
          <a:srcRect l="10386" t="22254" r="4436" b="22193"/>
          <a:stretch/>
        </p:blipFill>
        <p:spPr>
          <a:xfrm>
            <a:off x="0" y="5497552"/>
            <a:ext cx="5794260" cy="1360448"/>
          </a:xfrm>
          <a:prstGeom prst="rect">
            <a:avLst/>
          </a:prstGeom>
        </p:spPr>
      </p:pic>
      <p:pic>
        <p:nvPicPr>
          <p:cNvPr id="6" name="Picture 5">
            <a:extLst>
              <a:ext uri="{FF2B5EF4-FFF2-40B4-BE49-F238E27FC236}">
                <a16:creationId xmlns:a16="http://schemas.microsoft.com/office/drawing/2014/main" id="{CE0DC4EB-EB1E-7FFD-3402-AE5AE643E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5853080"/>
            <a:ext cx="6141753" cy="649391"/>
          </a:xfrm>
          <a:prstGeom prst="rect">
            <a:avLst/>
          </a:prstGeom>
        </p:spPr>
      </p:pic>
      <p:sp>
        <p:nvSpPr>
          <p:cNvPr id="2" name="TextBox 1">
            <a:extLst>
              <a:ext uri="{FF2B5EF4-FFF2-40B4-BE49-F238E27FC236}">
                <a16:creationId xmlns:a16="http://schemas.microsoft.com/office/drawing/2014/main" id="{AFBEC187-025C-5634-9D35-C3FAE927137C}"/>
              </a:ext>
            </a:extLst>
          </p:cNvPr>
          <p:cNvSpPr txBox="1"/>
          <p:nvPr/>
        </p:nvSpPr>
        <p:spPr>
          <a:xfrm>
            <a:off x="0" y="262235"/>
            <a:ext cx="12192000" cy="1569660"/>
          </a:xfrm>
          <a:prstGeom prst="rect">
            <a:avLst/>
          </a:prstGeom>
          <a:noFill/>
        </p:spPr>
        <p:txBody>
          <a:bodyPr wrap="square">
            <a:spAutoFit/>
          </a:bodyPr>
          <a:lstStyle/>
          <a:p>
            <a:pPr algn="ctr"/>
            <a:r>
              <a:rPr lang="en-US" sz="3200" b="1" i="0" u="none" strike="noStrike" dirty="0">
                <a:solidFill>
                  <a:srgbClr val="171FAE"/>
                </a:solidFill>
                <a:effectLst/>
              </a:rPr>
              <a:t>Catalyzing ethical research in emergencies. </a:t>
            </a:r>
            <a:r>
              <a:rPr lang="en-US" sz="3200" b="1" i="0" dirty="0">
                <a:solidFill>
                  <a:srgbClr val="171FAE"/>
                </a:solidFill>
                <a:effectLst/>
              </a:rPr>
              <a:t>​</a:t>
            </a:r>
            <a:br>
              <a:rPr lang="en-US" sz="3200" b="1" i="0" dirty="0">
                <a:solidFill>
                  <a:srgbClr val="171FAE"/>
                </a:solidFill>
                <a:effectLst/>
              </a:rPr>
            </a:br>
            <a:r>
              <a:rPr lang="en-US" sz="3200" b="1" i="0" u="none" strike="noStrike" dirty="0">
                <a:solidFill>
                  <a:srgbClr val="171FAE"/>
                </a:solidFill>
                <a:effectLst/>
              </a:rPr>
              <a:t>Ethics guidance, lessons learned from the COVID-19 pandemic, and pending agenda</a:t>
            </a:r>
            <a:endParaRPr lang="en-PE" sz="3200" b="1" dirty="0"/>
          </a:p>
        </p:txBody>
      </p:sp>
      <p:sp>
        <p:nvSpPr>
          <p:cNvPr id="3" name="TextBox 2">
            <a:extLst>
              <a:ext uri="{FF2B5EF4-FFF2-40B4-BE49-F238E27FC236}">
                <a16:creationId xmlns:a16="http://schemas.microsoft.com/office/drawing/2014/main" id="{0CD59A23-9933-6132-6C06-AFADDCCF5EE0}"/>
              </a:ext>
            </a:extLst>
          </p:cNvPr>
          <p:cNvSpPr txBox="1"/>
          <p:nvPr/>
        </p:nvSpPr>
        <p:spPr>
          <a:xfrm>
            <a:off x="3280688" y="2305615"/>
            <a:ext cx="5886188" cy="2677656"/>
          </a:xfrm>
          <a:prstGeom prst="rect">
            <a:avLst/>
          </a:prstGeom>
          <a:noFill/>
        </p:spPr>
        <p:txBody>
          <a:bodyPr wrap="square" rtlCol="0">
            <a:spAutoFit/>
          </a:bodyPr>
          <a:lstStyle/>
          <a:p>
            <a:pPr algn="just"/>
            <a:r>
              <a:rPr lang="en-PE" sz="2800" dirty="0"/>
              <a:t>Regional production based on a regional reflection to improve </a:t>
            </a:r>
            <a:r>
              <a:rPr lang="en-PE" sz="2800" u="sng" dirty="0"/>
              <a:t>our ethics preparedness</a:t>
            </a:r>
            <a:r>
              <a:rPr lang="en-PE" sz="2800" dirty="0"/>
              <a:t> for future health emergencies. </a:t>
            </a:r>
          </a:p>
          <a:p>
            <a:pPr algn="just"/>
            <a:endParaRPr lang="en-PE" sz="2800" dirty="0"/>
          </a:p>
          <a:p>
            <a:r>
              <a:rPr lang="en-PE" sz="2800" dirty="0"/>
              <a:t>Funded by the Wellcome Trust.</a:t>
            </a:r>
          </a:p>
        </p:txBody>
      </p:sp>
      <p:pic>
        <p:nvPicPr>
          <p:cNvPr id="8" name="Picture 7" descr="A poster of people working on cogs&#10;&#10;Description automatically generated">
            <a:extLst>
              <a:ext uri="{FF2B5EF4-FFF2-40B4-BE49-F238E27FC236}">
                <a16:creationId xmlns:a16="http://schemas.microsoft.com/office/drawing/2014/main" id="{E2B2FB6A-1D23-C329-382C-3D2E86B9D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129" y="1988408"/>
            <a:ext cx="2363529" cy="3292606"/>
          </a:xfrm>
          <a:prstGeom prst="rect">
            <a:avLst/>
          </a:prstGeom>
        </p:spPr>
      </p:pic>
      <p:pic>
        <p:nvPicPr>
          <p:cNvPr id="5" name="Picture 4" descr="A qr code with text&#10;&#10;Description automatically generated">
            <a:extLst>
              <a:ext uri="{FF2B5EF4-FFF2-40B4-BE49-F238E27FC236}">
                <a16:creationId xmlns:a16="http://schemas.microsoft.com/office/drawing/2014/main" id="{9D1877CE-AE1B-D42B-57A5-71FD919BAA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6876" y="2273833"/>
            <a:ext cx="2709438" cy="2709438"/>
          </a:xfrm>
          <a:prstGeom prst="rect">
            <a:avLst/>
          </a:prstGeom>
        </p:spPr>
      </p:pic>
    </p:spTree>
    <p:extLst>
      <p:ext uri="{BB962C8B-B14F-4D97-AF65-F5344CB8AC3E}">
        <p14:creationId xmlns:p14="http://schemas.microsoft.com/office/powerpoint/2010/main" val="1680875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06BE06BA-3EC5-B1FC-2A95-65A1C08F30DB}"/>
              </a:ext>
            </a:extLst>
          </p:cNvPr>
          <p:cNvGraphicFramePr>
            <a:graphicFrameLocks/>
          </p:cNvGraphicFramePr>
          <p:nvPr>
            <p:extLst>
              <p:ext uri="{D42A27DB-BD31-4B8C-83A1-F6EECF244321}">
                <p14:modId xmlns:p14="http://schemas.microsoft.com/office/powerpoint/2010/main" val="1705820997"/>
              </p:ext>
            </p:extLst>
          </p:nvPr>
        </p:nvGraphicFramePr>
        <p:xfrm>
          <a:off x="338666" y="148166"/>
          <a:ext cx="11615173" cy="5064864"/>
        </p:xfrm>
        <a:graphic>
          <a:graphicData uri="http://schemas.openxmlformats.org/drawingml/2006/table">
            <a:tbl>
              <a:tblPr firstRow="1" bandRow="1">
                <a:tableStyleId>{5C22544A-7EE6-4342-B048-85BDC9FD1C3A}</a:tableStyleId>
              </a:tblPr>
              <a:tblGrid>
                <a:gridCol w="1192509">
                  <a:extLst>
                    <a:ext uri="{9D8B030D-6E8A-4147-A177-3AD203B41FA5}">
                      <a16:colId xmlns:a16="http://schemas.microsoft.com/office/drawing/2014/main" val="427131165"/>
                    </a:ext>
                  </a:extLst>
                </a:gridCol>
                <a:gridCol w="10422664">
                  <a:extLst>
                    <a:ext uri="{9D8B030D-6E8A-4147-A177-3AD203B41FA5}">
                      <a16:colId xmlns:a16="http://schemas.microsoft.com/office/drawing/2014/main" val="3582706246"/>
                    </a:ext>
                  </a:extLst>
                </a:gridCol>
              </a:tblGrid>
              <a:tr h="454088">
                <a:tc>
                  <a:txBody>
                    <a:bodyPr/>
                    <a:lstStyle/>
                    <a:p>
                      <a:endParaRPr lang="en-US"/>
                    </a:p>
                  </a:txBody>
                  <a:tcPr>
                    <a:solidFill>
                      <a:schemeClr val="accent1">
                        <a:lumMod val="75000"/>
                      </a:schemeClr>
                    </a:solidFill>
                  </a:tcPr>
                </a:tc>
                <a:tc>
                  <a:txBody>
                    <a:bodyPr/>
                    <a:lstStyle/>
                    <a:p>
                      <a:pPr algn="ctr"/>
                      <a:r>
                        <a:rPr lang="es-419" sz="2400" b="1" kern="1200" dirty="0">
                          <a:solidFill>
                            <a:schemeClr val="bg1"/>
                          </a:solidFill>
                          <a:effectLst/>
                          <a:latin typeface="+mn-lt"/>
                          <a:ea typeface="+mn-ea"/>
                          <a:cs typeface="+mn-cs"/>
                        </a:rPr>
                        <a:t>For emergencies</a:t>
                      </a:r>
                      <a:endParaRPr lang="en-US" sz="2400" b="1" dirty="0">
                        <a:solidFill>
                          <a:schemeClr val="bg1"/>
                        </a:solidFill>
                      </a:endParaRPr>
                    </a:p>
                  </a:txBody>
                  <a:tcPr>
                    <a:solidFill>
                      <a:schemeClr val="accent1">
                        <a:lumMod val="75000"/>
                      </a:schemeClr>
                    </a:solidFill>
                  </a:tcPr>
                </a:tc>
                <a:extLst>
                  <a:ext uri="{0D108BD9-81ED-4DB2-BD59-A6C34878D82A}">
                    <a16:rowId xmlns:a16="http://schemas.microsoft.com/office/drawing/2014/main" val="3245891603"/>
                  </a:ext>
                </a:extLst>
              </a:tr>
              <a:tr h="4607664">
                <a:tc>
                  <a:txBody>
                    <a:bodyPr/>
                    <a:lstStyle/>
                    <a:p>
                      <a:pPr fontAlgn="base"/>
                      <a:r>
                        <a:rPr lang="en-US" sz="2400" b="1" dirty="0">
                          <a:solidFill>
                            <a:schemeClr val="tx1"/>
                          </a:solidFill>
                        </a:rPr>
                        <a:t>For action</a:t>
                      </a:r>
                      <a:endParaRPr lang="en-US" sz="2400" b="1" i="0" kern="1200" dirty="0">
                        <a:solidFill>
                          <a:schemeClr val="dk1"/>
                        </a:solidFill>
                        <a:effectLst/>
                        <a:latin typeface="+mn-lt"/>
                        <a:ea typeface="+mn-ea"/>
                        <a:cs typeface="+mn-cs"/>
                      </a:endParaRPr>
                    </a:p>
                    <a:p>
                      <a:endParaRPr lang="en-US" b="0" i="0" dirty="0"/>
                    </a:p>
                  </a:txBody>
                  <a:tcPr>
                    <a:solidFill>
                      <a:schemeClr val="accent1">
                        <a:lumMod val="20000"/>
                        <a:lumOff val="80000"/>
                      </a:schemeClr>
                    </a:solidFill>
                  </a:tcPr>
                </a:tc>
                <a:tc>
                  <a:txBody>
                    <a:bodyPr/>
                    <a:lstStyle/>
                    <a:p>
                      <a:pPr lvl="0" fontAlgn="base"/>
                      <a:r>
                        <a:rPr lang="es-419" sz="2400" b="1" i="1" kern="1200" dirty="0">
                          <a:solidFill>
                            <a:schemeClr val="dk1"/>
                          </a:solidFill>
                          <a:effectLst/>
                          <a:latin typeface="+mn-lt"/>
                          <a:ea typeface="+mn-ea"/>
                          <a:cs typeface="+mn-cs"/>
                        </a:rPr>
                        <a:t>For health authorities:</a:t>
                      </a:r>
                    </a:p>
                    <a:p>
                      <a:pPr marL="342900" lvl="0" indent="-342900" fontAlgn="base">
                        <a:buFont typeface="Arial"/>
                        <a:buChar char="•"/>
                      </a:pPr>
                      <a:r>
                        <a:rPr lang="es-419" sz="2400" kern="1200" dirty="0">
                          <a:solidFill>
                            <a:schemeClr val="dk1"/>
                          </a:solidFill>
                          <a:effectLst/>
                          <a:latin typeface="+mn-lt"/>
                          <a:ea typeface="+mn-ea"/>
                          <a:cs typeface="+mn-cs"/>
                        </a:rPr>
                        <a:t>Establish strategies for the oversight of research in health emergencies (not only for COVID-19).</a:t>
                      </a:r>
                      <a:endParaRPr lang="en-US" sz="2400" kern="1200" dirty="0">
                        <a:solidFill>
                          <a:schemeClr val="dk1"/>
                        </a:solidFill>
                        <a:effectLst/>
                        <a:latin typeface="+mn-lt"/>
                        <a:ea typeface="+mn-ea"/>
                        <a:cs typeface="+mn-cs"/>
                      </a:endParaRPr>
                    </a:p>
                    <a:p>
                      <a:pPr marL="342900" lvl="0" indent="-342900">
                        <a:buFont typeface="Arial"/>
                        <a:buChar char="•"/>
                      </a:pPr>
                      <a:r>
                        <a:rPr lang="es-419" sz="2400" kern="1200" dirty="0">
                          <a:solidFill>
                            <a:schemeClr val="dk1"/>
                          </a:solidFill>
                          <a:effectLst/>
                          <a:latin typeface="+mn-lt"/>
                          <a:ea typeface="+mn-ea"/>
                          <a:cs typeface="+mn-cs"/>
                        </a:rPr>
                        <a:t>Entrust the relevant research authorities with responsibility for coordinating research efforts.</a:t>
                      </a:r>
                      <a:endParaRPr lang="en-US" sz="2400" kern="1200" dirty="0">
                        <a:solidFill>
                          <a:schemeClr val="dk1"/>
                        </a:solidFill>
                        <a:effectLst/>
                        <a:latin typeface="+mn-lt"/>
                        <a:ea typeface="+mn-ea"/>
                        <a:cs typeface="+mn-cs"/>
                      </a:endParaRPr>
                    </a:p>
                    <a:p>
                      <a:pPr marL="342900" lvl="0" indent="-342900">
                        <a:buFont typeface="Arial"/>
                        <a:buChar char="•"/>
                      </a:pPr>
                      <a:r>
                        <a:rPr lang="es-419" sz="2400" kern="1200" dirty="0">
                          <a:solidFill>
                            <a:schemeClr val="dk1"/>
                          </a:solidFill>
                          <a:effectLst/>
                          <a:latin typeface="+mn-lt"/>
                          <a:ea typeface="+mn-ea"/>
                          <a:cs typeface="+mn-cs"/>
                        </a:rPr>
                        <a:t>Designate a person who serves as a contact point for research.</a:t>
                      </a:r>
                      <a:endParaRPr lang="en-US" sz="2400" kern="1200" dirty="0">
                        <a:solidFill>
                          <a:schemeClr val="dk1"/>
                        </a:solidFill>
                        <a:effectLst/>
                        <a:latin typeface="+mn-lt"/>
                        <a:ea typeface="+mn-ea"/>
                        <a:cs typeface="+mn-cs"/>
                      </a:endParaRPr>
                    </a:p>
                    <a:p>
                      <a:pPr marL="342900" lvl="0" indent="-342900">
                        <a:buFont typeface="Arial"/>
                        <a:buChar char="•"/>
                      </a:pPr>
                      <a:r>
                        <a:rPr lang="es-419" sz="2400" kern="1200" dirty="0">
                          <a:solidFill>
                            <a:schemeClr val="dk1"/>
                          </a:solidFill>
                          <a:effectLst/>
                          <a:latin typeface="+mn-lt"/>
                          <a:ea typeface="+mn-ea"/>
                          <a:cs typeface="+mn-cs"/>
                        </a:rPr>
                        <a:t>Establish processes to ensure that countries benefit from research results. </a:t>
                      </a:r>
                    </a:p>
                    <a:p>
                      <a:pPr marL="342900" lvl="0" indent="-342900">
                        <a:buFont typeface="Arial"/>
                        <a:buChar char="•"/>
                      </a:pPr>
                      <a:endParaRPr lang="es-419" sz="1200" kern="1200" dirty="0">
                        <a:solidFill>
                          <a:schemeClr val="dk1"/>
                        </a:solidFill>
                        <a:effectLst/>
                        <a:latin typeface="+mn-lt"/>
                        <a:ea typeface="+mn-ea"/>
                        <a:cs typeface="+mn-cs"/>
                      </a:endParaRPr>
                    </a:p>
                    <a:p>
                      <a:pPr marL="0" marR="0" lvl="0" indent="0" algn="l" defTabSz="109728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1" i="1" u="none" kern="1200" dirty="0">
                          <a:solidFill>
                            <a:schemeClr val="dk1"/>
                          </a:solidFill>
                          <a:effectLst/>
                          <a:latin typeface="+mn-lt"/>
                          <a:ea typeface="+mn-ea"/>
                          <a:cs typeface="+mn-cs"/>
                        </a:rPr>
                        <a:t>For the scientific community, international organizations and health authorities:</a:t>
                      </a:r>
                      <a:endParaRPr lang="es-419" sz="2400" b="1" i="1" u="none" kern="1200" dirty="0">
                        <a:solidFill>
                          <a:schemeClr val="dk1"/>
                        </a:solidFill>
                        <a:effectLst/>
                        <a:latin typeface="+mn-lt"/>
                        <a:ea typeface="+mn-ea"/>
                        <a:cs typeface="+mn-cs"/>
                      </a:endParaRPr>
                    </a:p>
                    <a:p>
                      <a:pPr marL="342900" marR="0" lvl="0" indent="-342900" algn="l" defTabSz="109728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419" sz="2400" kern="1200" dirty="0">
                          <a:solidFill>
                            <a:schemeClr val="dk1"/>
                          </a:solidFill>
                          <a:effectLst/>
                          <a:latin typeface="+mn-lt"/>
                          <a:ea typeface="+mn-ea"/>
                          <a:cs typeface="+mn-cs"/>
                        </a:rPr>
                        <a:t>Develop generic research protocols, “pre-approved”.</a:t>
                      </a:r>
                      <a:endParaRPr lang="en-US" sz="2400" kern="1200" dirty="0">
                        <a:solidFill>
                          <a:schemeClr val="dk1"/>
                        </a:solidFill>
                        <a:effectLst/>
                        <a:latin typeface="+mn-lt"/>
                        <a:ea typeface="+mn-ea"/>
                        <a:cs typeface="+mn-cs"/>
                      </a:endParaRPr>
                    </a:p>
                  </a:txBody>
                  <a:tcPr>
                    <a:solidFill>
                      <a:schemeClr val="accent1">
                        <a:lumMod val="20000"/>
                        <a:lumOff val="80000"/>
                      </a:schemeClr>
                    </a:solidFill>
                  </a:tcPr>
                </a:tc>
                <a:extLst>
                  <a:ext uri="{0D108BD9-81ED-4DB2-BD59-A6C34878D82A}">
                    <a16:rowId xmlns:a16="http://schemas.microsoft.com/office/drawing/2014/main" val="3179025699"/>
                  </a:ext>
                </a:extLst>
              </a:tr>
            </a:tbl>
          </a:graphicData>
        </a:graphic>
      </p:graphicFrame>
    </p:spTree>
    <p:extLst>
      <p:ext uri="{BB962C8B-B14F-4D97-AF65-F5344CB8AC3E}">
        <p14:creationId xmlns:p14="http://schemas.microsoft.com/office/powerpoint/2010/main" val="1601078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ED508249-BD59-14B4-A18A-7B2B0DDC1855}"/>
              </a:ext>
            </a:extLst>
          </p:cNvPr>
          <p:cNvGraphicFramePr>
            <a:graphicFrameLocks/>
          </p:cNvGraphicFramePr>
          <p:nvPr>
            <p:extLst>
              <p:ext uri="{D42A27DB-BD31-4B8C-83A1-F6EECF244321}">
                <p14:modId xmlns:p14="http://schemas.microsoft.com/office/powerpoint/2010/main" val="1040428400"/>
              </p:ext>
            </p:extLst>
          </p:nvPr>
        </p:nvGraphicFramePr>
        <p:xfrm>
          <a:off x="409222" y="183445"/>
          <a:ext cx="11391194" cy="5098746"/>
        </p:xfrm>
        <a:graphic>
          <a:graphicData uri="http://schemas.openxmlformats.org/drawingml/2006/table">
            <a:tbl>
              <a:tblPr firstRow="1" bandRow="1">
                <a:tableStyleId>{5C22544A-7EE6-4342-B048-85BDC9FD1C3A}</a:tableStyleId>
              </a:tblPr>
              <a:tblGrid>
                <a:gridCol w="1040420">
                  <a:extLst>
                    <a:ext uri="{9D8B030D-6E8A-4147-A177-3AD203B41FA5}">
                      <a16:colId xmlns:a16="http://schemas.microsoft.com/office/drawing/2014/main" val="427131165"/>
                    </a:ext>
                  </a:extLst>
                </a:gridCol>
                <a:gridCol w="10350774">
                  <a:extLst>
                    <a:ext uri="{9D8B030D-6E8A-4147-A177-3AD203B41FA5}">
                      <a16:colId xmlns:a16="http://schemas.microsoft.com/office/drawing/2014/main" val="1190710634"/>
                    </a:ext>
                  </a:extLst>
                </a:gridCol>
              </a:tblGrid>
              <a:tr h="447532">
                <a:tc>
                  <a:txBody>
                    <a:bodyPr/>
                    <a:lstStyle/>
                    <a:p>
                      <a:endParaRPr lang="en-US" sz="2400" dirty="0"/>
                    </a:p>
                  </a:txBody>
                  <a:tcPr>
                    <a:solidFill>
                      <a:schemeClr val="accent1">
                        <a:lumMod val="75000"/>
                      </a:schemeClr>
                    </a:solidFill>
                  </a:tcPr>
                </a:tc>
                <a:tc>
                  <a:txBody>
                    <a:bodyPr/>
                    <a:lstStyle/>
                    <a:p>
                      <a:pPr algn="ctr"/>
                      <a:r>
                        <a:rPr lang="en-US" sz="2400" dirty="0">
                          <a:solidFill>
                            <a:schemeClr val="bg1"/>
                          </a:solidFill>
                        </a:rPr>
                        <a:t>For ordinary situations</a:t>
                      </a:r>
                      <a:endParaRPr lang="en-US" sz="2400" b="1" dirty="0">
                        <a:solidFill>
                          <a:schemeClr val="bg1"/>
                        </a:solidFill>
                      </a:endParaRPr>
                    </a:p>
                  </a:txBody>
                  <a:tcPr>
                    <a:solidFill>
                      <a:schemeClr val="accent1">
                        <a:lumMod val="75000"/>
                      </a:schemeClr>
                    </a:solidFill>
                  </a:tcPr>
                </a:tc>
                <a:extLst>
                  <a:ext uri="{0D108BD9-81ED-4DB2-BD59-A6C34878D82A}">
                    <a16:rowId xmlns:a16="http://schemas.microsoft.com/office/drawing/2014/main" val="3245891603"/>
                  </a:ext>
                </a:extLst>
              </a:tr>
              <a:tr h="4641546">
                <a:tc>
                  <a:txBody>
                    <a:bodyPr/>
                    <a:lstStyle/>
                    <a:p>
                      <a:pPr fontAlgn="base"/>
                      <a:r>
                        <a:rPr lang="es-419" sz="2400" b="1" i="0" kern="1200" dirty="0">
                          <a:solidFill>
                            <a:schemeClr val="dk1"/>
                          </a:solidFill>
                          <a:effectLst/>
                          <a:latin typeface="+mn-lt"/>
                          <a:ea typeface="+mn-ea"/>
                          <a:cs typeface="+mn-cs"/>
                        </a:rPr>
                        <a:t>For action</a:t>
                      </a:r>
                      <a:endParaRPr lang="en-US" sz="2400" b="1" i="0" kern="1200" dirty="0">
                        <a:solidFill>
                          <a:schemeClr val="dk1"/>
                        </a:solidFill>
                        <a:effectLst/>
                        <a:latin typeface="+mn-lt"/>
                        <a:ea typeface="+mn-ea"/>
                        <a:cs typeface="+mn-cs"/>
                      </a:endParaRPr>
                    </a:p>
                    <a:p>
                      <a:endParaRPr lang="en-US" sz="2400" b="0" i="0" dirty="0"/>
                    </a:p>
                  </a:txBody>
                  <a:tcPr>
                    <a:solidFill>
                      <a:schemeClr val="accent1">
                        <a:lumMod val="20000"/>
                        <a:lumOff val="80000"/>
                      </a:schemeClr>
                    </a:solidFill>
                  </a:tcPr>
                </a:tc>
                <a:tc>
                  <a:txBody>
                    <a:bodyPr/>
                    <a:lstStyle/>
                    <a:p>
                      <a:pPr lvl="0" fontAlgn="base"/>
                      <a:r>
                        <a:rPr lang="en-US" sz="2400" b="1" i="1" u="none" kern="1200" dirty="0">
                          <a:solidFill>
                            <a:schemeClr val="dk1"/>
                          </a:solidFill>
                          <a:effectLst/>
                          <a:latin typeface="+mn-lt"/>
                          <a:ea typeface="+mn-ea"/>
                          <a:cs typeface="+mn-cs"/>
                        </a:rPr>
                        <a:t>For institutions that conduct research:</a:t>
                      </a:r>
                      <a:endParaRPr lang="en-US" dirty="0"/>
                    </a:p>
                    <a:p>
                      <a:pPr marL="342900" lvl="0" indent="-342900">
                        <a:buFont typeface="Arial"/>
                        <a:buChar char="•"/>
                      </a:pPr>
                      <a:r>
                        <a:rPr lang="es-419" sz="2400" i="0" kern="1200" dirty="0">
                          <a:solidFill>
                            <a:schemeClr val="dk1"/>
                          </a:solidFill>
                          <a:effectLst/>
                          <a:latin typeface="+mn-lt"/>
                          <a:ea typeface="+mn-ea"/>
                          <a:cs typeface="+mn-cs"/>
                        </a:rPr>
                        <a:t>Compensate (financially or through another mechanism) REC members for their time to recognize their work and speed up processes.</a:t>
                      </a:r>
                      <a:endParaRPr lang="en-US" dirty="0"/>
                    </a:p>
                    <a:p>
                      <a:pPr lvl="0" fontAlgn="base"/>
                      <a:r>
                        <a:rPr lang="es-419" sz="2400" b="1" i="1" kern="1200" dirty="0">
                          <a:solidFill>
                            <a:schemeClr val="dk1"/>
                          </a:solidFill>
                          <a:effectLst/>
                          <a:latin typeface="+mn-lt"/>
                          <a:ea typeface="+mn-ea"/>
                          <a:cs typeface="+mn-cs"/>
                        </a:rPr>
                        <a:t>For RECs and health authorities:</a:t>
                      </a:r>
                    </a:p>
                    <a:p>
                      <a:pPr marL="342900" lvl="0" indent="-342900" fontAlgn="base">
                        <a:buFont typeface="Arial"/>
                        <a:buChar char="•"/>
                      </a:pPr>
                      <a:r>
                        <a:rPr lang="es-419" sz="2400" kern="1200" dirty="0">
                          <a:solidFill>
                            <a:schemeClr val="dk1"/>
                          </a:solidFill>
                          <a:effectLst/>
                          <a:latin typeface="+mn-lt"/>
                          <a:ea typeface="+mn-ea"/>
                          <a:cs typeface="+mn-cs"/>
                        </a:rPr>
                        <a:t>Incorporate virtual tools.</a:t>
                      </a:r>
                    </a:p>
                    <a:p>
                      <a:pPr marL="342900" lvl="0" indent="-342900">
                        <a:buFont typeface="Arial"/>
                        <a:buChar char="•"/>
                      </a:pPr>
                      <a:r>
                        <a:rPr lang="es-419" sz="2400" kern="1200" dirty="0">
                          <a:solidFill>
                            <a:schemeClr val="dk1"/>
                          </a:solidFill>
                          <a:effectLst/>
                          <a:latin typeface="+mn-lt"/>
                          <a:ea typeface="+mn-ea"/>
                          <a:cs typeface="+mn-cs"/>
                        </a:rPr>
                        <a:t>Allow for informed consent processes to be carried out in different ways.</a:t>
                      </a:r>
                      <a:endParaRPr lang="es-419" dirty="0"/>
                    </a:p>
                    <a:p>
                      <a:pPr marL="342900" lvl="0" indent="-342900">
                        <a:buFont typeface="Arial"/>
                        <a:buChar char="•"/>
                      </a:pPr>
                      <a:r>
                        <a:rPr lang="es-419" sz="2400" kern="1200" dirty="0">
                          <a:solidFill>
                            <a:schemeClr val="dk1"/>
                          </a:solidFill>
                          <a:effectLst/>
                          <a:latin typeface="+mn-lt"/>
                          <a:ea typeface="+mn-ea"/>
                          <a:cs typeface="+mn-cs"/>
                        </a:rPr>
                        <a:t>Establish procedures to determine which activities require REC review.</a:t>
                      </a:r>
                      <a:endParaRPr lang="es-419" dirty="0"/>
                    </a:p>
                    <a:p>
                      <a:pPr lvl="0" fontAlgn="base"/>
                      <a:r>
                        <a:rPr lang="es-419" sz="2400" b="1" i="1" kern="1200" dirty="0">
                          <a:solidFill>
                            <a:schemeClr val="dk1"/>
                          </a:solidFill>
                          <a:effectLst/>
                          <a:latin typeface="+mn-lt"/>
                          <a:ea typeface="+mn-ea"/>
                          <a:cs typeface="+mn-cs"/>
                        </a:rPr>
                        <a:t>For RECs:</a:t>
                      </a:r>
                    </a:p>
                    <a:p>
                      <a:pPr marL="342900" lvl="0" indent="-342900" fontAlgn="base">
                        <a:buFont typeface="Arial"/>
                        <a:buChar char="•"/>
                      </a:pPr>
                      <a:r>
                        <a:rPr lang="es-419" sz="2400" kern="1200" dirty="0">
                          <a:solidFill>
                            <a:schemeClr val="dk1"/>
                          </a:solidFill>
                          <a:effectLst/>
                          <a:latin typeface="+mn-lt"/>
                          <a:ea typeface="+mn-ea"/>
                          <a:cs typeface="+mn-cs"/>
                        </a:rPr>
                        <a:t>Require that researchers report prior reviews conducted by other RECs and include a copy of their decisions. </a:t>
                      </a:r>
                      <a:endParaRPr lang="en-US" sz="2400" kern="1200" dirty="0">
                        <a:solidFill>
                          <a:schemeClr val="dk1"/>
                        </a:solidFill>
                        <a:effectLst/>
                        <a:latin typeface="+mn-lt"/>
                        <a:ea typeface="+mn-ea"/>
                        <a:cs typeface="+mn-cs"/>
                      </a:endParaRPr>
                    </a:p>
                    <a:p>
                      <a:pPr marL="342900" lvl="0" indent="-342900">
                        <a:buFont typeface="Arial"/>
                        <a:buChar char="•"/>
                      </a:pPr>
                      <a:r>
                        <a:rPr lang="es-419" sz="2400" kern="1200" dirty="0">
                          <a:solidFill>
                            <a:schemeClr val="dk1"/>
                          </a:solidFill>
                          <a:effectLst/>
                          <a:latin typeface="+mn-lt"/>
                          <a:ea typeface="+mn-ea"/>
                          <a:cs typeface="+mn-cs"/>
                        </a:rPr>
                        <a:t>Create mechanisms (e.g., social media) to inform the public about studies they are supervising, if necessary. </a:t>
                      </a:r>
                      <a:endParaRPr lang="en-US" sz="2400" kern="1200" dirty="0">
                        <a:solidFill>
                          <a:schemeClr val="dk1"/>
                        </a:solidFill>
                        <a:effectLst/>
                        <a:latin typeface="+mn-lt"/>
                        <a:ea typeface="+mn-ea"/>
                        <a:cs typeface="+mn-cs"/>
                      </a:endParaRPr>
                    </a:p>
                  </a:txBody>
                  <a:tcPr>
                    <a:solidFill>
                      <a:schemeClr val="accent1">
                        <a:lumMod val="20000"/>
                        <a:lumOff val="80000"/>
                      </a:schemeClr>
                    </a:solidFill>
                  </a:tcPr>
                </a:tc>
                <a:extLst>
                  <a:ext uri="{0D108BD9-81ED-4DB2-BD59-A6C34878D82A}">
                    <a16:rowId xmlns:a16="http://schemas.microsoft.com/office/drawing/2014/main" val="3179025699"/>
                  </a:ext>
                </a:extLst>
              </a:tr>
            </a:tbl>
          </a:graphicData>
        </a:graphic>
      </p:graphicFrame>
    </p:spTree>
    <p:extLst>
      <p:ext uri="{BB962C8B-B14F-4D97-AF65-F5344CB8AC3E}">
        <p14:creationId xmlns:p14="http://schemas.microsoft.com/office/powerpoint/2010/main" val="2341205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AECD1932-5BF1-053C-34AC-A473B96452E4}"/>
              </a:ext>
            </a:extLst>
          </p:cNvPr>
          <p:cNvGraphicFramePr>
            <a:graphicFrameLocks/>
          </p:cNvGraphicFramePr>
          <p:nvPr>
            <p:extLst>
              <p:ext uri="{D42A27DB-BD31-4B8C-83A1-F6EECF244321}">
                <p14:modId xmlns:p14="http://schemas.microsoft.com/office/powerpoint/2010/main" val="3516978576"/>
              </p:ext>
            </p:extLst>
          </p:nvPr>
        </p:nvGraphicFramePr>
        <p:xfrm>
          <a:off x="324555" y="162277"/>
          <a:ext cx="11592992" cy="5020806"/>
        </p:xfrm>
        <a:graphic>
          <a:graphicData uri="http://schemas.openxmlformats.org/drawingml/2006/table">
            <a:tbl>
              <a:tblPr firstRow="1" bandRow="1">
                <a:tableStyleId>{5C22544A-7EE6-4342-B048-85BDC9FD1C3A}</a:tableStyleId>
              </a:tblPr>
              <a:tblGrid>
                <a:gridCol w="1260108">
                  <a:extLst>
                    <a:ext uri="{9D8B030D-6E8A-4147-A177-3AD203B41FA5}">
                      <a16:colId xmlns:a16="http://schemas.microsoft.com/office/drawing/2014/main" val="427131165"/>
                    </a:ext>
                  </a:extLst>
                </a:gridCol>
                <a:gridCol w="10332884">
                  <a:extLst>
                    <a:ext uri="{9D8B030D-6E8A-4147-A177-3AD203B41FA5}">
                      <a16:colId xmlns:a16="http://schemas.microsoft.com/office/drawing/2014/main" val="1190710634"/>
                    </a:ext>
                  </a:extLst>
                </a:gridCol>
              </a:tblGrid>
              <a:tr h="560834">
                <a:tc>
                  <a:txBody>
                    <a:bodyPr/>
                    <a:lstStyle/>
                    <a:p>
                      <a:endParaRPr lang="en-US" sz="2400"/>
                    </a:p>
                  </a:txBody>
                  <a:tcPr>
                    <a:solidFill>
                      <a:schemeClr val="accent1">
                        <a:lumMod val="75000"/>
                      </a:schemeClr>
                    </a:solidFill>
                  </a:tcPr>
                </a:tc>
                <a:tc>
                  <a:txBody>
                    <a:bodyPr/>
                    <a:lstStyle/>
                    <a:p>
                      <a:pPr algn="ctr"/>
                      <a:r>
                        <a:rPr lang="en-US" sz="2400" dirty="0">
                          <a:solidFill>
                            <a:schemeClr val="bg1"/>
                          </a:solidFill>
                        </a:rPr>
                        <a:t>For ordinary situations</a:t>
                      </a:r>
                      <a:endParaRPr lang="en-US" sz="2400" b="1" dirty="0">
                        <a:solidFill>
                          <a:schemeClr val="bg1"/>
                        </a:solidFill>
                      </a:endParaRPr>
                    </a:p>
                  </a:txBody>
                  <a:tcPr>
                    <a:solidFill>
                      <a:schemeClr val="accent1">
                        <a:lumMod val="75000"/>
                      </a:schemeClr>
                    </a:solidFill>
                  </a:tcPr>
                </a:tc>
                <a:extLst>
                  <a:ext uri="{0D108BD9-81ED-4DB2-BD59-A6C34878D82A}">
                    <a16:rowId xmlns:a16="http://schemas.microsoft.com/office/drawing/2014/main" val="3245891603"/>
                  </a:ext>
                </a:extLst>
              </a:tr>
              <a:tr h="4459972">
                <a:tc>
                  <a:txBody>
                    <a:bodyPr/>
                    <a:lstStyle/>
                    <a:p>
                      <a:pPr fontAlgn="base"/>
                      <a:r>
                        <a:rPr lang="es-419" sz="2400" b="1" i="0" kern="1200" dirty="0">
                          <a:solidFill>
                            <a:schemeClr val="dk1"/>
                          </a:solidFill>
                          <a:effectLst/>
                          <a:latin typeface="+mn-lt"/>
                          <a:ea typeface="+mn-ea"/>
                          <a:cs typeface="+mn-cs"/>
                        </a:rPr>
                        <a:t>For action</a:t>
                      </a:r>
                      <a:endParaRPr lang="en-US" sz="2400" b="1" i="0" kern="1200" dirty="0">
                        <a:solidFill>
                          <a:schemeClr val="dk1"/>
                        </a:solidFill>
                        <a:effectLst/>
                        <a:latin typeface="+mn-lt"/>
                        <a:ea typeface="+mn-ea"/>
                        <a:cs typeface="+mn-cs"/>
                      </a:endParaRPr>
                    </a:p>
                    <a:p>
                      <a:endParaRPr lang="en-US" sz="2400" b="0" i="0" dirty="0"/>
                    </a:p>
                  </a:txBody>
                  <a:tcPr>
                    <a:solidFill>
                      <a:schemeClr val="accent1">
                        <a:lumMod val="20000"/>
                        <a:lumOff val="80000"/>
                      </a:schemeClr>
                    </a:solidFill>
                  </a:tcPr>
                </a:tc>
                <a:tc>
                  <a:txBody>
                    <a:bodyPr/>
                    <a:lstStyle/>
                    <a:p>
                      <a:pPr lvl="0" fontAlgn="base"/>
                      <a:r>
                        <a:rPr lang="es-419" sz="2400" b="1" i="1" kern="1200" dirty="0">
                          <a:solidFill>
                            <a:schemeClr val="dk1"/>
                          </a:solidFill>
                          <a:effectLst/>
                          <a:latin typeface="+mn-lt"/>
                          <a:ea typeface="+mn-ea"/>
                          <a:cs typeface="+mn-cs"/>
                        </a:rPr>
                        <a:t>For health authorities</a:t>
                      </a:r>
                    </a:p>
                    <a:p>
                      <a:pPr marL="342900" lvl="0" indent="-342900" fontAlgn="base">
                        <a:buFont typeface="Arial"/>
                        <a:buChar char="•"/>
                      </a:pPr>
                      <a:r>
                        <a:rPr lang="es-419" sz="2400" kern="1200" dirty="0">
                          <a:solidFill>
                            <a:schemeClr val="dk1"/>
                          </a:solidFill>
                          <a:effectLst/>
                          <a:latin typeface="+mn-lt"/>
                          <a:ea typeface="+mn-ea"/>
                          <a:cs typeface="+mn-cs"/>
                        </a:rPr>
                        <a:t>Create mechanisms to inform RECs about studies that were submitted for review and not approved, if necessary.</a:t>
                      </a:r>
                    </a:p>
                    <a:p>
                      <a:pPr marL="342900" lvl="0" indent="-342900">
                        <a:buFont typeface="Arial"/>
                        <a:buChar char="•"/>
                      </a:pPr>
                      <a:r>
                        <a:rPr lang="es-419" sz="2400" kern="1200" dirty="0">
                          <a:solidFill>
                            <a:schemeClr val="dk1"/>
                          </a:solidFill>
                          <a:effectLst/>
                          <a:latin typeface="+mn-lt"/>
                          <a:ea typeface="+mn-ea"/>
                          <a:cs typeface="+mn-cs"/>
                        </a:rPr>
                        <a:t>Require all clinical trials to be registered in registries that feed ICTRP before they begin. </a:t>
                      </a:r>
                      <a:endParaRPr lang="es-419" dirty="0"/>
                    </a:p>
                    <a:p>
                      <a:pPr marL="342900" lvl="0" indent="-342900">
                        <a:buFont typeface="Arial"/>
                        <a:buChar char="•"/>
                      </a:pPr>
                      <a:r>
                        <a:rPr lang="es-419" sz="2400" kern="1200" dirty="0">
                          <a:solidFill>
                            <a:schemeClr val="dk1"/>
                          </a:solidFill>
                          <a:effectLst/>
                          <a:latin typeface="+mn-lt"/>
                          <a:ea typeface="+mn-ea"/>
                          <a:cs typeface="+mn-cs"/>
                        </a:rPr>
                        <a:t>Create a website with the approved studies with human participants.</a:t>
                      </a:r>
                      <a:endParaRPr lang="es-419" dirty="0"/>
                    </a:p>
                    <a:p>
                      <a:pPr marL="342900" lvl="0" indent="-342900">
                        <a:buFont typeface="Arial"/>
                        <a:buChar char="•"/>
                      </a:pPr>
                      <a:r>
                        <a:rPr lang="es-419" sz="2400" kern="1200" dirty="0">
                          <a:solidFill>
                            <a:schemeClr val="dk1"/>
                          </a:solidFill>
                          <a:effectLst/>
                          <a:latin typeface="+mn-lt"/>
                          <a:ea typeface="+mn-ea"/>
                          <a:cs typeface="+mn-cs"/>
                        </a:rPr>
                        <a:t>Inform the public about the research conducted to facilitate public engagement and promote trust in research. </a:t>
                      </a:r>
                      <a:endParaRPr lang="es-419" dirty="0"/>
                    </a:p>
                    <a:p>
                      <a:pPr marL="0" marR="0" lvl="0" indent="0" algn="l" defTabSz="1097280" rtl="0" eaLnBrk="1" fontAlgn="auto" latinLnBrk="0" hangingPunct="1">
                        <a:lnSpc>
                          <a:spcPct val="100000"/>
                        </a:lnSpc>
                        <a:spcBef>
                          <a:spcPts val="0"/>
                        </a:spcBef>
                        <a:spcAft>
                          <a:spcPts val="0"/>
                        </a:spcAft>
                        <a:buClrTx/>
                        <a:buSzTx/>
                        <a:buFontTx/>
                        <a:buNone/>
                        <a:tabLst/>
                        <a:defRPr/>
                      </a:pPr>
                      <a:endParaRPr lang="es-419" sz="1200" kern="1200" dirty="0">
                        <a:solidFill>
                          <a:schemeClr val="dk1"/>
                        </a:solidFill>
                        <a:effectLst/>
                        <a:latin typeface="+mn-lt"/>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lang="es-419" sz="2400" b="1" i="1" kern="1200" dirty="0">
                          <a:solidFill>
                            <a:schemeClr val="dk1"/>
                          </a:solidFill>
                          <a:effectLst/>
                          <a:latin typeface="+mn-lt"/>
                          <a:ea typeface="+mn-ea"/>
                          <a:cs typeface="+mn-cs"/>
                        </a:rPr>
                        <a:t>For health authorities and international organizations:</a:t>
                      </a:r>
                    </a:p>
                    <a:p>
                      <a:pPr marL="342900" marR="0" lvl="0" indent="-342900" algn="l" rtl="0" eaLnBrk="1" fontAlgn="auto" latinLnBrk="0" hangingPunct="1">
                        <a:lnSpc>
                          <a:spcPct val="100000"/>
                        </a:lnSpc>
                        <a:spcBef>
                          <a:spcPts val="0"/>
                        </a:spcBef>
                        <a:spcAft>
                          <a:spcPts val="0"/>
                        </a:spcAft>
                        <a:buClrTx/>
                        <a:buSzTx/>
                        <a:buFont typeface="Arial"/>
                        <a:buChar char="•"/>
                      </a:pPr>
                      <a:r>
                        <a:rPr lang="en-US" sz="2400" b="0" i="0" u="none" strike="noStrike" kern="1200" dirty="0">
                          <a:solidFill>
                            <a:schemeClr val="dk1"/>
                          </a:solidFill>
                          <a:effectLst/>
                          <a:latin typeface="+mn-lt"/>
                          <a:ea typeface="+mn-ea"/>
                          <a:cs typeface="+mn-cs"/>
                        </a:rPr>
                        <a:t>Advocate for expanding the scope of ICTRP so that it includes all research with human participants and not only clinical trials.</a:t>
                      </a:r>
                      <a:endParaRPr lang="en-US" sz="2400" kern="1200" dirty="0">
                        <a:solidFill>
                          <a:schemeClr val="dk1"/>
                        </a:solidFill>
                        <a:effectLst/>
                        <a:latin typeface="+mn-lt"/>
                        <a:ea typeface="+mn-ea"/>
                        <a:cs typeface="+mn-cs"/>
                      </a:endParaRPr>
                    </a:p>
                  </a:txBody>
                  <a:tcPr>
                    <a:solidFill>
                      <a:schemeClr val="accent1">
                        <a:lumMod val="20000"/>
                        <a:lumOff val="80000"/>
                      </a:schemeClr>
                    </a:solidFill>
                  </a:tcPr>
                </a:tc>
                <a:extLst>
                  <a:ext uri="{0D108BD9-81ED-4DB2-BD59-A6C34878D82A}">
                    <a16:rowId xmlns:a16="http://schemas.microsoft.com/office/drawing/2014/main" val="3179025699"/>
                  </a:ext>
                </a:extLst>
              </a:tr>
            </a:tbl>
          </a:graphicData>
        </a:graphic>
      </p:graphicFrame>
    </p:spTree>
    <p:extLst>
      <p:ext uri="{BB962C8B-B14F-4D97-AF65-F5344CB8AC3E}">
        <p14:creationId xmlns:p14="http://schemas.microsoft.com/office/powerpoint/2010/main" val="10688540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419585E2-C028-B8EE-C306-C9E271C62CBD}"/>
              </a:ext>
            </a:extLst>
          </p:cNvPr>
          <p:cNvGraphicFramePr>
            <a:graphicFrameLocks/>
          </p:cNvGraphicFramePr>
          <p:nvPr>
            <p:extLst>
              <p:ext uri="{D42A27DB-BD31-4B8C-83A1-F6EECF244321}">
                <p14:modId xmlns:p14="http://schemas.microsoft.com/office/powerpoint/2010/main" val="4153615498"/>
              </p:ext>
            </p:extLst>
          </p:nvPr>
        </p:nvGraphicFramePr>
        <p:xfrm>
          <a:off x="543277" y="423333"/>
          <a:ext cx="11256906" cy="4435915"/>
        </p:xfrm>
        <a:graphic>
          <a:graphicData uri="http://schemas.openxmlformats.org/drawingml/2006/table">
            <a:tbl>
              <a:tblPr firstRow="1" bandRow="1">
                <a:tableStyleId>{5C22544A-7EE6-4342-B048-85BDC9FD1C3A}</a:tableStyleId>
              </a:tblPr>
              <a:tblGrid>
                <a:gridCol w="1658174">
                  <a:extLst>
                    <a:ext uri="{9D8B030D-6E8A-4147-A177-3AD203B41FA5}">
                      <a16:colId xmlns:a16="http://schemas.microsoft.com/office/drawing/2014/main" val="427131165"/>
                    </a:ext>
                  </a:extLst>
                </a:gridCol>
                <a:gridCol w="9598732">
                  <a:extLst>
                    <a:ext uri="{9D8B030D-6E8A-4147-A177-3AD203B41FA5}">
                      <a16:colId xmlns:a16="http://schemas.microsoft.com/office/drawing/2014/main" val="1190710634"/>
                    </a:ext>
                  </a:extLst>
                </a:gridCol>
              </a:tblGrid>
              <a:tr h="631821">
                <a:tc>
                  <a:txBody>
                    <a:bodyPr/>
                    <a:lstStyle/>
                    <a:p>
                      <a:endParaRPr lang="en-US" sz="2400"/>
                    </a:p>
                  </a:txBody>
                  <a:tcPr>
                    <a:solidFill>
                      <a:schemeClr val="accent1">
                        <a:lumMod val="75000"/>
                      </a:schemeClr>
                    </a:solidFill>
                  </a:tcPr>
                </a:tc>
                <a:tc>
                  <a:txBody>
                    <a:bodyPr/>
                    <a:lstStyle/>
                    <a:p>
                      <a:pPr algn="ctr"/>
                      <a:r>
                        <a:rPr lang="en-US" sz="2400" dirty="0">
                          <a:solidFill>
                            <a:schemeClr val="bg1"/>
                          </a:solidFill>
                        </a:rPr>
                        <a:t>For ordinary situations</a:t>
                      </a:r>
                      <a:endParaRPr lang="en-US" sz="2400" b="1" dirty="0">
                        <a:solidFill>
                          <a:schemeClr val="bg1"/>
                        </a:solidFill>
                      </a:endParaRPr>
                    </a:p>
                  </a:txBody>
                  <a:tcPr>
                    <a:solidFill>
                      <a:schemeClr val="accent1">
                        <a:lumMod val="75000"/>
                      </a:schemeClr>
                    </a:solidFill>
                  </a:tcPr>
                </a:tc>
                <a:extLst>
                  <a:ext uri="{0D108BD9-81ED-4DB2-BD59-A6C34878D82A}">
                    <a16:rowId xmlns:a16="http://schemas.microsoft.com/office/drawing/2014/main" val="3245891603"/>
                  </a:ext>
                </a:extLst>
              </a:tr>
              <a:tr h="3804094">
                <a:tc>
                  <a:txBody>
                    <a:bodyPr/>
                    <a:lstStyle/>
                    <a:p>
                      <a:pPr fontAlgn="base"/>
                      <a:r>
                        <a:rPr lang="es-419" sz="2400" b="1" i="0" kern="1200" dirty="0">
                          <a:solidFill>
                            <a:schemeClr val="dk1"/>
                          </a:solidFill>
                          <a:effectLst/>
                          <a:latin typeface="+mn-lt"/>
                          <a:ea typeface="+mn-ea"/>
                          <a:cs typeface="+mn-cs"/>
                        </a:rPr>
                        <a:t>For action</a:t>
                      </a:r>
                      <a:endParaRPr lang="en-US" sz="2400" b="1" i="0" kern="1200" dirty="0">
                        <a:solidFill>
                          <a:schemeClr val="dk1"/>
                        </a:solidFill>
                        <a:effectLst/>
                        <a:latin typeface="+mn-lt"/>
                        <a:ea typeface="+mn-ea"/>
                        <a:cs typeface="+mn-cs"/>
                      </a:endParaRPr>
                    </a:p>
                  </a:txBody>
                  <a:tcPr>
                    <a:solidFill>
                      <a:schemeClr val="accent1">
                        <a:lumMod val="20000"/>
                        <a:lumOff val="80000"/>
                      </a:schemeClr>
                    </a:solidFill>
                  </a:tcPr>
                </a:tc>
                <a:tc>
                  <a:txBody>
                    <a:bodyPr/>
                    <a:lstStyle/>
                    <a:p>
                      <a:pPr lvl="0" fontAlgn="base"/>
                      <a:r>
                        <a:rPr lang="en-US" sz="2400" b="1" i="1" kern="1200" dirty="0">
                          <a:solidFill>
                            <a:schemeClr val="dk1"/>
                          </a:solidFill>
                          <a:effectLst/>
                          <a:latin typeface="+mn-lt"/>
                          <a:ea typeface="+mn-ea"/>
                          <a:cs typeface="+mn-cs"/>
                        </a:rPr>
                        <a:t>For national authorities, international organizations, RECs and the scientific community:</a:t>
                      </a:r>
                      <a:endParaRPr lang="en-US" sz="2400" i="1" kern="1200" dirty="0">
                        <a:solidFill>
                          <a:schemeClr val="dk1"/>
                        </a:solidFill>
                        <a:effectLst/>
                        <a:latin typeface="+mn-lt"/>
                        <a:ea typeface="+mn-ea"/>
                        <a:cs typeface="+mn-cs"/>
                      </a:endParaRPr>
                    </a:p>
                    <a:p>
                      <a:pPr marL="342900" lvl="0" indent="-342900" fontAlgn="base">
                        <a:buFont typeface="Arial"/>
                        <a:buChar char="•"/>
                      </a:pPr>
                      <a:r>
                        <a:rPr lang="en-US" sz="2400" kern="1200" dirty="0">
                          <a:solidFill>
                            <a:schemeClr val="dk1"/>
                          </a:solidFill>
                          <a:effectLst/>
                          <a:latin typeface="+mn-lt"/>
                          <a:ea typeface="+mn-ea"/>
                          <a:cs typeface="+mn-cs"/>
                        </a:rPr>
                        <a:t>Strengthen capacities in research ethics:</a:t>
                      </a:r>
                    </a:p>
                    <a:p>
                      <a:pPr lvl="0" fontAlgn="base"/>
                      <a:r>
                        <a:rPr lang="es-419" sz="2400" kern="1200" dirty="0">
                          <a:solidFill>
                            <a:schemeClr val="dk1"/>
                          </a:solidFill>
                          <a:effectLst/>
                          <a:latin typeface="+mn-lt"/>
                          <a:ea typeface="+mn-ea"/>
                          <a:cs typeface="+mn-cs"/>
                        </a:rPr>
                        <a:t>Distinction between research with human participants and public health activities, MEURI framework, ethical use of samples and data in future research, adaptive designs, human challenges studies, online studies, scientific integrity, and REC’s obligations regarding what must be kept confidential and what must be made public. </a:t>
                      </a:r>
                      <a:endParaRPr lang="en-US" sz="2400" kern="1200" dirty="0">
                        <a:solidFill>
                          <a:schemeClr val="dk1"/>
                        </a:solidFill>
                        <a:effectLst/>
                        <a:latin typeface="+mn-lt"/>
                        <a:ea typeface="+mn-ea"/>
                        <a:cs typeface="+mn-cs"/>
                      </a:endParaRPr>
                    </a:p>
                  </a:txBody>
                  <a:tcPr>
                    <a:solidFill>
                      <a:schemeClr val="accent1">
                        <a:lumMod val="20000"/>
                        <a:lumOff val="80000"/>
                      </a:schemeClr>
                    </a:solidFill>
                  </a:tcPr>
                </a:tc>
                <a:extLst>
                  <a:ext uri="{0D108BD9-81ED-4DB2-BD59-A6C34878D82A}">
                    <a16:rowId xmlns:a16="http://schemas.microsoft.com/office/drawing/2014/main" val="3179025699"/>
                  </a:ext>
                </a:extLst>
              </a:tr>
            </a:tbl>
          </a:graphicData>
        </a:graphic>
      </p:graphicFrame>
    </p:spTree>
    <p:extLst>
      <p:ext uri="{BB962C8B-B14F-4D97-AF65-F5344CB8AC3E}">
        <p14:creationId xmlns:p14="http://schemas.microsoft.com/office/powerpoint/2010/main" val="1708541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EADDB857-3E19-38DE-A041-E79780A74936}"/>
              </a:ext>
            </a:extLst>
          </p:cNvPr>
          <p:cNvGraphicFramePr>
            <a:graphicFrameLocks/>
          </p:cNvGraphicFramePr>
          <p:nvPr>
            <p:extLst>
              <p:ext uri="{D42A27DB-BD31-4B8C-83A1-F6EECF244321}">
                <p14:modId xmlns:p14="http://schemas.microsoft.com/office/powerpoint/2010/main" val="3749681882"/>
              </p:ext>
            </p:extLst>
          </p:nvPr>
        </p:nvGraphicFramePr>
        <p:xfrm>
          <a:off x="203579" y="274321"/>
          <a:ext cx="11784842" cy="4876800"/>
        </p:xfrm>
        <a:graphic>
          <a:graphicData uri="http://schemas.openxmlformats.org/drawingml/2006/table">
            <a:tbl>
              <a:tblPr firstRow="1" bandRow="1">
                <a:tableStyleId>{5C22544A-7EE6-4342-B048-85BDC9FD1C3A}</a:tableStyleId>
              </a:tblPr>
              <a:tblGrid>
                <a:gridCol w="2509141">
                  <a:extLst>
                    <a:ext uri="{9D8B030D-6E8A-4147-A177-3AD203B41FA5}">
                      <a16:colId xmlns:a16="http://schemas.microsoft.com/office/drawing/2014/main" val="427131165"/>
                    </a:ext>
                  </a:extLst>
                </a:gridCol>
                <a:gridCol w="9275701">
                  <a:extLst>
                    <a:ext uri="{9D8B030D-6E8A-4147-A177-3AD203B41FA5}">
                      <a16:colId xmlns:a16="http://schemas.microsoft.com/office/drawing/2014/main" val="3582706246"/>
                    </a:ext>
                  </a:extLst>
                </a:gridCol>
              </a:tblGrid>
              <a:tr h="743003">
                <a:tc>
                  <a:txBody>
                    <a:bodyPr/>
                    <a:lstStyle/>
                    <a:p>
                      <a:endParaRPr lang="en-US" sz="2400"/>
                    </a:p>
                  </a:txBody>
                  <a:tcPr>
                    <a:solidFill>
                      <a:schemeClr val="accent1">
                        <a:lumMod val="75000"/>
                      </a:schemeClr>
                    </a:solidFill>
                  </a:tcPr>
                </a:tc>
                <a:tc>
                  <a:txBody>
                    <a:bodyPr/>
                    <a:lstStyle/>
                    <a:p>
                      <a:pPr algn="ctr"/>
                      <a:r>
                        <a:rPr lang="es-419" sz="2400" b="1" kern="1200" dirty="0">
                          <a:solidFill>
                            <a:schemeClr val="bg1"/>
                          </a:solidFill>
                          <a:effectLst/>
                          <a:latin typeface="+mn-lt"/>
                          <a:ea typeface="+mn-ea"/>
                          <a:cs typeface="+mn-cs"/>
                        </a:rPr>
                        <a:t>For emergencies</a:t>
                      </a:r>
                      <a:endParaRPr lang="en-US" sz="2400" b="1" dirty="0">
                        <a:solidFill>
                          <a:schemeClr val="bg1"/>
                        </a:solidFill>
                      </a:endParaRPr>
                    </a:p>
                  </a:txBody>
                  <a:tcPr>
                    <a:solidFill>
                      <a:schemeClr val="accent1">
                        <a:lumMod val="75000"/>
                      </a:schemeClr>
                    </a:solidFill>
                  </a:tcPr>
                </a:tc>
                <a:extLst>
                  <a:ext uri="{0D108BD9-81ED-4DB2-BD59-A6C34878D82A}">
                    <a16:rowId xmlns:a16="http://schemas.microsoft.com/office/drawing/2014/main" val="3245891603"/>
                  </a:ext>
                </a:extLst>
              </a:tr>
              <a:tr h="4133797">
                <a:tc>
                  <a:txBody>
                    <a:bodyPr/>
                    <a:lstStyle/>
                    <a:p>
                      <a:pPr fontAlgn="base"/>
                      <a:r>
                        <a:rPr lang="es-ES" sz="2400" b="1" i="0" kern="1200" dirty="0" err="1">
                          <a:solidFill>
                            <a:schemeClr val="dk1"/>
                          </a:solidFill>
                          <a:effectLst/>
                          <a:latin typeface="+mn-lt"/>
                          <a:ea typeface="+mn-ea"/>
                          <a:cs typeface="+mn-cs"/>
                        </a:rPr>
                        <a:t>For</a:t>
                      </a:r>
                      <a:r>
                        <a:rPr lang="es-ES" sz="2400" b="1" i="0" kern="1200" dirty="0">
                          <a:solidFill>
                            <a:schemeClr val="dk1"/>
                          </a:solidFill>
                          <a:effectLst/>
                          <a:latin typeface="+mn-lt"/>
                          <a:ea typeface="+mn-ea"/>
                          <a:cs typeface="+mn-cs"/>
                        </a:rPr>
                        <a:t> </a:t>
                      </a:r>
                      <a:r>
                        <a:rPr lang="es-ES" sz="2400" b="1" i="0" kern="1200" dirty="0" err="1">
                          <a:solidFill>
                            <a:schemeClr val="dk1"/>
                          </a:solidFill>
                          <a:effectLst/>
                          <a:latin typeface="+mn-lt"/>
                          <a:ea typeface="+mn-ea"/>
                          <a:cs typeface="+mn-cs"/>
                        </a:rPr>
                        <a:t>conceptualization</a:t>
                      </a:r>
                      <a:endParaRPr lang="en-US" sz="2400" b="1" i="0" dirty="0"/>
                    </a:p>
                  </a:txBody>
                  <a:tcPr>
                    <a:solidFill>
                      <a:schemeClr val="accent1">
                        <a:lumMod val="20000"/>
                        <a:lumOff val="80000"/>
                      </a:schemeClr>
                    </a:solidFill>
                  </a:tcPr>
                </a:tc>
                <a:tc>
                  <a:txBody>
                    <a:bodyPr/>
                    <a:lstStyle/>
                    <a:p>
                      <a:pPr marL="342900" lvl="0" indent="-342900" fontAlgn="base">
                        <a:buFont typeface="Arial"/>
                        <a:buChar char="•"/>
                      </a:pPr>
                      <a:r>
                        <a:rPr lang="es-419" sz="2400" kern="1200" dirty="0">
                          <a:solidFill>
                            <a:schemeClr val="dk1"/>
                          </a:solidFill>
                          <a:effectLst/>
                          <a:latin typeface="+mn-lt"/>
                          <a:ea typeface="+mn-ea"/>
                          <a:cs typeface="+mn-cs"/>
                        </a:rPr>
                        <a:t>Mechanisms for the coordination of research efforts initiated in emergencies to know which initiatives are underway, and therefore prevent the duplication of research and coordinate the conduct of network trials or multicenter studies.</a:t>
                      </a:r>
                    </a:p>
                    <a:p>
                      <a:pPr marL="514350" lvl="0" indent="-514350" fontAlgn="base">
                        <a:buAutoNum type="arabicPeriod"/>
                      </a:pPr>
                      <a:endParaRPr lang="es-419" sz="2400" kern="1200" dirty="0">
                        <a:solidFill>
                          <a:schemeClr val="dk1"/>
                        </a:solidFill>
                        <a:effectLst/>
                        <a:latin typeface="+mn-lt"/>
                        <a:ea typeface="+mn-ea"/>
                        <a:cs typeface="+mn-cs"/>
                      </a:endParaRPr>
                    </a:p>
                    <a:p>
                      <a:pPr marL="342900" lvl="0" indent="-342900" fontAlgn="base">
                        <a:buFont typeface="Arial"/>
                        <a:buChar char="•"/>
                      </a:pPr>
                      <a:r>
                        <a:rPr lang="es-419" sz="2400" kern="1200" dirty="0">
                          <a:solidFill>
                            <a:schemeClr val="dk1"/>
                          </a:solidFill>
                          <a:effectLst/>
                          <a:latin typeface="+mn-lt"/>
                          <a:ea typeface="+mn-ea"/>
                          <a:cs typeface="+mn-cs"/>
                        </a:rPr>
                        <a:t>Strategy for regional collaborations: to address logistical challenges of conducting regional multicenter clinical trials. </a:t>
                      </a:r>
                    </a:p>
                    <a:p>
                      <a:pPr marL="514350" lvl="0" indent="-514350" fontAlgn="base">
                        <a:buAutoNum type="arabicPeriod"/>
                      </a:pPr>
                      <a:endParaRPr lang="es-419" sz="2400" kern="1200" dirty="0">
                        <a:solidFill>
                          <a:schemeClr val="dk1"/>
                        </a:solidFill>
                        <a:effectLst/>
                        <a:latin typeface="+mn-lt"/>
                        <a:ea typeface="+mn-ea"/>
                        <a:cs typeface="+mn-cs"/>
                      </a:endParaRPr>
                    </a:p>
                    <a:p>
                      <a:pPr marL="342900" lvl="0" indent="-342900" fontAlgn="base">
                        <a:buFont typeface="Arial"/>
                        <a:buChar char="•"/>
                      </a:pPr>
                      <a:r>
                        <a:rPr lang="es-419" sz="2400" kern="1200" dirty="0">
                          <a:solidFill>
                            <a:schemeClr val="dk1"/>
                          </a:solidFill>
                          <a:effectLst/>
                          <a:latin typeface="+mn-lt"/>
                          <a:ea typeface="+mn-ea"/>
                          <a:cs typeface="+mn-cs"/>
                        </a:rPr>
                        <a:t>Mechanisms for the ethics oversight of research at the (sub)regional level (e.g., extraterritorial ethics oversight during emergencies).</a:t>
                      </a:r>
                      <a:endParaRPr lang="en-US" sz="2400" kern="1200" dirty="0">
                        <a:solidFill>
                          <a:schemeClr val="dk1"/>
                        </a:solidFill>
                        <a:effectLst/>
                        <a:latin typeface="+mn-lt"/>
                        <a:ea typeface="+mn-ea"/>
                        <a:cs typeface="+mn-cs"/>
                      </a:endParaRPr>
                    </a:p>
                  </a:txBody>
                  <a:tcPr>
                    <a:solidFill>
                      <a:schemeClr val="accent1">
                        <a:lumMod val="20000"/>
                        <a:lumOff val="80000"/>
                      </a:schemeClr>
                    </a:solidFill>
                  </a:tcPr>
                </a:tc>
                <a:extLst>
                  <a:ext uri="{0D108BD9-81ED-4DB2-BD59-A6C34878D82A}">
                    <a16:rowId xmlns:a16="http://schemas.microsoft.com/office/drawing/2014/main" val="4041194022"/>
                  </a:ext>
                </a:extLst>
              </a:tr>
            </a:tbl>
          </a:graphicData>
        </a:graphic>
      </p:graphicFrame>
    </p:spTree>
    <p:extLst>
      <p:ext uri="{BB962C8B-B14F-4D97-AF65-F5344CB8AC3E}">
        <p14:creationId xmlns:p14="http://schemas.microsoft.com/office/powerpoint/2010/main" val="835822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A11BC1F7-36F9-2448-B461-5CCE3D276CE0}"/>
              </a:ext>
            </a:extLst>
          </p:cNvPr>
          <p:cNvGraphicFramePr>
            <a:graphicFrameLocks/>
          </p:cNvGraphicFramePr>
          <p:nvPr>
            <p:extLst>
              <p:ext uri="{D42A27DB-BD31-4B8C-83A1-F6EECF244321}">
                <p14:modId xmlns:p14="http://schemas.microsoft.com/office/powerpoint/2010/main" val="1814224443"/>
              </p:ext>
            </p:extLst>
          </p:nvPr>
        </p:nvGraphicFramePr>
        <p:xfrm>
          <a:off x="356754" y="738603"/>
          <a:ext cx="11478491" cy="3125274"/>
        </p:xfrm>
        <a:graphic>
          <a:graphicData uri="http://schemas.openxmlformats.org/drawingml/2006/table">
            <a:tbl>
              <a:tblPr firstRow="1" bandRow="1">
                <a:tableStyleId>{5C22544A-7EE6-4342-B048-85BDC9FD1C3A}</a:tableStyleId>
              </a:tblPr>
              <a:tblGrid>
                <a:gridCol w="2505287">
                  <a:extLst>
                    <a:ext uri="{9D8B030D-6E8A-4147-A177-3AD203B41FA5}">
                      <a16:colId xmlns:a16="http://schemas.microsoft.com/office/drawing/2014/main" val="427131165"/>
                    </a:ext>
                  </a:extLst>
                </a:gridCol>
                <a:gridCol w="8973204">
                  <a:extLst>
                    <a:ext uri="{9D8B030D-6E8A-4147-A177-3AD203B41FA5}">
                      <a16:colId xmlns:a16="http://schemas.microsoft.com/office/drawing/2014/main" val="1190710634"/>
                    </a:ext>
                  </a:extLst>
                </a:gridCol>
              </a:tblGrid>
              <a:tr h="419974">
                <a:tc>
                  <a:txBody>
                    <a:bodyPr/>
                    <a:lstStyle/>
                    <a:p>
                      <a:endParaRPr lang="en-US" sz="2400" dirty="0"/>
                    </a:p>
                  </a:txBody>
                  <a:tcPr>
                    <a:solidFill>
                      <a:schemeClr val="accent1">
                        <a:lumMod val="75000"/>
                      </a:schemeClr>
                    </a:solidFill>
                  </a:tcPr>
                </a:tc>
                <a:tc>
                  <a:txBody>
                    <a:bodyPr/>
                    <a:lstStyle/>
                    <a:p>
                      <a:pPr algn="ctr"/>
                      <a:r>
                        <a:rPr lang="en-US" sz="2400" dirty="0">
                          <a:solidFill>
                            <a:schemeClr val="bg1"/>
                          </a:solidFill>
                        </a:rPr>
                        <a:t>For ordinary situations</a:t>
                      </a:r>
                      <a:endParaRPr lang="en-US" sz="2400" b="1" dirty="0">
                        <a:solidFill>
                          <a:schemeClr val="bg1"/>
                        </a:solidFill>
                      </a:endParaRPr>
                    </a:p>
                  </a:txBody>
                  <a:tcPr>
                    <a:solidFill>
                      <a:schemeClr val="accent1">
                        <a:lumMod val="75000"/>
                      </a:schemeClr>
                    </a:solidFill>
                  </a:tcPr>
                </a:tc>
                <a:extLst>
                  <a:ext uri="{0D108BD9-81ED-4DB2-BD59-A6C34878D82A}">
                    <a16:rowId xmlns:a16="http://schemas.microsoft.com/office/drawing/2014/main" val="3245891603"/>
                  </a:ext>
                </a:extLst>
              </a:tr>
              <a:tr h="2668074">
                <a:tc>
                  <a:txBody>
                    <a:bodyPr/>
                    <a:lstStyle/>
                    <a:p>
                      <a:pPr fontAlgn="base"/>
                      <a:r>
                        <a:rPr lang="es-ES" sz="2400" b="1" i="0" kern="1200" dirty="0" err="1">
                          <a:solidFill>
                            <a:schemeClr val="dk1"/>
                          </a:solidFill>
                          <a:effectLst/>
                          <a:latin typeface="+mn-lt"/>
                          <a:ea typeface="+mn-ea"/>
                          <a:cs typeface="+mn-cs"/>
                        </a:rPr>
                        <a:t>For</a:t>
                      </a:r>
                      <a:r>
                        <a:rPr lang="es-ES" sz="2400" b="1" i="0" kern="1200" dirty="0">
                          <a:solidFill>
                            <a:schemeClr val="dk1"/>
                          </a:solidFill>
                          <a:effectLst/>
                          <a:latin typeface="+mn-lt"/>
                          <a:ea typeface="+mn-ea"/>
                          <a:cs typeface="+mn-cs"/>
                        </a:rPr>
                        <a:t> </a:t>
                      </a:r>
                      <a:r>
                        <a:rPr lang="es-ES" sz="2400" b="1" i="0" kern="1200" dirty="0" err="1">
                          <a:solidFill>
                            <a:schemeClr val="dk1"/>
                          </a:solidFill>
                          <a:effectLst/>
                          <a:latin typeface="+mn-lt"/>
                          <a:ea typeface="+mn-ea"/>
                          <a:cs typeface="+mn-cs"/>
                        </a:rPr>
                        <a:t>conceptualization</a:t>
                      </a:r>
                      <a:endParaRPr lang="en-US" sz="2400" b="1" i="0" dirty="0"/>
                    </a:p>
                  </a:txBody>
                  <a:tcPr>
                    <a:solidFill>
                      <a:schemeClr val="accent1">
                        <a:lumMod val="20000"/>
                        <a:lumOff val="80000"/>
                      </a:schemeClr>
                    </a:solidFill>
                  </a:tcPr>
                </a:tc>
                <a:tc>
                  <a:txBody>
                    <a:bodyPr/>
                    <a:lstStyle/>
                    <a:p>
                      <a:pPr marL="457200" marR="0" lvl="0" indent="-457200" algn="l" defTabSz="109728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419" sz="2400" kern="1200" dirty="0">
                          <a:solidFill>
                            <a:schemeClr val="dk1"/>
                          </a:solidFill>
                          <a:effectLst/>
                          <a:latin typeface="+mn-lt"/>
                          <a:ea typeface="+mn-ea"/>
                          <a:cs typeface="+mn-cs"/>
                        </a:rPr>
                        <a:t>Strategies that facilitate the oversight of research of multiple RECs in a coordinated manner which may involve the review of diferent RECs in a simultaneous deliberation or mechanisms that allow a REC to adopt the review carried out by another, without the need to repeat the review proccess (</a:t>
                      </a:r>
                      <a:r>
                        <a:rPr lang="es-419" sz="2400" i="1" kern="1200" dirty="0">
                          <a:solidFill>
                            <a:schemeClr val="dk1"/>
                          </a:solidFill>
                          <a:effectLst/>
                          <a:latin typeface="+mn-lt"/>
                          <a:ea typeface="+mn-ea"/>
                          <a:cs typeface="+mn-cs"/>
                        </a:rPr>
                        <a:t>reliance agreements</a:t>
                      </a:r>
                      <a:r>
                        <a:rPr lang="en-US" sz="2400" kern="1200" dirty="0">
                          <a:solidFill>
                            <a:schemeClr val="dk1"/>
                          </a:solidFill>
                          <a:effectLst/>
                          <a:latin typeface="+mn-lt"/>
                          <a:ea typeface="+mn-ea"/>
                          <a:cs typeface="+mn-cs"/>
                        </a:rPr>
                        <a:t>).</a:t>
                      </a:r>
                    </a:p>
                  </a:txBody>
                  <a:tcPr>
                    <a:solidFill>
                      <a:schemeClr val="accent1">
                        <a:lumMod val="20000"/>
                        <a:lumOff val="80000"/>
                      </a:schemeClr>
                    </a:solidFill>
                  </a:tcPr>
                </a:tc>
                <a:extLst>
                  <a:ext uri="{0D108BD9-81ED-4DB2-BD59-A6C34878D82A}">
                    <a16:rowId xmlns:a16="http://schemas.microsoft.com/office/drawing/2014/main" val="4041194022"/>
                  </a:ext>
                </a:extLst>
              </a:tr>
            </a:tbl>
          </a:graphicData>
        </a:graphic>
      </p:graphicFrame>
    </p:spTree>
    <p:extLst>
      <p:ext uri="{BB962C8B-B14F-4D97-AF65-F5344CB8AC3E}">
        <p14:creationId xmlns:p14="http://schemas.microsoft.com/office/powerpoint/2010/main" val="3520707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oster of people working on cogs&#10;&#10;Description automatically generated">
            <a:extLst>
              <a:ext uri="{FF2B5EF4-FFF2-40B4-BE49-F238E27FC236}">
                <a16:creationId xmlns:a16="http://schemas.microsoft.com/office/drawing/2014/main" id="{C9E11460-076F-9490-E00B-8D6592644F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569" y="921608"/>
            <a:ext cx="2767071" cy="3854776"/>
          </a:xfrm>
          <a:prstGeom prst="rect">
            <a:avLst/>
          </a:prstGeom>
        </p:spPr>
      </p:pic>
      <p:pic>
        <p:nvPicPr>
          <p:cNvPr id="4" name="Picture 3" descr="A qr code with text&#10;&#10;Description automatically generated">
            <a:extLst>
              <a:ext uri="{FF2B5EF4-FFF2-40B4-BE49-F238E27FC236}">
                <a16:creationId xmlns:a16="http://schemas.microsoft.com/office/drawing/2014/main" id="{B37B44BC-312D-37E3-F9E2-9195F1A1D8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0672" y="215758"/>
            <a:ext cx="3213242" cy="3213242"/>
          </a:xfrm>
          <a:prstGeom prst="rect">
            <a:avLst/>
          </a:prstGeom>
        </p:spPr>
      </p:pic>
      <p:sp>
        <p:nvSpPr>
          <p:cNvPr id="5" name="TextBox 4">
            <a:extLst>
              <a:ext uri="{FF2B5EF4-FFF2-40B4-BE49-F238E27FC236}">
                <a16:creationId xmlns:a16="http://schemas.microsoft.com/office/drawing/2014/main" id="{1743A6E1-D9B7-8435-7171-99537C176F3A}"/>
              </a:ext>
            </a:extLst>
          </p:cNvPr>
          <p:cNvSpPr txBox="1"/>
          <p:nvPr/>
        </p:nvSpPr>
        <p:spPr>
          <a:xfrm>
            <a:off x="3008596" y="3114007"/>
            <a:ext cx="8637195" cy="1754326"/>
          </a:xfrm>
          <a:prstGeom prst="rect">
            <a:avLst/>
          </a:prstGeom>
          <a:noFill/>
        </p:spPr>
        <p:txBody>
          <a:bodyPr wrap="square" lIns="91440" tIns="45720" rIns="91440" bIns="45720" anchor="t">
            <a:spAutoFit/>
          </a:bodyPr>
          <a:lstStyle/>
          <a:p>
            <a:pPr algn="ctr" rtl="0" fontAlgn="base"/>
            <a:endParaRPr lang="en-US" sz="3600" dirty="0">
              <a:solidFill>
                <a:srgbClr val="000000"/>
              </a:solidFill>
            </a:endParaRPr>
          </a:p>
          <a:p>
            <a:pPr algn="ctr" rtl="0" fontAlgn="base"/>
            <a:r>
              <a:rPr lang="en-US" sz="3600" b="1" dirty="0">
                <a:solidFill>
                  <a:srgbClr val="000000"/>
                </a:solidFill>
              </a:rPr>
              <a:t>Regional Program on Bioethics:</a:t>
            </a:r>
          </a:p>
          <a:p>
            <a:pPr algn="ctr" rtl="0" fontAlgn="base"/>
            <a:r>
              <a:rPr lang="en-US" sz="3600" b="1" dirty="0">
                <a:solidFill>
                  <a:srgbClr val="000000"/>
                </a:solidFill>
                <a:cs typeface="Calibri"/>
                <a:hlinkClick r:id="rId4"/>
              </a:rPr>
              <a:t>https://www.paho.org/en/bioethics</a:t>
            </a:r>
            <a:endParaRPr lang="en-US" sz="3600" b="1" dirty="0">
              <a:solidFill>
                <a:srgbClr val="000000"/>
              </a:solidFill>
              <a:cs typeface="Calibri"/>
            </a:endParaRPr>
          </a:p>
        </p:txBody>
      </p:sp>
    </p:spTree>
    <p:extLst>
      <p:ext uri="{BB962C8B-B14F-4D97-AF65-F5344CB8AC3E}">
        <p14:creationId xmlns:p14="http://schemas.microsoft.com/office/powerpoint/2010/main" val="1068852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graphic design, graphics, colorfulness&#10;&#10;Description automatically generated">
            <a:extLst>
              <a:ext uri="{FF2B5EF4-FFF2-40B4-BE49-F238E27FC236}">
                <a16:creationId xmlns:a16="http://schemas.microsoft.com/office/drawing/2014/main" id="{9DC67D65-E7E3-37E0-41C1-7949BD873804}"/>
              </a:ext>
            </a:extLst>
          </p:cNvPr>
          <p:cNvPicPr>
            <a:picLocks noChangeAspect="1"/>
          </p:cNvPicPr>
          <p:nvPr/>
        </p:nvPicPr>
        <p:blipFill rotWithShape="1">
          <a:blip r:embed="rId2">
            <a:extLst>
              <a:ext uri="{28A0092B-C50C-407E-A947-70E740481C1C}">
                <a14:useLocalDpi xmlns:a14="http://schemas.microsoft.com/office/drawing/2010/main" val="0"/>
              </a:ext>
            </a:extLst>
          </a:blip>
          <a:srcRect l="10386" t="22254" r="4436" b="22193"/>
          <a:stretch/>
        </p:blipFill>
        <p:spPr>
          <a:xfrm>
            <a:off x="0" y="5497552"/>
            <a:ext cx="5794260" cy="1360448"/>
          </a:xfrm>
          <a:prstGeom prst="rect">
            <a:avLst/>
          </a:prstGeom>
        </p:spPr>
      </p:pic>
      <p:pic>
        <p:nvPicPr>
          <p:cNvPr id="6" name="Picture 5">
            <a:extLst>
              <a:ext uri="{FF2B5EF4-FFF2-40B4-BE49-F238E27FC236}">
                <a16:creationId xmlns:a16="http://schemas.microsoft.com/office/drawing/2014/main" id="{CE0DC4EB-EB1E-7FFD-3402-AE5AE643E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5853080"/>
            <a:ext cx="6141753" cy="649391"/>
          </a:xfrm>
          <a:prstGeom prst="rect">
            <a:avLst/>
          </a:prstGeom>
        </p:spPr>
      </p:pic>
      <p:sp>
        <p:nvSpPr>
          <p:cNvPr id="2" name="TextBox 1">
            <a:extLst>
              <a:ext uri="{FF2B5EF4-FFF2-40B4-BE49-F238E27FC236}">
                <a16:creationId xmlns:a16="http://schemas.microsoft.com/office/drawing/2014/main" id="{AFBEC187-025C-5634-9D35-C3FAE927137C}"/>
              </a:ext>
            </a:extLst>
          </p:cNvPr>
          <p:cNvSpPr txBox="1"/>
          <p:nvPr/>
        </p:nvSpPr>
        <p:spPr>
          <a:xfrm>
            <a:off x="0" y="262235"/>
            <a:ext cx="12192000" cy="1569660"/>
          </a:xfrm>
          <a:prstGeom prst="rect">
            <a:avLst/>
          </a:prstGeom>
          <a:noFill/>
        </p:spPr>
        <p:txBody>
          <a:bodyPr wrap="square">
            <a:spAutoFit/>
          </a:bodyPr>
          <a:lstStyle/>
          <a:p>
            <a:pPr algn="ctr"/>
            <a:r>
              <a:rPr lang="en-US" sz="3200" b="1" i="0" u="none" strike="noStrike" dirty="0">
                <a:solidFill>
                  <a:srgbClr val="171FAE"/>
                </a:solidFill>
                <a:effectLst/>
              </a:rPr>
              <a:t>Catalyzing ethical research in emergencies. </a:t>
            </a:r>
            <a:r>
              <a:rPr lang="en-US" sz="3200" b="1" i="0" dirty="0">
                <a:solidFill>
                  <a:srgbClr val="171FAE"/>
                </a:solidFill>
                <a:effectLst/>
              </a:rPr>
              <a:t>​</a:t>
            </a:r>
            <a:br>
              <a:rPr lang="en-US" sz="3200" b="1" i="0" dirty="0">
                <a:solidFill>
                  <a:srgbClr val="171FAE"/>
                </a:solidFill>
                <a:effectLst/>
              </a:rPr>
            </a:br>
            <a:r>
              <a:rPr lang="en-US" sz="3200" b="1" i="0" u="none" strike="noStrike" dirty="0">
                <a:solidFill>
                  <a:srgbClr val="171FAE"/>
                </a:solidFill>
                <a:effectLst/>
              </a:rPr>
              <a:t>Ethics guidance, lessons learned from the COVID-19 pandemic, and pending agenda</a:t>
            </a:r>
            <a:endParaRPr lang="en-PE" sz="3200" b="1" dirty="0"/>
          </a:p>
        </p:txBody>
      </p:sp>
      <p:pic>
        <p:nvPicPr>
          <p:cNvPr id="5" name="Picture 4" descr="A poster of people working on a project&#10;&#10;Description automatically generated">
            <a:extLst>
              <a:ext uri="{FF2B5EF4-FFF2-40B4-BE49-F238E27FC236}">
                <a16:creationId xmlns:a16="http://schemas.microsoft.com/office/drawing/2014/main" id="{AD7C2E36-EA9E-D8C2-0435-309318715F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222" y="1962925"/>
            <a:ext cx="1767888" cy="2486962"/>
          </a:xfrm>
          <a:prstGeom prst="rect">
            <a:avLst/>
          </a:prstGeom>
        </p:spPr>
      </p:pic>
      <p:sp>
        <p:nvSpPr>
          <p:cNvPr id="9" name="TextBox 8">
            <a:extLst>
              <a:ext uri="{FF2B5EF4-FFF2-40B4-BE49-F238E27FC236}">
                <a16:creationId xmlns:a16="http://schemas.microsoft.com/office/drawing/2014/main" id="{283686F7-B34A-C281-EA2D-8F1DE0683175}"/>
              </a:ext>
            </a:extLst>
          </p:cNvPr>
          <p:cNvSpPr txBox="1"/>
          <p:nvPr/>
        </p:nvSpPr>
        <p:spPr>
          <a:xfrm>
            <a:off x="984990" y="4455858"/>
            <a:ext cx="2064243" cy="461665"/>
          </a:xfrm>
          <a:prstGeom prst="rect">
            <a:avLst/>
          </a:prstGeom>
          <a:noFill/>
        </p:spPr>
        <p:txBody>
          <a:bodyPr wrap="square" rtlCol="0">
            <a:spAutoFit/>
          </a:bodyPr>
          <a:lstStyle/>
          <a:p>
            <a:pPr algn="ctr"/>
            <a:r>
              <a:rPr lang="en-PE" sz="2400" dirty="0">
                <a:hlinkClick r:id="rId5"/>
              </a:rPr>
              <a:t>Summary</a:t>
            </a:r>
            <a:endParaRPr lang="en-PE" sz="2400" dirty="0"/>
          </a:p>
        </p:txBody>
      </p:sp>
      <p:sp>
        <p:nvSpPr>
          <p:cNvPr id="10" name="TextBox 9">
            <a:extLst>
              <a:ext uri="{FF2B5EF4-FFF2-40B4-BE49-F238E27FC236}">
                <a16:creationId xmlns:a16="http://schemas.microsoft.com/office/drawing/2014/main" id="{A4B22DF2-F7FB-82E9-84E1-5C1F9AD76834}"/>
              </a:ext>
            </a:extLst>
          </p:cNvPr>
          <p:cNvSpPr txBox="1"/>
          <p:nvPr/>
        </p:nvSpPr>
        <p:spPr>
          <a:xfrm>
            <a:off x="4137547" y="4502025"/>
            <a:ext cx="3916906" cy="830997"/>
          </a:xfrm>
          <a:prstGeom prst="rect">
            <a:avLst/>
          </a:prstGeom>
          <a:noFill/>
        </p:spPr>
        <p:txBody>
          <a:bodyPr wrap="square" rtlCol="0">
            <a:spAutoFit/>
          </a:bodyPr>
          <a:lstStyle/>
          <a:p>
            <a:pPr algn="ctr"/>
            <a:r>
              <a:rPr lang="en-PE" sz="2400" dirty="0">
                <a:hlinkClick r:id="rId6"/>
              </a:rPr>
              <a:t>Recommendations for health authorities</a:t>
            </a:r>
            <a:endParaRPr lang="en-PE" sz="2400" dirty="0"/>
          </a:p>
        </p:txBody>
      </p:sp>
      <p:sp>
        <p:nvSpPr>
          <p:cNvPr id="11" name="TextBox 10">
            <a:extLst>
              <a:ext uri="{FF2B5EF4-FFF2-40B4-BE49-F238E27FC236}">
                <a16:creationId xmlns:a16="http://schemas.microsoft.com/office/drawing/2014/main" id="{E65AF9F0-C571-B84E-0D90-2B363C70EA82}"/>
              </a:ext>
            </a:extLst>
          </p:cNvPr>
          <p:cNvSpPr txBox="1"/>
          <p:nvPr/>
        </p:nvSpPr>
        <p:spPr>
          <a:xfrm>
            <a:off x="8163356" y="4502025"/>
            <a:ext cx="3916906" cy="830997"/>
          </a:xfrm>
          <a:prstGeom prst="rect">
            <a:avLst/>
          </a:prstGeom>
          <a:noFill/>
        </p:spPr>
        <p:txBody>
          <a:bodyPr wrap="square" rtlCol="0">
            <a:spAutoFit/>
          </a:bodyPr>
          <a:lstStyle/>
          <a:p>
            <a:pPr algn="ctr"/>
            <a:r>
              <a:rPr lang="en-PE" sz="2400" dirty="0">
                <a:hlinkClick r:id="rId7"/>
              </a:rPr>
              <a:t>Recommendations for research ethics committees</a:t>
            </a:r>
            <a:endParaRPr lang="en-PE" sz="2400" dirty="0"/>
          </a:p>
        </p:txBody>
      </p:sp>
      <p:pic>
        <p:nvPicPr>
          <p:cNvPr id="13" name="Picture 12" descr="A blue and white cover with text and a blue line&#10;&#10;Description automatically generated">
            <a:extLst>
              <a:ext uri="{FF2B5EF4-FFF2-40B4-BE49-F238E27FC236}">
                <a16:creationId xmlns:a16="http://schemas.microsoft.com/office/drawing/2014/main" id="{848A51F4-1DAA-E54C-73C3-02ACE9A9DB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43482" y="2187422"/>
            <a:ext cx="1814877" cy="2262465"/>
          </a:xfrm>
          <a:prstGeom prst="rect">
            <a:avLst/>
          </a:prstGeom>
        </p:spPr>
      </p:pic>
      <p:pic>
        <p:nvPicPr>
          <p:cNvPr id="15" name="Picture 14" descr="A blue and red paper with text and gears&#10;&#10;Description automatically generated">
            <a:extLst>
              <a:ext uri="{FF2B5EF4-FFF2-40B4-BE49-F238E27FC236}">
                <a16:creationId xmlns:a16="http://schemas.microsoft.com/office/drawing/2014/main" id="{B8690C13-44CB-74AE-82EA-674952AFBB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50568" y="2193393"/>
            <a:ext cx="1707637" cy="2262465"/>
          </a:xfrm>
          <a:prstGeom prst="rect">
            <a:avLst/>
          </a:prstGeom>
        </p:spPr>
      </p:pic>
    </p:spTree>
    <p:extLst>
      <p:ext uri="{BB962C8B-B14F-4D97-AF65-F5344CB8AC3E}">
        <p14:creationId xmlns:p14="http://schemas.microsoft.com/office/powerpoint/2010/main" val="1129610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graphic design, graphics, colorfulness&#10;&#10;Description automatically generated">
            <a:extLst>
              <a:ext uri="{FF2B5EF4-FFF2-40B4-BE49-F238E27FC236}">
                <a16:creationId xmlns:a16="http://schemas.microsoft.com/office/drawing/2014/main" id="{9DC67D65-E7E3-37E0-41C1-7949BD873804}"/>
              </a:ext>
            </a:extLst>
          </p:cNvPr>
          <p:cNvPicPr>
            <a:picLocks noChangeAspect="1"/>
          </p:cNvPicPr>
          <p:nvPr/>
        </p:nvPicPr>
        <p:blipFill rotWithShape="1">
          <a:blip r:embed="rId2">
            <a:extLst>
              <a:ext uri="{28A0092B-C50C-407E-A947-70E740481C1C}">
                <a14:useLocalDpi xmlns:a14="http://schemas.microsoft.com/office/drawing/2010/main" val="0"/>
              </a:ext>
            </a:extLst>
          </a:blip>
          <a:srcRect l="10386" t="22254" r="4436" b="22193"/>
          <a:stretch/>
        </p:blipFill>
        <p:spPr>
          <a:xfrm>
            <a:off x="0" y="5497552"/>
            <a:ext cx="5794260" cy="1360448"/>
          </a:xfrm>
          <a:prstGeom prst="rect">
            <a:avLst/>
          </a:prstGeom>
        </p:spPr>
      </p:pic>
      <p:pic>
        <p:nvPicPr>
          <p:cNvPr id="6" name="Picture 5">
            <a:extLst>
              <a:ext uri="{FF2B5EF4-FFF2-40B4-BE49-F238E27FC236}">
                <a16:creationId xmlns:a16="http://schemas.microsoft.com/office/drawing/2014/main" id="{CE0DC4EB-EB1E-7FFD-3402-AE5AE643E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5853080"/>
            <a:ext cx="6141753" cy="649391"/>
          </a:xfrm>
          <a:prstGeom prst="rect">
            <a:avLst/>
          </a:prstGeom>
        </p:spPr>
      </p:pic>
      <p:sp>
        <p:nvSpPr>
          <p:cNvPr id="3" name="TextBox 2">
            <a:extLst>
              <a:ext uri="{FF2B5EF4-FFF2-40B4-BE49-F238E27FC236}">
                <a16:creationId xmlns:a16="http://schemas.microsoft.com/office/drawing/2014/main" id="{E7343A4C-A810-9570-4E82-932C2BDE89D9}"/>
              </a:ext>
            </a:extLst>
          </p:cNvPr>
          <p:cNvSpPr txBox="1"/>
          <p:nvPr/>
        </p:nvSpPr>
        <p:spPr>
          <a:xfrm>
            <a:off x="117513" y="262235"/>
            <a:ext cx="11956974" cy="1077218"/>
          </a:xfrm>
          <a:prstGeom prst="rect">
            <a:avLst/>
          </a:prstGeom>
          <a:noFill/>
        </p:spPr>
        <p:txBody>
          <a:bodyPr wrap="square">
            <a:spAutoFit/>
          </a:bodyPr>
          <a:lstStyle/>
          <a:p>
            <a:pPr algn="ctr"/>
            <a:r>
              <a:rPr lang="en-US" sz="3200" b="1" i="0" u="none" strike="noStrike" dirty="0">
                <a:solidFill>
                  <a:srgbClr val="000099"/>
                </a:solidFill>
                <a:effectLst/>
              </a:rPr>
              <a:t>Integrates, revises and supplements previous ethics guidance documents</a:t>
            </a:r>
            <a:endParaRPr lang="en-PE" sz="4400" dirty="0"/>
          </a:p>
        </p:txBody>
      </p:sp>
      <p:sp>
        <p:nvSpPr>
          <p:cNvPr id="4" name="TextBox 3">
            <a:extLst>
              <a:ext uri="{FF2B5EF4-FFF2-40B4-BE49-F238E27FC236}">
                <a16:creationId xmlns:a16="http://schemas.microsoft.com/office/drawing/2014/main" id="{ED3A96F8-854C-AF98-164B-2515FD3A5959}"/>
              </a:ext>
            </a:extLst>
          </p:cNvPr>
          <p:cNvSpPr txBox="1"/>
          <p:nvPr/>
        </p:nvSpPr>
        <p:spPr>
          <a:xfrm>
            <a:off x="5951803" y="1447771"/>
            <a:ext cx="5935397" cy="3877985"/>
          </a:xfrm>
          <a:prstGeom prst="rect">
            <a:avLst/>
          </a:prstGeom>
          <a:noFill/>
        </p:spPr>
        <p:txBody>
          <a:bodyPr wrap="square" rtlCol="0">
            <a:spAutoFit/>
          </a:bodyPr>
          <a:lstStyle/>
          <a:p>
            <a:pPr marL="342900" indent="-342900" rtl="0" fontAlgn="base">
              <a:buFont typeface="Arial" panose="020B0604020202020204" pitchFamily="34" charset="0"/>
              <a:buChar char="•"/>
            </a:pPr>
            <a:r>
              <a:rPr lang="en-US" sz="2400" b="0" i="0" u="none" strike="noStrike" dirty="0">
                <a:solidFill>
                  <a:srgbClr val="000000"/>
                </a:solidFill>
                <a:effectLst/>
              </a:rPr>
              <a:t>Greater clarity and precision</a:t>
            </a:r>
            <a:r>
              <a:rPr lang="en-US" sz="2200" dirty="0">
                <a:solidFill>
                  <a:srgbClr val="000000"/>
                </a:solidFill>
              </a:rPr>
              <a:t>. </a:t>
            </a:r>
          </a:p>
          <a:p>
            <a:pPr rtl="0" fontAlgn="base"/>
            <a:endParaRPr lang="en-US" sz="1000" b="0" i="0" dirty="0">
              <a:solidFill>
                <a:srgbClr val="000000"/>
              </a:solidFill>
              <a:effectLst/>
            </a:endParaRPr>
          </a:p>
          <a:p>
            <a:pPr marL="342900" indent="-342900" rtl="0" fontAlgn="base">
              <a:buFont typeface="Arial" panose="020B0604020202020204" pitchFamily="34" charset="0"/>
              <a:buChar char="•"/>
            </a:pPr>
            <a:r>
              <a:rPr lang="en-US" sz="2400" b="0" i="0" u="none" strike="noStrike" dirty="0">
                <a:solidFill>
                  <a:srgbClr val="000000"/>
                </a:solidFill>
                <a:effectLst/>
              </a:rPr>
              <a:t>“Crossing information” so that the content of one section informs the other sections. </a:t>
            </a:r>
            <a:r>
              <a:rPr lang="en-US" sz="2400" b="0" i="0" dirty="0">
                <a:solidFill>
                  <a:srgbClr val="000000"/>
                </a:solidFill>
                <a:effectLst/>
              </a:rPr>
              <a:t>​</a:t>
            </a:r>
            <a:endParaRPr lang="en-US" sz="2200" b="0" i="0" dirty="0">
              <a:solidFill>
                <a:srgbClr val="000000"/>
              </a:solidFill>
              <a:effectLst/>
            </a:endParaRPr>
          </a:p>
          <a:p>
            <a:pPr rtl="0" fontAlgn="base"/>
            <a:endParaRPr lang="en-US" sz="1000" b="0" i="0" dirty="0">
              <a:solidFill>
                <a:srgbClr val="000000"/>
              </a:solidFill>
              <a:effectLst/>
            </a:endParaRPr>
          </a:p>
          <a:p>
            <a:pPr marL="342900" indent="-342900" rtl="0" fontAlgn="base">
              <a:buFont typeface="Arial" panose="020B0604020202020204" pitchFamily="34" charset="0"/>
              <a:buChar char="•"/>
            </a:pPr>
            <a:r>
              <a:rPr lang="en-US" sz="2400" b="0" i="0" u="none" strike="noStrike" dirty="0">
                <a:solidFill>
                  <a:srgbClr val="000000"/>
                </a:solidFill>
                <a:effectLst/>
              </a:rPr>
              <a:t>Includes examples and lessons from the region.</a:t>
            </a:r>
            <a:r>
              <a:rPr lang="en-US" sz="2400" b="0" i="0" dirty="0">
                <a:solidFill>
                  <a:srgbClr val="000000"/>
                </a:solidFill>
                <a:effectLst/>
              </a:rPr>
              <a:t>​</a:t>
            </a:r>
          </a:p>
          <a:p>
            <a:pPr rtl="0" fontAlgn="base"/>
            <a:endParaRPr lang="en-US" sz="1000" b="0" i="0" dirty="0">
              <a:solidFill>
                <a:srgbClr val="000000"/>
              </a:solidFill>
              <a:effectLst/>
            </a:endParaRPr>
          </a:p>
          <a:p>
            <a:pPr marL="342900" indent="-342900" rtl="0" fontAlgn="base">
              <a:buFont typeface="Arial" panose="020B0604020202020204" pitchFamily="34" charset="0"/>
              <a:buChar char="•"/>
            </a:pPr>
            <a:r>
              <a:rPr lang="en-US" sz="2400" b="0" i="0" u="none" strike="noStrike" dirty="0">
                <a:solidFill>
                  <a:srgbClr val="000000"/>
                </a:solidFill>
                <a:effectLst/>
              </a:rPr>
              <a:t>Fills gaps in topics where confusions persist.</a:t>
            </a:r>
          </a:p>
          <a:p>
            <a:pPr marL="342900" indent="-342900" rtl="0" fontAlgn="base">
              <a:buFont typeface="Arial" panose="020B0604020202020204" pitchFamily="34" charset="0"/>
              <a:buChar char="•"/>
            </a:pPr>
            <a:r>
              <a:rPr lang="en-US" sz="2400" dirty="0">
                <a:solidFill>
                  <a:srgbClr val="000000"/>
                </a:solidFill>
              </a:rPr>
              <a:t>Includes recommendations from a regional dialogue. </a:t>
            </a:r>
            <a:endParaRPr lang="en-US" sz="2200" b="0" i="0" dirty="0">
              <a:solidFill>
                <a:srgbClr val="000000"/>
              </a:solidFill>
              <a:effectLst/>
            </a:endParaRPr>
          </a:p>
        </p:txBody>
      </p:sp>
      <p:pic>
        <p:nvPicPr>
          <p:cNvPr id="1026" name="Picture 2">
            <a:extLst>
              <a:ext uri="{FF2B5EF4-FFF2-40B4-BE49-F238E27FC236}">
                <a16:creationId xmlns:a16="http://schemas.microsoft.com/office/drawing/2014/main" id="{B3D11D24-14D5-5CC0-CB42-CFA58F22D7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458" y="946161"/>
            <a:ext cx="1585597" cy="21079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57D50F2-F5B9-7602-AB29-198DFC4394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2513" y="1364547"/>
            <a:ext cx="2049427" cy="15842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8DC12AE-337D-F516-9713-F3B6FE66FF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457" y="3136034"/>
            <a:ext cx="1775319" cy="227342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C6C6FB7-B863-DD41-6EA2-A31B37559D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71204" y="1940733"/>
            <a:ext cx="1823056" cy="23749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F1D18FE-B0F8-92F7-1DFF-2761C51824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4194" y="3202098"/>
            <a:ext cx="1646066" cy="214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124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graphic design, graphics, colorfulness&#10;&#10;Description automatically generated">
            <a:extLst>
              <a:ext uri="{FF2B5EF4-FFF2-40B4-BE49-F238E27FC236}">
                <a16:creationId xmlns:a16="http://schemas.microsoft.com/office/drawing/2014/main" id="{9DC67D65-E7E3-37E0-41C1-7949BD873804}"/>
              </a:ext>
            </a:extLst>
          </p:cNvPr>
          <p:cNvPicPr>
            <a:picLocks noChangeAspect="1"/>
          </p:cNvPicPr>
          <p:nvPr/>
        </p:nvPicPr>
        <p:blipFill rotWithShape="1">
          <a:blip r:embed="rId2">
            <a:extLst>
              <a:ext uri="{28A0092B-C50C-407E-A947-70E740481C1C}">
                <a14:useLocalDpi xmlns:a14="http://schemas.microsoft.com/office/drawing/2010/main" val="0"/>
              </a:ext>
            </a:extLst>
          </a:blip>
          <a:srcRect l="10386" t="22254" r="4436" b="22193"/>
          <a:stretch/>
        </p:blipFill>
        <p:spPr>
          <a:xfrm>
            <a:off x="0" y="5497552"/>
            <a:ext cx="5794260" cy="1360448"/>
          </a:xfrm>
          <a:prstGeom prst="rect">
            <a:avLst/>
          </a:prstGeom>
        </p:spPr>
      </p:pic>
      <p:pic>
        <p:nvPicPr>
          <p:cNvPr id="6" name="Picture 5">
            <a:extLst>
              <a:ext uri="{FF2B5EF4-FFF2-40B4-BE49-F238E27FC236}">
                <a16:creationId xmlns:a16="http://schemas.microsoft.com/office/drawing/2014/main" id="{CE0DC4EB-EB1E-7FFD-3402-AE5AE643E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5853080"/>
            <a:ext cx="6141753" cy="649391"/>
          </a:xfrm>
          <a:prstGeom prst="rect">
            <a:avLst/>
          </a:prstGeom>
        </p:spPr>
      </p:pic>
      <p:sp>
        <p:nvSpPr>
          <p:cNvPr id="4" name="TextBox 3">
            <a:extLst>
              <a:ext uri="{FF2B5EF4-FFF2-40B4-BE49-F238E27FC236}">
                <a16:creationId xmlns:a16="http://schemas.microsoft.com/office/drawing/2014/main" id="{BF928E7F-232D-FD18-6D9D-54EC7FB3F79D}"/>
              </a:ext>
            </a:extLst>
          </p:cNvPr>
          <p:cNvSpPr txBox="1"/>
          <p:nvPr/>
        </p:nvSpPr>
        <p:spPr>
          <a:xfrm>
            <a:off x="566057" y="262235"/>
            <a:ext cx="11190514" cy="1077218"/>
          </a:xfrm>
          <a:prstGeom prst="rect">
            <a:avLst/>
          </a:prstGeom>
          <a:noFill/>
        </p:spPr>
        <p:txBody>
          <a:bodyPr wrap="square">
            <a:spAutoFit/>
          </a:bodyPr>
          <a:lstStyle/>
          <a:p>
            <a:pPr algn="ctr"/>
            <a:r>
              <a:rPr lang="en-US" sz="3200" b="1" dirty="0">
                <a:solidFill>
                  <a:srgbClr val="000099"/>
                </a:solidFill>
              </a:rPr>
              <a:t>1. Lessons learned from the Zika outbreak and challenges during the COVID-19 pandemic</a:t>
            </a:r>
            <a:endParaRPr lang="en-PE" sz="4400" dirty="0"/>
          </a:p>
        </p:txBody>
      </p:sp>
      <p:sp>
        <p:nvSpPr>
          <p:cNvPr id="5" name="TextBox 4">
            <a:extLst>
              <a:ext uri="{FF2B5EF4-FFF2-40B4-BE49-F238E27FC236}">
                <a16:creationId xmlns:a16="http://schemas.microsoft.com/office/drawing/2014/main" id="{8CCF3685-69A0-9FF0-0D01-91D401D10CD7}"/>
              </a:ext>
            </a:extLst>
          </p:cNvPr>
          <p:cNvSpPr txBox="1"/>
          <p:nvPr/>
        </p:nvSpPr>
        <p:spPr>
          <a:xfrm>
            <a:off x="242371" y="1482672"/>
            <a:ext cx="11726715" cy="3724096"/>
          </a:xfrm>
          <a:prstGeom prst="rect">
            <a:avLst/>
          </a:prstGeom>
          <a:noFill/>
        </p:spPr>
        <p:txBody>
          <a:bodyPr wrap="square" rtlCol="0">
            <a:spAutoFit/>
          </a:bodyPr>
          <a:lstStyle/>
          <a:p>
            <a:pPr marL="285750" indent="-285750" algn="l" rtl="0" fontAlgn="base">
              <a:buFont typeface="Arial" panose="020B0604020202020204" pitchFamily="34" charset="0"/>
              <a:buChar char="•"/>
            </a:pPr>
            <a:r>
              <a:rPr lang="en-US" sz="2400" dirty="0">
                <a:solidFill>
                  <a:srgbClr val="000000"/>
                </a:solidFill>
              </a:rPr>
              <a:t>The COVID-19 pandemic found us in a different place than the Zika outbreak.</a:t>
            </a:r>
          </a:p>
          <a:p>
            <a:pPr algn="l" rtl="0" fontAlgn="base"/>
            <a:endParaRPr lang="en-US" sz="1000" dirty="0">
              <a:solidFill>
                <a:srgbClr val="000000"/>
              </a:solidFill>
            </a:endParaRPr>
          </a:p>
          <a:p>
            <a:pPr marL="285750" indent="-285750" algn="l" rtl="0" fontAlgn="base">
              <a:buFont typeface="Arial" panose="020B0604020202020204" pitchFamily="34" charset="0"/>
              <a:buChar char="•"/>
            </a:pPr>
            <a:r>
              <a:rPr lang="en-US" sz="2400" dirty="0">
                <a:solidFill>
                  <a:srgbClr val="000000"/>
                </a:solidFill>
              </a:rPr>
              <a:t>Learning from the Zika outbreak led to consensus on key issues that were no longer subject to discussion during the COVID-19 pandemic: </a:t>
            </a:r>
          </a:p>
          <a:p>
            <a:pPr marL="800100" lvl="1" indent="-342900" fontAlgn="base">
              <a:buFont typeface="+mj-lt"/>
              <a:buAutoNum type="arabicPeriod"/>
            </a:pPr>
            <a:r>
              <a:rPr lang="en-US" sz="2400" dirty="0">
                <a:solidFill>
                  <a:srgbClr val="000000"/>
                </a:solidFill>
              </a:rPr>
              <a:t>Research is an essential component of the response to emergencies.</a:t>
            </a:r>
          </a:p>
          <a:p>
            <a:pPr marL="800100" lvl="1" indent="-342900" fontAlgn="base">
              <a:buFont typeface="+mj-lt"/>
              <a:buAutoNum type="arabicPeriod"/>
            </a:pPr>
            <a:r>
              <a:rPr lang="en-US" sz="2400" dirty="0">
                <a:solidFill>
                  <a:srgbClr val="000000"/>
                </a:solidFill>
              </a:rPr>
              <a:t>Research conducted in emergencies must adhere to ethical standards.</a:t>
            </a:r>
          </a:p>
          <a:p>
            <a:pPr marL="800100" lvl="1" indent="-342900" fontAlgn="base">
              <a:buFont typeface="+mj-lt"/>
              <a:buAutoNum type="arabicPeriod"/>
            </a:pPr>
            <a:r>
              <a:rPr lang="en-US" sz="2400" dirty="0">
                <a:solidFill>
                  <a:srgbClr val="000000"/>
                </a:solidFill>
              </a:rPr>
              <a:t>Ethics review processes must be modified to ensure rapid and rigorous review of research.</a:t>
            </a:r>
          </a:p>
          <a:p>
            <a:pPr marL="285750" indent="-285750" algn="l" rtl="0" fontAlgn="base">
              <a:buFont typeface="Arial" panose="020B0604020202020204" pitchFamily="34" charset="0"/>
              <a:buChar char="•"/>
            </a:pPr>
            <a:endParaRPr lang="en-US" sz="1000" dirty="0">
              <a:solidFill>
                <a:srgbClr val="000000"/>
              </a:solidFill>
            </a:endParaRPr>
          </a:p>
          <a:p>
            <a:pPr marL="285750" indent="-285750" fontAlgn="base">
              <a:buFont typeface="Arial" panose="020B0604020202020204" pitchFamily="34" charset="0"/>
              <a:buChar char="•"/>
            </a:pPr>
            <a:r>
              <a:rPr lang="en-US" sz="2400" dirty="0">
                <a:solidFill>
                  <a:srgbClr val="000000"/>
                </a:solidFill>
              </a:rPr>
              <a:t>Zika also promoted a subsequent regional reflection that led to the commitment of PAHO’s Member States to improve ethics preparedness for future emergencies. </a:t>
            </a:r>
          </a:p>
        </p:txBody>
      </p:sp>
    </p:spTree>
    <p:extLst>
      <p:ext uri="{BB962C8B-B14F-4D97-AF65-F5344CB8AC3E}">
        <p14:creationId xmlns:p14="http://schemas.microsoft.com/office/powerpoint/2010/main" val="1637630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graphic design, graphics, colorfulness&#10;&#10;Description automatically generated">
            <a:extLst>
              <a:ext uri="{FF2B5EF4-FFF2-40B4-BE49-F238E27FC236}">
                <a16:creationId xmlns:a16="http://schemas.microsoft.com/office/drawing/2014/main" id="{9DC67D65-E7E3-37E0-41C1-7949BD873804}"/>
              </a:ext>
            </a:extLst>
          </p:cNvPr>
          <p:cNvPicPr>
            <a:picLocks noChangeAspect="1"/>
          </p:cNvPicPr>
          <p:nvPr/>
        </p:nvPicPr>
        <p:blipFill rotWithShape="1">
          <a:blip r:embed="rId2">
            <a:extLst>
              <a:ext uri="{28A0092B-C50C-407E-A947-70E740481C1C}">
                <a14:useLocalDpi xmlns:a14="http://schemas.microsoft.com/office/drawing/2010/main" val="0"/>
              </a:ext>
            </a:extLst>
          </a:blip>
          <a:srcRect l="10386" t="22254" r="4436" b="22193"/>
          <a:stretch/>
        </p:blipFill>
        <p:spPr>
          <a:xfrm>
            <a:off x="0" y="5497552"/>
            <a:ext cx="5794260" cy="1360448"/>
          </a:xfrm>
          <a:prstGeom prst="rect">
            <a:avLst/>
          </a:prstGeom>
        </p:spPr>
      </p:pic>
      <p:pic>
        <p:nvPicPr>
          <p:cNvPr id="6" name="Picture 5">
            <a:extLst>
              <a:ext uri="{FF2B5EF4-FFF2-40B4-BE49-F238E27FC236}">
                <a16:creationId xmlns:a16="http://schemas.microsoft.com/office/drawing/2014/main" id="{CE0DC4EB-EB1E-7FFD-3402-AE5AE643E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5853080"/>
            <a:ext cx="6141753" cy="649391"/>
          </a:xfrm>
          <a:prstGeom prst="rect">
            <a:avLst/>
          </a:prstGeom>
        </p:spPr>
      </p:pic>
      <p:sp>
        <p:nvSpPr>
          <p:cNvPr id="4" name="TextBox 3">
            <a:extLst>
              <a:ext uri="{FF2B5EF4-FFF2-40B4-BE49-F238E27FC236}">
                <a16:creationId xmlns:a16="http://schemas.microsoft.com/office/drawing/2014/main" id="{BF928E7F-232D-FD18-6D9D-54EC7FB3F79D}"/>
              </a:ext>
            </a:extLst>
          </p:cNvPr>
          <p:cNvSpPr txBox="1"/>
          <p:nvPr/>
        </p:nvSpPr>
        <p:spPr>
          <a:xfrm>
            <a:off x="566057" y="262235"/>
            <a:ext cx="11190514" cy="1077218"/>
          </a:xfrm>
          <a:prstGeom prst="rect">
            <a:avLst/>
          </a:prstGeom>
          <a:noFill/>
        </p:spPr>
        <p:txBody>
          <a:bodyPr wrap="square">
            <a:spAutoFit/>
          </a:bodyPr>
          <a:lstStyle/>
          <a:p>
            <a:pPr algn="ctr"/>
            <a:r>
              <a:rPr lang="en-US" sz="3200" b="1" dirty="0">
                <a:solidFill>
                  <a:srgbClr val="000099"/>
                </a:solidFill>
              </a:rPr>
              <a:t>1. Lessons learned from the Zika outbreak and challenges during the COVID-19 pandemic</a:t>
            </a:r>
            <a:endParaRPr lang="en-PE" sz="4400" dirty="0"/>
          </a:p>
        </p:txBody>
      </p:sp>
      <p:sp>
        <p:nvSpPr>
          <p:cNvPr id="2" name="TextBox 1">
            <a:extLst>
              <a:ext uri="{FF2B5EF4-FFF2-40B4-BE49-F238E27FC236}">
                <a16:creationId xmlns:a16="http://schemas.microsoft.com/office/drawing/2014/main" id="{33F0C0F0-62D3-E510-DE01-E6C8BE4F8013}"/>
              </a:ext>
            </a:extLst>
          </p:cNvPr>
          <p:cNvSpPr txBox="1"/>
          <p:nvPr/>
        </p:nvSpPr>
        <p:spPr>
          <a:xfrm>
            <a:off x="359504" y="1609712"/>
            <a:ext cx="11190513" cy="2092881"/>
          </a:xfrm>
          <a:prstGeom prst="rect">
            <a:avLst/>
          </a:prstGeom>
          <a:noFill/>
        </p:spPr>
        <p:txBody>
          <a:bodyPr wrap="square" rtlCol="0">
            <a:spAutoFit/>
          </a:bodyPr>
          <a:lstStyle/>
          <a:p>
            <a:pPr algn="l" rtl="0" fontAlgn="base">
              <a:buFont typeface="Arial" panose="020B0604020202020204" pitchFamily="34" charset="0"/>
              <a:buChar char="•"/>
            </a:pPr>
            <a:r>
              <a:rPr lang="en-US" sz="2600" b="0" i="0" u="none" strike="noStrike" dirty="0">
                <a:solidFill>
                  <a:srgbClr val="000000"/>
                </a:solidFill>
                <a:effectLst/>
              </a:rPr>
              <a:t> Regional response to COVID-19:</a:t>
            </a:r>
            <a:r>
              <a:rPr lang="en-US" sz="2600" b="0" i="0" dirty="0">
                <a:solidFill>
                  <a:srgbClr val="000000"/>
                </a:solidFill>
                <a:effectLst/>
              </a:rPr>
              <a:t>​</a:t>
            </a:r>
          </a:p>
          <a:p>
            <a:pPr marL="1257300" lvl="2" indent="-342900" fontAlgn="base">
              <a:buFont typeface="Courier New" panose="02070309020205020404" pitchFamily="49" charset="0"/>
              <a:buChar char="o"/>
            </a:pPr>
            <a:r>
              <a:rPr lang="en-US" sz="2600" b="0" i="0" u="none" strike="noStrike" dirty="0">
                <a:solidFill>
                  <a:srgbClr val="000000"/>
                </a:solidFill>
                <a:effectLst/>
              </a:rPr>
              <a:t>Implementation of PAHO’s guidance: ethics review processes + informed consent processes</a:t>
            </a:r>
            <a:endParaRPr lang="en-US" sz="2600" dirty="0">
              <a:solidFill>
                <a:srgbClr val="000000"/>
              </a:solidFill>
            </a:endParaRPr>
          </a:p>
          <a:p>
            <a:pPr marL="1257300" lvl="2" indent="-342900" fontAlgn="base">
              <a:buFont typeface="Courier New" panose="02070309020205020404" pitchFamily="49" charset="0"/>
              <a:buChar char="o"/>
            </a:pPr>
            <a:r>
              <a:rPr lang="en-US" sz="2600" b="0" i="0" dirty="0">
                <a:solidFill>
                  <a:srgbClr val="000000"/>
                </a:solidFill>
                <a:effectLst/>
              </a:rPr>
              <a:t>Initiating research as soon </a:t>
            </a:r>
          </a:p>
          <a:p>
            <a:pPr lvl="2" fontAlgn="base"/>
            <a:r>
              <a:rPr lang="en-US" sz="2600" dirty="0">
                <a:solidFill>
                  <a:srgbClr val="000000"/>
                </a:solidFill>
              </a:rPr>
              <a:t>     </a:t>
            </a:r>
            <a:r>
              <a:rPr lang="en-US" sz="2600" b="0" i="0" dirty="0">
                <a:solidFill>
                  <a:srgbClr val="000000"/>
                </a:solidFill>
                <a:effectLst/>
              </a:rPr>
              <a:t>as the pandemic started. </a:t>
            </a:r>
            <a:endParaRPr lang="en-US" sz="2600" dirty="0">
              <a:solidFill>
                <a:srgbClr val="000000"/>
              </a:solidFill>
            </a:endParaRPr>
          </a:p>
        </p:txBody>
      </p:sp>
      <p:sp>
        <p:nvSpPr>
          <p:cNvPr id="8" name="TextBox 7">
            <a:extLst>
              <a:ext uri="{FF2B5EF4-FFF2-40B4-BE49-F238E27FC236}">
                <a16:creationId xmlns:a16="http://schemas.microsoft.com/office/drawing/2014/main" id="{1838D519-65DC-8DFB-6487-54588FA190D0}"/>
              </a:ext>
            </a:extLst>
          </p:cNvPr>
          <p:cNvSpPr txBox="1"/>
          <p:nvPr/>
        </p:nvSpPr>
        <p:spPr>
          <a:xfrm>
            <a:off x="449088" y="3768715"/>
            <a:ext cx="6230322" cy="1292662"/>
          </a:xfrm>
          <a:prstGeom prst="rect">
            <a:avLst/>
          </a:prstGeom>
          <a:noFill/>
        </p:spPr>
        <p:txBody>
          <a:bodyPr wrap="square">
            <a:spAutoFit/>
          </a:bodyPr>
          <a:lstStyle/>
          <a:p>
            <a:pPr marL="285750" indent="-285750" fontAlgn="base">
              <a:buFont typeface="Arial" panose="020B0604020202020204" pitchFamily="34" charset="0"/>
              <a:buChar char="•"/>
            </a:pPr>
            <a:r>
              <a:rPr lang="en-US" sz="2600" dirty="0">
                <a:solidFill>
                  <a:srgbClr val="000000"/>
                </a:solidFill>
              </a:rPr>
              <a:t>Challenges persist.</a:t>
            </a:r>
            <a:r>
              <a:rPr lang="en-US" sz="2600" b="0" i="0" dirty="0">
                <a:solidFill>
                  <a:srgbClr val="000000"/>
                </a:solidFill>
                <a:effectLst/>
              </a:rPr>
              <a:t> </a:t>
            </a:r>
            <a:r>
              <a:rPr lang="en-US" sz="2600" dirty="0">
                <a:solidFill>
                  <a:srgbClr val="000000"/>
                </a:solidFill>
              </a:rPr>
              <a:t>But we have been evaluating them collectively throughout the pandemic: regional dialogues.</a:t>
            </a:r>
            <a:endParaRPr lang="en-US" sz="2600" b="0" i="0" dirty="0">
              <a:solidFill>
                <a:srgbClr val="000000"/>
              </a:solidFill>
              <a:effectLst/>
            </a:endParaRPr>
          </a:p>
        </p:txBody>
      </p:sp>
      <p:pic>
        <p:nvPicPr>
          <p:cNvPr id="10" name="Picture 9" descr="A screenshot of a computer&#10;&#10;Description automatically generated">
            <a:hlinkClick r:id="rId4"/>
            <a:extLst>
              <a:ext uri="{FF2B5EF4-FFF2-40B4-BE49-F238E27FC236}">
                <a16:creationId xmlns:a16="http://schemas.microsoft.com/office/drawing/2014/main" id="{CF8A914B-8EEB-8494-A932-7F9F462499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9410" y="2734359"/>
            <a:ext cx="4593257" cy="2327018"/>
          </a:xfrm>
          <a:prstGeom prst="rect">
            <a:avLst/>
          </a:prstGeom>
        </p:spPr>
      </p:pic>
    </p:spTree>
    <p:extLst>
      <p:ext uri="{BB962C8B-B14F-4D97-AF65-F5344CB8AC3E}">
        <p14:creationId xmlns:p14="http://schemas.microsoft.com/office/powerpoint/2010/main" val="3227595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graphic design, graphics, colorfulness&#10;&#10;Description automatically generated">
            <a:extLst>
              <a:ext uri="{FF2B5EF4-FFF2-40B4-BE49-F238E27FC236}">
                <a16:creationId xmlns:a16="http://schemas.microsoft.com/office/drawing/2014/main" id="{9DC67D65-E7E3-37E0-41C1-7949BD873804}"/>
              </a:ext>
            </a:extLst>
          </p:cNvPr>
          <p:cNvPicPr>
            <a:picLocks noChangeAspect="1"/>
          </p:cNvPicPr>
          <p:nvPr/>
        </p:nvPicPr>
        <p:blipFill rotWithShape="1">
          <a:blip r:embed="rId2">
            <a:extLst>
              <a:ext uri="{28A0092B-C50C-407E-A947-70E740481C1C}">
                <a14:useLocalDpi xmlns:a14="http://schemas.microsoft.com/office/drawing/2010/main" val="0"/>
              </a:ext>
            </a:extLst>
          </a:blip>
          <a:srcRect l="10386" t="22254" r="4436" b="22193"/>
          <a:stretch/>
        </p:blipFill>
        <p:spPr>
          <a:xfrm>
            <a:off x="0" y="5497552"/>
            <a:ext cx="5794260" cy="1360448"/>
          </a:xfrm>
          <a:prstGeom prst="rect">
            <a:avLst/>
          </a:prstGeom>
        </p:spPr>
      </p:pic>
      <p:pic>
        <p:nvPicPr>
          <p:cNvPr id="6" name="Picture 5">
            <a:extLst>
              <a:ext uri="{FF2B5EF4-FFF2-40B4-BE49-F238E27FC236}">
                <a16:creationId xmlns:a16="http://schemas.microsoft.com/office/drawing/2014/main" id="{CE0DC4EB-EB1E-7FFD-3402-AE5AE643E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5853080"/>
            <a:ext cx="6141753" cy="649391"/>
          </a:xfrm>
          <a:prstGeom prst="rect">
            <a:avLst/>
          </a:prstGeom>
        </p:spPr>
      </p:pic>
      <p:sp>
        <p:nvSpPr>
          <p:cNvPr id="4" name="TextBox 3">
            <a:extLst>
              <a:ext uri="{FF2B5EF4-FFF2-40B4-BE49-F238E27FC236}">
                <a16:creationId xmlns:a16="http://schemas.microsoft.com/office/drawing/2014/main" id="{BF928E7F-232D-FD18-6D9D-54EC7FB3F79D}"/>
              </a:ext>
            </a:extLst>
          </p:cNvPr>
          <p:cNvSpPr txBox="1"/>
          <p:nvPr/>
        </p:nvSpPr>
        <p:spPr>
          <a:xfrm>
            <a:off x="566057" y="262235"/>
            <a:ext cx="11190514" cy="1077218"/>
          </a:xfrm>
          <a:prstGeom prst="rect">
            <a:avLst/>
          </a:prstGeom>
          <a:noFill/>
        </p:spPr>
        <p:txBody>
          <a:bodyPr wrap="square">
            <a:spAutoFit/>
          </a:bodyPr>
          <a:lstStyle/>
          <a:p>
            <a:pPr algn="ctr"/>
            <a:r>
              <a:rPr lang="en-US" sz="3200" b="1" dirty="0">
                <a:solidFill>
                  <a:srgbClr val="000099"/>
                </a:solidFill>
              </a:rPr>
              <a:t>2. How can trust in research conducted in emergencies be strengthened? Transparency and public engagement </a:t>
            </a:r>
            <a:endParaRPr lang="en-PE" sz="4400" dirty="0"/>
          </a:p>
        </p:txBody>
      </p:sp>
      <p:sp>
        <p:nvSpPr>
          <p:cNvPr id="3" name="TextBox 2">
            <a:extLst>
              <a:ext uri="{FF2B5EF4-FFF2-40B4-BE49-F238E27FC236}">
                <a16:creationId xmlns:a16="http://schemas.microsoft.com/office/drawing/2014/main" id="{6E53C476-B64E-E762-F471-CF0F0668606A}"/>
              </a:ext>
            </a:extLst>
          </p:cNvPr>
          <p:cNvSpPr txBox="1"/>
          <p:nvPr/>
        </p:nvSpPr>
        <p:spPr>
          <a:xfrm>
            <a:off x="296847" y="1794189"/>
            <a:ext cx="11598305" cy="2893100"/>
          </a:xfrm>
          <a:prstGeom prst="rect">
            <a:avLst/>
          </a:prstGeom>
          <a:noFill/>
        </p:spPr>
        <p:txBody>
          <a:bodyPr wrap="square" lIns="91440" tIns="45720" rIns="91440" bIns="45720" rtlCol="0" anchor="t">
            <a:spAutoFit/>
          </a:bodyPr>
          <a:lstStyle/>
          <a:p>
            <a:pPr marL="342900" indent="-342900" algn="l" rtl="0" fontAlgn="base">
              <a:buFont typeface="Arial" panose="020B0604020202020204" pitchFamily="34" charset="0"/>
              <a:buChar char="•"/>
            </a:pPr>
            <a:r>
              <a:rPr lang="en-US" sz="2600" b="0" i="0" u="none" strike="noStrike" dirty="0">
                <a:solidFill>
                  <a:srgbClr val="000000"/>
                </a:solidFill>
                <a:effectLst/>
              </a:rPr>
              <a:t>Ethical research entails tasks at the societal level:</a:t>
            </a:r>
            <a:endParaRPr lang="en-US" sz="2600" b="0" i="0" dirty="0">
              <a:solidFill>
                <a:srgbClr val="000000"/>
              </a:solidFill>
              <a:effectLst/>
              <a:cs typeface="Calibri"/>
            </a:endParaRPr>
          </a:p>
          <a:p>
            <a:pPr marL="1257300" lvl="2" indent="-342900" fontAlgn="base">
              <a:buFont typeface="Courier New" panose="02070309020205020404" pitchFamily="49" charset="0"/>
              <a:buChar char="o"/>
            </a:pPr>
            <a:r>
              <a:rPr lang="en-US" sz="2600" b="0" i="0" u="none" strike="noStrike" dirty="0">
                <a:solidFill>
                  <a:srgbClr val="000000"/>
                </a:solidFill>
                <a:effectLst/>
              </a:rPr>
              <a:t>Engagement</a:t>
            </a:r>
            <a:endParaRPr lang="en-US" sz="2600" dirty="0">
              <a:solidFill>
                <a:srgbClr val="000000"/>
              </a:solidFill>
              <a:cs typeface="Calibri"/>
            </a:endParaRPr>
          </a:p>
          <a:p>
            <a:pPr marL="1257300" lvl="2" indent="-342900" fontAlgn="base">
              <a:buFont typeface="Courier New" panose="02070309020205020404" pitchFamily="49" charset="0"/>
              <a:buChar char="o"/>
            </a:pPr>
            <a:r>
              <a:rPr lang="en-US" sz="2600" b="0" i="0" dirty="0">
                <a:solidFill>
                  <a:srgbClr val="000000"/>
                </a:solidFill>
                <a:effectLst/>
              </a:rPr>
              <a:t>Trust</a:t>
            </a:r>
            <a:endParaRPr lang="en-US" sz="2600" dirty="0">
              <a:solidFill>
                <a:srgbClr val="000000"/>
              </a:solidFill>
              <a:cs typeface="Calibri"/>
            </a:endParaRPr>
          </a:p>
          <a:p>
            <a:pPr marL="342900" indent="-342900" fontAlgn="base">
              <a:buFont typeface="Arial" panose="020B0604020202020204" pitchFamily="34" charset="0"/>
              <a:buChar char="•"/>
            </a:pPr>
            <a:r>
              <a:rPr lang="en-US" sz="2600" dirty="0"/>
              <a:t>Transparency is a key component of the ethical governance of research</a:t>
            </a:r>
            <a:r>
              <a:rPr lang="en-US" sz="2600" b="0" i="0" u="none" strike="noStrike" dirty="0">
                <a:solidFill>
                  <a:srgbClr val="000000"/>
                </a:solidFill>
                <a:effectLst/>
              </a:rPr>
              <a:t>.</a:t>
            </a:r>
            <a:endParaRPr lang="en-US" sz="2600" b="0" i="0" u="none" strike="noStrike" dirty="0">
              <a:solidFill>
                <a:srgbClr val="000000"/>
              </a:solidFill>
              <a:effectLst/>
              <a:cs typeface="Calibri"/>
            </a:endParaRPr>
          </a:p>
          <a:p>
            <a:pPr marL="342900" indent="-342900" fontAlgn="base">
              <a:buFont typeface="Arial" panose="020B0604020202020204" pitchFamily="34" charset="0"/>
              <a:buChar char="•"/>
            </a:pPr>
            <a:r>
              <a:rPr lang="en-US" sz="2600" b="0" i="0" u="none" strike="noStrike" dirty="0">
                <a:solidFill>
                  <a:srgbClr val="000000"/>
                </a:solidFill>
                <a:effectLst/>
              </a:rPr>
              <a:t>Argentina, Brazil</a:t>
            </a:r>
            <a:r>
              <a:rPr lang="en-US" sz="2600" dirty="0">
                <a:solidFill>
                  <a:srgbClr val="000000"/>
                </a:solidFill>
              </a:rPr>
              <a:t>, Colombia and Peru adopted initiatives </a:t>
            </a:r>
            <a:r>
              <a:rPr lang="en-US" sz="2600" dirty="0"/>
              <a:t>to strengthen transparent communication about ongoing research during the pandemic</a:t>
            </a:r>
            <a:r>
              <a:rPr lang="en-US" sz="2600" dirty="0">
                <a:solidFill>
                  <a:srgbClr val="000000"/>
                </a:solidFill>
              </a:rPr>
              <a:t>: health authorities required the registration of COVID-19 studies on their websites.</a:t>
            </a:r>
            <a:endParaRPr lang="en-US" sz="2600" b="0" i="0" u="none" strike="noStrike" dirty="0">
              <a:solidFill>
                <a:srgbClr val="000000"/>
              </a:solidFill>
              <a:effectLst/>
              <a:cs typeface="Calibri"/>
            </a:endParaRPr>
          </a:p>
        </p:txBody>
      </p:sp>
    </p:spTree>
    <p:extLst>
      <p:ext uri="{BB962C8B-B14F-4D97-AF65-F5344CB8AC3E}">
        <p14:creationId xmlns:p14="http://schemas.microsoft.com/office/powerpoint/2010/main" val="762452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graphic design, graphics, colorfulness&#10;&#10;Description automatically generated">
            <a:extLst>
              <a:ext uri="{FF2B5EF4-FFF2-40B4-BE49-F238E27FC236}">
                <a16:creationId xmlns:a16="http://schemas.microsoft.com/office/drawing/2014/main" id="{9DC67D65-E7E3-37E0-41C1-7949BD873804}"/>
              </a:ext>
            </a:extLst>
          </p:cNvPr>
          <p:cNvPicPr>
            <a:picLocks noChangeAspect="1"/>
          </p:cNvPicPr>
          <p:nvPr/>
        </p:nvPicPr>
        <p:blipFill rotWithShape="1">
          <a:blip r:embed="rId2">
            <a:extLst>
              <a:ext uri="{28A0092B-C50C-407E-A947-70E740481C1C}">
                <a14:useLocalDpi xmlns:a14="http://schemas.microsoft.com/office/drawing/2010/main" val="0"/>
              </a:ext>
            </a:extLst>
          </a:blip>
          <a:srcRect l="10386" t="22254" r="4436" b="22193"/>
          <a:stretch/>
        </p:blipFill>
        <p:spPr>
          <a:xfrm>
            <a:off x="0" y="5497552"/>
            <a:ext cx="5794260" cy="1360448"/>
          </a:xfrm>
          <a:prstGeom prst="rect">
            <a:avLst/>
          </a:prstGeom>
        </p:spPr>
      </p:pic>
      <p:pic>
        <p:nvPicPr>
          <p:cNvPr id="6" name="Picture 5">
            <a:extLst>
              <a:ext uri="{FF2B5EF4-FFF2-40B4-BE49-F238E27FC236}">
                <a16:creationId xmlns:a16="http://schemas.microsoft.com/office/drawing/2014/main" id="{CE0DC4EB-EB1E-7FFD-3402-AE5AE643E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5853080"/>
            <a:ext cx="6141753" cy="649391"/>
          </a:xfrm>
          <a:prstGeom prst="rect">
            <a:avLst/>
          </a:prstGeom>
        </p:spPr>
      </p:pic>
      <p:sp>
        <p:nvSpPr>
          <p:cNvPr id="4" name="TextBox 3">
            <a:extLst>
              <a:ext uri="{FF2B5EF4-FFF2-40B4-BE49-F238E27FC236}">
                <a16:creationId xmlns:a16="http://schemas.microsoft.com/office/drawing/2014/main" id="{BF928E7F-232D-FD18-6D9D-54EC7FB3F79D}"/>
              </a:ext>
            </a:extLst>
          </p:cNvPr>
          <p:cNvSpPr txBox="1"/>
          <p:nvPr/>
        </p:nvSpPr>
        <p:spPr>
          <a:xfrm>
            <a:off x="566057" y="262235"/>
            <a:ext cx="11190514" cy="1077218"/>
          </a:xfrm>
          <a:prstGeom prst="rect">
            <a:avLst/>
          </a:prstGeom>
          <a:noFill/>
        </p:spPr>
        <p:txBody>
          <a:bodyPr wrap="square">
            <a:spAutoFit/>
          </a:bodyPr>
          <a:lstStyle/>
          <a:p>
            <a:pPr algn="ctr"/>
            <a:r>
              <a:rPr lang="en-US" sz="3200" b="1" dirty="0">
                <a:solidFill>
                  <a:srgbClr val="000099"/>
                </a:solidFill>
              </a:rPr>
              <a:t>2. How can trust in research conducted in emergencies be strengthened? Transparency and public engagement </a:t>
            </a:r>
            <a:endParaRPr lang="en-PE" sz="4400" dirty="0"/>
          </a:p>
        </p:txBody>
      </p:sp>
      <p:sp>
        <p:nvSpPr>
          <p:cNvPr id="3" name="TextBox 2">
            <a:extLst>
              <a:ext uri="{FF2B5EF4-FFF2-40B4-BE49-F238E27FC236}">
                <a16:creationId xmlns:a16="http://schemas.microsoft.com/office/drawing/2014/main" id="{6E53C476-B64E-E762-F471-CF0F0668606A}"/>
              </a:ext>
            </a:extLst>
          </p:cNvPr>
          <p:cNvSpPr txBox="1"/>
          <p:nvPr/>
        </p:nvSpPr>
        <p:spPr>
          <a:xfrm>
            <a:off x="188625" y="1409780"/>
            <a:ext cx="11731232" cy="892552"/>
          </a:xfrm>
          <a:prstGeom prst="rect">
            <a:avLst/>
          </a:prstGeom>
          <a:noFill/>
        </p:spPr>
        <p:txBody>
          <a:bodyPr wrap="square" lIns="91440" tIns="45720" rIns="91440" bIns="45720" rtlCol="0" anchor="t">
            <a:spAutoFit/>
          </a:bodyPr>
          <a:lstStyle/>
          <a:p>
            <a:pPr marL="342900" indent="-342900" algn="l" rtl="0" fontAlgn="base">
              <a:buFont typeface="Arial" panose="020B0604020202020204" pitchFamily="34" charset="0"/>
              <a:buChar char="•"/>
            </a:pPr>
            <a:r>
              <a:rPr lang="en-US" sz="2600" b="0" i="0" u="none" strike="noStrike" dirty="0">
                <a:solidFill>
                  <a:srgbClr val="000000"/>
                </a:solidFill>
                <a:effectLst/>
              </a:rPr>
              <a:t>Actions are proposed for authorities, researchers, research ethics committees (RECs) and research funding institutions.</a:t>
            </a:r>
            <a:endParaRPr lang="en-US" sz="2600" b="0" i="0" u="none" strike="noStrike" dirty="0">
              <a:solidFill>
                <a:srgbClr val="000000"/>
              </a:solidFill>
              <a:effectLst/>
              <a:cs typeface="Calibri"/>
            </a:endParaRPr>
          </a:p>
        </p:txBody>
      </p:sp>
      <p:grpSp>
        <p:nvGrpSpPr>
          <p:cNvPr id="2" name="Group 1">
            <a:extLst>
              <a:ext uri="{FF2B5EF4-FFF2-40B4-BE49-F238E27FC236}">
                <a16:creationId xmlns:a16="http://schemas.microsoft.com/office/drawing/2014/main" id="{A7310BBE-CBAA-D8E7-71D5-FB3FB66EB33B}"/>
              </a:ext>
            </a:extLst>
          </p:cNvPr>
          <p:cNvGrpSpPr/>
          <p:nvPr/>
        </p:nvGrpSpPr>
        <p:grpSpPr>
          <a:xfrm>
            <a:off x="535697" y="2372659"/>
            <a:ext cx="11251233" cy="2941504"/>
            <a:chOff x="-937803" y="-26908"/>
            <a:chExt cx="6602377" cy="1082617"/>
          </a:xfrm>
        </p:grpSpPr>
        <p:sp>
          <p:nvSpPr>
            <p:cNvPr id="5" name="Left Brace 4">
              <a:extLst>
                <a:ext uri="{FF2B5EF4-FFF2-40B4-BE49-F238E27FC236}">
                  <a16:creationId xmlns:a16="http://schemas.microsoft.com/office/drawing/2014/main" id="{10F4F5FB-95F4-CF19-F0DA-F0EB40462D2B}"/>
                </a:ext>
              </a:extLst>
            </p:cNvPr>
            <p:cNvSpPr/>
            <p:nvPr/>
          </p:nvSpPr>
          <p:spPr>
            <a:xfrm>
              <a:off x="723639" y="7919"/>
              <a:ext cx="243814" cy="1015026"/>
            </a:xfrm>
            <a:prstGeom prst="leftBrace">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endParaRPr lang="en-US">
                <a:solidFill>
                  <a:srgbClr val="000099"/>
                </a:solidFill>
              </a:endParaRPr>
            </a:p>
          </p:txBody>
        </p:sp>
        <p:sp>
          <p:nvSpPr>
            <p:cNvPr id="8" name="TextBox 7">
              <a:extLst>
                <a:ext uri="{FF2B5EF4-FFF2-40B4-BE49-F238E27FC236}">
                  <a16:creationId xmlns:a16="http://schemas.microsoft.com/office/drawing/2014/main" id="{7B40CA06-4CB1-5809-C6C7-AB2F5ABF04CA}"/>
                </a:ext>
              </a:extLst>
            </p:cNvPr>
            <p:cNvSpPr txBox="1"/>
            <p:nvPr/>
          </p:nvSpPr>
          <p:spPr>
            <a:xfrm>
              <a:off x="1053971" y="-26908"/>
              <a:ext cx="4610603" cy="1082617"/>
            </a:xfrm>
            <a:prstGeom prst="rect">
              <a:avLst/>
            </a:prstGeom>
            <a:noFill/>
          </p:spPr>
          <p:txBody>
            <a:bodyPr wrap="square" lIns="91440" tIns="45720" rIns="91440" bIns="45720" rtlCol="0" anchor="t">
              <a:noAutofit/>
            </a:bodyPr>
            <a:lstStyle/>
            <a:p>
              <a:pPr marL="342900" lvl="0" indent="-342900">
                <a:buFont typeface="Arial" panose="020B0604020202020204" pitchFamily="34" charset="0"/>
                <a:buChar char="•"/>
                <a:tabLst>
                  <a:tab pos="457200" algn="l"/>
                </a:tabLst>
              </a:pPr>
              <a:r>
                <a:rPr lang="es-ES" sz="2400" kern="1200" dirty="0" err="1">
                  <a:solidFill>
                    <a:srgbClr val="000000"/>
                  </a:solidFill>
                  <a:effectLst/>
                  <a:latin typeface="Calibri"/>
                  <a:ea typeface="Calibri" panose="020F0502020204030204" pitchFamily="34" charset="0"/>
                  <a:cs typeface="Times New Roman"/>
                </a:rPr>
                <a:t>Make</a:t>
              </a:r>
              <a:r>
                <a:rPr lang="es-ES" sz="2400" kern="1200" dirty="0">
                  <a:solidFill>
                    <a:srgbClr val="000000"/>
                  </a:solidFill>
                  <a:effectLst/>
                  <a:latin typeface="Calibri"/>
                  <a:ea typeface="Calibri" panose="020F0502020204030204" pitchFamily="34" charset="0"/>
                  <a:cs typeface="Times New Roman"/>
                </a:rPr>
                <a:t> </a:t>
              </a:r>
              <a:r>
                <a:rPr lang="es-ES" sz="2400" kern="1200" dirty="0" err="1">
                  <a:solidFill>
                    <a:srgbClr val="000000"/>
                  </a:solidFill>
                  <a:effectLst/>
                  <a:latin typeface="Calibri"/>
                  <a:ea typeface="Calibri" panose="020F0502020204030204" pitchFamily="34" charset="0"/>
                  <a:cs typeface="Times New Roman"/>
                </a:rPr>
                <a:t>available</a:t>
              </a:r>
              <a:r>
                <a:rPr lang="es-ES" sz="2400" kern="1200" dirty="0">
                  <a:solidFill>
                    <a:srgbClr val="000000"/>
                  </a:solidFill>
                  <a:effectLst/>
                  <a:latin typeface="Calibri"/>
                  <a:ea typeface="Calibri" panose="020F0502020204030204" pitchFamily="34" charset="0"/>
                  <a:cs typeface="Times New Roman"/>
                </a:rPr>
                <a:t> </a:t>
              </a:r>
              <a:r>
                <a:rPr lang="es-ES" sz="2400" kern="1200" dirty="0" err="1">
                  <a:solidFill>
                    <a:srgbClr val="000000"/>
                  </a:solidFill>
                  <a:effectLst/>
                  <a:latin typeface="Calibri"/>
                  <a:ea typeface="Calibri" panose="020F0502020204030204" pitchFamily="34" charset="0"/>
                  <a:cs typeface="Times New Roman"/>
                </a:rPr>
                <a:t>to</a:t>
              </a:r>
              <a:r>
                <a:rPr lang="es-ES" sz="2400" kern="1200" dirty="0">
                  <a:solidFill>
                    <a:srgbClr val="000000"/>
                  </a:solidFill>
                  <a:effectLst/>
                  <a:latin typeface="Calibri"/>
                  <a:ea typeface="Calibri" panose="020F0502020204030204" pitchFamily="34" charset="0"/>
                  <a:cs typeface="Times New Roman"/>
                </a:rPr>
                <a:t> </a:t>
              </a:r>
              <a:r>
                <a:rPr lang="es-ES" sz="2400" kern="1200" dirty="0" err="1">
                  <a:solidFill>
                    <a:srgbClr val="000000"/>
                  </a:solidFill>
                  <a:effectLst/>
                  <a:latin typeface="Calibri"/>
                  <a:ea typeface="Calibri" panose="020F0502020204030204" pitchFamily="34" charset="0"/>
                  <a:cs typeface="Times New Roman"/>
                </a:rPr>
                <a:t>the</a:t>
              </a:r>
              <a:r>
                <a:rPr lang="es-ES" sz="2400" kern="1200" dirty="0">
                  <a:solidFill>
                    <a:srgbClr val="000000"/>
                  </a:solidFill>
                  <a:effectLst/>
                  <a:latin typeface="Calibri"/>
                  <a:ea typeface="Calibri" panose="020F0502020204030204" pitchFamily="34" charset="0"/>
                  <a:cs typeface="Times New Roman"/>
                </a:rPr>
                <a:t> </a:t>
              </a:r>
              <a:r>
                <a:rPr lang="es-ES" sz="2400" kern="1200" dirty="0" err="1">
                  <a:solidFill>
                    <a:srgbClr val="000000"/>
                  </a:solidFill>
                  <a:effectLst/>
                  <a:latin typeface="Calibri"/>
                  <a:ea typeface="Calibri" panose="020F0502020204030204" pitchFamily="34" charset="0"/>
                  <a:cs typeface="Times New Roman"/>
                </a:rPr>
                <a:t>public</a:t>
              </a:r>
              <a:r>
                <a:rPr lang="es-ES" sz="2400" kern="1200" dirty="0">
                  <a:solidFill>
                    <a:srgbClr val="000000"/>
                  </a:solidFill>
                  <a:effectLst/>
                  <a:latin typeface="Calibri"/>
                  <a:ea typeface="Calibri" panose="020F0502020204030204" pitchFamily="34" charset="0"/>
                  <a:cs typeface="Times New Roman"/>
                </a:rPr>
                <a:t> a </a:t>
              </a:r>
              <a:r>
                <a:rPr lang="es-ES" sz="2400" kern="1200" dirty="0" err="1">
                  <a:solidFill>
                    <a:srgbClr val="000000"/>
                  </a:solidFill>
                  <a:effectLst/>
                  <a:latin typeface="Calibri"/>
                  <a:ea typeface="Calibri" panose="020F0502020204030204" pitchFamily="34" charset="0"/>
                  <a:cs typeface="Times New Roman"/>
                </a:rPr>
                <a:t>list</a:t>
              </a:r>
              <a:r>
                <a:rPr lang="es-ES" sz="2400" kern="1200" dirty="0">
                  <a:solidFill>
                    <a:srgbClr val="000000"/>
                  </a:solidFill>
                  <a:effectLst/>
                  <a:latin typeface="Calibri"/>
                  <a:ea typeface="Calibri" panose="020F0502020204030204" pitchFamily="34" charset="0"/>
                  <a:cs typeface="Times New Roman"/>
                </a:rPr>
                <a:t> </a:t>
              </a:r>
              <a:r>
                <a:rPr lang="es-ES" sz="2400" kern="1200" dirty="0" err="1">
                  <a:solidFill>
                    <a:srgbClr val="000000"/>
                  </a:solidFill>
                  <a:effectLst/>
                  <a:latin typeface="Calibri"/>
                  <a:ea typeface="Calibri" panose="020F0502020204030204" pitchFamily="34" charset="0"/>
                  <a:cs typeface="Times New Roman"/>
                </a:rPr>
                <a:t>of</a:t>
              </a:r>
              <a:r>
                <a:rPr lang="es-ES" sz="2400" kern="1200" dirty="0">
                  <a:solidFill>
                    <a:srgbClr val="000000"/>
                  </a:solidFill>
                  <a:effectLst/>
                  <a:latin typeface="Calibri"/>
                  <a:ea typeface="Calibri" panose="020F0502020204030204" pitchFamily="34" charset="0"/>
                  <a:cs typeface="Times New Roman"/>
                </a:rPr>
                <a:t> </a:t>
              </a:r>
              <a:r>
                <a:rPr lang="es-ES" sz="2400" kern="1200" dirty="0" err="1">
                  <a:solidFill>
                    <a:srgbClr val="000000"/>
                  </a:solidFill>
                  <a:effectLst/>
                  <a:latin typeface="Calibri"/>
                  <a:ea typeface="Calibri" panose="020F0502020204030204" pitchFamily="34" charset="0"/>
                  <a:cs typeface="Times New Roman"/>
                </a:rPr>
                <a:t>the</a:t>
              </a:r>
              <a:r>
                <a:rPr lang="es-ES" sz="2400" kern="1200" dirty="0">
                  <a:solidFill>
                    <a:srgbClr val="000000"/>
                  </a:solidFill>
                  <a:effectLst/>
                  <a:latin typeface="Calibri"/>
                  <a:ea typeface="Calibri" panose="020F0502020204030204" pitchFamily="34" charset="0"/>
                  <a:cs typeface="Times New Roman"/>
                </a:rPr>
                <a:t> </a:t>
              </a:r>
              <a:r>
                <a:rPr lang="es-ES" sz="2400" kern="1200" dirty="0" err="1">
                  <a:solidFill>
                    <a:srgbClr val="000000"/>
                  </a:solidFill>
                  <a:effectLst/>
                  <a:latin typeface="Calibri"/>
                  <a:ea typeface="Calibri" panose="020F0502020204030204" pitchFamily="34" charset="0"/>
                  <a:cs typeface="Times New Roman"/>
                </a:rPr>
                <a:t>studies</a:t>
              </a:r>
              <a:r>
                <a:rPr lang="es-ES" sz="2400" kern="1200" dirty="0">
                  <a:solidFill>
                    <a:srgbClr val="000000"/>
                  </a:solidFill>
                  <a:effectLst/>
                  <a:latin typeface="Calibri"/>
                  <a:ea typeface="Calibri" panose="020F0502020204030204" pitchFamily="34" charset="0"/>
                  <a:cs typeface="Times New Roman"/>
                </a:rPr>
                <a:t> </a:t>
              </a:r>
              <a:r>
                <a:rPr lang="es-ES" sz="2400" kern="1200" dirty="0" err="1">
                  <a:solidFill>
                    <a:srgbClr val="000000"/>
                  </a:solidFill>
                  <a:effectLst/>
                  <a:latin typeface="Calibri"/>
                  <a:ea typeface="Calibri" panose="020F0502020204030204" pitchFamily="34" charset="0"/>
                  <a:cs typeface="Times New Roman"/>
                </a:rPr>
                <a:t>undertaken</a:t>
              </a:r>
              <a:r>
                <a:rPr lang="es-ES" sz="2400" kern="1200" dirty="0">
                  <a:solidFill>
                    <a:srgbClr val="000000"/>
                  </a:solidFill>
                  <a:effectLst/>
                  <a:latin typeface="Calibri"/>
                  <a:ea typeface="Calibri" panose="020F0502020204030204" pitchFamily="34" charset="0"/>
                  <a:cs typeface="Times New Roman"/>
                </a:rPr>
                <a:t> in </a:t>
              </a:r>
              <a:r>
                <a:rPr lang="es-ES" sz="2400" kern="1200" dirty="0" err="1">
                  <a:solidFill>
                    <a:srgbClr val="000000"/>
                  </a:solidFill>
                  <a:effectLst/>
                  <a:latin typeface="Calibri"/>
                  <a:ea typeface="Calibri" panose="020F0502020204030204" pitchFamily="34" charset="0"/>
                  <a:cs typeface="Times New Roman"/>
                </a:rPr>
                <a:t>the</a:t>
              </a:r>
              <a:r>
                <a:rPr lang="es-ES" sz="2400" kern="1200" dirty="0">
                  <a:solidFill>
                    <a:srgbClr val="000000"/>
                  </a:solidFill>
                  <a:effectLst/>
                  <a:latin typeface="Calibri"/>
                  <a:ea typeface="Calibri" panose="020F0502020204030204" pitchFamily="34" charset="0"/>
                  <a:cs typeface="Times New Roman"/>
                </a:rPr>
                <a:t> country.</a:t>
              </a:r>
              <a:endParaRPr lang="en-US" sz="2400" dirty="0">
                <a:effectLst/>
                <a:latin typeface="Calibri"/>
                <a:ea typeface="Calibri" panose="020F0502020204030204" pitchFamily="34" charset="0"/>
                <a:cs typeface="Times New Roman"/>
              </a:endParaRPr>
            </a:p>
            <a:p>
              <a:pPr marL="342900" indent="-342900">
                <a:buFont typeface="Arial" panose="020B0604020202020204" pitchFamily="34" charset="0"/>
                <a:buChar char="•"/>
                <a:tabLst>
                  <a:tab pos="457200" algn="l"/>
                </a:tabLst>
              </a:pPr>
              <a:r>
                <a:rPr lang="en-US" sz="2400" dirty="0"/>
                <a:t>Include as part of research protocols a public engagement plan.</a:t>
              </a:r>
            </a:p>
            <a:p>
              <a:pPr marL="342900" indent="-342900">
                <a:buFont typeface="Arial" panose="020B0604020202020204" pitchFamily="34" charset="0"/>
                <a:buChar char="•"/>
                <a:tabLst>
                  <a:tab pos="457200" algn="l"/>
                </a:tabLst>
              </a:pPr>
              <a:r>
                <a:rPr lang="en-US" sz="2400" dirty="0"/>
                <a:t>Share research results rapidly in order to guide decision-making.</a:t>
              </a:r>
            </a:p>
            <a:p>
              <a:pPr marL="342900" indent="-342900">
                <a:buFont typeface="Arial" panose="020B0604020202020204" pitchFamily="34" charset="0"/>
                <a:buChar char="•"/>
                <a:tabLst>
                  <a:tab pos="457200" algn="l"/>
                </a:tabLst>
              </a:pPr>
              <a:r>
                <a:rPr lang="en-US" sz="2400" dirty="0"/>
                <a:t>Inform the public about the purpose of RECs and their role during health emergencies.</a:t>
              </a:r>
              <a:endParaRPr lang="en-PE" sz="2400" dirty="0">
                <a:effectLst/>
                <a:latin typeface="Calibri"/>
                <a:ea typeface="Calibri" panose="020F0502020204030204" pitchFamily="34" charset="0"/>
                <a:cs typeface="Times New Roman" panose="02020603050405020304" pitchFamily="18" charset="0"/>
              </a:endParaRPr>
            </a:p>
          </p:txBody>
        </p:sp>
        <p:sp>
          <p:nvSpPr>
            <p:cNvPr id="9" name="TextBox 5">
              <a:extLst>
                <a:ext uri="{FF2B5EF4-FFF2-40B4-BE49-F238E27FC236}">
                  <a16:creationId xmlns:a16="http://schemas.microsoft.com/office/drawing/2014/main" id="{4612E655-7FBB-3BE4-1668-F6E192E9D0B0}"/>
                </a:ext>
              </a:extLst>
            </p:cNvPr>
            <p:cNvSpPr txBox="1"/>
            <p:nvPr/>
          </p:nvSpPr>
          <p:spPr>
            <a:xfrm>
              <a:off x="-937803" y="129677"/>
              <a:ext cx="1429572" cy="508880"/>
            </a:xfrm>
            <a:prstGeom prst="rect">
              <a:avLst/>
            </a:prstGeom>
            <a:noFill/>
          </p:spPr>
          <p:txBody>
            <a:bodyPr wrap="square" lIns="91440" tIns="45720" rIns="91440" bIns="45720" rtlCol="0" anchor="t">
              <a:noAutofit/>
            </a:bodyPr>
            <a:lstStyle/>
            <a:p>
              <a:pPr algn="ctr"/>
              <a:r>
                <a:rPr lang="es-ES_tradnl" sz="2600" b="1" dirty="0" err="1">
                  <a:solidFill>
                    <a:srgbClr val="000000"/>
                  </a:solidFill>
                  <a:latin typeface="Calibri"/>
                  <a:ea typeface="Times New Roman" panose="02020603050405020304" pitchFamily="18" charset="0"/>
                  <a:cs typeface="Times New Roman"/>
                </a:rPr>
                <a:t>Examples</a:t>
              </a:r>
              <a:r>
                <a:rPr lang="es-ES_tradnl" sz="2600" b="1" dirty="0">
                  <a:solidFill>
                    <a:srgbClr val="000000"/>
                  </a:solidFill>
                  <a:latin typeface="Calibri"/>
                  <a:ea typeface="Times New Roman" panose="02020603050405020304" pitchFamily="18" charset="0"/>
                  <a:cs typeface="Times New Roman"/>
                </a:rPr>
                <a:t> </a:t>
              </a:r>
              <a:r>
                <a:rPr lang="es-ES_tradnl" sz="2600" b="1" dirty="0" err="1">
                  <a:solidFill>
                    <a:srgbClr val="000000"/>
                  </a:solidFill>
                  <a:latin typeface="Calibri"/>
                  <a:ea typeface="Times New Roman" panose="02020603050405020304" pitchFamily="18" charset="0"/>
                  <a:cs typeface="Times New Roman"/>
                </a:rPr>
                <a:t>of</a:t>
              </a:r>
              <a:r>
                <a:rPr lang="es-ES_tradnl" sz="2600" b="1" dirty="0">
                  <a:solidFill>
                    <a:srgbClr val="000000"/>
                  </a:solidFill>
                  <a:latin typeface="Calibri"/>
                  <a:ea typeface="Times New Roman" panose="02020603050405020304" pitchFamily="18" charset="0"/>
                  <a:cs typeface="Times New Roman"/>
                </a:rPr>
                <a:t> </a:t>
              </a:r>
              <a:r>
                <a:rPr lang="es-ES_tradnl" sz="2600" b="1" dirty="0" err="1">
                  <a:solidFill>
                    <a:srgbClr val="000000"/>
                  </a:solidFill>
                  <a:latin typeface="Calibri"/>
                  <a:ea typeface="Times New Roman" panose="02020603050405020304" pitchFamily="18" charset="0"/>
                  <a:cs typeface="Times New Roman"/>
                </a:rPr>
                <a:t>actions</a:t>
              </a:r>
              <a:r>
                <a:rPr lang="es-ES_tradnl" sz="2600" b="1" dirty="0">
                  <a:solidFill>
                    <a:srgbClr val="000000"/>
                  </a:solidFill>
                  <a:latin typeface="Calibri"/>
                  <a:ea typeface="Times New Roman" panose="02020603050405020304" pitchFamily="18" charset="0"/>
                  <a:cs typeface="Times New Roman"/>
                </a:rPr>
                <a:t> </a:t>
              </a:r>
              <a:r>
                <a:rPr lang="en-US" sz="2600" b="1" dirty="0"/>
                <a:t>to strengthen trust in research</a:t>
              </a:r>
              <a:endParaRPr lang="en-PE" sz="2600" b="1" dirty="0">
                <a:effectLst/>
                <a:latin typeface="Calibri"/>
                <a:ea typeface="Times New Roman" panose="02020603050405020304" pitchFamily="18" charset="0"/>
                <a:cs typeface="Times New Roman"/>
              </a:endParaRPr>
            </a:p>
          </p:txBody>
        </p:sp>
      </p:grpSp>
    </p:spTree>
    <p:extLst>
      <p:ext uri="{BB962C8B-B14F-4D97-AF65-F5344CB8AC3E}">
        <p14:creationId xmlns:p14="http://schemas.microsoft.com/office/powerpoint/2010/main" val="3492371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graphic design, graphics, colorfulness&#10;&#10;Description automatically generated">
            <a:extLst>
              <a:ext uri="{FF2B5EF4-FFF2-40B4-BE49-F238E27FC236}">
                <a16:creationId xmlns:a16="http://schemas.microsoft.com/office/drawing/2014/main" id="{9DC67D65-E7E3-37E0-41C1-7949BD873804}"/>
              </a:ext>
            </a:extLst>
          </p:cNvPr>
          <p:cNvPicPr>
            <a:picLocks noChangeAspect="1"/>
          </p:cNvPicPr>
          <p:nvPr/>
        </p:nvPicPr>
        <p:blipFill rotWithShape="1">
          <a:blip r:embed="rId2">
            <a:extLst>
              <a:ext uri="{28A0092B-C50C-407E-A947-70E740481C1C}">
                <a14:useLocalDpi xmlns:a14="http://schemas.microsoft.com/office/drawing/2010/main" val="0"/>
              </a:ext>
            </a:extLst>
          </a:blip>
          <a:srcRect l="10386" t="22254" r="4436" b="22193"/>
          <a:stretch/>
        </p:blipFill>
        <p:spPr>
          <a:xfrm>
            <a:off x="0" y="5497552"/>
            <a:ext cx="5794260" cy="1360448"/>
          </a:xfrm>
          <a:prstGeom prst="rect">
            <a:avLst/>
          </a:prstGeom>
        </p:spPr>
      </p:pic>
      <p:pic>
        <p:nvPicPr>
          <p:cNvPr id="6" name="Picture 5">
            <a:extLst>
              <a:ext uri="{FF2B5EF4-FFF2-40B4-BE49-F238E27FC236}">
                <a16:creationId xmlns:a16="http://schemas.microsoft.com/office/drawing/2014/main" id="{CE0DC4EB-EB1E-7FFD-3402-AE5AE643E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5853080"/>
            <a:ext cx="6141753" cy="649391"/>
          </a:xfrm>
          <a:prstGeom prst="rect">
            <a:avLst/>
          </a:prstGeom>
        </p:spPr>
      </p:pic>
      <p:sp>
        <p:nvSpPr>
          <p:cNvPr id="4" name="TextBox 3">
            <a:extLst>
              <a:ext uri="{FF2B5EF4-FFF2-40B4-BE49-F238E27FC236}">
                <a16:creationId xmlns:a16="http://schemas.microsoft.com/office/drawing/2014/main" id="{BF928E7F-232D-FD18-6D9D-54EC7FB3F79D}"/>
              </a:ext>
            </a:extLst>
          </p:cNvPr>
          <p:cNvSpPr txBox="1"/>
          <p:nvPr/>
        </p:nvSpPr>
        <p:spPr>
          <a:xfrm>
            <a:off x="272143" y="153378"/>
            <a:ext cx="11647714" cy="1569660"/>
          </a:xfrm>
          <a:prstGeom prst="rect">
            <a:avLst/>
          </a:prstGeom>
          <a:noFill/>
        </p:spPr>
        <p:txBody>
          <a:bodyPr wrap="square">
            <a:spAutoFit/>
          </a:bodyPr>
          <a:lstStyle/>
          <a:p>
            <a:pPr algn="ctr"/>
            <a:r>
              <a:rPr lang="en-US" sz="3200" b="1" dirty="0">
                <a:solidFill>
                  <a:srgbClr val="011893"/>
                </a:solidFill>
              </a:rPr>
              <a:t>3. How to ensure that the ethics review and monitoring of research conducted by research ethics committees are agile yet rigorous in emergencies</a:t>
            </a:r>
            <a:endParaRPr lang="en-PE" sz="4400" b="1" dirty="0">
              <a:solidFill>
                <a:srgbClr val="011893"/>
              </a:solidFill>
            </a:endParaRPr>
          </a:p>
        </p:txBody>
      </p:sp>
      <p:sp>
        <p:nvSpPr>
          <p:cNvPr id="10" name="TextBox 9">
            <a:extLst>
              <a:ext uri="{FF2B5EF4-FFF2-40B4-BE49-F238E27FC236}">
                <a16:creationId xmlns:a16="http://schemas.microsoft.com/office/drawing/2014/main" id="{647CEA64-D092-BAB4-FA10-72F92ADB4D8A}"/>
              </a:ext>
            </a:extLst>
          </p:cNvPr>
          <p:cNvSpPr txBox="1"/>
          <p:nvPr/>
        </p:nvSpPr>
        <p:spPr>
          <a:xfrm>
            <a:off x="308472" y="2051597"/>
            <a:ext cx="11666863" cy="1292662"/>
          </a:xfrm>
          <a:prstGeom prst="rect">
            <a:avLst/>
          </a:prstGeom>
          <a:noFill/>
        </p:spPr>
        <p:txBody>
          <a:bodyPr wrap="square" lIns="91440" tIns="45720" rIns="91440" bIns="45720" anchor="t">
            <a:spAutoFit/>
          </a:bodyPr>
          <a:lstStyle/>
          <a:p>
            <a:r>
              <a:rPr lang="en-US" sz="2600" dirty="0"/>
              <a:t>RECs should conduct accelerated ethics reviews without compromising their rigor. It is therefore necessary to adapt and seek alternatives to ordinary processes of ethics oversight.</a:t>
            </a:r>
            <a:endParaRPr lang="en-US" sz="2600" dirty="0">
              <a:cs typeface="Calibri"/>
            </a:endParaRPr>
          </a:p>
        </p:txBody>
      </p:sp>
      <p:graphicFrame>
        <p:nvGraphicFramePr>
          <p:cNvPr id="11" name="Table 14">
            <a:extLst>
              <a:ext uri="{FF2B5EF4-FFF2-40B4-BE49-F238E27FC236}">
                <a16:creationId xmlns:a16="http://schemas.microsoft.com/office/drawing/2014/main" id="{E855F440-CD5E-7676-3135-F9BE6F613198}"/>
              </a:ext>
            </a:extLst>
          </p:cNvPr>
          <p:cNvGraphicFramePr>
            <a:graphicFrameLocks noGrp="1"/>
          </p:cNvGraphicFramePr>
          <p:nvPr>
            <p:extLst>
              <p:ext uri="{D42A27DB-BD31-4B8C-83A1-F6EECF244321}">
                <p14:modId xmlns:p14="http://schemas.microsoft.com/office/powerpoint/2010/main" val="1087716503"/>
              </p:ext>
            </p:extLst>
          </p:nvPr>
        </p:nvGraphicFramePr>
        <p:xfrm>
          <a:off x="830396" y="3672818"/>
          <a:ext cx="10531208" cy="1326725"/>
        </p:xfrm>
        <a:graphic>
          <a:graphicData uri="http://schemas.openxmlformats.org/drawingml/2006/table">
            <a:tbl>
              <a:tblPr firstRow="1" bandRow="1">
                <a:tableStyleId>{5C22544A-7EE6-4342-B048-85BDC9FD1C3A}</a:tableStyleId>
              </a:tblPr>
              <a:tblGrid>
                <a:gridCol w="5265604">
                  <a:extLst>
                    <a:ext uri="{9D8B030D-6E8A-4147-A177-3AD203B41FA5}">
                      <a16:colId xmlns:a16="http://schemas.microsoft.com/office/drawing/2014/main" val="2574096295"/>
                    </a:ext>
                  </a:extLst>
                </a:gridCol>
                <a:gridCol w="5265604">
                  <a:extLst>
                    <a:ext uri="{9D8B030D-6E8A-4147-A177-3AD203B41FA5}">
                      <a16:colId xmlns:a16="http://schemas.microsoft.com/office/drawing/2014/main" val="3362757405"/>
                    </a:ext>
                  </a:extLst>
                </a:gridCol>
              </a:tblGrid>
              <a:tr h="39265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200" b="1" i="0" dirty="0" err="1">
                          <a:solidFill>
                            <a:schemeClr val="bg1"/>
                          </a:solidFill>
                          <a:effectLst/>
                          <a:latin typeface="+mn-lt"/>
                        </a:rPr>
                        <a:t>Ethics</a:t>
                      </a:r>
                      <a:r>
                        <a:rPr lang="es-ES" sz="2200" b="1" i="0" dirty="0">
                          <a:solidFill>
                            <a:schemeClr val="bg1"/>
                          </a:solidFill>
                          <a:effectLst/>
                          <a:latin typeface="+mn-lt"/>
                        </a:rPr>
                        <a:t> </a:t>
                      </a:r>
                      <a:r>
                        <a:rPr lang="es-ES" sz="2200" b="1" i="0" dirty="0" err="1">
                          <a:solidFill>
                            <a:schemeClr val="bg1"/>
                          </a:solidFill>
                          <a:effectLst/>
                          <a:latin typeface="+mn-lt"/>
                        </a:rPr>
                        <a:t>oversight</a:t>
                      </a:r>
                      <a:r>
                        <a:rPr lang="es-ES" sz="2200" b="1" i="0" dirty="0">
                          <a:solidFill>
                            <a:schemeClr val="bg1"/>
                          </a:solidFill>
                          <a:effectLst/>
                          <a:latin typeface="+mn-lt"/>
                        </a:rPr>
                        <a:t> </a:t>
                      </a:r>
                      <a:r>
                        <a:rPr lang="es-ES" sz="2200" b="1" i="0" dirty="0" err="1">
                          <a:solidFill>
                            <a:schemeClr val="bg1"/>
                          </a:solidFill>
                          <a:effectLst/>
                          <a:latin typeface="+mn-lt"/>
                        </a:rPr>
                        <a:t>of</a:t>
                      </a:r>
                      <a:r>
                        <a:rPr lang="es-ES" sz="2200" b="1" i="0" dirty="0">
                          <a:solidFill>
                            <a:schemeClr val="bg1"/>
                          </a:solidFill>
                          <a:effectLst/>
                          <a:latin typeface="+mn-lt"/>
                        </a:rPr>
                        <a:t> </a:t>
                      </a:r>
                      <a:r>
                        <a:rPr lang="es-ES" sz="2200" b="1" i="0" dirty="0" err="1">
                          <a:solidFill>
                            <a:schemeClr val="bg1"/>
                          </a:solidFill>
                          <a:effectLst/>
                          <a:latin typeface="+mn-lt"/>
                        </a:rPr>
                        <a:t>research</a:t>
                      </a:r>
                      <a:endParaRPr lang="es-ES" sz="2200" b="1" i="0" dirty="0">
                        <a:solidFill>
                          <a:schemeClr val="bg1"/>
                        </a:solidFill>
                        <a:effectLst/>
                        <a:latin typeface="+mn-lt"/>
                      </a:endParaRPr>
                    </a:p>
                  </a:txBody>
                  <a:tcPr>
                    <a:solidFill>
                      <a:schemeClr val="accent1">
                        <a:lumMod val="75000"/>
                      </a:schemeClr>
                    </a:solidFill>
                  </a:tcPr>
                </a:tc>
                <a:tc hMerge="1">
                  <a:txBody>
                    <a:bodyPr/>
                    <a:lstStyle/>
                    <a:p>
                      <a:endParaRPr lang="en-PE"/>
                    </a:p>
                  </a:txBody>
                  <a:tcPr/>
                </a:tc>
                <a:extLst>
                  <a:ext uri="{0D108BD9-81ED-4DB2-BD59-A6C34878D82A}">
                    <a16:rowId xmlns:a16="http://schemas.microsoft.com/office/drawing/2014/main" val="182737732"/>
                  </a:ext>
                </a:extLst>
              </a:tr>
              <a:tr h="9000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Ethics </a:t>
                      </a:r>
                      <a:r>
                        <a:rPr lang="en-US" sz="2200" b="1" dirty="0"/>
                        <a:t>review</a:t>
                      </a:r>
                      <a:r>
                        <a:rPr lang="en-US" sz="2200" dirty="0"/>
                        <a:t> of research projects with human participants.</a:t>
                      </a:r>
                      <a:endParaRPr lang="es-ES" sz="2200" b="0" i="0" dirty="0">
                        <a:solidFill>
                          <a:srgbClr val="000000"/>
                        </a:solidFill>
                        <a:effectLst/>
                        <a:latin typeface="+mn-lt"/>
                      </a:endParaRPr>
                    </a:p>
                  </a:txBody>
                  <a:tcPr>
                    <a:solidFill>
                      <a:schemeClr val="accent1">
                        <a:lumMod val="20000"/>
                        <a:lumOff val="80000"/>
                      </a:schemeClr>
                    </a:solidFill>
                  </a:tcPr>
                </a:tc>
                <a:tc>
                  <a:txBody>
                    <a:bodyPr/>
                    <a:lstStyle/>
                    <a:p>
                      <a:pPr algn="l" fontAlgn="base"/>
                      <a:r>
                        <a:rPr lang="en-US" sz="2200" b="1" dirty="0"/>
                        <a:t>Monitoring</a:t>
                      </a:r>
                      <a:r>
                        <a:rPr lang="en-US" sz="2200" dirty="0"/>
                        <a:t> of approved research throughout the course of the study.</a:t>
                      </a:r>
                      <a:endParaRPr lang="es-ES" sz="2200" b="0" i="0" dirty="0">
                        <a:solidFill>
                          <a:srgbClr val="000000"/>
                        </a:solidFill>
                        <a:effectLst/>
                        <a:latin typeface="+mn-lt"/>
                      </a:endParaRPr>
                    </a:p>
                  </a:txBody>
                  <a:tcPr>
                    <a:solidFill>
                      <a:schemeClr val="accent1">
                        <a:lumMod val="20000"/>
                        <a:lumOff val="80000"/>
                      </a:schemeClr>
                    </a:solidFill>
                  </a:tcPr>
                </a:tc>
                <a:extLst>
                  <a:ext uri="{0D108BD9-81ED-4DB2-BD59-A6C34878D82A}">
                    <a16:rowId xmlns:a16="http://schemas.microsoft.com/office/drawing/2014/main" val="1280777782"/>
                  </a:ext>
                </a:extLst>
              </a:tr>
            </a:tbl>
          </a:graphicData>
        </a:graphic>
      </p:graphicFrame>
    </p:spTree>
    <p:extLst>
      <p:ext uri="{BB962C8B-B14F-4D97-AF65-F5344CB8AC3E}">
        <p14:creationId xmlns:p14="http://schemas.microsoft.com/office/powerpoint/2010/main" val="331242121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ENG final" id="{64F48254-D96D-4CD1-8AFC-39366EC6230E}" vid="{3D4C1DAD-71B5-4DE8-9496-C5DF1D00ABB8}"/>
    </a:ext>
  </a:extLst>
</a:theme>
</file>

<file path=docProps/app.xml><?xml version="1.0" encoding="utf-8"?>
<Properties xmlns="http://schemas.openxmlformats.org/officeDocument/2006/extended-properties" xmlns:vt="http://schemas.openxmlformats.org/officeDocument/2006/docPropsVTypes">
  <Template>1_Office Theme</Template>
  <TotalTime>5914</TotalTime>
  <Words>1894</Words>
  <Application>Microsoft Macintosh PowerPoint</Application>
  <PresentationFormat>Widescreen</PresentationFormat>
  <Paragraphs>172</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Courier New</vt:lpstr>
      <vt:lpstr>Times New Roman</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Carracedo</dc:creator>
  <cp:lastModifiedBy>Sarah Carracedo</cp:lastModifiedBy>
  <cp:revision>6</cp:revision>
  <dcterms:created xsi:type="dcterms:W3CDTF">2023-08-07T19:48:59Z</dcterms:created>
  <dcterms:modified xsi:type="dcterms:W3CDTF">2023-09-07T14:24:12Z</dcterms:modified>
</cp:coreProperties>
</file>