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67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  <a:srgbClr val="FF8989"/>
    <a:srgbClr val="FFFF99"/>
    <a:srgbClr val="FF505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5695" autoAdjust="0"/>
    <p:restoredTop sz="92756" autoAdjust="0"/>
  </p:normalViewPr>
  <p:slideViewPr>
    <p:cSldViewPr snapToGrid="0">
      <p:cViewPr varScale="1">
        <p:scale>
          <a:sx n="112" d="100"/>
          <a:sy n="112" d="100"/>
        </p:scale>
        <p:origin x="-1797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312500000000001"/>
          <c:y val="0.14007092198581561"/>
          <c:w val="0.83020833333333344"/>
          <c:h val="0.67198581560283688"/>
        </c:manualLayout>
      </c:layout>
      <c:barChart>
        <c:barDir val="col"/>
        <c:grouping val="percentStacked"/>
        <c:varyColors val="0"/>
        <c:ser>
          <c:idx val="8"/>
          <c:order val="0"/>
          <c:tx>
            <c:strRef>
              <c:f>Sheet1!$C$1</c:f>
              <c:strCache>
                <c:ptCount val="1"/>
                <c:pt idx="0">
                  <c:v>Pendiente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19"/>
              <c:delete val="1"/>
            </c:dLbl>
            <c:dLbl>
              <c:idx val="20"/>
              <c:delete val="1"/>
            </c:dLbl>
            <c:dLbl>
              <c:idx val="21"/>
              <c:delete val="1"/>
            </c:dLbl>
            <c:spPr>
              <a:ln>
                <a:noFill/>
              </a:ln>
            </c:spPr>
            <c:txPr>
              <a:bodyPr anchor="t" anchorCtr="0"/>
              <a:lstStyle/>
              <a:p>
                <a:pPr>
                  <a:defRPr sz="800" b="0" i="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Sheet1!$A$2:$A$23</c:f>
              <c:strCache>
                <c:ptCount val="22"/>
                <c:pt idx="0">
                  <c:v>GTM</c:v>
                </c:pt>
                <c:pt idx="1">
                  <c:v>SLV</c:v>
                </c:pt>
                <c:pt idx="2">
                  <c:v>ECU</c:v>
                </c:pt>
                <c:pt idx="3">
                  <c:v>PAN</c:v>
                </c:pt>
                <c:pt idx="4">
                  <c:v>DOM</c:v>
                </c:pt>
                <c:pt idx="5">
                  <c:v>CAR</c:v>
                </c:pt>
                <c:pt idx="6">
                  <c:v>PRY</c:v>
                </c:pt>
                <c:pt idx="7">
                  <c:v>CHL</c:v>
                </c:pt>
                <c:pt idx="8">
                  <c:v>BOL</c:v>
                </c:pt>
                <c:pt idx="9">
                  <c:v>CRI</c:v>
                </c:pt>
                <c:pt idx="10">
                  <c:v>NIC</c:v>
                </c:pt>
                <c:pt idx="11">
                  <c:v>VEN</c:v>
                </c:pt>
                <c:pt idx="12">
                  <c:v>HND</c:v>
                </c:pt>
                <c:pt idx="13">
                  <c:v>BRA</c:v>
                </c:pt>
                <c:pt idx="14">
                  <c:v>PER</c:v>
                </c:pt>
                <c:pt idx="15">
                  <c:v>HTI</c:v>
                </c:pt>
                <c:pt idx="16">
                  <c:v>CUB</c:v>
                </c:pt>
                <c:pt idx="17">
                  <c:v>MEX</c:v>
                </c:pt>
                <c:pt idx="18">
                  <c:v>COL</c:v>
                </c:pt>
                <c:pt idx="19">
                  <c:v>ARG</c:v>
                </c:pt>
                <c:pt idx="20">
                  <c:v>CAN</c:v>
                </c:pt>
                <c:pt idx="21">
                  <c:v>URY</c:v>
                </c:pt>
              </c:strCache>
            </c:strRef>
          </c:cat>
          <c:val>
            <c:numRef>
              <c:f>Sheet1!$C$2:$C$23</c:f>
              <c:numCache>
                <c:formatCode>General</c:formatCode>
                <c:ptCount val="22"/>
                <c:pt idx="0">
                  <c:v>18</c:v>
                </c:pt>
                <c:pt idx="1">
                  <c:v>28</c:v>
                </c:pt>
                <c:pt idx="2">
                  <c:v>13</c:v>
                </c:pt>
                <c:pt idx="3">
                  <c:v>7</c:v>
                </c:pt>
                <c:pt idx="4">
                  <c:v>9</c:v>
                </c:pt>
                <c:pt idx="5">
                  <c:v>6</c:v>
                </c:pt>
                <c:pt idx="6">
                  <c:v>6</c:v>
                </c:pt>
                <c:pt idx="7">
                  <c:v>24</c:v>
                </c:pt>
                <c:pt idx="8">
                  <c:v>13</c:v>
                </c:pt>
                <c:pt idx="9">
                  <c:v>6</c:v>
                </c:pt>
                <c:pt idx="10">
                  <c:v>7</c:v>
                </c:pt>
                <c:pt idx="11">
                  <c:v>13</c:v>
                </c:pt>
                <c:pt idx="12">
                  <c:v>12</c:v>
                </c:pt>
                <c:pt idx="13">
                  <c:v>40</c:v>
                </c:pt>
                <c:pt idx="14">
                  <c:v>9</c:v>
                </c:pt>
                <c:pt idx="15">
                  <c:v>2</c:v>
                </c:pt>
                <c:pt idx="16">
                  <c:v>1</c:v>
                </c:pt>
                <c:pt idx="17">
                  <c:v>41</c:v>
                </c:pt>
                <c:pt idx="18">
                  <c:v>8</c:v>
                </c:pt>
                <c:pt idx="19">
                  <c:v>2</c:v>
                </c:pt>
                <c:pt idx="20">
                  <c:v>0</c:v>
                </c:pt>
                <c:pt idx="21">
                  <c:v>0</c:v>
                </c:pt>
              </c:numCache>
            </c:numRef>
          </c:val>
        </c:ser>
        <c:ser>
          <c:idx val="9"/>
          <c:order val="1"/>
          <c:tx>
            <c:strRef>
              <c:f>Sheet1!$D$1</c:f>
              <c:strCache>
                <c:ptCount val="1"/>
                <c:pt idx="0">
                  <c:v>Clasificado</c:v>
                </c:pt>
              </c:strCache>
            </c:strRef>
          </c:tx>
          <c:spPr>
            <a:solidFill>
              <a:schemeClr val="accent2"/>
            </a:solidFill>
            <a:ln w="12700">
              <a:solidFill>
                <a:schemeClr val="tx1"/>
              </a:solidFill>
              <a:prstDash val="solid"/>
            </a:ln>
            <a:effectLst/>
          </c:spPr>
          <c:invertIfNegative val="0"/>
          <c:cat>
            <c:strRef>
              <c:f>Sheet1!$A$2:$A$23</c:f>
              <c:strCache>
                <c:ptCount val="22"/>
                <c:pt idx="0">
                  <c:v>GTM</c:v>
                </c:pt>
                <c:pt idx="1">
                  <c:v>SLV</c:v>
                </c:pt>
                <c:pt idx="2">
                  <c:v>ECU</c:v>
                </c:pt>
                <c:pt idx="3">
                  <c:v>PAN</c:v>
                </c:pt>
                <c:pt idx="4">
                  <c:v>DOM</c:v>
                </c:pt>
                <c:pt idx="5">
                  <c:v>CAR</c:v>
                </c:pt>
                <c:pt idx="6">
                  <c:v>PRY</c:v>
                </c:pt>
                <c:pt idx="7">
                  <c:v>CHL</c:v>
                </c:pt>
                <c:pt idx="8">
                  <c:v>BOL</c:v>
                </c:pt>
                <c:pt idx="9">
                  <c:v>CRI</c:v>
                </c:pt>
                <c:pt idx="10">
                  <c:v>NIC</c:v>
                </c:pt>
                <c:pt idx="11">
                  <c:v>VEN</c:v>
                </c:pt>
                <c:pt idx="12">
                  <c:v>HND</c:v>
                </c:pt>
                <c:pt idx="13">
                  <c:v>BRA</c:v>
                </c:pt>
                <c:pt idx="14">
                  <c:v>PER</c:v>
                </c:pt>
                <c:pt idx="15">
                  <c:v>HTI</c:v>
                </c:pt>
                <c:pt idx="16">
                  <c:v>CUB</c:v>
                </c:pt>
                <c:pt idx="17">
                  <c:v>MEX</c:v>
                </c:pt>
                <c:pt idx="18">
                  <c:v>COL</c:v>
                </c:pt>
                <c:pt idx="19">
                  <c:v>ARG</c:v>
                </c:pt>
                <c:pt idx="20">
                  <c:v>CAN</c:v>
                </c:pt>
                <c:pt idx="21">
                  <c:v>URY</c:v>
                </c:pt>
              </c:strCache>
            </c:strRef>
          </c:cat>
          <c:val>
            <c:numRef>
              <c:f>Sheet1!$D$2:$D$23</c:f>
              <c:numCache>
                <c:formatCode>General</c:formatCode>
                <c:ptCount val="22"/>
                <c:pt idx="0">
                  <c:v>0</c:v>
                </c:pt>
                <c:pt idx="1">
                  <c:v>4</c:v>
                </c:pt>
                <c:pt idx="2">
                  <c:v>2</c:v>
                </c:pt>
                <c:pt idx="3">
                  <c:v>2</c:v>
                </c:pt>
                <c:pt idx="4">
                  <c:v>3</c:v>
                </c:pt>
                <c:pt idx="5">
                  <c:v>2</c:v>
                </c:pt>
                <c:pt idx="6">
                  <c:v>3</c:v>
                </c:pt>
                <c:pt idx="7">
                  <c:v>18</c:v>
                </c:pt>
                <c:pt idx="8">
                  <c:v>14</c:v>
                </c:pt>
                <c:pt idx="9">
                  <c:v>7</c:v>
                </c:pt>
                <c:pt idx="10">
                  <c:v>10</c:v>
                </c:pt>
                <c:pt idx="11">
                  <c:v>19</c:v>
                </c:pt>
                <c:pt idx="12">
                  <c:v>20</c:v>
                </c:pt>
                <c:pt idx="13">
                  <c:v>79</c:v>
                </c:pt>
                <c:pt idx="14">
                  <c:v>21</c:v>
                </c:pt>
                <c:pt idx="15">
                  <c:v>5</c:v>
                </c:pt>
                <c:pt idx="16">
                  <c:v>6</c:v>
                </c:pt>
                <c:pt idx="17">
                  <c:v>316</c:v>
                </c:pt>
                <c:pt idx="18">
                  <c:v>71</c:v>
                </c:pt>
                <c:pt idx="19">
                  <c:v>69</c:v>
                </c:pt>
                <c:pt idx="20">
                  <c:v>6</c:v>
                </c:pt>
                <c:pt idx="21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35394304"/>
        <c:axId val="35395840"/>
      </c:barChart>
      <c:catAx>
        <c:axId val="35394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642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53958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5395840"/>
        <c:scaling>
          <c:orientation val="minMax"/>
        </c:scaling>
        <c:delete val="0"/>
        <c:axPos val="l"/>
        <c:majorGridlines>
          <c:spPr>
            <a:ln w="2540">
              <a:solidFill>
                <a:schemeClr val="tx1">
                  <a:lumMod val="75000"/>
                  <a:lumOff val="25000"/>
                </a:schemeClr>
              </a:solidFill>
              <a:prstDash val="sysDot"/>
            </a:ln>
          </c:spPr>
        </c:majorGridlines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s-ES" sz="1400" noProof="0" dirty="0" smtClean="0"/>
                  <a:t>Porcentaje</a:t>
                </a:r>
                <a:endParaRPr lang="es-ES" sz="1400" noProof="0" dirty="0"/>
              </a:p>
            </c:rich>
          </c:tx>
          <c:layout>
            <c:manualLayout>
              <c:xMode val="edge"/>
              <c:yMode val="edge"/>
              <c:x val="7.0276362316720228E-2"/>
              <c:y val="0.36595082557762082"/>
            </c:manualLayout>
          </c:layout>
          <c:overlay val="0"/>
          <c:spPr>
            <a:noFill/>
            <a:ln w="29133">
              <a:noFill/>
            </a:ln>
          </c:spPr>
        </c:title>
        <c:numFmt formatCode="0%" sourceLinked="1"/>
        <c:majorTickMark val="out"/>
        <c:minorTickMark val="none"/>
        <c:tickLblPos val="nextTo"/>
        <c:spPr>
          <a:effectLst/>
        </c:spPr>
        <c:txPr>
          <a:bodyPr rot="0" vert="horz"/>
          <a:lstStyle/>
          <a:p>
            <a:pPr>
              <a:defRPr sz="10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5394304"/>
        <c:crosses val="autoZero"/>
        <c:crossBetween val="between"/>
      </c:valAx>
      <c:spPr>
        <a:noFill/>
        <a:ln w="14567">
          <a:solidFill>
            <a:schemeClr val="tx1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39166657315342945"/>
          <c:y val="0.90804450627284861"/>
          <c:w val="0.3208333333333333"/>
          <c:h val="6.0283687943262415E-2"/>
        </c:manualLayout>
      </c:layout>
      <c:overlay val="0"/>
      <c:spPr>
        <a:noFill/>
        <a:ln w="3642">
          <a:solidFill>
            <a:schemeClr val="tx1"/>
          </a:solidFill>
          <a:prstDash val="solid"/>
        </a:ln>
      </c:spPr>
      <c:txPr>
        <a:bodyPr/>
        <a:lstStyle/>
        <a:p>
          <a:pPr>
            <a:defRPr sz="1400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6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4086D-5826-4DC6-AD5F-F03DD98946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839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9264CA-0674-4D40-A1D0-2918D610AB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561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ABC3FA-C13D-4551-92D7-E18580FB82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6701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64FCD-0B2A-4C8D-B6D1-FA5473A76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41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07E92A-5F6F-458E-9873-3CF8A2FF57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55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A6A98-9577-4356-A719-041B9B9D96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843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FE63FE-65DA-4BAA-8339-02D7A1E6A6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32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9A4B5C-A9CB-49FB-9A87-04EDB1C9639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10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893933-A8A0-4E76-BC6F-0B9FB329F5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638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22E32-CB04-4444-BE8C-E6C6F036DD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913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47AD7-385D-420F-BE69-B1C7703526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418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5656A-0FF9-416F-8D61-540B58F4EF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40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1A29503-1BCA-4935-A819-BEADD3B519A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21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29"/>
          <p:cNvSpPr txBox="1">
            <a:spLocks noChangeArrowheads="1"/>
          </p:cNvSpPr>
          <p:nvPr/>
        </p:nvSpPr>
        <p:spPr bwMode="auto">
          <a:xfrm>
            <a:off x="0" y="193868"/>
            <a:ext cx="9144000" cy="76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_tradnl" altLang="en-US" sz="2400" b="1" kern="0" dirty="0" smtClean="0"/>
              <a:t>Proporción de casos de parálisis flácida aguda (PFA) del 2014 con clasificación pendiente por país, Las Américas</a:t>
            </a:r>
          </a:p>
        </p:txBody>
      </p:sp>
      <p:sp>
        <p:nvSpPr>
          <p:cNvPr id="35" name="Text Box 4"/>
          <p:cNvSpPr txBox="1">
            <a:spLocks noChangeArrowheads="1"/>
          </p:cNvSpPr>
          <p:nvPr/>
        </p:nvSpPr>
        <p:spPr bwMode="auto">
          <a:xfrm>
            <a:off x="114300" y="6357845"/>
            <a:ext cx="236315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000" dirty="0" smtClean="0">
                <a:solidFill>
                  <a:schemeClr val="bg1">
                    <a:lumMod val="50000"/>
                  </a:schemeClr>
                </a:solidFill>
              </a:rPr>
              <a:t>  </a:t>
            </a:r>
            <a:r>
              <a:rPr lang="es-ES" altLang="en-US" sz="1000" dirty="0" smtClean="0">
                <a:solidFill>
                  <a:schemeClr val="bg1">
                    <a:lumMod val="50000"/>
                  </a:schemeClr>
                </a:solidFill>
              </a:rPr>
              <a:t>Datos </a:t>
            </a:r>
            <a:r>
              <a:rPr lang="es-ES" altLang="en-US" sz="1000" dirty="0">
                <a:solidFill>
                  <a:schemeClr val="bg1">
                    <a:lumMod val="50000"/>
                  </a:schemeClr>
                </a:solidFill>
              </a:rPr>
              <a:t>al </a:t>
            </a:r>
            <a:r>
              <a:rPr lang="es-ES" altLang="en-US" sz="1000" dirty="0" smtClean="0">
                <a:solidFill>
                  <a:schemeClr val="bg1">
                    <a:lumMod val="50000"/>
                  </a:schemeClr>
                </a:solidFill>
              </a:rPr>
              <a:t>16 </a:t>
            </a:r>
            <a:r>
              <a:rPr lang="es-ES" altLang="en-US" sz="1000" dirty="0">
                <a:solidFill>
                  <a:schemeClr val="bg1">
                    <a:lumMod val="50000"/>
                  </a:schemeClr>
                </a:solidFill>
              </a:rPr>
              <a:t>de </a:t>
            </a:r>
            <a:r>
              <a:rPr lang="es-ES" altLang="en-US" sz="1000" dirty="0" smtClean="0">
                <a:solidFill>
                  <a:schemeClr val="bg1">
                    <a:lumMod val="50000"/>
                  </a:schemeClr>
                </a:solidFill>
              </a:rPr>
              <a:t>agosto </a:t>
            </a:r>
            <a:r>
              <a:rPr lang="es-ES" altLang="en-US" sz="1000" dirty="0">
                <a:solidFill>
                  <a:schemeClr val="bg1">
                    <a:lumMod val="50000"/>
                  </a:schemeClr>
                </a:solidFill>
              </a:rPr>
              <a:t>del </a:t>
            </a:r>
            <a:r>
              <a:rPr lang="en-US" altLang="en-US" sz="1000" dirty="0" smtClean="0">
                <a:solidFill>
                  <a:schemeClr val="bg1">
                    <a:lumMod val="50000"/>
                  </a:schemeClr>
                </a:solidFill>
              </a:rPr>
              <a:t>2014</a:t>
            </a:r>
          </a:p>
          <a:p>
            <a:pPr eaLnBrk="1" hangingPunct="1"/>
            <a:r>
              <a:rPr lang="en-US" altLang="en-US" sz="1000" dirty="0" smtClean="0">
                <a:solidFill>
                  <a:schemeClr val="bg1">
                    <a:lumMod val="50000"/>
                  </a:schemeClr>
                </a:solidFill>
              </a:rPr>
              <a:t>  Fuente</a:t>
            </a:r>
            <a:r>
              <a:rPr lang="en-US" altLang="en-US" sz="1000" dirty="0">
                <a:solidFill>
                  <a:schemeClr val="bg1">
                    <a:lumMod val="50000"/>
                  </a:schemeClr>
                </a:solidFill>
              </a:rPr>
              <a:t>: </a:t>
            </a:r>
            <a:r>
              <a:rPr lang="en-US" altLang="en-US" sz="1000" dirty="0" err="1" smtClean="0">
                <a:solidFill>
                  <a:schemeClr val="bg1">
                    <a:lumMod val="50000"/>
                  </a:schemeClr>
                </a:solidFill>
              </a:rPr>
              <a:t>Reportes</a:t>
            </a:r>
            <a:r>
              <a:rPr lang="en-US" altLang="en-US" sz="1000" dirty="0" smtClean="0">
                <a:solidFill>
                  <a:schemeClr val="bg1">
                    <a:lumMod val="50000"/>
                  </a:schemeClr>
                </a:solidFill>
              </a:rPr>
              <a:t> de </a:t>
            </a:r>
            <a:r>
              <a:rPr lang="en-US" altLang="en-US" sz="1000" dirty="0" err="1" smtClean="0">
                <a:solidFill>
                  <a:schemeClr val="bg1">
                    <a:lumMod val="50000"/>
                  </a:schemeClr>
                </a:solidFill>
              </a:rPr>
              <a:t>países</a:t>
            </a:r>
            <a:r>
              <a:rPr lang="en-US" altLang="en-US" sz="1000" dirty="0" smtClean="0">
                <a:solidFill>
                  <a:schemeClr val="bg1">
                    <a:lumMod val="50000"/>
                  </a:schemeClr>
                </a:solidFill>
              </a:rPr>
              <a:t> en OPS</a:t>
            </a:r>
            <a:endParaRPr lang="en-US" alt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6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6229350"/>
            <a:ext cx="2513013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3" name="Object 5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804788517"/>
              </p:ext>
            </p:extLst>
          </p:nvPr>
        </p:nvGraphicFramePr>
        <p:xfrm>
          <a:off x="-489635" y="797357"/>
          <a:ext cx="9446078" cy="550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4" name="Text Box 8"/>
          <p:cNvSpPr txBox="1">
            <a:spLocks noChangeArrowheads="1"/>
          </p:cNvSpPr>
          <p:nvPr/>
        </p:nvSpPr>
        <p:spPr bwMode="auto">
          <a:xfrm>
            <a:off x="1414875" y="128897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32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3230746" y="1288974"/>
            <a:ext cx="70532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9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" name="Text Box 10"/>
          <p:cNvSpPr txBox="1">
            <a:spLocks noChangeArrowheads="1"/>
          </p:cNvSpPr>
          <p:nvPr/>
        </p:nvSpPr>
        <p:spPr bwMode="auto">
          <a:xfrm>
            <a:off x="1780379" y="128897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15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" name="Text Box 11"/>
          <p:cNvSpPr txBox="1">
            <a:spLocks noChangeArrowheads="1"/>
          </p:cNvSpPr>
          <p:nvPr/>
        </p:nvSpPr>
        <p:spPr bwMode="auto">
          <a:xfrm>
            <a:off x="2093294" y="1288973"/>
            <a:ext cx="208496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9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0" name="Text Box 12"/>
          <p:cNvSpPr txBox="1">
            <a:spLocks noChangeArrowheads="1"/>
          </p:cNvSpPr>
          <p:nvPr/>
        </p:nvSpPr>
        <p:spPr bwMode="auto">
          <a:xfrm>
            <a:off x="2874432" y="1288974"/>
            <a:ext cx="70532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" name="Text Box 13"/>
          <p:cNvSpPr txBox="1">
            <a:spLocks noChangeArrowheads="1"/>
          </p:cNvSpPr>
          <p:nvPr/>
        </p:nvSpPr>
        <p:spPr bwMode="auto">
          <a:xfrm>
            <a:off x="3559856" y="128897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42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" name="Text Box 14"/>
          <p:cNvSpPr txBox="1">
            <a:spLocks noChangeArrowheads="1"/>
          </p:cNvSpPr>
          <p:nvPr/>
        </p:nvSpPr>
        <p:spPr bwMode="auto">
          <a:xfrm>
            <a:off x="6057712" y="128897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30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3" name="Text Box 15"/>
          <p:cNvSpPr txBox="1">
            <a:spLocks noChangeArrowheads="1"/>
          </p:cNvSpPr>
          <p:nvPr/>
        </p:nvSpPr>
        <p:spPr bwMode="auto">
          <a:xfrm>
            <a:off x="7488862" y="128897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79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4" name="Text Box 17"/>
          <p:cNvSpPr txBox="1">
            <a:spLocks noChangeArrowheads="1"/>
          </p:cNvSpPr>
          <p:nvPr/>
        </p:nvSpPr>
        <p:spPr bwMode="auto">
          <a:xfrm>
            <a:off x="4626058" y="128897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17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5" name="Text Box 18"/>
          <p:cNvSpPr txBox="1">
            <a:spLocks noChangeArrowheads="1"/>
          </p:cNvSpPr>
          <p:nvPr/>
        </p:nvSpPr>
        <p:spPr bwMode="auto">
          <a:xfrm>
            <a:off x="6794895" y="1288974"/>
            <a:ext cx="70532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7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6" name="Text Box 19"/>
          <p:cNvSpPr txBox="1">
            <a:spLocks noChangeArrowheads="1"/>
          </p:cNvSpPr>
          <p:nvPr/>
        </p:nvSpPr>
        <p:spPr bwMode="auto">
          <a:xfrm>
            <a:off x="6433359" y="1288974"/>
            <a:ext cx="70532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7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7" name="Text Box 20"/>
          <p:cNvSpPr txBox="1">
            <a:spLocks noChangeArrowheads="1"/>
          </p:cNvSpPr>
          <p:nvPr/>
        </p:nvSpPr>
        <p:spPr bwMode="auto">
          <a:xfrm>
            <a:off x="8576158" y="1289053"/>
            <a:ext cx="70532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8" name="Text Box 21"/>
          <p:cNvSpPr txBox="1">
            <a:spLocks noChangeArrowheads="1"/>
          </p:cNvSpPr>
          <p:nvPr/>
        </p:nvSpPr>
        <p:spPr bwMode="auto">
          <a:xfrm>
            <a:off x="5337455" y="128897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9" name="Text Box 22"/>
          <p:cNvSpPr txBox="1">
            <a:spLocks noChangeArrowheads="1"/>
          </p:cNvSpPr>
          <p:nvPr/>
        </p:nvSpPr>
        <p:spPr bwMode="auto">
          <a:xfrm>
            <a:off x="4977377" y="128897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32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0" name="Text Box 23"/>
          <p:cNvSpPr txBox="1">
            <a:spLocks noChangeArrowheads="1"/>
          </p:cNvSpPr>
          <p:nvPr/>
        </p:nvSpPr>
        <p:spPr bwMode="auto">
          <a:xfrm>
            <a:off x="7087910" y="1288974"/>
            <a:ext cx="211596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357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1" name="Text Box 24"/>
          <p:cNvSpPr txBox="1">
            <a:spLocks noChangeArrowheads="1"/>
          </p:cNvSpPr>
          <p:nvPr/>
        </p:nvSpPr>
        <p:spPr bwMode="auto">
          <a:xfrm>
            <a:off x="8232332" y="1288974"/>
            <a:ext cx="70532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2" name="Text Box 26"/>
          <p:cNvSpPr txBox="1">
            <a:spLocks noChangeArrowheads="1"/>
          </p:cNvSpPr>
          <p:nvPr/>
        </p:nvSpPr>
        <p:spPr bwMode="auto">
          <a:xfrm>
            <a:off x="2492565" y="128897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12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3" name="Text Box 27"/>
          <p:cNvSpPr txBox="1">
            <a:spLocks noChangeArrowheads="1"/>
          </p:cNvSpPr>
          <p:nvPr/>
        </p:nvSpPr>
        <p:spPr bwMode="auto">
          <a:xfrm>
            <a:off x="1052835" y="128897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18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4" name="Text Box 28"/>
          <p:cNvSpPr txBox="1">
            <a:spLocks noChangeArrowheads="1"/>
          </p:cNvSpPr>
          <p:nvPr/>
        </p:nvSpPr>
        <p:spPr bwMode="auto">
          <a:xfrm>
            <a:off x="370294" y="1289847"/>
            <a:ext cx="602207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Casos</a:t>
            </a:r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=</a:t>
            </a:r>
          </a:p>
        </p:txBody>
      </p:sp>
      <p:sp>
        <p:nvSpPr>
          <p:cNvPr id="55" name="Text Box 17"/>
          <p:cNvSpPr txBox="1">
            <a:spLocks noChangeArrowheads="1"/>
          </p:cNvSpPr>
          <p:nvPr/>
        </p:nvSpPr>
        <p:spPr bwMode="auto">
          <a:xfrm>
            <a:off x="4273046" y="128897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13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6" name="Text Box 14"/>
          <p:cNvSpPr txBox="1">
            <a:spLocks noChangeArrowheads="1"/>
          </p:cNvSpPr>
          <p:nvPr/>
        </p:nvSpPr>
        <p:spPr bwMode="auto">
          <a:xfrm>
            <a:off x="5660168" y="1288974"/>
            <a:ext cx="211596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119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7" name="Text Box 13"/>
          <p:cNvSpPr txBox="1">
            <a:spLocks noChangeArrowheads="1"/>
          </p:cNvSpPr>
          <p:nvPr/>
        </p:nvSpPr>
        <p:spPr bwMode="auto">
          <a:xfrm>
            <a:off x="3911139" y="128897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27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0" name="Text Box 13"/>
          <p:cNvSpPr txBox="1">
            <a:spLocks noChangeArrowheads="1"/>
          </p:cNvSpPr>
          <p:nvPr/>
        </p:nvSpPr>
        <p:spPr bwMode="auto">
          <a:xfrm>
            <a:off x="7826736" y="128897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71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21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2407</TotalTime>
  <Words>61</Words>
  <Application>Microsoft Office PowerPoint</Application>
  <PresentationFormat>On-screen Show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Pan American Health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Proportion of Acute Flaccid Paralysis (AFP) cases pending classification, the Americas, 2007*</dc:title>
  <dc:creator>Fernando Revilla</dc:creator>
  <cp:lastModifiedBy>Revilla, Mr. Fernando (WDC)</cp:lastModifiedBy>
  <cp:revision>109</cp:revision>
  <dcterms:created xsi:type="dcterms:W3CDTF">2007-11-01T14:35:31Z</dcterms:created>
  <dcterms:modified xsi:type="dcterms:W3CDTF">2014-08-21T21:13:56Z</dcterms:modified>
</cp:coreProperties>
</file>