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62" r:id="rId3"/>
    <p:sldId id="264" r:id="rId4"/>
    <p:sldId id="268" r:id="rId5"/>
    <p:sldId id="269" r:id="rId6"/>
    <p:sldId id="270" r:id="rId7"/>
    <p:sldId id="271" r:id="rId8"/>
    <p:sldId id="273" r:id="rId9"/>
    <p:sldId id="265" r:id="rId10"/>
    <p:sldId id="274" r:id="rId11"/>
    <p:sldId id="272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8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7324" autoAdjust="0"/>
    <p:restoredTop sz="87667" autoAdjust="0"/>
  </p:normalViewPr>
  <p:slideViewPr>
    <p:cSldViewPr>
      <p:cViewPr>
        <p:scale>
          <a:sx n="66" d="100"/>
          <a:sy n="66" d="100"/>
        </p:scale>
        <p:origin x="-1014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19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A2CC6B0-EEB8-492A-85C8-2E31AFCC9E99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AA14BF-8989-4BF0-AD74-A096B827F9C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A1B1E9-9545-4899-8729-18DEDF5C5FD8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4D2C13-A2FE-4CD5-B49F-C42625FDCC12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77A131-97B1-4ED0-AA29-5E2669A6FDF3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A52A46-9E83-4E70-B19F-C96F2C72D2F0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62B823-CB3E-4441-BB8F-619284D3C837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5A76A3-91A5-4D00-A0D5-D1EF7402C0F6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55E2D6-CD3A-410B-885A-0ECE8C44F2BF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080938-16CC-4E4D-8E8A-5BA6997BC51D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9BEF48-A9E0-4B42-9111-C83329D7F33B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6E7F8B-6B77-4184-A7B3-878B2E516E6D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9FABB1E-7F6B-42B0-8025-99AF118A92BC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Elipse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3FDEF1-5CBE-4AA4-93F0-E1ED5317F94A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7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F84B8E-DA00-46E7-9935-3A223EA5471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C741-5720-4E08-A6F7-0DD599615FDE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BF36-6A80-40AC-9B82-2AAA1F39A66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EF21E-1FE2-4C9C-828A-615B2FAFEF8C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507E1-595E-437B-9AC3-B0E5A728D41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7260-548C-4E9E-996D-4DB18D78A377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08E27-C5D1-484B-9353-3B22002D6A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8 Elipse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A72FC9-42AC-46BA-A19C-08733840BEFA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556C8A-829D-43BA-9169-F9E2805859A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7CEC0-C298-463B-BA68-7B387234D259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FBB53-6F72-4A5E-94AD-3C4A241D687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AB155-5CC8-428B-8F63-09C731D8E3C5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8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EFA93-83B7-4B92-ABE2-0A7AE8940B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ACBC-78CD-4D39-B319-81D801B158D5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1509-F274-499C-A491-1BFDB55806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Rectángulo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5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19FF26-F24E-47E9-A0AB-4F1904EC1B42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210F02-4FED-409F-9F12-FA11FF0F98D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A3544-1720-4805-905B-B708A817DFB4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5EDBF-7827-4CA5-AF37-F26CF477F1D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8 Proceso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Proceso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200459-9CC9-48F3-9CAE-A50EB32D6898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D284AE-B29F-4C23-9611-6502579046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3D98BCA-95CC-44E1-B605-2599D3064054}" type="datetimeFigureOut">
              <a:rPr lang="es-ES"/>
              <a:pPr>
                <a:defRPr/>
              </a:pPr>
              <a:t>22/09/2009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16F0FD9D-78A9-465B-9085-0E4BDDAE5C9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79" r:id="rId8"/>
    <p:sldLayoutId id="2147483687" r:id="rId9"/>
    <p:sldLayoutId id="2147483678" r:id="rId10"/>
    <p:sldLayoutId id="2147483677" r:id="rId11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33A2C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B58B8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C3986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9E8FF">
            <a:alpha val="2705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1\Desktop\Actividades\Premios Corozal\Eventos varios\Chicas_Miss Corozal\DSC01428.JPG"/>
          <p:cNvPicPr>
            <a:picLocks noChangeAspect="1" noChangeArrowheads="1"/>
          </p:cNvPicPr>
          <p:nvPr/>
        </p:nvPicPr>
        <p:blipFill>
          <a:blip r:embed="rId3" cstate="print">
            <a:lum bright="30000" contrast="30000"/>
          </a:blip>
          <a:srcRect/>
          <a:stretch>
            <a:fillRect/>
          </a:stretch>
        </p:blipFill>
        <p:spPr bwMode="auto">
          <a:xfrm>
            <a:off x="285720" y="212356"/>
            <a:ext cx="8572560" cy="643170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000108"/>
            <a:ext cx="7498080" cy="4800600"/>
          </a:xfrm>
          <a:prstGeom prst="roundRect">
            <a:avLst/>
          </a:prstGeom>
          <a:blipFill dpi="0" rotWithShape="1">
            <a:blip r:embed="rId4" cstate="print">
              <a:alphaModFix amt="67000"/>
            </a:blip>
            <a:srcRect/>
            <a:stretch>
              <a:fillRect/>
            </a:stretch>
          </a:blipFill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bliqueTopLeft"/>
            <a:lightRig rig="chilly" dir="tl">
              <a:rot lat="0" lon="0" rev="18480000"/>
            </a:lightRig>
          </a:scene3d>
          <a:sp3d prstMaterial="clear">
            <a:bevelT h="63500" prst="softRound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rush Script MT" pitchFamily="66" charset="0"/>
              </a:rPr>
              <a:t>Salud Sexual y Reproductiva en las Comunidades AfroCentroamericanas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Brush Script MT" pitchFamily="66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Brush Script MT" pitchFamily="66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Brush Script MT" pitchFamily="66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Brush Script MT" pitchFamily="66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rush Script MT" pitchFamily="66" charset="0"/>
              </a:rPr>
              <a:t>Dra. Sonia Guity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rush Script MT" pitchFamily="66" charset="0"/>
              </a:rPr>
              <a:t>País: Honduras</a:t>
            </a:r>
            <a:endParaRPr lang="es-E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Brush Script MT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142976" y="1714488"/>
            <a:ext cx="7715304" cy="147732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marL="261938" indent="-261938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Andalus" pitchFamily="2" charset="-78"/>
                <a:cs typeface="Andalus" pitchFamily="2" charset="-78"/>
              </a:rPr>
              <a:t>*</a:t>
            </a:r>
            <a:r>
              <a:rPr lang="en-US" sz="3000" dirty="0" err="1">
                <a:latin typeface="Andalus" pitchFamily="2" charset="-78"/>
                <a:cs typeface="Andalus" pitchFamily="2" charset="-78"/>
              </a:rPr>
              <a:t>Desarrollo</a:t>
            </a:r>
            <a:r>
              <a:rPr lang="en-US" sz="3000" dirty="0">
                <a:latin typeface="Andalus" pitchFamily="2" charset="-78"/>
                <a:cs typeface="Andalus" pitchFamily="2" charset="-78"/>
              </a:rPr>
              <a:t> de un </a:t>
            </a:r>
            <a:r>
              <a:rPr lang="en-US" sz="3000" dirty="0" err="1">
                <a:latin typeface="Andalus" pitchFamily="2" charset="-78"/>
                <a:cs typeface="Andalus" pitchFamily="2" charset="-78"/>
              </a:rPr>
              <a:t>modelo</a:t>
            </a:r>
            <a:r>
              <a:rPr lang="en-US" sz="3000" dirty="0">
                <a:latin typeface="Andalus" pitchFamily="2" charset="-78"/>
                <a:cs typeface="Andalus" pitchFamily="2" charset="-78"/>
              </a:rPr>
              <a:t> de SSR </a:t>
            </a:r>
            <a:r>
              <a:rPr lang="en-US" sz="3000" dirty="0" err="1">
                <a:latin typeface="Andalus" pitchFamily="2" charset="-78"/>
                <a:cs typeface="Andalus" pitchFamily="2" charset="-78"/>
              </a:rPr>
              <a:t>para</a:t>
            </a:r>
            <a:r>
              <a:rPr lang="en-US" sz="3000" dirty="0">
                <a:latin typeface="Andalus" pitchFamily="2" charset="-78"/>
                <a:cs typeface="Andalus" pitchFamily="2" charset="-78"/>
              </a:rPr>
              <a:t> </a:t>
            </a:r>
            <a:r>
              <a:rPr lang="en-US" sz="3000" dirty="0" err="1">
                <a:latin typeface="Andalus" pitchFamily="2" charset="-78"/>
                <a:cs typeface="Andalus" pitchFamily="2" charset="-78"/>
              </a:rPr>
              <a:t>niñ@s</a:t>
            </a:r>
            <a:r>
              <a:rPr lang="en-US" sz="3000" dirty="0">
                <a:latin typeface="Andalus" pitchFamily="2" charset="-78"/>
                <a:cs typeface="Andalus" pitchFamily="2" charset="-78"/>
              </a:rPr>
              <a:t> y </a:t>
            </a:r>
            <a:r>
              <a:rPr lang="en-US" sz="3000" dirty="0" err="1">
                <a:latin typeface="Andalus" pitchFamily="2" charset="-78"/>
                <a:cs typeface="Andalus" pitchFamily="2" charset="-78"/>
              </a:rPr>
              <a:t>jovenes</a:t>
            </a:r>
            <a:r>
              <a:rPr lang="en-US" sz="3000" dirty="0">
                <a:latin typeface="Andalus" pitchFamily="2" charset="-78"/>
                <a:cs typeface="Andalus" pitchFamily="2" charset="-78"/>
              </a:rPr>
              <a:t> </a:t>
            </a:r>
            <a:r>
              <a:rPr lang="en-US" sz="3000" dirty="0" err="1">
                <a:latin typeface="Andalus" pitchFamily="2" charset="-78"/>
                <a:cs typeface="Andalus" pitchFamily="2" charset="-78"/>
              </a:rPr>
              <a:t>adaptados</a:t>
            </a:r>
            <a:r>
              <a:rPr lang="en-US" sz="3000" dirty="0">
                <a:latin typeface="Andalus" pitchFamily="2" charset="-78"/>
                <a:cs typeface="Andalus" pitchFamily="2" charset="-78"/>
              </a:rPr>
              <a:t> a la </a:t>
            </a:r>
            <a:r>
              <a:rPr lang="en-US" sz="3000" dirty="0" err="1">
                <a:latin typeface="Andalus" pitchFamily="2" charset="-78"/>
                <a:cs typeface="Andalus" pitchFamily="2" charset="-78"/>
              </a:rPr>
              <a:t>cultura</a:t>
            </a:r>
            <a:r>
              <a:rPr lang="en-US" sz="3000" dirty="0">
                <a:latin typeface="Andalus" pitchFamily="2" charset="-78"/>
                <a:cs typeface="Andalus" pitchFamily="2" charset="-78"/>
              </a:rPr>
              <a:t> de </a:t>
            </a:r>
            <a:r>
              <a:rPr lang="en-US" sz="3000" dirty="0" err="1">
                <a:latin typeface="Andalus" pitchFamily="2" charset="-78"/>
                <a:cs typeface="Andalus" pitchFamily="2" charset="-78"/>
              </a:rPr>
              <a:t>nuestras</a:t>
            </a:r>
            <a:r>
              <a:rPr lang="en-US" sz="3000" dirty="0">
                <a:latin typeface="Andalus" pitchFamily="2" charset="-78"/>
                <a:cs typeface="Andalus" pitchFamily="2" charset="-78"/>
              </a:rPr>
              <a:t> </a:t>
            </a:r>
            <a:r>
              <a:rPr lang="en-US" sz="3000" dirty="0" err="1">
                <a:latin typeface="Andalus" pitchFamily="2" charset="-78"/>
                <a:cs typeface="Andalus" pitchFamily="2" charset="-78"/>
              </a:rPr>
              <a:t>poblaciones</a:t>
            </a:r>
            <a:r>
              <a:rPr lang="en-US" sz="3000" dirty="0">
                <a:latin typeface="Andalus" pitchFamily="2" charset="-78"/>
                <a:cs typeface="Andalus" pitchFamily="2" charset="-78"/>
              </a:rPr>
              <a:t>. </a:t>
            </a:r>
            <a:endParaRPr lang="es-ES" sz="30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071538" y="214290"/>
            <a:ext cx="7498080" cy="1143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Retos</a:t>
            </a:r>
            <a:endParaRPr lang="es-E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ndalus" pitchFamily="2" charset="-78"/>
              <a:ea typeface="+mj-ea"/>
              <a:cs typeface="Andalus" pitchFamily="2" charset="-78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1214414" y="3214686"/>
            <a:ext cx="7715304" cy="55399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marL="174625" indent="-1746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Andalus" pitchFamily="2" charset="-78"/>
                <a:cs typeface="Andalus" pitchFamily="2" charset="-78"/>
              </a:rPr>
              <a:t>* Empoderamiento con enfoque de genero </a:t>
            </a:r>
            <a:endParaRPr lang="es-ES" sz="30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214414" y="4500570"/>
            <a:ext cx="7715304" cy="55399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marL="174625" indent="-1746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Andalus" pitchFamily="2" charset="-78"/>
                <a:cs typeface="Andalus" pitchFamily="2" charset="-78"/>
              </a:rPr>
              <a:t>* Escuela para padres</a:t>
            </a:r>
            <a:endParaRPr lang="es-ES" sz="3000" dirty="0"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34820" name="Picture 4" descr="http://www.fhis.hn/_layouts/paginas/nuestras%20raices%20web/imagenes/baner%20vertical%20garifun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4500570"/>
            <a:ext cx="1712534" cy="200024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2Left"/>
            <a:lightRig rig="glow" dir="t">
              <a:rot lat="0" lon="0" rev="4800000"/>
            </a:lightRig>
          </a:scene3d>
          <a:sp3d prstMaterial="matte">
            <a:bevelT w="127000" h="63500" prst="softRound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9E8FF">
            <a:alpha val="23921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1\Desktop\Actividades\Premios Corozal\Eventos varios\Chicas_Miss Corozal\DSC01428.JPG"/>
          <p:cNvPicPr>
            <a:picLocks noChangeAspect="1" noChangeArrowheads="1"/>
          </p:cNvPicPr>
          <p:nvPr/>
        </p:nvPicPr>
        <p:blipFill>
          <a:blip r:embed="rId3" cstate="print">
            <a:lum bright="30000" contrast="30000"/>
          </a:blip>
          <a:srcRect/>
          <a:stretch>
            <a:fillRect/>
          </a:stretch>
        </p:blipFill>
        <p:spPr bwMode="auto">
          <a:xfrm>
            <a:off x="285720" y="212356"/>
            <a:ext cx="8572560" cy="643170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000108"/>
            <a:ext cx="7498080" cy="4800600"/>
          </a:xfrm>
          <a:prstGeom prst="roundRect">
            <a:avLst/>
          </a:prstGeom>
          <a:blipFill dpi="0" rotWithShape="1">
            <a:blip r:embed="rId4" cstate="print">
              <a:alphaModFix amt="67000"/>
            </a:blip>
            <a:srcRect/>
            <a:stretch>
              <a:fillRect/>
            </a:stretch>
          </a:blipFill>
          <a:effectLst>
            <a:innerShdw blurRad="63500" dist="50800">
              <a:prstClr val="black">
                <a:alpha val="50000"/>
              </a:prstClr>
            </a:innerShdw>
          </a:effectLst>
          <a:scene3d>
            <a:camera prst="obliqueTopLeft"/>
            <a:lightRig rig="chilly" dir="tl">
              <a:rot lat="0" lon="0" rev="18480000"/>
            </a:lightRig>
          </a:scene3d>
          <a:sp3d prstMaterial="clear">
            <a:bevelT h="63500" prst="softRound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5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Brush Script MT" pitchFamily="66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5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rush Script MT" pitchFamily="66" charset="0"/>
              </a:rPr>
              <a:t>Seremei</a:t>
            </a:r>
            <a:endParaRPr lang="en-US" sz="55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Brush Script MT" pitchFamily="66" charset="0"/>
            </a:endParaRP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5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rush Script MT" pitchFamily="66" charset="0"/>
              </a:rPr>
              <a:t>Thanks you</a:t>
            </a:r>
          </a:p>
          <a:p>
            <a:pPr marL="365760" indent="-283464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5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rush Script MT" pitchFamily="66" charset="0"/>
              </a:rPr>
              <a:t>Muchas</a:t>
            </a:r>
            <a:r>
              <a:rPr lang="en-US" sz="55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Brush Script MT" pitchFamily="66" charset="0"/>
              </a:rPr>
              <a:t> Gracias</a:t>
            </a:r>
            <a:endParaRPr lang="es-ES" sz="5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Brush Script MT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6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4414" y="428604"/>
            <a:ext cx="7498080" cy="114300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cs typeface="Andalus" pitchFamily="2" charset="-78"/>
              </a:rPr>
              <a:t>Factores</a:t>
            </a:r>
            <a:r>
              <a:rPr lang="en-US" sz="41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cs typeface="Andalus" pitchFamily="2" charset="-78"/>
              </a:rPr>
              <a:t> que Inciden en los Riesgos Reproductivos</a:t>
            </a:r>
            <a:endParaRPr lang="es-ES" sz="41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643042" y="2701349"/>
            <a:ext cx="2204450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* SOCIALES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643042" y="3558605"/>
            <a:ext cx="3461204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* EDUCACIONALES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643042" y="4429132"/>
            <a:ext cx="2693366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* BIOLOGICOS</a:t>
            </a:r>
            <a:endParaRPr lang="es-ES" sz="3200" dirty="0"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16396" name="Picture 12" descr="http://images.artelista.com/artelista/obras/fichas/7/6/9/17608300336164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869920"/>
            <a:ext cx="3286126" cy="464040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  <a:softEdge rad="317500"/>
          </a:effectLst>
          <a:scene3d>
            <a:camera prst="isometricOffAxis2Left"/>
            <a:lightRig rig="threePt" dir="t"/>
          </a:scene3d>
          <a:sp3d/>
        </p:spPr>
      </p:pic>
      <p:sp>
        <p:nvSpPr>
          <p:cNvPr id="16" name="15 Rectángulo"/>
          <p:cNvSpPr/>
          <p:nvPr/>
        </p:nvSpPr>
        <p:spPr>
          <a:xfrm>
            <a:off x="1678748" y="5273117"/>
            <a:ext cx="2678938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* CULTURALES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928662" y="0"/>
            <a:ext cx="7498080" cy="1143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Factores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 Sociales </a:t>
            </a:r>
            <a:endParaRPr lang="es-E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ndalus" pitchFamily="2" charset="-78"/>
              <a:ea typeface="+mj-ea"/>
              <a:cs typeface="Andalus" pitchFamily="2" charset="-78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14414" y="1708840"/>
            <a:ext cx="5929354" cy="107721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Bajo ingreso económico (desempleo o subempleo)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285852" y="3571876"/>
            <a:ext cx="3199915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Ingesta de alcohol</a:t>
            </a:r>
          </a:p>
        </p:txBody>
      </p:sp>
      <p:grpSp>
        <p:nvGrpSpPr>
          <p:cNvPr id="12" name="11 Grupo"/>
          <p:cNvGrpSpPr>
            <a:grpSpLocks/>
          </p:cNvGrpSpPr>
          <p:nvPr/>
        </p:nvGrpSpPr>
        <p:grpSpPr bwMode="auto">
          <a:xfrm>
            <a:off x="5286375" y="1476375"/>
            <a:ext cx="2143125" cy="1714500"/>
            <a:chOff x="5286380" y="1476348"/>
            <a:chExt cx="2143140" cy="1714512"/>
          </a:xfrm>
        </p:grpSpPr>
        <p:pic>
          <p:nvPicPr>
            <p:cNvPr id="14338" name="Picture 2" descr="http://economiapais.files.wordpress.com/2008/10/desempleo_big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6380" y="1476348"/>
              <a:ext cx="2143140" cy="1714512"/>
            </a:xfrm>
            <a:prstGeom prst="rect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  <a:reflection blurRad="12700" stA="30000" endPos="30000" dist="5000" dir="5400000" sy="-100000" algn="bl" rotWithShape="0"/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</p:pic>
        <p:pic>
          <p:nvPicPr>
            <p:cNvPr id="14340" name="Picture 4" descr="http://www.puertocortez.com/images/garifun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6380" y="2143116"/>
              <a:ext cx="1515352" cy="1000132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softEdge rad="317500"/>
            </a:effectLst>
          </p:spPr>
        </p:pic>
      </p:grpSp>
      <p:sp>
        <p:nvSpPr>
          <p:cNvPr id="8" name="7 Rectángulo"/>
          <p:cNvSpPr/>
          <p:nvPr/>
        </p:nvSpPr>
        <p:spPr>
          <a:xfrm>
            <a:off x="4572000" y="5286388"/>
            <a:ext cx="4011034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Violencia Intrafamiliar</a:t>
            </a:r>
          </a:p>
        </p:txBody>
      </p:sp>
      <p:pic>
        <p:nvPicPr>
          <p:cNvPr id="14344" name="Picture 8" descr="http://farm1.static.flickr.com/46/132330657_dc80a8e6b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4929198"/>
            <a:ext cx="1664843" cy="157161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071538" y="214290"/>
            <a:ext cx="7498080" cy="1143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Factores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  Educacionales </a:t>
            </a:r>
            <a:endParaRPr lang="es-E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ndalus" pitchFamily="2" charset="-78"/>
              <a:ea typeface="+mj-ea"/>
              <a:cs typeface="Andalus" pitchFamily="2" charset="-78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142976" y="2844225"/>
            <a:ext cx="6000792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Bajo nivel de escolaridad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928926" y="5286388"/>
            <a:ext cx="5761514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Baja o ninguna Educación Sexual</a:t>
            </a:r>
          </a:p>
        </p:txBody>
      </p:sp>
      <p:pic>
        <p:nvPicPr>
          <p:cNvPr id="34818" name="Picture 2" descr="http://www.mineduc.gob.gt/Administracion/dependencias/Centrales/digebi/Noticias/2/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357298"/>
            <a:ext cx="3094309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2Left"/>
            <a:lightRig rig="glow" dir="t">
              <a:rot lat="0" lon="0" rev="14100000"/>
            </a:lightRig>
          </a:scene3d>
          <a:sp3d prstMaterial="softEdge">
            <a:bevelT w="127000" prst="relaxedInset"/>
          </a:sp3d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286256"/>
            <a:ext cx="1965412" cy="15716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071538" y="214290"/>
            <a:ext cx="7498080" cy="1143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Factores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  Biologicos </a:t>
            </a:r>
            <a:endParaRPr lang="es-E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ndalus" pitchFamily="2" charset="-78"/>
              <a:ea typeface="+mj-ea"/>
              <a:cs typeface="Andalus" pitchFamily="2" charset="-78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85852" y="1637402"/>
            <a:ext cx="5643602" cy="107721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Embarazo en edades extremas (&lt; de 18 y &gt; de 35 años)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357290" y="5286388"/>
            <a:ext cx="4070345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Antecedentes de aborto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571604" y="3786190"/>
            <a:ext cx="6000792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Paridad (más de 4 hijos)</a:t>
            </a:r>
          </a:p>
        </p:txBody>
      </p:sp>
      <p:pic>
        <p:nvPicPr>
          <p:cNvPr id="38914" name="Picture 2" descr="http://1.bp.blogspot.com/_G4Q3TDXpGEI/SqEj3TFs8NI/AAAAAAAAEcU/7gc6Ix8Z7Vo/s320/mujer-embaraza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928802"/>
            <a:ext cx="2714644" cy="38576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071538" y="214290"/>
            <a:ext cx="7498080" cy="1143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Factores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  Biologicos </a:t>
            </a:r>
            <a:endParaRPr lang="es-E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ndalus" pitchFamily="2" charset="-78"/>
              <a:ea typeface="+mj-ea"/>
              <a:cs typeface="Andalus" pitchFamily="2" charset="-78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14414" y="1785926"/>
            <a:ext cx="6500858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Intervalo entre partos (&lt; de 2 años)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1214414" y="5572140"/>
            <a:ext cx="7505581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Infecciones de Transmisión Sexual y/o SIDA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214414" y="3143248"/>
            <a:ext cx="7358114" cy="156966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Enfermedades  graves (Diabetes, hipertensión, Cardiopatías, Cáncer Cervicouterino)</a:t>
            </a:r>
          </a:p>
        </p:txBody>
      </p:sp>
      <p:pic>
        <p:nvPicPr>
          <p:cNvPr id="36866" name="Picture 2" descr="http://bp1.blogger.com/_zKG-AVc6t8I/R9RezZty5XI/AAAAAAAAABA/oLKUkQnkXHo/s320/educaci%C3%B3n+sexu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81718" y="3290903"/>
            <a:ext cx="3048000" cy="2352675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1125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142976" y="3786190"/>
            <a:ext cx="5143536" cy="147732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Andalus" pitchFamily="2" charset="-78"/>
                <a:cs typeface="Andalus" pitchFamily="2" charset="-78"/>
              </a:rPr>
              <a:t>Baja aceptación del uso del condón dentro de la población femenina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71538" y="1984709"/>
            <a:ext cx="5143536" cy="101566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Andalus" pitchFamily="2" charset="-78"/>
                <a:cs typeface="Andalus" pitchFamily="2" charset="-78"/>
              </a:rPr>
              <a:t>La decisión sobre la vida sexual está en manos del hombre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214546" y="5357827"/>
            <a:ext cx="6244017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latin typeface="Andalus" pitchFamily="2" charset="-78"/>
                <a:cs typeface="Andalus" pitchFamily="2" charset="-78"/>
              </a:rPr>
              <a:t>Influencias</a:t>
            </a:r>
            <a:r>
              <a:rPr lang="en-US" sz="3200" dirty="0">
                <a:latin typeface="Andalus" pitchFamily="2" charset="-78"/>
                <a:cs typeface="Andalus" pitchFamily="2" charset="-78"/>
              </a:rPr>
              <a:t>  </a:t>
            </a:r>
            <a:r>
              <a:rPr lang="en-US" sz="3200" dirty="0" err="1">
                <a:latin typeface="Andalus" pitchFamily="2" charset="-78"/>
                <a:cs typeface="Andalus" pitchFamily="2" charset="-78"/>
              </a:rPr>
              <a:t>negativas</a:t>
            </a:r>
            <a:r>
              <a:rPr lang="en-US" sz="3200" dirty="0">
                <a:latin typeface="Andalus" pitchFamily="2" charset="-78"/>
                <a:cs typeface="Andalus" pitchFamily="2" charset="-78"/>
              </a:rPr>
              <a:t> </a:t>
            </a:r>
            <a:r>
              <a:rPr lang="en-US" sz="3200" dirty="0" err="1">
                <a:latin typeface="Andalus" pitchFamily="2" charset="-78"/>
                <a:cs typeface="Andalus" pitchFamily="2" charset="-78"/>
              </a:rPr>
              <a:t>externas</a:t>
            </a:r>
            <a:endParaRPr lang="en-US" sz="32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071538" y="-16"/>
            <a:ext cx="7498080" cy="1143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Factores</a:t>
            </a:r>
            <a:r>
              <a:rPr lang="en-US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  Culturales</a:t>
            </a:r>
            <a:endParaRPr lang="es-E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ndalus" pitchFamily="2" charset="-78"/>
              <a:ea typeface="+mj-ea"/>
              <a:cs typeface="Andalus" pitchFamily="2" charset="-78"/>
            </a:endParaRPr>
          </a:p>
        </p:txBody>
      </p:sp>
      <p:pic>
        <p:nvPicPr>
          <p:cNvPr id="7172" name="Picture 4" descr="http://3.bp.blogspot.com/_ckFzLiESH1o/SeJerRUtIgI/AAAAAAAAApU/8AhVUvpYtT4/s320/garifun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428868"/>
            <a:ext cx="3143272" cy="250033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isometricOffAxis2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uario1\Desktop\Imagen 2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500042"/>
            <a:ext cx="3214710" cy="528622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  <a:softEdge rad="127000"/>
          </a:effectLst>
          <a:scene3d>
            <a:camera prst="isometricOffAxis2Lef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5" name="4 Rectángulo"/>
          <p:cNvSpPr/>
          <p:nvPr/>
        </p:nvSpPr>
        <p:spPr>
          <a:xfrm>
            <a:off x="1857356" y="6072206"/>
            <a:ext cx="5860900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ndalus" pitchFamily="2" charset="-78"/>
                <a:cs typeface="Andalus" pitchFamily="2" charset="-78"/>
              </a:rPr>
              <a:t>Bailes practicados </a:t>
            </a:r>
            <a:r>
              <a:rPr lang="en-US" sz="3200" dirty="0" err="1">
                <a:latin typeface="Andalus" pitchFamily="2" charset="-78"/>
                <a:cs typeface="Andalus" pitchFamily="2" charset="-78"/>
              </a:rPr>
              <a:t>por</a:t>
            </a:r>
            <a:r>
              <a:rPr lang="en-US" sz="3200" dirty="0">
                <a:latin typeface="Andalus" pitchFamily="2" charset="-78"/>
                <a:cs typeface="Andalus" pitchFamily="2" charset="-78"/>
              </a:rPr>
              <a:t>  los jovenes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14414" y="3204803"/>
            <a:ext cx="7358114" cy="101566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marL="174625" indent="-1746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Andalus" pitchFamily="2" charset="-78"/>
                <a:cs typeface="Andalus" pitchFamily="2" charset="-78"/>
              </a:rPr>
              <a:t>* Creación de centros de atención integral en SSR en </a:t>
            </a:r>
            <a:r>
              <a:rPr lang="en-US" sz="3000" dirty="0" err="1">
                <a:latin typeface="Andalus" pitchFamily="2" charset="-78"/>
                <a:cs typeface="Andalus" pitchFamily="2" charset="-78"/>
              </a:rPr>
              <a:t>las</a:t>
            </a:r>
            <a:r>
              <a:rPr lang="en-US" sz="3000" dirty="0">
                <a:latin typeface="Andalus" pitchFamily="2" charset="-78"/>
                <a:cs typeface="Andalus" pitchFamily="2" charset="-78"/>
              </a:rPr>
              <a:t> </a:t>
            </a:r>
            <a:r>
              <a:rPr lang="en-US" sz="3000" dirty="0" err="1">
                <a:latin typeface="Andalus" pitchFamily="2" charset="-78"/>
                <a:cs typeface="Andalus" pitchFamily="2" charset="-78"/>
              </a:rPr>
              <a:t>comunidades</a:t>
            </a:r>
            <a:r>
              <a:rPr lang="en-US" sz="3000" dirty="0">
                <a:latin typeface="Andalus" pitchFamily="2" charset="-78"/>
                <a:cs typeface="Andalus" pitchFamily="2" charset="-78"/>
              </a:rPr>
              <a:t> </a:t>
            </a:r>
            <a:r>
              <a:rPr lang="en-US" sz="3000" dirty="0" err="1">
                <a:latin typeface="Andalus" pitchFamily="2" charset="-78"/>
                <a:cs typeface="Andalus" pitchFamily="2" charset="-78"/>
              </a:rPr>
              <a:t>Afrocentroamericas</a:t>
            </a:r>
            <a:endParaRPr lang="en-US" sz="3000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214414" y="4556477"/>
            <a:ext cx="7143800" cy="1015663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marL="174625" indent="-174625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>
                <a:latin typeface="Andalus" pitchFamily="2" charset="-78"/>
                <a:cs typeface="Andalus" pitchFamily="2" charset="-78"/>
              </a:rPr>
              <a:t>* Formación de Recursos Humanos  en SSR a nivel comunitario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071538" y="214290"/>
            <a:ext cx="7498080" cy="1143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s-E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ndalus" pitchFamily="2" charset="-78"/>
                <a:ea typeface="+mj-ea"/>
                <a:cs typeface="Andalus" pitchFamily="2" charset="-78"/>
              </a:rPr>
              <a:t>Retos</a:t>
            </a:r>
            <a:endParaRPr lang="es-E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ndalus" pitchFamily="2" charset="-78"/>
              <a:ea typeface="+mj-ea"/>
              <a:cs typeface="Andalus" pitchFamily="2" charset="-78"/>
            </a:endParaRPr>
          </a:p>
        </p:txBody>
      </p:sp>
      <p:pic>
        <p:nvPicPr>
          <p:cNvPr id="8" name="Picture 4" descr="http://www.fhis.hn/_layouts/paginas/nuestras%20raices%20web/imagenes/baner%20vertical%20garifun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5000636"/>
            <a:ext cx="1467904" cy="1714512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2Left"/>
            <a:lightRig rig="glow" dir="t">
              <a:rot lat="0" lon="0" rev="4800000"/>
            </a:lightRig>
          </a:scene3d>
          <a:sp3d prstMaterial="matte">
            <a:bevelT w="127000" h="63500" prst="softRound"/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593</TotalTime>
  <Words>148</Words>
  <Application>Microsoft Office PowerPoint</Application>
  <PresentationFormat>On-screen Show (4:3)</PresentationFormat>
  <Paragraphs>35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Gill Sans MT</vt:lpstr>
      <vt:lpstr>Arial</vt:lpstr>
      <vt:lpstr>Wingdings 2</vt:lpstr>
      <vt:lpstr>Verdana</vt:lpstr>
      <vt:lpstr>Calibri</vt:lpstr>
      <vt:lpstr>Andalus</vt:lpstr>
      <vt:lpstr>Solsticio</vt:lpstr>
      <vt:lpstr>Solsticio</vt:lpstr>
      <vt:lpstr>Solsticio</vt:lpstr>
      <vt:lpstr>Solsticio</vt:lpstr>
      <vt:lpstr>Solsticio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ITS</cp:lastModifiedBy>
  <cp:revision>77</cp:revision>
  <dcterms:created xsi:type="dcterms:W3CDTF">2009-09-17T04:28:03Z</dcterms:created>
  <dcterms:modified xsi:type="dcterms:W3CDTF">2009-09-22T18:02:00Z</dcterms:modified>
</cp:coreProperties>
</file>