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83"/>
  </p:notesMasterIdLst>
  <p:handoutMasterIdLst>
    <p:handoutMasterId r:id="rId84"/>
  </p:handoutMasterIdLst>
  <p:sldIdLst>
    <p:sldId id="257" r:id="rId2"/>
    <p:sldId id="352" r:id="rId3"/>
    <p:sldId id="526" r:id="rId4"/>
    <p:sldId id="353" r:id="rId5"/>
    <p:sldId id="462" r:id="rId6"/>
    <p:sldId id="464" r:id="rId7"/>
    <p:sldId id="467" r:id="rId8"/>
    <p:sldId id="469" r:id="rId9"/>
    <p:sldId id="471" r:id="rId10"/>
    <p:sldId id="364" r:id="rId11"/>
    <p:sldId id="448" r:id="rId12"/>
    <p:sldId id="491" r:id="rId13"/>
    <p:sldId id="492" r:id="rId14"/>
    <p:sldId id="494" r:id="rId15"/>
    <p:sldId id="496" r:id="rId16"/>
    <p:sldId id="498" r:id="rId17"/>
    <p:sldId id="499" r:id="rId18"/>
    <p:sldId id="500" r:id="rId19"/>
    <p:sldId id="503" r:id="rId20"/>
    <p:sldId id="539" r:id="rId21"/>
    <p:sldId id="505" r:id="rId22"/>
    <p:sldId id="523" r:id="rId23"/>
    <p:sldId id="540" r:id="rId24"/>
    <p:sldId id="519" r:id="rId25"/>
    <p:sldId id="541" r:id="rId26"/>
    <p:sldId id="542" r:id="rId27"/>
    <p:sldId id="543" r:id="rId28"/>
    <p:sldId id="544" r:id="rId29"/>
    <p:sldId id="506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20" r:id="rId39"/>
    <p:sldId id="525" r:id="rId40"/>
    <p:sldId id="528" r:id="rId41"/>
    <p:sldId id="529" r:id="rId42"/>
    <p:sldId id="530" r:id="rId43"/>
    <p:sldId id="531" r:id="rId44"/>
    <p:sldId id="532" r:id="rId45"/>
    <p:sldId id="535" r:id="rId46"/>
    <p:sldId id="533" r:id="rId47"/>
    <p:sldId id="517" r:id="rId48"/>
    <p:sldId id="555" r:id="rId49"/>
    <p:sldId id="556" r:id="rId50"/>
    <p:sldId id="557" r:id="rId51"/>
    <p:sldId id="558" r:id="rId52"/>
    <p:sldId id="536" r:id="rId53"/>
    <p:sldId id="537" r:id="rId54"/>
    <p:sldId id="559" r:id="rId55"/>
    <p:sldId id="433" r:id="rId56"/>
    <p:sldId id="482" r:id="rId57"/>
    <p:sldId id="473" r:id="rId58"/>
    <p:sldId id="474" r:id="rId59"/>
    <p:sldId id="483" r:id="rId60"/>
    <p:sldId id="538" r:id="rId61"/>
    <p:sldId id="435" r:id="rId62"/>
    <p:sldId id="436" r:id="rId63"/>
    <p:sldId id="484" r:id="rId64"/>
    <p:sldId id="437" r:id="rId65"/>
    <p:sldId id="438" r:id="rId66"/>
    <p:sldId id="439" r:id="rId67"/>
    <p:sldId id="447" r:id="rId68"/>
    <p:sldId id="485" r:id="rId69"/>
    <p:sldId id="475" r:id="rId70"/>
    <p:sldId id="488" r:id="rId71"/>
    <p:sldId id="477" r:id="rId72"/>
    <p:sldId id="552" r:id="rId73"/>
    <p:sldId id="554" r:id="rId74"/>
    <p:sldId id="487" r:id="rId75"/>
    <p:sldId id="553" r:id="rId76"/>
    <p:sldId id="489" r:id="rId77"/>
    <p:sldId id="428" r:id="rId78"/>
    <p:sldId id="490" r:id="rId79"/>
    <p:sldId id="560" r:id="rId80"/>
    <p:sldId id="561" r:id="rId81"/>
    <p:sldId id="562" r:id="rId8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60"/>
  </p:normalViewPr>
  <p:slideViewPr>
    <p:cSldViewPr>
      <p:cViewPr>
        <p:scale>
          <a:sx n="92" d="100"/>
          <a:sy n="92" d="100"/>
        </p:scale>
        <p:origin x="-120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FBE98-2744-4C26-8002-6D9D56EE62B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E9DAC-5CAA-4725-AE8B-FB40F27E9421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9379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0F838-EA35-4960-B3C3-0A2A84A41F4C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078E-5446-42D4-A3E1-BCEE125450BF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23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4F9AC3-A495-4A93-81F0-F30227A78780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11</a:t>
            </a:fld>
            <a:endParaRPr lang="en-US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4F9AC3-A495-4A93-81F0-F30227A78780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13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E1F12-86E6-46F4-B691-9C7873C0E7C5}" type="slidenum">
              <a:rPr lang="es-ES">
                <a:latin typeface="Arial" pitchFamily="34" charset="0"/>
              </a:rPr>
              <a:pPr>
                <a:defRPr/>
              </a:pPr>
              <a:t>18</a:t>
            </a:fld>
            <a:endParaRPr lang="es-E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5B046-1F5E-4AB3-81F2-FF537F31145B}" type="slidenum">
              <a:rPr lang="es-ES">
                <a:latin typeface="Arial" pitchFamily="34" charset="0"/>
              </a:rPr>
              <a:pPr>
                <a:defRPr/>
              </a:pPr>
              <a:t>19</a:t>
            </a:fld>
            <a:endParaRPr lang="es-E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526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72BF-BEB6-45B9-9818-ED1B76D0C1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0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28A82-1719-E54D-99DA-AA1833A5C1E0}" type="datetime1">
              <a:rPr lang="es-ES"/>
              <a:pPr/>
              <a:t>18-11-13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A65D6-1DCC-0F4F-9380-423B2ED15500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42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28A82-1719-E54D-99DA-AA1833A5C1E0}" type="datetime1">
              <a:rPr lang="es-ES"/>
              <a:pPr/>
              <a:t>18-11-13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A65D6-1DCC-0F4F-9380-423B2ED15500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42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29719-F91D-704A-BD13-F4753FF6AC0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37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7036E4-E4B4-4D66-BC94-98D8CB015A99}" type="datetimeFigureOut">
              <a:rPr lang="es-ES" smtClean="0"/>
              <a:pPr/>
              <a:t>18-11-13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437771-A5B2-410C-AE28-979FECD5765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Word_97_-_20041.doc"/><Relationship Id="rId4" Type="http://schemas.openxmlformats.org/officeDocument/2006/relationships/image" Target="../media/image19.wmf"/><Relationship Id="rId5" Type="http://schemas.openxmlformats.org/officeDocument/2006/relationships/oleObject" Target="../embeddings/Documento_de_Microsoft_Word_97_-_20042.doc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wmf"/><Relationship Id="rId5" Type="http://schemas.openxmlformats.org/officeDocument/2006/relationships/oleObject" Target="../embeddings/Documento_de_Microsoft_Word_97_-_20043.doc"/><Relationship Id="rId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Word_97_-_20044.doc"/><Relationship Id="rId4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71600" y="141277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Sistemas de Pago a Organizaciones Sanitarias Integradas: Teoría y Experiencia </a:t>
            </a:r>
            <a:r>
              <a:rPr lang="es-ES" sz="3200" dirty="0"/>
              <a:t>I</a:t>
            </a:r>
            <a:r>
              <a:rPr lang="es-ES" sz="3200" dirty="0" smtClean="0"/>
              <a:t>nternacional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31840" y="5085184"/>
            <a:ext cx="5014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San José, 19 de Noviembre de 2013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131840" y="371703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Camilo Cid Pedraza, MA, PhD </a:t>
            </a:r>
          </a:p>
          <a:p>
            <a:r>
              <a:rPr lang="es-ES" dirty="0" smtClean="0"/>
              <a:t>Profesor P. Universidad Católica de Chile</a:t>
            </a:r>
          </a:p>
          <a:p>
            <a:r>
              <a:rPr lang="es-ES" dirty="0" smtClean="0"/>
              <a:t>Consultor OPS/OMS</a:t>
            </a:r>
            <a:endParaRPr lang="es-ES" dirty="0"/>
          </a:p>
        </p:txBody>
      </p:sp>
      <p:pic>
        <p:nvPicPr>
          <p:cNvPr id="6" name="Picture 3" descr="InsigniaUCColor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720080" cy="95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6" y="1693"/>
            <a:ext cx="1313064" cy="12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75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ACC50-24C7-4377-85F1-43F56A667FC6}" type="slidenum">
              <a:rPr lang="es-PE" smtClean="0"/>
              <a:pPr>
                <a:defRPr/>
              </a:pPr>
              <a:t>10</a:t>
            </a:fld>
            <a:endParaRPr lang="es-PE"/>
          </a:p>
        </p:txBody>
      </p:sp>
      <p:sp>
        <p:nvSpPr>
          <p:cNvPr id="23554" name="1 Título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7704856" cy="1143000"/>
          </a:xfrm>
        </p:spPr>
        <p:txBody>
          <a:bodyPr>
            <a:noAutofit/>
          </a:bodyPr>
          <a:lstStyle/>
          <a:p>
            <a:r>
              <a:rPr lang="es-CL" sz="3200" dirty="0" err="1" smtClean="0"/>
              <a:t>Trade</a:t>
            </a:r>
            <a:r>
              <a:rPr lang="es-CL" sz="3200" dirty="0" smtClean="0"/>
              <a:t> off del riesgo financiero entre financiadores y proveedor</a:t>
            </a:r>
            <a:endParaRPr lang="es-ES" sz="32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835150" y="1628775"/>
            <a:ext cx="5761038" cy="4032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1835150" y="1628775"/>
            <a:ext cx="5761038" cy="4032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835150" y="1628775"/>
            <a:ext cx="5761038" cy="4032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10 CuadroTexto"/>
          <p:cNvSpPr txBox="1">
            <a:spLocks noChangeArrowheads="1"/>
          </p:cNvSpPr>
          <p:nvPr/>
        </p:nvSpPr>
        <p:spPr bwMode="auto">
          <a:xfrm rot="2053627">
            <a:off x="2395538" y="1987550"/>
            <a:ext cx="138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Financiador</a:t>
            </a:r>
          </a:p>
        </p:txBody>
      </p:sp>
      <p:sp>
        <p:nvSpPr>
          <p:cNvPr id="23560" name="11 CuadroTexto"/>
          <p:cNvSpPr txBox="1">
            <a:spLocks noChangeArrowheads="1"/>
          </p:cNvSpPr>
          <p:nvPr/>
        </p:nvSpPr>
        <p:spPr bwMode="auto">
          <a:xfrm rot="-2378936">
            <a:off x="5697538" y="2057400"/>
            <a:ext cx="124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Proveedor</a:t>
            </a:r>
          </a:p>
        </p:txBody>
      </p:sp>
      <p:sp>
        <p:nvSpPr>
          <p:cNvPr id="23561" name="12 CuadroTexto"/>
          <p:cNvSpPr txBox="1">
            <a:spLocks noChangeArrowheads="1"/>
          </p:cNvSpPr>
          <p:nvPr/>
        </p:nvSpPr>
        <p:spPr bwMode="auto">
          <a:xfrm rot="-5400000">
            <a:off x="207963" y="3259138"/>
            <a:ext cx="218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/>
              <a:t>Riesgo Financiero</a:t>
            </a:r>
          </a:p>
        </p:txBody>
      </p:sp>
      <p:sp>
        <p:nvSpPr>
          <p:cNvPr id="23562" name="13 CuadroTexto"/>
          <p:cNvSpPr txBox="1">
            <a:spLocks noChangeArrowheads="1"/>
          </p:cNvSpPr>
          <p:nvPr/>
        </p:nvSpPr>
        <p:spPr bwMode="auto">
          <a:xfrm>
            <a:off x="3851275" y="6092825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/>
              <a:t>Mecanismo de pago</a:t>
            </a:r>
          </a:p>
        </p:txBody>
      </p:sp>
      <p:sp>
        <p:nvSpPr>
          <p:cNvPr id="23563" name="14 CuadroTexto"/>
          <p:cNvSpPr txBox="1">
            <a:spLocks noChangeArrowheads="1"/>
          </p:cNvSpPr>
          <p:nvPr/>
        </p:nvSpPr>
        <p:spPr bwMode="auto">
          <a:xfrm>
            <a:off x="1187450" y="5732463"/>
            <a:ext cx="1408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 dirty="0"/>
              <a:t>Pagar el costo</a:t>
            </a:r>
          </a:p>
        </p:txBody>
      </p:sp>
      <p:sp>
        <p:nvSpPr>
          <p:cNvPr id="23564" name="15 CuadroTexto"/>
          <p:cNvSpPr txBox="1">
            <a:spLocks noChangeArrowheads="1"/>
          </p:cNvSpPr>
          <p:nvPr/>
        </p:nvSpPr>
        <p:spPr bwMode="auto">
          <a:xfrm>
            <a:off x="3276600" y="5732463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 dirty="0"/>
              <a:t>Por día</a:t>
            </a:r>
          </a:p>
        </p:txBody>
      </p:sp>
      <p:sp>
        <p:nvSpPr>
          <p:cNvPr id="23565" name="16 CuadroTexto"/>
          <p:cNvSpPr txBox="1">
            <a:spLocks noChangeArrowheads="1"/>
          </p:cNvSpPr>
          <p:nvPr/>
        </p:nvSpPr>
        <p:spPr bwMode="auto">
          <a:xfrm>
            <a:off x="5003800" y="5732463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 dirty="0"/>
              <a:t>Por caso</a:t>
            </a:r>
          </a:p>
        </p:txBody>
      </p:sp>
      <p:sp>
        <p:nvSpPr>
          <p:cNvPr id="23566" name="17 CuadroTexto"/>
          <p:cNvSpPr txBox="1">
            <a:spLocks noChangeArrowheads="1"/>
          </p:cNvSpPr>
          <p:nvPr/>
        </p:nvSpPr>
        <p:spPr bwMode="auto">
          <a:xfrm>
            <a:off x="6875463" y="5732463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 dirty="0"/>
              <a:t>Capitación</a:t>
            </a:r>
          </a:p>
        </p:txBody>
      </p:sp>
      <p:sp>
        <p:nvSpPr>
          <p:cNvPr id="23567" name="18 CuadroTexto"/>
          <p:cNvSpPr txBox="1">
            <a:spLocks noChangeArrowheads="1"/>
          </p:cNvSpPr>
          <p:nvPr/>
        </p:nvSpPr>
        <p:spPr bwMode="auto">
          <a:xfrm>
            <a:off x="1258888" y="5084763"/>
            <a:ext cx="573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 dirty="0"/>
              <a:t>Bajo</a:t>
            </a:r>
          </a:p>
        </p:txBody>
      </p:sp>
      <p:sp>
        <p:nvSpPr>
          <p:cNvPr id="23568" name="19 CuadroTexto"/>
          <p:cNvSpPr txBox="1">
            <a:spLocks noChangeArrowheads="1"/>
          </p:cNvSpPr>
          <p:nvPr/>
        </p:nvSpPr>
        <p:spPr bwMode="auto">
          <a:xfrm>
            <a:off x="1258888" y="162877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 dirty="0"/>
              <a:t>Alto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1" dirty="0" smtClean="0"/>
              <a:t>Fuente: Cid  C, 2012</a:t>
            </a:r>
            <a:endParaRPr lang="es-ES" sz="14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bierta delan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1988840"/>
            <a:ext cx="2195736" cy="2967675"/>
          </a:xfrm>
          <a:prstGeom prst="rect">
            <a:avLst/>
          </a:prstGeom>
          <a:noFill/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560840" cy="77809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Organización Sanitaria Integrada</a:t>
            </a:r>
            <a:r>
              <a:rPr lang="es-ES_tradnl" dirty="0" smtClean="0"/>
              <a:t> (Shortell et al 1996, Ortún et al 2001)</a:t>
            </a:r>
            <a:endParaRPr lang="es-ES" dirty="0" smtClean="0"/>
          </a:p>
        </p:txBody>
      </p:sp>
      <p:sp>
        <p:nvSpPr>
          <p:cNvPr id="1229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4A4C803C-29B2-42E5-BC34-EC4EBC1365DA}" type="slidenum">
              <a:rPr lang="es-ES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412776"/>
            <a:ext cx="6624736" cy="49371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" dirty="0" smtClean="0"/>
              <a:t>Una red de organizaciones de salud que ofrece un conjunto de servicios coordinados a una población dada y asume la responsabilidad clínica y económica (riesgos) en la consecución de unos resultados de salud a la población que sirve.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/>
              <a:t>Énfasis en satisfacer las necesidades de salud de la población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/>
              <a:t>Coordinación e integración de la asistencia (funcional, médica y clínica)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/>
              <a:t>Los sistemas de información ligan usuarios-pacientes, proveedores y financiadores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/>
              <a:t>Incentivos financieros y estructura organizativa alineadas con los objetivos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r"/>
            <a:r>
              <a:rPr lang="es-ES" dirty="0" smtClean="0">
                <a:solidFill>
                  <a:schemeClr val="tx1"/>
                </a:solidFill>
              </a:rPr>
              <a:t>Financiamiento de </a:t>
            </a:r>
            <a:r>
              <a:rPr lang="es-ES" dirty="0" err="1" smtClean="0">
                <a:solidFill>
                  <a:schemeClr val="tx1"/>
                </a:solidFill>
              </a:rPr>
              <a:t>OSIs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42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4A4C803C-29B2-42E5-BC34-EC4EBC1365DA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748883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Organización Sanitaria </a:t>
            </a:r>
            <a:r>
              <a:rPr lang="es-ES" dirty="0" smtClean="0"/>
              <a:t>Integrada (</a:t>
            </a:r>
            <a:r>
              <a:rPr lang="es-ES" dirty="0" err="1" smtClean="0"/>
              <a:t>carácter</a:t>
            </a:r>
            <a:r>
              <a:rPr lang="es-ES" dirty="0" err="1" smtClean="0"/>
              <a:t>ísticas</a:t>
            </a:r>
            <a:r>
              <a:rPr lang="es-ES" dirty="0" smtClean="0"/>
              <a:t>, </a:t>
            </a:r>
            <a:r>
              <a:rPr lang="es-ES" dirty="0" err="1" smtClean="0"/>
              <a:t>Shortell</a:t>
            </a:r>
            <a:r>
              <a:rPr lang="es-ES" dirty="0" smtClean="0"/>
              <a:t> et al 1996)</a:t>
            </a:r>
            <a:endParaRPr lang="es-E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s-ES" dirty="0" smtClean="0"/>
              <a:t>Una red de organizaciones de salud que ofrece un conjunto de servicios coordinados a una población dada y asume la responsabilidad clínica y económica (riesgos) en la consecución de unos resultados de salud a la población que sirve.</a:t>
            </a:r>
          </a:p>
          <a:p>
            <a:pPr eaLnBrk="1" hangingPunct="1"/>
            <a:r>
              <a:rPr lang="es-ES" dirty="0" smtClean="0"/>
              <a:t>El problema de la propiedad: Integración vertical pública vs. Integración virtual </a:t>
            </a:r>
            <a:r>
              <a:rPr lang="es-ES" dirty="0" smtClean="0"/>
              <a:t>pública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Énfasis en satisfacer las necesidades de salud de la población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Coordinación e integración de la asistencia (funcional, médica y clínica)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Los sistemas de información ligan usuarios-pacientes, proveedores y financiadores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Incentivos financieros y estructura organizativa alineadas con los objetivos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Capacidad de mejora continua y capacidad de trabajar con otros para garantizar el cumplimiento de </a:t>
            </a:r>
            <a:r>
              <a:rPr lang="es-ES_tradnl" sz="2800" dirty="0" smtClean="0"/>
              <a:t>objetivos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25244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84DBF6E-6F6C-4C39-BE1E-F8BC04D2E4B0}" type="slidenum">
              <a:rPr lang="es-ES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 smtClean="0"/>
              <a:t>Sistemas de pago </a:t>
            </a:r>
            <a:r>
              <a:rPr lang="es-CL" dirty="0" smtClean="0"/>
              <a:t>a una </a:t>
            </a:r>
            <a:r>
              <a:rPr lang="es-CL" dirty="0" smtClean="0"/>
              <a:t>OSI</a:t>
            </a:r>
            <a:endParaRPr lang="es-E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9145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La eficiencia de los servicios de salud cabe explicarla por los mecanismos de coordinación e incentivos presentes en el sistema.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La asignación de recursos es un elemento clave para la definición de los incentivos, pero al mismo tiempo se requieren mecanismos de coordinación (planificación).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Asignar </a:t>
            </a:r>
            <a:r>
              <a:rPr lang="es-ES" sz="2400" dirty="0" smtClean="0"/>
              <a:t>recursos por caso da lugar a un incentivo a la cantidad. Más no es mejor</a:t>
            </a:r>
            <a:r>
              <a:rPr lang="es-E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Hay suficiente evidencia para señalar que un buen sistema de pagos debe:</a:t>
            </a:r>
          </a:p>
          <a:p>
            <a:pPr lvl="1">
              <a:lnSpc>
                <a:spcPct val="90000"/>
              </a:lnSpc>
            </a:pPr>
            <a:r>
              <a:rPr lang="es-CL" sz="2100" dirty="0"/>
              <a:t>Ser mixto: combinar lo retrospectivo con lo prospectivo</a:t>
            </a:r>
          </a:p>
          <a:p>
            <a:pPr lvl="2">
              <a:lnSpc>
                <a:spcPct val="90000"/>
              </a:lnSpc>
            </a:pPr>
            <a:r>
              <a:rPr lang="es-CL" sz="1800" dirty="0"/>
              <a:t>Que se debe pagar por lo qué “es” y por lo que “hace”</a:t>
            </a:r>
          </a:p>
          <a:p>
            <a:pPr lvl="1">
              <a:lnSpc>
                <a:spcPct val="90000"/>
              </a:lnSpc>
            </a:pPr>
            <a:r>
              <a:rPr lang="es-CL" sz="2100" dirty="0"/>
              <a:t>Incentive la integración sanitaria</a:t>
            </a:r>
          </a:p>
          <a:p>
            <a:pPr lvl="2">
              <a:lnSpc>
                <a:spcPct val="90000"/>
              </a:lnSpc>
            </a:pPr>
            <a:r>
              <a:rPr lang="es-CL" sz="1800" dirty="0"/>
              <a:t>Un sistema de pagos para una red integrada</a:t>
            </a:r>
          </a:p>
          <a:p>
            <a:pPr lvl="2">
              <a:lnSpc>
                <a:spcPct val="90000"/>
              </a:lnSpc>
            </a:pPr>
            <a:r>
              <a:rPr lang="es-CL" sz="1800" dirty="0"/>
              <a:t>Que </a:t>
            </a:r>
            <a:r>
              <a:rPr lang="es-CL" sz="1800" dirty="0" smtClean="0"/>
              <a:t>tenga base poblacional y en la casuística</a:t>
            </a:r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53376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40760" cy="778098"/>
          </a:xfrm>
        </p:spPr>
        <p:txBody>
          <a:bodyPr>
            <a:noAutofit/>
          </a:bodyPr>
          <a:lstStyle/>
          <a:p>
            <a:r>
              <a:rPr lang="es-ES" dirty="0" smtClean="0"/>
              <a:t>Un buen sistema de financiamiento para </a:t>
            </a:r>
            <a:r>
              <a:rPr lang="es-ES" dirty="0" smtClean="0"/>
              <a:t>una OSI</a:t>
            </a:r>
            <a:endParaRPr lang="es-ES" dirty="0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910137"/>
          </a:xfrm>
        </p:spPr>
        <p:txBody>
          <a:bodyPr anchor="t"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s-CL" sz="2100" dirty="0"/>
              <a:t>Traspasar riesgo a quién pueda asumirlo</a:t>
            </a:r>
          </a:p>
          <a:p>
            <a:pPr lvl="1">
              <a:lnSpc>
                <a:spcPct val="90000"/>
              </a:lnSpc>
            </a:pPr>
            <a:r>
              <a:rPr lang="es-CL" sz="2100" dirty="0"/>
              <a:t>Además se deben considerar criterios adecuados</a:t>
            </a:r>
          </a:p>
          <a:p>
            <a:pPr lvl="2">
              <a:lnSpc>
                <a:spcPct val="90000"/>
              </a:lnSpc>
            </a:pPr>
            <a:r>
              <a:rPr lang="en-GB" sz="1800" dirty="0" err="1"/>
              <a:t>Tratamiento</a:t>
            </a:r>
            <a:r>
              <a:rPr lang="en-GB" sz="1800" dirty="0"/>
              <a:t> </a:t>
            </a:r>
            <a:r>
              <a:rPr lang="en-GB" sz="1800" dirty="0" err="1"/>
              <a:t>equitativo</a:t>
            </a:r>
            <a:r>
              <a:rPr lang="en-GB" sz="1800" dirty="0"/>
              <a:t> de los </a:t>
            </a:r>
            <a:r>
              <a:rPr lang="en-GB" sz="1800" dirty="0" err="1"/>
              <a:t>proveedores</a:t>
            </a:r>
            <a:r>
              <a:rPr lang="en-GB" sz="1800" dirty="0"/>
              <a:t> e </a:t>
            </a:r>
            <a:r>
              <a:rPr lang="en-GB" sz="1800" dirty="0" err="1"/>
              <a:t>Introducir</a:t>
            </a:r>
            <a:r>
              <a:rPr lang="en-GB" sz="1800" dirty="0"/>
              <a:t> </a:t>
            </a:r>
            <a:r>
              <a:rPr lang="en-GB" sz="1800" dirty="0" err="1"/>
              <a:t>señales</a:t>
            </a:r>
            <a:r>
              <a:rPr lang="en-GB" sz="1800" dirty="0"/>
              <a:t> </a:t>
            </a:r>
            <a:r>
              <a:rPr lang="en-GB" sz="1800" dirty="0" err="1"/>
              <a:t>que</a:t>
            </a:r>
            <a:r>
              <a:rPr lang="en-GB" sz="1800" dirty="0"/>
              <a:t> </a:t>
            </a:r>
            <a:r>
              <a:rPr lang="en-GB" sz="1800" dirty="0" err="1"/>
              <a:t>guíen</a:t>
            </a:r>
            <a:r>
              <a:rPr lang="en-GB" sz="1800" dirty="0"/>
              <a:t> la </a:t>
            </a:r>
            <a:r>
              <a:rPr lang="en-GB" sz="1800" dirty="0" err="1"/>
              <a:t>decisión</a:t>
            </a:r>
            <a:r>
              <a:rPr lang="en-GB" sz="1800" dirty="0"/>
              <a:t> </a:t>
            </a:r>
            <a:r>
              <a:rPr lang="en-GB" sz="1800" dirty="0" err="1"/>
              <a:t>clínica</a:t>
            </a:r>
            <a:r>
              <a:rPr lang="en-GB" sz="1800" dirty="0"/>
              <a:t> </a:t>
            </a:r>
            <a:r>
              <a:rPr lang="en-GB" sz="1800" dirty="0" err="1"/>
              <a:t>adecuada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Garantizar</a:t>
            </a:r>
            <a:r>
              <a:rPr lang="en-GB" sz="1800" dirty="0"/>
              <a:t> la </a:t>
            </a:r>
            <a:r>
              <a:rPr lang="en-GB" sz="1800" dirty="0" err="1"/>
              <a:t>viabilidad</a:t>
            </a:r>
            <a:r>
              <a:rPr lang="en-GB" sz="1800" dirty="0"/>
              <a:t> del </a:t>
            </a:r>
            <a:r>
              <a:rPr lang="en-GB" sz="1800" dirty="0" err="1"/>
              <a:t>proveedor</a:t>
            </a:r>
            <a:r>
              <a:rPr lang="en-GB" sz="1800" dirty="0"/>
              <a:t> y </a:t>
            </a:r>
            <a:r>
              <a:rPr lang="en-GB" sz="1800" dirty="0" err="1"/>
              <a:t>permitir</a:t>
            </a:r>
            <a:r>
              <a:rPr lang="en-GB" sz="1800" dirty="0"/>
              <a:t> </a:t>
            </a:r>
            <a:r>
              <a:rPr lang="en-GB" sz="1800" dirty="0" err="1"/>
              <a:t>predicción</a:t>
            </a:r>
            <a:r>
              <a:rPr lang="en-GB" sz="1800" dirty="0"/>
              <a:t> </a:t>
            </a:r>
            <a:r>
              <a:rPr lang="en-GB" sz="1800" dirty="0" err="1"/>
              <a:t>presupuestaria</a:t>
            </a:r>
            <a:r>
              <a:rPr lang="en-GB" sz="1800" dirty="0"/>
              <a:t> al </a:t>
            </a:r>
            <a:r>
              <a:rPr lang="en-GB" sz="1800" dirty="0" err="1"/>
              <a:t>financiador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Simplificación</a:t>
            </a:r>
            <a:r>
              <a:rPr lang="en-GB" sz="1800" dirty="0"/>
              <a:t> </a:t>
            </a:r>
            <a:r>
              <a:rPr lang="en-GB" sz="1800" dirty="0" err="1" smtClean="0"/>
              <a:t>administrativa</a:t>
            </a:r>
            <a:endParaRPr lang="en-GB" sz="1800" dirty="0" smtClean="0"/>
          </a:p>
          <a:p>
            <a:pPr marL="27305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es-CL" sz="2400" dirty="0"/>
              <a:t>La experiencia muestra que una cápita poblacional ajustada por riesgo combinada con pagos basados en casuística son la mejor alternativa para i</a:t>
            </a:r>
            <a:r>
              <a:rPr lang="es-MX" sz="2400" dirty="0"/>
              <a:t>ntegraci</a:t>
            </a:r>
            <a:r>
              <a:rPr lang="es-MX" sz="2400" dirty="0">
                <a:latin typeface="Arial Narrow" pitchFamily="34" charset="0"/>
              </a:rPr>
              <a:t>ó</a:t>
            </a:r>
            <a:r>
              <a:rPr lang="es-MX" sz="2400" dirty="0"/>
              <a:t>n asistencial entre diferentes niveles de atenci</a:t>
            </a:r>
            <a:r>
              <a:rPr lang="es-MX" sz="2400" dirty="0">
                <a:latin typeface="Arial Narrow" pitchFamily="34" charset="0"/>
              </a:rPr>
              <a:t>ó</a:t>
            </a:r>
            <a:r>
              <a:rPr lang="es-MX" sz="2400" dirty="0"/>
              <a:t>n</a:t>
            </a:r>
          </a:p>
          <a:p>
            <a:pPr lvl="1">
              <a:lnSpc>
                <a:spcPct val="90000"/>
              </a:lnSpc>
              <a:defRPr/>
            </a:pPr>
            <a:r>
              <a:rPr lang="es-MX" sz="2100" dirty="0"/>
              <a:t>Capitaci</a:t>
            </a:r>
            <a:r>
              <a:rPr lang="es-MX" sz="2100" dirty="0">
                <a:latin typeface="Arial Narrow" pitchFamily="34" charset="0"/>
              </a:rPr>
              <a:t>ó</a:t>
            </a:r>
            <a:r>
              <a:rPr lang="es-MX" sz="2100" dirty="0"/>
              <a:t>n territorial ajustada por riesgos para asignar recursos a poblaciones </a:t>
            </a:r>
          </a:p>
          <a:p>
            <a:pPr lvl="1">
              <a:lnSpc>
                <a:spcPct val="90000"/>
              </a:lnSpc>
              <a:defRPr/>
            </a:pPr>
            <a:r>
              <a:rPr lang="es-MX" sz="2100" dirty="0"/>
              <a:t>Pago mixto a hospitales considerando estructura y seg</a:t>
            </a:r>
            <a:r>
              <a:rPr lang="es-MX" sz="2100" dirty="0">
                <a:latin typeface="Arial Narrow" pitchFamily="34" charset="0"/>
              </a:rPr>
              <a:t>ú</a:t>
            </a:r>
            <a:r>
              <a:rPr lang="es-MX" sz="2100" dirty="0"/>
              <a:t>n casu</a:t>
            </a:r>
            <a:r>
              <a:rPr lang="es-MX" sz="2100" dirty="0">
                <a:latin typeface="Arial Narrow" pitchFamily="34" charset="0"/>
              </a:rPr>
              <a:t>í</a:t>
            </a:r>
            <a:r>
              <a:rPr lang="es-MX" sz="2100" dirty="0"/>
              <a:t>stica (complejidad)</a:t>
            </a:r>
          </a:p>
          <a:p>
            <a:pPr lvl="1">
              <a:lnSpc>
                <a:spcPct val="90000"/>
              </a:lnSpc>
              <a:defRPr/>
            </a:pPr>
            <a:r>
              <a:rPr lang="es-MX" sz="2100" dirty="0"/>
              <a:t>Capitaci</a:t>
            </a:r>
            <a:r>
              <a:rPr lang="es-MX" sz="2100" dirty="0">
                <a:latin typeface="Arial Narrow" pitchFamily="34" charset="0"/>
              </a:rPr>
              <a:t>ó</a:t>
            </a:r>
            <a:r>
              <a:rPr lang="es-MX" sz="2100" dirty="0"/>
              <a:t>n ajustada por riesgos en la APS que converja con el modelo</a:t>
            </a:r>
          </a:p>
          <a:p>
            <a:pPr lvl="1">
              <a:lnSpc>
                <a:spcPct val="90000"/>
              </a:lnSpc>
              <a:defRPr/>
            </a:pPr>
            <a:r>
              <a:rPr lang="es-MX" sz="2100" dirty="0"/>
              <a:t>Pagos mixtos especiales para otros </a:t>
            </a:r>
            <a:r>
              <a:rPr lang="es-MX" sz="2100" dirty="0">
                <a:latin typeface="Arial Narrow" pitchFamily="34" charset="0"/>
              </a:rPr>
              <a:t>á</a:t>
            </a:r>
            <a:r>
              <a:rPr lang="es-MX" sz="2100" dirty="0"/>
              <a:t>mbitos, ejemplo: Urgencias, zonas apartadas, etc</a:t>
            </a:r>
            <a:endParaRPr lang="es-ES" sz="21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17282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0" y="1196752"/>
            <a:ext cx="5508104" cy="5661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Asignación poblacional con per-cápita ajustado por riesgo</a:t>
            </a:r>
            <a:r>
              <a:rPr lang="es-ES" sz="2400" b="1" dirty="0" smtClean="0">
                <a:solidFill>
                  <a:schemeClr val="tx1"/>
                </a:solidFill>
              </a:rPr>
              <a:t>s (techo presupuestario)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de pago a una OSI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08104" y="1484784"/>
            <a:ext cx="3635896" cy="464137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Todos los integrantes de la OSI comparten un techo presupuestario que está asociado al costo y riesgo de la población  a cargo</a:t>
            </a:r>
          </a:p>
          <a:p>
            <a:r>
              <a:rPr lang="es-ES" dirty="0" smtClean="0"/>
              <a:t>Al interior de la OSI conviven </a:t>
            </a:r>
            <a:r>
              <a:rPr lang="es-ES" dirty="0" smtClean="0"/>
              <a:t>diferentes mecanismos de pago</a:t>
            </a:r>
          </a:p>
          <a:p>
            <a:r>
              <a:rPr lang="es-ES" dirty="0" smtClean="0"/>
              <a:t>Es un sistema de pagos mixto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683568" y="1340768"/>
            <a:ext cx="4320480" cy="2592288"/>
          </a:xfrm>
          <a:prstGeom prst="ellipse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Pagos a hospitales: </a:t>
            </a:r>
            <a:r>
              <a:rPr lang="es-ES" sz="2400" i="1" dirty="0" err="1" smtClean="0">
                <a:solidFill>
                  <a:schemeClr val="bg1"/>
                </a:solidFill>
              </a:rPr>
              <a:t>yardstick</a:t>
            </a:r>
            <a:r>
              <a:rPr lang="es-ES" sz="2400" i="1" dirty="0" smtClean="0">
                <a:solidFill>
                  <a:schemeClr val="bg1"/>
                </a:solidFill>
              </a:rPr>
              <a:t> </a:t>
            </a:r>
            <a:r>
              <a:rPr lang="es-ES" sz="2400" i="1" dirty="0" err="1" smtClean="0">
                <a:solidFill>
                  <a:schemeClr val="bg1"/>
                </a:solidFill>
              </a:rPr>
              <a:t>competition</a:t>
            </a:r>
            <a:r>
              <a:rPr lang="es-ES" sz="2400" i="1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con </a:t>
            </a:r>
            <a:r>
              <a:rPr lang="es-ES" sz="2400" dirty="0" err="1" smtClean="0">
                <a:solidFill>
                  <a:schemeClr val="bg1"/>
                </a:solidFill>
              </a:rPr>
              <a:t>GRDs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827584" y="4742255"/>
            <a:ext cx="3744416" cy="20882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Pagos a la APS mediante per-cápita ajustado por riesgos usando morbilidad (ACG, DCG o CRG)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8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84784"/>
            <a:ext cx="7342188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Objetivo: Estimar el gasto esperado en salud para poblaciones determinadas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Variables predictivas: Características demográficas (sexo, edad) y nivel socioeconómico (pobreza)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dirty="0" smtClean="0"/>
              <a:t>El modelo de ajuste de riesgo considera el Gasto Corriente (21 y 22) de los Servicios de Salud y las </a:t>
            </a:r>
            <a:r>
              <a:rPr lang="es-ES" sz="2400" b="1" dirty="0" smtClean="0"/>
              <a:t>Transferencias a la APS </a:t>
            </a:r>
            <a:r>
              <a:rPr lang="es-ES" sz="2400" dirty="0" smtClean="0"/>
              <a:t>(24</a:t>
            </a:r>
            <a:r>
              <a:rPr lang="es-ES" sz="2400" dirty="0" smtClean="0"/>
              <a:t>) (Gasto de operaci</a:t>
            </a:r>
            <a:r>
              <a:rPr lang="es-ES" sz="2400" dirty="0" smtClean="0"/>
              <a:t>ón)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400" dirty="0" smtClean="0"/>
              <a:t>Incorpora ajuste por intercambio de usuarios a nivel hospitalario (por derivaciones y urgencias) y ajuste por complejidad del servicio de salud (hospitalario</a:t>
            </a:r>
            <a:r>
              <a:rPr lang="es-ES" sz="2400" dirty="0" smtClean="0"/>
              <a:t>).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400" dirty="0" smtClean="0"/>
              <a:t>Se estiman per-capitas ajustados por Servicio de Salud  para todo el gasto </a:t>
            </a:r>
            <a:r>
              <a:rPr lang="es-ES" sz="2400" dirty="0" smtClean="0"/>
              <a:t>de todos los niveles: </a:t>
            </a:r>
            <a:r>
              <a:rPr lang="es-ES" sz="2400" dirty="0" err="1" smtClean="0"/>
              <a:t>APS</a:t>
            </a:r>
            <a:r>
              <a:rPr lang="es-ES" sz="2400" dirty="0" err="1" smtClean="0"/>
              <a:t>+Atención</a:t>
            </a:r>
            <a:r>
              <a:rPr lang="es-ES" sz="2400" dirty="0" smtClean="0"/>
              <a:t> secundaria y terciaria</a:t>
            </a:r>
          </a:p>
          <a:p>
            <a:pPr eaLnBrk="1" hangingPunct="1">
              <a:lnSpc>
                <a:spcPct val="80000"/>
              </a:lnSpc>
            </a:pP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</p:txBody>
      </p:sp>
      <p:sp>
        <p:nvSpPr>
          <p:cNvPr id="20483" name="Text Box 4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106097" cy="792832"/>
          </a:xfrm>
          <a:noFill/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Aplicación</a:t>
            </a:r>
            <a:r>
              <a:rPr lang="en-US" sz="3200" dirty="0" smtClean="0"/>
              <a:t> </a:t>
            </a:r>
            <a:r>
              <a:rPr lang="en-US" sz="3200" dirty="0" err="1" smtClean="0"/>
              <a:t>Asignación</a:t>
            </a:r>
            <a:r>
              <a:rPr lang="en-US" sz="3200" dirty="0" smtClean="0"/>
              <a:t> </a:t>
            </a:r>
            <a:r>
              <a:rPr lang="en-US" sz="3200" dirty="0" err="1" smtClean="0"/>
              <a:t>poblacional</a:t>
            </a:r>
            <a:r>
              <a:rPr lang="en-US" sz="3200" dirty="0" smtClean="0"/>
              <a:t> </a:t>
            </a:r>
            <a:r>
              <a:rPr lang="en-US" sz="3200" dirty="0" err="1" smtClean="0"/>
              <a:t>capitada</a:t>
            </a:r>
            <a:r>
              <a:rPr lang="en-US" sz="3200" dirty="0" smtClean="0"/>
              <a:t> </a:t>
            </a:r>
            <a:r>
              <a:rPr lang="en-US" sz="3200" dirty="0" err="1" smtClean="0"/>
              <a:t>ajustada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riesgo</a:t>
            </a:r>
            <a:r>
              <a:rPr lang="en-US" sz="3200" dirty="0" smtClean="0"/>
              <a:t> en Chile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7194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125538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600" dirty="0" err="1"/>
              <a:t>Obtención</a:t>
            </a:r>
            <a:r>
              <a:rPr lang="en-US" sz="3600" dirty="0"/>
              <a:t> de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Tabla</a:t>
            </a:r>
            <a:r>
              <a:rPr lang="en-US" sz="3600" dirty="0"/>
              <a:t> de </a:t>
            </a:r>
            <a:r>
              <a:rPr lang="en-US" sz="3600" dirty="0" err="1"/>
              <a:t>Factores</a:t>
            </a:r>
            <a:r>
              <a:rPr lang="en-US" sz="3600" dirty="0"/>
              <a:t> de </a:t>
            </a:r>
            <a:r>
              <a:rPr lang="en-US" sz="3600" dirty="0" err="1"/>
              <a:t>Riesgo</a:t>
            </a:r>
            <a:r>
              <a:rPr lang="en-US" sz="3600" dirty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Beneficiarios</a:t>
            </a:r>
            <a:r>
              <a:rPr lang="en-US" sz="3600" dirty="0" smtClean="0"/>
              <a:t> </a:t>
            </a:r>
            <a:r>
              <a:rPr lang="en-US" sz="3600" dirty="0"/>
              <a:t>FONASA</a:t>
            </a:r>
            <a:endParaRPr lang="en-US" sz="3600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1"/>
            <a:ext cx="4427984" cy="40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6488668"/>
            <a:ext cx="1929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, et al, 2009</a:t>
            </a:r>
            <a:endParaRPr lang="es-ES" sz="1400" i="1" dirty="0"/>
          </a:p>
        </p:txBody>
      </p:sp>
      <p:pic>
        <p:nvPicPr>
          <p:cNvPr id="5" name="Gráfico 4"/>
          <p:cNvPicPr>
            <a:picLocks noChangeArrowheads="1"/>
          </p:cNvPicPr>
          <p:nvPr/>
        </p:nvPicPr>
        <p:blipFill>
          <a:blip r:embed="rId4" cstate="print"/>
          <a:srcRect b="-85"/>
          <a:stretch>
            <a:fillRect/>
          </a:stretch>
        </p:blipFill>
        <p:spPr bwMode="auto">
          <a:xfrm>
            <a:off x="4499992" y="1124744"/>
            <a:ext cx="46440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áfico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17433"/>
            <a:ext cx="4632748" cy="285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758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993062" cy="792832"/>
          </a:xfrm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generales</a:t>
            </a:r>
            <a:endParaRPr lang="en-US" dirty="0" smtClean="0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4393183" cy="510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1929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, et al, 2009</a:t>
            </a:r>
            <a:endParaRPr lang="es-ES" sz="14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4572000" cy="36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75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90600"/>
          </a:xfrm>
        </p:spPr>
        <p:txBody>
          <a:bodyPr/>
          <a:lstStyle/>
          <a:p>
            <a:pPr eaLnBrk="1" hangingPunct="1"/>
            <a:r>
              <a:rPr lang="es-CL" dirty="0" smtClean="0"/>
              <a:t>Contenidos</a:t>
            </a:r>
            <a:endParaRPr lang="es-ES" dirty="0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eaLnBrk="1" hangingPunct="1"/>
            <a:r>
              <a:rPr lang="es-CL" sz="2800" dirty="0" smtClean="0"/>
              <a:t>Introducci</a:t>
            </a:r>
            <a:r>
              <a:rPr lang="es-CL" sz="2800" dirty="0" smtClean="0"/>
              <a:t>ón: </a:t>
            </a:r>
            <a:r>
              <a:rPr lang="es-CL" sz="2800" dirty="0" smtClean="0"/>
              <a:t>Financiamiento de proveedores de salud</a:t>
            </a:r>
          </a:p>
          <a:p>
            <a:r>
              <a:rPr lang="es-CL" sz="2800" dirty="0" smtClean="0"/>
              <a:t>Financiamiento de OSIs</a:t>
            </a:r>
          </a:p>
          <a:p>
            <a:r>
              <a:rPr lang="es-CL" sz="2800" dirty="0"/>
              <a:t>Pagos al interior de la OSI:</a:t>
            </a:r>
            <a:endParaRPr lang="es-CL" sz="2500" dirty="0"/>
          </a:p>
          <a:p>
            <a:pPr lvl="1"/>
            <a:r>
              <a:rPr lang="es-CL" sz="2200" dirty="0" smtClean="0"/>
              <a:t>Pago a Hospitales,  </a:t>
            </a:r>
          </a:p>
          <a:p>
            <a:pPr lvl="1"/>
            <a:r>
              <a:rPr lang="es-CL" sz="2200" dirty="0" smtClean="0"/>
              <a:t>Pagos a la Atención </a:t>
            </a:r>
            <a:r>
              <a:rPr lang="es-CL" sz="2200" dirty="0"/>
              <a:t>Primaria de Salud (APS</a:t>
            </a:r>
            <a:r>
              <a:rPr lang="es-CL" sz="2200" dirty="0" smtClean="0"/>
              <a:t>)</a:t>
            </a:r>
          </a:p>
          <a:p>
            <a:pPr lvl="1"/>
            <a:r>
              <a:rPr lang="es-CL" sz="2200" dirty="0" smtClean="0"/>
              <a:t>Otros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s-CL" sz="2800" dirty="0" smtClean="0"/>
              <a:t>Pago Per c</a:t>
            </a:r>
            <a:r>
              <a:rPr lang="es-CL" sz="2800" dirty="0" smtClean="0"/>
              <a:t>ápita y Ajuste de riesgos</a:t>
            </a:r>
            <a:endParaRPr lang="es-CL" sz="2800" dirty="0" smtClean="0"/>
          </a:p>
          <a:p>
            <a:pPr eaLnBrk="1" hangingPunct="1"/>
            <a:r>
              <a:rPr lang="es-CL" sz="2800" dirty="0" smtClean="0"/>
              <a:t>Experiencia en algunos países en pago per c</a:t>
            </a:r>
            <a:r>
              <a:rPr lang="es-CL" sz="2800" dirty="0" smtClean="0"/>
              <a:t>ápita</a:t>
            </a:r>
            <a:endParaRPr lang="es-CL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s-CL" sz="2800" dirty="0" smtClean="0">
                <a:solidFill>
                  <a:srgbClr val="066292"/>
                </a:solidFill>
                <a:latin typeface="Arial" charset="0"/>
              </a:rPr>
              <a:t>Otro ejemplo: Análisis </a:t>
            </a:r>
            <a:r>
              <a:rPr lang="es-CL" sz="2800" dirty="0">
                <a:solidFill>
                  <a:srgbClr val="066292"/>
                </a:solidFill>
                <a:latin typeface="Arial" charset="0"/>
              </a:rPr>
              <a:t>Cápita ajustada por sexo, edad y pobreza para el primer </a:t>
            </a:r>
            <a:r>
              <a:rPr lang="es-CL" sz="2800" dirty="0" smtClean="0">
                <a:solidFill>
                  <a:srgbClr val="066292"/>
                </a:solidFill>
                <a:latin typeface="Arial" charset="0"/>
              </a:rPr>
              <a:t>nivel en Per</a:t>
            </a:r>
            <a:r>
              <a:rPr lang="es-CL" sz="2800" dirty="0" smtClean="0">
                <a:solidFill>
                  <a:srgbClr val="066292"/>
                </a:solidFill>
                <a:latin typeface="Arial" charset="0"/>
              </a:rPr>
              <a:t>ú</a:t>
            </a:r>
            <a:endParaRPr lang="es-ES" sz="2800" dirty="0">
              <a:solidFill>
                <a:srgbClr val="066292"/>
              </a:solidFill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>
              <a:latin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3" y="1340769"/>
            <a:ext cx="7939523" cy="54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1775" y="6662738"/>
            <a:ext cx="1938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dirty="0"/>
              <a:t>Fuente: Cid C, </a:t>
            </a:r>
            <a:r>
              <a:rPr lang="es-MX" sz="1200" dirty="0" smtClean="0"/>
              <a:t>et al, </a:t>
            </a:r>
            <a:r>
              <a:rPr lang="es-MX" sz="1200" dirty="0"/>
              <a:t>2007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6360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Comentarios</a:t>
            </a:r>
            <a:endParaRPr lang="es-E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7416800" cy="42132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MX" sz="2400" dirty="0" smtClean="0"/>
              <a:t>Los mecanismos de pago deben ser mixtos y promover la integraci</a:t>
            </a:r>
            <a:r>
              <a:rPr lang="es-MX" sz="2400" dirty="0" smtClean="0">
                <a:latin typeface="Arial Narrow" pitchFamily="34" charset="0"/>
              </a:rPr>
              <a:t>ó</a:t>
            </a:r>
            <a:r>
              <a:rPr lang="es-MX" sz="2400" dirty="0" smtClean="0"/>
              <a:t>n sanitaria y la equidad. Se trata de </a:t>
            </a:r>
            <a:r>
              <a:rPr lang="es-ES" sz="2400" dirty="0" smtClean="0"/>
              <a:t>mecanismos de asignación poblacional que se apliquen a los Servicios de Salud para ejercer la función de coordinación-integración asistencial.</a:t>
            </a:r>
            <a:endParaRPr lang="es-MX" sz="2400" dirty="0" smtClean="0"/>
          </a:p>
          <a:p>
            <a:pPr eaLnBrk="1" hangingPunct="1">
              <a:lnSpc>
                <a:spcPct val="80000"/>
              </a:lnSpc>
            </a:pPr>
            <a:r>
              <a:rPr lang="es-MX" sz="2400" dirty="0" smtClean="0"/>
              <a:t>El c</a:t>
            </a:r>
            <a:r>
              <a:rPr lang="es-MX" sz="2400" dirty="0" smtClean="0">
                <a:latin typeface="Arial Narrow" pitchFamily="34" charset="0"/>
              </a:rPr>
              <a:t>á</a:t>
            </a:r>
            <a:r>
              <a:rPr lang="es-MX" sz="2400" dirty="0" smtClean="0"/>
              <a:t>pita ajustado demogr</a:t>
            </a:r>
            <a:r>
              <a:rPr lang="es-MX" sz="2400" dirty="0" smtClean="0">
                <a:latin typeface="Arial Narrow" pitchFamily="34" charset="0"/>
              </a:rPr>
              <a:t>á</a:t>
            </a:r>
            <a:r>
              <a:rPr lang="es-MX" sz="2400" dirty="0" smtClean="0"/>
              <a:t>ficamente y por pobreza, ajusta mejor y se acerca más a indicadores sanitarios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dirty="0" smtClean="0"/>
              <a:t>El financiamiento de la APS debe estar contenido en la mirada amplia del financiamiento sectorial. El costo de los beneficios de salud se deben ajustar con variables socioeconómicas y morbilidad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Un sistema de asignación de recursos es sólo un mecanismo al lado de otros que necesitan estar alineados (planificación-coordinación).</a:t>
            </a:r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endParaRPr lang="es-MX" sz="2400" dirty="0" smtClean="0"/>
          </a:p>
          <a:p>
            <a:pPr eaLnBrk="1" hangingPunct="1">
              <a:lnSpc>
                <a:spcPct val="80000"/>
              </a:lnSpc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34150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88641"/>
            <a:ext cx="8351837" cy="1080120"/>
          </a:xfrm>
        </p:spPr>
        <p:txBody>
          <a:bodyPr>
            <a:normAutofit/>
          </a:bodyPr>
          <a:lstStyle/>
          <a:p>
            <a:r>
              <a:rPr lang="es-MX" dirty="0" smtClean="0">
                <a:cs typeface="Times New Roman" charset="0"/>
              </a:rPr>
              <a:t>Considerar la morbilidad: Índice </a:t>
            </a:r>
            <a:r>
              <a:rPr lang="es-MX" dirty="0">
                <a:cs typeface="Times New Roman" charset="0"/>
              </a:rPr>
              <a:t>de Eficiencia Relativa 8 Servicios de </a:t>
            </a:r>
            <a:r>
              <a:rPr lang="es-MX" dirty="0" smtClean="0">
                <a:cs typeface="Times New Roman" charset="0"/>
              </a:rPr>
              <a:t>Salud</a:t>
            </a:r>
            <a:endParaRPr lang="es-ES" dirty="0">
              <a:cs typeface="Times New Roman" charset="0"/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595438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86373" name="AutoShape 5"/>
          <p:cNvSpPr>
            <a:spLocks noChangeAspect="1" noChangeArrowheads="1" noTextEdit="1"/>
          </p:cNvSpPr>
          <p:nvPr/>
        </p:nvSpPr>
        <p:spPr bwMode="auto">
          <a:xfrm>
            <a:off x="323850" y="1341438"/>
            <a:ext cx="83534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6575" name="Rectangle 207"/>
          <p:cNvSpPr>
            <a:spLocks noChangeArrowheads="1"/>
          </p:cNvSpPr>
          <p:nvPr/>
        </p:nvSpPr>
        <p:spPr bwMode="auto">
          <a:xfrm>
            <a:off x="323850" y="5441950"/>
            <a:ext cx="8353425" cy="95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6576" name="Line 208"/>
          <p:cNvSpPr>
            <a:spLocks noChangeShapeType="1"/>
          </p:cNvSpPr>
          <p:nvPr/>
        </p:nvSpPr>
        <p:spPr bwMode="auto">
          <a:xfrm>
            <a:off x="323850" y="5595938"/>
            <a:ext cx="8343900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6577" name="Rectangle 209"/>
          <p:cNvSpPr>
            <a:spLocks noChangeArrowheads="1"/>
          </p:cNvSpPr>
          <p:nvPr/>
        </p:nvSpPr>
        <p:spPr bwMode="auto">
          <a:xfrm>
            <a:off x="323850" y="5595938"/>
            <a:ext cx="8353425" cy="111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6582" name="Text Box 214"/>
          <p:cNvSpPr txBox="1">
            <a:spLocks noChangeArrowheads="1"/>
          </p:cNvSpPr>
          <p:nvPr/>
        </p:nvSpPr>
        <p:spPr bwMode="auto">
          <a:xfrm>
            <a:off x="0" y="6583363"/>
            <a:ext cx="1392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1200"/>
              <a:t>Fuente: Cid, 2005</a:t>
            </a:r>
            <a:endParaRPr lang="es-ES" sz="1200"/>
          </a:p>
        </p:txBody>
      </p:sp>
      <p:sp>
        <p:nvSpPr>
          <p:cNvPr id="186578" name="Rectangle 210"/>
          <p:cNvSpPr>
            <a:spLocks noChangeArrowheads="1"/>
          </p:cNvSpPr>
          <p:nvPr/>
        </p:nvSpPr>
        <p:spPr bwMode="auto">
          <a:xfrm>
            <a:off x="0" y="5876925"/>
            <a:ext cx="9144000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b="1"/>
          </a:p>
        </p:txBody>
      </p:sp>
      <p:grpSp>
        <p:nvGrpSpPr>
          <p:cNvPr id="186374" name="Group 6"/>
          <p:cNvGrpSpPr>
            <a:grpSpLocks/>
          </p:cNvGrpSpPr>
          <p:nvPr/>
        </p:nvGrpSpPr>
        <p:grpSpPr bwMode="auto">
          <a:xfrm>
            <a:off x="9525" y="2276475"/>
            <a:ext cx="9134475" cy="4103688"/>
            <a:chOff x="0" y="1389"/>
            <a:chExt cx="5760" cy="2352"/>
          </a:xfrm>
        </p:grpSpPr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1311" y="1583"/>
              <a:ext cx="4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                   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76" name="Rectangle 8"/>
            <p:cNvSpPr>
              <a:spLocks noChangeArrowheads="1"/>
            </p:cNvSpPr>
            <p:nvPr/>
          </p:nvSpPr>
          <p:spPr bwMode="auto">
            <a:xfrm>
              <a:off x="1516" y="1583"/>
              <a:ext cx="18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Total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77" name="Rectangle 9"/>
            <p:cNvSpPr>
              <a:spLocks noChangeArrowheads="1"/>
            </p:cNvSpPr>
            <p:nvPr/>
          </p:nvSpPr>
          <p:spPr bwMode="auto">
            <a:xfrm>
              <a:off x="1744" y="1583"/>
              <a:ext cx="3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 IQUIQUE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78" name="Rectangle 10"/>
            <p:cNvSpPr>
              <a:spLocks noChangeArrowheads="1"/>
            </p:cNvSpPr>
            <p:nvPr/>
          </p:nvSpPr>
          <p:spPr bwMode="auto">
            <a:xfrm>
              <a:off x="2190" y="1583"/>
              <a:ext cx="23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 VIÑA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79" name="Rectangle 11"/>
            <p:cNvSpPr>
              <a:spLocks noChangeArrowheads="1"/>
            </p:cNvSpPr>
            <p:nvPr/>
          </p:nvSpPr>
          <p:spPr bwMode="auto">
            <a:xfrm>
              <a:off x="2635" y="1490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0" name="Rectangle 12"/>
            <p:cNvSpPr>
              <a:spLocks noChangeArrowheads="1"/>
            </p:cNvSpPr>
            <p:nvPr/>
          </p:nvSpPr>
          <p:spPr bwMode="auto">
            <a:xfrm>
              <a:off x="2635" y="1583"/>
              <a:ext cx="4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M.CENTRAL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1" name="Rectangle 13"/>
            <p:cNvSpPr>
              <a:spLocks noChangeArrowheads="1"/>
            </p:cNvSpPr>
            <p:nvPr/>
          </p:nvSpPr>
          <p:spPr bwMode="auto">
            <a:xfrm>
              <a:off x="3125" y="1490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2" name="Rectangle 14"/>
            <p:cNvSpPr>
              <a:spLocks noChangeArrowheads="1"/>
            </p:cNvSpPr>
            <p:nvPr/>
          </p:nvSpPr>
          <p:spPr bwMode="auto">
            <a:xfrm>
              <a:off x="3125" y="1583"/>
              <a:ext cx="58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M.SURORIENTE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3" name="Rectangle 15"/>
            <p:cNvSpPr>
              <a:spLocks noChangeArrowheads="1"/>
            </p:cNvSpPr>
            <p:nvPr/>
          </p:nvSpPr>
          <p:spPr bwMode="auto">
            <a:xfrm>
              <a:off x="3753" y="1583"/>
              <a:ext cx="3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 OSORNO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4" name="Rectangle 16"/>
            <p:cNvSpPr>
              <a:spLocks noChangeArrowheads="1"/>
            </p:cNvSpPr>
            <p:nvPr/>
          </p:nvSpPr>
          <p:spPr bwMode="auto">
            <a:xfrm>
              <a:off x="4198" y="1583"/>
              <a:ext cx="50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 LLANCHIPAL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5" name="Rectangle 17"/>
            <p:cNvSpPr>
              <a:spLocks noChangeArrowheads="1"/>
            </p:cNvSpPr>
            <p:nvPr/>
          </p:nvSpPr>
          <p:spPr bwMode="auto">
            <a:xfrm>
              <a:off x="4806" y="1583"/>
              <a:ext cx="3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 ARAUCO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6" name="Rectangle 18"/>
            <p:cNvSpPr>
              <a:spLocks noChangeArrowheads="1"/>
            </p:cNvSpPr>
            <p:nvPr/>
          </p:nvSpPr>
          <p:spPr bwMode="auto">
            <a:xfrm>
              <a:off x="5252" y="1396"/>
              <a:ext cx="2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7" name="Rectangle 19"/>
            <p:cNvSpPr>
              <a:spLocks noChangeArrowheads="1"/>
            </p:cNvSpPr>
            <p:nvPr/>
          </p:nvSpPr>
          <p:spPr bwMode="auto">
            <a:xfrm>
              <a:off x="5251" y="1490"/>
              <a:ext cx="46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ARAUCANIA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8" name="Rectangle 20"/>
            <p:cNvSpPr>
              <a:spLocks noChangeArrowheads="1"/>
            </p:cNvSpPr>
            <p:nvPr/>
          </p:nvSpPr>
          <p:spPr bwMode="auto">
            <a:xfrm>
              <a:off x="5251" y="1583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ahoma" charset="0"/>
                </a:rPr>
                <a:t>NORTE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89" name="Rectangle 21"/>
            <p:cNvSpPr>
              <a:spLocks noChangeArrowheads="1"/>
            </p:cNvSpPr>
            <p:nvPr/>
          </p:nvSpPr>
          <p:spPr bwMode="auto">
            <a:xfrm>
              <a:off x="20" y="1709"/>
              <a:ext cx="82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Personas en la muestra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0" name="Rectangle 22"/>
            <p:cNvSpPr>
              <a:spLocks noChangeArrowheads="1"/>
            </p:cNvSpPr>
            <p:nvPr/>
          </p:nvSpPr>
          <p:spPr bwMode="auto">
            <a:xfrm>
              <a:off x="1424" y="1709"/>
              <a:ext cx="28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286,553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1" name="Rectangle 23"/>
            <p:cNvSpPr>
              <a:spLocks noChangeArrowheads="1"/>
            </p:cNvSpPr>
            <p:nvPr/>
          </p:nvSpPr>
          <p:spPr bwMode="auto">
            <a:xfrm>
              <a:off x="1914" y="1709"/>
              <a:ext cx="24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10,888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2" name="Rectangle 24"/>
            <p:cNvSpPr>
              <a:spLocks noChangeArrowheads="1"/>
            </p:cNvSpPr>
            <p:nvPr/>
          </p:nvSpPr>
          <p:spPr bwMode="auto">
            <a:xfrm>
              <a:off x="2402" y="1709"/>
              <a:ext cx="20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7,385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3" name="Rectangle 25"/>
            <p:cNvSpPr>
              <a:spLocks noChangeArrowheads="1"/>
            </p:cNvSpPr>
            <p:nvPr/>
          </p:nvSpPr>
          <p:spPr bwMode="auto">
            <a:xfrm>
              <a:off x="2849" y="1709"/>
              <a:ext cx="24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37,542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4" name="Rectangle 26"/>
            <p:cNvSpPr>
              <a:spLocks noChangeArrowheads="1"/>
            </p:cNvSpPr>
            <p:nvPr/>
          </p:nvSpPr>
          <p:spPr bwMode="auto">
            <a:xfrm>
              <a:off x="3476" y="1709"/>
              <a:ext cx="24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43,362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5" name="Rectangle 27"/>
            <p:cNvSpPr>
              <a:spLocks noChangeArrowheads="1"/>
            </p:cNvSpPr>
            <p:nvPr/>
          </p:nvSpPr>
          <p:spPr bwMode="auto">
            <a:xfrm>
              <a:off x="3921" y="1709"/>
              <a:ext cx="24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11,840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6" name="Rectangle 28"/>
            <p:cNvSpPr>
              <a:spLocks noChangeArrowheads="1"/>
            </p:cNvSpPr>
            <p:nvPr/>
          </p:nvSpPr>
          <p:spPr bwMode="auto">
            <a:xfrm>
              <a:off x="4529" y="1709"/>
              <a:ext cx="24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12,192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7" name="Rectangle 29"/>
            <p:cNvSpPr>
              <a:spLocks noChangeArrowheads="1"/>
            </p:cNvSpPr>
            <p:nvPr/>
          </p:nvSpPr>
          <p:spPr bwMode="auto">
            <a:xfrm>
              <a:off x="5020" y="1709"/>
              <a:ext cx="20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4,325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8" name="Rectangle 30"/>
            <p:cNvSpPr>
              <a:spLocks noChangeArrowheads="1"/>
            </p:cNvSpPr>
            <p:nvPr/>
          </p:nvSpPr>
          <p:spPr bwMode="auto">
            <a:xfrm>
              <a:off x="5490" y="1709"/>
              <a:ext cx="24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12,029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399" name="Rectangle 31"/>
            <p:cNvSpPr>
              <a:spLocks noChangeArrowheads="1"/>
            </p:cNvSpPr>
            <p:nvPr/>
          </p:nvSpPr>
          <p:spPr bwMode="auto">
            <a:xfrm>
              <a:off x="20" y="1922"/>
              <a:ext cx="80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Actual Expenditures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00" name="Rectangle 32"/>
            <p:cNvSpPr>
              <a:spLocks noChangeArrowheads="1"/>
            </p:cNvSpPr>
            <p:nvPr/>
          </p:nvSpPr>
          <p:spPr bwMode="auto">
            <a:xfrm>
              <a:off x="1379" y="1922"/>
              <a:ext cx="3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$322,221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01" name="Rectangle 33"/>
            <p:cNvSpPr>
              <a:spLocks noChangeArrowheads="1"/>
            </p:cNvSpPr>
            <p:nvPr/>
          </p:nvSpPr>
          <p:spPr bwMode="auto">
            <a:xfrm>
              <a:off x="1825" y="1922"/>
              <a:ext cx="33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$348,643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02" name="Rectangle 34"/>
            <p:cNvSpPr>
              <a:spLocks noChangeArrowheads="1"/>
            </p:cNvSpPr>
            <p:nvPr/>
          </p:nvSpPr>
          <p:spPr bwMode="auto">
            <a:xfrm>
              <a:off x="2270" y="1922"/>
              <a:ext cx="3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$406,300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03" name="Rectangle 35"/>
            <p:cNvSpPr>
              <a:spLocks noChangeArrowheads="1"/>
            </p:cNvSpPr>
            <p:nvPr/>
          </p:nvSpPr>
          <p:spPr bwMode="auto">
            <a:xfrm>
              <a:off x="2761" y="1922"/>
              <a:ext cx="33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$382,776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04" name="Rectangle 36"/>
            <p:cNvSpPr>
              <a:spLocks noChangeArrowheads="1"/>
            </p:cNvSpPr>
            <p:nvPr/>
          </p:nvSpPr>
          <p:spPr bwMode="auto">
            <a:xfrm>
              <a:off x="3388" y="1922"/>
              <a:ext cx="33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$304,019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05" name="Rectangle 37"/>
            <p:cNvSpPr>
              <a:spLocks noChangeArrowheads="1"/>
            </p:cNvSpPr>
            <p:nvPr/>
          </p:nvSpPr>
          <p:spPr bwMode="auto">
            <a:xfrm>
              <a:off x="3835" y="1922"/>
              <a:ext cx="33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$317,298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06" name="Rectangle 38"/>
            <p:cNvSpPr>
              <a:spLocks noChangeArrowheads="1"/>
            </p:cNvSpPr>
            <p:nvPr/>
          </p:nvSpPr>
          <p:spPr bwMode="auto">
            <a:xfrm>
              <a:off x="4442" y="1922"/>
              <a:ext cx="33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$290,686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07" name="Rectangle 39"/>
            <p:cNvSpPr>
              <a:spLocks noChangeArrowheads="1"/>
            </p:cNvSpPr>
            <p:nvPr/>
          </p:nvSpPr>
          <p:spPr bwMode="auto">
            <a:xfrm>
              <a:off x="4888" y="1922"/>
              <a:ext cx="33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$169,571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08" name="Rectangle 40"/>
            <p:cNvSpPr>
              <a:spLocks noChangeArrowheads="1"/>
            </p:cNvSpPr>
            <p:nvPr/>
          </p:nvSpPr>
          <p:spPr bwMode="auto">
            <a:xfrm>
              <a:off x="5403" y="1922"/>
              <a:ext cx="33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$330,033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09" name="Rectangle 41"/>
            <p:cNvSpPr>
              <a:spLocks noChangeArrowheads="1"/>
            </p:cNvSpPr>
            <p:nvPr/>
          </p:nvSpPr>
          <p:spPr bwMode="auto">
            <a:xfrm>
              <a:off x="20" y="2134"/>
              <a:ext cx="94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Actual Expenditure Scores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0" name="Rectangle 42"/>
            <p:cNvSpPr>
              <a:spLocks noChangeArrowheads="1"/>
            </p:cNvSpPr>
            <p:nvPr/>
          </p:nvSpPr>
          <p:spPr bwMode="auto">
            <a:xfrm>
              <a:off x="1556" y="2134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1.00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1" name="Rectangle 43"/>
            <p:cNvSpPr>
              <a:spLocks noChangeArrowheads="1"/>
            </p:cNvSpPr>
            <p:nvPr/>
          </p:nvSpPr>
          <p:spPr bwMode="auto">
            <a:xfrm>
              <a:off x="2002" y="2134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1.08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2" name="Rectangle 44"/>
            <p:cNvSpPr>
              <a:spLocks noChangeArrowheads="1"/>
            </p:cNvSpPr>
            <p:nvPr/>
          </p:nvSpPr>
          <p:spPr bwMode="auto">
            <a:xfrm>
              <a:off x="2447" y="2134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1.26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3" name="Rectangle 45"/>
            <p:cNvSpPr>
              <a:spLocks noChangeArrowheads="1"/>
            </p:cNvSpPr>
            <p:nvPr/>
          </p:nvSpPr>
          <p:spPr bwMode="auto">
            <a:xfrm>
              <a:off x="2936" y="2134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1.19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4" name="Rectangle 46"/>
            <p:cNvSpPr>
              <a:spLocks noChangeArrowheads="1"/>
            </p:cNvSpPr>
            <p:nvPr/>
          </p:nvSpPr>
          <p:spPr bwMode="auto">
            <a:xfrm>
              <a:off x="3563" y="2134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0.94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5" name="Rectangle 47"/>
            <p:cNvSpPr>
              <a:spLocks noChangeArrowheads="1"/>
            </p:cNvSpPr>
            <p:nvPr/>
          </p:nvSpPr>
          <p:spPr bwMode="auto">
            <a:xfrm>
              <a:off x="4009" y="2134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0.98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6" name="Rectangle 48"/>
            <p:cNvSpPr>
              <a:spLocks noChangeArrowheads="1"/>
            </p:cNvSpPr>
            <p:nvPr/>
          </p:nvSpPr>
          <p:spPr bwMode="auto">
            <a:xfrm>
              <a:off x="4619" y="2134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0.90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7" name="Rectangle 49"/>
            <p:cNvSpPr>
              <a:spLocks noChangeArrowheads="1"/>
            </p:cNvSpPr>
            <p:nvPr/>
          </p:nvSpPr>
          <p:spPr bwMode="auto">
            <a:xfrm>
              <a:off x="5063" y="2134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0.53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8" name="Rectangle 50"/>
            <p:cNvSpPr>
              <a:spLocks noChangeArrowheads="1"/>
            </p:cNvSpPr>
            <p:nvPr/>
          </p:nvSpPr>
          <p:spPr bwMode="auto">
            <a:xfrm>
              <a:off x="5578" y="2134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1.02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19" name="Rectangle 51"/>
            <p:cNvSpPr>
              <a:spLocks noChangeArrowheads="1"/>
            </p:cNvSpPr>
            <p:nvPr/>
          </p:nvSpPr>
          <p:spPr bwMode="auto">
            <a:xfrm>
              <a:off x="20" y="2242"/>
              <a:ext cx="117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  (Normalized to Current Sample)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20" name="Rectangle 52"/>
            <p:cNvSpPr>
              <a:spLocks noChangeArrowheads="1"/>
            </p:cNvSpPr>
            <p:nvPr/>
          </p:nvSpPr>
          <p:spPr bwMode="auto">
            <a:xfrm>
              <a:off x="20" y="2454"/>
              <a:ext cx="83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  <a:latin typeface="Tahoma" charset="0"/>
                </a:rPr>
                <a:t>Relative Risk Scores 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21" name="Rectangle 53"/>
            <p:cNvSpPr>
              <a:spLocks noChangeArrowheads="1"/>
            </p:cNvSpPr>
            <p:nvPr/>
          </p:nvSpPr>
          <p:spPr bwMode="auto">
            <a:xfrm>
              <a:off x="1343" y="2454"/>
              <a:ext cx="128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(Normalized to Current Sample)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22" name="Rectangle 54"/>
            <p:cNvSpPr>
              <a:spLocks noChangeArrowheads="1"/>
            </p:cNvSpPr>
            <p:nvPr/>
          </p:nvSpPr>
          <p:spPr bwMode="auto">
            <a:xfrm>
              <a:off x="20" y="2562"/>
              <a:ext cx="55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Age/Sex Model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23" name="Rectangle 55"/>
            <p:cNvSpPr>
              <a:spLocks noChangeArrowheads="1"/>
            </p:cNvSpPr>
            <p:nvPr/>
          </p:nvSpPr>
          <p:spPr bwMode="auto">
            <a:xfrm>
              <a:off x="1556" y="2562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1.00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24" name="Rectangle 56"/>
            <p:cNvSpPr>
              <a:spLocks noChangeArrowheads="1"/>
            </p:cNvSpPr>
            <p:nvPr/>
          </p:nvSpPr>
          <p:spPr bwMode="auto">
            <a:xfrm>
              <a:off x="2002" y="2562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0.97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25" name="Rectangle 57"/>
            <p:cNvSpPr>
              <a:spLocks noChangeArrowheads="1"/>
            </p:cNvSpPr>
            <p:nvPr/>
          </p:nvSpPr>
          <p:spPr bwMode="auto">
            <a:xfrm>
              <a:off x="2447" y="2562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1.32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26" name="Rectangle 58"/>
            <p:cNvSpPr>
              <a:spLocks noChangeArrowheads="1"/>
            </p:cNvSpPr>
            <p:nvPr/>
          </p:nvSpPr>
          <p:spPr bwMode="auto">
            <a:xfrm>
              <a:off x="2936" y="2562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1.11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27" name="Rectangle 59"/>
            <p:cNvSpPr>
              <a:spLocks noChangeArrowheads="1"/>
            </p:cNvSpPr>
            <p:nvPr/>
          </p:nvSpPr>
          <p:spPr bwMode="auto">
            <a:xfrm>
              <a:off x="3563" y="2562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0.92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28" name="Rectangle 60"/>
            <p:cNvSpPr>
              <a:spLocks noChangeArrowheads="1"/>
            </p:cNvSpPr>
            <p:nvPr/>
          </p:nvSpPr>
          <p:spPr bwMode="auto">
            <a:xfrm>
              <a:off x="4009" y="2562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1.00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29" name="Rectangle 61"/>
            <p:cNvSpPr>
              <a:spLocks noChangeArrowheads="1"/>
            </p:cNvSpPr>
            <p:nvPr/>
          </p:nvSpPr>
          <p:spPr bwMode="auto">
            <a:xfrm>
              <a:off x="4619" y="2562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0.71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30" name="Rectangle 62"/>
            <p:cNvSpPr>
              <a:spLocks noChangeArrowheads="1"/>
            </p:cNvSpPr>
            <p:nvPr/>
          </p:nvSpPr>
          <p:spPr bwMode="auto">
            <a:xfrm>
              <a:off x="5063" y="2562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0.97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31" name="Rectangle 63"/>
            <p:cNvSpPr>
              <a:spLocks noChangeArrowheads="1"/>
            </p:cNvSpPr>
            <p:nvPr/>
          </p:nvSpPr>
          <p:spPr bwMode="auto">
            <a:xfrm>
              <a:off x="5578" y="2562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1.03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32" name="Rectangle 64"/>
            <p:cNvSpPr>
              <a:spLocks noChangeArrowheads="1"/>
            </p:cNvSpPr>
            <p:nvPr/>
          </p:nvSpPr>
          <p:spPr bwMode="auto">
            <a:xfrm>
              <a:off x="20" y="2668"/>
              <a:ext cx="67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Concurrent Model 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33" name="Rectangle 65"/>
            <p:cNvSpPr>
              <a:spLocks noChangeArrowheads="1"/>
            </p:cNvSpPr>
            <p:nvPr/>
          </p:nvSpPr>
          <p:spPr bwMode="auto">
            <a:xfrm>
              <a:off x="1556" y="266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1.00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34" name="Rectangle 66"/>
            <p:cNvSpPr>
              <a:spLocks noChangeArrowheads="1"/>
            </p:cNvSpPr>
            <p:nvPr/>
          </p:nvSpPr>
          <p:spPr bwMode="auto">
            <a:xfrm>
              <a:off x="2002" y="266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1.20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35" name="Rectangle 67"/>
            <p:cNvSpPr>
              <a:spLocks noChangeArrowheads="1"/>
            </p:cNvSpPr>
            <p:nvPr/>
          </p:nvSpPr>
          <p:spPr bwMode="auto">
            <a:xfrm>
              <a:off x="2447" y="266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1.00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36" name="Rectangle 68"/>
            <p:cNvSpPr>
              <a:spLocks noChangeArrowheads="1"/>
            </p:cNvSpPr>
            <p:nvPr/>
          </p:nvSpPr>
          <p:spPr bwMode="auto">
            <a:xfrm>
              <a:off x="2936" y="266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1.22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37" name="Rectangle 69"/>
            <p:cNvSpPr>
              <a:spLocks noChangeArrowheads="1"/>
            </p:cNvSpPr>
            <p:nvPr/>
          </p:nvSpPr>
          <p:spPr bwMode="auto">
            <a:xfrm>
              <a:off x="3563" y="266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1.07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38" name="Rectangle 70"/>
            <p:cNvSpPr>
              <a:spLocks noChangeArrowheads="1"/>
            </p:cNvSpPr>
            <p:nvPr/>
          </p:nvSpPr>
          <p:spPr bwMode="auto">
            <a:xfrm>
              <a:off x="4009" y="266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0.87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39" name="Rectangle 71"/>
            <p:cNvSpPr>
              <a:spLocks noChangeArrowheads="1"/>
            </p:cNvSpPr>
            <p:nvPr/>
          </p:nvSpPr>
          <p:spPr bwMode="auto">
            <a:xfrm>
              <a:off x="4619" y="266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1.07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40" name="Rectangle 72"/>
            <p:cNvSpPr>
              <a:spLocks noChangeArrowheads="1"/>
            </p:cNvSpPr>
            <p:nvPr/>
          </p:nvSpPr>
          <p:spPr bwMode="auto">
            <a:xfrm>
              <a:off x="5063" y="266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0.75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41" name="Rectangle 73"/>
            <p:cNvSpPr>
              <a:spLocks noChangeArrowheads="1"/>
            </p:cNvSpPr>
            <p:nvPr/>
          </p:nvSpPr>
          <p:spPr bwMode="auto">
            <a:xfrm>
              <a:off x="5578" y="266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0.89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42" name="Rectangle 74"/>
            <p:cNvSpPr>
              <a:spLocks noChangeArrowheads="1"/>
            </p:cNvSpPr>
            <p:nvPr/>
          </p:nvSpPr>
          <p:spPr bwMode="auto">
            <a:xfrm>
              <a:off x="20" y="2883"/>
              <a:ext cx="11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Risk Adjusted Expenditures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43" name="Rectangle 75"/>
            <p:cNvSpPr>
              <a:spLocks noChangeArrowheads="1"/>
            </p:cNvSpPr>
            <p:nvPr/>
          </p:nvSpPr>
          <p:spPr bwMode="auto">
            <a:xfrm>
              <a:off x="1343" y="2883"/>
              <a:ext cx="21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(Actual Expenditures Divided by Relative Risk Scores)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44" name="Rectangle 76"/>
            <p:cNvSpPr>
              <a:spLocks noChangeArrowheads="1"/>
            </p:cNvSpPr>
            <p:nvPr/>
          </p:nvSpPr>
          <p:spPr bwMode="auto">
            <a:xfrm>
              <a:off x="20" y="2988"/>
              <a:ext cx="6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Concurrent Model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45" name="Rectangle 77"/>
            <p:cNvSpPr>
              <a:spLocks noChangeArrowheads="1"/>
            </p:cNvSpPr>
            <p:nvPr/>
          </p:nvSpPr>
          <p:spPr bwMode="auto">
            <a:xfrm>
              <a:off x="1380" y="2988"/>
              <a:ext cx="3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$322,221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46" name="Rectangle 78"/>
            <p:cNvSpPr>
              <a:spLocks noChangeArrowheads="1"/>
            </p:cNvSpPr>
            <p:nvPr/>
          </p:nvSpPr>
          <p:spPr bwMode="auto">
            <a:xfrm>
              <a:off x="1825" y="298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$290,348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47" name="Rectangle 79"/>
            <p:cNvSpPr>
              <a:spLocks noChangeArrowheads="1"/>
            </p:cNvSpPr>
            <p:nvPr/>
          </p:nvSpPr>
          <p:spPr bwMode="auto">
            <a:xfrm>
              <a:off x="2270" y="2988"/>
              <a:ext cx="3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$405,161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48" name="Rectangle 80"/>
            <p:cNvSpPr>
              <a:spLocks noChangeArrowheads="1"/>
            </p:cNvSpPr>
            <p:nvPr/>
          </p:nvSpPr>
          <p:spPr bwMode="auto">
            <a:xfrm>
              <a:off x="2761" y="298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$312,756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49" name="Rectangle 81"/>
            <p:cNvSpPr>
              <a:spLocks noChangeArrowheads="1"/>
            </p:cNvSpPr>
            <p:nvPr/>
          </p:nvSpPr>
          <p:spPr bwMode="auto">
            <a:xfrm>
              <a:off x="3388" y="298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$284,054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0" name="Rectangle 82"/>
            <p:cNvSpPr>
              <a:spLocks noChangeArrowheads="1"/>
            </p:cNvSpPr>
            <p:nvPr/>
          </p:nvSpPr>
          <p:spPr bwMode="auto">
            <a:xfrm>
              <a:off x="3835" y="298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$366,759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1" name="Rectangle 83"/>
            <p:cNvSpPr>
              <a:spLocks noChangeArrowheads="1"/>
            </p:cNvSpPr>
            <p:nvPr/>
          </p:nvSpPr>
          <p:spPr bwMode="auto">
            <a:xfrm>
              <a:off x="4442" y="298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$271,356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2" name="Rectangle 84"/>
            <p:cNvSpPr>
              <a:spLocks noChangeArrowheads="1"/>
            </p:cNvSpPr>
            <p:nvPr/>
          </p:nvSpPr>
          <p:spPr bwMode="auto">
            <a:xfrm>
              <a:off x="4888" y="298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$225,691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3" name="Rectangle 85"/>
            <p:cNvSpPr>
              <a:spLocks noChangeArrowheads="1"/>
            </p:cNvSpPr>
            <p:nvPr/>
          </p:nvSpPr>
          <p:spPr bwMode="auto">
            <a:xfrm>
              <a:off x="5403" y="298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$371,210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4" name="Rectangle 86"/>
            <p:cNvSpPr>
              <a:spLocks noChangeArrowheads="1"/>
            </p:cNvSpPr>
            <p:nvPr/>
          </p:nvSpPr>
          <p:spPr bwMode="auto">
            <a:xfrm>
              <a:off x="20" y="3202"/>
              <a:ext cx="95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Predicted Expenditures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5" name="Rectangle 87"/>
            <p:cNvSpPr>
              <a:spLocks noChangeArrowheads="1"/>
            </p:cNvSpPr>
            <p:nvPr/>
          </p:nvSpPr>
          <p:spPr bwMode="auto">
            <a:xfrm>
              <a:off x="1343" y="3202"/>
              <a:ext cx="185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(Relative Risk Scores * Current Sample Mean)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6" name="Rectangle 88"/>
            <p:cNvSpPr>
              <a:spLocks noChangeArrowheads="1"/>
            </p:cNvSpPr>
            <p:nvPr/>
          </p:nvSpPr>
          <p:spPr bwMode="auto">
            <a:xfrm>
              <a:off x="20" y="3308"/>
              <a:ext cx="6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Concurrent Model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7" name="Rectangle 89"/>
            <p:cNvSpPr>
              <a:spLocks noChangeArrowheads="1"/>
            </p:cNvSpPr>
            <p:nvPr/>
          </p:nvSpPr>
          <p:spPr bwMode="auto">
            <a:xfrm>
              <a:off x="1380" y="3308"/>
              <a:ext cx="3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$322,221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8" name="Rectangle 90"/>
            <p:cNvSpPr>
              <a:spLocks noChangeArrowheads="1"/>
            </p:cNvSpPr>
            <p:nvPr/>
          </p:nvSpPr>
          <p:spPr bwMode="auto">
            <a:xfrm>
              <a:off x="1825" y="330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$386,915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59" name="Rectangle 91"/>
            <p:cNvSpPr>
              <a:spLocks noChangeArrowheads="1"/>
            </p:cNvSpPr>
            <p:nvPr/>
          </p:nvSpPr>
          <p:spPr bwMode="auto">
            <a:xfrm>
              <a:off x="2270" y="3308"/>
              <a:ext cx="3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$323,127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60" name="Rectangle 92"/>
            <p:cNvSpPr>
              <a:spLocks noChangeArrowheads="1"/>
            </p:cNvSpPr>
            <p:nvPr/>
          </p:nvSpPr>
          <p:spPr bwMode="auto">
            <a:xfrm>
              <a:off x="2761" y="330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$394,359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61" name="Rectangle 93"/>
            <p:cNvSpPr>
              <a:spLocks noChangeArrowheads="1"/>
            </p:cNvSpPr>
            <p:nvPr/>
          </p:nvSpPr>
          <p:spPr bwMode="auto">
            <a:xfrm>
              <a:off x="3389" y="330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$344,869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62" name="Rectangle 94"/>
            <p:cNvSpPr>
              <a:spLocks noChangeArrowheads="1"/>
            </p:cNvSpPr>
            <p:nvPr/>
          </p:nvSpPr>
          <p:spPr bwMode="auto">
            <a:xfrm>
              <a:off x="3835" y="330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$278,767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63" name="Rectangle 95"/>
            <p:cNvSpPr>
              <a:spLocks noChangeArrowheads="1"/>
            </p:cNvSpPr>
            <p:nvPr/>
          </p:nvSpPr>
          <p:spPr bwMode="auto">
            <a:xfrm>
              <a:off x="4442" y="330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$345,174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64" name="Rectangle 96"/>
            <p:cNvSpPr>
              <a:spLocks noChangeArrowheads="1"/>
            </p:cNvSpPr>
            <p:nvPr/>
          </p:nvSpPr>
          <p:spPr bwMode="auto">
            <a:xfrm>
              <a:off x="4888" y="330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$242,099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65" name="Rectangle 97"/>
            <p:cNvSpPr>
              <a:spLocks noChangeArrowheads="1"/>
            </p:cNvSpPr>
            <p:nvPr/>
          </p:nvSpPr>
          <p:spPr bwMode="auto">
            <a:xfrm>
              <a:off x="5403" y="3308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$286,478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66" name="Rectangle 98"/>
            <p:cNvSpPr>
              <a:spLocks noChangeArrowheads="1"/>
            </p:cNvSpPr>
            <p:nvPr/>
          </p:nvSpPr>
          <p:spPr bwMode="auto">
            <a:xfrm>
              <a:off x="20" y="3521"/>
              <a:ext cx="67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  <a:latin typeface="Tahoma" charset="0"/>
                </a:rPr>
                <a:t>Efficiency Index 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67" name="Rectangle 99"/>
            <p:cNvSpPr>
              <a:spLocks noChangeArrowheads="1"/>
            </p:cNvSpPr>
            <p:nvPr/>
          </p:nvSpPr>
          <p:spPr bwMode="auto">
            <a:xfrm>
              <a:off x="1343" y="3521"/>
              <a:ext cx="320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(Actual Expenditures Divided by Predicted Expenditures - Observed / Expected)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68" name="Rectangle 100"/>
            <p:cNvSpPr>
              <a:spLocks noChangeArrowheads="1"/>
            </p:cNvSpPr>
            <p:nvPr/>
          </p:nvSpPr>
          <p:spPr bwMode="auto">
            <a:xfrm>
              <a:off x="20" y="3628"/>
              <a:ext cx="65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ahoma" charset="0"/>
                </a:rPr>
                <a:t>Concurrent Model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186469" name="Rectangle 101"/>
            <p:cNvSpPr>
              <a:spLocks noChangeArrowheads="1"/>
            </p:cNvSpPr>
            <p:nvPr/>
          </p:nvSpPr>
          <p:spPr bwMode="auto">
            <a:xfrm>
              <a:off x="1556" y="362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1.00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70" name="Rectangle 102"/>
            <p:cNvSpPr>
              <a:spLocks noChangeArrowheads="1"/>
            </p:cNvSpPr>
            <p:nvPr/>
          </p:nvSpPr>
          <p:spPr bwMode="auto">
            <a:xfrm>
              <a:off x="2002" y="362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0.90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71" name="Rectangle 103"/>
            <p:cNvSpPr>
              <a:spLocks noChangeArrowheads="1"/>
            </p:cNvSpPr>
            <p:nvPr/>
          </p:nvSpPr>
          <p:spPr bwMode="auto">
            <a:xfrm>
              <a:off x="2447" y="362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1.26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72" name="Rectangle 104"/>
            <p:cNvSpPr>
              <a:spLocks noChangeArrowheads="1"/>
            </p:cNvSpPr>
            <p:nvPr/>
          </p:nvSpPr>
          <p:spPr bwMode="auto">
            <a:xfrm>
              <a:off x="2936" y="362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0.97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73" name="Rectangle 105"/>
            <p:cNvSpPr>
              <a:spLocks noChangeArrowheads="1"/>
            </p:cNvSpPr>
            <p:nvPr/>
          </p:nvSpPr>
          <p:spPr bwMode="auto">
            <a:xfrm>
              <a:off x="3563" y="362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0.88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74" name="Rectangle 106"/>
            <p:cNvSpPr>
              <a:spLocks noChangeArrowheads="1"/>
            </p:cNvSpPr>
            <p:nvPr/>
          </p:nvSpPr>
          <p:spPr bwMode="auto">
            <a:xfrm>
              <a:off x="4010" y="362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1.14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75" name="Rectangle 107"/>
            <p:cNvSpPr>
              <a:spLocks noChangeArrowheads="1"/>
            </p:cNvSpPr>
            <p:nvPr/>
          </p:nvSpPr>
          <p:spPr bwMode="auto">
            <a:xfrm>
              <a:off x="4619" y="362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0.84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76" name="Rectangle 108"/>
            <p:cNvSpPr>
              <a:spLocks noChangeArrowheads="1"/>
            </p:cNvSpPr>
            <p:nvPr/>
          </p:nvSpPr>
          <p:spPr bwMode="auto">
            <a:xfrm>
              <a:off x="5064" y="362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0.70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77" name="Rectangle 109"/>
            <p:cNvSpPr>
              <a:spLocks noChangeArrowheads="1"/>
            </p:cNvSpPr>
            <p:nvPr/>
          </p:nvSpPr>
          <p:spPr bwMode="auto">
            <a:xfrm>
              <a:off x="5578" y="3628"/>
              <a:ext cx="1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Tahoma" charset="0"/>
                </a:rPr>
                <a:t>1.15</a:t>
              </a:r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86478" name="Line 110"/>
            <p:cNvSpPr>
              <a:spLocks noChangeShapeType="1"/>
            </p:cNvSpPr>
            <p:nvPr/>
          </p:nvSpPr>
          <p:spPr bwMode="auto">
            <a:xfrm>
              <a:off x="1725" y="1389"/>
              <a:ext cx="1" cy="106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79" name="Rectangle 111"/>
            <p:cNvSpPr>
              <a:spLocks noChangeArrowheads="1"/>
            </p:cNvSpPr>
            <p:nvPr/>
          </p:nvSpPr>
          <p:spPr bwMode="auto">
            <a:xfrm>
              <a:off x="1725" y="1389"/>
              <a:ext cx="7" cy="10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0" name="Line 112"/>
            <p:cNvSpPr>
              <a:spLocks noChangeShapeType="1"/>
            </p:cNvSpPr>
            <p:nvPr/>
          </p:nvSpPr>
          <p:spPr bwMode="auto">
            <a:xfrm>
              <a:off x="2171" y="1389"/>
              <a:ext cx="1" cy="106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1" name="Rectangle 113"/>
            <p:cNvSpPr>
              <a:spLocks noChangeArrowheads="1"/>
            </p:cNvSpPr>
            <p:nvPr/>
          </p:nvSpPr>
          <p:spPr bwMode="auto">
            <a:xfrm>
              <a:off x="2171" y="1389"/>
              <a:ext cx="6" cy="10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2" name="Line 114"/>
            <p:cNvSpPr>
              <a:spLocks noChangeShapeType="1"/>
            </p:cNvSpPr>
            <p:nvPr/>
          </p:nvSpPr>
          <p:spPr bwMode="auto">
            <a:xfrm>
              <a:off x="2616" y="1389"/>
              <a:ext cx="1" cy="106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3" name="Rectangle 115"/>
            <p:cNvSpPr>
              <a:spLocks noChangeArrowheads="1"/>
            </p:cNvSpPr>
            <p:nvPr/>
          </p:nvSpPr>
          <p:spPr bwMode="auto">
            <a:xfrm>
              <a:off x="2616" y="1389"/>
              <a:ext cx="7" cy="10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4" name="Line 116"/>
            <p:cNvSpPr>
              <a:spLocks noChangeShapeType="1"/>
            </p:cNvSpPr>
            <p:nvPr/>
          </p:nvSpPr>
          <p:spPr bwMode="auto">
            <a:xfrm>
              <a:off x="1725" y="2562"/>
              <a:ext cx="1" cy="32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5" name="Rectangle 117"/>
            <p:cNvSpPr>
              <a:spLocks noChangeArrowheads="1"/>
            </p:cNvSpPr>
            <p:nvPr/>
          </p:nvSpPr>
          <p:spPr bwMode="auto">
            <a:xfrm>
              <a:off x="1725" y="2562"/>
              <a:ext cx="7" cy="32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6" name="Line 118"/>
            <p:cNvSpPr>
              <a:spLocks noChangeShapeType="1"/>
            </p:cNvSpPr>
            <p:nvPr/>
          </p:nvSpPr>
          <p:spPr bwMode="auto">
            <a:xfrm>
              <a:off x="2171" y="2562"/>
              <a:ext cx="1" cy="32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7" name="Rectangle 119"/>
            <p:cNvSpPr>
              <a:spLocks noChangeArrowheads="1"/>
            </p:cNvSpPr>
            <p:nvPr/>
          </p:nvSpPr>
          <p:spPr bwMode="auto">
            <a:xfrm>
              <a:off x="2171" y="2562"/>
              <a:ext cx="6" cy="32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8" name="Line 120"/>
            <p:cNvSpPr>
              <a:spLocks noChangeShapeType="1"/>
            </p:cNvSpPr>
            <p:nvPr/>
          </p:nvSpPr>
          <p:spPr bwMode="auto">
            <a:xfrm>
              <a:off x="2616" y="2562"/>
              <a:ext cx="1" cy="32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9" name="Rectangle 121"/>
            <p:cNvSpPr>
              <a:spLocks noChangeArrowheads="1"/>
            </p:cNvSpPr>
            <p:nvPr/>
          </p:nvSpPr>
          <p:spPr bwMode="auto">
            <a:xfrm>
              <a:off x="2616" y="2562"/>
              <a:ext cx="7" cy="32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0" name="Line 122"/>
            <p:cNvSpPr>
              <a:spLocks noChangeShapeType="1"/>
            </p:cNvSpPr>
            <p:nvPr/>
          </p:nvSpPr>
          <p:spPr bwMode="auto">
            <a:xfrm>
              <a:off x="3106" y="1389"/>
              <a:ext cx="1" cy="149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1" name="Rectangle 123"/>
            <p:cNvSpPr>
              <a:spLocks noChangeArrowheads="1"/>
            </p:cNvSpPr>
            <p:nvPr/>
          </p:nvSpPr>
          <p:spPr bwMode="auto">
            <a:xfrm>
              <a:off x="3106" y="1389"/>
              <a:ext cx="6" cy="149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2" name="Line 124"/>
            <p:cNvSpPr>
              <a:spLocks noChangeShapeType="1"/>
            </p:cNvSpPr>
            <p:nvPr/>
          </p:nvSpPr>
          <p:spPr bwMode="auto">
            <a:xfrm>
              <a:off x="1725" y="2988"/>
              <a:ext cx="1" cy="21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3" name="Rectangle 125"/>
            <p:cNvSpPr>
              <a:spLocks noChangeArrowheads="1"/>
            </p:cNvSpPr>
            <p:nvPr/>
          </p:nvSpPr>
          <p:spPr bwMode="auto">
            <a:xfrm>
              <a:off x="1725" y="2988"/>
              <a:ext cx="7" cy="2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4" name="Line 126"/>
            <p:cNvSpPr>
              <a:spLocks noChangeShapeType="1"/>
            </p:cNvSpPr>
            <p:nvPr/>
          </p:nvSpPr>
          <p:spPr bwMode="auto">
            <a:xfrm>
              <a:off x="2171" y="2988"/>
              <a:ext cx="1" cy="21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5" name="Rectangle 127"/>
            <p:cNvSpPr>
              <a:spLocks noChangeArrowheads="1"/>
            </p:cNvSpPr>
            <p:nvPr/>
          </p:nvSpPr>
          <p:spPr bwMode="auto">
            <a:xfrm>
              <a:off x="2171" y="2988"/>
              <a:ext cx="6" cy="2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6" name="Line 128"/>
            <p:cNvSpPr>
              <a:spLocks noChangeShapeType="1"/>
            </p:cNvSpPr>
            <p:nvPr/>
          </p:nvSpPr>
          <p:spPr bwMode="auto">
            <a:xfrm>
              <a:off x="2616" y="2988"/>
              <a:ext cx="1" cy="21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7" name="Rectangle 129"/>
            <p:cNvSpPr>
              <a:spLocks noChangeArrowheads="1"/>
            </p:cNvSpPr>
            <p:nvPr/>
          </p:nvSpPr>
          <p:spPr bwMode="auto">
            <a:xfrm>
              <a:off x="2616" y="2988"/>
              <a:ext cx="7" cy="2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8" name="Line 130"/>
            <p:cNvSpPr>
              <a:spLocks noChangeShapeType="1"/>
            </p:cNvSpPr>
            <p:nvPr/>
          </p:nvSpPr>
          <p:spPr bwMode="auto">
            <a:xfrm>
              <a:off x="3106" y="2988"/>
              <a:ext cx="1" cy="21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9" name="Rectangle 131"/>
            <p:cNvSpPr>
              <a:spLocks noChangeArrowheads="1"/>
            </p:cNvSpPr>
            <p:nvPr/>
          </p:nvSpPr>
          <p:spPr bwMode="auto">
            <a:xfrm>
              <a:off x="3106" y="2988"/>
              <a:ext cx="6" cy="2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0" name="Line 132"/>
            <p:cNvSpPr>
              <a:spLocks noChangeShapeType="1"/>
            </p:cNvSpPr>
            <p:nvPr/>
          </p:nvSpPr>
          <p:spPr bwMode="auto">
            <a:xfrm>
              <a:off x="1725" y="3308"/>
              <a:ext cx="1" cy="21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1" name="Rectangle 133"/>
            <p:cNvSpPr>
              <a:spLocks noChangeArrowheads="1"/>
            </p:cNvSpPr>
            <p:nvPr/>
          </p:nvSpPr>
          <p:spPr bwMode="auto">
            <a:xfrm>
              <a:off x="1725" y="3308"/>
              <a:ext cx="7" cy="2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2" name="Line 134"/>
            <p:cNvSpPr>
              <a:spLocks noChangeShapeType="1"/>
            </p:cNvSpPr>
            <p:nvPr/>
          </p:nvSpPr>
          <p:spPr bwMode="auto">
            <a:xfrm>
              <a:off x="2171" y="3308"/>
              <a:ext cx="1" cy="21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3" name="Rectangle 135"/>
            <p:cNvSpPr>
              <a:spLocks noChangeArrowheads="1"/>
            </p:cNvSpPr>
            <p:nvPr/>
          </p:nvSpPr>
          <p:spPr bwMode="auto">
            <a:xfrm>
              <a:off x="2171" y="3308"/>
              <a:ext cx="6" cy="2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4" name="Line 136"/>
            <p:cNvSpPr>
              <a:spLocks noChangeShapeType="1"/>
            </p:cNvSpPr>
            <p:nvPr/>
          </p:nvSpPr>
          <p:spPr bwMode="auto">
            <a:xfrm>
              <a:off x="2616" y="3308"/>
              <a:ext cx="1" cy="21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5" name="Rectangle 137"/>
            <p:cNvSpPr>
              <a:spLocks noChangeArrowheads="1"/>
            </p:cNvSpPr>
            <p:nvPr/>
          </p:nvSpPr>
          <p:spPr bwMode="auto">
            <a:xfrm>
              <a:off x="2616" y="3308"/>
              <a:ext cx="7" cy="2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6" name="Line 138"/>
            <p:cNvSpPr>
              <a:spLocks noChangeShapeType="1"/>
            </p:cNvSpPr>
            <p:nvPr/>
          </p:nvSpPr>
          <p:spPr bwMode="auto">
            <a:xfrm>
              <a:off x="3106" y="3308"/>
              <a:ext cx="1" cy="21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7" name="Rectangle 139"/>
            <p:cNvSpPr>
              <a:spLocks noChangeArrowheads="1"/>
            </p:cNvSpPr>
            <p:nvPr/>
          </p:nvSpPr>
          <p:spPr bwMode="auto">
            <a:xfrm>
              <a:off x="3106" y="3308"/>
              <a:ext cx="6" cy="2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8" name="Line 140"/>
            <p:cNvSpPr>
              <a:spLocks noChangeShapeType="1"/>
            </p:cNvSpPr>
            <p:nvPr/>
          </p:nvSpPr>
          <p:spPr bwMode="auto">
            <a:xfrm>
              <a:off x="3733" y="1389"/>
              <a:ext cx="1" cy="2132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9" name="Rectangle 141"/>
            <p:cNvSpPr>
              <a:spLocks noChangeArrowheads="1"/>
            </p:cNvSpPr>
            <p:nvPr/>
          </p:nvSpPr>
          <p:spPr bwMode="auto">
            <a:xfrm>
              <a:off x="3733" y="1389"/>
              <a:ext cx="7" cy="21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0" name="Line 142"/>
            <p:cNvSpPr>
              <a:spLocks noChangeShapeType="1"/>
            </p:cNvSpPr>
            <p:nvPr/>
          </p:nvSpPr>
          <p:spPr bwMode="auto">
            <a:xfrm>
              <a:off x="4179" y="1389"/>
              <a:ext cx="1" cy="2132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1" name="Rectangle 143"/>
            <p:cNvSpPr>
              <a:spLocks noChangeArrowheads="1"/>
            </p:cNvSpPr>
            <p:nvPr/>
          </p:nvSpPr>
          <p:spPr bwMode="auto">
            <a:xfrm>
              <a:off x="4179" y="1389"/>
              <a:ext cx="6" cy="21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2" name="Line 144"/>
            <p:cNvSpPr>
              <a:spLocks noChangeShapeType="1"/>
            </p:cNvSpPr>
            <p:nvPr/>
          </p:nvSpPr>
          <p:spPr bwMode="auto">
            <a:xfrm>
              <a:off x="0" y="1389"/>
              <a:ext cx="1" cy="234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3" name="Rectangle 145"/>
            <p:cNvSpPr>
              <a:spLocks noChangeArrowheads="1"/>
            </p:cNvSpPr>
            <p:nvPr/>
          </p:nvSpPr>
          <p:spPr bwMode="auto">
            <a:xfrm>
              <a:off x="0" y="1389"/>
              <a:ext cx="6" cy="235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4" name="Line 146"/>
            <p:cNvSpPr>
              <a:spLocks noChangeShapeType="1"/>
            </p:cNvSpPr>
            <p:nvPr/>
          </p:nvSpPr>
          <p:spPr bwMode="auto">
            <a:xfrm>
              <a:off x="1324" y="1389"/>
              <a:ext cx="1" cy="234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5" name="Rectangle 147"/>
            <p:cNvSpPr>
              <a:spLocks noChangeArrowheads="1"/>
            </p:cNvSpPr>
            <p:nvPr/>
          </p:nvSpPr>
          <p:spPr bwMode="auto">
            <a:xfrm>
              <a:off x="1324" y="1389"/>
              <a:ext cx="6" cy="235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6" name="Line 148"/>
            <p:cNvSpPr>
              <a:spLocks noChangeShapeType="1"/>
            </p:cNvSpPr>
            <p:nvPr/>
          </p:nvSpPr>
          <p:spPr bwMode="auto">
            <a:xfrm>
              <a:off x="1725" y="3628"/>
              <a:ext cx="1" cy="10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7" name="Rectangle 149"/>
            <p:cNvSpPr>
              <a:spLocks noChangeArrowheads="1"/>
            </p:cNvSpPr>
            <p:nvPr/>
          </p:nvSpPr>
          <p:spPr bwMode="auto">
            <a:xfrm>
              <a:off x="1725" y="3628"/>
              <a:ext cx="7" cy="1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8" name="Line 150"/>
            <p:cNvSpPr>
              <a:spLocks noChangeShapeType="1"/>
            </p:cNvSpPr>
            <p:nvPr/>
          </p:nvSpPr>
          <p:spPr bwMode="auto">
            <a:xfrm>
              <a:off x="2171" y="3628"/>
              <a:ext cx="1" cy="10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9" name="Rectangle 151"/>
            <p:cNvSpPr>
              <a:spLocks noChangeArrowheads="1"/>
            </p:cNvSpPr>
            <p:nvPr/>
          </p:nvSpPr>
          <p:spPr bwMode="auto">
            <a:xfrm>
              <a:off x="2171" y="3628"/>
              <a:ext cx="6" cy="1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0" name="Line 152"/>
            <p:cNvSpPr>
              <a:spLocks noChangeShapeType="1"/>
            </p:cNvSpPr>
            <p:nvPr/>
          </p:nvSpPr>
          <p:spPr bwMode="auto">
            <a:xfrm>
              <a:off x="2616" y="3628"/>
              <a:ext cx="1" cy="10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1" name="Rectangle 153"/>
            <p:cNvSpPr>
              <a:spLocks noChangeArrowheads="1"/>
            </p:cNvSpPr>
            <p:nvPr/>
          </p:nvSpPr>
          <p:spPr bwMode="auto">
            <a:xfrm>
              <a:off x="2616" y="3628"/>
              <a:ext cx="7" cy="1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2" name="Line 154"/>
            <p:cNvSpPr>
              <a:spLocks noChangeShapeType="1"/>
            </p:cNvSpPr>
            <p:nvPr/>
          </p:nvSpPr>
          <p:spPr bwMode="auto">
            <a:xfrm>
              <a:off x="3106" y="3628"/>
              <a:ext cx="1" cy="10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3" name="Rectangle 155"/>
            <p:cNvSpPr>
              <a:spLocks noChangeArrowheads="1"/>
            </p:cNvSpPr>
            <p:nvPr/>
          </p:nvSpPr>
          <p:spPr bwMode="auto">
            <a:xfrm>
              <a:off x="3106" y="3628"/>
              <a:ext cx="6" cy="1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4" name="Line 156"/>
            <p:cNvSpPr>
              <a:spLocks noChangeShapeType="1"/>
            </p:cNvSpPr>
            <p:nvPr/>
          </p:nvSpPr>
          <p:spPr bwMode="auto">
            <a:xfrm>
              <a:off x="3733" y="3628"/>
              <a:ext cx="1" cy="10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5" name="Rectangle 157"/>
            <p:cNvSpPr>
              <a:spLocks noChangeArrowheads="1"/>
            </p:cNvSpPr>
            <p:nvPr/>
          </p:nvSpPr>
          <p:spPr bwMode="auto">
            <a:xfrm>
              <a:off x="3733" y="3628"/>
              <a:ext cx="7" cy="1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6" name="Line 158"/>
            <p:cNvSpPr>
              <a:spLocks noChangeShapeType="1"/>
            </p:cNvSpPr>
            <p:nvPr/>
          </p:nvSpPr>
          <p:spPr bwMode="auto">
            <a:xfrm>
              <a:off x="4179" y="3628"/>
              <a:ext cx="1" cy="10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7" name="Rectangle 159"/>
            <p:cNvSpPr>
              <a:spLocks noChangeArrowheads="1"/>
            </p:cNvSpPr>
            <p:nvPr/>
          </p:nvSpPr>
          <p:spPr bwMode="auto">
            <a:xfrm>
              <a:off x="4179" y="3628"/>
              <a:ext cx="6" cy="1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8" name="Line 160"/>
            <p:cNvSpPr>
              <a:spLocks noChangeShapeType="1"/>
            </p:cNvSpPr>
            <p:nvPr/>
          </p:nvSpPr>
          <p:spPr bwMode="auto">
            <a:xfrm>
              <a:off x="4787" y="1389"/>
              <a:ext cx="1" cy="234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9" name="Rectangle 161"/>
            <p:cNvSpPr>
              <a:spLocks noChangeArrowheads="1"/>
            </p:cNvSpPr>
            <p:nvPr/>
          </p:nvSpPr>
          <p:spPr bwMode="auto">
            <a:xfrm>
              <a:off x="4787" y="1389"/>
              <a:ext cx="7" cy="235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0" name="Line 162"/>
            <p:cNvSpPr>
              <a:spLocks noChangeShapeType="1"/>
            </p:cNvSpPr>
            <p:nvPr/>
          </p:nvSpPr>
          <p:spPr bwMode="auto">
            <a:xfrm>
              <a:off x="5233" y="1389"/>
              <a:ext cx="1" cy="234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1" name="Rectangle 163"/>
            <p:cNvSpPr>
              <a:spLocks noChangeArrowheads="1"/>
            </p:cNvSpPr>
            <p:nvPr/>
          </p:nvSpPr>
          <p:spPr bwMode="auto">
            <a:xfrm>
              <a:off x="5233" y="1389"/>
              <a:ext cx="6" cy="235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2" name="Line 164"/>
            <p:cNvSpPr>
              <a:spLocks noChangeShapeType="1"/>
            </p:cNvSpPr>
            <p:nvPr/>
          </p:nvSpPr>
          <p:spPr bwMode="auto">
            <a:xfrm>
              <a:off x="5747" y="1389"/>
              <a:ext cx="1" cy="234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3" name="Rectangle 165"/>
            <p:cNvSpPr>
              <a:spLocks noChangeArrowheads="1"/>
            </p:cNvSpPr>
            <p:nvPr/>
          </p:nvSpPr>
          <p:spPr bwMode="auto">
            <a:xfrm>
              <a:off x="5747" y="1389"/>
              <a:ext cx="7" cy="235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4" name="Line 166"/>
            <p:cNvSpPr>
              <a:spLocks noChangeShapeType="1"/>
            </p:cNvSpPr>
            <p:nvPr/>
          </p:nvSpPr>
          <p:spPr bwMode="auto">
            <a:xfrm>
              <a:off x="0" y="1389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5" name="Rectangle 167"/>
            <p:cNvSpPr>
              <a:spLocks noChangeArrowheads="1"/>
            </p:cNvSpPr>
            <p:nvPr/>
          </p:nvSpPr>
          <p:spPr bwMode="auto">
            <a:xfrm>
              <a:off x="0" y="1389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6" name="Line 168"/>
            <p:cNvSpPr>
              <a:spLocks noChangeShapeType="1"/>
            </p:cNvSpPr>
            <p:nvPr/>
          </p:nvSpPr>
          <p:spPr bwMode="auto">
            <a:xfrm>
              <a:off x="0" y="1671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7" name="Rectangle 169"/>
            <p:cNvSpPr>
              <a:spLocks noChangeArrowheads="1"/>
            </p:cNvSpPr>
            <p:nvPr/>
          </p:nvSpPr>
          <p:spPr bwMode="auto">
            <a:xfrm>
              <a:off x="0" y="1671"/>
              <a:ext cx="5760" cy="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8" name="Line 170"/>
            <p:cNvSpPr>
              <a:spLocks noChangeShapeType="1"/>
            </p:cNvSpPr>
            <p:nvPr/>
          </p:nvSpPr>
          <p:spPr bwMode="auto">
            <a:xfrm>
              <a:off x="0" y="1703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9" name="Rectangle 171"/>
            <p:cNvSpPr>
              <a:spLocks noChangeArrowheads="1"/>
            </p:cNvSpPr>
            <p:nvPr/>
          </p:nvSpPr>
          <p:spPr bwMode="auto">
            <a:xfrm>
              <a:off x="0" y="1703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0" name="Line 172"/>
            <p:cNvSpPr>
              <a:spLocks noChangeShapeType="1"/>
            </p:cNvSpPr>
            <p:nvPr/>
          </p:nvSpPr>
          <p:spPr bwMode="auto">
            <a:xfrm>
              <a:off x="0" y="1809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1" name="Rectangle 173"/>
            <p:cNvSpPr>
              <a:spLocks noChangeArrowheads="1"/>
            </p:cNvSpPr>
            <p:nvPr/>
          </p:nvSpPr>
          <p:spPr bwMode="auto">
            <a:xfrm>
              <a:off x="0" y="1809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2" name="Line 174"/>
            <p:cNvSpPr>
              <a:spLocks noChangeShapeType="1"/>
            </p:cNvSpPr>
            <p:nvPr/>
          </p:nvSpPr>
          <p:spPr bwMode="auto">
            <a:xfrm>
              <a:off x="0" y="1916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3" name="Rectangle 175"/>
            <p:cNvSpPr>
              <a:spLocks noChangeArrowheads="1"/>
            </p:cNvSpPr>
            <p:nvPr/>
          </p:nvSpPr>
          <p:spPr bwMode="auto">
            <a:xfrm>
              <a:off x="0" y="1916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4" name="Line 176"/>
            <p:cNvSpPr>
              <a:spLocks noChangeShapeType="1"/>
            </p:cNvSpPr>
            <p:nvPr/>
          </p:nvSpPr>
          <p:spPr bwMode="auto">
            <a:xfrm>
              <a:off x="0" y="2022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5" name="Rectangle 177"/>
            <p:cNvSpPr>
              <a:spLocks noChangeArrowheads="1"/>
            </p:cNvSpPr>
            <p:nvPr/>
          </p:nvSpPr>
          <p:spPr bwMode="auto">
            <a:xfrm>
              <a:off x="0" y="2022"/>
              <a:ext cx="5760" cy="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6" name="Line 178"/>
            <p:cNvSpPr>
              <a:spLocks noChangeShapeType="1"/>
            </p:cNvSpPr>
            <p:nvPr/>
          </p:nvSpPr>
          <p:spPr bwMode="auto">
            <a:xfrm>
              <a:off x="0" y="2129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7" name="Rectangle 179"/>
            <p:cNvSpPr>
              <a:spLocks noChangeArrowheads="1"/>
            </p:cNvSpPr>
            <p:nvPr/>
          </p:nvSpPr>
          <p:spPr bwMode="auto">
            <a:xfrm>
              <a:off x="0" y="2129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8" name="Line 180"/>
            <p:cNvSpPr>
              <a:spLocks noChangeShapeType="1"/>
            </p:cNvSpPr>
            <p:nvPr/>
          </p:nvSpPr>
          <p:spPr bwMode="auto">
            <a:xfrm>
              <a:off x="0" y="2236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9" name="Rectangle 181"/>
            <p:cNvSpPr>
              <a:spLocks noChangeArrowheads="1"/>
            </p:cNvSpPr>
            <p:nvPr/>
          </p:nvSpPr>
          <p:spPr bwMode="auto">
            <a:xfrm>
              <a:off x="0" y="2236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0" name="Line 182"/>
            <p:cNvSpPr>
              <a:spLocks noChangeShapeType="1"/>
            </p:cNvSpPr>
            <p:nvPr/>
          </p:nvSpPr>
          <p:spPr bwMode="auto">
            <a:xfrm>
              <a:off x="0" y="2342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1" name="Rectangle 183"/>
            <p:cNvSpPr>
              <a:spLocks noChangeArrowheads="1"/>
            </p:cNvSpPr>
            <p:nvPr/>
          </p:nvSpPr>
          <p:spPr bwMode="auto">
            <a:xfrm>
              <a:off x="0" y="2342"/>
              <a:ext cx="5760" cy="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2" name="Line 184"/>
            <p:cNvSpPr>
              <a:spLocks noChangeShapeType="1"/>
            </p:cNvSpPr>
            <p:nvPr/>
          </p:nvSpPr>
          <p:spPr bwMode="auto">
            <a:xfrm>
              <a:off x="0" y="2449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3" name="Rectangle 185"/>
            <p:cNvSpPr>
              <a:spLocks noChangeArrowheads="1"/>
            </p:cNvSpPr>
            <p:nvPr/>
          </p:nvSpPr>
          <p:spPr bwMode="auto">
            <a:xfrm>
              <a:off x="0" y="2449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4" name="Line 186"/>
            <p:cNvSpPr>
              <a:spLocks noChangeShapeType="1"/>
            </p:cNvSpPr>
            <p:nvPr/>
          </p:nvSpPr>
          <p:spPr bwMode="auto">
            <a:xfrm>
              <a:off x="0" y="2556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5" name="Rectangle 187"/>
            <p:cNvSpPr>
              <a:spLocks noChangeArrowheads="1"/>
            </p:cNvSpPr>
            <p:nvPr/>
          </p:nvSpPr>
          <p:spPr bwMode="auto">
            <a:xfrm>
              <a:off x="0" y="2556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6" name="Line 188"/>
            <p:cNvSpPr>
              <a:spLocks noChangeShapeType="1"/>
            </p:cNvSpPr>
            <p:nvPr/>
          </p:nvSpPr>
          <p:spPr bwMode="auto">
            <a:xfrm>
              <a:off x="0" y="2662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7" name="Rectangle 189"/>
            <p:cNvSpPr>
              <a:spLocks noChangeArrowheads="1"/>
            </p:cNvSpPr>
            <p:nvPr/>
          </p:nvSpPr>
          <p:spPr bwMode="auto">
            <a:xfrm>
              <a:off x="0" y="2662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8" name="Line 190"/>
            <p:cNvSpPr>
              <a:spLocks noChangeShapeType="1"/>
            </p:cNvSpPr>
            <p:nvPr/>
          </p:nvSpPr>
          <p:spPr bwMode="auto">
            <a:xfrm>
              <a:off x="0" y="2769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9" name="Rectangle 191"/>
            <p:cNvSpPr>
              <a:spLocks noChangeArrowheads="1"/>
            </p:cNvSpPr>
            <p:nvPr/>
          </p:nvSpPr>
          <p:spPr bwMode="auto">
            <a:xfrm>
              <a:off x="0" y="2769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0" name="Line 192"/>
            <p:cNvSpPr>
              <a:spLocks noChangeShapeType="1"/>
            </p:cNvSpPr>
            <p:nvPr/>
          </p:nvSpPr>
          <p:spPr bwMode="auto">
            <a:xfrm>
              <a:off x="0" y="2875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1" name="Rectangle 193"/>
            <p:cNvSpPr>
              <a:spLocks noChangeArrowheads="1"/>
            </p:cNvSpPr>
            <p:nvPr/>
          </p:nvSpPr>
          <p:spPr bwMode="auto">
            <a:xfrm>
              <a:off x="0" y="2875"/>
              <a:ext cx="5760" cy="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2" name="Line 194"/>
            <p:cNvSpPr>
              <a:spLocks noChangeShapeType="1"/>
            </p:cNvSpPr>
            <p:nvPr/>
          </p:nvSpPr>
          <p:spPr bwMode="auto">
            <a:xfrm>
              <a:off x="0" y="2982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3" name="Rectangle 195"/>
            <p:cNvSpPr>
              <a:spLocks noChangeArrowheads="1"/>
            </p:cNvSpPr>
            <p:nvPr/>
          </p:nvSpPr>
          <p:spPr bwMode="auto">
            <a:xfrm>
              <a:off x="0" y="2982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4" name="Line 196"/>
            <p:cNvSpPr>
              <a:spLocks noChangeShapeType="1"/>
            </p:cNvSpPr>
            <p:nvPr/>
          </p:nvSpPr>
          <p:spPr bwMode="auto">
            <a:xfrm>
              <a:off x="0" y="3089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5" name="Rectangle 197"/>
            <p:cNvSpPr>
              <a:spLocks noChangeArrowheads="1"/>
            </p:cNvSpPr>
            <p:nvPr/>
          </p:nvSpPr>
          <p:spPr bwMode="auto">
            <a:xfrm>
              <a:off x="0" y="3089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6" name="Line 198"/>
            <p:cNvSpPr>
              <a:spLocks noChangeShapeType="1"/>
            </p:cNvSpPr>
            <p:nvPr/>
          </p:nvSpPr>
          <p:spPr bwMode="auto">
            <a:xfrm>
              <a:off x="0" y="3195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7" name="Rectangle 199"/>
            <p:cNvSpPr>
              <a:spLocks noChangeArrowheads="1"/>
            </p:cNvSpPr>
            <p:nvPr/>
          </p:nvSpPr>
          <p:spPr bwMode="auto">
            <a:xfrm>
              <a:off x="0" y="3195"/>
              <a:ext cx="5760" cy="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8" name="Line 200"/>
            <p:cNvSpPr>
              <a:spLocks noChangeShapeType="1"/>
            </p:cNvSpPr>
            <p:nvPr/>
          </p:nvSpPr>
          <p:spPr bwMode="auto">
            <a:xfrm>
              <a:off x="0" y="3302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9" name="Rectangle 201"/>
            <p:cNvSpPr>
              <a:spLocks noChangeArrowheads="1"/>
            </p:cNvSpPr>
            <p:nvPr/>
          </p:nvSpPr>
          <p:spPr bwMode="auto">
            <a:xfrm>
              <a:off x="0" y="3302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70" name="Line 202"/>
            <p:cNvSpPr>
              <a:spLocks noChangeShapeType="1"/>
            </p:cNvSpPr>
            <p:nvPr/>
          </p:nvSpPr>
          <p:spPr bwMode="auto">
            <a:xfrm>
              <a:off x="0" y="3409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71" name="Rectangle 203"/>
            <p:cNvSpPr>
              <a:spLocks noChangeArrowheads="1"/>
            </p:cNvSpPr>
            <p:nvPr/>
          </p:nvSpPr>
          <p:spPr bwMode="auto">
            <a:xfrm>
              <a:off x="0" y="3409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72" name="Line 204"/>
            <p:cNvSpPr>
              <a:spLocks noChangeShapeType="1"/>
            </p:cNvSpPr>
            <p:nvPr/>
          </p:nvSpPr>
          <p:spPr bwMode="auto">
            <a:xfrm>
              <a:off x="0" y="3515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73" name="Rectangle 205"/>
            <p:cNvSpPr>
              <a:spLocks noChangeArrowheads="1"/>
            </p:cNvSpPr>
            <p:nvPr/>
          </p:nvSpPr>
          <p:spPr bwMode="auto">
            <a:xfrm>
              <a:off x="0" y="3515"/>
              <a:ext cx="5760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74" name="Line 206"/>
            <p:cNvSpPr>
              <a:spLocks noChangeShapeType="1"/>
            </p:cNvSpPr>
            <p:nvPr/>
          </p:nvSpPr>
          <p:spPr bwMode="auto">
            <a:xfrm>
              <a:off x="0" y="3622"/>
              <a:ext cx="575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20547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4979987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817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0"/>
              <a:t>The DCG Classification System</a:t>
            </a:r>
            <a:endParaRPr lang="es-MX" sz="3200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124075" y="2133600"/>
            <a:ext cx="2016125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/>
              <a:t>DxGroup</a:t>
            </a:r>
          </a:p>
          <a:p>
            <a:pPr>
              <a:spcBef>
                <a:spcPct val="50000"/>
              </a:spcBef>
            </a:pPr>
            <a:r>
              <a:rPr lang="es-MX" sz="1200"/>
              <a:t>Clinically homogeneous codes</a:t>
            </a:r>
            <a:endParaRPr lang="es-MX" sz="1200" b="1"/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4500563" y="2435225"/>
            <a:ext cx="201612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/>
              <a:t>CC</a:t>
            </a:r>
          </a:p>
          <a:p>
            <a:r>
              <a:rPr lang="es-MX" sz="1400"/>
              <a:t>Respect to levels of</a:t>
            </a:r>
          </a:p>
          <a:p>
            <a:r>
              <a:rPr lang="es-MX" sz="1400"/>
              <a:t>resource use.</a:t>
            </a:r>
            <a:endParaRPr lang="es-MX" sz="1400" b="1"/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250825" y="3068638"/>
            <a:ext cx="15128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ICD 10 CM</a:t>
            </a:r>
            <a:endParaRPr lang="es-MX" sz="1600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2124075" y="3357563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DxGroup 1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4500563" y="3429000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CC 1</a:t>
            </a:r>
            <a:endParaRPr lang="es-MX" sz="1600"/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250825" y="3597275"/>
            <a:ext cx="15128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ICD 10 CM</a:t>
            </a:r>
            <a:endParaRPr lang="es-MX" sz="1600"/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2124075" y="4176713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DxGroup 2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4500563" y="4221163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CC 2</a:t>
            </a:r>
            <a:endParaRPr lang="es-MX" sz="1600"/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0825" y="4173538"/>
            <a:ext cx="15128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ICD 10 CM</a:t>
            </a:r>
            <a:endParaRPr lang="es-MX" sz="1600"/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250825" y="5891213"/>
            <a:ext cx="15128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ICD 10 CM</a:t>
            </a:r>
            <a:endParaRPr lang="es-MX" sz="1600"/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124075" y="5314950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DxGroup 781</a:t>
            </a: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4500563" y="5027613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CC 184</a:t>
            </a:r>
            <a:endParaRPr lang="es-MX" sz="1600"/>
          </a:p>
        </p:txBody>
      </p: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250825" y="4738688"/>
            <a:ext cx="15128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ICD 10 CM</a:t>
            </a:r>
            <a:endParaRPr lang="es-MX" sz="1600"/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250825" y="5373688"/>
            <a:ext cx="15128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ICD 10 CM</a:t>
            </a:r>
            <a:endParaRPr lang="es-MX" sz="1600"/>
          </a:p>
        </p:txBody>
      </p:sp>
      <p:sp>
        <p:nvSpPr>
          <p:cNvPr id="178195" name="Text Box 19"/>
          <p:cNvSpPr txBox="1">
            <a:spLocks noChangeArrowheads="1"/>
          </p:cNvSpPr>
          <p:nvPr/>
        </p:nvSpPr>
        <p:spPr bwMode="auto">
          <a:xfrm>
            <a:off x="250825" y="2565400"/>
            <a:ext cx="15128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ICD 10 CM</a:t>
            </a:r>
            <a:endParaRPr lang="es-MX" sz="1600"/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6877050" y="2578100"/>
            <a:ext cx="2016125" cy="87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/>
              <a:t>ACC</a:t>
            </a:r>
          </a:p>
          <a:p>
            <a:pPr>
              <a:spcBef>
                <a:spcPct val="50000"/>
              </a:spcBef>
            </a:pPr>
            <a:r>
              <a:rPr lang="es-ES_tradnl" sz="1400"/>
              <a:t>Aggregated Condition Categories</a:t>
            </a:r>
            <a:endParaRPr lang="es-ES_tradnl" sz="1400" b="1"/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6877050" y="3573463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CC 1</a:t>
            </a:r>
            <a:endParaRPr lang="es-MX" sz="1600"/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6877050" y="4102100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CC 2</a:t>
            </a:r>
            <a:endParaRPr lang="es-MX" sz="1600"/>
          </a:p>
        </p:txBody>
      </p: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6877050" y="4868863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CC 30</a:t>
            </a:r>
            <a:endParaRPr lang="es-MX" sz="1600"/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2195513" y="4652963"/>
            <a:ext cx="863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5000"/>
              </a:lnSpc>
              <a:spcBef>
                <a:spcPct val="25000"/>
              </a:spcBef>
            </a:pPr>
            <a:r>
              <a:rPr lang="es-ES_tradnl" sz="2400" b="1"/>
              <a:t>.</a:t>
            </a:r>
          </a:p>
          <a:p>
            <a:pPr>
              <a:lnSpc>
                <a:spcPct val="25000"/>
              </a:lnSpc>
              <a:spcBef>
                <a:spcPct val="25000"/>
              </a:spcBef>
            </a:pPr>
            <a:r>
              <a:rPr lang="es-ES_tradnl" sz="2400" b="1"/>
              <a:t>.</a:t>
            </a:r>
          </a:p>
          <a:p>
            <a:pPr>
              <a:lnSpc>
                <a:spcPct val="25000"/>
              </a:lnSpc>
              <a:spcBef>
                <a:spcPct val="25000"/>
              </a:spcBef>
            </a:pPr>
            <a:r>
              <a:rPr lang="es-ES_tradnl" sz="2400" b="1"/>
              <a:t>.</a:t>
            </a:r>
            <a:endParaRPr lang="es-MX" sz="2400" b="1"/>
          </a:p>
        </p:txBody>
      </p:sp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4572000" y="4581525"/>
            <a:ext cx="7207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5000"/>
              </a:lnSpc>
              <a:spcBef>
                <a:spcPct val="25000"/>
              </a:spcBef>
            </a:pPr>
            <a:r>
              <a:rPr lang="es-ES_tradnl" b="1"/>
              <a:t>.</a:t>
            </a:r>
          </a:p>
          <a:p>
            <a:pPr>
              <a:lnSpc>
                <a:spcPct val="25000"/>
              </a:lnSpc>
              <a:spcBef>
                <a:spcPct val="25000"/>
              </a:spcBef>
            </a:pPr>
            <a:r>
              <a:rPr lang="es-ES_tradnl" b="1"/>
              <a:t>.</a:t>
            </a:r>
          </a:p>
          <a:p>
            <a:pPr>
              <a:lnSpc>
                <a:spcPct val="25000"/>
              </a:lnSpc>
              <a:spcBef>
                <a:spcPct val="25000"/>
              </a:spcBef>
            </a:pPr>
            <a:r>
              <a:rPr lang="es-ES_tradnl" b="1"/>
              <a:t>.</a:t>
            </a:r>
            <a:endParaRPr lang="es-MX" b="1"/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7019925" y="4467225"/>
            <a:ext cx="8636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5000"/>
              </a:lnSpc>
              <a:spcBef>
                <a:spcPct val="25000"/>
              </a:spcBef>
            </a:pPr>
            <a:r>
              <a:rPr lang="es-ES_tradnl" sz="1600" b="1"/>
              <a:t>.</a:t>
            </a:r>
          </a:p>
          <a:p>
            <a:pPr>
              <a:lnSpc>
                <a:spcPct val="25000"/>
              </a:lnSpc>
              <a:spcBef>
                <a:spcPct val="25000"/>
              </a:spcBef>
            </a:pPr>
            <a:r>
              <a:rPr lang="es-ES_tradnl" sz="1600" b="1"/>
              <a:t>.</a:t>
            </a:r>
          </a:p>
          <a:p>
            <a:pPr>
              <a:lnSpc>
                <a:spcPct val="25000"/>
              </a:lnSpc>
              <a:spcBef>
                <a:spcPct val="25000"/>
              </a:spcBef>
            </a:pPr>
            <a:r>
              <a:rPr lang="es-ES_tradnl" sz="1600" b="1"/>
              <a:t>.</a:t>
            </a:r>
            <a:endParaRPr lang="es-MX" sz="1600" b="1"/>
          </a:p>
        </p:txBody>
      </p:sp>
      <p:sp>
        <p:nvSpPr>
          <p:cNvPr id="178203" name="Text Box 27"/>
          <p:cNvSpPr txBox="1">
            <a:spLocks noChangeArrowheads="1"/>
          </p:cNvSpPr>
          <p:nvPr/>
        </p:nvSpPr>
        <p:spPr bwMode="auto">
          <a:xfrm>
            <a:off x="447675" y="64008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10.500</a:t>
            </a:r>
          </a:p>
        </p:txBody>
      </p:sp>
    </p:spTree>
    <p:extLst>
      <p:ext uri="{BB962C8B-B14F-4D97-AF65-F5344CB8AC3E}">
        <p14:creationId xmlns:p14="http://schemas.microsoft.com/office/powerpoint/2010/main" val="207376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Pago a Hospitales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5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>
                <a:latin typeface="Times New Roman" charset="0"/>
              </a:rPr>
              <a:t>Antecedentes Empíricos</a:t>
            </a:r>
            <a:endParaRPr lang="es-ES">
              <a:latin typeface="Times New Roman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446405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200">
                <a:latin typeface="Times New Roman" charset="0"/>
              </a:rPr>
              <a:t>Nivel de gasto hospitalario (50%)</a:t>
            </a:r>
          </a:p>
          <a:p>
            <a:pPr eaLnBrk="1" hangingPunct="1">
              <a:lnSpc>
                <a:spcPct val="90000"/>
              </a:lnSpc>
            </a:pPr>
            <a:r>
              <a:rPr lang="es-MX" sz="2200">
                <a:latin typeface="Times New Roman" charset="0"/>
              </a:rPr>
              <a:t>Concentración del gasto. Chile y fenómeno internacional (10% de los pacientes consumen el 50% del gasto)</a:t>
            </a:r>
          </a:p>
          <a:p>
            <a:pPr eaLnBrk="1" hangingPunct="1">
              <a:lnSpc>
                <a:spcPct val="90000"/>
              </a:lnSpc>
            </a:pPr>
            <a:r>
              <a:rPr lang="es-MX" sz="2200">
                <a:latin typeface="Times New Roman" charset="0"/>
              </a:rPr>
              <a:t>Importancia de conocer el producto (la casuística) y los costos</a:t>
            </a:r>
          </a:p>
          <a:p>
            <a:pPr eaLnBrk="1" hangingPunct="1">
              <a:lnSpc>
                <a:spcPct val="90000"/>
              </a:lnSpc>
            </a:pPr>
            <a:r>
              <a:rPr lang="es-MX" sz="2200">
                <a:latin typeface="Times New Roman" charset="0"/>
              </a:rPr>
              <a:t>Funciones asistenciales: egresos, At. Ambulatoria, consultas, urgencias, convalescencia, crónicos, docencia</a:t>
            </a:r>
          </a:p>
          <a:p>
            <a:pPr eaLnBrk="1" hangingPunct="1">
              <a:lnSpc>
                <a:spcPct val="90000"/>
              </a:lnSpc>
            </a:pPr>
            <a:r>
              <a:rPr lang="es-MX" sz="2200">
                <a:latin typeface="Times New Roman" charset="0"/>
              </a:rPr>
              <a:t>Estar en Red e integración asistencial</a:t>
            </a:r>
          </a:p>
          <a:p>
            <a:pPr eaLnBrk="1" hangingPunct="1">
              <a:lnSpc>
                <a:spcPct val="90000"/>
              </a:lnSpc>
            </a:pPr>
            <a:endParaRPr lang="es-MX" sz="2200">
              <a:latin typeface="Times New Roman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4572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995863" y="2852738"/>
            <a:ext cx="418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MX">
                <a:latin typeface="Arial" charset="0"/>
              </a:rPr>
              <a:t>Curva de Lorenz del Gasto Hospitalario</a:t>
            </a:r>
            <a:endParaRPr lang="es-ES">
              <a:latin typeface="Arial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216775" y="6662738"/>
            <a:ext cx="1392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>
                <a:latin typeface="Arial" charset="0"/>
              </a:rPr>
              <a:t>Fuente: Cid, 2008</a:t>
            </a:r>
            <a:endParaRPr lang="es-E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>
                <a:latin typeface="Times New Roman" charset="0"/>
              </a:rPr>
              <a:t>Antecedentes </a:t>
            </a:r>
            <a:r>
              <a:rPr lang="es-MX" dirty="0">
                <a:latin typeface="Times New Roman" charset="0"/>
              </a:rPr>
              <a:t>(1)</a:t>
            </a:r>
            <a:endParaRPr lang="es-ES" dirty="0">
              <a:latin typeface="Times New Roman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L" sz="2400">
                <a:latin typeface="Times New Roman" charset="0"/>
              </a:rPr>
              <a:t>La producción de servicios hospitalarios requiere de mecanismos de asignación de recursos</a:t>
            </a:r>
          </a:p>
          <a:p>
            <a:pPr eaLnBrk="1" hangingPunct="1">
              <a:lnSpc>
                <a:spcPct val="90000"/>
              </a:lnSpc>
            </a:pPr>
            <a:r>
              <a:rPr lang="es-CL" sz="2400">
                <a:latin typeface="Times New Roman" charset="0"/>
              </a:rPr>
              <a:t>El concepto contrato-programa refleja voluntad de explicitar la asignación, pero no hay traslado efectivo de riesgo: incentivos a la eficiencia atenuados</a:t>
            </a:r>
          </a:p>
          <a:p>
            <a:pPr eaLnBrk="1" hangingPunct="1">
              <a:lnSpc>
                <a:spcPct val="90000"/>
              </a:lnSpc>
            </a:pPr>
            <a:r>
              <a:rPr lang="es-CL" sz="2400">
                <a:latin typeface="Times New Roman" charset="0"/>
              </a:rPr>
              <a:t>Los sistemas de pago no operan igual que los precios en el mercado. Indican el objetivo de servicios y costos esperados para cada proveedor</a:t>
            </a:r>
          </a:p>
          <a:p>
            <a:pPr eaLnBrk="1" hangingPunct="1">
              <a:lnSpc>
                <a:spcPct val="90000"/>
              </a:lnSpc>
            </a:pPr>
            <a:r>
              <a:rPr lang="es-CL" sz="2400">
                <a:latin typeface="Times New Roman" charset="0"/>
              </a:rPr>
              <a:t>Las decisiones de oferta deben ser tomadas al mismo tiempo. Antes de la asignación hay una realidad de oferta fruto de decisiones políticas de planificación de acceso</a:t>
            </a:r>
          </a:p>
        </p:txBody>
      </p:sp>
    </p:spTree>
    <p:extLst>
      <p:ext uri="{BB962C8B-B14F-4D97-AF65-F5344CB8AC3E}">
        <p14:creationId xmlns:p14="http://schemas.microsoft.com/office/powerpoint/2010/main" val="187493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latin typeface="Times New Roman" charset="0"/>
              </a:rPr>
              <a:t>Antecedentes </a:t>
            </a:r>
            <a:r>
              <a:rPr lang="es-MX" dirty="0" smtClean="0">
                <a:latin typeface="Times New Roman" charset="0"/>
              </a:rPr>
              <a:t>(</a:t>
            </a:r>
            <a:r>
              <a:rPr lang="es-MX" dirty="0">
                <a:latin typeface="Times New Roman" charset="0"/>
              </a:rPr>
              <a:t>2)</a:t>
            </a:r>
            <a:endParaRPr lang="es-ES" dirty="0">
              <a:latin typeface="Times New Roman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CL" sz="2400">
                <a:latin typeface="Times New Roman" charset="0"/>
              </a:rPr>
              <a:t>Eficiencia. Sistemas de pago que relacionan la actividad con los costos ocurridos</a:t>
            </a:r>
          </a:p>
          <a:p>
            <a:pPr eaLnBrk="1" hangingPunct="1">
              <a:lnSpc>
                <a:spcPct val="80000"/>
              </a:lnSpc>
            </a:pPr>
            <a:r>
              <a:rPr lang="es-CL" sz="2400">
                <a:latin typeface="Times New Roman" charset="0"/>
              </a:rPr>
              <a:t>En contexto de mercado los precios finales se relacionan con los costos. En Salud: ausencia de precios de mercado.</a:t>
            </a:r>
          </a:p>
          <a:p>
            <a:pPr eaLnBrk="1" hangingPunct="1">
              <a:lnSpc>
                <a:spcPct val="80000"/>
              </a:lnSpc>
            </a:pPr>
            <a:r>
              <a:rPr lang="es-CL" sz="2400">
                <a:latin typeface="Times New Roman" charset="0"/>
              </a:rPr>
              <a:t>Además existe Seguro y en general los usuarios no pagan directamente por el servicio</a:t>
            </a:r>
          </a:p>
          <a:p>
            <a:pPr eaLnBrk="1" hangingPunct="1">
              <a:lnSpc>
                <a:spcPct val="80000"/>
              </a:lnSpc>
            </a:pPr>
            <a:r>
              <a:rPr lang="es-CL" sz="2400">
                <a:latin typeface="Times New Roman" charset="0"/>
              </a:rPr>
              <a:t>Cuando hay un solo proveedor se enfrentan problemas de selección adversa, riesgo moral y transferencia de riesgos</a:t>
            </a:r>
          </a:p>
          <a:p>
            <a:pPr eaLnBrk="1" hangingPunct="1">
              <a:lnSpc>
                <a:spcPct val="80000"/>
              </a:lnSpc>
            </a:pPr>
            <a:r>
              <a:rPr lang="es-CL" sz="2400">
                <a:latin typeface="Times New Roman" charset="0"/>
              </a:rPr>
              <a:t>Newhouse: Modelo de yardstick competition reconstruyendo los supuestos que no se ajustan al sector: No hay homogeneidad de producto sino pacientes heterogéneos, el médico decide, o el gobierno estima los costos esperados con error</a:t>
            </a:r>
            <a:endParaRPr lang="es-ES" sz="240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s-ES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4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latin typeface="Times New Roman" charset="0"/>
              </a:rPr>
              <a:t>Antecedentes </a:t>
            </a:r>
            <a:r>
              <a:rPr lang="es-MX" dirty="0" smtClean="0">
                <a:latin typeface="Times New Roman" charset="0"/>
              </a:rPr>
              <a:t>(</a:t>
            </a:r>
            <a:r>
              <a:rPr lang="es-MX" dirty="0">
                <a:latin typeface="Times New Roman" charset="0"/>
              </a:rPr>
              <a:t>3)</a:t>
            </a:r>
            <a:endParaRPr lang="es-ES" dirty="0">
              <a:latin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>
                <a:latin typeface="Times New Roman" charset="0"/>
              </a:rPr>
              <a:t>Hospital público y contexto de no mercado</a:t>
            </a:r>
          </a:p>
          <a:p>
            <a:pPr lvl="1" eaLnBrk="1" hangingPunct="1"/>
            <a:r>
              <a:rPr lang="es-MX">
                <a:latin typeface="Times New Roman" charset="0"/>
              </a:rPr>
              <a:t>No hay real traspaso de riesgo</a:t>
            </a:r>
          </a:p>
          <a:p>
            <a:pPr lvl="1" eaLnBrk="1" hangingPunct="1"/>
            <a:r>
              <a:rPr lang="es-MX">
                <a:latin typeface="Times New Roman" charset="0"/>
              </a:rPr>
              <a:t>No hay contratos</a:t>
            </a:r>
          </a:p>
          <a:p>
            <a:pPr lvl="1" eaLnBrk="1" hangingPunct="1"/>
            <a:r>
              <a:rPr lang="es-MX">
                <a:latin typeface="Times New Roman" charset="0"/>
              </a:rPr>
              <a:t>No hay precios</a:t>
            </a:r>
          </a:p>
          <a:p>
            <a:pPr lvl="1" eaLnBrk="1" hangingPunct="1"/>
            <a:r>
              <a:rPr lang="es-MX">
                <a:latin typeface="Times New Roman" charset="0"/>
              </a:rPr>
              <a:t>Proveedor como Monopolio geográfico</a:t>
            </a:r>
          </a:p>
          <a:p>
            <a:pPr eaLnBrk="1" hangingPunct="1"/>
            <a:r>
              <a:rPr lang="es-MX">
                <a:latin typeface="Times New Roman" charset="0"/>
              </a:rPr>
              <a:t>El sistema de pago debe reflejar la asignación óptima de recursos</a:t>
            </a:r>
          </a:p>
          <a:p>
            <a:pPr eaLnBrk="1" hangingPunct="1"/>
            <a:r>
              <a:rPr lang="es-MX">
                <a:latin typeface="Times New Roman" charset="0"/>
              </a:rPr>
              <a:t>Newhouse 1996. Sistemas mixtos de pagos: prospectivos y retrospectivos</a:t>
            </a:r>
            <a:endParaRPr lang="es-E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990600"/>
          </a:xfrm>
        </p:spPr>
        <p:txBody>
          <a:bodyPr/>
          <a:lstStyle/>
          <a:p>
            <a:r>
              <a:rPr lang="es-CL">
                <a:latin typeface="Bookman Old Style" charset="0"/>
              </a:rPr>
              <a:t>Lecciones aprendidas en la literatura</a:t>
            </a:r>
            <a:endParaRPr lang="es-ES">
              <a:latin typeface="Bookman Old Style" charset="0"/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5225703"/>
          </a:xfrm>
        </p:spPr>
        <p:txBody>
          <a:bodyPr>
            <a:normAutofit fontScale="77500" lnSpcReduction="20000"/>
          </a:bodyPr>
          <a:lstStyle/>
          <a:p>
            <a:r>
              <a:rPr lang="es-CL" sz="2800" dirty="0">
                <a:latin typeface="Gill Sans MT" charset="0"/>
              </a:rPr>
              <a:t>El sistema de pago debe estar enfocado al mejor resultado y no necesariamente a la actividad</a:t>
            </a:r>
          </a:p>
          <a:p>
            <a:r>
              <a:rPr lang="es-CL" sz="2800" dirty="0">
                <a:latin typeface="Gill Sans MT" charset="0"/>
              </a:rPr>
              <a:t>DRGs, no es pago sólo prospectivo </a:t>
            </a:r>
          </a:p>
          <a:p>
            <a:pPr lvl="1"/>
            <a:r>
              <a:rPr lang="es-CL" sz="2500" dirty="0">
                <a:latin typeface="Gill Sans MT" charset="0"/>
              </a:rPr>
              <a:t>En Medicare, es un sistema de pago mixto, no todos reciben la misma tarifa</a:t>
            </a:r>
          </a:p>
          <a:p>
            <a:pPr lvl="1"/>
            <a:r>
              <a:rPr lang="es-CL" sz="2500" dirty="0">
                <a:latin typeface="Gill Sans MT" charset="0"/>
              </a:rPr>
              <a:t>Una parte es retrospectiva depende del hospital, porque tienen costos distintos legítimos. </a:t>
            </a:r>
            <a:endParaRPr lang="es-ES" sz="2500" dirty="0">
              <a:latin typeface="Gill Sans MT" charset="0"/>
            </a:endParaRPr>
          </a:p>
          <a:p>
            <a:r>
              <a:rPr lang="es-CL" sz="2800" dirty="0">
                <a:latin typeface="Gill Sans MT" charset="0"/>
              </a:rPr>
              <a:t>Vasos comunicantes y subsidios cruzados</a:t>
            </a:r>
          </a:p>
          <a:p>
            <a:pPr lvl="1"/>
            <a:r>
              <a:rPr lang="es-CL" sz="2500" dirty="0">
                <a:latin typeface="Gill Sans MT" charset="0"/>
              </a:rPr>
              <a:t>El sistema de pago no puede dejar cabos sueltos o posibilidades de </a:t>
            </a:r>
            <a:r>
              <a:rPr lang="es-CL" sz="2500" dirty="0" smtClean="0">
                <a:latin typeface="Gill Sans MT" charset="0"/>
              </a:rPr>
              <a:t>escape</a:t>
            </a:r>
          </a:p>
          <a:p>
            <a:r>
              <a:rPr lang="es-CL" sz="2800" dirty="0">
                <a:latin typeface="Gill Sans MT" charset="0"/>
              </a:rPr>
              <a:t>Desde el punto de vista regulatorio: o se resuelve todo o no resuelve nada (PPI vs PPV en Chile). Es la lección más importante de la experiencia norteamericana</a:t>
            </a:r>
          </a:p>
          <a:p>
            <a:r>
              <a:rPr lang="es-CL" sz="2800" dirty="0">
                <a:latin typeface="Gill Sans MT" charset="0"/>
              </a:rPr>
              <a:t>Otra: la tecnología, farmacia y suministros médicos. Presionando, tratando de incorporar sus suministros vía códigos, ….</a:t>
            </a:r>
          </a:p>
          <a:p>
            <a:r>
              <a:rPr lang="es-CL" sz="2800" dirty="0">
                <a:latin typeface="Gill Sans MT" charset="0"/>
              </a:rPr>
              <a:t>Traspasar riesgo a quién pueda </a:t>
            </a:r>
            <a:r>
              <a:rPr lang="es-CL" sz="2800" dirty="0" smtClean="0">
                <a:latin typeface="Gill Sans MT" charset="0"/>
              </a:rPr>
              <a:t>asumirlo</a:t>
            </a:r>
            <a:endParaRPr lang="es-CL" sz="28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9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1033463" y="1922463"/>
            <a:ext cx="71612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PE" sz="2400" i="1" dirty="0">
                <a:latin typeface="Times New Roman" pitchFamily="18" charset="0"/>
                <a:cs typeface="Times New Roman" pitchFamily="18" charset="0"/>
              </a:rPr>
              <a:t>“Que una nación en su sano juicio, habiendo notado que uno podía asegurarse el suministro de pan dando a los panaderos un interés pecuniario por hacer el pan, debiera dar a un cirujano un interés pecuniario por amputar una pierna es suficiente para hacernos perder las esperanzas en la humanidad de la política”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PE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PE" sz="2400" i="1" dirty="0">
                <a:latin typeface="Times New Roman" pitchFamily="18" charset="0"/>
                <a:cs typeface="Times New Roman" pitchFamily="18" charset="0"/>
              </a:rPr>
              <a:t>George Bernard Shaw (1856-1950)</a:t>
            </a:r>
          </a:p>
        </p:txBody>
      </p:sp>
    </p:spTree>
    <p:extLst>
      <p:ext uri="{BB962C8B-B14F-4D97-AF65-F5344CB8AC3E}">
        <p14:creationId xmlns:p14="http://schemas.microsoft.com/office/powerpoint/2010/main" val="214328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sz="2900">
                <a:latin typeface="Bookman Old Style" charset="0"/>
              </a:rPr>
              <a:t>Sistemas de pagos a hospitales en países desarrollados</a:t>
            </a:r>
            <a:endParaRPr lang="es-ES" sz="2900">
              <a:latin typeface="Bookman Old Style" charset="0"/>
            </a:endParaRPr>
          </a:p>
        </p:txBody>
      </p:sp>
      <p:sp>
        <p:nvSpPr>
          <p:cNvPr id="28675" name="3 Marcador de contenido"/>
          <p:cNvSpPr>
            <a:spLocks noGrp="1"/>
          </p:cNvSpPr>
          <p:nvPr>
            <p:ph sz="quarter" idx="1"/>
          </p:nvPr>
        </p:nvSpPr>
        <p:spPr>
          <a:xfrm>
            <a:off x="323850" y="5300663"/>
            <a:ext cx="8229600" cy="1000125"/>
          </a:xfrm>
        </p:spPr>
        <p:txBody>
          <a:bodyPr>
            <a:normAutofit fontScale="92500" lnSpcReduction="20000"/>
          </a:bodyPr>
          <a:lstStyle/>
          <a:p>
            <a:r>
              <a:rPr lang="es-CL">
                <a:latin typeface="Gill Sans MT" charset="0"/>
              </a:rPr>
              <a:t>Los países avanzan hacia la aplicación de modelos tipo </a:t>
            </a:r>
            <a:r>
              <a:rPr lang="es-CL" i="1">
                <a:latin typeface="Gill Sans MT" charset="0"/>
              </a:rPr>
              <a:t>yardstick competition, </a:t>
            </a:r>
            <a:r>
              <a:rPr lang="es-CL">
                <a:latin typeface="Gill Sans MT" charset="0"/>
              </a:rPr>
              <a:t>reconociendo costos diferenciales y utilizando los GRDs como herramienta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6480175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8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Bookman Old Style" charset="0"/>
              </a:rPr>
              <a:t>Introducci</a:t>
            </a:r>
            <a:r>
              <a:rPr lang="es-ES" dirty="0" smtClean="0">
                <a:latin typeface="Bookman Old Style" charset="0"/>
              </a:rPr>
              <a:t>ón de los </a:t>
            </a:r>
            <a:r>
              <a:rPr lang="es-ES" dirty="0" err="1" smtClean="0">
                <a:latin typeface="Bookman Old Style" charset="0"/>
              </a:rPr>
              <a:t>DRGs</a:t>
            </a:r>
            <a:r>
              <a:rPr lang="es-ES" dirty="0" smtClean="0">
                <a:latin typeface="Bookman Old Style" charset="0"/>
              </a:rPr>
              <a:t> en Europa</a:t>
            </a:r>
            <a:endParaRPr lang="es-ES" dirty="0">
              <a:latin typeface="Bookman Old Style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819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3 CuadroTexto"/>
          <p:cNvSpPr txBox="1">
            <a:spLocks noChangeArrowheads="1"/>
          </p:cNvSpPr>
          <p:nvPr/>
        </p:nvSpPr>
        <p:spPr bwMode="auto">
          <a:xfrm>
            <a:off x="827088" y="6488113"/>
            <a:ext cx="244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CL" sz="1200"/>
              <a:t>Fuente: Observatorio Europeo 2011</a:t>
            </a:r>
          </a:p>
        </p:txBody>
      </p:sp>
    </p:spTree>
    <p:extLst>
      <p:ext uri="{BB962C8B-B14F-4D97-AF65-F5344CB8AC3E}">
        <p14:creationId xmlns:p14="http://schemas.microsoft.com/office/powerpoint/2010/main" val="12722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s-ES">
              <a:latin typeface="Bookman Old Style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3 CuadroTexto"/>
          <p:cNvSpPr txBox="1">
            <a:spLocks noChangeArrowheads="1"/>
          </p:cNvSpPr>
          <p:nvPr/>
        </p:nvSpPr>
        <p:spPr bwMode="auto">
          <a:xfrm>
            <a:off x="827088" y="6488113"/>
            <a:ext cx="244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CL" sz="1200"/>
              <a:t>Fuente: Observatorio Europeo 2011</a:t>
            </a:r>
          </a:p>
        </p:txBody>
      </p:sp>
    </p:spTree>
    <p:extLst>
      <p:ext uri="{BB962C8B-B14F-4D97-AF65-F5344CB8AC3E}">
        <p14:creationId xmlns:p14="http://schemas.microsoft.com/office/powerpoint/2010/main" val="394065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4000" dirty="0" smtClean="0">
                <a:latin typeface="Bookman Old Style" charset="0"/>
              </a:rPr>
              <a:t>Competencia por comparaci</a:t>
            </a:r>
            <a:r>
              <a:rPr lang="es-ES" sz="4000" dirty="0" smtClean="0">
                <a:latin typeface="Bookman Old Style" charset="0"/>
              </a:rPr>
              <a:t>ón</a:t>
            </a:r>
            <a:endParaRPr lang="es-ES" sz="4000" dirty="0">
              <a:latin typeface="Bookman Old Style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3" charset="0"/>
              <a:buNone/>
            </a:pPr>
            <a:endParaRPr lang="es-MX" dirty="0">
              <a:latin typeface="Gill Sans MT" charset="0"/>
            </a:endParaRPr>
          </a:p>
          <a:p>
            <a:pPr eaLnBrk="1" hangingPunct="1"/>
            <a:r>
              <a:rPr lang="es-MX" dirty="0">
                <a:latin typeface="Gill Sans MT" charset="0"/>
              </a:rPr>
              <a:t>¿Cuales son los costos eficientes que se deben financiar? </a:t>
            </a:r>
            <a:endParaRPr lang="es-MX" dirty="0" smtClean="0">
              <a:latin typeface="Gill Sans MT" charset="0"/>
            </a:endParaRPr>
          </a:p>
          <a:p>
            <a:pPr lvl="1"/>
            <a:r>
              <a:rPr lang="es-MX" dirty="0" smtClean="0">
                <a:latin typeface="Gill Sans MT" charset="0"/>
              </a:rPr>
              <a:t>Se </a:t>
            </a:r>
            <a:r>
              <a:rPr lang="es-MX" dirty="0">
                <a:latin typeface="Gill Sans MT" charset="0"/>
              </a:rPr>
              <a:t>parte de la base de que son difíciles o imposibles de conocer</a:t>
            </a:r>
          </a:p>
          <a:p>
            <a:pPr eaLnBrk="1" hangingPunct="1"/>
            <a:r>
              <a:rPr lang="es-MX" dirty="0">
                <a:latin typeface="Gill Sans MT" charset="0"/>
              </a:rPr>
              <a:t>En este sentido el </a:t>
            </a:r>
            <a:r>
              <a:rPr lang="es-MX" i="1" dirty="0">
                <a:latin typeface="Gill Sans MT" charset="0"/>
              </a:rPr>
              <a:t>yardstick</a:t>
            </a:r>
            <a:r>
              <a:rPr lang="es-MX" dirty="0">
                <a:latin typeface="Gill Sans MT" charset="0"/>
              </a:rPr>
              <a:t> es un comparador estándar: el establecimiento </a:t>
            </a:r>
            <a:r>
              <a:rPr lang="es-MX" i="1" dirty="0">
                <a:latin typeface="Gill Sans MT" charset="0"/>
              </a:rPr>
              <a:t>sombra. </a:t>
            </a:r>
            <a:r>
              <a:rPr lang="es-MX" dirty="0">
                <a:latin typeface="Gill Sans MT" charset="0"/>
              </a:rPr>
              <a:t>Al comparar pares se puede generar información sobre la eficiencia relativa de los proveedores</a:t>
            </a:r>
            <a:endParaRPr lang="es-ES" dirty="0">
              <a:latin typeface="Gill Sans MT" charset="0"/>
            </a:endParaRPr>
          </a:p>
          <a:p>
            <a:pPr eaLnBrk="1" hangingPunct="1"/>
            <a:r>
              <a:rPr lang="es-MX" dirty="0">
                <a:latin typeface="Gill Sans MT" charset="0"/>
              </a:rPr>
              <a:t>Aún en presencia del monopolio, donde el proveedor tiene exclusividad de servicio en su zona de influencia, es posible introducir una forma de competencia positiva</a:t>
            </a:r>
          </a:p>
          <a:p>
            <a:pPr eaLnBrk="1" hangingPunct="1"/>
            <a:r>
              <a:rPr lang="es-MX" dirty="0">
                <a:latin typeface="Gill Sans MT" charset="0"/>
              </a:rPr>
              <a:t>¿Es esto bueno? </a:t>
            </a:r>
            <a:endParaRPr lang="es-MX" dirty="0" smtClean="0">
              <a:latin typeface="Gill Sans MT" charset="0"/>
            </a:endParaRPr>
          </a:p>
          <a:p>
            <a:pPr lvl="1"/>
            <a:r>
              <a:rPr lang="es-MX" dirty="0" smtClean="0">
                <a:latin typeface="Gill Sans MT" charset="0"/>
              </a:rPr>
              <a:t>En </a:t>
            </a:r>
            <a:r>
              <a:rPr lang="es-MX" dirty="0">
                <a:latin typeface="Gill Sans MT" charset="0"/>
              </a:rPr>
              <a:t>equilibrio cada hospital escoge un nivel socialmente eficiente de reducción de costos</a:t>
            </a:r>
            <a:endParaRPr lang="es-ES" dirty="0">
              <a:latin typeface="Gill Sans MT" charset="0"/>
            </a:endParaRPr>
          </a:p>
          <a:p>
            <a:pPr eaLnBrk="1" hangingPunct="1"/>
            <a:endParaRPr lang="es-MX" i="1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9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s-MX">
                <a:latin typeface="Bookman Old Style" charset="0"/>
              </a:rPr>
              <a:t>Incentivos dinámicos en la </a:t>
            </a:r>
            <a:r>
              <a:rPr lang="es-MX" i="1">
                <a:latin typeface="Bookman Old Style" charset="0"/>
              </a:rPr>
              <a:t>yardstick competition</a:t>
            </a:r>
            <a:endParaRPr lang="es-ES" i="1">
              <a:latin typeface="Bookman Old Style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91513" cy="4302125"/>
          </a:xfrm>
        </p:spPr>
        <p:txBody>
          <a:bodyPr/>
          <a:lstStyle/>
          <a:p>
            <a:pPr eaLnBrk="1" hangingPunct="1"/>
            <a:r>
              <a:rPr lang="es-MX" sz="2800">
                <a:latin typeface="Gill Sans MT" charset="0"/>
              </a:rPr>
              <a:t>La gran ventaja no está en generar información para determinar los verdaderos costos sino en los incentivos dinámicos que genera</a:t>
            </a:r>
          </a:p>
          <a:p>
            <a:pPr lvl="1" eaLnBrk="1" hangingPunct="1"/>
            <a:r>
              <a:rPr lang="es-MX" sz="2500">
                <a:latin typeface="Gill Sans MT" charset="0"/>
              </a:rPr>
              <a:t>Los proveedores tendrán incentivos para reducir sus costos por debajo del promedio de la industria</a:t>
            </a:r>
          </a:p>
          <a:p>
            <a:pPr eaLnBrk="1" hangingPunct="1"/>
            <a:r>
              <a:rPr lang="es-MX" sz="2800">
                <a:latin typeface="Gill Sans MT" charset="0"/>
              </a:rPr>
              <a:t>Cada hospital estará compitiendo con el costo promedio, con el </a:t>
            </a:r>
            <a:r>
              <a:rPr lang="es-MX" sz="2800" i="1">
                <a:latin typeface="Gill Sans MT" charset="0"/>
              </a:rPr>
              <a:t>hospital sombra</a:t>
            </a:r>
            <a:r>
              <a:rPr lang="es-MX" sz="2800">
                <a:latin typeface="Gill Sans MT" charset="0"/>
              </a:rPr>
              <a:t>. </a:t>
            </a:r>
          </a:p>
          <a:p>
            <a:pPr eaLnBrk="1" hangingPunct="1"/>
            <a:r>
              <a:rPr lang="es-MX" sz="2800">
                <a:latin typeface="Gill Sans MT" charset="0"/>
              </a:rPr>
              <a:t>Este costo podrá ir decreciendo en el tiempo, acercándose a los costos potencialmente eficientes</a:t>
            </a:r>
          </a:p>
          <a:p>
            <a:pPr eaLnBrk="1" hangingPunct="1"/>
            <a:endParaRPr lang="es-ES" sz="2800">
              <a:latin typeface="Gill Sans MT" charset="0"/>
            </a:endParaRPr>
          </a:p>
          <a:p>
            <a:pPr eaLnBrk="1" hangingPunct="1"/>
            <a:endParaRPr lang="es-MX" sz="2800">
              <a:latin typeface="Gill Sans MT" charset="0"/>
            </a:endParaRPr>
          </a:p>
          <a:p>
            <a:pPr eaLnBrk="1" hangingPunct="1"/>
            <a:endParaRPr lang="es-MX" sz="280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7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3600">
                <a:latin typeface="Bookman Old Style" charset="0"/>
              </a:rPr>
              <a:t>Efecto esperado de la competencia por comparación</a:t>
            </a:r>
            <a:endParaRPr lang="es-ES" sz="3600">
              <a:latin typeface="Bookman Old Style" charset="0"/>
            </a:endParaRPr>
          </a:p>
        </p:txBody>
      </p:sp>
      <p:grpSp>
        <p:nvGrpSpPr>
          <p:cNvPr id="33795" name="Group 6"/>
          <p:cNvGrpSpPr>
            <a:grpSpLocks noChangeAspect="1"/>
          </p:cNvGrpSpPr>
          <p:nvPr/>
        </p:nvGrpSpPr>
        <p:grpSpPr bwMode="auto">
          <a:xfrm>
            <a:off x="684213" y="1557338"/>
            <a:ext cx="7920037" cy="5014912"/>
            <a:chOff x="431" y="1071"/>
            <a:chExt cx="4562" cy="2889"/>
          </a:xfrm>
        </p:grpSpPr>
        <p:sp>
          <p:nvSpPr>
            <p:cNvPr id="33801" name="AutoShape 5"/>
            <p:cNvSpPr>
              <a:spLocks noChangeAspect="1" noChangeArrowheads="1" noTextEdit="1"/>
            </p:cNvSpPr>
            <p:nvPr/>
          </p:nvSpPr>
          <p:spPr bwMode="auto">
            <a:xfrm>
              <a:off x="431" y="1071"/>
              <a:ext cx="4355" cy="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3802" name="Group 9"/>
            <p:cNvGrpSpPr>
              <a:grpSpLocks/>
            </p:cNvGrpSpPr>
            <p:nvPr/>
          </p:nvGrpSpPr>
          <p:grpSpPr bwMode="auto">
            <a:xfrm>
              <a:off x="1123" y="1094"/>
              <a:ext cx="59" cy="2522"/>
              <a:chOff x="1123" y="1094"/>
              <a:chExt cx="59" cy="2522"/>
            </a:xfrm>
          </p:grpSpPr>
          <p:sp>
            <p:nvSpPr>
              <p:cNvPr id="34774" name="Line 7"/>
              <p:cNvSpPr>
                <a:spLocks noChangeShapeType="1"/>
              </p:cNvSpPr>
              <p:nvPr/>
            </p:nvSpPr>
            <p:spPr bwMode="auto">
              <a:xfrm flipV="1">
                <a:off x="1152" y="1150"/>
                <a:ext cx="0" cy="24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5" name="Freeform 8"/>
              <p:cNvSpPr>
                <a:spLocks/>
              </p:cNvSpPr>
              <p:nvPr/>
            </p:nvSpPr>
            <p:spPr bwMode="auto">
              <a:xfrm>
                <a:off x="1123" y="1094"/>
                <a:ext cx="59" cy="59"/>
              </a:xfrm>
              <a:custGeom>
                <a:avLst/>
                <a:gdLst>
                  <a:gd name="T0" fmla="*/ 1 w 118"/>
                  <a:gd name="T1" fmla="*/ 1 h 118"/>
                  <a:gd name="T2" fmla="*/ 1 w 118"/>
                  <a:gd name="T3" fmla="*/ 0 h 118"/>
                  <a:gd name="T4" fmla="*/ 0 w 118"/>
                  <a:gd name="T5" fmla="*/ 1 h 118"/>
                  <a:gd name="T6" fmla="*/ 1 w 118"/>
                  <a:gd name="T7" fmla="*/ 1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18"/>
                  <a:gd name="T14" fmla="*/ 118 w 118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18">
                    <a:moveTo>
                      <a:pt x="118" y="118"/>
                    </a:moveTo>
                    <a:lnTo>
                      <a:pt x="58" y="0"/>
                    </a:lnTo>
                    <a:lnTo>
                      <a:pt x="0" y="118"/>
                    </a:lnTo>
                    <a:lnTo>
                      <a:pt x="118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03" name="Group 12"/>
            <p:cNvGrpSpPr>
              <a:grpSpLocks/>
            </p:cNvGrpSpPr>
            <p:nvPr/>
          </p:nvGrpSpPr>
          <p:grpSpPr bwMode="auto">
            <a:xfrm>
              <a:off x="1152" y="3587"/>
              <a:ext cx="3513" cy="59"/>
              <a:chOff x="1152" y="3587"/>
              <a:chExt cx="3513" cy="59"/>
            </a:xfrm>
          </p:grpSpPr>
          <p:sp>
            <p:nvSpPr>
              <p:cNvPr id="34772" name="Line 10"/>
              <p:cNvSpPr>
                <a:spLocks noChangeShapeType="1"/>
              </p:cNvSpPr>
              <p:nvPr/>
            </p:nvSpPr>
            <p:spPr bwMode="auto">
              <a:xfrm>
                <a:off x="1152" y="3616"/>
                <a:ext cx="345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3" name="Freeform 11"/>
              <p:cNvSpPr>
                <a:spLocks/>
              </p:cNvSpPr>
              <p:nvPr/>
            </p:nvSpPr>
            <p:spPr bwMode="auto">
              <a:xfrm>
                <a:off x="4607" y="3587"/>
                <a:ext cx="58" cy="59"/>
              </a:xfrm>
              <a:custGeom>
                <a:avLst/>
                <a:gdLst>
                  <a:gd name="T0" fmla="*/ 0 w 116"/>
                  <a:gd name="T1" fmla="*/ 1 h 118"/>
                  <a:gd name="T2" fmla="*/ 1 w 116"/>
                  <a:gd name="T3" fmla="*/ 1 h 118"/>
                  <a:gd name="T4" fmla="*/ 0 w 116"/>
                  <a:gd name="T5" fmla="*/ 0 h 118"/>
                  <a:gd name="T6" fmla="*/ 0 w 116"/>
                  <a:gd name="T7" fmla="*/ 1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118"/>
                  <a:gd name="T14" fmla="*/ 116 w 116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118">
                    <a:moveTo>
                      <a:pt x="0" y="118"/>
                    </a:moveTo>
                    <a:lnTo>
                      <a:pt x="116" y="58"/>
                    </a:lnTo>
                    <a:lnTo>
                      <a:pt x="0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3804" name="Oval 13"/>
            <p:cNvSpPr>
              <a:spLocks noChangeArrowheads="1"/>
            </p:cNvSpPr>
            <p:nvPr/>
          </p:nvSpPr>
          <p:spPr bwMode="auto">
            <a:xfrm>
              <a:off x="1962" y="1589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05" name="Oval 14"/>
            <p:cNvSpPr>
              <a:spLocks noChangeArrowheads="1"/>
            </p:cNvSpPr>
            <p:nvPr/>
          </p:nvSpPr>
          <p:spPr bwMode="auto">
            <a:xfrm>
              <a:off x="1692" y="1859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06" name="Oval 15"/>
            <p:cNvSpPr>
              <a:spLocks noChangeArrowheads="1"/>
            </p:cNvSpPr>
            <p:nvPr/>
          </p:nvSpPr>
          <p:spPr bwMode="auto">
            <a:xfrm>
              <a:off x="1782" y="1679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07" name="Oval 16"/>
            <p:cNvSpPr>
              <a:spLocks noChangeArrowheads="1"/>
            </p:cNvSpPr>
            <p:nvPr/>
          </p:nvSpPr>
          <p:spPr bwMode="auto">
            <a:xfrm>
              <a:off x="1872" y="1769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08" name="Oval 17"/>
            <p:cNvSpPr>
              <a:spLocks noChangeArrowheads="1"/>
            </p:cNvSpPr>
            <p:nvPr/>
          </p:nvSpPr>
          <p:spPr bwMode="auto">
            <a:xfrm>
              <a:off x="1827" y="1904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09" name="Oval 18"/>
            <p:cNvSpPr>
              <a:spLocks noChangeArrowheads="1"/>
            </p:cNvSpPr>
            <p:nvPr/>
          </p:nvSpPr>
          <p:spPr bwMode="auto">
            <a:xfrm>
              <a:off x="2098" y="1814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10" name="Oval 19"/>
            <p:cNvSpPr>
              <a:spLocks noChangeArrowheads="1"/>
            </p:cNvSpPr>
            <p:nvPr/>
          </p:nvSpPr>
          <p:spPr bwMode="auto">
            <a:xfrm>
              <a:off x="2143" y="1634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11" name="Oval 20"/>
            <p:cNvSpPr>
              <a:spLocks noChangeArrowheads="1"/>
            </p:cNvSpPr>
            <p:nvPr/>
          </p:nvSpPr>
          <p:spPr bwMode="auto">
            <a:xfrm>
              <a:off x="2098" y="1995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12" name="Oval 21"/>
            <p:cNvSpPr>
              <a:spLocks noChangeArrowheads="1"/>
            </p:cNvSpPr>
            <p:nvPr/>
          </p:nvSpPr>
          <p:spPr bwMode="auto">
            <a:xfrm>
              <a:off x="1962" y="2175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13" name="Oval 22"/>
            <p:cNvSpPr>
              <a:spLocks noChangeArrowheads="1"/>
            </p:cNvSpPr>
            <p:nvPr/>
          </p:nvSpPr>
          <p:spPr bwMode="auto">
            <a:xfrm>
              <a:off x="1782" y="2130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14" name="Line 23"/>
            <p:cNvSpPr>
              <a:spLocks noChangeShapeType="1"/>
            </p:cNvSpPr>
            <p:nvPr/>
          </p:nvSpPr>
          <p:spPr bwMode="auto">
            <a:xfrm>
              <a:off x="1467" y="1904"/>
              <a:ext cx="12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15" name="Rectangle 24"/>
            <p:cNvSpPr>
              <a:spLocks noChangeArrowheads="1"/>
            </p:cNvSpPr>
            <p:nvPr/>
          </p:nvSpPr>
          <p:spPr bwMode="auto">
            <a:xfrm>
              <a:off x="3809" y="1766"/>
              <a:ext cx="96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16" name="Rectangle 25"/>
            <p:cNvSpPr>
              <a:spLocks noChangeArrowheads="1"/>
            </p:cNvSpPr>
            <p:nvPr/>
          </p:nvSpPr>
          <p:spPr bwMode="auto">
            <a:xfrm>
              <a:off x="3832" y="1652"/>
              <a:ext cx="116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ES" sz="1700" b="1">
                  <a:solidFill>
                    <a:srgbClr val="000000"/>
                  </a:solidFill>
                  <a:latin typeface="Garamond" charset="0"/>
                </a:rPr>
                <a:t>Costo promedio del hospital sombra</a:t>
              </a:r>
              <a:endParaRPr lang="es-ES" b="1"/>
            </a:p>
          </p:txBody>
        </p:sp>
        <p:grpSp>
          <p:nvGrpSpPr>
            <p:cNvPr id="33817" name="Group 28"/>
            <p:cNvGrpSpPr>
              <a:grpSpLocks/>
            </p:cNvGrpSpPr>
            <p:nvPr/>
          </p:nvGrpSpPr>
          <p:grpSpPr bwMode="auto">
            <a:xfrm>
              <a:off x="1827" y="1229"/>
              <a:ext cx="100" cy="270"/>
              <a:chOff x="1827" y="1229"/>
              <a:chExt cx="100" cy="270"/>
            </a:xfrm>
          </p:grpSpPr>
          <p:sp>
            <p:nvSpPr>
              <p:cNvPr id="34770" name="Line 26"/>
              <p:cNvSpPr>
                <a:spLocks noChangeShapeType="1"/>
              </p:cNvSpPr>
              <p:nvPr/>
            </p:nvSpPr>
            <p:spPr bwMode="auto">
              <a:xfrm>
                <a:off x="1827" y="1229"/>
                <a:ext cx="72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71" name="Freeform 27"/>
              <p:cNvSpPr>
                <a:spLocks/>
              </p:cNvSpPr>
              <p:nvPr/>
            </p:nvSpPr>
            <p:spPr bwMode="auto">
              <a:xfrm>
                <a:off x="1870" y="1434"/>
                <a:ext cx="57" cy="65"/>
              </a:xfrm>
              <a:custGeom>
                <a:avLst/>
                <a:gdLst>
                  <a:gd name="T0" fmla="*/ 0 w 113"/>
                  <a:gd name="T1" fmla="*/ 1 h 130"/>
                  <a:gd name="T2" fmla="*/ 1 w 113"/>
                  <a:gd name="T3" fmla="*/ 1 h 130"/>
                  <a:gd name="T4" fmla="*/ 1 w 113"/>
                  <a:gd name="T5" fmla="*/ 0 h 130"/>
                  <a:gd name="T6" fmla="*/ 0 w 113"/>
                  <a:gd name="T7" fmla="*/ 1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30"/>
                  <a:gd name="T14" fmla="*/ 113 w 113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30">
                    <a:moveTo>
                      <a:pt x="0" y="38"/>
                    </a:moveTo>
                    <a:lnTo>
                      <a:pt x="94" y="130"/>
                    </a:lnTo>
                    <a:lnTo>
                      <a:pt x="113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3818" name="Rectangle 29"/>
            <p:cNvSpPr>
              <a:spLocks noChangeArrowheads="1"/>
            </p:cNvSpPr>
            <p:nvPr/>
          </p:nvSpPr>
          <p:spPr bwMode="auto">
            <a:xfrm>
              <a:off x="1548" y="1078"/>
              <a:ext cx="124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19" name="Rectangle 30"/>
            <p:cNvSpPr>
              <a:spLocks noChangeArrowheads="1"/>
            </p:cNvSpPr>
            <p:nvPr/>
          </p:nvSpPr>
          <p:spPr bwMode="auto">
            <a:xfrm>
              <a:off x="1602" y="1113"/>
              <a:ext cx="121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700" b="1">
                  <a:solidFill>
                    <a:srgbClr val="000000"/>
                  </a:solidFill>
                  <a:latin typeface="Garamond" charset="0"/>
                </a:rPr>
                <a:t>Hospitales ineficientes</a:t>
              </a:r>
              <a:endParaRPr lang="es-ES" b="1"/>
            </a:p>
          </p:txBody>
        </p:sp>
        <p:sp>
          <p:nvSpPr>
            <p:cNvPr id="33820" name="Rectangle 31"/>
            <p:cNvSpPr>
              <a:spLocks noChangeArrowheads="1"/>
            </p:cNvSpPr>
            <p:nvPr/>
          </p:nvSpPr>
          <p:spPr bwMode="auto">
            <a:xfrm>
              <a:off x="1422" y="2306"/>
              <a:ext cx="66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21" name="Rectangle 32"/>
            <p:cNvSpPr>
              <a:spLocks noChangeArrowheads="1"/>
            </p:cNvSpPr>
            <p:nvPr/>
          </p:nvSpPr>
          <p:spPr bwMode="auto">
            <a:xfrm>
              <a:off x="1476" y="2341"/>
              <a:ext cx="60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700" b="1">
                  <a:solidFill>
                    <a:srgbClr val="000000"/>
                  </a:solidFill>
                  <a:latin typeface="Garamond" charset="0"/>
                </a:rPr>
                <a:t>Hospitales</a:t>
              </a:r>
              <a:r>
                <a:rPr lang="es-ES" sz="1700">
                  <a:solidFill>
                    <a:srgbClr val="000000"/>
                  </a:solidFill>
                  <a:latin typeface="Garamond" charset="0"/>
                </a:rPr>
                <a:t> </a:t>
              </a:r>
              <a:endParaRPr lang="es-ES"/>
            </a:p>
          </p:txBody>
        </p:sp>
        <p:sp>
          <p:nvSpPr>
            <p:cNvPr id="33822" name="Rectangle 33"/>
            <p:cNvSpPr>
              <a:spLocks noChangeArrowheads="1"/>
            </p:cNvSpPr>
            <p:nvPr/>
          </p:nvSpPr>
          <p:spPr bwMode="auto">
            <a:xfrm>
              <a:off x="1476" y="2536"/>
              <a:ext cx="5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700" b="1">
                  <a:solidFill>
                    <a:srgbClr val="000000"/>
                  </a:solidFill>
                  <a:latin typeface="Garamond" charset="0"/>
                </a:rPr>
                <a:t>eficientes</a:t>
              </a:r>
              <a:endParaRPr lang="es-ES" b="1"/>
            </a:p>
          </p:txBody>
        </p:sp>
        <p:grpSp>
          <p:nvGrpSpPr>
            <p:cNvPr id="33823" name="Group 36"/>
            <p:cNvGrpSpPr>
              <a:grpSpLocks/>
            </p:cNvGrpSpPr>
            <p:nvPr/>
          </p:nvGrpSpPr>
          <p:grpSpPr bwMode="auto">
            <a:xfrm>
              <a:off x="1557" y="2085"/>
              <a:ext cx="135" cy="180"/>
              <a:chOff x="1557" y="2085"/>
              <a:chExt cx="135" cy="180"/>
            </a:xfrm>
          </p:grpSpPr>
          <p:sp>
            <p:nvSpPr>
              <p:cNvPr id="34768" name="Line 34"/>
              <p:cNvSpPr>
                <a:spLocks noChangeShapeType="1"/>
              </p:cNvSpPr>
              <p:nvPr/>
            </p:nvSpPr>
            <p:spPr bwMode="auto">
              <a:xfrm flipV="1">
                <a:off x="1557" y="2130"/>
                <a:ext cx="102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769" name="Freeform 35"/>
              <p:cNvSpPr>
                <a:spLocks/>
              </p:cNvSpPr>
              <p:nvPr/>
            </p:nvSpPr>
            <p:spPr bwMode="auto">
              <a:xfrm>
                <a:off x="1634" y="2085"/>
                <a:ext cx="58" cy="65"/>
              </a:xfrm>
              <a:custGeom>
                <a:avLst/>
                <a:gdLst>
                  <a:gd name="T0" fmla="*/ 1 w 116"/>
                  <a:gd name="T1" fmla="*/ 0 h 132"/>
                  <a:gd name="T2" fmla="*/ 1 w 116"/>
                  <a:gd name="T3" fmla="*/ 0 h 132"/>
                  <a:gd name="T4" fmla="*/ 0 w 116"/>
                  <a:gd name="T5" fmla="*/ 0 h 132"/>
                  <a:gd name="T6" fmla="*/ 1 w 116"/>
                  <a:gd name="T7" fmla="*/ 0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132"/>
                  <a:gd name="T14" fmla="*/ 116 w 116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132">
                    <a:moveTo>
                      <a:pt x="94" y="132"/>
                    </a:moveTo>
                    <a:lnTo>
                      <a:pt x="116" y="0"/>
                    </a:lnTo>
                    <a:lnTo>
                      <a:pt x="0" y="60"/>
                    </a:lnTo>
                    <a:lnTo>
                      <a:pt x="94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24" name="Group 354"/>
            <p:cNvGrpSpPr>
              <a:grpSpLocks/>
            </p:cNvGrpSpPr>
            <p:nvPr/>
          </p:nvGrpSpPr>
          <p:grpSpPr bwMode="auto">
            <a:xfrm>
              <a:off x="1194" y="2983"/>
              <a:ext cx="3553" cy="5"/>
              <a:chOff x="1194" y="2983"/>
              <a:chExt cx="3553" cy="5"/>
            </a:xfrm>
          </p:grpSpPr>
          <p:grpSp>
            <p:nvGrpSpPr>
              <p:cNvPr id="34451" name="Group 237"/>
              <p:cNvGrpSpPr>
                <a:grpSpLocks/>
              </p:cNvGrpSpPr>
              <p:nvPr/>
            </p:nvGrpSpPr>
            <p:grpSpPr bwMode="auto">
              <a:xfrm>
                <a:off x="1194" y="2983"/>
                <a:ext cx="2246" cy="5"/>
                <a:chOff x="1194" y="2983"/>
                <a:chExt cx="2246" cy="5"/>
              </a:xfrm>
            </p:grpSpPr>
            <p:sp>
              <p:nvSpPr>
                <p:cNvPr id="34568" name="Freeform 37"/>
                <p:cNvSpPr>
                  <a:spLocks/>
                </p:cNvSpPr>
                <p:nvPr/>
              </p:nvSpPr>
              <p:spPr bwMode="auto">
                <a:xfrm>
                  <a:off x="119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1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1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1"/>
                    <a:gd name="T56" fmla="*/ 11 w 11"/>
                    <a:gd name="T57" fmla="*/ 11 h 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1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69" name="Freeform 38"/>
                <p:cNvSpPr>
                  <a:spLocks/>
                </p:cNvSpPr>
                <p:nvPr/>
              </p:nvSpPr>
              <p:spPr bwMode="auto">
                <a:xfrm>
                  <a:off x="1205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0" name="Freeform 39"/>
                <p:cNvSpPr>
                  <a:spLocks/>
                </p:cNvSpPr>
                <p:nvPr/>
              </p:nvSpPr>
              <p:spPr bwMode="auto">
                <a:xfrm>
                  <a:off x="1216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1" name="Freeform 40"/>
                <p:cNvSpPr>
                  <a:spLocks/>
                </p:cNvSpPr>
                <p:nvPr/>
              </p:nvSpPr>
              <p:spPr bwMode="auto">
                <a:xfrm>
                  <a:off x="1228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2" name="Freeform 41"/>
                <p:cNvSpPr>
                  <a:spLocks/>
                </p:cNvSpPr>
                <p:nvPr/>
              </p:nvSpPr>
              <p:spPr bwMode="auto">
                <a:xfrm>
                  <a:off x="123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3" name="Freeform 42"/>
                <p:cNvSpPr>
                  <a:spLocks/>
                </p:cNvSpPr>
                <p:nvPr/>
              </p:nvSpPr>
              <p:spPr bwMode="auto">
                <a:xfrm>
                  <a:off x="1250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4" name="Freeform 43"/>
                <p:cNvSpPr>
                  <a:spLocks/>
                </p:cNvSpPr>
                <p:nvPr/>
              </p:nvSpPr>
              <p:spPr bwMode="auto">
                <a:xfrm>
                  <a:off x="1261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5" name="Freeform 44"/>
                <p:cNvSpPr>
                  <a:spLocks/>
                </p:cNvSpPr>
                <p:nvPr/>
              </p:nvSpPr>
              <p:spPr bwMode="auto">
                <a:xfrm>
                  <a:off x="1273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6" name="Freeform 45"/>
                <p:cNvSpPr>
                  <a:spLocks/>
                </p:cNvSpPr>
                <p:nvPr/>
              </p:nvSpPr>
              <p:spPr bwMode="auto">
                <a:xfrm>
                  <a:off x="128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7" name="Freeform 46"/>
                <p:cNvSpPr>
                  <a:spLocks/>
                </p:cNvSpPr>
                <p:nvPr/>
              </p:nvSpPr>
              <p:spPr bwMode="auto">
                <a:xfrm>
                  <a:off x="1295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8" name="Freeform 47"/>
                <p:cNvSpPr>
                  <a:spLocks/>
                </p:cNvSpPr>
                <p:nvPr/>
              </p:nvSpPr>
              <p:spPr bwMode="auto">
                <a:xfrm>
                  <a:off x="1307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79" name="Freeform 48"/>
                <p:cNvSpPr>
                  <a:spLocks/>
                </p:cNvSpPr>
                <p:nvPr/>
              </p:nvSpPr>
              <p:spPr bwMode="auto">
                <a:xfrm>
                  <a:off x="1318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0" name="Freeform 49"/>
                <p:cNvSpPr>
                  <a:spLocks/>
                </p:cNvSpPr>
                <p:nvPr/>
              </p:nvSpPr>
              <p:spPr bwMode="auto">
                <a:xfrm>
                  <a:off x="132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1" name="Freeform 50"/>
                <p:cNvSpPr>
                  <a:spLocks/>
                </p:cNvSpPr>
                <p:nvPr/>
              </p:nvSpPr>
              <p:spPr bwMode="auto">
                <a:xfrm>
                  <a:off x="1340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2" name="Freeform 51"/>
                <p:cNvSpPr>
                  <a:spLocks/>
                </p:cNvSpPr>
                <p:nvPr/>
              </p:nvSpPr>
              <p:spPr bwMode="auto">
                <a:xfrm>
                  <a:off x="1352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3" name="Freeform 52"/>
                <p:cNvSpPr>
                  <a:spLocks/>
                </p:cNvSpPr>
                <p:nvPr/>
              </p:nvSpPr>
              <p:spPr bwMode="auto">
                <a:xfrm>
                  <a:off x="1363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4" name="Freeform 53"/>
                <p:cNvSpPr>
                  <a:spLocks/>
                </p:cNvSpPr>
                <p:nvPr/>
              </p:nvSpPr>
              <p:spPr bwMode="auto">
                <a:xfrm>
                  <a:off x="137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5" name="Freeform 54"/>
                <p:cNvSpPr>
                  <a:spLocks/>
                </p:cNvSpPr>
                <p:nvPr/>
              </p:nvSpPr>
              <p:spPr bwMode="auto">
                <a:xfrm>
                  <a:off x="1385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6" name="Freeform 55"/>
                <p:cNvSpPr>
                  <a:spLocks/>
                </p:cNvSpPr>
                <p:nvPr/>
              </p:nvSpPr>
              <p:spPr bwMode="auto">
                <a:xfrm>
                  <a:off x="1397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7" name="Freeform 56"/>
                <p:cNvSpPr>
                  <a:spLocks/>
                </p:cNvSpPr>
                <p:nvPr/>
              </p:nvSpPr>
              <p:spPr bwMode="auto">
                <a:xfrm>
                  <a:off x="1408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8" name="Freeform 57"/>
                <p:cNvSpPr>
                  <a:spLocks/>
                </p:cNvSpPr>
                <p:nvPr/>
              </p:nvSpPr>
              <p:spPr bwMode="auto">
                <a:xfrm>
                  <a:off x="141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89" name="Freeform 58"/>
                <p:cNvSpPr>
                  <a:spLocks/>
                </p:cNvSpPr>
                <p:nvPr/>
              </p:nvSpPr>
              <p:spPr bwMode="auto">
                <a:xfrm>
                  <a:off x="1430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0" name="Freeform 59"/>
                <p:cNvSpPr>
                  <a:spLocks/>
                </p:cNvSpPr>
                <p:nvPr/>
              </p:nvSpPr>
              <p:spPr bwMode="auto">
                <a:xfrm>
                  <a:off x="1442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1" name="Freeform 60"/>
                <p:cNvSpPr>
                  <a:spLocks/>
                </p:cNvSpPr>
                <p:nvPr/>
              </p:nvSpPr>
              <p:spPr bwMode="auto">
                <a:xfrm>
                  <a:off x="145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2" name="Freeform 61"/>
                <p:cNvSpPr>
                  <a:spLocks/>
                </p:cNvSpPr>
                <p:nvPr/>
              </p:nvSpPr>
              <p:spPr bwMode="auto">
                <a:xfrm>
                  <a:off x="1464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3" name="Freeform 62"/>
                <p:cNvSpPr>
                  <a:spLocks/>
                </p:cNvSpPr>
                <p:nvPr/>
              </p:nvSpPr>
              <p:spPr bwMode="auto">
                <a:xfrm>
                  <a:off x="1475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4" name="Freeform 63"/>
                <p:cNvSpPr>
                  <a:spLocks/>
                </p:cNvSpPr>
                <p:nvPr/>
              </p:nvSpPr>
              <p:spPr bwMode="auto">
                <a:xfrm>
                  <a:off x="1487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5" name="Freeform 64"/>
                <p:cNvSpPr>
                  <a:spLocks/>
                </p:cNvSpPr>
                <p:nvPr/>
              </p:nvSpPr>
              <p:spPr bwMode="auto">
                <a:xfrm>
                  <a:off x="149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6" name="Freeform 65"/>
                <p:cNvSpPr>
                  <a:spLocks/>
                </p:cNvSpPr>
                <p:nvPr/>
              </p:nvSpPr>
              <p:spPr bwMode="auto">
                <a:xfrm>
                  <a:off x="1509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7" name="Freeform 66"/>
                <p:cNvSpPr>
                  <a:spLocks/>
                </p:cNvSpPr>
                <p:nvPr/>
              </p:nvSpPr>
              <p:spPr bwMode="auto">
                <a:xfrm>
                  <a:off x="1520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8" name="Freeform 67"/>
                <p:cNvSpPr>
                  <a:spLocks/>
                </p:cNvSpPr>
                <p:nvPr/>
              </p:nvSpPr>
              <p:spPr bwMode="auto">
                <a:xfrm>
                  <a:off x="1532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599" name="Freeform 68"/>
                <p:cNvSpPr>
                  <a:spLocks/>
                </p:cNvSpPr>
                <p:nvPr/>
              </p:nvSpPr>
              <p:spPr bwMode="auto">
                <a:xfrm>
                  <a:off x="154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0" name="Freeform 69"/>
                <p:cNvSpPr>
                  <a:spLocks/>
                </p:cNvSpPr>
                <p:nvPr/>
              </p:nvSpPr>
              <p:spPr bwMode="auto">
                <a:xfrm>
                  <a:off x="1554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1" name="Freeform 70"/>
                <p:cNvSpPr>
                  <a:spLocks/>
                </p:cNvSpPr>
                <p:nvPr/>
              </p:nvSpPr>
              <p:spPr bwMode="auto">
                <a:xfrm>
                  <a:off x="1565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2" name="Freeform 71"/>
                <p:cNvSpPr>
                  <a:spLocks/>
                </p:cNvSpPr>
                <p:nvPr/>
              </p:nvSpPr>
              <p:spPr bwMode="auto">
                <a:xfrm>
                  <a:off x="1577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3" name="Freeform 72"/>
                <p:cNvSpPr>
                  <a:spLocks/>
                </p:cNvSpPr>
                <p:nvPr/>
              </p:nvSpPr>
              <p:spPr bwMode="auto">
                <a:xfrm>
                  <a:off x="158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4" name="Freeform 73"/>
                <p:cNvSpPr>
                  <a:spLocks/>
                </p:cNvSpPr>
                <p:nvPr/>
              </p:nvSpPr>
              <p:spPr bwMode="auto">
                <a:xfrm>
                  <a:off x="159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5" name="Freeform 74"/>
                <p:cNvSpPr>
                  <a:spLocks/>
                </p:cNvSpPr>
                <p:nvPr/>
              </p:nvSpPr>
              <p:spPr bwMode="auto">
                <a:xfrm>
                  <a:off x="1611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6" name="Freeform 75"/>
                <p:cNvSpPr>
                  <a:spLocks/>
                </p:cNvSpPr>
                <p:nvPr/>
              </p:nvSpPr>
              <p:spPr bwMode="auto">
                <a:xfrm>
                  <a:off x="1622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7" name="Freeform 76"/>
                <p:cNvSpPr>
                  <a:spLocks/>
                </p:cNvSpPr>
                <p:nvPr/>
              </p:nvSpPr>
              <p:spPr bwMode="auto">
                <a:xfrm>
                  <a:off x="163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8" name="Freeform 77"/>
                <p:cNvSpPr>
                  <a:spLocks/>
                </p:cNvSpPr>
                <p:nvPr/>
              </p:nvSpPr>
              <p:spPr bwMode="auto">
                <a:xfrm>
                  <a:off x="164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09" name="Freeform 78"/>
                <p:cNvSpPr>
                  <a:spLocks/>
                </p:cNvSpPr>
                <p:nvPr/>
              </p:nvSpPr>
              <p:spPr bwMode="auto">
                <a:xfrm>
                  <a:off x="1656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0" name="Freeform 79"/>
                <p:cNvSpPr>
                  <a:spLocks/>
                </p:cNvSpPr>
                <p:nvPr/>
              </p:nvSpPr>
              <p:spPr bwMode="auto">
                <a:xfrm>
                  <a:off x="1667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1" name="Freeform 80"/>
                <p:cNvSpPr>
                  <a:spLocks/>
                </p:cNvSpPr>
                <p:nvPr/>
              </p:nvSpPr>
              <p:spPr bwMode="auto">
                <a:xfrm>
                  <a:off x="167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2" name="Freeform 81"/>
                <p:cNvSpPr>
                  <a:spLocks/>
                </p:cNvSpPr>
                <p:nvPr/>
              </p:nvSpPr>
              <p:spPr bwMode="auto">
                <a:xfrm>
                  <a:off x="168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3" name="Freeform 82"/>
                <p:cNvSpPr>
                  <a:spLocks/>
                </p:cNvSpPr>
                <p:nvPr/>
              </p:nvSpPr>
              <p:spPr bwMode="auto">
                <a:xfrm>
                  <a:off x="1701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4" name="Freeform 83"/>
                <p:cNvSpPr>
                  <a:spLocks/>
                </p:cNvSpPr>
                <p:nvPr/>
              </p:nvSpPr>
              <p:spPr bwMode="auto">
                <a:xfrm>
                  <a:off x="1712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5" name="Freeform 84"/>
                <p:cNvSpPr>
                  <a:spLocks/>
                </p:cNvSpPr>
                <p:nvPr/>
              </p:nvSpPr>
              <p:spPr bwMode="auto">
                <a:xfrm>
                  <a:off x="1723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6" name="Freeform 85"/>
                <p:cNvSpPr>
                  <a:spLocks/>
                </p:cNvSpPr>
                <p:nvPr/>
              </p:nvSpPr>
              <p:spPr bwMode="auto">
                <a:xfrm>
                  <a:off x="173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7" name="Freeform 86"/>
                <p:cNvSpPr>
                  <a:spLocks/>
                </p:cNvSpPr>
                <p:nvPr/>
              </p:nvSpPr>
              <p:spPr bwMode="auto">
                <a:xfrm>
                  <a:off x="1746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8" name="Freeform 87"/>
                <p:cNvSpPr>
                  <a:spLocks/>
                </p:cNvSpPr>
                <p:nvPr/>
              </p:nvSpPr>
              <p:spPr bwMode="auto">
                <a:xfrm>
                  <a:off x="1757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19" name="Freeform 88"/>
                <p:cNvSpPr>
                  <a:spLocks/>
                </p:cNvSpPr>
                <p:nvPr/>
              </p:nvSpPr>
              <p:spPr bwMode="auto">
                <a:xfrm>
                  <a:off x="1768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0" name="Freeform 89"/>
                <p:cNvSpPr>
                  <a:spLocks/>
                </p:cNvSpPr>
                <p:nvPr/>
              </p:nvSpPr>
              <p:spPr bwMode="auto">
                <a:xfrm>
                  <a:off x="177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1" name="Freeform 90"/>
                <p:cNvSpPr>
                  <a:spLocks/>
                </p:cNvSpPr>
                <p:nvPr/>
              </p:nvSpPr>
              <p:spPr bwMode="auto">
                <a:xfrm>
                  <a:off x="1791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2" name="Freeform 91"/>
                <p:cNvSpPr>
                  <a:spLocks/>
                </p:cNvSpPr>
                <p:nvPr/>
              </p:nvSpPr>
              <p:spPr bwMode="auto">
                <a:xfrm>
                  <a:off x="1802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3" name="Freeform 92"/>
                <p:cNvSpPr>
                  <a:spLocks/>
                </p:cNvSpPr>
                <p:nvPr/>
              </p:nvSpPr>
              <p:spPr bwMode="auto">
                <a:xfrm>
                  <a:off x="1813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4" name="Freeform 93"/>
                <p:cNvSpPr>
                  <a:spLocks/>
                </p:cNvSpPr>
                <p:nvPr/>
              </p:nvSpPr>
              <p:spPr bwMode="auto">
                <a:xfrm>
                  <a:off x="182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5" name="Freeform 94"/>
                <p:cNvSpPr>
                  <a:spLocks/>
                </p:cNvSpPr>
                <p:nvPr/>
              </p:nvSpPr>
              <p:spPr bwMode="auto">
                <a:xfrm>
                  <a:off x="1836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6" name="Freeform 95"/>
                <p:cNvSpPr>
                  <a:spLocks/>
                </p:cNvSpPr>
                <p:nvPr/>
              </p:nvSpPr>
              <p:spPr bwMode="auto">
                <a:xfrm>
                  <a:off x="1847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7" name="Freeform 96"/>
                <p:cNvSpPr>
                  <a:spLocks/>
                </p:cNvSpPr>
                <p:nvPr/>
              </p:nvSpPr>
              <p:spPr bwMode="auto">
                <a:xfrm>
                  <a:off x="185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8" name="Freeform 97"/>
                <p:cNvSpPr>
                  <a:spLocks/>
                </p:cNvSpPr>
                <p:nvPr/>
              </p:nvSpPr>
              <p:spPr bwMode="auto">
                <a:xfrm>
                  <a:off x="1870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29" name="Freeform 98"/>
                <p:cNvSpPr>
                  <a:spLocks/>
                </p:cNvSpPr>
                <p:nvPr/>
              </p:nvSpPr>
              <p:spPr bwMode="auto">
                <a:xfrm>
                  <a:off x="1881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0" name="Freeform 99"/>
                <p:cNvSpPr>
                  <a:spLocks/>
                </p:cNvSpPr>
                <p:nvPr/>
              </p:nvSpPr>
              <p:spPr bwMode="auto">
                <a:xfrm>
                  <a:off x="1892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1" name="Freeform 100"/>
                <p:cNvSpPr>
                  <a:spLocks/>
                </p:cNvSpPr>
                <p:nvPr/>
              </p:nvSpPr>
              <p:spPr bwMode="auto">
                <a:xfrm>
                  <a:off x="190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2" name="Freeform 101"/>
                <p:cNvSpPr>
                  <a:spLocks/>
                </p:cNvSpPr>
                <p:nvPr/>
              </p:nvSpPr>
              <p:spPr bwMode="auto">
                <a:xfrm>
                  <a:off x="1915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3" name="Freeform 102"/>
                <p:cNvSpPr>
                  <a:spLocks/>
                </p:cNvSpPr>
                <p:nvPr/>
              </p:nvSpPr>
              <p:spPr bwMode="auto">
                <a:xfrm>
                  <a:off x="1926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4" name="Freeform 103"/>
                <p:cNvSpPr>
                  <a:spLocks/>
                </p:cNvSpPr>
                <p:nvPr/>
              </p:nvSpPr>
              <p:spPr bwMode="auto">
                <a:xfrm>
                  <a:off x="1937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5" name="Freeform 104"/>
                <p:cNvSpPr>
                  <a:spLocks/>
                </p:cNvSpPr>
                <p:nvPr/>
              </p:nvSpPr>
              <p:spPr bwMode="auto">
                <a:xfrm>
                  <a:off x="194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6" name="Freeform 105"/>
                <p:cNvSpPr>
                  <a:spLocks/>
                </p:cNvSpPr>
                <p:nvPr/>
              </p:nvSpPr>
              <p:spPr bwMode="auto">
                <a:xfrm>
                  <a:off x="1960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7" name="Freeform 106"/>
                <p:cNvSpPr>
                  <a:spLocks/>
                </p:cNvSpPr>
                <p:nvPr/>
              </p:nvSpPr>
              <p:spPr bwMode="auto">
                <a:xfrm>
                  <a:off x="1971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8" name="Freeform 107"/>
                <p:cNvSpPr>
                  <a:spLocks/>
                </p:cNvSpPr>
                <p:nvPr/>
              </p:nvSpPr>
              <p:spPr bwMode="auto">
                <a:xfrm>
                  <a:off x="1982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39" name="Freeform 108"/>
                <p:cNvSpPr>
                  <a:spLocks/>
                </p:cNvSpPr>
                <p:nvPr/>
              </p:nvSpPr>
              <p:spPr bwMode="auto">
                <a:xfrm>
                  <a:off x="199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0" name="Freeform 109"/>
                <p:cNvSpPr>
                  <a:spLocks/>
                </p:cNvSpPr>
                <p:nvPr/>
              </p:nvSpPr>
              <p:spPr bwMode="auto">
                <a:xfrm>
                  <a:off x="2005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1" name="Freeform 110"/>
                <p:cNvSpPr>
                  <a:spLocks/>
                </p:cNvSpPr>
                <p:nvPr/>
              </p:nvSpPr>
              <p:spPr bwMode="auto">
                <a:xfrm>
                  <a:off x="2016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2" name="Freeform 111"/>
                <p:cNvSpPr>
                  <a:spLocks/>
                </p:cNvSpPr>
                <p:nvPr/>
              </p:nvSpPr>
              <p:spPr bwMode="auto">
                <a:xfrm>
                  <a:off x="2027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3" name="Freeform 112"/>
                <p:cNvSpPr>
                  <a:spLocks/>
                </p:cNvSpPr>
                <p:nvPr/>
              </p:nvSpPr>
              <p:spPr bwMode="auto">
                <a:xfrm>
                  <a:off x="203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4" name="Freeform 113"/>
                <p:cNvSpPr>
                  <a:spLocks/>
                </p:cNvSpPr>
                <p:nvPr/>
              </p:nvSpPr>
              <p:spPr bwMode="auto">
                <a:xfrm>
                  <a:off x="2050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5" name="Freeform 114"/>
                <p:cNvSpPr>
                  <a:spLocks/>
                </p:cNvSpPr>
                <p:nvPr/>
              </p:nvSpPr>
              <p:spPr bwMode="auto">
                <a:xfrm>
                  <a:off x="2061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6" name="Freeform 115"/>
                <p:cNvSpPr>
                  <a:spLocks/>
                </p:cNvSpPr>
                <p:nvPr/>
              </p:nvSpPr>
              <p:spPr bwMode="auto">
                <a:xfrm>
                  <a:off x="2072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7" name="Freeform 116"/>
                <p:cNvSpPr>
                  <a:spLocks/>
                </p:cNvSpPr>
                <p:nvPr/>
              </p:nvSpPr>
              <p:spPr bwMode="auto">
                <a:xfrm>
                  <a:off x="208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8" name="Freeform 117"/>
                <p:cNvSpPr>
                  <a:spLocks/>
                </p:cNvSpPr>
                <p:nvPr/>
              </p:nvSpPr>
              <p:spPr bwMode="auto">
                <a:xfrm>
                  <a:off x="2095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49" name="Freeform 118"/>
                <p:cNvSpPr>
                  <a:spLocks/>
                </p:cNvSpPr>
                <p:nvPr/>
              </p:nvSpPr>
              <p:spPr bwMode="auto">
                <a:xfrm>
                  <a:off x="2106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0" name="Freeform 119"/>
                <p:cNvSpPr>
                  <a:spLocks/>
                </p:cNvSpPr>
                <p:nvPr/>
              </p:nvSpPr>
              <p:spPr bwMode="auto">
                <a:xfrm>
                  <a:off x="2117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1" name="Freeform 120"/>
                <p:cNvSpPr>
                  <a:spLocks/>
                </p:cNvSpPr>
                <p:nvPr/>
              </p:nvSpPr>
              <p:spPr bwMode="auto">
                <a:xfrm>
                  <a:off x="2129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2" name="Freeform 121"/>
                <p:cNvSpPr>
                  <a:spLocks/>
                </p:cNvSpPr>
                <p:nvPr/>
              </p:nvSpPr>
              <p:spPr bwMode="auto">
                <a:xfrm>
                  <a:off x="2140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3" name="Freeform 122"/>
                <p:cNvSpPr>
                  <a:spLocks/>
                </p:cNvSpPr>
                <p:nvPr/>
              </p:nvSpPr>
              <p:spPr bwMode="auto">
                <a:xfrm>
                  <a:off x="2151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4" name="Freeform 123"/>
                <p:cNvSpPr>
                  <a:spLocks/>
                </p:cNvSpPr>
                <p:nvPr/>
              </p:nvSpPr>
              <p:spPr bwMode="auto">
                <a:xfrm>
                  <a:off x="2162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5" name="Freeform 124"/>
                <p:cNvSpPr>
                  <a:spLocks/>
                </p:cNvSpPr>
                <p:nvPr/>
              </p:nvSpPr>
              <p:spPr bwMode="auto">
                <a:xfrm>
                  <a:off x="2174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6" name="Freeform 125"/>
                <p:cNvSpPr>
                  <a:spLocks/>
                </p:cNvSpPr>
                <p:nvPr/>
              </p:nvSpPr>
              <p:spPr bwMode="auto">
                <a:xfrm>
                  <a:off x="2185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7" name="Freeform 126"/>
                <p:cNvSpPr>
                  <a:spLocks/>
                </p:cNvSpPr>
                <p:nvPr/>
              </p:nvSpPr>
              <p:spPr bwMode="auto">
                <a:xfrm>
                  <a:off x="2196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8" name="Freeform 127"/>
                <p:cNvSpPr>
                  <a:spLocks/>
                </p:cNvSpPr>
                <p:nvPr/>
              </p:nvSpPr>
              <p:spPr bwMode="auto">
                <a:xfrm>
                  <a:off x="2207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59" name="Freeform 128"/>
                <p:cNvSpPr>
                  <a:spLocks/>
                </p:cNvSpPr>
                <p:nvPr/>
              </p:nvSpPr>
              <p:spPr bwMode="auto">
                <a:xfrm>
                  <a:off x="2219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0" name="Freeform 129"/>
                <p:cNvSpPr>
                  <a:spLocks/>
                </p:cNvSpPr>
                <p:nvPr/>
              </p:nvSpPr>
              <p:spPr bwMode="auto">
                <a:xfrm>
                  <a:off x="2230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1" name="Freeform 130"/>
                <p:cNvSpPr>
                  <a:spLocks/>
                </p:cNvSpPr>
                <p:nvPr/>
              </p:nvSpPr>
              <p:spPr bwMode="auto">
                <a:xfrm>
                  <a:off x="2241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2" name="Freeform 131"/>
                <p:cNvSpPr>
                  <a:spLocks/>
                </p:cNvSpPr>
                <p:nvPr/>
              </p:nvSpPr>
              <p:spPr bwMode="auto">
                <a:xfrm>
                  <a:off x="2252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3" name="Freeform 132"/>
                <p:cNvSpPr>
                  <a:spLocks/>
                </p:cNvSpPr>
                <p:nvPr/>
              </p:nvSpPr>
              <p:spPr bwMode="auto">
                <a:xfrm>
                  <a:off x="2264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4" name="Freeform 133"/>
                <p:cNvSpPr>
                  <a:spLocks/>
                </p:cNvSpPr>
                <p:nvPr/>
              </p:nvSpPr>
              <p:spPr bwMode="auto">
                <a:xfrm>
                  <a:off x="2275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5" name="Freeform 134"/>
                <p:cNvSpPr>
                  <a:spLocks/>
                </p:cNvSpPr>
                <p:nvPr/>
              </p:nvSpPr>
              <p:spPr bwMode="auto">
                <a:xfrm>
                  <a:off x="2286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6" name="Freeform 135"/>
                <p:cNvSpPr>
                  <a:spLocks/>
                </p:cNvSpPr>
                <p:nvPr/>
              </p:nvSpPr>
              <p:spPr bwMode="auto">
                <a:xfrm>
                  <a:off x="2297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7" name="Freeform 136"/>
                <p:cNvSpPr>
                  <a:spLocks/>
                </p:cNvSpPr>
                <p:nvPr/>
              </p:nvSpPr>
              <p:spPr bwMode="auto">
                <a:xfrm>
                  <a:off x="2309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8" name="Freeform 137"/>
                <p:cNvSpPr>
                  <a:spLocks/>
                </p:cNvSpPr>
                <p:nvPr/>
              </p:nvSpPr>
              <p:spPr bwMode="auto">
                <a:xfrm>
                  <a:off x="2320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69" name="Freeform 138"/>
                <p:cNvSpPr>
                  <a:spLocks/>
                </p:cNvSpPr>
                <p:nvPr/>
              </p:nvSpPr>
              <p:spPr bwMode="auto">
                <a:xfrm>
                  <a:off x="2331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0" name="Freeform 139"/>
                <p:cNvSpPr>
                  <a:spLocks/>
                </p:cNvSpPr>
                <p:nvPr/>
              </p:nvSpPr>
              <p:spPr bwMode="auto">
                <a:xfrm>
                  <a:off x="2342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1" name="Freeform 140"/>
                <p:cNvSpPr>
                  <a:spLocks/>
                </p:cNvSpPr>
                <p:nvPr/>
              </p:nvSpPr>
              <p:spPr bwMode="auto">
                <a:xfrm>
                  <a:off x="2354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2" name="Freeform 141"/>
                <p:cNvSpPr>
                  <a:spLocks/>
                </p:cNvSpPr>
                <p:nvPr/>
              </p:nvSpPr>
              <p:spPr bwMode="auto">
                <a:xfrm>
                  <a:off x="2365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3" name="Freeform 142"/>
                <p:cNvSpPr>
                  <a:spLocks/>
                </p:cNvSpPr>
                <p:nvPr/>
              </p:nvSpPr>
              <p:spPr bwMode="auto">
                <a:xfrm>
                  <a:off x="2376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4" name="Freeform 143"/>
                <p:cNvSpPr>
                  <a:spLocks/>
                </p:cNvSpPr>
                <p:nvPr/>
              </p:nvSpPr>
              <p:spPr bwMode="auto">
                <a:xfrm>
                  <a:off x="2388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5" name="Freeform 144"/>
                <p:cNvSpPr>
                  <a:spLocks/>
                </p:cNvSpPr>
                <p:nvPr/>
              </p:nvSpPr>
              <p:spPr bwMode="auto">
                <a:xfrm>
                  <a:off x="2399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6" name="Freeform 145"/>
                <p:cNvSpPr>
                  <a:spLocks/>
                </p:cNvSpPr>
                <p:nvPr/>
              </p:nvSpPr>
              <p:spPr bwMode="auto">
                <a:xfrm>
                  <a:off x="2410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7" name="Freeform 146"/>
                <p:cNvSpPr>
                  <a:spLocks/>
                </p:cNvSpPr>
                <p:nvPr/>
              </p:nvSpPr>
              <p:spPr bwMode="auto">
                <a:xfrm>
                  <a:off x="2421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8" name="Freeform 147"/>
                <p:cNvSpPr>
                  <a:spLocks/>
                </p:cNvSpPr>
                <p:nvPr/>
              </p:nvSpPr>
              <p:spPr bwMode="auto">
                <a:xfrm>
                  <a:off x="2433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79" name="Freeform 148"/>
                <p:cNvSpPr>
                  <a:spLocks/>
                </p:cNvSpPr>
                <p:nvPr/>
              </p:nvSpPr>
              <p:spPr bwMode="auto">
                <a:xfrm>
                  <a:off x="2444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0" name="Freeform 149"/>
                <p:cNvSpPr>
                  <a:spLocks/>
                </p:cNvSpPr>
                <p:nvPr/>
              </p:nvSpPr>
              <p:spPr bwMode="auto">
                <a:xfrm>
                  <a:off x="2455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1" name="Freeform 150"/>
                <p:cNvSpPr>
                  <a:spLocks/>
                </p:cNvSpPr>
                <p:nvPr/>
              </p:nvSpPr>
              <p:spPr bwMode="auto">
                <a:xfrm>
                  <a:off x="2466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2" name="Freeform 151"/>
                <p:cNvSpPr>
                  <a:spLocks/>
                </p:cNvSpPr>
                <p:nvPr/>
              </p:nvSpPr>
              <p:spPr bwMode="auto">
                <a:xfrm>
                  <a:off x="2478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3" name="Freeform 152"/>
                <p:cNvSpPr>
                  <a:spLocks/>
                </p:cNvSpPr>
                <p:nvPr/>
              </p:nvSpPr>
              <p:spPr bwMode="auto">
                <a:xfrm>
                  <a:off x="2489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4" name="Freeform 153"/>
                <p:cNvSpPr>
                  <a:spLocks/>
                </p:cNvSpPr>
                <p:nvPr/>
              </p:nvSpPr>
              <p:spPr bwMode="auto">
                <a:xfrm>
                  <a:off x="2500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5" name="Freeform 154"/>
                <p:cNvSpPr>
                  <a:spLocks/>
                </p:cNvSpPr>
                <p:nvPr/>
              </p:nvSpPr>
              <p:spPr bwMode="auto">
                <a:xfrm>
                  <a:off x="2511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6" name="Freeform 155"/>
                <p:cNvSpPr>
                  <a:spLocks/>
                </p:cNvSpPr>
                <p:nvPr/>
              </p:nvSpPr>
              <p:spPr bwMode="auto">
                <a:xfrm>
                  <a:off x="2523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7" name="Freeform 156"/>
                <p:cNvSpPr>
                  <a:spLocks/>
                </p:cNvSpPr>
                <p:nvPr/>
              </p:nvSpPr>
              <p:spPr bwMode="auto">
                <a:xfrm>
                  <a:off x="253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8" name="Freeform 157"/>
                <p:cNvSpPr>
                  <a:spLocks/>
                </p:cNvSpPr>
                <p:nvPr/>
              </p:nvSpPr>
              <p:spPr bwMode="auto">
                <a:xfrm>
                  <a:off x="2545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89" name="Freeform 158"/>
                <p:cNvSpPr>
                  <a:spLocks/>
                </p:cNvSpPr>
                <p:nvPr/>
              </p:nvSpPr>
              <p:spPr bwMode="auto">
                <a:xfrm>
                  <a:off x="2556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0" name="Freeform 159"/>
                <p:cNvSpPr>
                  <a:spLocks/>
                </p:cNvSpPr>
                <p:nvPr/>
              </p:nvSpPr>
              <p:spPr bwMode="auto">
                <a:xfrm>
                  <a:off x="2568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1" name="Freeform 160"/>
                <p:cNvSpPr>
                  <a:spLocks/>
                </p:cNvSpPr>
                <p:nvPr/>
              </p:nvSpPr>
              <p:spPr bwMode="auto">
                <a:xfrm>
                  <a:off x="257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2" name="Freeform 161"/>
                <p:cNvSpPr>
                  <a:spLocks/>
                </p:cNvSpPr>
                <p:nvPr/>
              </p:nvSpPr>
              <p:spPr bwMode="auto">
                <a:xfrm>
                  <a:off x="2590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3" name="Freeform 162"/>
                <p:cNvSpPr>
                  <a:spLocks/>
                </p:cNvSpPr>
                <p:nvPr/>
              </p:nvSpPr>
              <p:spPr bwMode="auto">
                <a:xfrm>
                  <a:off x="2601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4" name="Freeform 163"/>
                <p:cNvSpPr>
                  <a:spLocks/>
                </p:cNvSpPr>
                <p:nvPr/>
              </p:nvSpPr>
              <p:spPr bwMode="auto">
                <a:xfrm>
                  <a:off x="2613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5" name="Freeform 164"/>
                <p:cNvSpPr>
                  <a:spLocks/>
                </p:cNvSpPr>
                <p:nvPr/>
              </p:nvSpPr>
              <p:spPr bwMode="auto">
                <a:xfrm>
                  <a:off x="262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6" name="Freeform 165"/>
                <p:cNvSpPr>
                  <a:spLocks/>
                </p:cNvSpPr>
                <p:nvPr/>
              </p:nvSpPr>
              <p:spPr bwMode="auto">
                <a:xfrm>
                  <a:off x="2635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7" name="Freeform 166"/>
                <p:cNvSpPr>
                  <a:spLocks/>
                </p:cNvSpPr>
                <p:nvPr/>
              </p:nvSpPr>
              <p:spPr bwMode="auto">
                <a:xfrm>
                  <a:off x="2647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8" name="Freeform 167"/>
                <p:cNvSpPr>
                  <a:spLocks/>
                </p:cNvSpPr>
                <p:nvPr/>
              </p:nvSpPr>
              <p:spPr bwMode="auto">
                <a:xfrm>
                  <a:off x="2658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699" name="Freeform 168"/>
                <p:cNvSpPr>
                  <a:spLocks/>
                </p:cNvSpPr>
                <p:nvPr/>
              </p:nvSpPr>
              <p:spPr bwMode="auto">
                <a:xfrm>
                  <a:off x="266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0" name="Freeform 169"/>
                <p:cNvSpPr>
                  <a:spLocks/>
                </p:cNvSpPr>
                <p:nvPr/>
              </p:nvSpPr>
              <p:spPr bwMode="auto">
                <a:xfrm>
                  <a:off x="2680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1" name="Freeform 170"/>
                <p:cNvSpPr>
                  <a:spLocks/>
                </p:cNvSpPr>
                <p:nvPr/>
              </p:nvSpPr>
              <p:spPr bwMode="auto">
                <a:xfrm>
                  <a:off x="2692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2" name="Freeform 171"/>
                <p:cNvSpPr>
                  <a:spLocks/>
                </p:cNvSpPr>
                <p:nvPr/>
              </p:nvSpPr>
              <p:spPr bwMode="auto">
                <a:xfrm>
                  <a:off x="2703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3" name="Freeform 172"/>
                <p:cNvSpPr>
                  <a:spLocks/>
                </p:cNvSpPr>
                <p:nvPr/>
              </p:nvSpPr>
              <p:spPr bwMode="auto">
                <a:xfrm>
                  <a:off x="271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4" name="Freeform 173"/>
                <p:cNvSpPr>
                  <a:spLocks/>
                </p:cNvSpPr>
                <p:nvPr/>
              </p:nvSpPr>
              <p:spPr bwMode="auto">
                <a:xfrm>
                  <a:off x="2725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5" name="Freeform 174"/>
                <p:cNvSpPr>
                  <a:spLocks/>
                </p:cNvSpPr>
                <p:nvPr/>
              </p:nvSpPr>
              <p:spPr bwMode="auto">
                <a:xfrm>
                  <a:off x="2737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6" name="Freeform 175"/>
                <p:cNvSpPr>
                  <a:spLocks/>
                </p:cNvSpPr>
                <p:nvPr/>
              </p:nvSpPr>
              <p:spPr bwMode="auto">
                <a:xfrm>
                  <a:off x="2748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7" name="Freeform 176"/>
                <p:cNvSpPr>
                  <a:spLocks/>
                </p:cNvSpPr>
                <p:nvPr/>
              </p:nvSpPr>
              <p:spPr bwMode="auto">
                <a:xfrm>
                  <a:off x="275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8" name="Freeform 177"/>
                <p:cNvSpPr>
                  <a:spLocks/>
                </p:cNvSpPr>
                <p:nvPr/>
              </p:nvSpPr>
              <p:spPr bwMode="auto">
                <a:xfrm>
                  <a:off x="2770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09" name="Freeform 178"/>
                <p:cNvSpPr>
                  <a:spLocks/>
                </p:cNvSpPr>
                <p:nvPr/>
              </p:nvSpPr>
              <p:spPr bwMode="auto">
                <a:xfrm>
                  <a:off x="2782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0" name="Freeform 179"/>
                <p:cNvSpPr>
                  <a:spLocks/>
                </p:cNvSpPr>
                <p:nvPr/>
              </p:nvSpPr>
              <p:spPr bwMode="auto">
                <a:xfrm>
                  <a:off x="279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1" name="Freeform 180"/>
                <p:cNvSpPr>
                  <a:spLocks/>
                </p:cNvSpPr>
                <p:nvPr/>
              </p:nvSpPr>
              <p:spPr bwMode="auto">
                <a:xfrm>
                  <a:off x="2804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2" name="Freeform 181"/>
                <p:cNvSpPr>
                  <a:spLocks/>
                </p:cNvSpPr>
                <p:nvPr/>
              </p:nvSpPr>
              <p:spPr bwMode="auto">
                <a:xfrm>
                  <a:off x="2815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3" name="Freeform 182"/>
                <p:cNvSpPr>
                  <a:spLocks/>
                </p:cNvSpPr>
                <p:nvPr/>
              </p:nvSpPr>
              <p:spPr bwMode="auto">
                <a:xfrm>
                  <a:off x="2827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4" name="Freeform 183"/>
                <p:cNvSpPr>
                  <a:spLocks/>
                </p:cNvSpPr>
                <p:nvPr/>
              </p:nvSpPr>
              <p:spPr bwMode="auto">
                <a:xfrm>
                  <a:off x="283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5" name="Freeform 184"/>
                <p:cNvSpPr>
                  <a:spLocks/>
                </p:cNvSpPr>
                <p:nvPr/>
              </p:nvSpPr>
              <p:spPr bwMode="auto">
                <a:xfrm>
                  <a:off x="2849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6" name="Freeform 185"/>
                <p:cNvSpPr>
                  <a:spLocks/>
                </p:cNvSpPr>
                <p:nvPr/>
              </p:nvSpPr>
              <p:spPr bwMode="auto">
                <a:xfrm>
                  <a:off x="2860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7" name="Freeform 186"/>
                <p:cNvSpPr>
                  <a:spLocks/>
                </p:cNvSpPr>
                <p:nvPr/>
              </p:nvSpPr>
              <p:spPr bwMode="auto">
                <a:xfrm>
                  <a:off x="2872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8" name="Freeform 187"/>
                <p:cNvSpPr>
                  <a:spLocks/>
                </p:cNvSpPr>
                <p:nvPr/>
              </p:nvSpPr>
              <p:spPr bwMode="auto">
                <a:xfrm>
                  <a:off x="288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19" name="Freeform 188"/>
                <p:cNvSpPr>
                  <a:spLocks/>
                </p:cNvSpPr>
                <p:nvPr/>
              </p:nvSpPr>
              <p:spPr bwMode="auto">
                <a:xfrm>
                  <a:off x="2894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0" name="Freeform 189"/>
                <p:cNvSpPr>
                  <a:spLocks/>
                </p:cNvSpPr>
                <p:nvPr/>
              </p:nvSpPr>
              <p:spPr bwMode="auto">
                <a:xfrm>
                  <a:off x="2905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1" name="Freeform 190"/>
                <p:cNvSpPr>
                  <a:spLocks/>
                </p:cNvSpPr>
                <p:nvPr/>
              </p:nvSpPr>
              <p:spPr bwMode="auto">
                <a:xfrm>
                  <a:off x="2917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2" name="Freeform 191"/>
                <p:cNvSpPr>
                  <a:spLocks/>
                </p:cNvSpPr>
                <p:nvPr/>
              </p:nvSpPr>
              <p:spPr bwMode="auto">
                <a:xfrm>
                  <a:off x="292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3" name="Freeform 192"/>
                <p:cNvSpPr>
                  <a:spLocks/>
                </p:cNvSpPr>
                <p:nvPr/>
              </p:nvSpPr>
              <p:spPr bwMode="auto">
                <a:xfrm>
                  <a:off x="293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4" name="Freeform 193"/>
                <p:cNvSpPr>
                  <a:spLocks/>
                </p:cNvSpPr>
                <p:nvPr/>
              </p:nvSpPr>
              <p:spPr bwMode="auto">
                <a:xfrm>
                  <a:off x="2951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5" name="Freeform 194"/>
                <p:cNvSpPr>
                  <a:spLocks/>
                </p:cNvSpPr>
                <p:nvPr/>
              </p:nvSpPr>
              <p:spPr bwMode="auto">
                <a:xfrm>
                  <a:off x="2962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6" name="Freeform 195"/>
                <p:cNvSpPr>
                  <a:spLocks/>
                </p:cNvSpPr>
                <p:nvPr/>
              </p:nvSpPr>
              <p:spPr bwMode="auto">
                <a:xfrm>
                  <a:off x="297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7" name="Freeform 196"/>
                <p:cNvSpPr>
                  <a:spLocks/>
                </p:cNvSpPr>
                <p:nvPr/>
              </p:nvSpPr>
              <p:spPr bwMode="auto">
                <a:xfrm>
                  <a:off x="298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8" name="Freeform 197"/>
                <p:cNvSpPr>
                  <a:spLocks/>
                </p:cNvSpPr>
                <p:nvPr/>
              </p:nvSpPr>
              <p:spPr bwMode="auto">
                <a:xfrm>
                  <a:off x="2996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29" name="Freeform 198"/>
                <p:cNvSpPr>
                  <a:spLocks/>
                </p:cNvSpPr>
                <p:nvPr/>
              </p:nvSpPr>
              <p:spPr bwMode="auto">
                <a:xfrm>
                  <a:off x="3007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0" name="Freeform 199"/>
                <p:cNvSpPr>
                  <a:spLocks/>
                </p:cNvSpPr>
                <p:nvPr/>
              </p:nvSpPr>
              <p:spPr bwMode="auto">
                <a:xfrm>
                  <a:off x="301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1" name="Freeform 200"/>
                <p:cNvSpPr>
                  <a:spLocks/>
                </p:cNvSpPr>
                <p:nvPr/>
              </p:nvSpPr>
              <p:spPr bwMode="auto">
                <a:xfrm>
                  <a:off x="302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2" name="Freeform 201"/>
                <p:cNvSpPr>
                  <a:spLocks/>
                </p:cNvSpPr>
                <p:nvPr/>
              </p:nvSpPr>
              <p:spPr bwMode="auto">
                <a:xfrm>
                  <a:off x="3041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3" name="Freeform 202"/>
                <p:cNvSpPr>
                  <a:spLocks/>
                </p:cNvSpPr>
                <p:nvPr/>
              </p:nvSpPr>
              <p:spPr bwMode="auto">
                <a:xfrm>
                  <a:off x="3052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4" name="Freeform 203"/>
                <p:cNvSpPr>
                  <a:spLocks/>
                </p:cNvSpPr>
                <p:nvPr/>
              </p:nvSpPr>
              <p:spPr bwMode="auto">
                <a:xfrm>
                  <a:off x="3063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5" name="Freeform 204"/>
                <p:cNvSpPr>
                  <a:spLocks/>
                </p:cNvSpPr>
                <p:nvPr/>
              </p:nvSpPr>
              <p:spPr bwMode="auto">
                <a:xfrm>
                  <a:off x="307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6" name="Freeform 205"/>
                <p:cNvSpPr>
                  <a:spLocks/>
                </p:cNvSpPr>
                <p:nvPr/>
              </p:nvSpPr>
              <p:spPr bwMode="auto">
                <a:xfrm>
                  <a:off x="3086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7" name="Freeform 206"/>
                <p:cNvSpPr>
                  <a:spLocks/>
                </p:cNvSpPr>
                <p:nvPr/>
              </p:nvSpPr>
              <p:spPr bwMode="auto">
                <a:xfrm>
                  <a:off x="3097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8" name="Freeform 207"/>
                <p:cNvSpPr>
                  <a:spLocks/>
                </p:cNvSpPr>
                <p:nvPr/>
              </p:nvSpPr>
              <p:spPr bwMode="auto">
                <a:xfrm>
                  <a:off x="3108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39" name="Freeform 208"/>
                <p:cNvSpPr>
                  <a:spLocks/>
                </p:cNvSpPr>
                <p:nvPr/>
              </p:nvSpPr>
              <p:spPr bwMode="auto">
                <a:xfrm>
                  <a:off x="3119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0" name="Freeform 209"/>
                <p:cNvSpPr>
                  <a:spLocks/>
                </p:cNvSpPr>
                <p:nvPr/>
              </p:nvSpPr>
              <p:spPr bwMode="auto">
                <a:xfrm>
                  <a:off x="3131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1" name="Freeform 210"/>
                <p:cNvSpPr>
                  <a:spLocks/>
                </p:cNvSpPr>
                <p:nvPr/>
              </p:nvSpPr>
              <p:spPr bwMode="auto">
                <a:xfrm>
                  <a:off x="3142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2" name="Freeform 211"/>
                <p:cNvSpPr>
                  <a:spLocks/>
                </p:cNvSpPr>
                <p:nvPr/>
              </p:nvSpPr>
              <p:spPr bwMode="auto">
                <a:xfrm>
                  <a:off x="3153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3" name="Freeform 212"/>
                <p:cNvSpPr>
                  <a:spLocks/>
                </p:cNvSpPr>
                <p:nvPr/>
              </p:nvSpPr>
              <p:spPr bwMode="auto">
                <a:xfrm>
                  <a:off x="3164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4" name="Freeform 213"/>
                <p:cNvSpPr>
                  <a:spLocks/>
                </p:cNvSpPr>
                <p:nvPr/>
              </p:nvSpPr>
              <p:spPr bwMode="auto">
                <a:xfrm>
                  <a:off x="3176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5" name="Freeform 214"/>
                <p:cNvSpPr>
                  <a:spLocks/>
                </p:cNvSpPr>
                <p:nvPr/>
              </p:nvSpPr>
              <p:spPr bwMode="auto">
                <a:xfrm>
                  <a:off x="3187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6" name="Freeform 215"/>
                <p:cNvSpPr>
                  <a:spLocks/>
                </p:cNvSpPr>
                <p:nvPr/>
              </p:nvSpPr>
              <p:spPr bwMode="auto">
                <a:xfrm>
                  <a:off x="319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7" name="Freeform 216"/>
                <p:cNvSpPr>
                  <a:spLocks/>
                </p:cNvSpPr>
                <p:nvPr/>
              </p:nvSpPr>
              <p:spPr bwMode="auto">
                <a:xfrm>
                  <a:off x="3210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8" name="Freeform 217"/>
                <p:cNvSpPr>
                  <a:spLocks/>
                </p:cNvSpPr>
                <p:nvPr/>
              </p:nvSpPr>
              <p:spPr bwMode="auto">
                <a:xfrm>
                  <a:off x="3221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49" name="Freeform 218"/>
                <p:cNvSpPr>
                  <a:spLocks/>
                </p:cNvSpPr>
                <p:nvPr/>
              </p:nvSpPr>
              <p:spPr bwMode="auto">
                <a:xfrm>
                  <a:off x="3232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0" name="Freeform 219"/>
                <p:cNvSpPr>
                  <a:spLocks/>
                </p:cNvSpPr>
                <p:nvPr/>
              </p:nvSpPr>
              <p:spPr bwMode="auto">
                <a:xfrm>
                  <a:off x="324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1" name="Freeform 220"/>
                <p:cNvSpPr>
                  <a:spLocks/>
                </p:cNvSpPr>
                <p:nvPr/>
              </p:nvSpPr>
              <p:spPr bwMode="auto">
                <a:xfrm>
                  <a:off x="3255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2" name="Freeform 221"/>
                <p:cNvSpPr>
                  <a:spLocks/>
                </p:cNvSpPr>
                <p:nvPr/>
              </p:nvSpPr>
              <p:spPr bwMode="auto">
                <a:xfrm>
                  <a:off x="3266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3" name="Freeform 222"/>
                <p:cNvSpPr>
                  <a:spLocks/>
                </p:cNvSpPr>
                <p:nvPr/>
              </p:nvSpPr>
              <p:spPr bwMode="auto">
                <a:xfrm>
                  <a:off x="3277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4" name="Freeform 223"/>
                <p:cNvSpPr>
                  <a:spLocks/>
                </p:cNvSpPr>
                <p:nvPr/>
              </p:nvSpPr>
              <p:spPr bwMode="auto">
                <a:xfrm>
                  <a:off x="328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5" name="Freeform 224"/>
                <p:cNvSpPr>
                  <a:spLocks/>
                </p:cNvSpPr>
                <p:nvPr/>
              </p:nvSpPr>
              <p:spPr bwMode="auto">
                <a:xfrm>
                  <a:off x="3300" y="2983"/>
                  <a:ext cx="5" cy="5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0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0 h 11"/>
                    <a:gd name="T36" fmla="*/ 0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6" name="Freeform 225"/>
                <p:cNvSpPr>
                  <a:spLocks/>
                </p:cNvSpPr>
                <p:nvPr/>
              </p:nvSpPr>
              <p:spPr bwMode="auto">
                <a:xfrm>
                  <a:off x="3311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7" name="Freeform 226"/>
                <p:cNvSpPr>
                  <a:spLocks/>
                </p:cNvSpPr>
                <p:nvPr/>
              </p:nvSpPr>
              <p:spPr bwMode="auto">
                <a:xfrm>
                  <a:off x="3322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8" name="Freeform 227"/>
                <p:cNvSpPr>
                  <a:spLocks/>
                </p:cNvSpPr>
                <p:nvPr/>
              </p:nvSpPr>
              <p:spPr bwMode="auto">
                <a:xfrm>
                  <a:off x="333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59" name="Freeform 228"/>
                <p:cNvSpPr>
                  <a:spLocks/>
                </p:cNvSpPr>
                <p:nvPr/>
              </p:nvSpPr>
              <p:spPr bwMode="auto">
                <a:xfrm>
                  <a:off x="3345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60" name="Freeform 229"/>
                <p:cNvSpPr>
                  <a:spLocks/>
                </p:cNvSpPr>
                <p:nvPr/>
              </p:nvSpPr>
              <p:spPr bwMode="auto">
                <a:xfrm>
                  <a:off x="3356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61" name="Freeform 230"/>
                <p:cNvSpPr>
                  <a:spLocks/>
                </p:cNvSpPr>
                <p:nvPr/>
              </p:nvSpPr>
              <p:spPr bwMode="auto">
                <a:xfrm>
                  <a:off x="3367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62" name="Freeform 231"/>
                <p:cNvSpPr>
                  <a:spLocks/>
                </p:cNvSpPr>
                <p:nvPr/>
              </p:nvSpPr>
              <p:spPr bwMode="auto">
                <a:xfrm>
                  <a:off x="3378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63" name="Freeform 232"/>
                <p:cNvSpPr>
                  <a:spLocks/>
                </p:cNvSpPr>
                <p:nvPr/>
              </p:nvSpPr>
              <p:spPr bwMode="auto">
                <a:xfrm>
                  <a:off x="3390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64" name="Freeform 233"/>
                <p:cNvSpPr>
                  <a:spLocks/>
                </p:cNvSpPr>
                <p:nvPr/>
              </p:nvSpPr>
              <p:spPr bwMode="auto">
                <a:xfrm>
                  <a:off x="3401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65" name="Freeform 234"/>
                <p:cNvSpPr>
                  <a:spLocks/>
                </p:cNvSpPr>
                <p:nvPr/>
              </p:nvSpPr>
              <p:spPr bwMode="auto">
                <a:xfrm>
                  <a:off x="3412" y="2983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1 w 12"/>
                    <a:gd name="T31" fmla="*/ 0 h 11"/>
                    <a:gd name="T32" fmla="*/ 1 w 12"/>
                    <a:gd name="T33" fmla="*/ 0 h 11"/>
                    <a:gd name="T34" fmla="*/ 1 w 12"/>
                    <a:gd name="T35" fmla="*/ 0 h 11"/>
                    <a:gd name="T36" fmla="*/ 1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66" name="Freeform 235"/>
                <p:cNvSpPr>
                  <a:spLocks/>
                </p:cNvSpPr>
                <p:nvPr/>
              </p:nvSpPr>
              <p:spPr bwMode="auto">
                <a:xfrm>
                  <a:off x="3423" y="2983"/>
                  <a:ext cx="6" cy="5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1 w 11"/>
                    <a:gd name="T15" fmla="*/ 0 h 11"/>
                    <a:gd name="T16" fmla="*/ 1 w 11"/>
                    <a:gd name="T17" fmla="*/ 0 h 11"/>
                    <a:gd name="T18" fmla="*/ 1 w 11"/>
                    <a:gd name="T19" fmla="*/ 0 h 11"/>
                    <a:gd name="T20" fmla="*/ 1 w 11"/>
                    <a:gd name="T21" fmla="*/ 0 h 11"/>
                    <a:gd name="T22" fmla="*/ 1 w 11"/>
                    <a:gd name="T23" fmla="*/ 0 h 11"/>
                    <a:gd name="T24" fmla="*/ 1 w 11"/>
                    <a:gd name="T25" fmla="*/ 0 h 11"/>
                    <a:gd name="T26" fmla="*/ 1 w 11"/>
                    <a:gd name="T27" fmla="*/ 0 h 11"/>
                    <a:gd name="T28" fmla="*/ 1 w 11"/>
                    <a:gd name="T29" fmla="*/ 0 h 11"/>
                    <a:gd name="T30" fmla="*/ 1 w 11"/>
                    <a:gd name="T31" fmla="*/ 0 h 11"/>
                    <a:gd name="T32" fmla="*/ 1 w 11"/>
                    <a:gd name="T33" fmla="*/ 0 h 11"/>
                    <a:gd name="T34" fmla="*/ 1 w 11"/>
                    <a:gd name="T35" fmla="*/ 0 h 11"/>
                    <a:gd name="T36" fmla="*/ 1 w 11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1"/>
                    <a:gd name="T59" fmla="*/ 11 w 11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767" name="Freeform 236"/>
                <p:cNvSpPr>
                  <a:spLocks/>
                </p:cNvSpPr>
                <p:nvPr/>
              </p:nvSpPr>
              <p:spPr bwMode="auto">
                <a:xfrm>
                  <a:off x="3435" y="2983"/>
                  <a:ext cx="5" cy="5"/>
                </a:xfrm>
                <a:custGeom>
                  <a:avLst/>
                  <a:gdLst>
                    <a:gd name="T0" fmla="*/ 0 w 12"/>
                    <a:gd name="T1" fmla="*/ 0 h 11"/>
                    <a:gd name="T2" fmla="*/ 0 w 12"/>
                    <a:gd name="T3" fmla="*/ 0 h 11"/>
                    <a:gd name="T4" fmla="*/ 0 w 12"/>
                    <a:gd name="T5" fmla="*/ 0 h 11"/>
                    <a:gd name="T6" fmla="*/ 0 w 12"/>
                    <a:gd name="T7" fmla="*/ 0 h 11"/>
                    <a:gd name="T8" fmla="*/ 0 w 12"/>
                    <a:gd name="T9" fmla="*/ 0 h 11"/>
                    <a:gd name="T10" fmla="*/ 0 w 12"/>
                    <a:gd name="T11" fmla="*/ 0 h 11"/>
                    <a:gd name="T12" fmla="*/ 0 w 12"/>
                    <a:gd name="T13" fmla="*/ 0 h 11"/>
                    <a:gd name="T14" fmla="*/ 0 w 12"/>
                    <a:gd name="T15" fmla="*/ 0 h 11"/>
                    <a:gd name="T16" fmla="*/ 0 w 12"/>
                    <a:gd name="T17" fmla="*/ 0 h 11"/>
                    <a:gd name="T18" fmla="*/ 0 w 12"/>
                    <a:gd name="T19" fmla="*/ 0 h 11"/>
                    <a:gd name="T20" fmla="*/ 0 w 12"/>
                    <a:gd name="T21" fmla="*/ 0 h 11"/>
                    <a:gd name="T22" fmla="*/ 0 w 12"/>
                    <a:gd name="T23" fmla="*/ 0 h 11"/>
                    <a:gd name="T24" fmla="*/ 0 w 12"/>
                    <a:gd name="T25" fmla="*/ 0 h 11"/>
                    <a:gd name="T26" fmla="*/ 0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1"/>
                    <a:gd name="T59" fmla="*/ 12 w 12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34452" name="Freeform 238"/>
              <p:cNvSpPr>
                <a:spLocks/>
              </p:cNvSpPr>
              <p:nvPr/>
            </p:nvSpPr>
            <p:spPr bwMode="auto">
              <a:xfrm>
                <a:off x="3446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3" name="Freeform 239"/>
              <p:cNvSpPr>
                <a:spLocks/>
              </p:cNvSpPr>
              <p:nvPr/>
            </p:nvSpPr>
            <p:spPr bwMode="auto">
              <a:xfrm>
                <a:off x="3457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4" name="Freeform 240"/>
              <p:cNvSpPr>
                <a:spLocks/>
              </p:cNvSpPr>
              <p:nvPr/>
            </p:nvSpPr>
            <p:spPr bwMode="auto">
              <a:xfrm>
                <a:off x="3469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5" name="Freeform 241"/>
              <p:cNvSpPr>
                <a:spLocks/>
              </p:cNvSpPr>
              <p:nvPr/>
            </p:nvSpPr>
            <p:spPr bwMode="auto">
              <a:xfrm>
                <a:off x="3480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6" name="Freeform 242"/>
              <p:cNvSpPr>
                <a:spLocks/>
              </p:cNvSpPr>
              <p:nvPr/>
            </p:nvSpPr>
            <p:spPr bwMode="auto">
              <a:xfrm>
                <a:off x="3491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7" name="Freeform 243"/>
              <p:cNvSpPr>
                <a:spLocks/>
              </p:cNvSpPr>
              <p:nvPr/>
            </p:nvSpPr>
            <p:spPr bwMode="auto">
              <a:xfrm>
                <a:off x="3502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8" name="Freeform 244"/>
              <p:cNvSpPr>
                <a:spLocks/>
              </p:cNvSpPr>
              <p:nvPr/>
            </p:nvSpPr>
            <p:spPr bwMode="auto">
              <a:xfrm>
                <a:off x="3514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9" name="Freeform 245"/>
              <p:cNvSpPr>
                <a:spLocks/>
              </p:cNvSpPr>
              <p:nvPr/>
            </p:nvSpPr>
            <p:spPr bwMode="auto">
              <a:xfrm>
                <a:off x="3525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0" name="Freeform 246"/>
              <p:cNvSpPr>
                <a:spLocks/>
              </p:cNvSpPr>
              <p:nvPr/>
            </p:nvSpPr>
            <p:spPr bwMode="auto">
              <a:xfrm>
                <a:off x="3536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1" name="Freeform 247"/>
              <p:cNvSpPr>
                <a:spLocks/>
              </p:cNvSpPr>
              <p:nvPr/>
            </p:nvSpPr>
            <p:spPr bwMode="auto">
              <a:xfrm>
                <a:off x="3547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2" name="Freeform 248"/>
              <p:cNvSpPr>
                <a:spLocks/>
              </p:cNvSpPr>
              <p:nvPr/>
            </p:nvSpPr>
            <p:spPr bwMode="auto">
              <a:xfrm>
                <a:off x="3559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3" name="Freeform 249"/>
              <p:cNvSpPr>
                <a:spLocks/>
              </p:cNvSpPr>
              <p:nvPr/>
            </p:nvSpPr>
            <p:spPr bwMode="auto">
              <a:xfrm>
                <a:off x="3570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4" name="Freeform 250"/>
              <p:cNvSpPr>
                <a:spLocks/>
              </p:cNvSpPr>
              <p:nvPr/>
            </p:nvSpPr>
            <p:spPr bwMode="auto">
              <a:xfrm>
                <a:off x="3581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5" name="Freeform 251"/>
              <p:cNvSpPr>
                <a:spLocks/>
              </p:cNvSpPr>
              <p:nvPr/>
            </p:nvSpPr>
            <p:spPr bwMode="auto">
              <a:xfrm>
                <a:off x="3592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6" name="Freeform 252"/>
              <p:cNvSpPr>
                <a:spLocks/>
              </p:cNvSpPr>
              <p:nvPr/>
            </p:nvSpPr>
            <p:spPr bwMode="auto">
              <a:xfrm>
                <a:off x="3604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7" name="Freeform 253"/>
              <p:cNvSpPr>
                <a:spLocks/>
              </p:cNvSpPr>
              <p:nvPr/>
            </p:nvSpPr>
            <p:spPr bwMode="auto">
              <a:xfrm>
                <a:off x="3615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8" name="Freeform 254"/>
              <p:cNvSpPr>
                <a:spLocks/>
              </p:cNvSpPr>
              <p:nvPr/>
            </p:nvSpPr>
            <p:spPr bwMode="auto">
              <a:xfrm>
                <a:off x="3626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9" name="Freeform 255"/>
              <p:cNvSpPr>
                <a:spLocks/>
              </p:cNvSpPr>
              <p:nvPr/>
            </p:nvSpPr>
            <p:spPr bwMode="auto">
              <a:xfrm>
                <a:off x="3637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0" name="Freeform 256"/>
              <p:cNvSpPr>
                <a:spLocks/>
              </p:cNvSpPr>
              <p:nvPr/>
            </p:nvSpPr>
            <p:spPr bwMode="auto">
              <a:xfrm>
                <a:off x="3649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1" name="Freeform 257"/>
              <p:cNvSpPr>
                <a:spLocks/>
              </p:cNvSpPr>
              <p:nvPr/>
            </p:nvSpPr>
            <p:spPr bwMode="auto">
              <a:xfrm>
                <a:off x="3660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2" name="Freeform 258"/>
              <p:cNvSpPr>
                <a:spLocks/>
              </p:cNvSpPr>
              <p:nvPr/>
            </p:nvSpPr>
            <p:spPr bwMode="auto">
              <a:xfrm>
                <a:off x="3671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3" name="Freeform 259"/>
              <p:cNvSpPr>
                <a:spLocks/>
              </p:cNvSpPr>
              <p:nvPr/>
            </p:nvSpPr>
            <p:spPr bwMode="auto">
              <a:xfrm>
                <a:off x="3682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4" name="Freeform 260"/>
              <p:cNvSpPr>
                <a:spLocks/>
              </p:cNvSpPr>
              <p:nvPr/>
            </p:nvSpPr>
            <p:spPr bwMode="auto">
              <a:xfrm>
                <a:off x="3694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5" name="Freeform 261"/>
              <p:cNvSpPr>
                <a:spLocks/>
              </p:cNvSpPr>
              <p:nvPr/>
            </p:nvSpPr>
            <p:spPr bwMode="auto">
              <a:xfrm>
                <a:off x="3705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6" name="Freeform 262"/>
              <p:cNvSpPr>
                <a:spLocks/>
              </p:cNvSpPr>
              <p:nvPr/>
            </p:nvSpPr>
            <p:spPr bwMode="auto">
              <a:xfrm>
                <a:off x="3716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7" name="Freeform 263"/>
              <p:cNvSpPr>
                <a:spLocks/>
              </p:cNvSpPr>
              <p:nvPr/>
            </p:nvSpPr>
            <p:spPr bwMode="auto">
              <a:xfrm>
                <a:off x="3728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8" name="Freeform 264"/>
              <p:cNvSpPr>
                <a:spLocks/>
              </p:cNvSpPr>
              <p:nvPr/>
            </p:nvSpPr>
            <p:spPr bwMode="auto">
              <a:xfrm>
                <a:off x="3739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9" name="Freeform 265"/>
              <p:cNvSpPr>
                <a:spLocks/>
              </p:cNvSpPr>
              <p:nvPr/>
            </p:nvSpPr>
            <p:spPr bwMode="auto">
              <a:xfrm>
                <a:off x="3750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0" name="Freeform 266"/>
              <p:cNvSpPr>
                <a:spLocks/>
              </p:cNvSpPr>
              <p:nvPr/>
            </p:nvSpPr>
            <p:spPr bwMode="auto">
              <a:xfrm>
                <a:off x="3761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1" name="Freeform 267"/>
              <p:cNvSpPr>
                <a:spLocks/>
              </p:cNvSpPr>
              <p:nvPr/>
            </p:nvSpPr>
            <p:spPr bwMode="auto">
              <a:xfrm>
                <a:off x="3773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2" name="Freeform 268"/>
              <p:cNvSpPr>
                <a:spLocks/>
              </p:cNvSpPr>
              <p:nvPr/>
            </p:nvSpPr>
            <p:spPr bwMode="auto">
              <a:xfrm>
                <a:off x="3784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3" name="Freeform 269"/>
              <p:cNvSpPr>
                <a:spLocks/>
              </p:cNvSpPr>
              <p:nvPr/>
            </p:nvSpPr>
            <p:spPr bwMode="auto">
              <a:xfrm>
                <a:off x="3795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4" name="Freeform 270"/>
              <p:cNvSpPr>
                <a:spLocks/>
              </p:cNvSpPr>
              <p:nvPr/>
            </p:nvSpPr>
            <p:spPr bwMode="auto">
              <a:xfrm>
                <a:off x="3806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5" name="Freeform 271"/>
              <p:cNvSpPr>
                <a:spLocks/>
              </p:cNvSpPr>
              <p:nvPr/>
            </p:nvSpPr>
            <p:spPr bwMode="auto">
              <a:xfrm>
                <a:off x="3818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6" name="Freeform 272"/>
              <p:cNvSpPr>
                <a:spLocks/>
              </p:cNvSpPr>
              <p:nvPr/>
            </p:nvSpPr>
            <p:spPr bwMode="auto">
              <a:xfrm>
                <a:off x="3829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7" name="Freeform 273"/>
              <p:cNvSpPr>
                <a:spLocks/>
              </p:cNvSpPr>
              <p:nvPr/>
            </p:nvSpPr>
            <p:spPr bwMode="auto">
              <a:xfrm>
                <a:off x="3840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8" name="Freeform 274"/>
              <p:cNvSpPr>
                <a:spLocks/>
              </p:cNvSpPr>
              <p:nvPr/>
            </p:nvSpPr>
            <p:spPr bwMode="auto">
              <a:xfrm>
                <a:off x="3851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9" name="Freeform 275"/>
              <p:cNvSpPr>
                <a:spLocks/>
              </p:cNvSpPr>
              <p:nvPr/>
            </p:nvSpPr>
            <p:spPr bwMode="auto">
              <a:xfrm>
                <a:off x="3863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0" name="Freeform 276"/>
              <p:cNvSpPr>
                <a:spLocks/>
              </p:cNvSpPr>
              <p:nvPr/>
            </p:nvSpPr>
            <p:spPr bwMode="auto">
              <a:xfrm>
                <a:off x="3874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1" name="Freeform 277"/>
              <p:cNvSpPr>
                <a:spLocks/>
              </p:cNvSpPr>
              <p:nvPr/>
            </p:nvSpPr>
            <p:spPr bwMode="auto">
              <a:xfrm>
                <a:off x="3885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2" name="Freeform 278"/>
              <p:cNvSpPr>
                <a:spLocks/>
              </p:cNvSpPr>
              <p:nvPr/>
            </p:nvSpPr>
            <p:spPr bwMode="auto">
              <a:xfrm>
                <a:off x="3896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3" name="Freeform 279"/>
              <p:cNvSpPr>
                <a:spLocks/>
              </p:cNvSpPr>
              <p:nvPr/>
            </p:nvSpPr>
            <p:spPr bwMode="auto">
              <a:xfrm>
                <a:off x="3908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4" name="Freeform 280"/>
              <p:cNvSpPr>
                <a:spLocks/>
              </p:cNvSpPr>
              <p:nvPr/>
            </p:nvSpPr>
            <p:spPr bwMode="auto">
              <a:xfrm>
                <a:off x="3919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5" name="Freeform 281"/>
              <p:cNvSpPr>
                <a:spLocks/>
              </p:cNvSpPr>
              <p:nvPr/>
            </p:nvSpPr>
            <p:spPr bwMode="auto">
              <a:xfrm>
                <a:off x="3930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6" name="Freeform 282"/>
              <p:cNvSpPr>
                <a:spLocks/>
              </p:cNvSpPr>
              <p:nvPr/>
            </p:nvSpPr>
            <p:spPr bwMode="auto">
              <a:xfrm>
                <a:off x="3941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7" name="Freeform 283"/>
              <p:cNvSpPr>
                <a:spLocks/>
              </p:cNvSpPr>
              <p:nvPr/>
            </p:nvSpPr>
            <p:spPr bwMode="auto">
              <a:xfrm>
                <a:off x="3953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8" name="Freeform 284"/>
              <p:cNvSpPr>
                <a:spLocks/>
              </p:cNvSpPr>
              <p:nvPr/>
            </p:nvSpPr>
            <p:spPr bwMode="auto">
              <a:xfrm>
                <a:off x="3964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9" name="Freeform 285"/>
              <p:cNvSpPr>
                <a:spLocks/>
              </p:cNvSpPr>
              <p:nvPr/>
            </p:nvSpPr>
            <p:spPr bwMode="auto">
              <a:xfrm>
                <a:off x="3975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0" name="Freeform 286"/>
              <p:cNvSpPr>
                <a:spLocks/>
              </p:cNvSpPr>
              <p:nvPr/>
            </p:nvSpPr>
            <p:spPr bwMode="auto">
              <a:xfrm>
                <a:off x="3987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1" name="Freeform 287"/>
              <p:cNvSpPr>
                <a:spLocks/>
              </p:cNvSpPr>
              <p:nvPr/>
            </p:nvSpPr>
            <p:spPr bwMode="auto">
              <a:xfrm>
                <a:off x="3998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2" name="Freeform 288"/>
              <p:cNvSpPr>
                <a:spLocks/>
              </p:cNvSpPr>
              <p:nvPr/>
            </p:nvSpPr>
            <p:spPr bwMode="auto">
              <a:xfrm>
                <a:off x="4009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3" name="Freeform 289"/>
              <p:cNvSpPr>
                <a:spLocks/>
              </p:cNvSpPr>
              <p:nvPr/>
            </p:nvSpPr>
            <p:spPr bwMode="auto">
              <a:xfrm>
                <a:off x="4020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4" name="Freeform 290"/>
              <p:cNvSpPr>
                <a:spLocks/>
              </p:cNvSpPr>
              <p:nvPr/>
            </p:nvSpPr>
            <p:spPr bwMode="auto">
              <a:xfrm>
                <a:off x="4032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5" name="Freeform 291"/>
              <p:cNvSpPr>
                <a:spLocks/>
              </p:cNvSpPr>
              <p:nvPr/>
            </p:nvSpPr>
            <p:spPr bwMode="auto">
              <a:xfrm>
                <a:off x="4043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6" name="Freeform 292"/>
              <p:cNvSpPr>
                <a:spLocks/>
              </p:cNvSpPr>
              <p:nvPr/>
            </p:nvSpPr>
            <p:spPr bwMode="auto">
              <a:xfrm>
                <a:off x="4054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7" name="Freeform 293"/>
              <p:cNvSpPr>
                <a:spLocks/>
              </p:cNvSpPr>
              <p:nvPr/>
            </p:nvSpPr>
            <p:spPr bwMode="auto">
              <a:xfrm>
                <a:off x="4065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8" name="Freeform 294"/>
              <p:cNvSpPr>
                <a:spLocks/>
              </p:cNvSpPr>
              <p:nvPr/>
            </p:nvSpPr>
            <p:spPr bwMode="auto">
              <a:xfrm>
                <a:off x="4077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9" name="Freeform 295"/>
              <p:cNvSpPr>
                <a:spLocks/>
              </p:cNvSpPr>
              <p:nvPr/>
            </p:nvSpPr>
            <p:spPr bwMode="auto">
              <a:xfrm>
                <a:off x="4088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0" name="Freeform 296"/>
              <p:cNvSpPr>
                <a:spLocks/>
              </p:cNvSpPr>
              <p:nvPr/>
            </p:nvSpPr>
            <p:spPr bwMode="auto">
              <a:xfrm>
                <a:off x="4099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1" name="Freeform 297"/>
              <p:cNvSpPr>
                <a:spLocks/>
              </p:cNvSpPr>
              <p:nvPr/>
            </p:nvSpPr>
            <p:spPr bwMode="auto">
              <a:xfrm>
                <a:off x="4110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2" name="Freeform 298"/>
              <p:cNvSpPr>
                <a:spLocks/>
              </p:cNvSpPr>
              <p:nvPr/>
            </p:nvSpPr>
            <p:spPr bwMode="auto">
              <a:xfrm>
                <a:off x="4122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3" name="Freeform 299"/>
              <p:cNvSpPr>
                <a:spLocks/>
              </p:cNvSpPr>
              <p:nvPr/>
            </p:nvSpPr>
            <p:spPr bwMode="auto">
              <a:xfrm>
                <a:off x="4133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4" name="Freeform 300"/>
              <p:cNvSpPr>
                <a:spLocks/>
              </p:cNvSpPr>
              <p:nvPr/>
            </p:nvSpPr>
            <p:spPr bwMode="auto">
              <a:xfrm>
                <a:off x="4144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5" name="Freeform 301"/>
              <p:cNvSpPr>
                <a:spLocks/>
              </p:cNvSpPr>
              <p:nvPr/>
            </p:nvSpPr>
            <p:spPr bwMode="auto">
              <a:xfrm>
                <a:off x="4155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6" name="Freeform 302"/>
              <p:cNvSpPr>
                <a:spLocks/>
              </p:cNvSpPr>
              <p:nvPr/>
            </p:nvSpPr>
            <p:spPr bwMode="auto">
              <a:xfrm>
                <a:off x="4167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7" name="Freeform 303"/>
              <p:cNvSpPr>
                <a:spLocks/>
              </p:cNvSpPr>
              <p:nvPr/>
            </p:nvSpPr>
            <p:spPr bwMode="auto">
              <a:xfrm>
                <a:off x="4178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8" name="Freeform 304"/>
              <p:cNvSpPr>
                <a:spLocks/>
              </p:cNvSpPr>
              <p:nvPr/>
            </p:nvSpPr>
            <p:spPr bwMode="auto">
              <a:xfrm>
                <a:off x="4189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19" name="Freeform 305"/>
              <p:cNvSpPr>
                <a:spLocks/>
              </p:cNvSpPr>
              <p:nvPr/>
            </p:nvSpPr>
            <p:spPr bwMode="auto">
              <a:xfrm>
                <a:off x="4200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0" name="Freeform 306"/>
              <p:cNvSpPr>
                <a:spLocks/>
              </p:cNvSpPr>
              <p:nvPr/>
            </p:nvSpPr>
            <p:spPr bwMode="auto">
              <a:xfrm>
                <a:off x="4212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1" name="Freeform 307"/>
              <p:cNvSpPr>
                <a:spLocks/>
              </p:cNvSpPr>
              <p:nvPr/>
            </p:nvSpPr>
            <p:spPr bwMode="auto">
              <a:xfrm>
                <a:off x="4223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2" name="Freeform 308"/>
              <p:cNvSpPr>
                <a:spLocks/>
              </p:cNvSpPr>
              <p:nvPr/>
            </p:nvSpPr>
            <p:spPr bwMode="auto">
              <a:xfrm>
                <a:off x="4234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3" name="Freeform 309"/>
              <p:cNvSpPr>
                <a:spLocks/>
              </p:cNvSpPr>
              <p:nvPr/>
            </p:nvSpPr>
            <p:spPr bwMode="auto">
              <a:xfrm>
                <a:off x="4245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4" name="Freeform 310"/>
              <p:cNvSpPr>
                <a:spLocks/>
              </p:cNvSpPr>
              <p:nvPr/>
            </p:nvSpPr>
            <p:spPr bwMode="auto">
              <a:xfrm>
                <a:off x="4257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5" name="Freeform 311"/>
              <p:cNvSpPr>
                <a:spLocks/>
              </p:cNvSpPr>
              <p:nvPr/>
            </p:nvSpPr>
            <p:spPr bwMode="auto">
              <a:xfrm>
                <a:off x="4268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6" name="Freeform 312"/>
              <p:cNvSpPr>
                <a:spLocks/>
              </p:cNvSpPr>
              <p:nvPr/>
            </p:nvSpPr>
            <p:spPr bwMode="auto">
              <a:xfrm>
                <a:off x="4279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7" name="Freeform 313"/>
              <p:cNvSpPr>
                <a:spLocks/>
              </p:cNvSpPr>
              <p:nvPr/>
            </p:nvSpPr>
            <p:spPr bwMode="auto">
              <a:xfrm>
                <a:off x="4291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8" name="Freeform 314"/>
              <p:cNvSpPr>
                <a:spLocks/>
              </p:cNvSpPr>
              <p:nvPr/>
            </p:nvSpPr>
            <p:spPr bwMode="auto">
              <a:xfrm>
                <a:off x="4302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29" name="Freeform 315"/>
              <p:cNvSpPr>
                <a:spLocks/>
              </p:cNvSpPr>
              <p:nvPr/>
            </p:nvSpPr>
            <p:spPr bwMode="auto">
              <a:xfrm>
                <a:off x="4313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0" name="Freeform 316"/>
              <p:cNvSpPr>
                <a:spLocks/>
              </p:cNvSpPr>
              <p:nvPr/>
            </p:nvSpPr>
            <p:spPr bwMode="auto">
              <a:xfrm>
                <a:off x="4324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1" name="Freeform 317"/>
              <p:cNvSpPr>
                <a:spLocks/>
              </p:cNvSpPr>
              <p:nvPr/>
            </p:nvSpPr>
            <p:spPr bwMode="auto">
              <a:xfrm>
                <a:off x="4336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2" name="Freeform 318"/>
              <p:cNvSpPr>
                <a:spLocks/>
              </p:cNvSpPr>
              <p:nvPr/>
            </p:nvSpPr>
            <p:spPr bwMode="auto">
              <a:xfrm>
                <a:off x="4347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3" name="Freeform 319"/>
              <p:cNvSpPr>
                <a:spLocks/>
              </p:cNvSpPr>
              <p:nvPr/>
            </p:nvSpPr>
            <p:spPr bwMode="auto">
              <a:xfrm>
                <a:off x="4358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4" name="Freeform 320"/>
              <p:cNvSpPr>
                <a:spLocks/>
              </p:cNvSpPr>
              <p:nvPr/>
            </p:nvSpPr>
            <p:spPr bwMode="auto">
              <a:xfrm>
                <a:off x="4369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5" name="Freeform 321"/>
              <p:cNvSpPr>
                <a:spLocks/>
              </p:cNvSpPr>
              <p:nvPr/>
            </p:nvSpPr>
            <p:spPr bwMode="auto">
              <a:xfrm>
                <a:off x="4381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6" name="Freeform 322"/>
              <p:cNvSpPr>
                <a:spLocks/>
              </p:cNvSpPr>
              <p:nvPr/>
            </p:nvSpPr>
            <p:spPr bwMode="auto">
              <a:xfrm>
                <a:off x="4392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7" name="Freeform 323"/>
              <p:cNvSpPr>
                <a:spLocks/>
              </p:cNvSpPr>
              <p:nvPr/>
            </p:nvSpPr>
            <p:spPr bwMode="auto">
              <a:xfrm>
                <a:off x="4403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8" name="Freeform 324"/>
              <p:cNvSpPr>
                <a:spLocks/>
              </p:cNvSpPr>
              <p:nvPr/>
            </p:nvSpPr>
            <p:spPr bwMode="auto">
              <a:xfrm>
                <a:off x="4414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39" name="Freeform 325"/>
              <p:cNvSpPr>
                <a:spLocks/>
              </p:cNvSpPr>
              <p:nvPr/>
            </p:nvSpPr>
            <p:spPr bwMode="auto">
              <a:xfrm>
                <a:off x="4426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0" name="Freeform 326"/>
              <p:cNvSpPr>
                <a:spLocks/>
              </p:cNvSpPr>
              <p:nvPr/>
            </p:nvSpPr>
            <p:spPr bwMode="auto">
              <a:xfrm>
                <a:off x="4437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1" name="Freeform 327"/>
              <p:cNvSpPr>
                <a:spLocks/>
              </p:cNvSpPr>
              <p:nvPr/>
            </p:nvSpPr>
            <p:spPr bwMode="auto">
              <a:xfrm>
                <a:off x="4448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2" name="Freeform 328"/>
              <p:cNvSpPr>
                <a:spLocks/>
              </p:cNvSpPr>
              <p:nvPr/>
            </p:nvSpPr>
            <p:spPr bwMode="auto">
              <a:xfrm>
                <a:off x="4459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3" name="Freeform 329"/>
              <p:cNvSpPr>
                <a:spLocks/>
              </p:cNvSpPr>
              <p:nvPr/>
            </p:nvSpPr>
            <p:spPr bwMode="auto">
              <a:xfrm>
                <a:off x="4471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4" name="Freeform 330"/>
              <p:cNvSpPr>
                <a:spLocks/>
              </p:cNvSpPr>
              <p:nvPr/>
            </p:nvSpPr>
            <p:spPr bwMode="auto">
              <a:xfrm>
                <a:off x="4482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5" name="Freeform 331"/>
              <p:cNvSpPr>
                <a:spLocks/>
              </p:cNvSpPr>
              <p:nvPr/>
            </p:nvSpPr>
            <p:spPr bwMode="auto">
              <a:xfrm>
                <a:off x="4493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6" name="Freeform 332"/>
              <p:cNvSpPr>
                <a:spLocks/>
              </p:cNvSpPr>
              <p:nvPr/>
            </p:nvSpPr>
            <p:spPr bwMode="auto">
              <a:xfrm>
                <a:off x="4504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7" name="Freeform 333"/>
              <p:cNvSpPr>
                <a:spLocks/>
              </p:cNvSpPr>
              <p:nvPr/>
            </p:nvSpPr>
            <p:spPr bwMode="auto">
              <a:xfrm>
                <a:off x="4516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8" name="Freeform 334"/>
              <p:cNvSpPr>
                <a:spLocks/>
              </p:cNvSpPr>
              <p:nvPr/>
            </p:nvSpPr>
            <p:spPr bwMode="auto">
              <a:xfrm>
                <a:off x="4527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49" name="Freeform 335"/>
              <p:cNvSpPr>
                <a:spLocks/>
              </p:cNvSpPr>
              <p:nvPr/>
            </p:nvSpPr>
            <p:spPr bwMode="auto">
              <a:xfrm>
                <a:off x="4538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0" name="Freeform 336"/>
              <p:cNvSpPr>
                <a:spLocks/>
              </p:cNvSpPr>
              <p:nvPr/>
            </p:nvSpPr>
            <p:spPr bwMode="auto">
              <a:xfrm>
                <a:off x="4550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1" name="Freeform 337"/>
              <p:cNvSpPr>
                <a:spLocks/>
              </p:cNvSpPr>
              <p:nvPr/>
            </p:nvSpPr>
            <p:spPr bwMode="auto">
              <a:xfrm>
                <a:off x="4561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2" name="Freeform 338"/>
              <p:cNvSpPr>
                <a:spLocks/>
              </p:cNvSpPr>
              <p:nvPr/>
            </p:nvSpPr>
            <p:spPr bwMode="auto">
              <a:xfrm>
                <a:off x="4572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3" name="Freeform 339"/>
              <p:cNvSpPr>
                <a:spLocks/>
              </p:cNvSpPr>
              <p:nvPr/>
            </p:nvSpPr>
            <p:spPr bwMode="auto">
              <a:xfrm>
                <a:off x="4583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4" name="Freeform 340"/>
              <p:cNvSpPr>
                <a:spLocks/>
              </p:cNvSpPr>
              <p:nvPr/>
            </p:nvSpPr>
            <p:spPr bwMode="auto">
              <a:xfrm>
                <a:off x="4595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5" name="Freeform 341"/>
              <p:cNvSpPr>
                <a:spLocks/>
              </p:cNvSpPr>
              <p:nvPr/>
            </p:nvSpPr>
            <p:spPr bwMode="auto">
              <a:xfrm>
                <a:off x="4606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6" name="Freeform 342"/>
              <p:cNvSpPr>
                <a:spLocks/>
              </p:cNvSpPr>
              <p:nvPr/>
            </p:nvSpPr>
            <p:spPr bwMode="auto">
              <a:xfrm>
                <a:off x="4617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7" name="Freeform 343"/>
              <p:cNvSpPr>
                <a:spLocks/>
              </p:cNvSpPr>
              <p:nvPr/>
            </p:nvSpPr>
            <p:spPr bwMode="auto">
              <a:xfrm>
                <a:off x="4628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8" name="Freeform 344"/>
              <p:cNvSpPr>
                <a:spLocks/>
              </p:cNvSpPr>
              <p:nvPr/>
            </p:nvSpPr>
            <p:spPr bwMode="auto">
              <a:xfrm>
                <a:off x="4640" y="298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59" name="Freeform 345"/>
              <p:cNvSpPr>
                <a:spLocks/>
              </p:cNvSpPr>
              <p:nvPr/>
            </p:nvSpPr>
            <p:spPr bwMode="auto">
              <a:xfrm>
                <a:off x="4651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0" name="Freeform 346"/>
              <p:cNvSpPr>
                <a:spLocks/>
              </p:cNvSpPr>
              <p:nvPr/>
            </p:nvSpPr>
            <p:spPr bwMode="auto">
              <a:xfrm>
                <a:off x="4662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1" name="Freeform 347"/>
              <p:cNvSpPr>
                <a:spLocks/>
              </p:cNvSpPr>
              <p:nvPr/>
            </p:nvSpPr>
            <p:spPr bwMode="auto">
              <a:xfrm>
                <a:off x="4673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2" name="Freeform 348"/>
              <p:cNvSpPr>
                <a:spLocks/>
              </p:cNvSpPr>
              <p:nvPr/>
            </p:nvSpPr>
            <p:spPr bwMode="auto">
              <a:xfrm>
                <a:off x="4685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3" name="Freeform 349"/>
              <p:cNvSpPr>
                <a:spLocks/>
              </p:cNvSpPr>
              <p:nvPr/>
            </p:nvSpPr>
            <p:spPr bwMode="auto">
              <a:xfrm>
                <a:off x="4696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4" name="Freeform 350"/>
              <p:cNvSpPr>
                <a:spLocks/>
              </p:cNvSpPr>
              <p:nvPr/>
            </p:nvSpPr>
            <p:spPr bwMode="auto">
              <a:xfrm>
                <a:off x="4707" y="29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1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5" name="Freeform 351"/>
              <p:cNvSpPr>
                <a:spLocks/>
              </p:cNvSpPr>
              <p:nvPr/>
            </p:nvSpPr>
            <p:spPr bwMode="auto">
              <a:xfrm>
                <a:off x="4718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6" name="Freeform 352"/>
              <p:cNvSpPr>
                <a:spLocks/>
              </p:cNvSpPr>
              <p:nvPr/>
            </p:nvSpPr>
            <p:spPr bwMode="auto">
              <a:xfrm>
                <a:off x="4730" y="298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67" name="Freeform 353"/>
              <p:cNvSpPr>
                <a:spLocks/>
              </p:cNvSpPr>
              <p:nvPr/>
            </p:nvSpPr>
            <p:spPr bwMode="auto">
              <a:xfrm>
                <a:off x="4741" y="29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3825" name="Rectangle 355"/>
            <p:cNvSpPr>
              <a:spLocks noChangeArrowheads="1"/>
            </p:cNvSpPr>
            <p:nvPr/>
          </p:nvSpPr>
          <p:spPr bwMode="auto">
            <a:xfrm>
              <a:off x="1242" y="3027"/>
              <a:ext cx="161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26" name="Rectangle 356"/>
            <p:cNvSpPr>
              <a:spLocks noChangeArrowheads="1"/>
            </p:cNvSpPr>
            <p:nvPr/>
          </p:nvSpPr>
          <p:spPr bwMode="auto">
            <a:xfrm>
              <a:off x="1330" y="3062"/>
              <a:ext cx="150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700" b="1">
                  <a:solidFill>
                    <a:srgbClr val="000000"/>
                  </a:solidFill>
                  <a:latin typeface="Garamond" charset="0"/>
                </a:rPr>
                <a:t>costos eficientes potenciales</a:t>
              </a:r>
              <a:endParaRPr lang="es-ES" b="1"/>
            </a:p>
          </p:txBody>
        </p:sp>
        <p:sp>
          <p:nvSpPr>
            <p:cNvPr id="33827" name="Rectangle 357"/>
            <p:cNvSpPr>
              <a:spLocks noChangeArrowheads="1"/>
            </p:cNvSpPr>
            <p:nvPr/>
          </p:nvSpPr>
          <p:spPr bwMode="auto">
            <a:xfrm>
              <a:off x="3965" y="3658"/>
              <a:ext cx="47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28" name="Rectangle 358"/>
            <p:cNvSpPr>
              <a:spLocks noChangeArrowheads="1"/>
            </p:cNvSpPr>
            <p:nvPr/>
          </p:nvSpPr>
          <p:spPr bwMode="auto">
            <a:xfrm>
              <a:off x="4039" y="3809"/>
              <a:ext cx="42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700" b="1">
                  <a:solidFill>
                    <a:srgbClr val="000000"/>
                  </a:solidFill>
                  <a:latin typeface="Garamond" charset="0"/>
                </a:rPr>
                <a:t>Tiempo</a:t>
              </a:r>
              <a:endParaRPr lang="es-ES" b="1"/>
            </a:p>
          </p:txBody>
        </p:sp>
        <p:sp>
          <p:nvSpPr>
            <p:cNvPr id="33829" name="Rectangle 359"/>
            <p:cNvSpPr>
              <a:spLocks noChangeArrowheads="1"/>
            </p:cNvSpPr>
            <p:nvPr/>
          </p:nvSpPr>
          <p:spPr bwMode="auto">
            <a:xfrm>
              <a:off x="431" y="1135"/>
              <a:ext cx="63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30" name="Rectangle 360"/>
            <p:cNvSpPr>
              <a:spLocks noChangeArrowheads="1"/>
            </p:cNvSpPr>
            <p:nvPr/>
          </p:nvSpPr>
          <p:spPr bwMode="auto">
            <a:xfrm>
              <a:off x="485" y="1170"/>
              <a:ext cx="734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ES" sz="1700" b="1">
                  <a:solidFill>
                    <a:srgbClr val="000000"/>
                  </a:solidFill>
                  <a:latin typeface="Garamond" charset="0"/>
                </a:rPr>
                <a:t>Costo medio</a:t>
              </a:r>
            </a:p>
            <a:p>
              <a:r>
                <a:rPr lang="es-MX" sz="1700" b="1">
                  <a:solidFill>
                    <a:srgbClr val="000000"/>
                  </a:solidFill>
                  <a:latin typeface="Garamond" charset="0"/>
                </a:rPr>
                <a:t>Corregido por</a:t>
              </a:r>
            </a:p>
            <a:p>
              <a:r>
                <a:rPr lang="es-MX" sz="1700" b="1">
                  <a:solidFill>
                    <a:srgbClr val="000000"/>
                  </a:solidFill>
                  <a:latin typeface="Garamond" charset="0"/>
                </a:rPr>
                <a:t>Casuística y Costos diferenciales</a:t>
              </a:r>
              <a:endParaRPr lang="es-ES" b="1"/>
            </a:p>
          </p:txBody>
        </p:sp>
        <p:sp>
          <p:nvSpPr>
            <p:cNvPr id="33831" name="Rectangle 361"/>
            <p:cNvSpPr>
              <a:spLocks noChangeArrowheads="1"/>
            </p:cNvSpPr>
            <p:nvPr/>
          </p:nvSpPr>
          <p:spPr bwMode="auto">
            <a:xfrm>
              <a:off x="485" y="1365"/>
              <a:ext cx="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s-CL"/>
            </a:p>
          </p:txBody>
        </p:sp>
        <p:sp>
          <p:nvSpPr>
            <p:cNvPr id="33832" name="Oval 362"/>
            <p:cNvSpPr>
              <a:spLocks noChangeArrowheads="1"/>
            </p:cNvSpPr>
            <p:nvPr/>
          </p:nvSpPr>
          <p:spPr bwMode="auto">
            <a:xfrm>
              <a:off x="3674" y="2310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33" name="Oval 363"/>
            <p:cNvSpPr>
              <a:spLocks noChangeArrowheads="1"/>
            </p:cNvSpPr>
            <p:nvPr/>
          </p:nvSpPr>
          <p:spPr bwMode="auto">
            <a:xfrm>
              <a:off x="3404" y="2580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34" name="Oval 364"/>
            <p:cNvSpPr>
              <a:spLocks noChangeArrowheads="1"/>
            </p:cNvSpPr>
            <p:nvPr/>
          </p:nvSpPr>
          <p:spPr bwMode="auto">
            <a:xfrm>
              <a:off x="3494" y="2400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35" name="Oval 365"/>
            <p:cNvSpPr>
              <a:spLocks noChangeArrowheads="1"/>
            </p:cNvSpPr>
            <p:nvPr/>
          </p:nvSpPr>
          <p:spPr bwMode="auto">
            <a:xfrm>
              <a:off x="3584" y="2490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36" name="Oval 366"/>
            <p:cNvSpPr>
              <a:spLocks noChangeArrowheads="1"/>
            </p:cNvSpPr>
            <p:nvPr/>
          </p:nvSpPr>
          <p:spPr bwMode="auto">
            <a:xfrm>
              <a:off x="3539" y="2625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37" name="Oval 367"/>
            <p:cNvSpPr>
              <a:spLocks noChangeArrowheads="1"/>
            </p:cNvSpPr>
            <p:nvPr/>
          </p:nvSpPr>
          <p:spPr bwMode="auto">
            <a:xfrm>
              <a:off x="3809" y="2535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38" name="Oval 368"/>
            <p:cNvSpPr>
              <a:spLocks noChangeArrowheads="1"/>
            </p:cNvSpPr>
            <p:nvPr/>
          </p:nvSpPr>
          <p:spPr bwMode="auto">
            <a:xfrm>
              <a:off x="3854" y="2355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39" name="Oval 369"/>
            <p:cNvSpPr>
              <a:spLocks noChangeArrowheads="1"/>
            </p:cNvSpPr>
            <p:nvPr/>
          </p:nvSpPr>
          <p:spPr bwMode="auto">
            <a:xfrm>
              <a:off x="3809" y="2715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40" name="Oval 370"/>
            <p:cNvSpPr>
              <a:spLocks noChangeArrowheads="1"/>
            </p:cNvSpPr>
            <p:nvPr/>
          </p:nvSpPr>
          <p:spPr bwMode="auto">
            <a:xfrm>
              <a:off x="3674" y="2896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41" name="Oval 371"/>
            <p:cNvSpPr>
              <a:spLocks noChangeArrowheads="1"/>
            </p:cNvSpPr>
            <p:nvPr/>
          </p:nvSpPr>
          <p:spPr bwMode="auto">
            <a:xfrm>
              <a:off x="3494" y="2851"/>
              <a:ext cx="46" cy="4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>
                <a:latin typeface="Calibri" charset="0"/>
              </a:endParaRPr>
            </a:p>
          </p:txBody>
        </p:sp>
        <p:sp>
          <p:nvSpPr>
            <p:cNvPr id="33842" name="Line 372"/>
            <p:cNvSpPr>
              <a:spLocks noChangeShapeType="1"/>
            </p:cNvSpPr>
            <p:nvPr/>
          </p:nvSpPr>
          <p:spPr bwMode="auto">
            <a:xfrm>
              <a:off x="3179" y="2625"/>
              <a:ext cx="12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3843" name="Group 466"/>
            <p:cNvGrpSpPr>
              <a:grpSpLocks/>
            </p:cNvGrpSpPr>
            <p:nvPr/>
          </p:nvGrpSpPr>
          <p:grpSpPr bwMode="auto">
            <a:xfrm>
              <a:off x="2410" y="2217"/>
              <a:ext cx="994" cy="456"/>
              <a:chOff x="2410" y="2217"/>
              <a:chExt cx="994" cy="456"/>
            </a:xfrm>
          </p:grpSpPr>
          <p:sp>
            <p:nvSpPr>
              <p:cNvPr id="34358" name="Freeform 373"/>
              <p:cNvSpPr>
                <a:spLocks/>
              </p:cNvSpPr>
              <p:nvPr/>
            </p:nvSpPr>
            <p:spPr bwMode="auto">
              <a:xfrm>
                <a:off x="2410" y="221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9" name="Freeform 374"/>
              <p:cNvSpPr>
                <a:spLocks/>
              </p:cNvSpPr>
              <p:nvPr/>
            </p:nvSpPr>
            <p:spPr bwMode="auto">
              <a:xfrm>
                <a:off x="2420" y="2222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0" name="Freeform 375"/>
              <p:cNvSpPr>
                <a:spLocks/>
              </p:cNvSpPr>
              <p:nvPr/>
            </p:nvSpPr>
            <p:spPr bwMode="auto">
              <a:xfrm>
                <a:off x="2431" y="2226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1" name="Freeform 376"/>
              <p:cNvSpPr>
                <a:spLocks/>
              </p:cNvSpPr>
              <p:nvPr/>
            </p:nvSpPr>
            <p:spPr bwMode="auto">
              <a:xfrm>
                <a:off x="2441" y="223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2" name="Freeform 377"/>
              <p:cNvSpPr>
                <a:spLocks/>
              </p:cNvSpPr>
              <p:nvPr/>
            </p:nvSpPr>
            <p:spPr bwMode="auto">
              <a:xfrm>
                <a:off x="2451" y="2236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3" name="Freeform 378"/>
              <p:cNvSpPr>
                <a:spLocks/>
              </p:cNvSpPr>
              <p:nvPr/>
            </p:nvSpPr>
            <p:spPr bwMode="auto">
              <a:xfrm>
                <a:off x="2462" y="2240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4" name="Freeform 379"/>
              <p:cNvSpPr>
                <a:spLocks/>
              </p:cNvSpPr>
              <p:nvPr/>
            </p:nvSpPr>
            <p:spPr bwMode="auto">
              <a:xfrm>
                <a:off x="2472" y="2245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5" name="Freeform 380"/>
              <p:cNvSpPr>
                <a:spLocks/>
              </p:cNvSpPr>
              <p:nvPr/>
            </p:nvSpPr>
            <p:spPr bwMode="auto">
              <a:xfrm>
                <a:off x="2482" y="2250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6" name="Freeform 381"/>
              <p:cNvSpPr>
                <a:spLocks/>
              </p:cNvSpPr>
              <p:nvPr/>
            </p:nvSpPr>
            <p:spPr bwMode="auto">
              <a:xfrm>
                <a:off x="2492" y="2255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7" name="Freeform 382"/>
              <p:cNvSpPr>
                <a:spLocks/>
              </p:cNvSpPr>
              <p:nvPr/>
            </p:nvSpPr>
            <p:spPr bwMode="auto">
              <a:xfrm>
                <a:off x="2502" y="2259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8" name="Freeform 383"/>
              <p:cNvSpPr>
                <a:spLocks/>
              </p:cNvSpPr>
              <p:nvPr/>
            </p:nvSpPr>
            <p:spPr bwMode="auto">
              <a:xfrm>
                <a:off x="2512" y="226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9" name="Freeform 384"/>
              <p:cNvSpPr>
                <a:spLocks/>
              </p:cNvSpPr>
              <p:nvPr/>
            </p:nvSpPr>
            <p:spPr bwMode="auto">
              <a:xfrm>
                <a:off x="2523" y="2268"/>
                <a:ext cx="5" cy="5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0" name="Freeform 385"/>
              <p:cNvSpPr>
                <a:spLocks/>
              </p:cNvSpPr>
              <p:nvPr/>
            </p:nvSpPr>
            <p:spPr bwMode="auto">
              <a:xfrm>
                <a:off x="2533" y="227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1" name="Freeform 386"/>
              <p:cNvSpPr>
                <a:spLocks/>
              </p:cNvSpPr>
              <p:nvPr/>
            </p:nvSpPr>
            <p:spPr bwMode="auto">
              <a:xfrm>
                <a:off x="2543" y="227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2" name="Freeform 387"/>
              <p:cNvSpPr>
                <a:spLocks/>
              </p:cNvSpPr>
              <p:nvPr/>
            </p:nvSpPr>
            <p:spPr bwMode="auto">
              <a:xfrm>
                <a:off x="2554" y="2282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3" name="Freeform 388"/>
              <p:cNvSpPr>
                <a:spLocks/>
              </p:cNvSpPr>
              <p:nvPr/>
            </p:nvSpPr>
            <p:spPr bwMode="auto">
              <a:xfrm>
                <a:off x="2564" y="228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4" name="Freeform 389"/>
              <p:cNvSpPr>
                <a:spLocks/>
              </p:cNvSpPr>
              <p:nvPr/>
            </p:nvSpPr>
            <p:spPr bwMode="auto">
              <a:xfrm>
                <a:off x="2574" y="2291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1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5" name="Freeform 390"/>
              <p:cNvSpPr>
                <a:spLocks/>
              </p:cNvSpPr>
              <p:nvPr/>
            </p:nvSpPr>
            <p:spPr bwMode="auto">
              <a:xfrm>
                <a:off x="2585" y="2296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6" name="Freeform 391"/>
              <p:cNvSpPr>
                <a:spLocks/>
              </p:cNvSpPr>
              <p:nvPr/>
            </p:nvSpPr>
            <p:spPr bwMode="auto">
              <a:xfrm>
                <a:off x="2595" y="2301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7" name="Freeform 392"/>
              <p:cNvSpPr>
                <a:spLocks/>
              </p:cNvSpPr>
              <p:nvPr/>
            </p:nvSpPr>
            <p:spPr bwMode="auto">
              <a:xfrm>
                <a:off x="2605" y="2305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1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8" name="Freeform 393"/>
              <p:cNvSpPr>
                <a:spLocks/>
              </p:cNvSpPr>
              <p:nvPr/>
            </p:nvSpPr>
            <p:spPr bwMode="auto">
              <a:xfrm>
                <a:off x="2616" y="2310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9" name="Freeform 394"/>
              <p:cNvSpPr>
                <a:spLocks/>
              </p:cNvSpPr>
              <p:nvPr/>
            </p:nvSpPr>
            <p:spPr bwMode="auto">
              <a:xfrm>
                <a:off x="2626" y="2315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0" name="Freeform 395"/>
              <p:cNvSpPr>
                <a:spLocks/>
              </p:cNvSpPr>
              <p:nvPr/>
            </p:nvSpPr>
            <p:spPr bwMode="auto">
              <a:xfrm>
                <a:off x="2635" y="2319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1" name="Freeform 396"/>
              <p:cNvSpPr>
                <a:spLocks/>
              </p:cNvSpPr>
              <p:nvPr/>
            </p:nvSpPr>
            <p:spPr bwMode="auto">
              <a:xfrm>
                <a:off x="2646" y="2324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2" name="Freeform 397"/>
              <p:cNvSpPr>
                <a:spLocks/>
              </p:cNvSpPr>
              <p:nvPr/>
            </p:nvSpPr>
            <p:spPr bwMode="auto">
              <a:xfrm>
                <a:off x="2656" y="2329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3" name="Freeform 398"/>
              <p:cNvSpPr>
                <a:spLocks/>
              </p:cNvSpPr>
              <p:nvPr/>
            </p:nvSpPr>
            <p:spPr bwMode="auto">
              <a:xfrm>
                <a:off x="2666" y="2333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4" name="Freeform 399"/>
              <p:cNvSpPr>
                <a:spLocks/>
              </p:cNvSpPr>
              <p:nvPr/>
            </p:nvSpPr>
            <p:spPr bwMode="auto">
              <a:xfrm>
                <a:off x="2677" y="2338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5" name="Freeform 400"/>
              <p:cNvSpPr>
                <a:spLocks/>
              </p:cNvSpPr>
              <p:nvPr/>
            </p:nvSpPr>
            <p:spPr bwMode="auto">
              <a:xfrm>
                <a:off x="2687" y="234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6" name="Freeform 401"/>
              <p:cNvSpPr>
                <a:spLocks/>
              </p:cNvSpPr>
              <p:nvPr/>
            </p:nvSpPr>
            <p:spPr bwMode="auto">
              <a:xfrm>
                <a:off x="2697" y="2347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7" name="Freeform 402"/>
              <p:cNvSpPr>
                <a:spLocks/>
              </p:cNvSpPr>
              <p:nvPr/>
            </p:nvSpPr>
            <p:spPr bwMode="auto">
              <a:xfrm>
                <a:off x="2707" y="2352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8" name="Freeform 403"/>
              <p:cNvSpPr>
                <a:spLocks/>
              </p:cNvSpPr>
              <p:nvPr/>
            </p:nvSpPr>
            <p:spPr bwMode="auto">
              <a:xfrm>
                <a:off x="2718" y="2357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9" name="Freeform 404"/>
              <p:cNvSpPr>
                <a:spLocks/>
              </p:cNvSpPr>
              <p:nvPr/>
            </p:nvSpPr>
            <p:spPr bwMode="auto">
              <a:xfrm>
                <a:off x="2728" y="2362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0" name="Freeform 405"/>
              <p:cNvSpPr>
                <a:spLocks/>
              </p:cNvSpPr>
              <p:nvPr/>
            </p:nvSpPr>
            <p:spPr bwMode="auto">
              <a:xfrm>
                <a:off x="2738" y="236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1" name="Freeform 406"/>
              <p:cNvSpPr>
                <a:spLocks/>
              </p:cNvSpPr>
              <p:nvPr/>
            </p:nvSpPr>
            <p:spPr bwMode="auto">
              <a:xfrm>
                <a:off x="2749" y="2370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2" name="Freeform 407"/>
              <p:cNvSpPr>
                <a:spLocks/>
              </p:cNvSpPr>
              <p:nvPr/>
            </p:nvSpPr>
            <p:spPr bwMode="auto">
              <a:xfrm>
                <a:off x="2759" y="2375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3" name="Freeform 408"/>
              <p:cNvSpPr>
                <a:spLocks/>
              </p:cNvSpPr>
              <p:nvPr/>
            </p:nvSpPr>
            <p:spPr bwMode="auto">
              <a:xfrm>
                <a:off x="2769" y="237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4" name="Freeform 409"/>
              <p:cNvSpPr>
                <a:spLocks/>
              </p:cNvSpPr>
              <p:nvPr/>
            </p:nvSpPr>
            <p:spPr bwMode="auto">
              <a:xfrm>
                <a:off x="2779" y="2384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5" name="Freeform 410"/>
              <p:cNvSpPr>
                <a:spLocks/>
              </p:cNvSpPr>
              <p:nvPr/>
            </p:nvSpPr>
            <p:spPr bwMode="auto">
              <a:xfrm>
                <a:off x="2789" y="2389"/>
                <a:ext cx="6" cy="5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1 w 12"/>
                  <a:gd name="T13" fmla="*/ 0 h 12"/>
                  <a:gd name="T14" fmla="*/ 1 w 12"/>
                  <a:gd name="T15" fmla="*/ 0 h 12"/>
                  <a:gd name="T16" fmla="*/ 1 w 12"/>
                  <a:gd name="T17" fmla="*/ 0 h 12"/>
                  <a:gd name="T18" fmla="*/ 1 w 12"/>
                  <a:gd name="T19" fmla="*/ 0 h 12"/>
                  <a:gd name="T20" fmla="*/ 1 w 12"/>
                  <a:gd name="T21" fmla="*/ 0 h 12"/>
                  <a:gd name="T22" fmla="*/ 1 w 12"/>
                  <a:gd name="T23" fmla="*/ 0 h 12"/>
                  <a:gd name="T24" fmla="*/ 1 w 12"/>
                  <a:gd name="T25" fmla="*/ 0 h 12"/>
                  <a:gd name="T26" fmla="*/ 1 w 12"/>
                  <a:gd name="T27" fmla="*/ 0 h 12"/>
                  <a:gd name="T28" fmla="*/ 1 w 12"/>
                  <a:gd name="T29" fmla="*/ 0 h 12"/>
                  <a:gd name="T30" fmla="*/ 1 w 12"/>
                  <a:gd name="T31" fmla="*/ 0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6" name="Freeform 411"/>
              <p:cNvSpPr>
                <a:spLocks/>
              </p:cNvSpPr>
              <p:nvPr/>
            </p:nvSpPr>
            <p:spPr bwMode="auto">
              <a:xfrm>
                <a:off x="2799" y="2393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7" name="Freeform 412"/>
              <p:cNvSpPr>
                <a:spLocks/>
              </p:cNvSpPr>
              <p:nvPr/>
            </p:nvSpPr>
            <p:spPr bwMode="auto">
              <a:xfrm>
                <a:off x="2810" y="2398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1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8" name="Freeform 413"/>
              <p:cNvSpPr>
                <a:spLocks/>
              </p:cNvSpPr>
              <p:nvPr/>
            </p:nvSpPr>
            <p:spPr bwMode="auto">
              <a:xfrm>
                <a:off x="2820" y="240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9" name="Freeform 414"/>
              <p:cNvSpPr>
                <a:spLocks/>
              </p:cNvSpPr>
              <p:nvPr/>
            </p:nvSpPr>
            <p:spPr bwMode="auto">
              <a:xfrm>
                <a:off x="2830" y="2408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0" name="Freeform 415"/>
              <p:cNvSpPr>
                <a:spLocks/>
              </p:cNvSpPr>
              <p:nvPr/>
            </p:nvSpPr>
            <p:spPr bwMode="auto">
              <a:xfrm>
                <a:off x="2841" y="2412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1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1" name="Freeform 416"/>
              <p:cNvSpPr>
                <a:spLocks/>
              </p:cNvSpPr>
              <p:nvPr/>
            </p:nvSpPr>
            <p:spPr bwMode="auto">
              <a:xfrm>
                <a:off x="2851" y="241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2" name="Freeform 417"/>
              <p:cNvSpPr>
                <a:spLocks/>
              </p:cNvSpPr>
              <p:nvPr/>
            </p:nvSpPr>
            <p:spPr bwMode="auto">
              <a:xfrm>
                <a:off x="2861" y="242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3" name="Freeform 418"/>
              <p:cNvSpPr>
                <a:spLocks/>
              </p:cNvSpPr>
              <p:nvPr/>
            </p:nvSpPr>
            <p:spPr bwMode="auto">
              <a:xfrm>
                <a:off x="2872" y="2426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4" name="Freeform 419"/>
              <p:cNvSpPr>
                <a:spLocks/>
              </p:cNvSpPr>
              <p:nvPr/>
            </p:nvSpPr>
            <p:spPr bwMode="auto">
              <a:xfrm>
                <a:off x="2882" y="243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5" name="Freeform 420"/>
              <p:cNvSpPr>
                <a:spLocks/>
              </p:cNvSpPr>
              <p:nvPr/>
            </p:nvSpPr>
            <p:spPr bwMode="auto">
              <a:xfrm>
                <a:off x="2892" y="2436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6" name="Freeform 421"/>
              <p:cNvSpPr>
                <a:spLocks/>
              </p:cNvSpPr>
              <p:nvPr/>
            </p:nvSpPr>
            <p:spPr bwMode="auto">
              <a:xfrm>
                <a:off x="2903" y="2440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7" name="Freeform 422"/>
              <p:cNvSpPr>
                <a:spLocks/>
              </p:cNvSpPr>
              <p:nvPr/>
            </p:nvSpPr>
            <p:spPr bwMode="auto">
              <a:xfrm>
                <a:off x="2913" y="244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8" name="Freeform 423"/>
              <p:cNvSpPr>
                <a:spLocks/>
              </p:cNvSpPr>
              <p:nvPr/>
            </p:nvSpPr>
            <p:spPr bwMode="auto">
              <a:xfrm>
                <a:off x="2923" y="2450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9" name="Freeform 424"/>
              <p:cNvSpPr>
                <a:spLocks/>
              </p:cNvSpPr>
              <p:nvPr/>
            </p:nvSpPr>
            <p:spPr bwMode="auto">
              <a:xfrm>
                <a:off x="2933" y="2454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0" name="Freeform 425"/>
              <p:cNvSpPr>
                <a:spLocks/>
              </p:cNvSpPr>
              <p:nvPr/>
            </p:nvSpPr>
            <p:spPr bwMode="auto">
              <a:xfrm>
                <a:off x="2943" y="2459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1" name="Freeform 426"/>
              <p:cNvSpPr>
                <a:spLocks/>
              </p:cNvSpPr>
              <p:nvPr/>
            </p:nvSpPr>
            <p:spPr bwMode="auto">
              <a:xfrm>
                <a:off x="2953" y="2463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2" name="Freeform 427"/>
              <p:cNvSpPr>
                <a:spLocks/>
              </p:cNvSpPr>
              <p:nvPr/>
            </p:nvSpPr>
            <p:spPr bwMode="auto">
              <a:xfrm>
                <a:off x="2964" y="2468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3" name="Freeform 428"/>
              <p:cNvSpPr>
                <a:spLocks/>
              </p:cNvSpPr>
              <p:nvPr/>
            </p:nvSpPr>
            <p:spPr bwMode="auto">
              <a:xfrm>
                <a:off x="2974" y="247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4" name="Freeform 429"/>
              <p:cNvSpPr>
                <a:spLocks/>
              </p:cNvSpPr>
              <p:nvPr/>
            </p:nvSpPr>
            <p:spPr bwMode="auto">
              <a:xfrm>
                <a:off x="2984" y="247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5" name="Freeform 430"/>
              <p:cNvSpPr>
                <a:spLocks/>
              </p:cNvSpPr>
              <p:nvPr/>
            </p:nvSpPr>
            <p:spPr bwMode="auto">
              <a:xfrm>
                <a:off x="2995" y="2482"/>
                <a:ext cx="5" cy="5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6" name="Freeform 431"/>
              <p:cNvSpPr>
                <a:spLocks/>
              </p:cNvSpPr>
              <p:nvPr/>
            </p:nvSpPr>
            <p:spPr bwMode="auto">
              <a:xfrm>
                <a:off x="3005" y="248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7" name="Freeform 432"/>
              <p:cNvSpPr>
                <a:spLocks/>
              </p:cNvSpPr>
              <p:nvPr/>
            </p:nvSpPr>
            <p:spPr bwMode="auto">
              <a:xfrm>
                <a:off x="3015" y="249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8" name="Freeform 433"/>
              <p:cNvSpPr>
                <a:spLocks/>
              </p:cNvSpPr>
              <p:nvPr/>
            </p:nvSpPr>
            <p:spPr bwMode="auto">
              <a:xfrm>
                <a:off x="3026" y="2496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9" name="Freeform 434"/>
              <p:cNvSpPr>
                <a:spLocks/>
              </p:cNvSpPr>
              <p:nvPr/>
            </p:nvSpPr>
            <p:spPr bwMode="auto">
              <a:xfrm>
                <a:off x="3036" y="2500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0" name="Freeform 435"/>
              <p:cNvSpPr>
                <a:spLocks/>
              </p:cNvSpPr>
              <p:nvPr/>
            </p:nvSpPr>
            <p:spPr bwMode="auto">
              <a:xfrm>
                <a:off x="3046" y="2505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1" name="Freeform 436"/>
              <p:cNvSpPr>
                <a:spLocks/>
              </p:cNvSpPr>
              <p:nvPr/>
            </p:nvSpPr>
            <p:spPr bwMode="auto">
              <a:xfrm>
                <a:off x="3057" y="2510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2" name="Freeform 437"/>
              <p:cNvSpPr>
                <a:spLocks/>
              </p:cNvSpPr>
              <p:nvPr/>
            </p:nvSpPr>
            <p:spPr bwMode="auto">
              <a:xfrm>
                <a:off x="3067" y="2515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3" name="Freeform 438"/>
              <p:cNvSpPr>
                <a:spLocks/>
              </p:cNvSpPr>
              <p:nvPr/>
            </p:nvSpPr>
            <p:spPr bwMode="auto">
              <a:xfrm>
                <a:off x="3076" y="2519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4" name="Freeform 439"/>
              <p:cNvSpPr>
                <a:spLocks/>
              </p:cNvSpPr>
              <p:nvPr/>
            </p:nvSpPr>
            <p:spPr bwMode="auto">
              <a:xfrm>
                <a:off x="3087" y="2524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5" name="Freeform 440"/>
              <p:cNvSpPr>
                <a:spLocks/>
              </p:cNvSpPr>
              <p:nvPr/>
            </p:nvSpPr>
            <p:spPr bwMode="auto">
              <a:xfrm>
                <a:off x="3097" y="2529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6" name="Freeform 441"/>
              <p:cNvSpPr>
                <a:spLocks/>
              </p:cNvSpPr>
              <p:nvPr/>
            </p:nvSpPr>
            <p:spPr bwMode="auto">
              <a:xfrm>
                <a:off x="3107" y="2533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7" name="Freeform 442"/>
              <p:cNvSpPr>
                <a:spLocks/>
              </p:cNvSpPr>
              <p:nvPr/>
            </p:nvSpPr>
            <p:spPr bwMode="auto">
              <a:xfrm>
                <a:off x="3118" y="2538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8" name="Freeform 443"/>
              <p:cNvSpPr>
                <a:spLocks/>
              </p:cNvSpPr>
              <p:nvPr/>
            </p:nvSpPr>
            <p:spPr bwMode="auto">
              <a:xfrm>
                <a:off x="3128" y="2543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9" name="Freeform 444"/>
              <p:cNvSpPr>
                <a:spLocks/>
              </p:cNvSpPr>
              <p:nvPr/>
            </p:nvSpPr>
            <p:spPr bwMode="auto">
              <a:xfrm>
                <a:off x="3138" y="2547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0" name="Freeform 445"/>
              <p:cNvSpPr>
                <a:spLocks/>
              </p:cNvSpPr>
              <p:nvPr/>
            </p:nvSpPr>
            <p:spPr bwMode="auto">
              <a:xfrm>
                <a:off x="3149" y="2552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1" name="Freeform 446"/>
              <p:cNvSpPr>
                <a:spLocks/>
              </p:cNvSpPr>
              <p:nvPr/>
            </p:nvSpPr>
            <p:spPr bwMode="auto">
              <a:xfrm>
                <a:off x="3159" y="2557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2" name="Freeform 447"/>
              <p:cNvSpPr>
                <a:spLocks/>
              </p:cNvSpPr>
              <p:nvPr/>
            </p:nvSpPr>
            <p:spPr bwMode="auto">
              <a:xfrm>
                <a:off x="3169" y="2561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3" name="Freeform 448"/>
              <p:cNvSpPr>
                <a:spLocks/>
              </p:cNvSpPr>
              <p:nvPr/>
            </p:nvSpPr>
            <p:spPr bwMode="auto">
              <a:xfrm>
                <a:off x="3180" y="2565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1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4" name="Freeform 449"/>
              <p:cNvSpPr>
                <a:spLocks/>
              </p:cNvSpPr>
              <p:nvPr/>
            </p:nvSpPr>
            <p:spPr bwMode="auto">
              <a:xfrm>
                <a:off x="3190" y="2570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5" name="Freeform 450"/>
              <p:cNvSpPr>
                <a:spLocks/>
              </p:cNvSpPr>
              <p:nvPr/>
            </p:nvSpPr>
            <p:spPr bwMode="auto">
              <a:xfrm>
                <a:off x="3200" y="2575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6" name="Freeform 451"/>
              <p:cNvSpPr>
                <a:spLocks/>
              </p:cNvSpPr>
              <p:nvPr/>
            </p:nvSpPr>
            <p:spPr bwMode="auto">
              <a:xfrm>
                <a:off x="3210" y="257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7" name="Freeform 452"/>
              <p:cNvSpPr>
                <a:spLocks/>
              </p:cNvSpPr>
              <p:nvPr/>
            </p:nvSpPr>
            <p:spPr bwMode="auto">
              <a:xfrm>
                <a:off x="3220" y="2584"/>
                <a:ext cx="6" cy="6"/>
              </a:xfrm>
              <a:custGeom>
                <a:avLst/>
                <a:gdLst>
                  <a:gd name="T0" fmla="*/ 0 w 13"/>
                  <a:gd name="T1" fmla="*/ 0 h 11"/>
                  <a:gd name="T2" fmla="*/ 0 w 13"/>
                  <a:gd name="T3" fmla="*/ 0 h 11"/>
                  <a:gd name="T4" fmla="*/ 0 w 13"/>
                  <a:gd name="T5" fmla="*/ 1 h 11"/>
                  <a:gd name="T6" fmla="*/ 0 w 13"/>
                  <a:gd name="T7" fmla="*/ 1 h 11"/>
                  <a:gd name="T8" fmla="*/ 0 w 13"/>
                  <a:gd name="T9" fmla="*/ 1 h 11"/>
                  <a:gd name="T10" fmla="*/ 0 w 13"/>
                  <a:gd name="T11" fmla="*/ 1 h 11"/>
                  <a:gd name="T12" fmla="*/ 0 w 13"/>
                  <a:gd name="T13" fmla="*/ 1 h 11"/>
                  <a:gd name="T14" fmla="*/ 0 w 13"/>
                  <a:gd name="T15" fmla="*/ 1 h 11"/>
                  <a:gd name="T16" fmla="*/ 0 w 13"/>
                  <a:gd name="T17" fmla="*/ 1 h 11"/>
                  <a:gd name="T18" fmla="*/ 0 w 13"/>
                  <a:gd name="T19" fmla="*/ 1 h 11"/>
                  <a:gd name="T20" fmla="*/ 0 w 13"/>
                  <a:gd name="T21" fmla="*/ 1 h 11"/>
                  <a:gd name="T22" fmla="*/ 0 w 13"/>
                  <a:gd name="T23" fmla="*/ 1 h 11"/>
                  <a:gd name="T24" fmla="*/ 0 w 13"/>
                  <a:gd name="T25" fmla="*/ 1 h 11"/>
                  <a:gd name="T26" fmla="*/ 0 w 13"/>
                  <a:gd name="T27" fmla="*/ 1 h 11"/>
                  <a:gd name="T28" fmla="*/ 0 w 13"/>
                  <a:gd name="T29" fmla="*/ 1 h 11"/>
                  <a:gd name="T30" fmla="*/ 0 w 13"/>
                  <a:gd name="T31" fmla="*/ 1 h 11"/>
                  <a:gd name="T32" fmla="*/ 0 w 13"/>
                  <a:gd name="T33" fmla="*/ 1 h 11"/>
                  <a:gd name="T34" fmla="*/ 0 w 13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1"/>
                  <a:gd name="T56" fmla="*/ 13 w 13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8" name="Freeform 453"/>
              <p:cNvSpPr>
                <a:spLocks/>
              </p:cNvSpPr>
              <p:nvPr/>
            </p:nvSpPr>
            <p:spPr bwMode="auto">
              <a:xfrm>
                <a:off x="3230" y="2589"/>
                <a:ext cx="6" cy="5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1 w 12"/>
                  <a:gd name="T13" fmla="*/ 0 h 12"/>
                  <a:gd name="T14" fmla="*/ 1 w 12"/>
                  <a:gd name="T15" fmla="*/ 0 h 12"/>
                  <a:gd name="T16" fmla="*/ 1 w 12"/>
                  <a:gd name="T17" fmla="*/ 0 h 12"/>
                  <a:gd name="T18" fmla="*/ 1 w 12"/>
                  <a:gd name="T19" fmla="*/ 0 h 12"/>
                  <a:gd name="T20" fmla="*/ 1 w 12"/>
                  <a:gd name="T21" fmla="*/ 0 h 12"/>
                  <a:gd name="T22" fmla="*/ 1 w 12"/>
                  <a:gd name="T23" fmla="*/ 0 h 12"/>
                  <a:gd name="T24" fmla="*/ 1 w 12"/>
                  <a:gd name="T25" fmla="*/ 0 h 12"/>
                  <a:gd name="T26" fmla="*/ 1 w 12"/>
                  <a:gd name="T27" fmla="*/ 0 h 12"/>
                  <a:gd name="T28" fmla="*/ 1 w 12"/>
                  <a:gd name="T29" fmla="*/ 0 h 12"/>
                  <a:gd name="T30" fmla="*/ 1 w 12"/>
                  <a:gd name="T31" fmla="*/ 0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9" name="Freeform 454"/>
              <p:cNvSpPr>
                <a:spLocks/>
              </p:cNvSpPr>
              <p:nvPr/>
            </p:nvSpPr>
            <p:spPr bwMode="auto">
              <a:xfrm>
                <a:off x="3240" y="2593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0" name="Freeform 455"/>
              <p:cNvSpPr>
                <a:spLocks/>
              </p:cNvSpPr>
              <p:nvPr/>
            </p:nvSpPr>
            <p:spPr bwMode="auto">
              <a:xfrm>
                <a:off x="3251" y="2598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1" name="Freeform 456"/>
              <p:cNvSpPr>
                <a:spLocks/>
              </p:cNvSpPr>
              <p:nvPr/>
            </p:nvSpPr>
            <p:spPr bwMode="auto">
              <a:xfrm>
                <a:off x="3261" y="2603"/>
                <a:ext cx="6" cy="5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1 w 12"/>
                  <a:gd name="T13" fmla="*/ 0 h 12"/>
                  <a:gd name="T14" fmla="*/ 1 w 12"/>
                  <a:gd name="T15" fmla="*/ 0 h 12"/>
                  <a:gd name="T16" fmla="*/ 1 w 12"/>
                  <a:gd name="T17" fmla="*/ 0 h 12"/>
                  <a:gd name="T18" fmla="*/ 1 w 12"/>
                  <a:gd name="T19" fmla="*/ 0 h 12"/>
                  <a:gd name="T20" fmla="*/ 1 w 12"/>
                  <a:gd name="T21" fmla="*/ 0 h 12"/>
                  <a:gd name="T22" fmla="*/ 1 w 12"/>
                  <a:gd name="T23" fmla="*/ 0 h 12"/>
                  <a:gd name="T24" fmla="*/ 1 w 12"/>
                  <a:gd name="T25" fmla="*/ 0 h 12"/>
                  <a:gd name="T26" fmla="*/ 1 w 12"/>
                  <a:gd name="T27" fmla="*/ 0 h 12"/>
                  <a:gd name="T28" fmla="*/ 1 w 12"/>
                  <a:gd name="T29" fmla="*/ 0 h 12"/>
                  <a:gd name="T30" fmla="*/ 1 w 12"/>
                  <a:gd name="T31" fmla="*/ 0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2" name="Freeform 457"/>
              <p:cNvSpPr>
                <a:spLocks/>
              </p:cNvSpPr>
              <p:nvPr/>
            </p:nvSpPr>
            <p:spPr bwMode="auto">
              <a:xfrm>
                <a:off x="3271" y="260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3" name="Freeform 458"/>
              <p:cNvSpPr>
                <a:spLocks/>
              </p:cNvSpPr>
              <p:nvPr/>
            </p:nvSpPr>
            <p:spPr bwMode="auto">
              <a:xfrm>
                <a:off x="3282" y="2612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4" name="Freeform 459"/>
              <p:cNvSpPr>
                <a:spLocks/>
              </p:cNvSpPr>
              <p:nvPr/>
            </p:nvSpPr>
            <p:spPr bwMode="auto">
              <a:xfrm>
                <a:off x="3292" y="2617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5" name="Freeform 460"/>
              <p:cNvSpPr>
                <a:spLocks/>
              </p:cNvSpPr>
              <p:nvPr/>
            </p:nvSpPr>
            <p:spPr bwMode="auto">
              <a:xfrm>
                <a:off x="3302" y="262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6" name="Freeform 461"/>
              <p:cNvSpPr>
                <a:spLocks/>
              </p:cNvSpPr>
              <p:nvPr/>
            </p:nvSpPr>
            <p:spPr bwMode="auto">
              <a:xfrm>
                <a:off x="3313" y="2626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7" name="Freeform 462"/>
              <p:cNvSpPr>
                <a:spLocks/>
              </p:cNvSpPr>
              <p:nvPr/>
            </p:nvSpPr>
            <p:spPr bwMode="auto">
              <a:xfrm>
                <a:off x="3323" y="263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" name="Freeform 463"/>
              <p:cNvSpPr>
                <a:spLocks/>
              </p:cNvSpPr>
              <p:nvPr/>
            </p:nvSpPr>
            <p:spPr bwMode="auto">
              <a:xfrm>
                <a:off x="3333" y="2636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9" name="Freeform 464"/>
              <p:cNvSpPr>
                <a:spLocks/>
              </p:cNvSpPr>
              <p:nvPr/>
            </p:nvSpPr>
            <p:spPr bwMode="auto">
              <a:xfrm>
                <a:off x="3344" y="2640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0" name="Freeform 465"/>
              <p:cNvSpPr>
                <a:spLocks/>
              </p:cNvSpPr>
              <p:nvPr/>
            </p:nvSpPr>
            <p:spPr bwMode="auto">
              <a:xfrm>
                <a:off x="3338" y="2619"/>
                <a:ext cx="66" cy="54"/>
              </a:xfrm>
              <a:custGeom>
                <a:avLst/>
                <a:gdLst>
                  <a:gd name="T0" fmla="*/ 0 w 132"/>
                  <a:gd name="T1" fmla="*/ 0 h 109"/>
                  <a:gd name="T2" fmla="*/ 1 w 132"/>
                  <a:gd name="T3" fmla="*/ 0 h 109"/>
                  <a:gd name="T4" fmla="*/ 1 w 132"/>
                  <a:gd name="T5" fmla="*/ 0 h 109"/>
                  <a:gd name="T6" fmla="*/ 0 w 132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2"/>
                  <a:gd name="T13" fmla="*/ 0 h 109"/>
                  <a:gd name="T14" fmla="*/ 132 w 132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2" h="109">
                    <a:moveTo>
                      <a:pt x="0" y="109"/>
                    </a:moveTo>
                    <a:lnTo>
                      <a:pt x="132" y="104"/>
                    </a:lnTo>
                    <a:lnTo>
                      <a:pt x="51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44" name="Group 560"/>
            <p:cNvGrpSpPr>
              <a:grpSpLocks/>
            </p:cNvGrpSpPr>
            <p:nvPr/>
          </p:nvGrpSpPr>
          <p:grpSpPr bwMode="auto">
            <a:xfrm>
              <a:off x="2410" y="1812"/>
              <a:ext cx="994" cy="456"/>
              <a:chOff x="2410" y="1812"/>
              <a:chExt cx="994" cy="456"/>
            </a:xfrm>
          </p:grpSpPr>
          <p:sp>
            <p:nvSpPr>
              <p:cNvPr id="34265" name="Freeform 467"/>
              <p:cNvSpPr>
                <a:spLocks/>
              </p:cNvSpPr>
              <p:nvPr/>
            </p:nvSpPr>
            <p:spPr bwMode="auto">
              <a:xfrm>
                <a:off x="2410" y="181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6" name="Freeform 468"/>
              <p:cNvSpPr>
                <a:spLocks/>
              </p:cNvSpPr>
              <p:nvPr/>
            </p:nvSpPr>
            <p:spPr bwMode="auto">
              <a:xfrm>
                <a:off x="2420" y="1816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7" name="Freeform 469"/>
              <p:cNvSpPr>
                <a:spLocks/>
              </p:cNvSpPr>
              <p:nvPr/>
            </p:nvSpPr>
            <p:spPr bwMode="auto">
              <a:xfrm>
                <a:off x="2431" y="1821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8" name="Freeform 470"/>
              <p:cNvSpPr>
                <a:spLocks/>
              </p:cNvSpPr>
              <p:nvPr/>
            </p:nvSpPr>
            <p:spPr bwMode="auto">
              <a:xfrm>
                <a:off x="2441" y="1826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9" name="Freeform 471"/>
              <p:cNvSpPr>
                <a:spLocks/>
              </p:cNvSpPr>
              <p:nvPr/>
            </p:nvSpPr>
            <p:spPr bwMode="auto">
              <a:xfrm>
                <a:off x="2451" y="1830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0" name="Freeform 472"/>
              <p:cNvSpPr>
                <a:spLocks/>
              </p:cNvSpPr>
              <p:nvPr/>
            </p:nvSpPr>
            <p:spPr bwMode="auto">
              <a:xfrm>
                <a:off x="2462" y="1835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1" name="Freeform 473"/>
              <p:cNvSpPr>
                <a:spLocks/>
              </p:cNvSpPr>
              <p:nvPr/>
            </p:nvSpPr>
            <p:spPr bwMode="auto">
              <a:xfrm>
                <a:off x="2472" y="1840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2" name="Freeform 474"/>
              <p:cNvSpPr>
                <a:spLocks/>
              </p:cNvSpPr>
              <p:nvPr/>
            </p:nvSpPr>
            <p:spPr bwMode="auto">
              <a:xfrm>
                <a:off x="2482" y="184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3" name="Freeform 475"/>
              <p:cNvSpPr>
                <a:spLocks/>
              </p:cNvSpPr>
              <p:nvPr/>
            </p:nvSpPr>
            <p:spPr bwMode="auto">
              <a:xfrm>
                <a:off x="2492" y="1849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4" name="Freeform 476"/>
              <p:cNvSpPr>
                <a:spLocks/>
              </p:cNvSpPr>
              <p:nvPr/>
            </p:nvSpPr>
            <p:spPr bwMode="auto">
              <a:xfrm>
                <a:off x="2502" y="1854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5" name="Freeform 477"/>
              <p:cNvSpPr>
                <a:spLocks/>
              </p:cNvSpPr>
              <p:nvPr/>
            </p:nvSpPr>
            <p:spPr bwMode="auto">
              <a:xfrm>
                <a:off x="2512" y="185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6" name="Freeform 478"/>
              <p:cNvSpPr>
                <a:spLocks/>
              </p:cNvSpPr>
              <p:nvPr/>
            </p:nvSpPr>
            <p:spPr bwMode="auto">
              <a:xfrm>
                <a:off x="2523" y="1862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1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7" name="Freeform 479"/>
              <p:cNvSpPr>
                <a:spLocks/>
              </p:cNvSpPr>
              <p:nvPr/>
            </p:nvSpPr>
            <p:spPr bwMode="auto">
              <a:xfrm>
                <a:off x="2533" y="186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8" name="Freeform 480"/>
              <p:cNvSpPr>
                <a:spLocks/>
              </p:cNvSpPr>
              <p:nvPr/>
            </p:nvSpPr>
            <p:spPr bwMode="auto">
              <a:xfrm>
                <a:off x="2543" y="187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9" name="Freeform 481"/>
              <p:cNvSpPr>
                <a:spLocks/>
              </p:cNvSpPr>
              <p:nvPr/>
            </p:nvSpPr>
            <p:spPr bwMode="auto">
              <a:xfrm>
                <a:off x="2554" y="1876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0" name="Freeform 482"/>
              <p:cNvSpPr>
                <a:spLocks/>
              </p:cNvSpPr>
              <p:nvPr/>
            </p:nvSpPr>
            <p:spPr bwMode="auto">
              <a:xfrm>
                <a:off x="2564" y="188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1" name="Freeform 483"/>
              <p:cNvSpPr>
                <a:spLocks/>
              </p:cNvSpPr>
              <p:nvPr/>
            </p:nvSpPr>
            <p:spPr bwMode="auto">
              <a:xfrm>
                <a:off x="2574" y="1886"/>
                <a:ext cx="6" cy="5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1 w 12"/>
                  <a:gd name="T15" fmla="*/ 0 h 12"/>
                  <a:gd name="T16" fmla="*/ 1 w 12"/>
                  <a:gd name="T17" fmla="*/ 0 h 12"/>
                  <a:gd name="T18" fmla="*/ 1 w 12"/>
                  <a:gd name="T19" fmla="*/ 0 h 12"/>
                  <a:gd name="T20" fmla="*/ 1 w 12"/>
                  <a:gd name="T21" fmla="*/ 0 h 12"/>
                  <a:gd name="T22" fmla="*/ 1 w 12"/>
                  <a:gd name="T23" fmla="*/ 0 h 12"/>
                  <a:gd name="T24" fmla="*/ 1 w 12"/>
                  <a:gd name="T25" fmla="*/ 0 h 12"/>
                  <a:gd name="T26" fmla="*/ 1 w 12"/>
                  <a:gd name="T27" fmla="*/ 0 h 12"/>
                  <a:gd name="T28" fmla="*/ 1 w 12"/>
                  <a:gd name="T29" fmla="*/ 0 h 12"/>
                  <a:gd name="T30" fmla="*/ 1 w 12"/>
                  <a:gd name="T31" fmla="*/ 0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2" name="Freeform 484"/>
              <p:cNvSpPr>
                <a:spLocks/>
              </p:cNvSpPr>
              <p:nvPr/>
            </p:nvSpPr>
            <p:spPr bwMode="auto">
              <a:xfrm>
                <a:off x="2585" y="1890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3" name="Freeform 485"/>
              <p:cNvSpPr>
                <a:spLocks/>
              </p:cNvSpPr>
              <p:nvPr/>
            </p:nvSpPr>
            <p:spPr bwMode="auto">
              <a:xfrm>
                <a:off x="2595" y="189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4" name="Freeform 486"/>
              <p:cNvSpPr>
                <a:spLocks/>
              </p:cNvSpPr>
              <p:nvPr/>
            </p:nvSpPr>
            <p:spPr bwMode="auto">
              <a:xfrm>
                <a:off x="2605" y="1900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5" name="Freeform 487"/>
              <p:cNvSpPr>
                <a:spLocks/>
              </p:cNvSpPr>
              <p:nvPr/>
            </p:nvSpPr>
            <p:spPr bwMode="auto">
              <a:xfrm>
                <a:off x="2616" y="1904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6" name="Freeform 488"/>
              <p:cNvSpPr>
                <a:spLocks/>
              </p:cNvSpPr>
              <p:nvPr/>
            </p:nvSpPr>
            <p:spPr bwMode="auto">
              <a:xfrm>
                <a:off x="2626" y="1909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1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7" name="Freeform 489"/>
              <p:cNvSpPr>
                <a:spLocks/>
              </p:cNvSpPr>
              <p:nvPr/>
            </p:nvSpPr>
            <p:spPr bwMode="auto">
              <a:xfrm>
                <a:off x="2635" y="1914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1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8" name="Freeform 490"/>
              <p:cNvSpPr>
                <a:spLocks/>
              </p:cNvSpPr>
              <p:nvPr/>
            </p:nvSpPr>
            <p:spPr bwMode="auto">
              <a:xfrm>
                <a:off x="2646" y="1919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9" name="Freeform 491"/>
              <p:cNvSpPr>
                <a:spLocks/>
              </p:cNvSpPr>
              <p:nvPr/>
            </p:nvSpPr>
            <p:spPr bwMode="auto">
              <a:xfrm>
                <a:off x="2656" y="1923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0" name="Freeform 492"/>
              <p:cNvSpPr>
                <a:spLocks/>
              </p:cNvSpPr>
              <p:nvPr/>
            </p:nvSpPr>
            <p:spPr bwMode="auto">
              <a:xfrm>
                <a:off x="2666" y="1928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1" name="Freeform 493"/>
              <p:cNvSpPr>
                <a:spLocks/>
              </p:cNvSpPr>
              <p:nvPr/>
            </p:nvSpPr>
            <p:spPr bwMode="auto">
              <a:xfrm>
                <a:off x="2677" y="193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2" name="Freeform 494"/>
              <p:cNvSpPr>
                <a:spLocks/>
              </p:cNvSpPr>
              <p:nvPr/>
            </p:nvSpPr>
            <p:spPr bwMode="auto">
              <a:xfrm>
                <a:off x="2687" y="1937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3" name="Freeform 495"/>
              <p:cNvSpPr>
                <a:spLocks/>
              </p:cNvSpPr>
              <p:nvPr/>
            </p:nvSpPr>
            <p:spPr bwMode="auto">
              <a:xfrm>
                <a:off x="2697" y="1942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4" name="Freeform 496"/>
              <p:cNvSpPr>
                <a:spLocks/>
              </p:cNvSpPr>
              <p:nvPr/>
            </p:nvSpPr>
            <p:spPr bwMode="auto">
              <a:xfrm>
                <a:off x="2707" y="1947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5" name="Freeform 497"/>
              <p:cNvSpPr>
                <a:spLocks/>
              </p:cNvSpPr>
              <p:nvPr/>
            </p:nvSpPr>
            <p:spPr bwMode="auto">
              <a:xfrm>
                <a:off x="2718" y="1951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6" name="Freeform 498"/>
              <p:cNvSpPr>
                <a:spLocks/>
              </p:cNvSpPr>
              <p:nvPr/>
            </p:nvSpPr>
            <p:spPr bwMode="auto">
              <a:xfrm>
                <a:off x="2728" y="1956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7" name="Freeform 499"/>
              <p:cNvSpPr>
                <a:spLocks/>
              </p:cNvSpPr>
              <p:nvPr/>
            </p:nvSpPr>
            <p:spPr bwMode="auto">
              <a:xfrm>
                <a:off x="2738" y="1960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8" name="Freeform 500"/>
              <p:cNvSpPr>
                <a:spLocks/>
              </p:cNvSpPr>
              <p:nvPr/>
            </p:nvSpPr>
            <p:spPr bwMode="auto">
              <a:xfrm>
                <a:off x="2749" y="1965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9" name="Freeform 501"/>
              <p:cNvSpPr>
                <a:spLocks/>
              </p:cNvSpPr>
              <p:nvPr/>
            </p:nvSpPr>
            <p:spPr bwMode="auto">
              <a:xfrm>
                <a:off x="2759" y="1969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0" name="Freeform 502"/>
              <p:cNvSpPr>
                <a:spLocks/>
              </p:cNvSpPr>
              <p:nvPr/>
            </p:nvSpPr>
            <p:spPr bwMode="auto">
              <a:xfrm>
                <a:off x="2769" y="197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1" name="Freeform 503"/>
              <p:cNvSpPr>
                <a:spLocks/>
              </p:cNvSpPr>
              <p:nvPr/>
            </p:nvSpPr>
            <p:spPr bwMode="auto">
              <a:xfrm>
                <a:off x="2779" y="1979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2" name="Freeform 504"/>
              <p:cNvSpPr>
                <a:spLocks/>
              </p:cNvSpPr>
              <p:nvPr/>
            </p:nvSpPr>
            <p:spPr bwMode="auto">
              <a:xfrm>
                <a:off x="2789" y="1983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3" name="Freeform 505"/>
              <p:cNvSpPr>
                <a:spLocks/>
              </p:cNvSpPr>
              <p:nvPr/>
            </p:nvSpPr>
            <p:spPr bwMode="auto">
              <a:xfrm>
                <a:off x="2799" y="198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4" name="Freeform 506"/>
              <p:cNvSpPr>
                <a:spLocks/>
              </p:cNvSpPr>
              <p:nvPr/>
            </p:nvSpPr>
            <p:spPr bwMode="auto">
              <a:xfrm>
                <a:off x="2810" y="1993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5" name="Freeform 507"/>
              <p:cNvSpPr>
                <a:spLocks/>
              </p:cNvSpPr>
              <p:nvPr/>
            </p:nvSpPr>
            <p:spPr bwMode="auto">
              <a:xfrm>
                <a:off x="2820" y="199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6" name="Freeform 508"/>
              <p:cNvSpPr>
                <a:spLocks/>
              </p:cNvSpPr>
              <p:nvPr/>
            </p:nvSpPr>
            <p:spPr bwMode="auto">
              <a:xfrm>
                <a:off x="2830" y="200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7" name="Freeform 509"/>
              <p:cNvSpPr>
                <a:spLocks/>
              </p:cNvSpPr>
              <p:nvPr/>
            </p:nvSpPr>
            <p:spPr bwMode="auto">
              <a:xfrm>
                <a:off x="2841" y="2007"/>
                <a:ext cx="5" cy="5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8" name="Freeform 510"/>
              <p:cNvSpPr>
                <a:spLocks/>
              </p:cNvSpPr>
              <p:nvPr/>
            </p:nvSpPr>
            <p:spPr bwMode="auto">
              <a:xfrm>
                <a:off x="2851" y="201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9" name="Freeform 511"/>
              <p:cNvSpPr>
                <a:spLocks/>
              </p:cNvSpPr>
              <p:nvPr/>
            </p:nvSpPr>
            <p:spPr bwMode="auto">
              <a:xfrm>
                <a:off x="2861" y="2016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0" name="Freeform 512"/>
              <p:cNvSpPr>
                <a:spLocks/>
              </p:cNvSpPr>
              <p:nvPr/>
            </p:nvSpPr>
            <p:spPr bwMode="auto">
              <a:xfrm>
                <a:off x="2872" y="2021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1" name="Freeform 513"/>
              <p:cNvSpPr>
                <a:spLocks/>
              </p:cNvSpPr>
              <p:nvPr/>
            </p:nvSpPr>
            <p:spPr bwMode="auto">
              <a:xfrm>
                <a:off x="2882" y="2026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2" name="Freeform 514"/>
              <p:cNvSpPr>
                <a:spLocks/>
              </p:cNvSpPr>
              <p:nvPr/>
            </p:nvSpPr>
            <p:spPr bwMode="auto">
              <a:xfrm>
                <a:off x="2892" y="2030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3" name="Freeform 515"/>
              <p:cNvSpPr>
                <a:spLocks/>
              </p:cNvSpPr>
              <p:nvPr/>
            </p:nvSpPr>
            <p:spPr bwMode="auto">
              <a:xfrm>
                <a:off x="2903" y="2035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4" name="Freeform 516"/>
              <p:cNvSpPr>
                <a:spLocks/>
              </p:cNvSpPr>
              <p:nvPr/>
            </p:nvSpPr>
            <p:spPr bwMode="auto">
              <a:xfrm>
                <a:off x="2913" y="2040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5" name="Freeform 517"/>
              <p:cNvSpPr>
                <a:spLocks/>
              </p:cNvSpPr>
              <p:nvPr/>
            </p:nvSpPr>
            <p:spPr bwMode="auto">
              <a:xfrm>
                <a:off x="2923" y="204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6" name="Freeform 518"/>
              <p:cNvSpPr>
                <a:spLocks/>
              </p:cNvSpPr>
              <p:nvPr/>
            </p:nvSpPr>
            <p:spPr bwMode="auto">
              <a:xfrm>
                <a:off x="2933" y="2049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7" name="Freeform 519"/>
              <p:cNvSpPr>
                <a:spLocks/>
              </p:cNvSpPr>
              <p:nvPr/>
            </p:nvSpPr>
            <p:spPr bwMode="auto">
              <a:xfrm>
                <a:off x="2943" y="2054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8" name="Freeform 520"/>
              <p:cNvSpPr>
                <a:spLocks/>
              </p:cNvSpPr>
              <p:nvPr/>
            </p:nvSpPr>
            <p:spPr bwMode="auto">
              <a:xfrm>
                <a:off x="2953" y="205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9" name="Freeform 521"/>
              <p:cNvSpPr>
                <a:spLocks/>
              </p:cNvSpPr>
              <p:nvPr/>
            </p:nvSpPr>
            <p:spPr bwMode="auto">
              <a:xfrm>
                <a:off x="2964" y="2062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1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0" name="Freeform 522"/>
              <p:cNvSpPr>
                <a:spLocks/>
              </p:cNvSpPr>
              <p:nvPr/>
            </p:nvSpPr>
            <p:spPr bwMode="auto">
              <a:xfrm>
                <a:off x="2974" y="2067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1" name="Freeform 523"/>
              <p:cNvSpPr>
                <a:spLocks/>
              </p:cNvSpPr>
              <p:nvPr/>
            </p:nvSpPr>
            <p:spPr bwMode="auto">
              <a:xfrm>
                <a:off x="2984" y="207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2" name="Freeform 524"/>
              <p:cNvSpPr>
                <a:spLocks/>
              </p:cNvSpPr>
              <p:nvPr/>
            </p:nvSpPr>
            <p:spPr bwMode="auto">
              <a:xfrm>
                <a:off x="2995" y="2076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1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3" name="Freeform 525"/>
              <p:cNvSpPr>
                <a:spLocks/>
              </p:cNvSpPr>
              <p:nvPr/>
            </p:nvSpPr>
            <p:spPr bwMode="auto">
              <a:xfrm>
                <a:off x="3005" y="208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4" name="Freeform 526"/>
              <p:cNvSpPr>
                <a:spLocks/>
              </p:cNvSpPr>
              <p:nvPr/>
            </p:nvSpPr>
            <p:spPr bwMode="auto">
              <a:xfrm>
                <a:off x="3015" y="2086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5" name="Freeform 527"/>
              <p:cNvSpPr>
                <a:spLocks/>
              </p:cNvSpPr>
              <p:nvPr/>
            </p:nvSpPr>
            <p:spPr bwMode="auto">
              <a:xfrm>
                <a:off x="3026" y="2090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6" name="Freeform 528"/>
              <p:cNvSpPr>
                <a:spLocks/>
              </p:cNvSpPr>
              <p:nvPr/>
            </p:nvSpPr>
            <p:spPr bwMode="auto">
              <a:xfrm>
                <a:off x="3036" y="209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7" name="Freeform 529"/>
              <p:cNvSpPr>
                <a:spLocks/>
              </p:cNvSpPr>
              <p:nvPr/>
            </p:nvSpPr>
            <p:spPr bwMode="auto">
              <a:xfrm>
                <a:off x="3046" y="2100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8" name="Freeform 530"/>
              <p:cNvSpPr>
                <a:spLocks/>
              </p:cNvSpPr>
              <p:nvPr/>
            </p:nvSpPr>
            <p:spPr bwMode="auto">
              <a:xfrm>
                <a:off x="3057" y="2104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9" name="Freeform 531"/>
              <p:cNvSpPr>
                <a:spLocks/>
              </p:cNvSpPr>
              <p:nvPr/>
            </p:nvSpPr>
            <p:spPr bwMode="auto">
              <a:xfrm>
                <a:off x="3067" y="210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0" name="Freeform 532"/>
              <p:cNvSpPr>
                <a:spLocks/>
              </p:cNvSpPr>
              <p:nvPr/>
            </p:nvSpPr>
            <p:spPr bwMode="auto">
              <a:xfrm>
                <a:off x="3076" y="2114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1" name="Freeform 533"/>
              <p:cNvSpPr>
                <a:spLocks/>
              </p:cNvSpPr>
              <p:nvPr/>
            </p:nvSpPr>
            <p:spPr bwMode="auto">
              <a:xfrm>
                <a:off x="3087" y="2118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2" name="Freeform 534"/>
              <p:cNvSpPr>
                <a:spLocks/>
              </p:cNvSpPr>
              <p:nvPr/>
            </p:nvSpPr>
            <p:spPr bwMode="auto">
              <a:xfrm>
                <a:off x="3097" y="2123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3" name="Freeform 535"/>
              <p:cNvSpPr>
                <a:spLocks/>
              </p:cNvSpPr>
              <p:nvPr/>
            </p:nvSpPr>
            <p:spPr bwMode="auto">
              <a:xfrm>
                <a:off x="3107" y="2128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1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4" name="Freeform 536"/>
              <p:cNvSpPr>
                <a:spLocks/>
              </p:cNvSpPr>
              <p:nvPr/>
            </p:nvSpPr>
            <p:spPr bwMode="auto">
              <a:xfrm>
                <a:off x="3118" y="213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5" name="Freeform 537"/>
              <p:cNvSpPr>
                <a:spLocks/>
              </p:cNvSpPr>
              <p:nvPr/>
            </p:nvSpPr>
            <p:spPr bwMode="auto">
              <a:xfrm>
                <a:off x="3128" y="2137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6" name="Freeform 538"/>
              <p:cNvSpPr>
                <a:spLocks/>
              </p:cNvSpPr>
              <p:nvPr/>
            </p:nvSpPr>
            <p:spPr bwMode="auto">
              <a:xfrm>
                <a:off x="3138" y="2142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7" name="Freeform 539"/>
              <p:cNvSpPr>
                <a:spLocks/>
              </p:cNvSpPr>
              <p:nvPr/>
            </p:nvSpPr>
            <p:spPr bwMode="auto">
              <a:xfrm>
                <a:off x="3149" y="2147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8" name="Freeform 540"/>
              <p:cNvSpPr>
                <a:spLocks/>
              </p:cNvSpPr>
              <p:nvPr/>
            </p:nvSpPr>
            <p:spPr bwMode="auto">
              <a:xfrm>
                <a:off x="3159" y="2151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9" name="Freeform 541"/>
              <p:cNvSpPr>
                <a:spLocks/>
              </p:cNvSpPr>
              <p:nvPr/>
            </p:nvSpPr>
            <p:spPr bwMode="auto">
              <a:xfrm>
                <a:off x="3169" y="2155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0" name="Freeform 542"/>
              <p:cNvSpPr>
                <a:spLocks/>
              </p:cNvSpPr>
              <p:nvPr/>
            </p:nvSpPr>
            <p:spPr bwMode="auto">
              <a:xfrm>
                <a:off x="3180" y="2160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1" name="Freeform 543"/>
              <p:cNvSpPr>
                <a:spLocks/>
              </p:cNvSpPr>
              <p:nvPr/>
            </p:nvSpPr>
            <p:spPr bwMode="auto">
              <a:xfrm>
                <a:off x="3190" y="2164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2" name="Freeform 544"/>
              <p:cNvSpPr>
                <a:spLocks/>
              </p:cNvSpPr>
              <p:nvPr/>
            </p:nvSpPr>
            <p:spPr bwMode="auto">
              <a:xfrm>
                <a:off x="3200" y="2169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1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3" name="Freeform 545"/>
              <p:cNvSpPr>
                <a:spLocks/>
              </p:cNvSpPr>
              <p:nvPr/>
            </p:nvSpPr>
            <p:spPr bwMode="auto">
              <a:xfrm>
                <a:off x="3210" y="2174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4" name="Freeform 546"/>
              <p:cNvSpPr>
                <a:spLocks/>
              </p:cNvSpPr>
              <p:nvPr/>
            </p:nvSpPr>
            <p:spPr bwMode="auto">
              <a:xfrm>
                <a:off x="3220" y="2179"/>
                <a:ext cx="6" cy="5"/>
              </a:xfrm>
              <a:custGeom>
                <a:avLst/>
                <a:gdLst>
                  <a:gd name="T0" fmla="*/ 0 w 13"/>
                  <a:gd name="T1" fmla="*/ 0 h 11"/>
                  <a:gd name="T2" fmla="*/ 0 w 13"/>
                  <a:gd name="T3" fmla="*/ 0 h 11"/>
                  <a:gd name="T4" fmla="*/ 0 w 13"/>
                  <a:gd name="T5" fmla="*/ 0 h 11"/>
                  <a:gd name="T6" fmla="*/ 0 w 13"/>
                  <a:gd name="T7" fmla="*/ 0 h 11"/>
                  <a:gd name="T8" fmla="*/ 0 w 13"/>
                  <a:gd name="T9" fmla="*/ 0 h 11"/>
                  <a:gd name="T10" fmla="*/ 0 w 13"/>
                  <a:gd name="T11" fmla="*/ 0 h 11"/>
                  <a:gd name="T12" fmla="*/ 0 w 13"/>
                  <a:gd name="T13" fmla="*/ 0 h 11"/>
                  <a:gd name="T14" fmla="*/ 0 w 13"/>
                  <a:gd name="T15" fmla="*/ 0 h 11"/>
                  <a:gd name="T16" fmla="*/ 0 w 13"/>
                  <a:gd name="T17" fmla="*/ 0 h 11"/>
                  <a:gd name="T18" fmla="*/ 0 w 13"/>
                  <a:gd name="T19" fmla="*/ 0 h 11"/>
                  <a:gd name="T20" fmla="*/ 0 w 13"/>
                  <a:gd name="T21" fmla="*/ 0 h 11"/>
                  <a:gd name="T22" fmla="*/ 0 w 13"/>
                  <a:gd name="T23" fmla="*/ 0 h 11"/>
                  <a:gd name="T24" fmla="*/ 0 w 13"/>
                  <a:gd name="T25" fmla="*/ 0 h 11"/>
                  <a:gd name="T26" fmla="*/ 0 w 13"/>
                  <a:gd name="T27" fmla="*/ 0 h 11"/>
                  <a:gd name="T28" fmla="*/ 0 w 13"/>
                  <a:gd name="T29" fmla="*/ 0 h 11"/>
                  <a:gd name="T30" fmla="*/ 0 w 13"/>
                  <a:gd name="T31" fmla="*/ 0 h 11"/>
                  <a:gd name="T32" fmla="*/ 0 w 13"/>
                  <a:gd name="T33" fmla="*/ 0 h 11"/>
                  <a:gd name="T34" fmla="*/ 0 w 13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1"/>
                  <a:gd name="T56" fmla="*/ 13 w 13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5" name="Freeform 547"/>
              <p:cNvSpPr>
                <a:spLocks/>
              </p:cNvSpPr>
              <p:nvPr/>
            </p:nvSpPr>
            <p:spPr bwMode="auto">
              <a:xfrm>
                <a:off x="3230" y="2183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1 h 12"/>
                  <a:gd name="T6" fmla="*/ 1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1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1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6" name="Freeform 548"/>
              <p:cNvSpPr>
                <a:spLocks/>
              </p:cNvSpPr>
              <p:nvPr/>
            </p:nvSpPr>
            <p:spPr bwMode="auto">
              <a:xfrm>
                <a:off x="3240" y="218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7" name="Freeform 549"/>
              <p:cNvSpPr>
                <a:spLocks/>
              </p:cNvSpPr>
              <p:nvPr/>
            </p:nvSpPr>
            <p:spPr bwMode="auto">
              <a:xfrm>
                <a:off x="3251" y="219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8" name="Freeform 550"/>
              <p:cNvSpPr>
                <a:spLocks/>
              </p:cNvSpPr>
              <p:nvPr/>
            </p:nvSpPr>
            <p:spPr bwMode="auto">
              <a:xfrm>
                <a:off x="3261" y="2197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9" name="Freeform 551"/>
              <p:cNvSpPr>
                <a:spLocks/>
              </p:cNvSpPr>
              <p:nvPr/>
            </p:nvSpPr>
            <p:spPr bwMode="auto">
              <a:xfrm>
                <a:off x="3271" y="220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0" name="Freeform 552"/>
              <p:cNvSpPr>
                <a:spLocks/>
              </p:cNvSpPr>
              <p:nvPr/>
            </p:nvSpPr>
            <p:spPr bwMode="auto">
              <a:xfrm>
                <a:off x="3282" y="2207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1" name="Freeform 553"/>
              <p:cNvSpPr>
                <a:spLocks/>
              </p:cNvSpPr>
              <p:nvPr/>
            </p:nvSpPr>
            <p:spPr bwMode="auto">
              <a:xfrm>
                <a:off x="3292" y="221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2" name="Freeform 554"/>
              <p:cNvSpPr>
                <a:spLocks/>
              </p:cNvSpPr>
              <p:nvPr/>
            </p:nvSpPr>
            <p:spPr bwMode="auto">
              <a:xfrm>
                <a:off x="3302" y="221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3" name="Freeform 555"/>
              <p:cNvSpPr>
                <a:spLocks/>
              </p:cNvSpPr>
              <p:nvPr/>
            </p:nvSpPr>
            <p:spPr bwMode="auto">
              <a:xfrm>
                <a:off x="3313" y="2221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4" name="Freeform 556"/>
              <p:cNvSpPr>
                <a:spLocks/>
              </p:cNvSpPr>
              <p:nvPr/>
            </p:nvSpPr>
            <p:spPr bwMode="auto">
              <a:xfrm>
                <a:off x="3323" y="222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5" name="Freeform 557"/>
              <p:cNvSpPr>
                <a:spLocks/>
              </p:cNvSpPr>
              <p:nvPr/>
            </p:nvSpPr>
            <p:spPr bwMode="auto">
              <a:xfrm>
                <a:off x="3333" y="2230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6" name="Freeform 558"/>
              <p:cNvSpPr>
                <a:spLocks/>
              </p:cNvSpPr>
              <p:nvPr/>
            </p:nvSpPr>
            <p:spPr bwMode="auto">
              <a:xfrm>
                <a:off x="3344" y="2235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7" name="Freeform 559"/>
              <p:cNvSpPr>
                <a:spLocks/>
              </p:cNvSpPr>
              <p:nvPr/>
            </p:nvSpPr>
            <p:spPr bwMode="auto">
              <a:xfrm>
                <a:off x="3338" y="2213"/>
                <a:ext cx="66" cy="55"/>
              </a:xfrm>
              <a:custGeom>
                <a:avLst/>
                <a:gdLst>
                  <a:gd name="T0" fmla="*/ 0 w 132"/>
                  <a:gd name="T1" fmla="*/ 1 h 109"/>
                  <a:gd name="T2" fmla="*/ 1 w 132"/>
                  <a:gd name="T3" fmla="*/ 1 h 109"/>
                  <a:gd name="T4" fmla="*/ 1 w 132"/>
                  <a:gd name="T5" fmla="*/ 0 h 109"/>
                  <a:gd name="T6" fmla="*/ 0 w 132"/>
                  <a:gd name="T7" fmla="*/ 1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2"/>
                  <a:gd name="T13" fmla="*/ 0 h 109"/>
                  <a:gd name="T14" fmla="*/ 132 w 132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2" h="109">
                    <a:moveTo>
                      <a:pt x="0" y="109"/>
                    </a:moveTo>
                    <a:lnTo>
                      <a:pt x="132" y="104"/>
                    </a:lnTo>
                    <a:lnTo>
                      <a:pt x="51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45" name="Group 654"/>
            <p:cNvGrpSpPr>
              <a:grpSpLocks/>
            </p:cNvGrpSpPr>
            <p:nvPr/>
          </p:nvGrpSpPr>
          <p:grpSpPr bwMode="auto">
            <a:xfrm>
              <a:off x="2320" y="2352"/>
              <a:ext cx="994" cy="456"/>
              <a:chOff x="2320" y="2352"/>
              <a:chExt cx="994" cy="456"/>
            </a:xfrm>
          </p:grpSpPr>
          <p:sp>
            <p:nvSpPr>
              <p:cNvPr id="34172" name="Freeform 561"/>
              <p:cNvSpPr>
                <a:spLocks/>
              </p:cNvSpPr>
              <p:nvPr/>
            </p:nvSpPr>
            <p:spPr bwMode="auto">
              <a:xfrm>
                <a:off x="2320" y="2352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3" name="Freeform 562"/>
              <p:cNvSpPr>
                <a:spLocks/>
              </p:cNvSpPr>
              <p:nvPr/>
            </p:nvSpPr>
            <p:spPr bwMode="auto">
              <a:xfrm>
                <a:off x="2330" y="2357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4" name="Freeform 563"/>
              <p:cNvSpPr>
                <a:spLocks/>
              </p:cNvSpPr>
              <p:nvPr/>
            </p:nvSpPr>
            <p:spPr bwMode="auto">
              <a:xfrm>
                <a:off x="2341" y="2362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5" name="Freeform 564"/>
              <p:cNvSpPr>
                <a:spLocks/>
              </p:cNvSpPr>
              <p:nvPr/>
            </p:nvSpPr>
            <p:spPr bwMode="auto">
              <a:xfrm>
                <a:off x="2351" y="2366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6" name="Freeform 565"/>
              <p:cNvSpPr>
                <a:spLocks/>
              </p:cNvSpPr>
              <p:nvPr/>
            </p:nvSpPr>
            <p:spPr bwMode="auto">
              <a:xfrm>
                <a:off x="2361" y="2371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7" name="Freeform 566"/>
              <p:cNvSpPr>
                <a:spLocks/>
              </p:cNvSpPr>
              <p:nvPr/>
            </p:nvSpPr>
            <p:spPr bwMode="auto">
              <a:xfrm>
                <a:off x="2372" y="2376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8" name="Freeform 567"/>
              <p:cNvSpPr>
                <a:spLocks/>
              </p:cNvSpPr>
              <p:nvPr/>
            </p:nvSpPr>
            <p:spPr bwMode="auto">
              <a:xfrm>
                <a:off x="2382" y="2380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9" name="Freeform 568"/>
              <p:cNvSpPr>
                <a:spLocks/>
              </p:cNvSpPr>
              <p:nvPr/>
            </p:nvSpPr>
            <p:spPr bwMode="auto">
              <a:xfrm>
                <a:off x="2392" y="2385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0" name="Freeform 569"/>
              <p:cNvSpPr>
                <a:spLocks/>
              </p:cNvSpPr>
              <p:nvPr/>
            </p:nvSpPr>
            <p:spPr bwMode="auto">
              <a:xfrm>
                <a:off x="2402" y="2390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1" name="Freeform 570"/>
              <p:cNvSpPr>
                <a:spLocks/>
              </p:cNvSpPr>
              <p:nvPr/>
            </p:nvSpPr>
            <p:spPr bwMode="auto">
              <a:xfrm>
                <a:off x="2412" y="239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2" name="Freeform 571"/>
              <p:cNvSpPr>
                <a:spLocks/>
              </p:cNvSpPr>
              <p:nvPr/>
            </p:nvSpPr>
            <p:spPr bwMode="auto">
              <a:xfrm>
                <a:off x="2422" y="2399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3" name="Freeform 572"/>
              <p:cNvSpPr>
                <a:spLocks/>
              </p:cNvSpPr>
              <p:nvPr/>
            </p:nvSpPr>
            <p:spPr bwMode="auto">
              <a:xfrm>
                <a:off x="2433" y="240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4" name="Freeform 573"/>
              <p:cNvSpPr>
                <a:spLocks/>
              </p:cNvSpPr>
              <p:nvPr/>
            </p:nvSpPr>
            <p:spPr bwMode="auto">
              <a:xfrm>
                <a:off x="2443" y="2408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5" name="Freeform 574"/>
              <p:cNvSpPr>
                <a:spLocks/>
              </p:cNvSpPr>
              <p:nvPr/>
            </p:nvSpPr>
            <p:spPr bwMode="auto">
              <a:xfrm>
                <a:off x="2453" y="2412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1 h 12"/>
                  <a:gd name="T6" fmla="*/ 1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1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1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6" name="Freeform 575"/>
              <p:cNvSpPr>
                <a:spLocks/>
              </p:cNvSpPr>
              <p:nvPr/>
            </p:nvSpPr>
            <p:spPr bwMode="auto">
              <a:xfrm>
                <a:off x="2464" y="2417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7" name="Freeform 576"/>
              <p:cNvSpPr>
                <a:spLocks/>
              </p:cNvSpPr>
              <p:nvPr/>
            </p:nvSpPr>
            <p:spPr bwMode="auto">
              <a:xfrm>
                <a:off x="2474" y="2422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8" name="Freeform 577"/>
              <p:cNvSpPr>
                <a:spLocks/>
              </p:cNvSpPr>
              <p:nvPr/>
            </p:nvSpPr>
            <p:spPr bwMode="auto">
              <a:xfrm>
                <a:off x="2484" y="2426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9" name="Freeform 578"/>
              <p:cNvSpPr>
                <a:spLocks/>
              </p:cNvSpPr>
              <p:nvPr/>
            </p:nvSpPr>
            <p:spPr bwMode="auto">
              <a:xfrm>
                <a:off x="2494" y="243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0" name="Freeform 579"/>
              <p:cNvSpPr>
                <a:spLocks/>
              </p:cNvSpPr>
              <p:nvPr/>
            </p:nvSpPr>
            <p:spPr bwMode="auto">
              <a:xfrm>
                <a:off x="2505" y="2436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1" name="Freeform 580"/>
              <p:cNvSpPr>
                <a:spLocks/>
              </p:cNvSpPr>
              <p:nvPr/>
            </p:nvSpPr>
            <p:spPr bwMode="auto">
              <a:xfrm>
                <a:off x="2515" y="2440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2" name="Freeform 581"/>
              <p:cNvSpPr>
                <a:spLocks/>
              </p:cNvSpPr>
              <p:nvPr/>
            </p:nvSpPr>
            <p:spPr bwMode="auto">
              <a:xfrm>
                <a:off x="2525" y="244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3" name="Freeform 582"/>
              <p:cNvSpPr>
                <a:spLocks/>
              </p:cNvSpPr>
              <p:nvPr/>
            </p:nvSpPr>
            <p:spPr bwMode="auto">
              <a:xfrm>
                <a:off x="2536" y="2450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4" name="Freeform 583"/>
              <p:cNvSpPr>
                <a:spLocks/>
              </p:cNvSpPr>
              <p:nvPr/>
            </p:nvSpPr>
            <p:spPr bwMode="auto">
              <a:xfrm>
                <a:off x="2545" y="2454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5" name="Freeform 584"/>
              <p:cNvSpPr>
                <a:spLocks/>
              </p:cNvSpPr>
              <p:nvPr/>
            </p:nvSpPr>
            <p:spPr bwMode="auto">
              <a:xfrm>
                <a:off x="2555" y="2459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6" name="Freeform 585"/>
              <p:cNvSpPr>
                <a:spLocks/>
              </p:cNvSpPr>
              <p:nvPr/>
            </p:nvSpPr>
            <p:spPr bwMode="auto">
              <a:xfrm>
                <a:off x="2566" y="2464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7" name="Freeform 586"/>
              <p:cNvSpPr>
                <a:spLocks/>
              </p:cNvSpPr>
              <p:nvPr/>
            </p:nvSpPr>
            <p:spPr bwMode="auto">
              <a:xfrm>
                <a:off x="2576" y="2469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1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8" name="Freeform 587"/>
              <p:cNvSpPr>
                <a:spLocks/>
              </p:cNvSpPr>
              <p:nvPr/>
            </p:nvSpPr>
            <p:spPr bwMode="auto">
              <a:xfrm>
                <a:off x="2586" y="2473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9" name="Freeform 588"/>
              <p:cNvSpPr>
                <a:spLocks/>
              </p:cNvSpPr>
              <p:nvPr/>
            </p:nvSpPr>
            <p:spPr bwMode="auto">
              <a:xfrm>
                <a:off x="2597" y="2478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0" name="Freeform 589"/>
              <p:cNvSpPr>
                <a:spLocks/>
              </p:cNvSpPr>
              <p:nvPr/>
            </p:nvSpPr>
            <p:spPr bwMode="auto">
              <a:xfrm>
                <a:off x="2607" y="248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1" name="Freeform 590"/>
              <p:cNvSpPr>
                <a:spLocks/>
              </p:cNvSpPr>
              <p:nvPr/>
            </p:nvSpPr>
            <p:spPr bwMode="auto">
              <a:xfrm>
                <a:off x="2617" y="248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2" name="Freeform 591"/>
              <p:cNvSpPr>
                <a:spLocks/>
              </p:cNvSpPr>
              <p:nvPr/>
            </p:nvSpPr>
            <p:spPr bwMode="auto">
              <a:xfrm>
                <a:off x="2628" y="2492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3" name="Freeform 592"/>
              <p:cNvSpPr>
                <a:spLocks/>
              </p:cNvSpPr>
              <p:nvPr/>
            </p:nvSpPr>
            <p:spPr bwMode="auto">
              <a:xfrm>
                <a:off x="2638" y="2497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4" name="Freeform 593"/>
              <p:cNvSpPr>
                <a:spLocks/>
              </p:cNvSpPr>
              <p:nvPr/>
            </p:nvSpPr>
            <p:spPr bwMode="auto">
              <a:xfrm>
                <a:off x="2648" y="2500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5" name="Freeform 594"/>
              <p:cNvSpPr>
                <a:spLocks/>
              </p:cNvSpPr>
              <p:nvPr/>
            </p:nvSpPr>
            <p:spPr bwMode="auto">
              <a:xfrm>
                <a:off x="2659" y="2505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1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6" name="Freeform 595"/>
              <p:cNvSpPr>
                <a:spLocks/>
              </p:cNvSpPr>
              <p:nvPr/>
            </p:nvSpPr>
            <p:spPr bwMode="auto">
              <a:xfrm>
                <a:off x="2669" y="2510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7" name="Freeform 596"/>
              <p:cNvSpPr>
                <a:spLocks/>
              </p:cNvSpPr>
              <p:nvPr/>
            </p:nvSpPr>
            <p:spPr bwMode="auto">
              <a:xfrm>
                <a:off x="2679" y="2515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8" name="Freeform 597"/>
              <p:cNvSpPr>
                <a:spLocks/>
              </p:cNvSpPr>
              <p:nvPr/>
            </p:nvSpPr>
            <p:spPr bwMode="auto">
              <a:xfrm>
                <a:off x="2689" y="2519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1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9" name="Freeform 598"/>
              <p:cNvSpPr>
                <a:spLocks/>
              </p:cNvSpPr>
              <p:nvPr/>
            </p:nvSpPr>
            <p:spPr bwMode="auto">
              <a:xfrm>
                <a:off x="2699" y="252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0" name="Freeform 599"/>
              <p:cNvSpPr>
                <a:spLocks/>
              </p:cNvSpPr>
              <p:nvPr/>
            </p:nvSpPr>
            <p:spPr bwMode="auto">
              <a:xfrm>
                <a:off x="2709" y="2529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1" name="Freeform 600"/>
              <p:cNvSpPr>
                <a:spLocks/>
              </p:cNvSpPr>
              <p:nvPr/>
            </p:nvSpPr>
            <p:spPr bwMode="auto">
              <a:xfrm>
                <a:off x="2720" y="2533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2" name="Freeform 601"/>
              <p:cNvSpPr>
                <a:spLocks/>
              </p:cNvSpPr>
              <p:nvPr/>
            </p:nvSpPr>
            <p:spPr bwMode="auto">
              <a:xfrm>
                <a:off x="2730" y="253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3" name="Freeform 602"/>
              <p:cNvSpPr>
                <a:spLocks/>
              </p:cNvSpPr>
              <p:nvPr/>
            </p:nvSpPr>
            <p:spPr bwMode="auto">
              <a:xfrm>
                <a:off x="2740" y="2543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4" name="Freeform 603"/>
              <p:cNvSpPr>
                <a:spLocks/>
              </p:cNvSpPr>
              <p:nvPr/>
            </p:nvSpPr>
            <p:spPr bwMode="auto">
              <a:xfrm>
                <a:off x="2751" y="2547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5" name="Freeform 604"/>
              <p:cNvSpPr>
                <a:spLocks/>
              </p:cNvSpPr>
              <p:nvPr/>
            </p:nvSpPr>
            <p:spPr bwMode="auto">
              <a:xfrm>
                <a:off x="2761" y="255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6" name="Freeform 605"/>
              <p:cNvSpPr>
                <a:spLocks/>
              </p:cNvSpPr>
              <p:nvPr/>
            </p:nvSpPr>
            <p:spPr bwMode="auto">
              <a:xfrm>
                <a:off x="2771" y="2557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7" name="Freeform 606"/>
              <p:cNvSpPr>
                <a:spLocks/>
              </p:cNvSpPr>
              <p:nvPr/>
            </p:nvSpPr>
            <p:spPr bwMode="auto">
              <a:xfrm>
                <a:off x="2782" y="2561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8" name="Freeform 607"/>
              <p:cNvSpPr>
                <a:spLocks/>
              </p:cNvSpPr>
              <p:nvPr/>
            </p:nvSpPr>
            <p:spPr bwMode="auto">
              <a:xfrm>
                <a:off x="2792" y="2566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9" name="Freeform 608"/>
              <p:cNvSpPr>
                <a:spLocks/>
              </p:cNvSpPr>
              <p:nvPr/>
            </p:nvSpPr>
            <p:spPr bwMode="auto">
              <a:xfrm>
                <a:off x="2802" y="2571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0" name="Freeform 609"/>
              <p:cNvSpPr>
                <a:spLocks/>
              </p:cNvSpPr>
              <p:nvPr/>
            </p:nvSpPr>
            <p:spPr bwMode="auto">
              <a:xfrm>
                <a:off x="2813" y="2576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1" name="Freeform 610"/>
              <p:cNvSpPr>
                <a:spLocks/>
              </p:cNvSpPr>
              <p:nvPr/>
            </p:nvSpPr>
            <p:spPr bwMode="auto">
              <a:xfrm>
                <a:off x="2823" y="2580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2" name="Freeform 611"/>
              <p:cNvSpPr>
                <a:spLocks/>
              </p:cNvSpPr>
              <p:nvPr/>
            </p:nvSpPr>
            <p:spPr bwMode="auto">
              <a:xfrm>
                <a:off x="2833" y="2585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3" name="Freeform 612"/>
              <p:cNvSpPr>
                <a:spLocks/>
              </p:cNvSpPr>
              <p:nvPr/>
            </p:nvSpPr>
            <p:spPr bwMode="auto">
              <a:xfrm>
                <a:off x="2843" y="2590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4" name="Freeform 613"/>
              <p:cNvSpPr>
                <a:spLocks/>
              </p:cNvSpPr>
              <p:nvPr/>
            </p:nvSpPr>
            <p:spPr bwMode="auto">
              <a:xfrm>
                <a:off x="2853" y="259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5" name="Freeform 614"/>
              <p:cNvSpPr>
                <a:spLocks/>
              </p:cNvSpPr>
              <p:nvPr/>
            </p:nvSpPr>
            <p:spPr bwMode="auto">
              <a:xfrm>
                <a:off x="2863" y="259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6" name="Freeform 615"/>
              <p:cNvSpPr>
                <a:spLocks/>
              </p:cNvSpPr>
              <p:nvPr/>
            </p:nvSpPr>
            <p:spPr bwMode="auto">
              <a:xfrm>
                <a:off x="2874" y="2603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7" name="Freeform 616"/>
              <p:cNvSpPr>
                <a:spLocks/>
              </p:cNvSpPr>
              <p:nvPr/>
            </p:nvSpPr>
            <p:spPr bwMode="auto">
              <a:xfrm>
                <a:off x="2884" y="260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8" name="Freeform 617"/>
              <p:cNvSpPr>
                <a:spLocks/>
              </p:cNvSpPr>
              <p:nvPr/>
            </p:nvSpPr>
            <p:spPr bwMode="auto">
              <a:xfrm>
                <a:off x="2894" y="2612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1 h 12"/>
                  <a:gd name="T6" fmla="*/ 1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1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1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9" name="Freeform 618"/>
              <p:cNvSpPr>
                <a:spLocks/>
              </p:cNvSpPr>
              <p:nvPr/>
            </p:nvSpPr>
            <p:spPr bwMode="auto">
              <a:xfrm>
                <a:off x="2905" y="2617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0" name="Freeform 619"/>
              <p:cNvSpPr>
                <a:spLocks/>
              </p:cNvSpPr>
              <p:nvPr/>
            </p:nvSpPr>
            <p:spPr bwMode="auto">
              <a:xfrm>
                <a:off x="2915" y="262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1" name="Freeform 620"/>
              <p:cNvSpPr>
                <a:spLocks/>
              </p:cNvSpPr>
              <p:nvPr/>
            </p:nvSpPr>
            <p:spPr bwMode="auto">
              <a:xfrm>
                <a:off x="2925" y="2626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1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2" name="Freeform 621"/>
              <p:cNvSpPr>
                <a:spLocks/>
              </p:cNvSpPr>
              <p:nvPr/>
            </p:nvSpPr>
            <p:spPr bwMode="auto">
              <a:xfrm>
                <a:off x="2936" y="2631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3" name="Freeform 622"/>
              <p:cNvSpPr>
                <a:spLocks/>
              </p:cNvSpPr>
              <p:nvPr/>
            </p:nvSpPr>
            <p:spPr bwMode="auto">
              <a:xfrm>
                <a:off x="2946" y="2636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4" name="Freeform 623"/>
              <p:cNvSpPr>
                <a:spLocks/>
              </p:cNvSpPr>
              <p:nvPr/>
            </p:nvSpPr>
            <p:spPr bwMode="auto">
              <a:xfrm>
                <a:off x="2956" y="2640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5" name="Freeform 624"/>
              <p:cNvSpPr>
                <a:spLocks/>
              </p:cNvSpPr>
              <p:nvPr/>
            </p:nvSpPr>
            <p:spPr bwMode="auto">
              <a:xfrm>
                <a:off x="2966" y="264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6" name="Freeform 625"/>
              <p:cNvSpPr>
                <a:spLocks/>
              </p:cNvSpPr>
              <p:nvPr/>
            </p:nvSpPr>
            <p:spPr bwMode="auto">
              <a:xfrm>
                <a:off x="2977" y="2650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7" name="Freeform 626"/>
              <p:cNvSpPr>
                <a:spLocks/>
              </p:cNvSpPr>
              <p:nvPr/>
            </p:nvSpPr>
            <p:spPr bwMode="auto">
              <a:xfrm>
                <a:off x="2986" y="2654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8" name="Freeform 627"/>
              <p:cNvSpPr>
                <a:spLocks/>
              </p:cNvSpPr>
              <p:nvPr/>
            </p:nvSpPr>
            <p:spPr bwMode="auto">
              <a:xfrm>
                <a:off x="2997" y="2659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9" name="Freeform 628"/>
              <p:cNvSpPr>
                <a:spLocks/>
              </p:cNvSpPr>
              <p:nvPr/>
            </p:nvSpPr>
            <p:spPr bwMode="auto">
              <a:xfrm>
                <a:off x="3007" y="2664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0" name="Freeform 629"/>
              <p:cNvSpPr>
                <a:spLocks/>
              </p:cNvSpPr>
              <p:nvPr/>
            </p:nvSpPr>
            <p:spPr bwMode="auto">
              <a:xfrm>
                <a:off x="3017" y="2668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1" name="Freeform 630"/>
              <p:cNvSpPr>
                <a:spLocks/>
              </p:cNvSpPr>
              <p:nvPr/>
            </p:nvSpPr>
            <p:spPr bwMode="auto">
              <a:xfrm>
                <a:off x="3027" y="2673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2" name="Freeform 631"/>
              <p:cNvSpPr>
                <a:spLocks/>
              </p:cNvSpPr>
              <p:nvPr/>
            </p:nvSpPr>
            <p:spPr bwMode="auto">
              <a:xfrm>
                <a:off x="3038" y="2678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3" name="Freeform 632"/>
              <p:cNvSpPr>
                <a:spLocks/>
              </p:cNvSpPr>
              <p:nvPr/>
            </p:nvSpPr>
            <p:spPr bwMode="auto">
              <a:xfrm>
                <a:off x="3048" y="2683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1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4" name="Freeform 633"/>
              <p:cNvSpPr>
                <a:spLocks/>
              </p:cNvSpPr>
              <p:nvPr/>
            </p:nvSpPr>
            <p:spPr bwMode="auto">
              <a:xfrm>
                <a:off x="3058" y="2687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5" name="Freeform 634"/>
              <p:cNvSpPr>
                <a:spLocks/>
              </p:cNvSpPr>
              <p:nvPr/>
            </p:nvSpPr>
            <p:spPr bwMode="auto">
              <a:xfrm>
                <a:off x="3069" y="2692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6" name="Freeform 635"/>
              <p:cNvSpPr>
                <a:spLocks/>
              </p:cNvSpPr>
              <p:nvPr/>
            </p:nvSpPr>
            <p:spPr bwMode="auto">
              <a:xfrm>
                <a:off x="3079" y="2696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7" name="Freeform 636"/>
              <p:cNvSpPr>
                <a:spLocks/>
              </p:cNvSpPr>
              <p:nvPr/>
            </p:nvSpPr>
            <p:spPr bwMode="auto">
              <a:xfrm>
                <a:off x="3089" y="2700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8" name="Freeform 637"/>
              <p:cNvSpPr>
                <a:spLocks/>
              </p:cNvSpPr>
              <p:nvPr/>
            </p:nvSpPr>
            <p:spPr bwMode="auto">
              <a:xfrm>
                <a:off x="3100" y="2705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9" name="Freeform 638"/>
              <p:cNvSpPr>
                <a:spLocks/>
              </p:cNvSpPr>
              <p:nvPr/>
            </p:nvSpPr>
            <p:spPr bwMode="auto">
              <a:xfrm>
                <a:off x="3110" y="2710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0" name="Freeform 639"/>
              <p:cNvSpPr>
                <a:spLocks/>
              </p:cNvSpPr>
              <p:nvPr/>
            </p:nvSpPr>
            <p:spPr bwMode="auto">
              <a:xfrm>
                <a:off x="3120" y="271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1" name="Freeform 640"/>
              <p:cNvSpPr>
                <a:spLocks/>
              </p:cNvSpPr>
              <p:nvPr/>
            </p:nvSpPr>
            <p:spPr bwMode="auto">
              <a:xfrm>
                <a:off x="3130" y="2719"/>
                <a:ext cx="6" cy="6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1 h 12"/>
                  <a:gd name="T6" fmla="*/ 0 w 13"/>
                  <a:gd name="T7" fmla="*/ 1 h 12"/>
                  <a:gd name="T8" fmla="*/ 0 w 13"/>
                  <a:gd name="T9" fmla="*/ 1 h 12"/>
                  <a:gd name="T10" fmla="*/ 0 w 13"/>
                  <a:gd name="T11" fmla="*/ 1 h 12"/>
                  <a:gd name="T12" fmla="*/ 0 w 13"/>
                  <a:gd name="T13" fmla="*/ 1 h 12"/>
                  <a:gd name="T14" fmla="*/ 0 w 13"/>
                  <a:gd name="T15" fmla="*/ 1 h 12"/>
                  <a:gd name="T16" fmla="*/ 0 w 13"/>
                  <a:gd name="T17" fmla="*/ 1 h 12"/>
                  <a:gd name="T18" fmla="*/ 0 w 13"/>
                  <a:gd name="T19" fmla="*/ 1 h 12"/>
                  <a:gd name="T20" fmla="*/ 0 w 13"/>
                  <a:gd name="T21" fmla="*/ 1 h 12"/>
                  <a:gd name="T22" fmla="*/ 0 w 13"/>
                  <a:gd name="T23" fmla="*/ 1 h 12"/>
                  <a:gd name="T24" fmla="*/ 0 w 13"/>
                  <a:gd name="T25" fmla="*/ 1 h 12"/>
                  <a:gd name="T26" fmla="*/ 0 w 13"/>
                  <a:gd name="T27" fmla="*/ 1 h 12"/>
                  <a:gd name="T28" fmla="*/ 0 w 13"/>
                  <a:gd name="T29" fmla="*/ 1 h 12"/>
                  <a:gd name="T30" fmla="*/ 0 w 13"/>
                  <a:gd name="T31" fmla="*/ 1 h 12"/>
                  <a:gd name="T32" fmla="*/ 0 w 13"/>
                  <a:gd name="T33" fmla="*/ 1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2" name="Freeform 641"/>
              <p:cNvSpPr>
                <a:spLocks/>
              </p:cNvSpPr>
              <p:nvPr/>
            </p:nvSpPr>
            <p:spPr bwMode="auto">
              <a:xfrm>
                <a:off x="3140" y="2724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3" name="Freeform 642"/>
              <p:cNvSpPr>
                <a:spLocks/>
              </p:cNvSpPr>
              <p:nvPr/>
            </p:nvSpPr>
            <p:spPr bwMode="auto">
              <a:xfrm>
                <a:off x="3150" y="2729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4" name="Freeform 643"/>
              <p:cNvSpPr>
                <a:spLocks/>
              </p:cNvSpPr>
              <p:nvPr/>
            </p:nvSpPr>
            <p:spPr bwMode="auto">
              <a:xfrm>
                <a:off x="3161" y="2733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1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5" name="Freeform 644"/>
              <p:cNvSpPr>
                <a:spLocks/>
              </p:cNvSpPr>
              <p:nvPr/>
            </p:nvSpPr>
            <p:spPr bwMode="auto">
              <a:xfrm>
                <a:off x="3171" y="273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6" name="Freeform 645"/>
              <p:cNvSpPr>
                <a:spLocks/>
              </p:cNvSpPr>
              <p:nvPr/>
            </p:nvSpPr>
            <p:spPr bwMode="auto">
              <a:xfrm>
                <a:off x="3181" y="274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7" name="Freeform 646"/>
              <p:cNvSpPr>
                <a:spLocks/>
              </p:cNvSpPr>
              <p:nvPr/>
            </p:nvSpPr>
            <p:spPr bwMode="auto">
              <a:xfrm>
                <a:off x="3192" y="2747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8" name="Freeform 647"/>
              <p:cNvSpPr>
                <a:spLocks/>
              </p:cNvSpPr>
              <p:nvPr/>
            </p:nvSpPr>
            <p:spPr bwMode="auto">
              <a:xfrm>
                <a:off x="3202" y="275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9" name="Freeform 648"/>
              <p:cNvSpPr>
                <a:spLocks/>
              </p:cNvSpPr>
              <p:nvPr/>
            </p:nvSpPr>
            <p:spPr bwMode="auto">
              <a:xfrm>
                <a:off x="3212" y="2757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0" name="Freeform 649"/>
              <p:cNvSpPr>
                <a:spLocks/>
              </p:cNvSpPr>
              <p:nvPr/>
            </p:nvSpPr>
            <p:spPr bwMode="auto">
              <a:xfrm>
                <a:off x="3223" y="2761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1" name="Freeform 650"/>
              <p:cNvSpPr>
                <a:spLocks/>
              </p:cNvSpPr>
              <p:nvPr/>
            </p:nvSpPr>
            <p:spPr bwMode="auto">
              <a:xfrm>
                <a:off x="3233" y="276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2" name="Freeform 651"/>
              <p:cNvSpPr>
                <a:spLocks/>
              </p:cNvSpPr>
              <p:nvPr/>
            </p:nvSpPr>
            <p:spPr bwMode="auto">
              <a:xfrm>
                <a:off x="3243" y="2771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3" name="Freeform 652"/>
              <p:cNvSpPr>
                <a:spLocks/>
              </p:cNvSpPr>
              <p:nvPr/>
            </p:nvSpPr>
            <p:spPr bwMode="auto">
              <a:xfrm>
                <a:off x="3254" y="2775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4" name="Freeform 653"/>
              <p:cNvSpPr>
                <a:spLocks/>
              </p:cNvSpPr>
              <p:nvPr/>
            </p:nvSpPr>
            <p:spPr bwMode="auto">
              <a:xfrm>
                <a:off x="3248" y="2754"/>
                <a:ext cx="66" cy="54"/>
              </a:xfrm>
              <a:custGeom>
                <a:avLst/>
                <a:gdLst>
                  <a:gd name="T0" fmla="*/ 0 w 131"/>
                  <a:gd name="T1" fmla="*/ 0 h 109"/>
                  <a:gd name="T2" fmla="*/ 1 w 131"/>
                  <a:gd name="T3" fmla="*/ 0 h 109"/>
                  <a:gd name="T4" fmla="*/ 1 w 131"/>
                  <a:gd name="T5" fmla="*/ 0 h 109"/>
                  <a:gd name="T6" fmla="*/ 0 w 131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"/>
                  <a:gd name="T13" fmla="*/ 0 h 109"/>
                  <a:gd name="T14" fmla="*/ 131 w 131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" h="109">
                    <a:moveTo>
                      <a:pt x="0" y="109"/>
                    </a:moveTo>
                    <a:lnTo>
                      <a:pt x="131" y="103"/>
                    </a:lnTo>
                    <a:lnTo>
                      <a:pt x="51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46" name="Group 748"/>
            <p:cNvGrpSpPr>
              <a:grpSpLocks/>
            </p:cNvGrpSpPr>
            <p:nvPr/>
          </p:nvGrpSpPr>
          <p:grpSpPr bwMode="auto">
            <a:xfrm>
              <a:off x="2365" y="1947"/>
              <a:ext cx="994" cy="456"/>
              <a:chOff x="2365" y="1947"/>
              <a:chExt cx="994" cy="456"/>
            </a:xfrm>
          </p:grpSpPr>
          <p:sp>
            <p:nvSpPr>
              <p:cNvPr id="34079" name="Freeform 655"/>
              <p:cNvSpPr>
                <a:spLocks/>
              </p:cNvSpPr>
              <p:nvPr/>
            </p:nvSpPr>
            <p:spPr bwMode="auto">
              <a:xfrm>
                <a:off x="2365" y="1947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0" name="Freeform 656"/>
              <p:cNvSpPr>
                <a:spLocks/>
              </p:cNvSpPr>
              <p:nvPr/>
            </p:nvSpPr>
            <p:spPr bwMode="auto">
              <a:xfrm>
                <a:off x="2375" y="195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1" name="Freeform 657"/>
              <p:cNvSpPr>
                <a:spLocks/>
              </p:cNvSpPr>
              <p:nvPr/>
            </p:nvSpPr>
            <p:spPr bwMode="auto">
              <a:xfrm>
                <a:off x="2386" y="1956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2" name="Freeform 658"/>
              <p:cNvSpPr>
                <a:spLocks/>
              </p:cNvSpPr>
              <p:nvPr/>
            </p:nvSpPr>
            <p:spPr bwMode="auto">
              <a:xfrm>
                <a:off x="2396" y="1961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3" name="Freeform 659"/>
              <p:cNvSpPr>
                <a:spLocks/>
              </p:cNvSpPr>
              <p:nvPr/>
            </p:nvSpPr>
            <p:spPr bwMode="auto">
              <a:xfrm>
                <a:off x="2406" y="196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4" name="Freeform 660"/>
              <p:cNvSpPr>
                <a:spLocks/>
              </p:cNvSpPr>
              <p:nvPr/>
            </p:nvSpPr>
            <p:spPr bwMode="auto">
              <a:xfrm>
                <a:off x="2417" y="1970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5" name="Freeform 661"/>
              <p:cNvSpPr>
                <a:spLocks/>
              </p:cNvSpPr>
              <p:nvPr/>
            </p:nvSpPr>
            <p:spPr bwMode="auto">
              <a:xfrm>
                <a:off x="2427" y="1975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6" name="Freeform 662"/>
              <p:cNvSpPr>
                <a:spLocks/>
              </p:cNvSpPr>
              <p:nvPr/>
            </p:nvSpPr>
            <p:spPr bwMode="auto">
              <a:xfrm>
                <a:off x="2437" y="1980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7" name="Freeform 663"/>
              <p:cNvSpPr>
                <a:spLocks/>
              </p:cNvSpPr>
              <p:nvPr/>
            </p:nvSpPr>
            <p:spPr bwMode="auto">
              <a:xfrm>
                <a:off x="2447" y="1984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8" name="Freeform 664"/>
              <p:cNvSpPr>
                <a:spLocks/>
              </p:cNvSpPr>
              <p:nvPr/>
            </p:nvSpPr>
            <p:spPr bwMode="auto">
              <a:xfrm>
                <a:off x="2457" y="198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89" name="Freeform 665"/>
              <p:cNvSpPr>
                <a:spLocks/>
              </p:cNvSpPr>
              <p:nvPr/>
            </p:nvSpPr>
            <p:spPr bwMode="auto">
              <a:xfrm>
                <a:off x="2467" y="1994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0" name="Freeform 666"/>
              <p:cNvSpPr>
                <a:spLocks/>
              </p:cNvSpPr>
              <p:nvPr/>
            </p:nvSpPr>
            <p:spPr bwMode="auto">
              <a:xfrm>
                <a:off x="2478" y="1997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1" name="Freeform 667"/>
              <p:cNvSpPr>
                <a:spLocks/>
              </p:cNvSpPr>
              <p:nvPr/>
            </p:nvSpPr>
            <p:spPr bwMode="auto">
              <a:xfrm>
                <a:off x="2488" y="200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2" name="Freeform 668"/>
              <p:cNvSpPr>
                <a:spLocks/>
              </p:cNvSpPr>
              <p:nvPr/>
            </p:nvSpPr>
            <p:spPr bwMode="auto">
              <a:xfrm>
                <a:off x="2498" y="2007"/>
                <a:ext cx="6" cy="5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1 w 12"/>
                  <a:gd name="T13" fmla="*/ 0 h 12"/>
                  <a:gd name="T14" fmla="*/ 1 w 12"/>
                  <a:gd name="T15" fmla="*/ 0 h 12"/>
                  <a:gd name="T16" fmla="*/ 1 w 12"/>
                  <a:gd name="T17" fmla="*/ 0 h 12"/>
                  <a:gd name="T18" fmla="*/ 1 w 12"/>
                  <a:gd name="T19" fmla="*/ 0 h 12"/>
                  <a:gd name="T20" fmla="*/ 1 w 12"/>
                  <a:gd name="T21" fmla="*/ 0 h 12"/>
                  <a:gd name="T22" fmla="*/ 1 w 12"/>
                  <a:gd name="T23" fmla="*/ 0 h 12"/>
                  <a:gd name="T24" fmla="*/ 1 w 12"/>
                  <a:gd name="T25" fmla="*/ 0 h 12"/>
                  <a:gd name="T26" fmla="*/ 1 w 12"/>
                  <a:gd name="T27" fmla="*/ 0 h 12"/>
                  <a:gd name="T28" fmla="*/ 1 w 12"/>
                  <a:gd name="T29" fmla="*/ 0 h 12"/>
                  <a:gd name="T30" fmla="*/ 1 w 12"/>
                  <a:gd name="T31" fmla="*/ 0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3" name="Freeform 669"/>
              <p:cNvSpPr>
                <a:spLocks/>
              </p:cNvSpPr>
              <p:nvPr/>
            </p:nvSpPr>
            <p:spPr bwMode="auto">
              <a:xfrm>
                <a:off x="2509" y="2011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4" name="Freeform 670"/>
              <p:cNvSpPr>
                <a:spLocks/>
              </p:cNvSpPr>
              <p:nvPr/>
            </p:nvSpPr>
            <p:spPr bwMode="auto">
              <a:xfrm>
                <a:off x="2519" y="2016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5" name="Freeform 671"/>
              <p:cNvSpPr>
                <a:spLocks/>
              </p:cNvSpPr>
              <p:nvPr/>
            </p:nvSpPr>
            <p:spPr bwMode="auto">
              <a:xfrm>
                <a:off x="2529" y="2021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6" name="Freeform 672"/>
              <p:cNvSpPr>
                <a:spLocks/>
              </p:cNvSpPr>
              <p:nvPr/>
            </p:nvSpPr>
            <p:spPr bwMode="auto">
              <a:xfrm>
                <a:off x="2540" y="2026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7" name="Freeform 673"/>
              <p:cNvSpPr>
                <a:spLocks/>
              </p:cNvSpPr>
              <p:nvPr/>
            </p:nvSpPr>
            <p:spPr bwMode="auto">
              <a:xfrm>
                <a:off x="2550" y="2030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1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8" name="Freeform 674"/>
              <p:cNvSpPr>
                <a:spLocks/>
              </p:cNvSpPr>
              <p:nvPr/>
            </p:nvSpPr>
            <p:spPr bwMode="auto">
              <a:xfrm>
                <a:off x="2560" y="2035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99" name="Freeform 675"/>
              <p:cNvSpPr>
                <a:spLocks/>
              </p:cNvSpPr>
              <p:nvPr/>
            </p:nvSpPr>
            <p:spPr bwMode="auto">
              <a:xfrm>
                <a:off x="2570" y="2040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0" name="Freeform 676"/>
              <p:cNvSpPr>
                <a:spLocks/>
              </p:cNvSpPr>
              <p:nvPr/>
            </p:nvSpPr>
            <p:spPr bwMode="auto">
              <a:xfrm>
                <a:off x="2581" y="2044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1" name="Freeform 677"/>
              <p:cNvSpPr>
                <a:spLocks/>
              </p:cNvSpPr>
              <p:nvPr/>
            </p:nvSpPr>
            <p:spPr bwMode="auto">
              <a:xfrm>
                <a:off x="2590" y="2049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2" name="Freeform 678"/>
              <p:cNvSpPr>
                <a:spLocks/>
              </p:cNvSpPr>
              <p:nvPr/>
            </p:nvSpPr>
            <p:spPr bwMode="auto">
              <a:xfrm>
                <a:off x="2601" y="2054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3" name="Freeform 679"/>
              <p:cNvSpPr>
                <a:spLocks/>
              </p:cNvSpPr>
              <p:nvPr/>
            </p:nvSpPr>
            <p:spPr bwMode="auto">
              <a:xfrm>
                <a:off x="2611" y="2058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4" name="Freeform 680"/>
              <p:cNvSpPr>
                <a:spLocks/>
              </p:cNvSpPr>
              <p:nvPr/>
            </p:nvSpPr>
            <p:spPr bwMode="auto">
              <a:xfrm>
                <a:off x="2621" y="2063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5" name="Freeform 681"/>
              <p:cNvSpPr>
                <a:spLocks/>
              </p:cNvSpPr>
              <p:nvPr/>
            </p:nvSpPr>
            <p:spPr bwMode="auto">
              <a:xfrm>
                <a:off x="2631" y="2068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6" name="Freeform 682"/>
              <p:cNvSpPr>
                <a:spLocks/>
              </p:cNvSpPr>
              <p:nvPr/>
            </p:nvSpPr>
            <p:spPr bwMode="auto">
              <a:xfrm>
                <a:off x="2642" y="2072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7" name="Freeform 683"/>
              <p:cNvSpPr>
                <a:spLocks/>
              </p:cNvSpPr>
              <p:nvPr/>
            </p:nvSpPr>
            <p:spPr bwMode="auto">
              <a:xfrm>
                <a:off x="2652" y="2077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1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8" name="Freeform 684"/>
              <p:cNvSpPr>
                <a:spLocks/>
              </p:cNvSpPr>
              <p:nvPr/>
            </p:nvSpPr>
            <p:spPr bwMode="auto">
              <a:xfrm>
                <a:off x="2662" y="208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09" name="Freeform 685"/>
              <p:cNvSpPr>
                <a:spLocks/>
              </p:cNvSpPr>
              <p:nvPr/>
            </p:nvSpPr>
            <p:spPr bwMode="auto">
              <a:xfrm>
                <a:off x="2673" y="2087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0" name="Freeform 686"/>
              <p:cNvSpPr>
                <a:spLocks/>
              </p:cNvSpPr>
              <p:nvPr/>
            </p:nvSpPr>
            <p:spPr bwMode="auto">
              <a:xfrm>
                <a:off x="2683" y="2091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1" name="Freeform 687"/>
              <p:cNvSpPr>
                <a:spLocks/>
              </p:cNvSpPr>
              <p:nvPr/>
            </p:nvSpPr>
            <p:spPr bwMode="auto">
              <a:xfrm>
                <a:off x="2693" y="209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2" name="Freeform 688"/>
              <p:cNvSpPr>
                <a:spLocks/>
              </p:cNvSpPr>
              <p:nvPr/>
            </p:nvSpPr>
            <p:spPr bwMode="auto">
              <a:xfrm>
                <a:off x="2704" y="2100"/>
                <a:ext cx="5" cy="5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3" name="Freeform 689"/>
              <p:cNvSpPr>
                <a:spLocks/>
              </p:cNvSpPr>
              <p:nvPr/>
            </p:nvSpPr>
            <p:spPr bwMode="auto">
              <a:xfrm>
                <a:off x="2714" y="210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4" name="Freeform 690"/>
              <p:cNvSpPr>
                <a:spLocks/>
              </p:cNvSpPr>
              <p:nvPr/>
            </p:nvSpPr>
            <p:spPr bwMode="auto">
              <a:xfrm>
                <a:off x="2724" y="210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5" name="Freeform 691"/>
              <p:cNvSpPr>
                <a:spLocks/>
              </p:cNvSpPr>
              <p:nvPr/>
            </p:nvSpPr>
            <p:spPr bwMode="auto">
              <a:xfrm>
                <a:off x="2734" y="2114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6" name="Freeform 692"/>
              <p:cNvSpPr>
                <a:spLocks/>
              </p:cNvSpPr>
              <p:nvPr/>
            </p:nvSpPr>
            <p:spPr bwMode="auto">
              <a:xfrm>
                <a:off x="2744" y="211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7" name="Freeform 693"/>
              <p:cNvSpPr>
                <a:spLocks/>
              </p:cNvSpPr>
              <p:nvPr/>
            </p:nvSpPr>
            <p:spPr bwMode="auto">
              <a:xfrm>
                <a:off x="2754" y="2123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8" name="Freeform 694"/>
              <p:cNvSpPr>
                <a:spLocks/>
              </p:cNvSpPr>
              <p:nvPr/>
            </p:nvSpPr>
            <p:spPr bwMode="auto">
              <a:xfrm>
                <a:off x="2765" y="2128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19" name="Freeform 695"/>
              <p:cNvSpPr>
                <a:spLocks/>
              </p:cNvSpPr>
              <p:nvPr/>
            </p:nvSpPr>
            <p:spPr bwMode="auto">
              <a:xfrm>
                <a:off x="2775" y="213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0" name="Freeform 696"/>
              <p:cNvSpPr>
                <a:spLocks/>
              </p:cNvSpPr>
              <p:nvPr/>
            </p:nvSpPr>
            <p:spPr bwMode="auto">
              <a:xfrm>
                <a:off x="2785" y="2137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1" name="Freeform 697"/>
              <p:cNvSpPr>
                <a:spLocks/>
              </p:cNvSpPr>
              <p:nvPr/>
            </p:nvSpPr>
            <p:spPr bwMode="auto">
              <a:xfrm>
                <a:off x="2796" y="2142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2" name="Freeform 698"/>
              <p:cNvSpPr>
                <a:spLocks/>
              </p:cNvSpPr>
              <p:nvPr/>
            </p:nvSpPr>
            <p:spPr bwMode="auto">
              <a:xfrm>
                <a:off x="2806" y="2147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3" name="Freeform 699"/>
              <p:cNvSpPr>
                <a:spLocks/>
              </p:cNvSpPr>
              <p:nvPr/>
            </p:nvSpPr>
            <p:spPr bwMode="auto">
              <a:xfrm>
                <a:off x="2816" y="215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4" name="Freeform 700"/>
              <p:cNvSpPr>
                <a:spLocks/>
              </p:cNvSpPr>
              <p:nvPr/>
            </p:nvSpPr>
            <p:spPr bwMode="auto">
              <a:xfrm>
                <a:off x="2827" y="2156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5" name="Freeform 701"/>
              <p:cNvSpPr>
                <a:spLocks/>
              </p:cNvSpPr>
              <p:nvPr/>
            </p:nvSpPr>
            <p:spPr bwMode="auto">
              <a:xfrm>
                <a:off x="2837" y="2161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6" name="Freeform 702"/>
              <p:cNvSpPr>
                <a:spLocks/>
              </p:cNvSpPr>
              <p:nvPr/>
            </p:nvSpPr>
            <p:spPr bwMode="auto">
              <a:xfrm>
                <a:off x="2847" y="216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7" name="Freeform 703"/>
              <p:cNvSpPr>
                <a:spLocks/>
              </p:cNvSpPr>
              <p:nvPr/>
            </p:nvSpPr>
            <p:spPr bwMode="auto">
              <a:xfrm>
                <a:off x="2858" y="2170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8" name="Freeform 704"/>
              <p:cNvSpPr>
                <a:spLocks/>
              </p:cNvSpPr>
              <p:nvPr/>
            </p:nvSpPr>
            <p:spPr bwMode="auto">
              <a:xfrm>
                <a:off x="2868" y="2175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29" name="Freeform 705"/>
              <p:cNvSpPr>
                <a:spLocks/>
              </p:cNvSpPr>
              <p:nvPr/>
            </p:nvSpPr>
            <p:spPr bwMode="auto">
              <a:xfrm>
                <a:off x="2878" y="217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0" name="Freeform 706"/>
              <p:cNvSpPr>
                <a:spLocks/>
              </p:cNvSpPr>
              <p:nvPr/>
            </p:nvSpPr>
            <p:spPr bwMode="auto">
              <a:xfrm>
                <a:off x="2888" y="2184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1" name="Freeform 707"/>
              <p:cNvSpPr>
                <a:spLocks/>
              </p:cNvSpPr>
              <p:nvPr/>
            </p:nvSpPr>
            <p:spPr bwMode="auto">
              <a:xfrm>
                <a:off x="2898" y="2189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2" name="Freeform 708"/>
              <p:cNvSpPr>
                <a:spLocks/>
              </p:cNvSpPr>
              <p:nvPr/>
            </p:nvSpPr>
            <p:spPr bwMode="auto">
              <a:xfrm>
                <a:off x="2908" y="219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3" name="Freeform 709"/>
              <p:cNvSpPr>
                <a:spLocks/>
              </p:cNvSpPr>
              <p:nvPr/>
            </p:nvSpPr>
            <p:spPr bwMode="auto">
              <a:xfrm>
                <a:off x="2919" y="2197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4" name="Freeform 710"/>
              <p:cNvSpPr>
                <a:spLocks/>
              </p:cNvSpPr>
              <p:nvPr/>
            </p:nvSpPr>
            <p:spPr bwMode="auto">
              <a:xfrm>
                <a:off x="2929" y="220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5" name="Freeform 711"/>
              <p:cNvSpPr>
                <a:spLocks/>
              </p:cNvSpPr>
              <p:nvPr/>
            </p:nvSpPr>
            <p:spPr bwMode="auto">
              <a:xfrm>
                <a:off x="2939" y="2207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6" name="Freeform 712"/>
              <p:cNvSpPr>
                <a:spLocks/>
              </p:cNvSpPr>
              <p:nvPr/>
            </p:nvSpPr>
            <p:spPr bwMode="auto">
              <a:xfrm>
                <a:off x="2950" y="2211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7" name="Freeform 713"/>
              <p:cNvSpPr>
                <a:spLocks/>
              </p:cNvSpPr>
              <p:nvPr/>
            </p:nvSpPr>
            <p:spPr bwMode="auto">
              <a:xfrm>
                <a:off x="2960" y="221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8" name="Freeform 714"/>
              <p:cNvSpPr>
                <a:spLocks/>
              </p:cNvSpPr>
              <p:nvPr/>
            </p:nvSpPr>
            <p:spPr bwMode="auto">
              <a:xfrm>
                <a:off x="2970" y="2221"/>
                <a:ext cx="6" cy="5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1 w 12"/>
                  <a:gd name="T15" fmla="*/ 0 h 12"/>
                  <a:gd name="T16" fmla="*/ 1 w 12"/>
                  <a:gd name="T17" fmla="*/ 0 h 12"/>
                  <a:gd name="T18" fmla="*/ 1 w 12"/>
                  <a:gd name="T19" fmla="*/ 0 h 12"/>
                  <a:gd name="T20" fmla="*/ 1 w 12"/>
                  <a:gd name="T21" fmla="*/ 0 h 12"/>
                  <a:gd name="T22" fmla="*/ 1 w 12"/>
                  <a:gd name="T23" fmla="*/ 0 h 12"/>
                  <a:gd name="T24" fmla="*/ 1 w 12"/>
                  <a:gd name="T25" fmla="*/ 0 h 12"/>
                  <a:gd name="T26" fmla="*/ 1 w 12"/>
                  <a:gd name="T27" fmla="*/ 0 h 12"/>
                  <a:gd name="T28" fmla="*/ 1 w 12"/>
                  <a:gd name="T29" fmla="*/ 0 h 12"/>
                  <a:gd name="T30" fmla="*/ 1 w 12"/>
                  <a:gd name="T31" fmla="*/ 0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39" name="Freeform 715"/>
              <p:cNvSpPr>
                <a:spLocks/>
              </p:cNvSpPr>
              <p:nvPr/>
            </p:nvSpPr>
            <p:spPr bwMode="auto">
              <a:xfrm>
                <a:off x="2981" y="2225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0" name="Freeform 716"/>
              <p:cNvSpPr>
                <a:spLocks/>
              </p:cNvSpPr>
              <p:nvPr/>
            </p:nvSpPr>
            <p:spPr bwMode="auto">
              <a:xfrm>
                <a:off x="2991" y="2230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1" name="Freeform 717"/>
              <p:cNvSpPr>
                <a:spLocks/>
              </p:cNvSpPr>
              <p:nvPr/>
            </p:nvSpPr>
            <p:spPr bwMode="auto">
              <a:xfrm>
                <a:off x="3001" y="2235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2" name="Freeform 718"/>
              <p:cNvSpPr>
                <a:spLocks/>
              </p:cNvSpPr>
              <p:nvPr/>
            </p:nvSpPr>
            <p:spPr bwMode="auto">
              <a:xfrm>
                <a:off x="3012" y="2240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3" name="Freeform 719"/>
              <p:cNvSpPr>
                <a:spLocks/>
              </p:cNvSpPr>
              <p:nvPr/>
            </p:nvSpPr>
            <p:spPr bwMode="auto">
              <a:xfrm>
                <a:off x="3022" y="2244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4" name="Freeform 720"/>
              <p:cNvSpPr>
                <a:spLocks/>
              </p:cNvSpPr>
              <p:nvPr/>
            </p:nvSpPr>
            <p:spPr bwMode="auto">
              <a:xfrm>
                <a:off x="3031" y="2249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5" name="Freeform 721"/>
              <p:cNvSpPr>
                <a:spLocks/>
              </p:cNvSpPr>
              <p:nvPr/>
            </p:nvSpPr>
            <p:spPr bwMode="auto">
              <a:xfrm>
                <a:off x="3042" y="2254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6" name="Freeform 722"/>
              <p:cNvSpPr>
                <a:spLocks/>
              </p:cNvSpPr>
              <p:nvPr/>
            </p:nvSpPr>
            <p:spPr bwMode="auto">
              <a:xfrm>
                <a:off x="3052" y="225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7" name="Freeform 723"/>
              <p:cNvSpPr>
                <a:spLocks/>
              </p:cNvSpPr>
              <p:nvPr/>
            </p:nvSpPr>
            <p:spPr bwMode="auto">
              <a:xfrm>
                <a:off x="3062" y="2263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8" name="Freeform 724"/>
              <p:cNvSpPr>
                <a:spLocks/>
              </p:cNvSpPr>
              <p:nvPr/>
            </p:nvSpPr>
            <p:spPr bwMode="auto">
              <a:xfrm>
                <a:off x="3073" y="2268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49" name="Freeform 725"/>
              <p:cNvSpPr>
                <a:spLocks/>
              </p:cNvSpPr>
              <p:nvPr/>
            </p:nvSpPr>
            <p:spPr bwMode="auto">
              <a:xfrm>
                <a:off x="3083" y="2272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0" name="Freeform 726"/>
              <p:cNvSpPr>
                <a:spLocks/>
              </p:cNvSpPr>
              <p:nvPr/>
            </p:nvSpPr>
            <p:spPr bwMode="auto">
              <a:xfrm>
                <a:off x="3093" y="2277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1" name="Freeform 727"/>
              <p:cNvSpPr>
                <a:spLocks/>
              </p:cNvSpPr>
              <p:nvPr/>
            </p:nvSpPr>
            <p:spPr bwMode="auto">
              <a:xfrm>
                <a:off x="3103" y="2282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2" name="Freeform 728"/>
              <p:cNvSpPr>
                <a:spLocks/>
              </p:cNvSpPr>
              <p:nvPr/>
            </p:nvSpPr>
            <p:spPr bwMode="auto">
              <a:xfrm>
                <a:off x="3114" y="2286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3" name="Freeform 729"/>
              <p:cNvSpPr>
                <a:spLocks/>
              </p:cNvSpPr>
              <p:nvPr/>
            </p:nvSpPr>
            <p:spPr bwMode="auto">
              <a:xfrm>
                <a:off x="3124" y="2290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1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4" name="Freeform 730"/>
              <p:cNvSpPr>
                <a:spLocks/>
              </p:cNvSpPr>
              <p:nvPr/>
            </p:nvSpPr>
            <p:spPr bwMode="auto">
              <a:xfrm>
                <a:off x="3134" y="229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5" name="Freeform 731"/>
              <p:cNvSpPr>
                <a:spLocks/>
              </p:cNvSpPr>
              <p:nvPr/>
            </p:nvSpPr>
            <p:spPr bwMode="auto">
              <a:xfrm>
                <a:off x="3145" y="2300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6" name="Freeform 732"/>
              <p:cNvSpPr>
                <a:spLocks/>
              </p:cNvSpPr>
              <p:nvPr/>
            </p:nvSpPr>
            <p:spPr bwMode="auto">
              <a:xfrm>
                <a:off x="3155" y="230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7" name="Freeform 733"/>
              <p:cNvSpPr>
                <a:spLocks/>
              </p:cNvSpPr>
              <p:nvPr/>
            </p:nvSpPr>
            <p:spPr bwMode="auto">
              <a:xfrm>
                <a:off x="3165" y="230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8" name="Freeform 734"/>
              <p:cNvSpPr>
                <a:spLocks/>
              </p:cNvSpPr>
              <p:nvPr/>
            </p:nvSpPr>
            <p:spPr bwMode="auto">
              <a:xfrm>
                <a:off x="3175" y="2314"/>
                <a:ext cx="6" cy="5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9" name="Freeform 735"/>
              <p:cNvSpPr>
                <a:spLocks/>
              </p:cNvSpPr>
              <p:nvPr/>
            </p:nvSpPr>
            <p:spPr bwMode="auto">
              <a:xfrm>
                <a:off x="3185" y="2318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0" name="Freeform 736"/>
              <p:cNvSpPr>
                <a:spLocks/>
              </p:cNvSpPr>
              <p:nvPr/>
            </p:nvSpPr>
            <p:spPr bwMode="auto">
              <a:xfrm>
                <a:off x="3195" y="2323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1" name="Freeform 737"/>
              <p:cNvSpPr>
                <a:spLocks/>
              </p:cNvSpPr>
              <p:nvPr/>
            </p:nvSpPr>
            <p:spPr bwMode="auto">
              <a:xfrm>
                <a:off x="3206" y="2328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2" name="Freeform 738"/>
              <p:cNvSpPr>
                <a:spLocks/>
              </p:cNvSpPr>
              <p:nvPr/>
            </p:nvSpPr>
            <p:spPr bwMode="auto">
              <a:xfrm>
                <a:off x="3216" y="233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3" name="Freeform 739"/>
              <p:cNvSpPr>
                <a:spLocks/>
              </p:cNvSpPr>
              <p:nvPr/>
            </p:nvSpPr>
            <p:spPr bwMode="auto">
              <a:xfrm>
                <a:off x="3226" y="2337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4" name="Freeform 740"/>
              <p:cNvSpPr>
                <a:spLocks/>
              </p:cNvSpPr>
              <p:nvPr/>
            </p:nvSpPr>
            <p:spPr bwMode="auto">
              <a:xfrm>
                <a:off x="3237" y="2342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5" name="Freeform 741"/>
              <p:cNvSpPr>
                <a:spLocks/>
              </p:cNvSpPr>
              <p:nvPr/>
            </p:nvSpPr>
            <p:spPr bwMode="auto">
              <a:xfrm>
                <a:off x="3247" y="2347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6" name="Freeform 742"/>
              <p:cNvSpPr>
                <a:spLocks/>
              </p:cNvSpPr>
              <p:nvPr/>
            </p:nvSpPr>
            <p:spPr bwMode="auto">
              <a:xfrm>
                <a:off x="3257" y="2351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7" name="Freeform 743"/>
              <p:cNvSpPr>
                <a:spLocks/>
              </p:cNvSpPr>
              <p:nvPr/>
            </p:nvSpPr>
            <p:spPr bwMode="auto">
              <a:xfrm>
                <a:off x="3268" y="2356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8" name="Freeform 744"/>
              <p:cNvSpPr>
                <a:spLocks/>
              </p:cNvSpPr>
              <p:nvPr/>
            </p:nvSpPr>
            <p:spPr bwMode="auto">
              <a:xfrm>
                <a:off x="3278" y="2361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9" name="Freeform 745"/>
              <p:cNvSpPr>
                <a:spLocks/>
              </p:cNvSpPr>
              <p:nvPr/>
            </p:nvSpPr>
            <p:spPr bwMode="auto">
              <a:xfrm>
                <a:off x="3288" y="236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0" name="Freeform 746"/>
              <p:cNvSpPr>
                <a:spLocks/>
              </p:cNvSpPr>
              <p:nvPr/>
            </p:nvSpPr>
            <p:spPr bwMode="auto">
              <a:xfrm>
                <a:off x="3299" y="2370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1" name="Freeform 747"/>
              <p:cNvSpPr>
                <a:spLocks/>
              </p:cNvSpPr>
              <p:nvPr/>
            </p:nvSpPr>
            <p:spPr bwMode="auto">
              <a:xfrm>
                <a:off x="3293" y="2348"/>
                <a:ext cx="66" cy="55"/>
              </a:xfrm>
              <a:custGeom>
                <a:avLst/>
                <a:gdLst>
                  <a:gd name="T0" fmla="*/ 0 w 131"/>
                  <a:gd name="T1" fmla="*/ 1 h 109"/>
                  <a:gd name="T2" fmla="*/ 1 w 131"/>
                  <a:gd name="T3" fmla="*/ 1 h 109"/>
                  <a:gd name="T4" fmla="*/ 1 w 131"/>
                  <a:gd name="T5" fmla="*/ 0 h 109"/>
                  <a:gd name="T6" fmla="*/ 0 w 131"/>
                  <a:gd name="T7" fmla="*/ 1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"/>
                  <a:gd name="T13" fmla="*/ 0 h 109"/>
                  <a:gd name="T14" fmla="*/ 131 w 131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" h="109">
                    <a:moveTo>
                      <a:pt x="0" y="109"/>
                    </a:moveTo>
                    <a:lnTo>
                      <a:pt x="131" y="103"/>
                    </a:lnTo>
                    <a:lnTo>
                      <a:pt x="51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47" name="Group 842"/>
            <p:cNvGrpSpPr>
              <a:grpSpLocks/>
            </p:cNvGrpSpPr>
            <p:nvPr/>
          </p:nvGrpSpPr>
          <p:grpSpPr bwMode="auto">
            <a:xfrm>
              <a:off x="2635" y="1812"/>
              <a:ext cx="994" cy="456"/>
              <a:chOff x="2635" y="1812"/>
              <a:chExt cx="994" cy="456"/>
            </a:xfrm>
          </p:grpSpPr>
          <p:sp>
            <p:nvSpPr>
              <p:cNvPr id="33986" name="Freeform 749"/>
              <p:cNvSpPr>
                <a:spLocks/>
              </p:cNvSpPr>
              <p:nvPr/>
            </p:nvSpPr>
            <p:spPr bwMode="auto">
              <a:xfrm>
                <a:off x="2635" y="1812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1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7" name="Freeform 750"/>
              <p:cNvSpPr>
                <a:spLocks/>
              </p:cNvSpPr>
              <p:nvPr/>
            </p:nvSpPr>
            <p:spPr bwMode="auto">
              <a:xfrm>
                <a:off x="2646" y="1816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8" name="Freeform 751"/>
              <p:cNvSpPr>
                <a:spLocks/>
              </p:cNvSpPr>
              <p:nvPr/>
            </p:nvSpPr>
            <p:spPr bwMode="auto">
              <a:xfrm>
                <a:off x="2656" y="182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9" name="Freeform 752"/>
              <p:cNvSpPr>
                <a:spLocks/>
              </p:cNvSpPr>
              <p:nvPr/>
            </p:nvSpPr>
            <p:spPr bwMode="auto">
              <a:xfrm>
                <a:off x="2666" y="1826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0" name="Freeform 753"/>
              <p:cNvSpPr>
                <a:spLocks/>
              </p:cNvSpPr>
              <p:nvPr/>
            </p:nvSpPr>
            <p:spPr bwMode="auto">
              <a:xfrm>
                <a:off x="2677" y="1830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1" name="Freeform 754"/>
              <p:cNvSpPr>
                <a:spLocks/>
              </p:cNvSpPr>
              <p:nvPr/>
            </p:nvSpPr>
            <p:spPr bwMode="auto">
              <a:xfrm>
                <a:off x="2687" y="1835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2" name="Freeform 755"/>
              <p:cNvSpPr>
                <a:spLocks/>
              </p:cNvSpPr>
              <p:nvPr/>
            </p:nvSpPr>
            <p:spPr bwMode="auto">
              <a:xfrm>
                <a:off x="2697" y="1840"/>
                <a:ext cx="6" cy="5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1 w 12"/>
                  <a:gd name="T15" fmla="*/ 0 h 12"/>
                  <a:gd name="T16" fmla="*/ 1 w 12"/>
                  <a:gd name="T17" fmla="*/ 0 h 12"/>
                  <a:gd name="T18" fmla="*/ 1 w 12"/>
                  <a:gd name="T19" fmla="*/ 0 h 12"/>
                  <a:gd name="T20" fmla="*/ 1 w 12"/>
                  <a:gd name="T21" fmla="*/ 0 h 12"/>
                  <a:gd name="T22" fmla="*/ 1 w 12"/>
                  <a:gd name="T23" fmla="*/ 0 h 12"/>
                  <a:gd name="T24" fmla="*/ 1 w 12"/>
                  <a:gd name="T25" fmla="*/ 0 h 12"/>
                  <a:gd name="T26" fmla="*/ 1 w 12"/>
                  <a:gd name="T27" fmla="*/ 0 h 12"/>
                  <a:gd name="T28" fmla="*/ 1 w 12"/>
                  <a:gd name="T29" fmla="*/ 0 h 12"/>
                  <a:gd name="T30" fmla="*/ 1 w 12"/>
                  <a:gd name="T31" fmla="*/ 0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3" name="Freeform 756"/>
              <p:cNvSpPr>
                <a:spLocks/>
              </p:cNvSpPr>
              <p:nvPr/>
            </p:nvSpPr>
            <p:spPr bwMode="auto">
              <a:xfrm>
                <a:off x="2707" y="184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4" name="Freeform 757"/>
              <p:cNvSpPr>
                <a:spLocks/>
              </p:cNvSpPr>
              <p:nvPr/>
            </p:nvSpPr>
            <p:spPr bwMode="auto">
              <a:xfrm>
                <a:off x="2717" y="184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5" name="Freeform 758"/>
              <p:cNvSpPr>
                <a:spLocks/>
              </p:cNvSpPr>
              <p:nvPr/>
            </p:nvSpPr>
            <p:spPr bwMode="auto">
              <a:xfrm>
                <a:off x="2727" y="1854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1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6" name="Freeform 759"/>
              <p:cNvSpPr>
                <a:spLocks/>
              </p:cNvSpPr>
              <p:nvPr/>
            </p:nvSpPr>
            <p:spPr bwMode="auto">
              <a:xfrm>
                <a:off x="2738" y="1858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7" name="Freeform 760"/>
              <p:cNvSpPr>
                <a:spLocks/>
              </p:cNvSpPr>
              <p:nvPr/>
            </p:nvSpPr>
            <p:spPr bwMode="auto">
              <a:xfrm>
                <a:off x="2748" y="1862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1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8" name="Freeform 761"/>
              <p:cNvSpPr>
                <a:spLocks/>
              </p:cNvSpPr>
              <p:nvPr/>
            </p:nvSpPr>
            <p:spPr bwMode="auto">
              <a:xfrm>
                <a:off x="2758" y="1867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99" name="Freeform 762"/>
              <p:cNvSpPr>
                <a:spLocks/>
              </p:cNvSpPr>
              <p:nvPr/>
            </p:nvSpPr>
            <p:spPr bwMode="auto">
              <a:xfrm>
                <a:off x="2768" y="187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0" name="Freeform 763"/>
              <p:cNvSpPr>
                <a:spLocks/>
              </p:cNvSpPr>
              <p:nvPr/>
            </p:nvSpPr>
            <p:spPr bwMode="auto">
              <a:xfrm>
                <a:off x="2779" y="1876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1" name="Freeform 764"/>
              <p:cNvSpPr>
                <a:spLocks/>
              </p:cNvSpPr>
              <p:nvPr/>
            </p:nvSpPr>
            <p:spPr bwMode="auto">
              <a:xfrm>
                <a:off x="2789" y="1881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2" name="Freeform 765"/>
              <p:cNvSpPr>
                <a:spLocks/>
              </p:cNvSpPr>
              <p:nvPr/>
            </p:nvSpPr>
            <p:spPr bwMode="auto">
              <a:xfrm>
                <a:off x="2799" y="1886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3" name="Freeform 766"/>
              <p:cNvSpPr>
                <a:spLocks/>
              </p:cNvSpPr>
              <p:nvPr/>
            </p:nvSpPr>
            <p:spPr bwMode="auto">
              <a:xfrm>
                <a:off x="2810" y="1890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4" name="Freeform 767"/>
              <p:cNvSpPr>
                <a:spLocks/>
              </p:cNvSpPr>
              <p:nvPr/>
            </p:nvSpPr>
            <p:spPr bwMode="auto">
              <a:xfrm>
                <a:off x="2820" y="189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5" name="Freeform 768"/>
              <p:cNvSpPr>
                <a:spLocks/>
              </p:cNvSpPr>
              <p:nvPr/>
            </p:nvSpPr>
            <p:spPr bwMode="auto">
              <a:xfrm>
                <a:off x="2830" y="1900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6" name="Freeform 769"/>
              <p:cNvSpPr>
                <a:spLocks/>
              </p:cNvSpPr>
              <p:nvPr/>
            </p:nvSpPr>
            <p:spPr bwMode="auto">
              <a:xfrm>
                <a:off x="2841" y="1904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7" name="Freeform 770"/>
              <p:cNvSpPr>
                <a:spLocks/>
              </p:cNvSpPr>
              <p:nvPr/>
            </p:nvSpPr>
            <p:spPr bwMode="auto">
              <a:xfrm>
                <a:off x="2851" y="1909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8" name="Freeform 771"/>
              <p:cNvSpPr>
                <a:spLocks/>
              </p:cNvSpPr>
              <p:nvPr/>
            </p:nvSpPr>
            <p:spPr bwMode="auto">
              <a:xfrm>
                <a:off x="2860" y="1914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09" name="Freeform 772"/>
              <p:cNvSpPr>
                <a:spLocks/>
              </p:cNvSpPr>
              <p:nvPr/>
            </p:nvSpPr>
            <p:spPr bwMode="auto">
              <a:xfrm>
                <a:off x="2871" y="1919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0" name="Freeform 773"/>
              <p:cNvSpPr>
                <a:spLocks/>
              </p:cNvSpPr>
              <p:nvPr/>
            </p:nvSpPr>
            <p:spPr bwMode="auto">
              <a:xfrm>
                <a:off x="2881" y="1923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1" name="Freeform 774"/>
              <p:cNvSpPr>
                <a:spLocks/>
              </p:cNvSpPr>
              <p:nvPr/>
            </p:nvSpPr>
            <p:spPr bwMode="auto">
              <a:xfrm>
                <a:off x="2891" y="192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2" name="Freeform 775"/>
              <p:cNvSpPr>
                <a:spLocks/>
              </p:cNvSpPr>
              <p:nvPr/>
            </p:nvSpPr>
            <p:spPr bwMode="auto">
              <a:xfrm>
                <a:off x="2902" y="1933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3" name="Freeform 776"/>
              <p:cNvSpPr>
                <a:spLocks/>
              </p:cNvSpPr>
              <p:nvPr/>
            </p:nvSpPr>
            <p:spPr bwMode="auto">
              <a:xfrm>
                <a:off x="2912" y="193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4" name="Freeform 777"/>
              <p:cNvSpPr>
                <a:spLocks/>
              </p:cNvSpPr>
              <p:nvPr/>
            </p:nvSpPr>
            <p:spPr bwMode="auto">
              <a:xfrm>
                <a:off x="2922" y="194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5" name="Freeform 778"/>
              <p:cNvSpPr>
                <a:spLocks/>
              </p:cNvSpPr>
              <p:nvPr/>
            </p:nvSpPr>
            <p:spPr bwMode="auto">
              <a:xfrm>
                <a:off x="2933" y="1947"/>
                <a:ext cx="5" cy="5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6" name="Freeform 779"/>
              <p:cNvSpPr>
                <a:spLocks/>
              </p:cNvSpPr>
              <p:nvPr/>
            </p:nvSpPr>
            <p:spPr bwMode="auto">
              <a:xfrm>
                <a:off x="2943" y="195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7" name="Freeform 780"/>
              <p:cNvSpPr>
                <a:spLocks/>
              </p:cNvSpPr>
              <p:nvPr/>
            </p:nvSpPr>
            <p:spPr bwMode="auto">
              <a:xfrm>
                <a:off x="2953" y="195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8" name="Freeform 781"/>
              <p:cNvSpPr>
                <a:spLocks/>
              </p:cNvSpPr>
              <p:nvPr/>
            </p:nvSpPr>
            <p:spPr bwMode="auto">
              <a:xfrm>
                <a:off x="2964" y="1960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19" name="Freeform 782"/>
              <p:cNvSpPr>
                <a:spLocks/>
              </p:cNvSpPr>
              <p:nvPr/>
            </p:nvSpPr>
            <p:spPr bwMode="auto">
              <a:xfrm>
                <a:off x="2974" y="1965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0" name="Freeform 783"/>
              <p:cNvSpPr>
                <a:spLocks/>
              </p:cNvSpPr>
              <p:nvPr/>
            </p:nvSpPr>
            <p:spPr bwMode="auto">
              <a:xfrm>
                <a:off x="2984" y="1969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1" name="Freeform 784"/>
              <p:cNvSpPr>
                <a:spLocks/>
              </p:cNvSpPr>
              <p:nvPr/>
            </p:nvSpPr>
            <p:spPr bwMode="auto">
              <a:xfrm>
                <a:off x="2995" y="1974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2" name="Freeform 785"/>
              <p:cNvSpPr>
                <a:spLocks/>
              </p:cNvSpPr>
              <p:nvPr/>
            </p:nvSpPr>
            <p:spPr bwMode="auto">
              <a:xfrm>
                <a:off x="3004" y="1979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3" name="Freeform 786"/>
              <p:cNvSpPr>
                <a:spLocks/>
              </p:cNvSpPr>
              <p:nvPr/>
            </p:nvSpPr>
            <p:spPr bwMode="auto">
              <a:xfrm>
                <a:off x="3014" y="1983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4" name="Freeform 787"/>
              <p:cNvSpPr>
                <a:spLocks/>
              </p:cNvSpPr>
              <p:nvPr/>
            </p:nvSpPr>
            <p:spPr bwMode="auto">
              <a:xfrm>
                <a:off x="3025" y="1988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5" name="Freeform 788"/>
              <p:cNvSpPr>
                <a:spLocks/>
              </p:cNvSpPr>
              <p:nvPr/>
            </p:nvSpPr>
            <p:spPr bwMode="auto">
              <a:xfrm>
                <a:off x="3035" y="1993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6" name="Freeform 789"/>
              <p:cNvSpPr>
                <a:spLocks/>
              </p:cNvSpPr>
              <p:nvPr/>
            </p:nvSpPr>
            <p:spPr bwMode="auto">
              <a:xfrm>
                <a:off x="3045" y="199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7" name="Freeform 790"/>
              <p:cNvSpPr>
                <a:spLocks/>
              </p:cNvSpPr>
              <p:nvPr/>
            </p:nvSpPr>
            <p:spPr bwMode="auto">
              <a:xfrm>
                <a:off x="3056" y="2002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8" name="Freeform 791"/>
              <p:cNvSpPr>
                <a:spLocks/>
              </p:cNvSpPr>
              <p:nvPr/>
            </p:nvSpPr>
            <p:spPr bwMode="auto">
              <a:xfrm>
                <a:off x="3066" y="2007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29" name="Freeform 792"/>
              <p:cNvSpPr>
                <a:spLocks/>
              </p:cNvSpPr>
              <p:nvPr/>
            </p:nvSpPr>
            <p:spPr bwMode="auto">
              <a:xfrm>
                <a:off x="3076" y="201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0" name="Freeform 793"/>
              <p:cNvSpPr>
                <a:spLocks/>
              </p:cNvSpPr>
              <p:nvPr/>
            </p:nvSpPr>
            <p:spPr bwMode="auto">
              <a:xfrm>
                <a:off x="3087" y="2016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1" name="Freeform 794"/>
              <p:cNvSpPr>
                <a:spLocks/>
              </p:cNvSpPr>
              <p:nvPr/>
            </p:nvSpPr>
            <p:spPr bwMode="auto">
              <a:xfrm>
                <a:off x="3097" y="2021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2" name="Freeform 795"/>
              <p:cNvSpPr>
                <a:spLocks/>
              </p:cNvSpPr>
              <p:nvPr/>
            </p:nvSpPr>
            <p:spPr bwMode="auto">
              <a:xfrm>
                <a:off x="3107" y="2026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3" name="Freeform 796"/>
              <p:cNvSpPr>
                <a:spLocks/>
              </p:cNvSpPr>
              <p:nvPr/>
            </p:nvSpPr>
            <p:spPr bwMode="auto">
              <a:xfrm>
                <a:off x="3118" y="2030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4" name="Freeform 797"/>
              <p:cNvSpPr>
                <a:spLocks/>
              </p:cNvSpPr>
              <p:nvPr/>
            </p:nvSpPr>
            <p:spPr bwMode="auto">
              <a:xfrm>
                <a:off x="3128" y="203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5" name="Freeform 798"/>
              <p:cNvSpPr>
                <a:spLocks/>
              </p:cNvSpPr>
              <p:nvPr/>
            </p:nvSpPr>
            <p:spPr bwMode="auto">
              <a:xfrm>
                <a:off x="3138" y="2040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6" name="Freeform 799"/>
              <p:cNvSpPr>
                <a:spLocks/>
              </p:cNvSpPr>
              <p:nvPr/>
            </p:nvSpPr>
            <p:spPr bwMode="auto">
              <a:xfrm>
                <a:off x="3149" y="2044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7" name="Freeform 800"/>
              <p:cNvSpPr>
                <a:spLocks/>
              </p:cNvSpPr>
              <p:nvPr/>
            </p:nvSpPr>
            <p:spPr bwMode="auto">
              <a:xfrm>
                <a:off x="3158" y="204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8" name="Freeform 801"/>
              <p:cNvSpPr>
                <a:spLocks/>
              </p:cNvSpPr>
              <p:nvPr/>
            </p:nvSpPr>
            <p:spPr bwMode="auto">
              <a:xfrm>
                <a:off x="3168" y="2054"/>
                <a:ext cx="6" cy="5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1 w 12"/>
                  <a:gd name="T13" fmla="*/ 0 h 12"/>
                  <a:gd name="T14" fmla="*/ 1 w 12"/>
                  <a:gd name="T15" fmla="*/ 0 h 12"/>
                  <a:gd name="T16" fmla="*/ 1 w 12"/>
                  <a:gd name="T17" fmla="*/ 0 h 12"/>
                  <a:gd name="T18" fmla="*/ 1 w 12"/>
                  <a:gd name="T19" fmla="*/ 0 h 12"/>
                  <a:gd name="T20" fmla="*/ 1 w 12"/>
                  <a:gd name="T21" fmla="*/ 0 h 12"/>
                  <a:gd name="T22" fmla="*/ 1 w 12"/>
                  <a:gd name="T23" fmla="*/ 0 h 12"/>
                  <a:gd name="T24" fmla="*/ 1 w 12"/>
                  <a:gd name="T25" fmla="*/ 0 h 12"/>
                  <a:gd name="T26" fmla="*/ 1 w 12"/>
                  <a:gd name="T27" fmla="*/ 0 h 12"/>
                  <a:gd name="T28" fmla="*/ 1 w 12"/>
                  <a:gd name="T29" fmla="*/ 0 h 12"/>
                  <a:gd name="T30" fmla="*/ 1 w 12"/>
                  <a:gd name="T31" fmla="*/ 0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39" name="Freeform 802"/>
              <p:cNvSpPr>
                <a:spLocks/>
              </p:cNvSpPr>
              <p:nvPr/>
            </p:nvSpPr>
            <p:spPr bwMode="auto">
              <a:xfrm>
                <a:off x="3179" y="2057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0" name="Freeform 803"/>
              <p:cNvSpPr>
                <a:spLocks/>
              </p:cNvSpPr>
              <p:nvPr/>
            </p:nvSpPr>
            <p:spPr bwMode="auto">
              <a:xfrm>
                <a:off x="3189" y="2062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1" name="Freeform 804"/>
              <p:cNvSpPr>
                <a:spLocks/>
              </p:cNvSpPr>
              <p:nvPr/>
            </p:nvSpPr>
            <p:spPr bwMode="auto">
              <a:xfrm>
                <a:off x="3199" y="2067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1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2" name="Freeform 805"/>
              <p:cNvSpPr>
                <a:spLocks/>
              </p:cNvSpPr>
              <p:nvPr/>
            </p:nvSpPr>
            <p:spPr bwMode="auto">
              <a:xfrm>
                <a:off x="3210" y="2072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3" name="Freeform 806"/>
              <p:cNvSpPr>
                <a:spLocks/>
              </p:cNvSpPr>
              <p:nvPr/>
            </p:nvSpPr>
            <p:spPr bwMode="auto">
              <a:xfrm>
                <a:off x="3220" y="2076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1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4" name="Freeform 807"/>
              <p:cNvSpPr>
                <a:spLocks/>
              </p:cNvSpPr>
              <p:nvPr/>
            </p:nvSpPr>
            <p:spPr bwMode="auto">
              <a:xfrm>
                <a:off x="3230" y="2081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5" name="Freeform 808"/>
              <p:cNvSpPr>
                <a:spLocks/>
              </p:cNvSpPr>
              <p:nvPr/>
            </p:nvSpPr>
            <p:spPr bwMode="auto">
              <a:xfrm>
                <a:off x="3240" y="2086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6" name="Freeform 809"/>
              <p:cNvSpPr>
                <a:spLocks/>
              </p:cNvSpPr>
              <p:nvPr/>
            </p:nvSpPr>
            <p:spPr bwMode="auto">
              <a:xfrm>
                <a:off x="3251" y="2090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7" name="Freeform 810"/>
              <p:cNvSpPr>
                <a:spLocks/>
              </p:cNvSpPr>
              <p:nvPr/>
            </p:nvSpPr>
            <p:spPr bwMode="auto">
              <a:xfrm>
                <a:off x="3261" y="2095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8" name="Freeform 811"/>
              <p:cNvSpPr>
                <a:spLocks/>
              </p:cNvSpPr>
              <p:nvPr/>
            </p:nvSpPr>
            <p:spPr bwMode="auto">
              <a:xfrm>
                <a:off x="3271" y="2100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49" name="Freeform 812"/>
              <p:cNvSpPr>
                <a:spLocks/>
              </p:cNvSpPr>
              <p:nvPr/>
            </p:nvSpPr>
            <p:spPr bwMode="auto">
              <a:xfrm>
                <a:off x="3282" y="2104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0" name="Freeform 813"/>
              <p:cNvSpPr>
                <a:spLocks/>
              </p:cNvSpPr>
              <p:nvPr/>
            </p:nvSpPr>
            <p:spPr bwMode="auto">
              <a:xfrm>
                <a:off x="3292" y="210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1" name="Freeform 814"/>
              <p:cNvSpPr>
                <a:spLocks/>
              </p:cNvSpPr>
              <p:nvPr/>
            </p:nvSpPr>
            <p:spPr bwMode="auto">
              <a:xfrm>
                <a:off x="3301" y="2114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2" name="Freeform 815"/>
              <p:cNvSpPr>
                <a:spLocks/>
              </p:cNvSpPr>
              <p:nvPr/>
            </p:nvSpPr>
            <p:spPr bwMode="auto">
              <a:xfrm>
                <a:off x="3312" y="2118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3" name="Freeform 816"/>
              <p:cNvSpPr>
                <a:spLocks/>
              </p:cNvSpPr>
              <p:nvPr/>
            </p:nvSpPr>
            <p:spPr bwMode="auto">
              <a:xfrm>
                <a:off x="3322" y="2123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1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4" name="Freeform 817"/>
              <p:cNvSpPr>
                <a:spLocks/>
              </p:cNvSpPr>
              <p:nvPr/>
            </p:nvSpPr>
            <p:spPr bwMode="auto">
              <a:xfrm>
                <a:off x="3332" y="2128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5" name="Freeform 818"/>
              <p:cNvSpPr>
                <a:spLocks/>
              </p:cNvSpPr>
              <p:nvPr/>
            </p:nvSpPr>
            <p:spPr bwMode="auto">
              <a:xfrm>
                <a:off x="3343" y="213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6" name="Freeform 819"/>
              <p:cNvSpPr>
                <a:spLocks/>
              </p:cNvSpPr>
              <p:nvPr/>
            </p:nvSpPr>
            <p:spPr bwMode="auto">
              <a:xfrm>
                <a:off x="3353" y="2137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7" name="Freeform 820"/>
              <p:cNvSpPr>
                <a:spLocks/>
              </p:cNvSpPr>
              <p:nvPr/>
            </p:nvSpPr>
            <p:spPr bwMode="auto">
              <a:xfrm>
                <a:off x="3363" y="214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8" name="Freeform 821"/>
              <p:cNvSpPr>
                <a:spLocks/>
              </p:cNvSpPr>
              <p:nvPr/>
            </p:nvSpPr>
            <p:spPr bwMode="auto">
              <a:xfrm>
                <a:off x="3374" y="2147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59" name="Freeform 822"/>
              <p:cNvSpPr>
                <a:spLocks/>
              </p:cNvSpPr>
              <p:nvPr/>
            </p:nvSpPr>
            <p:spPr bwMode="auto">
              <a:xfrm>
                <a:off x="3384" y="215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0" name="Freeform 823"/>
              <p:cNvSpPr>
                <a:spLocks/>
              </p:cNvSpPr>
              <p:nvPr/>
            </p:nvSpPr>
            <p:spPr bwMode="auto">
              <a:xfrm>
                <a:off x="3394" y="215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1" name="Freeform 824"/>
              <p:cNvSpPr>
                <a:spLocks/>
              </p:cNvSpPr>
              <p:nvPr/>
            </p:nvSpPr>
            <p:spPr bwMode="auto">
              <a:xfrm>
                <a:off x="3405" y="2160"/>
                <a:ext cx="5" cy="5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2" name="Freeform 825"/>
              <p:cNvSpPr>
                <a:spLocks/>
              </p:cNvSpPr>
              <p:nvPr/>
            </p:nvSpPr>
            <p:spPr bwMode="auto">
              <a:xfrm>
                <a:off x="3415" y="216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3" name="Freeform 826"/>
              <p:cNvSpPr>
                <a:spLocks/>
              </p:cNvSpPr>
              <p:nvPr/>
            </p:nvSpPr>
            <p:spPr bwMode="auto">
              <a:xfrm>
                <a:off x="3425" y="2169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4" name="Freeform 827"/>
              <p:cNvSpPr>
                <a:spLocks/>
              </p:cNvSpPr>
              <p:nvPr/>
            </p:nvSpPr>
            <p:spPr bwMode="auto">
              <a:xfrm>
                <a:off x="3436" y="2174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5" name="Freeform 828"/>
              <p:cNvSpPr>
                <a:spLocks/>
              </p:cNvSpPr>
              <p:nvPr/>
            </p:nvSpPr>
            <p:spPr bwMode="auto">
              <a:xfrm>
                <a:off x="3445" y="2179"/>
                <a:ext cx="7" cy="5"/>
              </a:xfrm>
              <a:custGeom>
                <a:avLst/>
                <a:gdLst>
                  <a:gd name="T0" fmla="*/ 1 w 13"/>
                  <a:gd name="T1" fmla="*/ 0 h 11"/>
                  <a:gd name="T2" fmla="*/ 1 w 13"/>
                  <a:gd name="T3" fmla="*/ 0 h 11"/>
                  <a:gd name="T4" fmla="*/ 1 w 13"/>
                  <a:gd name="T5" fmla="*/ 0 h 11"/>
                  <a:gd name="T6" fmla="*/ 1 w 13"/>
                  <a:gd name="T7" fmla="*/ 0 h 11"/>
                  <a:gd name="T8" fmla="*/ 0 w 13"/>
                  <a:gd name="T9" fmla="*/ 0 h 11"/>
                  <a:gd name="T10" fmla="*/ 0 w 13"/>
                  <a:gd name="T11" fmla="*/ 0 h 11"/>
                  <a:gd name="T12" fmla="*/ 1 w 13"/>
                  <a:gd name="T13" fmla="*/ 0 h 11"/>
                  <a:gd name="T14" fmla="*/ 1 w 13"/>
                  <a:gd name="T15" fmla="*/ 0 h 11"/>
                  <a:gd name="T16" fmla="*/ 1 w 13"/>
                  <a:gd name="T17" fmla="*/ 0 h 11"/>
                  <a:gd name="T18" fmla="*/ 1 w 13"/>
                  <a:gd name="T19" fmla="*/ 0 h 11"/>
                  <a:gd name="T20" fmla="*/ 1 w 13"/>
                  <a:gd name="T21" fmla="*/ 0 h 11"/>
                  <a:gd name="T22" fmla="*/ 1 w 13"/>
                  <a:gd name="T23" fmla="*/ 0 h 11"/>
                  <a:gd name="T24" fmla="*/ 1 w 13"/>
                  <a:gd name="T25" fmla="*/ 0 h 11"/>
                  <a:gd name="T26" fmla="*/ 1 w 13"/>
                  <a:gd name="T27" fmla="*/ 0 h 11"/>
                  <a:gd name="T28" fmla="*/ 1 w 13"/>
                  <a:gd name="T29" fmla="*/ 0 h 11"/>
                  <a:gd name="T30" fmla="*/ 1 w 13"/>
                  <a:gd name="T31" fmla="*/ 0 h 11"/>
                  <a:gd name="T32" fmla="*/ 1 w 13"/>
                  <a:gd name="T33" fmla="*/ 0 h 11"/>
                  <a:gd name="T34" fmla="*/ 1 w 13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1"/>
                  <a:gd name="T56" fmla="*/ 13 w 13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6" name="Freeform 829"/>
              <p:cNvSpPr>
                <a:spLocks/>
              </p:cNvSpPr>
              <p:nvPr/>
            </p:nvSpPr>
            <p:spPr bwMode="auto">
              <a:xfrm>
                <a:off x="3455" y="2183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7" name="Freeform 830"/>
              <p:cNvSpPr>
                <a:spLocks/>
              </p:cNvSpPr>
              <p:nvPr/>
            </p:nvSpPr>
            <p:spPr bwMode="auto">
              <a:xfrm>
                <a:off x="3466" y="2188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8" name="Freeform 831"/>
              <p:cNvSpPr>
                <a:spLocks/>
              </p:cNvSpPr>
              <p:nvPr/>
            </p:nvSpPr>
            <p:spPr bwMode="auto">
              <a:xfrm>
                <a:off x="3476" y="2193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69" name="Freeform 832"/>
              <p:cNvSpPr>
                <a:spLocks/>
              </p:cNvSpPr>
              <p:nvPr/>
            </p:nvSpPr>
            <p:spPr bwMode="auto">
              <a:xfrm>
                <a:off x="3486" y="219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0" name="Freeform 833"/>
              <p:cNvSpPr>
                <a:spLocks/>
              </p:cNvSpPr>
              <p:nvPr/>
            </p:nvSpPr>
            <p:spPr bwMode="auto">
              <a:xfrm>
                <a:off x="3497" y="2202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1" name="Freeform 834"/>
              <p:cNvSpPr>
                <a:spLocks/>
              </p:cNvSpPr>
              <p:nvPr/>
            </p:nvSpPr>
            <p:spPr bwMode="auto">
              <a:xfrm>
                <a:off x="3507" y="2207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2" name="Freeform 835"/>
              <p:cNvSpPr>
                <a:spLocks/>
              </p:cNvSpPr>
              <p:nvPr/>
            </p:nvSpPr>
            <p:spPr bwMode="auto">
              <a:xfrm>
                <a:off x="3517" y="221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3" name="Freeform 836"/>
              <p:cNvSpPr>
                <a:spLocks/>
              </p:cNvSpPr>
              <p:nvPr/>
            </p:nvSpPr>
            <p:spPr bwMode="auto">
              <a:xfrm>
                <a:off x="3528" y="2216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4" name="Freeform 837"/>
              <p:cNvSpPr>
                <a:spLocks/>
              </p:cNvSpPr>
              <p:nvPr/>
            </p:nvSpPr>
            <p:spPr bwMode="auto">
              <a:xfrm>
                <a:off x="3538" y="2221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5" name="Freeform 838"/>
              <p:cNvSpPr>
                <a:spLocks/>
              </p:cNvSpPr>
              <p:nvPr/>
            </p:nvSpPr>
            <p:spPr bwMode="auto">
              <a:xfrm>
                <a:off x="3548" y="222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6" name="Freeform 839"/>
              <p:cNvSpPr>
                <a:spLocks/>
              </p:cNvSpPr>
              <p:nvPr/>
            </p:nvSpPr>
            <p:spPr bwMode="auto">
              <a:xfrm>
                <a:off x="3559" y="2230"/>
                <a:ext cx="5" cy="6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0 w 11"/>
                  <a:gd name="T15" fmla="*/ 1 h 12"/>
                  <a:gd name="T16" fmla="*/ 0 w 11"/>
                  <a:gd name="T17" fmla="*/ 1 h 12"/>
                  <a:gd name="T18" fmla="*/ 0 w 11"/>
                  <a:gd name="T19" fmla="*/ 1 h 12"/>
                  <a:gd name="T20" fmla="*/ 0 w 11"/>
                  <a:gd name="T21" fmla="*/ 1 h 12"/>
                  <a:gd name="T22" fmla="*/ 0 w 11"/>
                  <a:gd name="T23" fmla="*/ 1 h 12"/>
                  <a:gd name="T24" fmla="*/ 0 w 11"/>
                  <a:gd name="T25" fmla="*/ 1 h 12"/>
                  <a:gd name="T26" fmla="*/ 0 w 11"/>
                  <a:gd name="T27" fmla="*/ 1 h 12"/>
                  <a:gd name="T28" fmla="*/ 0 w 11"/>
                  <a:gd name="T29" fmla="*/ 1 h 12"/>
                  <a:gd name="T30" fmla="*/ 0 w 11"/>
                  <a:gd name="T31" fmla="*/ 1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7" name="Freeform 840"/>
              <p:cNvSpPr>
                <a:spLocks/>
              </p:cNvSpPr>
              <p:nvPr/>
            </p:nvSpPr>
            <p:spPr bwMode="auto">
              <a:xfrm>
                <a:off x="3569" y="2235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078" name="Freeform 841"/>
              <p:cNvSpPr>
                <a:spLocks/>
              </p:cNvSpPr>
              <p:nvPr/>
            </p:nvSpPr>
            <p:spPr bwMode="auto">
              <a:xfrm>
                <a:off x="3563" y="2213"/>
                <a:ext cx="66" cy="55"/>
              </a:xfrm>
              <a:custGeom>
                <a:avLst/>
                <a:gdLst>
                  <a:gd name="T0" fmla="*/ 0 w 131"/>
                  <a:gd name="T1" fmla="*/ 1 h 109"/>
                  <a:gd name="T2" fmla="*/ 1 w 131"/>
                  <a:gd name="T3" fmla="*/ 1 h 109"/>
                  <a:gd name="T4" fmla="*/ 1 w 131"/>
                  <a:gd name="T5" fmla="*/ 0 h 109"/>
                  <a:gd name="T6" fmla="*/ 0 w 131"/>
                  <a:gd name="T7" fmla="*/ 1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"/>
                  <a:gd name="T13" fmla="*/ 0 h 109"/>
                  <a:gd name="T14" fmla="*/ 131 w 131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" h="109">
                    <a:moveTo>
                      <a:pt x="0" y="109"/>
                    </a:moveTo>
                    <a:lnTo>
                      <a:pt x="131" y="104"/>
                    </a:lnTo>
                    <a:lnTo>
                      <a:pt x="5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48" name="Group 936"/>
            <p:cNvGrpSpPr>
              <a:grpSpLocks/>
            </p:cNvGrpSpPr>
            <p:nvPr/>
          </p:nvGrpSpPr>
          <p:grpSpPr bwMode="auto">
            <a:xfrm>
              <a:off x="2365" y="2082"/>
              <a:ext cx="994" cy="456"/>
              <a:chOff x="2365" y="2082"/>
              <a:chExt cx="994" cy="456"/>
            </a:xfrm>
          </p:grpSpPr>
          <p:sp>
            <p:nvSpPr>
              <p:cNvPr id="33893" name="Freeform 843"/>
              <p:cNvSpPr>
                <a:spLocks/>
              </p:cNvSpPr>
              <p:nvPr/>
            </p:nvSpPr>
            <p:spPr bwMode="auto">
              <a:xfrm>
                <a:off x="2365" y="208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4" name="Freeform 844"/>
              <p:cNvSpPr>
                <a:spLocks/>
              </p:cNvSpPr>
              <p:nvPr/>
            </p:nvSpPr>
            <p:spPr bwMode="auto">
              <a:xfrm>
                <a:off x="2375" y="2087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5" name="Freeform 845"/>
              <p:cNvSpPr>
                <a:spLocks/>
              </p:cNvSpPr>
              <p:nvPr/>
            </p:nvSpPr>
            <p:spPr bwMode="auto">
              <a:xfrm>
                <a:off x="2386" y="2091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6" name="Freeform 846"/>
              <p:cNvSpPr>
                <a:spLocks/>
              </p:cNvSpPr>
              <p:nvPr/>
            </p:nvSpPr>
            <p:spPr bwMode="auto">
              <a:xfrm>
                <a:off x="2396" y="209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7" name="Freeform 847"/>
              <p:cNvSpPr>
                <a:spLocks/>
              </p:cNvSpPr>
              <p:nvPr/>
            </p:nvSpPr>
            <p:spPr bwMode="auto">
              <a:xfrm>
                <a:off x="2406" y="2101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8" name="Freeform 848"/>
              <p:cNvSpPr>
                <a:spLocks/>
              </p:cNvSpPr>
              <p:nvPr/>
            </p:nvSpPr>
            <p:spPr bwMode="auto">
              <a:xfrm>
                <a:off x="2417" y="2105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9" name="Freeform 849"/>
              <p:cNvSpPr>
                <a:spLocks/>
              </p:cNvSpPr>
              <p:nvPr/>
            </p:nvSpPr>
            <p:spPr bwMode="auto">
              <a:xfrm>
                <a:off x="2427" y="2110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0" name="Freeform 850"/>
              <p:cNvSpPr>
                <a:spLocks/>
              </p:cNvSpPr>
              <p:nvPr/>
            </p:nvSpPr>
            <p:spPr bwMode="auto">
              <a:xfrm>
                <a:off x="2437" y="2115"/>
                <a:ext cx="6" cy="5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1 w 12"/>
                  <a:gd name="T15" fmla="*/ 0 h 12"/>
                  <a:gd name="T16" fmla="*/ 1 w 12"/>
                  <a:gd name="T17" fmla="*/ 0 h 12"/>
                  <a:gd name="T18" fmla="*/ 1 w 12"/>
                  <a:gd name="T19" fmla="*/ 0 h 12"/>
                  <a:gd name="T20" fmla="*/ 1 w 12"/>
                  <a:gd name="T21" fmla="*/ 0 h 12"/>
                  <a:gd name="T22" fmla="*/ 1 w 12"/>
                  <a:gd name="T23" fmla="*/ 0 h 12"/>
                  <a:gd name="T24" fmla="*/ 1 w 12"/>
                  <a:gd name="T25" fmla="*/ 0 h 12"/>
                  <a:gd name="T26" fmla="*/ 1 w 12"/>
                  <a:gd name="T27" fmla="*/ 0 h 12"/>
                  <a:gd name="T28" fmla="*/ 1 w 12"/>
                  <a:gd name="T29" fmla="*/ 0 h 12"/>
                  <a:gd name="T30" fmla="*/ 1 w 12"/>
                  <a:gd name="T31" fmla="*/ 0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1" name="Freeform 851"/>
              <p:cNvSpPr>
                <a:spLocks/>
              </p:cNvSpPr>
              <p:nvPr/>
            </p:nvSpPr>
            <p:spPr bwMode="auto">
              <a:xfrm>
                <a:off x="2447" y="2119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2" name="Freeform 852"/>
              <p:cNvSpPr>
                <a:spLocks/>
              </p:cNvSpPr>
              <p:nvPr/>
            </p:nvSpPr>
            <p:spPr bwMode="auto">
              <a:xfrm>
                <a:off x="2457" y="212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3" name="Freeform 853"/>
              <p:cNvSpPr>
                <a:spLocks/>
              </p:cNvSpPr>
              <p:nvPr/>
            </p:nvSpPr>
            <p:spPr bwMode="auto">
              <a:xfrm>
                <a:off x="2467" y="2129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4" name="Freeform 854"/>
              <p:cNvSpPr>
                <a:spLocks/>
              </p:cNvSpPr>
              <p:nvPr/>
            </p:nvSpPr>
            <p:spPr bwMode="auto">
              <a:xfrm>
                <a:off x="2478" y="213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5" name="Freeform 855"/>
              <p:cNvSpPr>
                <a:spLocks/>
              </p:cNvSpPr>
              <p:nvPr/>
            </p:nvSpPr>
            <p:spPr bwMode="auto">
              <a:xfrm>
                <a:off x="2488" y="2137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6" name="Freeform 856"/>
              <p:cNvSpPr>
                <a:spLocks/>
              </p:cNvSpPr>
              <p:nvPr/>
            </p:nvSpPr>
            <p:spPr bwMode="auto">
              <a:xfrm>
                <a:off x="2498" y="2142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7" name="Freeform 857"/>
              <p:cNvSpPr>
                <a:spLocks/>
              </p:cNvSpPr>
              <p:nvPr/>
            </p:nvSpPr>
            <p:spPr bwMode="auto">
              <a:xfrm>
                <a:off x="2509" y="2147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8" name="Freeform 858"/>
              <p:cNvSpPr>
                <a:spLocks/>
              </p:cNvSpPr>
              <p:nvPr/>
            </p:nvSpPr>
            <p:spPr bwMode="auto">
              <a:xfrm>
                <a:off x="2519" y="2151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09" name="Freeform 859"/>
              <p:cNvSpPr>
                <a:spLocks/>
              </p:cNvSpPr>
              <p:nvPr/>
            </p:nvSpPr>
            <p:spPr bwMode="auto">
              <a:xfrm>
                <a:off x="2529" y="2156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0" name="Freeform 860"/>
              <p:cNvSpPr>
                <a:spLocks/>
              </p:cNvSpPr>
              <p:nvPr/>
            </p:nvSpPr>
            <p:spPr bwMode="auto">
              <a:xfrm>
                <a:off x="2540" y="2161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1" name="Freeform 861"/>
              <p:cNvSpPr>
                <a:spLocks/>
              </p:cNvSpPr>
              <p:nvPr/>
            </p:nvSpPr>
            <p:spPr bwMode="auto">
              <a:xfrm>
                <a:off x="2550" y="2165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2" name="Freeform 862"/>
              <p:cNvSpPr>
                <a:spLocks/>
              </p:cNvSpPr>
              <p:nvPr/>
            </p:nvSpPr>
            <p:spPr bwMode="auto">
              <a:xfrm>
                <a:off x="2560" y="2170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3" name="Freeform 863"/>
              <p:cNvSpPr>
                <a:spLocks/>
              </p:cNvSpPr>
              <p:nvPr/>
            </p:nvSpPr>
            <p:spPr bwMode="auto">
              <a:xfrm>
                <a:off x="2570" y="2175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4" name="Freeform 864"/>
              <p:cNvSpPr>
                <a:spLocks/>
              </p:cNvSpPr>
              <p:nvPr/>
            </p:nvSpPr>
            <p:spPr bwMode="auto">
              <a:xfrm>
                <a:off x="2581" y="2179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5" name="Freeform 865"/>
              <p:cNvSpPr>
                <a:spLocks/>
              </p:cNvSpPr>
              <p:nvPr/>
            </p:nvSpPr>
            <p:spPr bwMode="auto">
              <a:xfrm>
                <a:off x="2590" y="2184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1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6" name="Freeform 866"/>
              <p:cNvSpPr>
                <a:spLocks/>
              </p:cNvSpPr>
              <p:nvPr/>
            </p:nvSpPr>
            <p:spPr bwMode="auto">
              <a:xfrm>
                <a:off x="2601" y="2189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7" name="Freeform 867"/>
              <p:cNvSpPr>
                <a:spLocks/>
              </p:cNvSpPr>
              <p:nvPr/>
            </p:nvSpPr>
            <p:spPr bwMode="auto">
              <a:xfrm>
                <a:off x="2611" y="2194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8" name="Freeform 868"/>
              <p:cNvSpPr>
                <a:spLocks/>
              </p:cNvSpPr>
              <p:nvPr/>
            </p:nvSpPr>
            <p:spPr bwMode="auto">
              <a:xfrm>
                <a:off x="2621" y="2198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1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19" name="Freeform 869"/>
              <p:cNvSpPr>
                <a:spLocks/>
              </p:cNvSpPr>
              <p:nvPr/>
            </p:nvSpPr>
            <p:spPr bwMode="auto">
              <a:xfrm>
                <a:off x="2631" y="2203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0" name="Freeform 870"/>
              <p:cNvSpPr>
                <a:spLocks/>
              </p:cNvSpPr>
              <p:nvPr/>
            </p:nvSpPr>
            <p:spPr bwMode="auto">
              <a:xfrm>
                <a:off x="2642" y="2208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1" name="Freeform 871"/>
              <p:cNvSpPr>
                <a:spLocks/>
              </p:cNvSpPr>
              <p:nvPr/>
            </p:nvSpPr>
            <p:spPr bwMode="auto">
              <a:xfrm>
                <a:off x="2652" y="2212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2" name="Freeform 872"/>
              <p:cNvSpPr>
                <a:spLocks/>
              </p:cNvSpPr>
              <p:nvPr/>
            </p:nvSpPr>
            <p:spPr bwMode="auto">
              <a:xfrm>
                <a:off x="2662" y="221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3" name="Freeform 873"/>
              <p:cNvSpPr>
                <a:spLocks/>
              </p:cNvSpPr>
              <p:nvPr/>
            </p:nvSpPr>
            <p:spPr bwMode="auto">
              <a:xfrm>
                <a:off x="2673" y="2222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4" name="Freeform 874"/>
              <p:cNvSpPr>
                <a:spLocks/>
              </p:cNvSpPr>
              <p:nvPr/>
            </p:nvSpPr>
            <p:spPr bwMode="auto">
              <a:xfrm>
                <a:off x="2683" y="222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5" name="Freeform 875"/>
              <p:cNvSpPr>
                <a:spLocks/>
              </p:cNvSpPr>
              <p:nvPr/>
            </p:nvSpPr>
            <p:spPr bwMode="auto">
              <a:xfrm>
                <a:off x="2693" y="2230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6" name="Freeform 876"/>
              <p:cNvSpPr>
                <a:spLocks/>
              </p:cNvSpPr>
              <p:nvPr/>
            </p:nvSpPr>
            <p:spPr bwMode="auto">
              <a:xfrm>
                <a:off x="2704" y="2235"/>
                <a:ext cx="5" cy="5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7" name="Freeform 877"/>
              <p:cNvSpPr>
                <a:spLocks/>
              </p:cNvSpPr>
              <p:nvPr/>
            </p:nvSpPr>
            <p:spPr bwMode="auto">
              <a:xfrm>
                <a:off x="2714" y="2240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8" name="Freeform 878"/>
              <p:cNvSpPr>
                <a:spLocks/>
              </p:cNvSpPr>
              <p:nvPr/>
            </p:nvSpPr>
            <p:spPr bwMode="auto">
              <a:xfrm>
                <a:off x="2724" y="2244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29" name="Freeform 879"/>
              <p:cNvSpPr>
                <a:spLocks/>
              </p:cNvSpPr>
              <p:nvPr/>
            </p:nvSpPr>
            <p:spPr bwMode="auto">
              <a:xfrm>
                <a:off x="2734" y="2249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0" name="Freeform 880"/>
              <p:cNvSpPr>
                <a:spLocks/>
              </p:cNvSpPr>
              <p:nvPr/>
            </p:nvSpPr>
            <p:spPr bwMode="auto">
              <a:xfrm>
                <a:off x="2744" y="2254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1" name="Freeform 881"/>
              <p:cNvSpPr>
                <a:spLocks/>
              </p:cNvSpPr>
              <p:nvPr/>
            </p:nvSpPr>
            <p:spPr bwMode="auto">
              <a:xfrm>
                <a:off x="2754" y="2258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2" name="Freeform 882"/>
              <p:cNvSpPr>
                <a:spLocks/>
              </p:cNvSpPr>
              <p:nvPr/>
            </p:nvSpPr>
            <p:spPr bwMode="auto">
              <a:xfrm>
                <a:off x="2765" y="2263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3" name="Freeform 883"/>
              <p:cNvSpPr>
                <a:spLocks/>
              </p:cNvSpPr>
              <p:nvPr/>
            </p:nvSpPr>
            <p:spPr bwMode="auto">
              <a:xfrm>
                <a:off x="2775" y="2268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4" name="Freeform 884"/>
              <p:cNvSpPr>
                <a:spLocks/>
              </p:cNvSpPr>
              <p:nvPr/>
            </p:nvSpPr>
            <p:spPr bwMode="auto">
              <a:xfrm>
                <a:off x="2785" y="227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5" name="Freeform 885"/>
              <p:cNvSpPr>
                <a:spLocks/>
              </p:cNvSpPr>
              <p:nvPr/>
            </p:nvSpPr>
            <p:spPr bwMode="auto">
              <a:xfrm>
                <a:off x="2796" y="2277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6" name="Freeform 886"/>
              <p:cNvSpPr>
                <a:spLocks/>
              </p:cNvSpPr>
              <p:nvPr/>
            </p:nvSpPr>
            <p:spPr bwMode="auto">
              <a:xfrm>
                <a:off x="2806" y="2282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7" name="Freeform 887"/>
              <p:cNvSpPr>
                <a:spLocks/>
              </p:cNvSpPr>
              <p:nvPr/>
            </p:nvSpPr>
            <p:spPr bwMode="auto">
              <a:xfrm>
                <a:off x="2816" y="228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8" name="Freeform 888"/>
              <p:cNvSpPr>
                <a:spLocks/>
              </p:cNvSpPr>
              <p:nvPr/>
            </p:nvSpPr>
            <p:spPr bwMode="auto">
              <a:xfrm>
                <a:off x="2827" y="2291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39" name="Freeform 889"/>
              <p:cNvSpPr>
                <a:spLocks/>
              </p:cNvSpPr>
              <p:nvPr/>
            </p:nvSpPr>
            <p:spPr bwMode="auto">
              <a:xfrm>
                <a:off x="2837" y="2296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0" name="Freeform 890"/>
              <p:cNvSpPr>
                <a:spLocks/>
              </p:cNvSpPr>
              <p:nvPr/>
            </p:nvSpPr>
            <p:spPr bwMode="auto">
              <a:xfrm>
                <a:off x="2847" y="2301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1" name="Freeform 891"/>
              <p:cNvSpPr>
                <a:spLocks/>
              </p:cNvSpPr>
              <p:nvPr/>
            </p:nvSpPr>
            <p:spPr bwMode="auto">
              <a:xfrm>
                <a:off x="2858" y="2305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2" name="Freeform 892"/>
              <p:cNvSpPr>
                <a:spLocks/>
              </p:cNvSpPr>
              <p:nvPr/>
            </p:nvSpPr>
            <p:spPr bwMode="auto">
              <a:xfrm>
                <a:off x="2868" y="2310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3" name="Freeform 893"/>
              <p:cNvSpPr>
                <a:spLocks/>
              </p:cNvSpPr>
              <p:nvPr/>
            </p:nvSpPr>
            <p:spPr bwMode="auto">
              <a:xfrm>
                <a:off x="2878" y="2315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4" name="Freeform 894"/>
              <p:cNvSpPr>
                <a:spLocks/>
              </p:cNvSpPr>
              <p:nvPr/>
            </p:nvSpPr>
            <p:spPr bwMode="auto">
              <a:xfrm>
                <a:off x="2888" y="2319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5" name="Freeform 895"/>
              <p:cNvSpPr>
                <a:spLocks/>
              </p:cNvSpPr>
              <p:nvPr/>
            </p:nvSpPr>
            <p:spPr bwMode="auto">
              <a:xfrm>
                <a:off x="2898" y="2324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6" name="Freeform 896"/>
              <p:cNvSpPr>
                <a:spLocks/>
              </p:cNvSpPr>
              <p:nvPr/>
            </p:nvSpPr>
            <p:spPr bwMode="auto">
              <a:xfrm>
                <a:off x="2908" y="2328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7" name="Freeform 897"/>
              <p:cNvSpPr>
                <a:spLocks/>
              </p:cNvSpPr>
              <p:nvPr/>
            </p:nvSpPr>
            <p:spPr bwMode="auto">
              <a:xfrm>
                <a:off x="2919" y="2332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1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8" name="Freeform 898"/>
              <p:cNvSpPr>
                <a:spLocks/>
              </p:cNvSpPr>
              <p:nvPr/>
            </p:nvSpPr>
            <p:spPr bwMode="auto">
              <a:xfrm>
                <a:off x="2929" y="2337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49" name="Freeform 899"/>
              <p:cNvSpPr>
                <a:spLocks/>
              </p:cNvSpPr>
              <p:nvPr/>
            </p:nvSpPr>
            <p:spPr bwMode="auto">
              <a:xfrm>
                <a:off x="2939" y="2342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0" name="Freeform 900"/>
              <p:cNvSpPr>
                <a:spLocks/>
              </p:cNvSpPr>
              <p:nvPr/>
            </p:nvSpPr>
            <p:spPr bwMode="auto">
              <a:xfrm>
                <a:off x="2950" y="2347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1" name="Freeform 901"/>
              <p:cNvSpPr>
                <a:spLocks/>
              </p:cNvSpPr>
              <p:nvPr/>
            </p:nvSpPr>
            <p:spPr bwMode="auto">
              <a:xfrm>
                <a:off x="2960" y="2351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2" name="Freeform 902"/>
              <p:cNvSpPr>
                <a:spLocks/>
              </p:cNvSpPr>
              <p:nvPr/>
            </p:nvSpPr>
            <p:spPr bwMode="auto">
              <a:xfrm>
                <a:off x="2970" y="2356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3" name="Freeform 903"/>
              <p:cNvSpPr>
                <a:spLocks/>
              </p:cNvSpPr>
              <p:nvPr/>
            </p:nvSpPr>
            <p:spPr bwMode="auto">
              <a:xfrm>
                <a:off x="2981" y="2361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4" name="Freeform 904"/>
              <p:cNvSpPr>
                <a:spLocks/>
              </p:cNvSpPr>
              <p:nvPr/>
            </p:nvSpPr>
            <p:spPr bwMode="auto">
              <a:xfrm>
                <a:off x="2991" y="2365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5" name="Freeform 905"/>
              <p:cNvSpPr>
                <a:spLocks/>
              </p:cNvSpPr>
              <p:nvPr/>
            </p:nvSpPr>
            <p:spPr bwMode="auto">
              <a:xfrm>
                <a:off x="3001" y="2370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6" name="Freeform 906"/>
              <p:cNvSpPr>
                <a:spLocks/>
              </p:cNvSpPr>
              <p:nvPr/>
            </p:nvSpPr>
            <p:spPr bwMode="auto">
              <a:xfrm>
                <a:off x="3012" y="2375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7" name="Freeform 907"/>
              <p:cNvSpPr>
                <a:spLocks/>
              </p:cNvSpPr>
              <p:nvPr/>
            </p:nvSpPr>
            <p:spPr bwMode="auto">
              <a:xfrm>
                <a:off x="3022" y="2379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8" name="Freeform 908"/>
              <p:cNvSpPr>
                <a:spLocks/>
              </p:cNvSpPr>
              <p:nvPr/>
            </p:nvSpPr>
            <p:spPr bwMode="auto">
              <a:xfrm>
                <a:off x="3031" y="2384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1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59" name="Freeform 909"/>
              <p:cNvSpPr>
                <a:spLocks/>
              </p:cNvSpPr>
              <p:nvPr/>
            </p:nvSpPr>
            <p:spPr bwMode="auto">
              <a:xfrm>
                <a:off x="3042" y="2389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0" name="Freeform 910"/>
              <p:cNvSpPr>
                <a:spLocks/>
              </p:cNvSpPr>
              <p:nvPr/>
            </p:nvSpPr>
            <p:spPr bwMode="auto">
              <a:xfrm>
                <a:off x="3052" y="2393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1" name="Freeform 911"/>
              <p:cNvSpPr>
                <a:spLocks/>
              </p:cNvSpPr>
              <p:nvPr/>
            </p:nvSpPr>
            <p:spPr bwMode="auto">
              <a:xfrm>
                <a:off x="3062" y="2398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1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2" name="Freeform 912"/>
              <p:cNvSpPr>
                <a:spLocks/>
              </p:cNvSpPr>
              <p:nvPr/>
            </p:nvSpPr>
            <p:spPr bwMode="auto">
              <a:xfrm>
                <a:off x="3073" y="2403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3" name="Freeform 913"/>
              <p:cNvSpPr>
                <a:spLocks/>
              </p:cNvSpPr>
              <p:nvPr/>
            </p:nvSpPr>
            <p:spPr bwMode="auto">
              <a:xfrm>
                <a:off x="3083" y="2408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4" name="Freeform 914"/>
              <p:cNvSpPr>
                <a:spLocks/>
              </p:cNvSpPr>
              <p:nvPr/>
            </p:nvSpPr>
            <p:spPr bwMode="auto">
              <a:xfrm>
                <a:off x="3093" y="2412"/>
                <a:ext cx="6" cy="6"/>
              </a:xfrm>
              <a:custGeom>
                <a:avLst/>
                <a:gdLst>
                  <a:gd name="T0" fmla="*/ 1 w 12"/>
                  <a:gd name="T1" fmla="*/ 0 h 12"/>
                  <a:gd name="T2" fmla="*/ 1 w 12"/>
                  <a:gd name="T3" fmla="*/ 0 h 12"/>
                  <a:gd name="T4" fmla="*/ 1 w 12"/>
                  <a:gd name="T5" fmla="*/ 0 h 12"/>
                  <a:gd name="T6" fmla="*/ 1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1 w 12"/>
                  <a:gd name="T13" fmla="*/ 1 h 12"/>
                  <a:gd name="T14" fmla="*/ 1 w 12"/>
                  <a:gd name="T15" fmla="*/ 1 h 12"/>
                  <a:gd name="T16" fmla="*/ 1 w 12"/>
                  <a:gd name="T17" fmla="*/ 1 h 12"/>
                  <a:gd name="T18" fmla="*/ 1 w 12"/>
                  <a:gd name="T19" fmla="*/ 1 h 12"/>
                  <a:gd name="T20" fmla="*/ 1 w 12"/>
                  <a:gd name="T21" fmla="*/ 1 h 12"/>
                  <a:gd name="T22" fmla="*/ 1 w 12"/>
                  <a:gd name="T23" fmla="*/ 1 h 12"/>
                  <a:gd name="T24" fmla="*/ 1 w 12"/>
                  <a:gd name="T25" fmla="*/ 1 h 12"/>
                  <a:gd name="T26" fmla="*/ 1 w 12"/>
                  <a:gd name="T27" fmla="*/ 1 h 12"/>
                  <a:gd name="T28" fmla="*/ 1 w 12"/>
                  <a:gd name="T29" fmla="*/ 1 h 12"/>
                  <a:gd name="T30" fmla="*/ 1 w 12"/>
                  <a:gd name="T31" fmla="*/ 1 h 12"/>
                  <a:gd name="T32" fmla="*/ 1 w 12"/>
                  <a:gd name="T33" fmla="*/ 0 h 12"/>
                  <a:gd name="T34" fmla="*/ 1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5" name="Freeform 915"/>
              <p:cNvSpPr>
                <a:spLocks/>
              </p:cNvSpPr>
              <p:nvPr/>
            </p:nvSpPr>
            <p:spPr bwMode="auto">
              <a:xfrm>
                <a:off x="3103" y="2417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6" name="Freeform 916"/>
              <p:cNvSpPr>
                <a:spLocks/>
              </p:cNvSpPr>
              <p:nvPr/>
            </p:nvSpPr>
            <p:spPr bwMode="auto">
              <a:xfrm>
                <a:off x="3114" y="2422"/>
                <a:ext cx="5" cy="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7" name="Freeform 917"/>
              <p:cNvSpPr>
                <a:spLocks/>
              </p:cNvSpPr>
              <p:nvPr/>
            </p:nvSpPr>
            <p:spPr bwMode="auto">
              <a:xfrm>
                <a:off x="3124" y="2425"/>
                <a:ext cx="6" cy="6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1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1 w 12"/>
                  <a:gd name="T15" fmla="*/ 1 h 11"/>
                  <a:gd name="T16" fmla="*/ 1 w 12"/>
                  <a:gd name="T17" fmla="*/ 1 h 11"/>
                  <a:gd name="T18" fmla="*/ 1 w 12"/>
                  <a:gd name="T19" fmla="*/ 1 h 11"/>
                  <a:gd name="T20" fmla="*/ 1 w 12"/>
                  <a:gd name="T21" fmla="*/ 1 h 11"/>
                  <a:gd name="T22" fmla="*/ 1 w 12"/>
                  <a:gd name="T23" fmla="*/ 1 h 11"/>
                  <a:gd name="T24" fmla="*/ 1 w 12"/>
                  <a:gd name="T25" fmla="*/ 1 h 11"/>
                  <a:gd name="T26" fmla="*/ 1 w 12"/>
                  <a:gd name="T27" fmla="*/ 1 h 11"/>
                  <a:gd name="T28" fmla="*/ 1 w 12"/>
                  <a:gd name="T29" fmla="*/ 1 h 11"/>
                  <a:gd name="T30" fmla="*/ 1 w 12"/>
                  <a:gd name="T31" fmla="*/ 1 h 11"/>
                  <a:gd name="T32" fmla="*/ 1 w 12"/>
                  <a:gd name="T33" fmla="*/ 1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8" name="Freeform 918"/>
              <p:cNvSpPr>
                <a:spLocks/>
              </p:cNvSpPr>
              <p:nvPr/>
            </p:nvSpPr>
            <p:spPr bwMode="auto">
              <a:xfrm>
                <a:off x="3134" y="2430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69" name="Freeform 919"/>
              <p:cNvSpPr>
                <a:spLocks/>
              </p:cNvSpPr>
              <p:nvPr/>
            </p:nvSpPr>
            <p:spPr bwMode="auto">
              <a:xfrm>
                <a:off x="3145" y="2435"/>
                <a:ext cx="5" cy="5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0" name="Freeform 920"/>
              <p:cNvSpPr>
                <a:spLocks/>
              </p:cNvSpPr>
              <p:nvPr/>
            </p:nvSpPr>
            <p:spPr bwMode="auto">
              <a:xfrm>
                <a:off x="3155" y="2439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1" name="Freeform 921"/>
              <p:cNvSpPr>
                <a:spLocks/>
              </p:cNvSpPr>
              <p:nvPr/>
            </p:nvSpPr>
            <p:spPr bwMode="auto">
              <a:xfrm>
                <a:off x="3165" y="2444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0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0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2" name="Freeform 922"/>
              <p:cNvSpPr>
                <a:spLocks/>
              </p:cNvSpPr>
              <p:nvPr/>
            </p:nvSpPr>
            <p:spPr bwMode="auto">
              <a:xfrm>
                <a:off x="3175" y="2449"/>
                <a:ext cx="6" cy="5"/>
              </a:xfrm>
              <a:custGeom>
                <a:avLst/>
                <a:gdLst>
                  <a:gd name="T0" fmla="*/ 0 w 13"/>
                  <a:gd name="T1" fmla="*/ 0 h 11"/>
                  <a:gd name="T2" fmla="*/ 0 w 13"/>
                  <a:gd name="T3" fmla="*/ 0 h 11"/>
                  <a:gd name="T4" fmla="*/ 0 w 13"/>
                  <a:gd name="T5" fmla="*/ 0 h 11"/>
                  <a:gd name="T6" fmla="*/ 0 w 13"/>
                  <a:gd name="T7" fmla="*/ 0 h 11"/>
                  <a:gd name="T8" fmla="*/ 0 w 13"/>
                  <a:gd name="T9" fmla="*/ 0 h 11"/>
                  <a:gd name="T10" fmla="*/ 0 w 13"/>
                  <a:gd name="T11" fmla="*/ 0 h 11"/>
                  <a:gd name="T12" fmla="*/ 0 w 13"/>
                  <a:gd name="T13" fmla="*/ 0 h 11"/>
                  <a:gd name="T14" fmla="*/ 0 w 13"/>
                  <a:gd name="T15" fmla="*/ 0 h 11"/>
                  <a:gd name="T16" fmla="*/ 0 w 13"/>
                  <a:gd name="T17" fmla="*/ 0 h 11"/>
                  <a:gd name="T18" fmla="*/ 0 w 13"/>
                  <a:gd name="T19" fmla="*/ 0 h 11"/>
                  <a:gd name="T20" fmla="*/ 0 w 13"/>
                  <a:gd name="T21" fmla="*/ 0 h 11"/>
                  <a:gd name="T22" fmla="*/ 0 w 13"/>
                  <a:gd name="T23" fmla="*/ 0 h 11"/>
                  <a:gd name="T24" fmla="*/ 0 w 13"/>
                  <a:gd name="T25" fmla="*/ 0 h 11"/>
                  <a:gd name="T26" fmla="*/ 0 w 13"/>
                  <a:gd name="T27" fmla="*/ 0 h 11"/>
                  <a:gd name="T28" fmla="*/ 0 w 13"/>
                  <a:gd name="T29" fmla="*/ 0 h 11"/>
                  <a:gd name="T30" fmla="*/ 0 w 13"/>
                  <a:gd name="T31" fmla="*/ 0 h 11"/>
                  <a:gd name="T32" fmla="*/ 0 w 13"/>
                  <a:gd name="T33" fmla="*/ 0 h 11"/>
                  <a:gd name="T34" fmla="*/ 0 w 13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1"/>
                  <a:gd name="T56" fmla="*/ 13 w 13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3" name="Freeform 923"/>
              <p:cNvSpPr>
                <a:spLocks/>
              </p:cNvSpPr>
              <p:nvPr/>
            </p:nvSpPr>
            <p:spPr bwMode="auto">
              <a:xfrm>
                <a:off x="3185" y="2454"/>
                <a:ext cx="6" cy="5"/>
              </a:xfrm>
              <a:custGeom>
                <a:avLst/>
                <a:gdLst>
                  <a:gd name="T0" fmla="*/ 1 w 12"/>
                  <a:gd name="T1" fmla="*/ 0 h 11"/>
                  <a:gd name="T2" fmla="*/ 1 w 12"/>
                  <a:gd name="T3" fmla="*/ 0 h 11"/>
                  <a:gd name="T4" fmla="*/ 1 w 12"/>
                  <a:gd name="T5" fmla="*/ 0 h 11"/>
                  <a:gd name="T6" fmla="*/ 1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1 w 12"/>
                  <a:gd name="T13" fmla="*/ 0 h 11"/>
                  <a:gd name="T14" fmla="*/ 1 w 12"/>
                  <a:gd name="T15" fmla="*/ 0 h 11"/>
                  <a:gd name="T16" fmla="*/ 1 w 12"/>
                  <a:gd name="T17" fmla="*/ 0 h 11"/>
                  <a:gd name="T18" fmla="*/ 1 w 12"/>
                  <a:gd name="T19" fmla="*/ 0 h 11"/>
                  <a:gd name="T20" fmla="*/ 1 w 12"/>
                  <a:gd name="T21" fmla="*/ 0 h 11"/>
                  <a:gd name="T22" fmla="*/ 1 w 12"/>
                  <a:gd name="T23" fmla="*/ 0 h 11"/>
                  <a:gd name="T24" fmla="*/ 1 w 12"/>
                  <a:gd name="T25" fmla="*/ 0 h 11"/>
                  <a:gd name="T26" fmla="*/ 1 w 12"/>
                  <a:gd name="T27" fmla="*/ 0 h 11"/>
                  <a:gd name="T28" fmla="*/ 1 w 12"/>
                  <a:gd name="T29" fmla="*/ 0 h 11"/>
                  <a:gd name="T30" fmla="*/ 1 w 12"/>
                  <a:gd name="T31" fmla="*/ 0 h 11"/>
                  <a:gd name="T32" fmla="*/ 1 w 12"/>
                  <a:gd name="T33" fmla="*/ 0 h 11"/>
                  <a:gd name="T34" fmla="*/ 1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4" name="Freeform 924"/>
              <p:cNvSpPr>
                <a:spLocks/>
              </p:cNvSpPr>
              <p:nvPr/>
            </p:nvSpPr>
            <p:spPr bwMode="auto">
              <a:xfrm>
                <a:off x="3195" y="2458"/>
                <a:ext cx="6" cy="6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1 h 12"/>
                  <a:gd name="T6" fmla="*/ 1 w 11"/>
                  <a:gd name="T7" fmla="*/ 1 h 12"/>
                  <a:gd name="T8" fmla="*/ 0 w 11"/>
                  <a:gd name="T9" fmla="*/ 1 h 12"/>
                  <a:gd name="T10" fmla="*/ 0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1 h 12"/>
                  <a:gd name="T20" fmla="*/ 1 w 11"/>
                  <a:gd name="T21" fmla="*/ 1 h 12"/>
                  <a:gd name="T22" fmla="*/ 1 w 11"/>
                  <a:gd name="T23" fmla="*/ 1 h 12"/>
                  <a:gd name="T24" fmla="*/ 1 w 11"/>
                  <a:gd name="T25" fmla="*/ 1 h 12"/>
                  <a:gd name="T26" fmla="*/ 1 w 11"/>
                  <a:gd name="T27" fmla="*/ 1 h 12"/>
                  <a:gd name="T28" fmla="*/ 1 w 11"/>
                  <a:gd name="T29" fmla="*/ 1 h 12"/>
                  <a:gd name="T30" fmla="*/ 1 w 11"/>
                  <a:gd name="T31" fmla="*/ 1 h 12"/>
                  <a:gd name="T32" fmla="*/ 1 w 11"/>
                  <a:gd name="T33" fmla="*/ 1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7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5" name="Freeform 925"/>
              <p:cNvSpPr>
                <a:spLocks/>
              </p:cNvSpPr>
              <p:nvPr/>
            </p:nvSpPr>
            <p:spPr bwMode="auto">
              <a:xfrm>
                <a:off x="3206" y="2463"/>
                <a:ext cx="5" cy="6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1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0 w 11"/>
                  <a:gd name="T15" fmla="*/ 1 h 11"/>
                  <a:gd name="T16" fmla="*/ 0 w 11"/>
                  <a:gd name="T17" fmla="*/ 1 h 11"/>
                  <a:gd name="T18" fmla="*/ 0 w 11"/>
                  <a:gd name="T19" fmla="*/ 1 h 11"/>
                  <a:gd name="T20" fmla="*/ 0 w 11"/>
                  <a:gd name="T21" fmla="*/ 1 h 11"/>
                  <a:gd name="T22" fmla="*/ 0 w 11"/>
                  <a:gd name="T23" fmla="*/ 1 h 11"/>
                  <a:gd name="T24" fmla="*/ 0 w 11"/>
                  <a:gd name="T25" fmla="*/ 1 h 11"/>
                  <a:gd name="T26" fmla="*/ 0 w 11"/>
                  <a:gd name="T27" fmla="*/ 1 h 11"/>
                  <a:gd name="T28" fmla="*/ 0 w 11"/>
                  <a:gd name="T29" fmla="*/ 1 h 11"/>
                  <a:gd name="T30" fmla="*/ 0 w 11"/>
                  <a:gd name="T31" fmla="*/ 1 h 11"/>
                  <a:gd name="T32" fmla="*/ 0 w 11"/>
                  <a:gd name="T33" fmla="*/ 1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6" name="Freeform 926"/>
              <p:cNvSpPr>
                <a:spLocks/>
              </p:cNvSpPr>
              <p:nvPr/>
            </p:nvSpPr>
            <p:spPr bwMode="auto">
              <a:xfrm>
                <a:off x="3216" y="2468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1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7" name="Freeform 927"/>
              <p:cNvSpPr>
                <a:spLocks/>
              </p:cNvSpPr>
              <p:nvPr/>
            </p:nvSpPr>
            <p:spPr bwMode="auto">
              <a:xfrm>
                <a:off x="3226" y="2472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1 h 11"/>
                  <a:gd name="T6" fmla="*/ 1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1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1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7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8" name="Freeform 928"/>
              <p:cNvSpPr>
                <a:spLocks/>
              </p:cNvSpPr>
              <p:nvPr/>
            </p:nvSpPr>
            <p:spPr bwMode="auto">
              <a:xfrm>
                <a:off x="3237" y="2477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79" name="Freeform 929"/>
              <p:cNvSpPr>
                <a:spLocks/>
              </p:cNvSpPr>
              <p:nvPr/>
            </p:nvSpPr>
            <p:spPr bwMode="auto">
              <a:xfrm>
                <a:off x="3247" y="2482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1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1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0" name="Freeform 930"/>
              <p:cNvSpPr>
                <a:spLocks/>
              </p:cNvSpPr>
              <p:nvPr/>
            </p:nvSpPr>
            <p:spPr bwMode="auto">
              <a:xfrm>
                <a:off x="3257" y="2486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1" name="Freeform 931"/>
              <p:cNvSpPr>
                <a:spLocks/>
              </p:cNvSpPr>
              <p:nvPr/>
            </p:nvSpPr>
            <p:spPr bwMode="auto">
              <a:xfrm>
                <a:off x="3268" y="2491"/>
                <a:ext cx="5" cy="6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1 h 11"/>
                  <a:gd name="T8" fmla="*/ 0 w 12"/>
                  <a:gd name="T9" fmla="*/ 1 h 11"/>
                  <a:gd name="T10" fmla="*/ 0 w 12"/>
                  <a:gd name="T11" fmla="*/ 1 h 11"/>
                  <a:gd name="T12" fmla="*/ 0 w 12"/>
                  <a:gd name="T13" fmla="*/ 1 h 11"/>
                  <a:gd name="T14" fmla="*/ 0 w 12"/>
                  <a:gd name="T15" fmla="*/ 1 h 11"/>
                  <a:gd name="T16" fmla="*/ 0 w 12"/>
                  <a:gd name="T17" fmla="*/ 1 h 11"/>
                  <a:gd name="T18" fmla="*/ 0 w 12"/>
                  <a:gd name="T19" fmla="*/ 1 h 11"/>
                  <a:gd name="T20" fmla="*/ 0 w 12"/>
                  <a:gd name="T21" fmla="*/ 1 h 11"/>
                  <a:gd name="T22" fmla="*/ 0 w 12"/>
                  <a:gd name="T23" fmla="*/ 1 h 11"/>
                  <a:gd name="T24" fmla="*/ 0 w 12"/>
                  <a:gd name="T25" fmla="*/ 1 h 11"/>
                  <a:gd name="T26" fmla="*/ 0 w 12"/>
                  <a:gd name="T27" fmla="*/ 1 h 11"/>
                  <a:gd name="T28" fmla="*/ 0 w 12"/>
                  <a:gd name="T29" fmla="*/ 1 h 11"/>
                  <a:gd name="T30" fmla="*/ 0 w 12"/>
                  <a:gd name="T31" fmla="*/ 1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2" name="Freeform 932"/>
              <p:cNvSpPr>
                <a:spLocks/>
              </p:cNvSpPr>
              <p:nvPr/>
            </p:nvSpPr>
            <p:spPr bwMode="auto">
              <a:xfrm>
                <a:off x="3278" y="2496"/>
                <a:ext cx="6" cy="5"/>
              </a:xfrm>
              <a:custGeom>
                <a:avLst/>
                <a:gdLst>
                  <a:gd name="T0" fmla="*/ 1 w 11"/>
                  <a:gd name="T1" fmla="*/ 0 h 12"/>
                  <a:gd name="T2" fmla="*/ 1 w 11"/>
                  <a:gd name="T3" fmla="*/ 0 h 12"/>
                  <a:gd name="T4" fmla="*/ 1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1 w 11"/>
                  <a:gd name="T15" fmla="*/ 0 h 12"/>
                  <a:gd name="T16" fmla="*/ 1 w 11"/>
                  <a:gd name="T17" fmla="*/ 0 h 12"/>
                  <a:gd name="T18" fmla="*/ 1 w 11"/>
                  <a:gd name="T19" fmla="*/ 0 h 12"/>
                  <a:gd name="T20" fmla="*/ 1 w 11"/>
                  <a:gd name="T21" fmla="*/ 0 h 12"/>
                  <a:gd name="T22" fmla="*/ 1 w 11"/>
                  <a:gd name="T23" fmla="*/ 0 h 12"/>
                  <a:gd name="T24" fmla="*/ 1 w 11"/>
                  <a:gd name="T25" fmla="*/ 0 h 12"/>
                  <a:gd name="T26" fmla="*/ 1 w 11"/>
                  <a:gd name="T27" fmla="*/ 0 h 12"/>
                  <a:gd name="T28" fmla="*/ 1 w 11"/>
                  <a:gd name="T29" fmla="*/ 0 h 12"/>
                  <a:gd name="T30" fmla="*/ 1 w 11"/>
                  <a:gd name="T31" fmla="*/ 0 h 12"/>
                  <a:gd name="T32" fmla="*/ 1 w 11"/>
                  <a:gd name="T33" fmla="*/ 0 h 12"/>
                  <a:gd name="T34" fmla="*/ 1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3" name="Freeform 933"/>
              <p:cNvSpPr>
                <a:spLocks/>
              </p:cNvSpPr>
              <p:nvPr/>
            </p:nvSpPr>
            <p:spPr bwMode="auto">
              <a:xfrm>
                <a:off x="3288" y="2500"/>
                <a:ext cx="6" cy="6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1 h 11"/>
                  <a:gd name="T8" fmla="*/ 0 w 11"/>
                  <a:gd name="T9" fmla="*/ 1 h 11"/>
                  <a:gd name="T10" fmla="*/ 0 w 11"/>
                  <a:gd name="T11" fmla="*/ 1 h 11"/>
                  <a:gd name="T12" fmla="*/ 0 w 11"/>
                  <a:gd name="T13" fmla="*/ 1 h 11"/>
                  <a:gd name="T14" fmla="*/ 1 w 11"/>
                  <a:gd name="T15" fmla="*/ 1 h 11"/>
                  <a:gd name="T16" fmla="*/ 1 w 11"/>
                  <a:gd name="T17" fmla="*/ 1 h 11"/>
                  <a:gd name="T18" fmla="*/ 1 w 11"/>
                  <a:gd name="T19" fmla="*/ 1 h 11"/>
                  <a:gd name="T20" fmla="*/ 1 w 11"/>
                  <a:gd name="T21" fmla="*/ 1 h 11"/>
                  <a:gd name="T22" fmla="*/ 1 w 11"/>
                  <a:gd name="T23" fmla="*/ 1 h 11"/>
                  <a:gd name="T24" fmla="*/ 1 w 11"/>
                  <a:gd name="T25" fmla="*/ 1 h 11"/>
                  <a:gd name="T26" fmla="*/ 1 w 11"/>
                  <a:gd name="T27" fmla="*/ 1 h 11"/>
                  <a:gd name="T28" fmla="*/ 1 w 11"/>
                  <a:gd name="T29" fmla="*/ 1 h 11"/>
                  <a:gd name="T30" fmla="*/ 1 w 11"/>
                  <a:gd name="T31" fmla="*/ 1 h 11"/>
                  <a:gd name="T32" fmla="*/ 1 w 11"/>
                  <a:gd name="T33" fmla="*/ 0 h 11"/>
                  <a:gd name="T34" fmla="*/ 1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4" name="Freeform 934"/>
              <p:cNvSpPr>
                <a:spLocks/>
              </p:cNvSpPr>
              <p:nvPr/>
            </p:nvSpPr>
            <p:spPr bwMode="auto">
              <a:xfrm>
                <a:off x="3299" y="2505"/>
                <a:ext cx="5" cy="6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1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985" name="Freeform 935"/>
              <p:cNvSpPr>
                <a:spLocks/>
              </p:cNvSpPr>
              <p:nvPr/>
            </p:nvSpPr>
            <p:spPr bwMode="auto">
              <a:xfrm>
                <a:off x="3293" y="2484"/>
                <a:ext cx="66" cy="54"/>
              </a:xfrm>
              <a:custGeom>
                <a:avLst/>
                <a:gdLst>
                  <a:gd name="T0" fmla="*/ 0 w 131"/>
                  <a:gd name="T1" fmla="*/ 0 h 109"/>
                  <a:gd name="T2" fmla="*/ 1 w 131"/>
                  <a:gd name="T3" fmla="*/ 0 h 109"/>
                  <a:gd name="T4" fmla="*/ 1 w 131"/>
                  <a:gd name="T5" fmla="*/ 0 h 109"/>
                  <a:gd name="T6" fmla="*/ 0 w 131"/>
                  <a:gd name="T7" fmla="*/ 0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"/>
                  <a:gd name="T13" fmla="*/ 0 h 109"/>
                  <a:gd name="T14" fmla="*/ 131 w 131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" h="109">
                    <a:moveTo>
                      <a:pt x="0" y="109"/>
                    </a:moveTo>
                    <a:lnTo>
                      <a:pt x="131" y="103"/>
                    </a:lnTo>
                    <a:lnTo>
                      <a:pt x="51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49" name="Group 960"/>
            <p:cNvGrpSpPr>
              <a:grpSpLocks/>
            </p:cNvGrpSpPr>
            <p:nvPr/>
          </p:nvGrpSpPr>
          <p:grpSpPr bwMode="auto">
            <a:xfrm>
              <a:off x="3142" y="1902"/>
              <a:ext cx="670" cy="5"/>
              <a:chOff x="3142" y="1902"/>
              <a:chExt cx="670" cy="5"/>
            </a:xfrm>
          </p:grpSpPr>
          <p:sp>
            <p:nvSpPr>
              <p:cNvPr id="33871" name="Freeform 937"/>
              <p:cNvSpPr>
                <a:spLocks/>
              </p:cNvSpPr>
              <p:nvPr/>
            </p:nvSpPr>
            <p:spPr bwMode="auto">
              <a:xfrm>
                <a:off x="3784" y="1902"/>
                <a:ext cx="28" cy="5"/>
              </a:xfrm>
              <a:custGeom>
                <a:avLst/>
                <a:gdLst>
                  <a:gd name="T0" fmla="*/ 1 w 56"/>
                  <a:gd name="T1" fmla="*/ 0 h 12"/>
                  <a:gd name="T2" fmla="*/ 1 w 56"/>
                  <a:gd name="T3" fmla="*/ 0 h 12"/>
                  <a:gd name="T4" fmla="*/ 1 w 56"/>
                  <a:gd name="T5" fmla="*/ 0 h 12"/>
                  <a:gd name="T6" fmla="*/ 1 w 56"/>
                  <a:gd name="T7" fmla="*/ 0 h 12"/>
                  <a:gd name="T8" fmla="*/ 1 w 56"/>
                  <a:gd name="T9" fmla="*/ 0 h 12"/>
                  <a:gd name="T10" fmla="*/ 1 w 56"/>
                  <a:gd name="T11" fmla="*/ 0 h 12"/>
                  <a:gd name="T12" fmla="*/ 1 w 56"/>
                  <a:gd name="T13" fmla="*/ 0 h 12"/>
                  <a:gd name="T14" fmla="*/ 1 w 56"/>
                  <a:gd name="T15" fmla="*/ 0 h 12"/>
                  <a:gd name="T16" fmla="*/ 1 w 56"/>
                  <a:gd name="T17" fmla="*/ 0 h 12"/>
                  <a:gd name="T18" fmla="*/ 1 w 56"/>
                  <a:gd name="T19" fmla="*/ 0 h 12"/>
                  <a:gd name="T20" fmla="*/ 1 w 56"/>
                  <a:gd name="T21" fmla="*/ 0 h 12"/>
                  <a:gd name="T22" fmla="*/ 1 w 56"/>
                  <a:gd name="T23" fmla="*/ 0 h 12"/>
                  <a:gd name="T24" fmla="*/ 0 w 56"/>
                  <a:gd name="T25" fmla="*/ 0 h 12"/>
                  <a:gd name="T26" fmla="*/ 0 w 56"/>
                  <a:gd name="T27" fmla="*/ 0 h 12"/>
                  <a:gd name="T28" fmla="*/ 1 w 56"/>
                  <a:gd name="T29" fmla="*/ 0 h 12"/>
                  <a:gd name="T30" fmla="*/ 1 w 56"/>
                  <a:gd name="T31" fmla="*/ 0 h 12"/>
                  <a:gd name="T32" fmla="*/ 1 w 56"/>
                  <a:gd name="T33" fmla="*/ 0 h 12"/>
                  <a:gd name="T34" fmla="*/ 1 w 56"/>
                  <a:gd name="T35" fmla="*/ 0 h 12"/>
                  <a:gd name="T36" fmla="*/ 1 w 56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2"/>
                  <a:gd name="T59" fmla="*/ 56 w 56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2">
                    <a:moveTo>
                      <a:pt x="52" y="12"/>
                    </a:moveTo>
                    <a:lnTo>
                      <a:pt x="52" y="1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2" name="Freeform 938"/>
              <p:cNvSpPr>
                <a:spLocks/>
              </p:cNvSpPr>
              <p:nvPr/>
            </p:nvSpPr>
            <p:spPr bwMode="auto">
              <a:xfrm>
                <a:off x="3761" y="1902"/>
                <a:ext cx="12" cy="5"/>
              </a:xfrm>
              <a:custGeom>
                <a:avLst/>
                <a:gdLst>
                  <a:gd name="T0" fmla="*/ 1 w 22"/>
                  <a:gd name="T1" fmla="*/ 0 h 12"/>
                  <a:gd name="T2" fmla="*/ 1 w 22"/>
                  <a:gd name="T3" fmla="*/ 0 h 12"/>
                  <a:gd name="T4" fmla="*/ 1 w 22"/>
                  <a:gd name="T5" fmla="*/ 0 h 12"/>
                  <a:gd name="T6" fmla="*/ 1 w 22"/>
                  <a:gd name="T7" fmla="*/ 0 h 12"/>
                  <a:gd name="T8" fmla="*/ 1 w 22"/>
                  <a:gd name="T9" fmla="*/ 0 h 12"/>
                  <a:gd name="T10" fmla="*/ 1 w 22"/>
                  <a:gd name="T11" fmla="*/ 0 h 12"/>
                  <a:gd name="T12" fmla="*/ 1 w 22"/>
                  <a:gd name="T13" fmla="*/ 0 h 12"/>
                  <a:gd name="T14" fmla="*/ 1 w 22"/>
                  <a:gd name="T15" fmla="*/ 0 h 12"/>
                  <a:gd name="T16" fmla="*/ 1 w 22"/>
                  <a:gd name="T17" fmla="*/ 0 h 12"/>
                  <a:gd name="T18" fmla="*/ 1 w 22"/>
                  <a:gd name="T19" fmla="*/ 0 h 12"/>
                  <a:gd name="T20" fmla="*/ 1 w 22"/>
                  <a:gd name="T21" fmla="*/ 0 h 12"/>
                  <a:gd name="T22" fmla="*/ 1 w 22"/>
                  <a:gd name="T23" fmla="*/ 0 h 12"/>
                  <a:gd name="T24" fmla="*/ 0 w 22"/>
                  <a:gd name="T25" fmla="*/ 0 h 12"/>
                  <a:gd name="T26" fmla="*/ 0 w 22"/>
                  <a:gd name="T27" fmla="*/ 0 h 12"/>
                  <a:gd name="T28" fmla="*/ 1 w 22"/>
                  <a:gd name="T29" fmla="*/ 0 h 12"/>
                  <a:gd name="T30" fmla="*/ 1 w 22"/>
                  <a:gd name="T31" fmla="*/ 0 h 12"/>
                  <a:gd name="T32" fmla="*/ 1 w 22"/>
                  <a:gd name="T33" fmla="*/ 0 h 12"/>
                  <a:gd name="T34" fmla="*/ 1 w 22"/>
                  <a:gd name="T35" fmla="*/ 0 h 12"/>
                  <a:gd name="T36" fmla="*/ 1 w 2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2"/>
                  <a:gd name="T59" fmla="*/ 22 w 2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2">
                    <a:moveTo>
                      <a:pt x="18" y="12"/>
                    </a:moveTo>
                    <a:lnTo>
                      <a:pt x="18" y="10"/>
                    </a:lnTo>
                    <a:lnTo>
                      <a:pt x="20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3" name="Freeform 939"/>
              <p:cNvSpPr>
                <a:spLocks/>
              </p:cNvSpPr>
              <p:nvPr/>
            </p:nvSpPr>
            <p:spPr bwMode="auto">
              <a:xfrm>
                <a:off x="3722" y="1902"/>
                <a:ext cx="28" cy="5"/>
              </a:xfrm>
              <a:custGeom>
                <a:avLst/>
                <a:gdLst>
                  <a:gd name="T0" fmla="*/ 1 w 56"/>
                  <a:gd name="T1" fmla="*/ 0 h 12"/>
                  <a:gd name="T2" fmla="*/ 1 w 56"/>
                  <a:gd name="T3" fmla="*/ 0 h 12"/>
                  <a:gd name="T4" fmla="*/ 1 w 56"/>
                  <a:gd name="T5" fmla="*/ 0 h 12"/>
                  <a:gd name="T6" fmla="*/ 1 w 56"/>
                  <a:gd name="T7" fmla="*/ 0 h 12"/>
                  <a:gd name="T8" fmla="*/ 1 w 56"/>
                  <a:gd name="T9" fmla="*/ 0 h 12"/>
                  <a:gd name="T10" fmla="*/ 1 w 56"/>
                  <a:gd name="T11" fmla="*/ 0 h 12"/>
                  <a:gd name="T12" fmla="*/ 1 w 56"/>
                  <a:gd name="T13" fmla="*/ 0 h 12"/>
                  <a:gd name="T14" fmla="*/ 1 w 56"/>
                  <a:gd name="T15" fmla="*/ 0 h 12"/>
                  <a:gd name="T16" fmla="*/ 1 w 56"/>
                  <a:gd name="T17" fmla="*/ 0 h 12"/>
                  <a:gd name="T18" fmla="*/ 1 w 56"/>
                  <a:gd name="T19" fmla="*/ 0 h 12"/>
                  <a:gd name="T20" fmla="*/ 1 w 56"/>
                  <a:gd name="T21" fmla="*/ 0 h 12"/>
                  <a:gd name="T22" fmla="*/ 1 w 56"/>
                  <a:gd name="T23" fmla="*/ 0 h 12"/>
                  <a:gd name="T24" fmla="*/ 0 w 56"/>
                  <a:gd name="T25" fmla="*/ 0 h 12"/>
                  <a:gd name="T26" fmla="*/ 0 w 56"/>
                  <a:gd name="T27" fmla="*/ 0 h 12"/>
                  <a:gd name="T28" fmla="*/ 1 w 56"/>
                  <a:gd name="T29" fmla="*/ 0 h 12"/>
                  <a:gd name="T30" fmla="*/ 1 w 56"/>
                  <a:gd name="T31" fmla="*/ 0 h 12"/>
                  <a:gd name="T32" fmla="*/ 1 w 56"/>
                  <a:gd name="T33" fmla="*/ 0 h 12"/>
                  <a:gd name="T34" fmla="*/ 1 w 56"/>
                  <a:gd name="T35" fmla="*/ 0 h 12"/>
                  <a:gd name="T36" fmla="*/ 1 w 56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2"/>
                  <a:gd name="T59" fmla="*/ 56 w 56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2">
                    <a:moveTo>
                      <a:pt x="52" y="12"/>
                    </a:moveTo>
                    <a:lnTo>
                      <a:pt x="52" y="1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4" name="Freeform 940"/>
              <p:cNvSpPr>
                <a:spLocks/>
              </p:cNvSpPr>
              <p:nvPr/>
            </p:nvSpPr>
            <p:spPr bwMode="auto">
              <a:xfrm>
                <a:off x="3699" y="1902"/>
                <a:ext cx="12" cy="5"/>
              </a:xfrm>
              <a:custGeom>
                <a:avLst/>
                <a:gdLst>
                  <a:gd name="T0" fmla="*/ 1 w 22"/>
                  <a:gd name="T1" fmla="*/ 0 h 12"/>
                  <a:gd name="T2" fmla="*/ 1 w 22"/>
                  <a:gd name="T3" fmla="*/ 0 h 12"/>
                  <a:gd name="T4" fmla="*/ 1 w 22"/>
                  <a:gd name="T5" fmla="*/ 0 h 12"/>
                  <a:gd name="T6" fmla="*/ 1 w 22"/>
                  <a:gd name="T7" fmla="*/ 0 h 12"/>
                  <a:gd name="T8" fmla="*/ 1 w 22"/>
                  <a:gd name="T9" fmla="*/ 0 h 12"/>
                  <a:gd name="T10" fmla="*/ 1 w 22"/>
                  <a:gd name="T11" fmla="*/ 0 h 12"/>
                  <a:gd name="T12" fmla="*/ 1 w 22"/>
                  <a:gd name="T13" fmla="*/ 0 h 12"/>
                  <a:gd name="T14" fmla="*/ 1 w 22"/>
                  <a:gd name="T15" fmla="*/ 0 h 12"/>
                  <a:gd name="T16" fmla="*/ 1 w 22"/>
                  <a:gd name="T17" fmla="*/ 0 h 12"/>
                  <a:gd name="T18" fmla="*/ 1 w 22"/>
                  <a:gd name="T19" fmla="*/ 0 h 12"/>
                  <a:gd name="T20" fmla="*/ 1 w 22"/>
                  <a:gd name="T21" fmla="*/ 0 h 12"/>
                  <a:gd name="T22" fmla="*/ 1 w 22"/>
                  <a:gd name="T23" fmla="*/ 0 h 12"/>
                  <a:gd name="T24" fmla="*/ 0 w 22"/>
                  <a:gd name="T25" fmla="*/ 0 h 12"/>
                  <a:gd name="T26" fmla="*/ 0 w 22"/>
                  <a:gd name="T27" fmla="*/ 0 h 12"/>
                  <a:gd name="T28" fmla="*/ 1 w 22"/>
                  <a:gd name="T29" fmla="*/ 0 h 12"/>
                  <a:gd name="T30" fmla="*/ 1 w 22"/>
                  <a:gd name="T31" fmla="*/ 0 h 12"/>
                  <a:gd name="T32" fmla="*/ 1 w 22"/>
                  <a:gd name="T33" fmla="*/ 0 h 12"/>
                  <a:gd name="T34" fmla="*/ 1 w 22"/>
                  <a:gd name="T35" fmla="*/ 0 h 12"/>
                  <a:gd name="T36" fmla="*/ 1 w 2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2"/>
                  <a:gd name="T59" fmla="*/ 22 w 2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2">
                    <a:moveTo>
                      <a:pt x="18" y="12"/>
                    </a:moveTo>
                    <a:lnTo>
                      <a:pt x="18" y="10"/>
                    </a:lnTo>
                    <a:lnTo>
                      <a:pt x="20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5" name="Freeform 941"/>
              <p:cNvSpPr>
                <a:spLocks/>
              </p:cNvSpPr>
              <p:nvPr/>
            </p:nvSpPr>
            <p:spPr bwMode="auto">
              <a:xfrm>
                <a:off x="3660" y="1902"/>
                <a:ext cx="28" cy="5"/>
              </a:xfrm>
              <a:custGeom>
                <a:avLst/>
                <a:gdLst>
                  <a:gd name="T0" fmla="*/ 1 w 56"/>
                  <a:gd name="T1" fmla="*/ 0 h 12"/>
                  <a:gd name="T2" fmla="*/ 1 w 56"/>
                  <a:gd name="T3" fmla="*/ 0 h 12"/>
                  <a:gd name="T4" fmla="*/ 1 w 56"/>
                  <a:gd name="T5" fmla="*/ 0 h 12"/>
                  <a:gd name="T6" fmla="*/ 1 w 56"/>
                  <a:gd name="T7" fmla="*/ 0 h 12"/>
                  <a:gd name="T8" fmla="*/ 1 w 56"/>
                  <a:gd name="T9" fmla="*/ 0 h 12"/>
                  <a:gd name="T10" fmla="*/ 1 w 56"/>
                  <a:gd name="T11" fmla="*/ 0 h 12"/>
                  <a:gd name="T12" fmla="*/ 1 w 56"/>
                  <a:gd name="T13" fmla="*/ 0 h 12"/>
                  <a:gd name="T14" fmla="*/ 1 w 56"/>
                  <a:gd name="T15" fmla="*/ 0 h 12"/>
                  <a:gd name="T16" fmla="*/ 1 w 56"/>
                  <a:gd name="T17" fmla="*/ 0 h 12"/>
                  <a:gd name="T18" fmla="*/ 1 w 56"/>
                  <a:gd name="T19" fmla="*/ 0 h 12"/>
                  <a:gd name="T20" fmla="*/ 1 w 56"/>
                  <a:gd name="T21" fmla="*/ 0 h 12"/>
                  <a:gd name="T22" fmla="*/ 1 w 56"/>
                  <a:gd name="T23" fmla="*/ 0 h 12"/>
                  <a:gd name="T24" fmla="*/ 0 w 56"/>
                  <a:gd name="T25" fmla="*/ 0 h 12"/>
                  <a:gd name="T26" fmla="*/ 0 w 56"/>
                  <a:gd name="T27" fmla="*/ 0 h 12"/>
                  <a:gd name="T28" fmla="*/ 1 w 56"/>
                  <a:gd name="T29" fmla="*/ 0 h 12"/>
                  <a:gd name="T30" fmla="*/ 1 w 56"/>
                  <a:gd name="T31" fmla="*/ 0 h 12"/>
                  <a:gd name="T32" fmla="*/ 1 w 56"/>
                  <a:gd name="T33" fmla="*/ 0 h 12"/>
                  <a:gd name="T34" fmla="*/ 1 w 56"/>
                  <a:gd name="T35" fmla="*/ 0 h 12"/>
                  <a:gd name="T36" fmla="*/ 1 w 56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2"/>
                  <a:gd name="T59" fmla="*/ 56 w 56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2">
                    <a:moveTo>
                      <a:pt x="52" y="12"/>
                    </a:moveTo>
                    <a:lnTo>
                      <a:pt x="52" y="1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1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6" name="Freeform 942"/>
              <p:cNvSpPr>
                <a:spLocks/>
              </p:cNvSpPr>
              <p:nvPr/>
            </p:nvSpPr>
            <p:spPr bwMode="auto">
              <a:xfrm>
                <a:off x="3637" y="1902"/>
                <a:ext cx="12" cy="5"/>
              </a:xfrm>
              <a:custGeom>
                <a:avLst/>
                <a:gdLst>
                  <a:gd name="T0" fmla="*/ 1 w 22"/>
                  <a:gd name="T1" fmla="*/ 0 h 12"/>
                  <a:gd name="T2" fmla="*/ 1 w 22"/>
                  <a:gd name="T3" fmla="*/ 0 h 12"/>
                  <a:gd name="T4" fmla="*/ 1 w 22"/>
                  <a:gd name="T5" fmla="*/ 0 h 12"/>
                  <a:gd name="T6" fmla="*/ 1 w 22"/>
                  <a:gd name="T7" fmla="*/ 0 h 12"/>
                  <a:gd name="T8" fmla="*/ 1 w 22"/>
                  <a:gd name="T9" fmla="*/ 0 h 12"/>
                  <a:gd name="T10" fmla="*/ 1 w 22"/>
                  <a:gd name="T11" fmla="*/ 0 h 12"/>
                  <a:gd name="T12" fmla="*/ 1 w 22"/>
                  <a:gd name="T13" fmla="*/ 0 h 12"/>
                  <a:gd name="T14" fmla="*/ 1 w 22"/>
                  <a:gd name="T15" fmla="*/ 0 h 12"/>
                  <a:gd name="T16" fmla="*/ 1 w 22"/>
                  <a:gd name="T17" fmla="*/ 0 h 12"/>
                  <a:gd name="T18" fmla="*/ 1 w 22"/>
                  <a:gd name="T19" fmla="*/ 0 h 12"/>
                  <a:gd name="T20" fmla="*/ 1 w 22"/>
                  <a:gd name="T21" fmla="*/ 0 h 12"/>
                  <a:gd name="T22" fmla="*/ 1 w 22"/>
                  <a:gd name="T23" fmla="*/ 0 h 12"/>
                  <a:gd name="T24" fmla="*/ 0 w 22"/>
                  <a:gd name="T25" fmla="*/ 0 h 12"/>
                  <a:gd name="T26" fmla="*/ 0 w 22"/>
                  <a:gd name="T27" fmla="*/ 0 h 12"/>
                  <a:gd name="T28" fmla="*/ 1 w 22"/>
                  <a:gd name="T29" fmla="*/ 0 h 12"/>
                  <a:gd name="T30" fmla="*/ 1 w 22"/>
                  <a:gd name="T31" fmla="*/ 0 h 12"/>
                  <a:gd name="T32" fmla="*/ 1 w 22"/>
                  <a:gd name="T33" fmla="*/ 0 h 12"/>
                  <a:gd name="T34" fmla="*/ 1 w 22"/>
                  <a:gd name="T35" fmla="*/ 0 h 12"/>
                  <a:gd name="T36" fmla="*/ 1 w 2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2"/>
                  <a:gd name="T59" fmla="*/ 22 w 2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2">
                    <a:moveTo>
                      <a:pt x="19" y="12"/>
                    </a:moveTo>
                    <a:lnTo>
                      <a:pt x="19" y="10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7" name="Freeform 943"/>
              <p:cNvSpPr>
                <a:spLocks/>
              </p:cNvSpPr>
              <p:nvPr/>
            </p:nvSpPr>
            <p:spPr bwMode="auto">
              <a:xfrm>
                <a:off x="3598" y="1902"/>
                <a:ext cx="28" cy="5"/>
              </a:xfrm>
              <a:custGeom>
                <a:avLst/>
                <a:gdLst>
                  <a:gd name="T0" fmla="*/ 1 w 56"/>
                  <a:gd name="T1" fmla="*/ 0 h 12"/>
                  <a:gd name="T2" fmla="*/ 1 w 56"/>
                  <a:gd name="T3" fmla="*/ 0 h 12"/>
                  <a:gd name="T4" fmla="*/ 1 w 56"/>
                  <a:gd name="T5" fmla="*/ 0 h 12"/>
                  <a:gd name="T6" fmla="*/ 1 w 56"/>
                  <a:gd name="T7" fmla="*/ 0 h 12"/>
                  <a:gd name="T8" fmla="*/ 1 w 56"/>
                  <a:gd name="T9" fmla="*/ 0 h 12"/>
                  <a:gd name="T10" fmla="*/ 1 w 56"/>
                  <a:gd name="T11" fmla="*/ 0 h 12"/>
                  <a:gd name="T12" fmla="*/ 1 w 56"/>
                  <a:gd name="T13" fmla="*/ 0 h 12"/>
                  <a:gd name="T14" fmla="*/ 1 w 56"/>
                  <a:gd name="T15" fmla="*/ 0 h 12"/>
                  <a:gd name="T16" fmla="*/ 1 w 56"/>
                  <a:gd name="T17" fmla="*/ 0 h 12"/>
                  <a:gd name="T18" fmla="*/ 1 w 56"/>
                  <a:gd name="T19" fmla="*/ 0 h 12"/>
                  <a:gd name="T20" fmla="*/ 1 w 56"/>
                  <a:gd name="T21" fmla="*/ 0 h 12"/>
                  <a:gd name="T22" fmla="*/ 1 w 56"/>
                  <a:gd name="T23" fmla="*/ 0 h 12"/>
                  <a:gd name="T24" fmla="*/ 0 w 56"/>
                  <a:gd name="T25" fmla="*/ 0 h 12"/>
                  <a:gd name="T26" fmla="*/ 0 w 56"/>
                  <a:gd name="T27" fmla="*/ 0 h 12"/>
                  <a:gd name="T28" fmla="*/ 1 w 56"/>
                  <a:gd name="T29" fmla="*/ 0 h 12"/>
                  <a:gd name="T30" fmla="*/ 1 w 56"/>
                  <a:gd name="T31" fmla="*/ 0 h 12"/>
                  <a:gd name="T32" fmla="*/ 1 w 56"/>
                  <a:gd name="T33" fmla="*/ 0 h 12"/>
                  <a:gd name="T34" fmla="*/ 1 w 56"/>
                  <a:gd name="T35" fmla="*/ 0 h 12"/>
                  <a:gd name="T36" fmla="*/ 1 w 56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2"/>
                  <a:gd name="T59" fmla="*/ 56 w 56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2">
                    <a:moveTo>
                      <a:pt x="53" y="12"/>
                    </a:moveTo>
                    <a:lnTo>
                      <a:pt x="53" y="1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8" name="Freeform 944"/>
              <p:cNvSpPr>
                <a:spLocks/>
              </p:cNvSpPr>
              <p:nvPr/>
            </p:nvSpPr>
            <p:spPr bwMode="auto">
              <a:xfrm>
                <a:off x="3575" y="1902"/>
                <a:ext cx="12" cy="5"/>
              </a:xfrm>
              <a:custGeom>
                <a:avLst/>
                <a:gdLst>
                  <a:gd name="T0" fmla="*/ 1 w 23"/>
                  <a:gd name="T1" fmla="*/ 0 h 12"/>
                  <a:gd name="T2" fmla="*/ 1 w 23"/>
                  <a:gd name="T3" fmla="*/ 0 h 12"/>
                  <a:gd name="T4" fmla="*/ 1 w 23"/>
                  <a:gd name="T5" fmla="*/ 0 h 12"/>
                  <a:gd name="T6" fmla="*/ 1 w 23"/>
                  <a:gd name="T7" fmla="*/ 0 h 12"/>
                  <a:gd name="T8" fmla="*/ 1 w 23"/>
                  <a:gd name="T9" fmla="*/ 0 h 12"/>
                  <a:gd name="T10" fmla="*/ 1 w 23"/>
                  <a:gd name="T11" fmla="*/ 0 h 12"/>
                  <a:gd name="T12" fmla="*/ 1 w 23"/>
                  <a:gd name="T13" fmla="*/ 0 h 12"/>
                  <a:gd name="T14" fmla="*/ 1 w 23"/>
                  <a:gd name="T15" fmla="*/ 0 h 12"/>
                  <a:gd name="T16" fmla="*/ 1 w 23"/>
                  <a:gd name="T17" fmla="*/ 0 h 12"/>
                  <a:gd name="T18" fmla="*/ 1 w 23"/>
                  <a:gd name="T19" fmla="*/ 0 h 12"/>
                  <a:gd name="T20" fmla="*/ 1 w 23"/>
                  <a:gd name="T21" fmla="*/ 0 h 12"/>
                  <a:gd name="T22" fmla="*/ 1 w 23"/>
                  <a:gd name="T23" fmla="*/ 0 h 12"/>
                  <a:gd name="T24" fmla="*/ 0 w 23"/>
                  <a:gd name="T25" fmla="*/ 0 h 12"/>
                  <a:gd name="T26" fmla="*/ 0 w 23"/>
                  <a:gd name="T27" fmla="*/ 0 h 12"/>
                  <a:gd name="T28" fmla="*/ 1 w 23"/>
                  <a:gd name="T29" fmla="*/ 0 h 12"/>
                  <a:gd name="T30" fmla="*/ 1 w 23"/>
                  <a:gd name="T31" fmla="*/ 0 h 12"/>
                  <a:gd name="T32" fmla="*/ 1 w 23"/>
                  <a:gd name="T33" fmla="*/ 0 h 12"/>
                  <a:gd name="T34" fmla="*/ 1 w 23"/>
                  <a:gd name="T35" fmla="*/ 0 h 12"/>
                  <a:gd name="T36" fmla="*/ 1 w 23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2"/>
                  <a:gd name="T59" fmla="*/ 23 w 23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2">
                    <a:moveTo>
                      <a:pt x="19" y="12"/>
                    </a:moveTo>
                    <a:lnTo>
                      <a:pt x="19" y="10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9" name="Freeform 945"/>
              <p:cNvSpPr>
                <a:spLocks/>
              </p:cNvSpPr>
              <p:nvPr/>
            </p:nvSpPr>
            <p:spPr bwMode="auto">
              <a:xfrm>
                <a:off x="3536" y="1902"/>
                <a:ext cx="28" cy="5"/>
              </a:xfrm>
              <a:custGeom>
                <a:avLst/>
                <a:gdLst>
                  <a:gd name="T0" fmla="*/ 1 w 56"/>
                  <a:gd name="T1" fmla="*/ 0 h 12"/>
                  <a:gd name="T2" fmla="*/ 1 w 56"/>
                  <a:gd name="T3" fmla="*/ 0 h 12"/>
                  <a:gd name="T4" fmla="*/ 1 w 56"/>
                  <a:gd name="T5" fmla="*/ 0 h 12"/>
                  <a:gd name="T6" fmla="*/ 1 w 56"/>
                  <a:gd name="T7" fmla="*/ 0 h 12"/>
                  <a:gd name="T8" fmla="*/ 1 w 56"/>
                  <a:gd name="T9" fmla="*/ 0 h 12"/>
                  <a:gd name="T10" fmla="*/ 1 w 56"/>
                  <a:gd name="T11" fmla="*/ 0 h 12"/>
                  <a:gd name="T12" fmla="*/ 1 w 56"/>
                  <a:gd name="T13" fmla="*/ 0 h 12"/>
                  <a:gd name="T14" fmla="*/ 1 w 56"/>
                  <a:gd name="T15" fmla="*/ 0 h 12"/>
                  <a:gd name="T16" fmla="*/ 1 w 56"/>
                  <a:gd name="T17" fmla="*/ 0 h 12"/>
                  <a:gd name="T18" fmla="*/ 1 w 56"/>
                  <a:gd name="T19" fmla="*/ 0 h 12"/>
                  <a:gd name="T20" fmla="*/ 1 w 56"/>
                  <a:gd name="T21" fmla="*/ 0 h 12"/>
                  <a:gd name="T22" fmla="*/ 1 w 56"/>
                  <a:gd name="T23" fmla="*/ 0 h 12"/>
                  <a:gd name="T24" fmla="*/ 0 w 56"/>
                  <a:gd name="T25" fmla="*/ 0 h 12"/>
                  <a:gd name="T26" fmla="*/ 0 w 56"/>
                  <a:gd name="T27" fmla="*/ 0 h 12"/>
                  <a:gd name="T28" fmla="*/ 1 w 56"/>
                  <a:gd name="T29" fmla="*/ 0 h 12"/>
                  <a:gd name="T30" fmla="*/ 1 w 56"/>
                  <a:gd name="T31" fmla="*/ 0 h 12"/>
                  <a:gd name="T32" fmla="*/ 1 w 56"/>
                  <a:gd name="T33" fmla="*/ 0 h 12"/>
                  <a:gd name="T34" fmla="*/ 1 w 56"/>
                  <a:gd name="T35" fmla="*/ 0 h 12"/>
                  <a:gd name="T36" fmla="*/ 1 w 56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2"/>
                  <a:gd name="T59" fmla="*/ 56 w 56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2">
                    <a:moveTo>
                      <a:pt x="53" y="12"/>
                    </a:moveTo>
                    <a:lnTo>
                      <a:pt x="53" y="10"/>
                    </a:lnTo>
                    <a:lnTo>
                      <a:pt x="55" y="8"/>
                    </a:lnTo>
                    <a:lnTo>
                      <a:pt x="56" y="6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0" name="Freeform 946"/>
              <p:cNvSpPr>
                <a:spLocks/>
              </p:cNvSpPr>
              <p:nvPr/>
            </p:nvSpPr>
            <p:spPr bwMode="auto">
              <a:xfrm>
                <a:off x="3514" y="1902"/>
                <a:ext cx="11" cy="5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0 h 12"/>
                  <a:gd name="T4" fmla="*/ 0 w 23"/>
                  <a:gd name="T5" fmla="*/ 0 h 12"/>
                  <a:gd name="T6" fmla="*/ 0 w 23"/>
                  <a:gd name="T7" fmla="*/ 0 h 12"/>
                  <a:gd name="T8" fmla="*/ 0 w 23"/>
                  <a:gd name="T9" fmla="*/ 0 h 12"/>
                  <a:gd name="T10" fmla="*/ 0 w 23"/>
                  <a:gd name="T11" fmla="*/ 0 h 12"/>
                  <a:gd name="T12" fmla="*/ 0 w 23"/>
                  <a:gd name="T13" fmla="*/ 0 h 12"/>
                  <a:gd name="T14" fmla="*/ 0 w 23"/>
                  <a:gd name="T15" fmla="*/ 0 h 12"/>
                  <a:gd name="T16" fmla="*/ 0 w 23"/>
                  <a:gd name="T17" fmla="*/ 0 h 12"/>
                  <a:gd name="T18" fmla="*/ 0 w 23"/>
                  <a:gd name="T19" fmla="*/ 0 h 12"/>
                  <a:gd name="T20" fmla="*/ 0 w 23"/>
                  <a:gd name="T21" fmla="*/ 0 h 12"/>
                  <a:gd name="T22" fmla="*/ 0 w 23"/>
                  <a:gd name="T23" fmla="*/ 0 h 12"/>
                  <a:gd name="T24" fmla="*/ 0 w 23"/>
                  <a:gd name="T25" fmla="*/ 0 h 12"/>
                  <a:gd name="T26" fmla="*/ 0 w 23"/>
                  <a:gd name="T27" fmla="*/ 0 h 12"/>
                  <a:gd name="T28" fmla="*/ 0 w 23"/>
                  <a:gd name="T29" fmla="*/ 0 h 12"/>
                  <a:gd name="T30" fmla="*/ 0 w 23"/>
                  <a:gd name="T31" fmla="*/ 0 h 12"/>
                  <a:gd name="T32" fmla="*/ 0 w 23"/>
                  <a:gd name="T33" fmla="*/ 0 h 12"/>
                  <a:gd name="T34" fmla="*/ 0 w 23"/>
                  <a:gd name="T35" fmla="*/ 0 h 12"/>
                  <a:gd name="T36" fmla="*/ 0 w 23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2"/>
                  <a:gd name="T59" fmla="*/ 23 w 23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2">
                    <a:moveTo>
                      <a:pt x="19" y="12"/>
                    </a:moveTo>
                    <a:lnTo>
                      <a:pt x="19" y="10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1" name="Freeform 947"/>
              <p:cNvSpPr>
                <a:spLocks/>
              </p:cNvSpPr>
              <p:nvPr/>
            </p:nvSpPr>
            <p:spPr bwMode="auto">
              <a:xfrm>
                <a:off x="3474" y="1902"/>
                <a:ext cx="28" cy="5"/>
              </a:xfrm>
              <a:custGeom>
                <a:avLst/>
                <a:gdLst>
                  <a:gd name="T0" fmla="*/ 0 w 57"/>
                  <a:gd name="T1" fmla="*/ 0 h 12"/>
                  <a:gd name="T2" fmla="*/ 0 w 57"/>
                  <a:gd name="T3" fmla="*/ 0 h 12"/>
                  <a:gd name="T4" fmla="*/ 0 w 57"/>
                  <a:gd name="T5" fmla="*/ 0 h 12"/>
                  <a:gd name="T6" fmla="*/ 0 w 57"/>
                  <a:gd name="T7" fmla="*/ 0 h 12"/>
                  <a:gd name="T8" fmla="*/ 0 w 57"/>
                  <a:gd name="T9" fmla="*/ 0 h 12"/>
                  <a:gd name="T10" fmla="*/ 0 w 57"/>
                  <a:gd name="T11" fmla="*/ 0 h 12"/>
                  <a:gd name="T12" fmla="*/ 0 w 57"/>
                  <a:gd name="T13" fmla="*/ 0 h 12"/>
                  <a:gd name="T14" fmla="*/ 0 w 57"/>
                  <a:gd name="T15" fmla="*/ 0 h 12"/>
                  <a:gd name="T16" fmla="*/ 0 w 57"/>
                  <a:gd name="T17" fmla="*/ 0 h 12"/>
                  <a:gd name="T18" fmla="*/ 0 w 57"/>
                  <a:gd name="T19" fmla="*/ 0 h 12"/>
                  <a:gd name="T20" fmla="*/ 0 w 57"/>
                  <a:gd name="T21" fmla="*/ 0 h 12"/>
                  <a:gd name="T22" fmla="*/ 0 w 57"/>
                  <a:gd name="T23" fmla="*/ 0 h 12"/>
                  <a:gd name="T24" fmla="*/ 0 w 57"/>
                  <a:gd name="T25" fmla="*/ 0 h 12"/>
                  <a:gd name="T26" fmla="*/ 0 w 57"/>
                  <a:gd name="T27" fmla="*/ 0 h 12"/>
                  <a:gd name="T28" fmla="*/ 0 w 57"/>
                  <a:gd name="T29" fmla="*/ 0 h 12"/>
                  <a:gd name="T30" fmla="*/ 0 w 57"/>
                  <a:gd name="T31" fmla="*/ 0 h 12"/>
                  <a:gd name="T32" fmla="*/ 0 w 57"/>
                  <a:gd name="T33" fmla="*/ 0 h 12"/>
                  <a:gd name="T34" fmla="*/ 0 w 57"/>
                  <a:gd name="T35" fmla="*/ 0 h 12"/>
                  <a:gd name="T36" fmla="*/ 0 w 57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12"/>
                  <a:gd name="T59" fmla="*/ 57 w 57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12">
                    <a:moveTo>
                      <a:pt x="53" y="12"/>
                    </a:moveTo>
                    <a:lnTo>
                      <a:pt x="53" y="10"/>
                    </a:lnTo>
                    <a:lnTo>
                      <a:pt x="55" y="8"/>
                    </a:lnTo>
                    <a:lnTo>
                      <a:pt x="57" y="6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2" name="Freeform 948"/>
              <p:cNvSpPr>
                <a:spLocks/>
              </p:cNvSpPr>
              <p:nvPr/>
            </p:nvSpPr>
            <p:spPr bwMode="auto">
              <a:xfrm>
                <a:off x="3452" y="1902"/>
                <a:ext cx="11" cy="5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0 h 12"/>
                  <a:gd name="T4" fmla="*/ 0 w 23"/>
                  <a:gd name="T5" fmla="*/ 0 h 12"/>
                  <a:gd name="T6" fmla="*/ 0 w 23"/>
                  <a:gd name="T7" fmla="*/ 0 h 12"/>
                  <a:gd name="T8" fmla="*/ 0 w 23"/>
                  <a:gd name="T9" fmla="*/ 0 h 12"/>
                  <a:gd name="T10" fmla="*/ 0 w 23"/>
                  <a:gd name="T11" fmla="*/ 0 h 12"/>
                  <a:gd name="T12" fmla="*/ 0 w 23"/>
                  <a:gd name="T13" fmla="*/ 0 h 12"/>
                  <a:gd name="T14" fmla="*/ 0 w 23"/>
                  <a:gd name="T15" fmla="*/ 0 h 12"/>
                  <a:gd name="T16" fmla="*/ 0 w 23"/>
                  <a:gd name="T17" fmla="*/ 0 h 12"/>
                  <a:gd name="T18" fmla="*/ 0 w 23"/>
                  <a:gd name="T19" fmla="*/ 0 h 12"/>
                  <a:gd name="T20" fmla="*/ 0 w 23"/>
                  <a:gd name="T21" fmla="*/ 0 h 12"/>
                  <a:gd name="T22" fmla="*/ 0 w 23"/>
                  <a:gd name="T23" fmla="*/ 0 h 12"/>
                  <a:gd name="T24" fmla="*/ 0 w 23"/>
                  <a:gd name="T25" fmla="*/ 0 h 12"/>
                  <a:gd name="T26" fmla="*/ 0 w 23"/>
                  <a:gd name="T27" fmla="*/ 0 h 12"/>
                  <a:gd name="T28" fmla="*/ 0 w 23"/>
                  <a:gd name="T29" fmla="*/ 0 h 12"/>
                  <a:gd name="T30" fmla="*/ 0 w 23"/>
                  <a:gd name="T31" fmla="*/ 0 h 12"/>
                  <a:gd name="T32" fmla="*/ 0 w 23"/>
                  <a:gd name="T33" fmla="*/ 0 h 12"/>
                  <a:gd name="T34" fmla="*/ 0 w 23"/>
                  <a:gd name="T35" fmla="*/ 0 h 12"/>
                  <a:gd name="T36" fmla="*/ 0 w 23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2"/>
                  <a:gd name="T59" fmla="*/ 23 w 23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2">
                    <a:moveTo>
                      <a:pt x="19" y="12"/>
                    </a:moveTo>
                    <a:lnTo>
                      <a:pt x="19" y="10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3" name="Freeform 949"/>
              <p:cNvSpPr>
                <a:spLocks/>
              </p:cNvSpPr>
              <p:nvPr/>
            </p:nvSpPr>
            <p:spPr bwMode="auto">
              <a:xfrm>
                <a:off x="3412" y="1902"/>
                <a:ext cx="28" cy="5"/>
              </a:xfrm>
              <a:custGeom>
                <a:avLst/>
                <a:gdLst>
                  <a:gd name="T0" fmla="*/ 0 w 57"/>
                  <a:gd name="T1" fmla="*/ 0 h 12"/>
                  <a:gd name="T2" fmla="*/ 0 w 57"/>
                  <a:gd name="T3" fmla="*/ 0 h 12"/>
                  <a:gd name="T4" fmla="*/ 0 w 57"/>
                  <a:gd name="T5" fmla="*/ 0 h 12"/>
                  <a:gd name="T6" fmla="*/ 0 w 57"/>
                  <a:gd name="T7" fmla="*/ 0 h 12"/>
                  <a:gd name="T8" fmla="*/ 0 w 57"/>
                  <a:gd name="T9" fmla="*/ 0 h 12"/>
                  <a:gd name="T10" fmla="*/ 0 w 57"/>
                  <a:gd name="T11" fmla="*/ 0 h 12"/>
                  <a:gd name="T12" fmla="*/ 0 w 57"/>
                  <a:gd name="T13" fmla="*/ 0 h 12"/>
                  <a:gd name="T14" fmla="*/ 0 w 57"/>
                  <a:gd name="T15" fmla="*/ 0 h 12"/>
                  <a:gd name="T16" fmla="*/ 0 w 57"/>
                  <a:gd name="T17" fmla="*/ 0 h 12"/>
                  <a:gd name="T18" fmla="*/ 0 w 57"/>
                  <a:gd name="T19" fmla="*/ 0 h 12"/>
                  <a:gd name="T20" fmla="*/ 0 w 57"/>
                  <a:gd name="T21" fmla="*/ 0 h 12"/>
                  <a:gd name="T22" fmla="*/ 0 w 57"/>
                  <a:gd name="T23" fmla="*/ 0 h 12"/>
                  <a:gd name="T24" fmla="*/ 0 w 57"/>
                  <a:gd name="T25" fmla="*/ 0 h 12"/>
                  <a:gd name="T26" fmla="*/ 0 w 57"/>
                  <a:gd name="T27" fmla="*/ 0 h 12"/>
                  <a:gd name="T28" fmla="*/ 0 w 57"/>
                  <a:gd name="T29" fmla="*/ 0 h 12"/>
                  <a:gd name="T30" fmla="*/ 0 w 57"/>
                  <a:gd name="T31" fmla="*/ 0 h 12"/>
                  <a:gd name="T32" fmla="*/ 0 w 57"/>
                  <a:gd name="T33" fmla="*/ 0 h 12"/>
                  <a:gd name="T34" fmla="*/ 0 w 57"/>
                  <a:gd name="T35" fmla="*/ 0 h 12"/>
                  <a:gd name="T36" fmla="*/ 0 w 57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12"/>
                  <a:gd name="T59" fmla="*/ 57 w 57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12">
                    <a:moveTo>
                      <a:pt x="53" y="12"/>
                    </a:moveTo>
                    <a:lnTo>
                      <a:pt x="53" y="10"/>
                    </a:lnTo>
                    <a:lnTo>
                      <a:pt x="55" y="8"/>
                    </a:lnTo>
                    <a:lnTo>
                      <a:pt x="57" y="6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4" name="Freeform 950"/>
              <p:cNvSpPr>
                <a:spLocks/>
              </p:cNvSpPr>
              <p:nvPr/>
            </p:nvSpPr>
            <p:spPr bwMode="auto">
              <a:xfrm>
                <a:off x="3390" y="1902"/>
                <a:ext cx="11" cy="5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0 h 12"/>
                  <a:gd name="T4" fmla="*/ 0 w 23"/>
                  <a:gd name="T5" fmla="*/ 0 h 12"/>
                  <a:gd name="T6" fmla="*/ 0 w 23"/>
                  <a:gd name="T7" fmla="*/ 0 h 12"/>
                  <a:gd name="T8" fmla="*/ 0 w 23"/>
                  <a:gd name="T9" fmla="*/ 0 h 12"/>
                  <a:gd name="T10" fmla="*/ 0 w 23"/>
                  <a:gd name="T11" fmla="*/ 0 h 12"/>
                  <a:gd name="T12" fmla="*/ 0 w 23"/>
                  <a:gd name="T13" fmla="*/ 0 h 12"/>
                  <a:gd name="T14" fmla="*/ 0 w 23"/>
                  <a:gd name="T15" fmla="*/ 0 h 12"/>
                  <a:gd name="T16" fmla="*/ 0 w 23"/>
                  <a:gd name="T17" fmla="*/ 0 h 12"/>
                  <a:gd name="T18" fmla="*/ 0 w 23"/>
                  <a:gd name="T19" fmla="*/ 0 h 12"/>
                  <a:gd name="T20" fmla="*/ 0 w 23"/>
                  <a:gd name="T21" fmla="*/ 0 h 12"/>
                  <a:gd name="T22" fmla="*/ 0 w 23"/>
                  <a:gd name="T23" fmla="*/ 0 h 12"/>
                  <a:gd name="T24" fmla="*/ 0 w 23"/>
                  <a:gd name="T25" fmla="*/ 0 h 12"/>
                  <a:gd name="T26" fmla="*/ 0 w 23"/>
                  <a:gd name="T27" fmla="*/ 0 h 12"/>
                  <a:gd name="T28" fmla="*/ 0 w 23"/>
                  <a:gd name="T29" fmla="*/ 0 h 12"/>
                  <a:gd name="T30" fmla="*/ 0 w 23"/>
                  <a:gd name="T31" fmla="*/ 0 h 12"/>
                  <a:gd name="T32" fmla="*/ 0 w 23"/>
                  <a:gd name="T33" fmla="*/ 0 h 12"/>
                  <a:gd name="T34" fmla="*/ 0 w 23"/>
                  <a:gd name="T35" fmla="*/ 0 h 12"/>
                  <a:gd name="T36" fmla="*/ 0 w 23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2"/>
                  <a:gd name="T59" fmla="*/ 23 w 23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2">
                    <a:moveTo>
                      <a:pt x="19" y="12"/>
                    </a:moveTo>
                    <a:lnTo>
                      <a:pt x="19" y="10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5" name="Freeform 951"/>
              <p:cNvSpPr>
                <a:spLocks/>
              </p:cNvSpPr>
              <p:nvPr/>
            </p:nvSpPr>
            <p:spPr bwMode="auto">
              <a:xfrm>
                <a:off x="3350" y="1902"/>
                <a:ext cx="28" cy="5"/>
              </a:xfrm>
              <a:custGeom>
                <a:avLst/>
                <a:gdLst>
                  <a:gd name="T0" fmla="*/ 1 w 56"/>
                  <a:gd name="T1" fmla="*/ 0 h 12"/>
                  <a:gd name="T2" fmla="*/ 1 w 56"/>
                  <a:gd name="T3" fmla="*/ 0 h 12"/>
                  <a:gd name="T4" fmla="*/ 1 w 56"/>
                  <a:gd name="T5" fmla="*/ 0 h 12"/>
                  <a:gd name="T6" fmla="*/ 1 w 56"/>
                  <a:gd name="T7" fmla="*/ 0 h 12"/>
                  <a:gd name="T8" fmla="*/ 1 w 56"/>
                  <a:gd name="T9" fmla="*/ 0 h 12"/>
                  <a:gd name="T10" fmla="*/ 1 w 56"/>
                  <a:gd name="T11" fmla="*/ 0 h 12"/>
                  <a:gd name="T12" fmla="*/ 1 w 56"/>
                  <a:gd name="T13" fmla="*/ 0 h 12"/>
                  <a:gd name="T14" fmla="*/ 1 w 56"/>
                  <a:gd name="T15" fmla="*/ 0 h 12"/>
                  <a:gd name="T16" fmla="*/ 1 w 56"/>
                  <a:gd name="T17" fmla="*/ 0 h 12"/>
                  <a:gd name="T18" fmla="*/ 1 w 56"/>
                  <a:gd name="T19" fmla="*/ 0 h 12"/>
                  <a:gd name="T20" fmla="*/ 1 w 56"/>
                  <a:gd name="T21" fmla="*/ 0 h 12"/>
                  <a:gd name="T22" fmla="*/ 1 w 56"/>
                  <a:gd name="T23" fmla="*/ 0 h 12"/>
                  <a:gd name="T24" fmla="*/ 0 w 56"/>
                  <a:gd name="T25" fmla="*/ 0 h 12"/>
                  <a:gd name="T26" fmla="*/ 0 w 56"/>
                  <a:gd name="T27" fmla="*/ 0 h 12"/>
                  <a:gd name="T28" fmla="*/ 1 w 56"/>
                  <a:gd name="T29" fmla="*/ 0 h 12"/>
                  <a:gd name="T30" fmla="*/ 1 w 56"/>
                  <a:gd name="T31" fmla="*/ 0 h 12"/>
                  <a:gd name="T32" fmla="*/ 1 w 56"/>
                  <a:gd name="T33" fmla="*/ 0 h 12"/>
                  <a:gd name="T34" fmla="*/ 1 w 56"/>
                  <a:gd name="T35" fmla="*/ 0 h 12"/>
                  <a:gd name="T36" fmla="*/ 1 w 56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2"/>
                  <a:gd name="T59" fmla="*/ 56 w 56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2">
                    <a:moveTo>
                      <a:pt x="52" y="12"/>
                    </a:moveTo>
                    <a:lnTo>
                      <a:pt x="52" y="1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6" name="Freeform 952"/>
              <p:cNvSpPr>
                <a:spLocks/>
              </p:cNvSpPr>
              <p:nvPr/>
            </p:nvSpPr>
            <p:spPr bwMode="auto">
              <a:xfrm>
                <a:off x="3328" y="1902"/>
                <a:ext cx="11" cy="5"/>
              </a:xfrm>
              <a:custGeom>
                <a:avLst/>
                <a:gdLst>
                  <a:gd name="T0" fmla="*/ 1 w 22"/>
                  <a:gd name="T1" fmla="*/ 0 h 12"/>
                  <a:gd name="T2" fmla="*/ 1 w 22"/>
                  <a:gd name="T3" fmla="*/ 0 h 12"/>
                  <a:gd name="T4" fmla="*/ 1 w 22"/>
                  <a:gd name="T5" fmla="*/ 0 h 12"/>
                  <a:gd name="T6" fmla="*/ 1 w 22"/>
                  <a:gd name="T7" fmla="*/ 0 h 12"/>
                  <a:gd name="T8" fmla="*/ 1 w 22"/>
                  <a:gd name="T9" fmla="*/ 0 h 12"/>
                  <a:gd name="T10" fmla="*/ 1 w 22"/>
                  <a:gd name="T11" fmla="*/ 0 h 12"/>
                  <a:gd name="T12" fmla="*/ 1 w 22"/>
                  <a:gd name="T13" fmla="*/ 0 h 12"/>
                  <a:gd name="T14" fmla="*/ 1 w 22"/>
                  <a:gd name="T15" fmla="*/ 0 h 12"/>
                  <a:gd name="T16" fmla="*/ 1 w 22"/>
                  <a:gd name="T17" fmla="*/ 0 h 12"/>
                  <a:gd name="T18" fmla="*/ 1 w 22"/>
                  <a:gd name="T19" fmla="*/ 0 h 12"/>
                  <a:gd name="T20" fmla="*/ 1 w 22"/>
                  <a:gd name="T21" fmla="*/ 0 h 12"/>
                  <a:gd name="T22" fmla="*/ 1 w 22"/>
                  <a:gd name="T23" fmla="*/ 0 h 12"/>
                  <a:gd name="T24" fmla="*/ 0 w 22"/>
                  <a:gd name="T25" fmla="*/ 0 h 12"/>
                  <a:gd name="T26" fmla="*/ 0 w 22"/>
                  <a:gd name="T27" fmla="*/ 0 h 12"/>
                  <a:gd name="T28" fmla="*/ 1 w 22"/>
                  <a:gd name="T29" fmla="*/ 0 h 12"/>
                  <a:gd name="T30" fmla="*/ 1 w 22"/>
                  <a:gd name="T31" fmla="*/ 0 h 12"/>
                  <a:gd name="T32" fmla="*/ 1 w 22"/>
                  <a:gd name="T33" fmla="*/ 0 h 12"/>
                  <a:gd name="T34" fmla="*/ 1 w 22"/>
                  <a:gd name="T35" fmla="*/ 0 h 12"/>
                  <a:gd name="T36" fmla="*/ 1 w 2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2"/>
                  <a:gd name="T59" fmla="*/ 22 w 2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2">
                    <a:moveTo>
                      <a:pt x="18" y="12"/>
                    </a:moveTo>
                    <a:lnTo>
                      <a:pt x="18" y="10"/>
                    </a:lnTo>
                    <a:lnTo>
                      <a:pt x="20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7" name="Freeform 953"/>
              <p:cNvSpPr>
                <a:spLocks/>
              </p:cNvSpPr>
              <p:nvPr/>
            </p:nvSpPr>
            <p:spPr bwMode="auto">
              <a:xfrm>
                <a:off x="3288" y="1902"/>
                <a:ext cx="29" cy="5"/>
              </a:xfrm>
              <a:custGeom>
                <a:avLst/>
                <a:gdLst>
                  <a:gd name="T0" fmla="*/ 1 w 56"/>
                  <a:gd name="T1" fmla="*/ 0 h 12"/>
                  <a:gd name="T2" fmla="*/ 1 w 56"/>
                  <a:gd name="T3" fmla="*/ 0 h 12"/>
                  <a:gd name="T4" fmla="*/ 1 w 56"/>
                  <a:gd name="T5" fmla="*/ 0 h 12"/>
                  <a:gd name="T6" fmla="*/ 1 w 56"/>
                  <a:gd name="T7" fmla="*/ 0 h 12"/>
                  <a:gd name="T8" fmla="*/ 1 w 56"/>
                  <a:gd name="T9" fmla="*/ 0 h 12"/>
                  <a:gd name="T10" fmla="*/ 1 w 56"/>
                  <a:gd name="T11" fmla="*/ 0 h 12"/>
                  <a:gd name="T12" fmla="*/ 1 w 56"/>
                  <a:gd name="T13" fmla="*/ 0 h 12"/>
                  <a:gd name="T14" fmla="*/ 1 w 56"/>
                  <a:gd name="T15" fmla="*/ 0 h 12"/>
                  <a:gd name="T16" fmla="*/ 1 w 56"/>
                  <a:gd name="T17" fmla="*/ 0 h 12"/>
                  <a:gd name="T18" fmla="*/ 1 w 56"/>
                  <a:gd name="T19" fmla="*/ 0 h 12"/>
                  <a:gd name="T20" fmla="*/ 1 w 56"/>
                  <a:gd name="T21" fmla="*/ 0 h 12"/>
                  <a:gd name="T22" fmla="*/ 1 w 56"/>
                  <a:gd name="T23" fmla="*/ 0 h 12"/>
                  <a:gd name="T24" fmla="*/ 0 w 56"/>
                  <a:gd name="T25" fmla="*/ 0 h 12"/>
                  <a:gd name="T26" fmla="*/ 0 w 56"/>
                  <a:gd name="T27" fmla="*/ 0 h 12"/>
                  <a:gd name="T28" fmla="*/ 1 w 56"/>
                  <a:gd name="T29" fmla="*/ 0 h 12"/>
                  <a:gd name="T30" fmla="*/ 1 w 56"/>
                  <a:gd name="T31" fmla="*/ 0 h 12"/>
                  <a:gd name="T32" fmla="*/ 1 w 56"/>
                  <a:gd name="T33" fmla="*/ 0 h 12"/>
                  <a:gd name="T34" fmla="*/ 1 w 56"/>
                  <a:gd name="T35" fmla="*/ 0 h 12"/>
                  <a:gd name="T36" fmla="*/ 1 w 56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2"/>
                  <a:gd name="T59" fmla="*/ 56 w 56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2">
                    <a:moveTo>
                      <a:pt x="52" y="12"/>
                    </a:moveTo>
                    <a:lnTo>
                      <a:pt x="52" y="1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8" name="Freeform 954"/>
              <p:cNvSpPr>
                <a:spLocks/>
              </p:cNvSpPr>
              <p:nvPr/>
            </p:nvSpPr>
            <p:spPr bwMode="auto">
              <a:xfrm>
                <a:off x="3266" y="1902"/>
                <a:ext cx="11" cy="5"/>
              </a:xfrm>
              <a:custGeom>
                <a:avLst/>
                <a:gdLst>
                  <a:gd name="T0" fmla="*/ 1 w 22"/>
                  <a:gd name="T1" fmla="*/ 0 h 12"/>
                  <a:gd name="T2" fmla="*/ 1 w 22"/>
                  <a:gd name="T3" fmla="*/ 0 h 12"/>
                  <a:gd name="T4" fmla="*/ 1 w 22"/>
                  <a:gd name="T5" fmla="*/ 0 h 12"/>
                  <a:gd name="T6" fmla="*/ 1 w 22"/>
                  <a:gd name="T7" fmla="*/ 0 h 12"/>
                  <a:gd name="T8" fmla="*/ 1 w 22"/>
                  <a:gd name="T9" fmla="*/ 0 h 12"/>
                  <a:gd name="T10" fmla="*/ 1 w 22"/>
                  <a:gd name="T11" fmla="*/ 0 h 12"/>
                  <a:gd name="T12" fmla="*/ 1 w 22"/>
                  <a:gd name="T13" fmla="*/ 0 h 12"/>
                  <a:gd name="T14" fmla="*/ 1 w 22"/>
                  <a:gd name="T15" fmla="*/ 0 h 12"/>
                  <a:gd name="T16" fmla="*/ 1 w 22"/>
                  <a:gd name="T17" fmla="*/ 0 h 12"/>
                  <a:gd name="T18" fmla="*/ 1 w 22"/>
                  <a:gd name="T19" fmla="*/ 0 h 12"/>
                  <a:gd name="T20" fmla="*/ 1 w 22"/>
                  <a:gd name="T21" fmla="*/ 0 h 12"/>
                  <a:gd name="T22" fmla="*/ 1 w 22"/>
                  <a:gd name="T23" fmla="*/ 0 h 12"/>
                  <a:gd name="T24" fmla="*/ 0 w 22"/>
                  <a:gd name="T25" fmla="*/ 0 h 12"/>
                  <a:gd name="T26" fmla="*/ 0 w 22"/>
                  <a:gd name="T27" fmla="*/ 0 h 12"/>
                  <a:gd name="T28" fmla="*/ 1 w 22"/>
                  <a:gd name="T29" fmla="*/ 0 h 12"/>
                  <a:gd name="T30" fmla="*/ 1 w 22"/>
                  <a:gd name="T31" fmla="*/ 0 h 12"/>
                  <a:gd name="T32" fmla="*/ 1 w 22"/>
                  <a:gd name="T33" fmla="*/ 0 h 12"/>
                  <a:gd name="T34" fmla="*/ 1 w 22"/>
                  <a:gd name="T35" fmla="*/ 0 h 12"/>
                  <a:gd name="T36" fmla="*/ 1 w 2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2"/>
                  <a:gd name="T59" fmla="*/ 22 w 2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2">
                    <a:moveTo>
                      <a:pt x="18" y="12"/>
                    </a:moveTo>
                    <a:lnTo>
                      <a:pt x="18" y="10"/>
                    </a:lnTo>
                    <a:lnTo>
                      <a:pt x="20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89" name="Freeform 955"/>
              <p:cNvSpPr>
                <a:spLocks/>
              </p:cNvSpPr>
              <p:nvPr/>
            </p:nvSpPr>
            <p:spPr bwMode="auto">
              <a:xfrm>
                <a:off x="3226" y="1902"/>
                <a:ext cx="29" cy="5"/>
              </a:xfrm>
              <a:custGeom>
                <a:avLst/>
                <a:gdLst>
                  <a:gd name="T0" fmla="*/ 1 w 56"/>
                  <a:gd name="T1" fmla="*/ 0 h 12"/>
                  <a:gd name="T2" fmla="*/ 1 w 56"/>
                  <a:gd name="T3" fmla="*/ 0 h 12"/>
                  <a:gd name="T4" fmla="*/ 1 w 56"/>
                  <a:gd name="T5" fmla="*/ 0 h 12"/>
                  <a:gd name="T6" fmla="*/ 1 w 56"/>
                  <a:gd name="T7" fmla="*/ 0 h 12"/>
                  <a:gd name="T8" fmla="*/ 1 w 56"/>
                  <a:gd name="T9" fmla="*/ 0 h 12"/>
                  <a:gd name="T10" fmla="*/ 1 w 56"/>
                  <a:gd name="T11" fmla="*/ 0 h 12"/>
                  <a:gd name="T12" fmla="*/ 1 w 56"/>
                  <a:gd name="T13" fmla="*/ 0 h 12"/>
                  <a:gd name="T14" fmla="*/ 1 w 56"/>
                  <a:gd name="T15" fmla="*/ 0 h 12"/>
                  <a:gd name="T16" fmla="*/ 1 w 56"/>
                  <a:gd name="T17" fmla="*/ 0 h 12"/>
                  <a:gd name="T18" fmla="*/ 1 w 56"/>
                  <a:gd name="T19" fmla="*/ 0 h 12"/>
                  <a:gd name="T20" fmla="*/ 1 w 56"/>
                  <a:gd name="T21" fmla="*/ 0 h 12"/>
                  <a:gd name="T22" fmla="*/ 1 w 56"/>
                  <a:gd name="T23" fmla="*/ 0 h 12"/>
                  <a:gd name="T24" fmla="*/ 0 w 56"/>
                  <a:gd name="T25" fmla="*/ 0 h 12"/>
                  <a:gd name="T26" fmla="*/ 0 w 56"/>
                  <a:gd name="T27" fmla="*/ 0 h 12"/>
                  <a:gd name="T28" fmla="*/ 1 w 56"/>
                  <a:gd name="T29" fmla="*/ 0 h 12"/>
                  <a:gd name="T30" fmla="*/ 1 w 56"/>
                  <a:gd name="T31" fmla="*/ 0 h 12"/>
                  <a:gd name="T32" fmla="*/ 1 w 56"/>
                  <a:gd name="T33" fmla="*/ 0 h 12"/>
                  <a:gd name="T34" fmla="*/ 1 w 56"/>
                  <a:gd name="T35" fmla="*/ 0 h 12"/>
                  <a:gd name="T36" fmla="*/ 1 w 56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2"/>
                  <a:gd name="T59" fmla="*/ 56 w 56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2">
                    <a:moveTo>
                      <a:pt x="52" y="12"/>
                    </a:moveTo>
                    <a:lnTo>
                      <a:pt x="52" y="1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1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0" name="Freeform 956"/>
              <p:cNvSpPr>
                <a:spLocks/>
              </p:cNvSpPr>
              <p:nvPr/>
            </p:nvSpPr>
            <p:spPr bwMode="auto">
              <a:xfrm>
                <a:off x="3204" y="1902"/>
                <a:ext cx="11" cy="5"/>
              </a:xfrm>
              <a:custGeom>
                <a:avLst/>
                <a:gdLst>
                  <a:gd name="T0" fmla="*/ 1 w 22"/>
                  <a:gd name="T1" fmla="*/ 0 h 12"/>
                  <a:gd name="T2" fmla="*/ 1 w 22"/>
                  <a:gd name="T3" fmla="*/ 0 h 12"/>
                  <a:gd name="T4" fmla="*/ 1 w 22"/>
                  <a:gd name="T5" fmla="*/ 0 h 12"/>
                  <a:gd name="T6" fmla="*/ 1 w 22"/>
                  <a:gd name="T7" fmla="*/ 0 h 12"/>
                  <a:gd name="T8" fmla="*/ 1 w 22"/>
                  <a:gd name="T9" fmla="*/ 0 h 12"/>
                  <a:gd name="T10" fmla="*/ 1 w 22"/>
                  <a:gd name="T11" fmla="*/ 0 h 12"/>
                  <a:gd name="T12" fmla="*/ 1 w 22"/>
                  <a:gd name="T13" fmla="*/ 0 h 12"/>
                  <a:gd name="T14" fmla="*/ 1 w 22"/>
                  <a:gd name="T15" fmla="*/ 0 h 12"/>
                  <a:gd name="T16" fmla="*/ 1 w 22"/>
                  <a:gd name="T17" fmla="*/ 0 h 12"/>
                  <a:gd name="T18" fmla="*/ 1 w 22"/>
                  <a:gd name="T19" fmla="*/ 0 h 12"/>
                  <a:gd name="T20" fmla="*/ 1 w 22"/>
                  <a:gd name="T21" fmla="*/ 0 h 12"/>
                  <a:gd name="T22" fmla="*/ 1 w 22"/>
                  <a:gd name="T23" fmla="*/ 0 h 12"/>
                  <a:gd name="T24" fmla="*/ 0 w 22"/>
                  <a:gd name="T25" fmla="*/ 0 h 12"/>
                  <a:gd name="T26" fmla="*/ 0 w 22"/>
                  <a:gd name="T27" fmla="*/ 0 h 12"/>
                  <a:gd name="T28" fmla="*/ 1 w 22"/>
                  <a:gd name="T29" fmla="*/ 0 h 12"/>
                  <a:gd name="T30" fmla="*/ 1 w 22"/>
                  <a:gd name="T31" fmla="*/ 0 h 12"/>
                  <a:gd name="T32" fmla="*/ 1 w 22"/>
                  <a:gd name="T33" fmla="*/ 0 h 12"/>
                  <a:gd name="T34" fmla="*/ 1 w 22"/>
                  <a:gd name="T35" fmla="*/ 0 h 12"/>
                  <a:gd name="T36" fmla="*/ 1 w 2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2"/>
                  <a:gd name="T59" fmla="*/ 22 w 2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2">
                    <a:moveTo>
                      <a:pt x="19" y="12"/>
                    </a:moveTo>
                    <a:lnTo>
                      <a:pt x="19" y="10"/>
                    </a:lnTo>
                    <a:lnTo>
                      <a:pt x="20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1" name="Freeform 957"/>
              <p:cNvSpPr>
                <a:spLocks/>
              </p:cNvSpPr>
              <p:nvPr/>
            </p:nvSpPr>
            <p:spPr bwMode="auto">
              <a:xfrm>
                <a:off x="3164" y="1902"/>
                <a:ext cx="29" cy="5"/>
              </a:xfrm>
              <a:custGeom>
                <a:avLst/>
                <a:gdLst>
                  <a:gd name="T0" fmla="*/ 1 w 56"/>
                  <a:gd name="T1" fmla="*/ 0 h 12"/>
                  <a:gd name="T2" fmla="*/ 1 w 56"/>
                  <a:gd name="T3" fmla="*/ 0 h 12"/>
                  <a:gd name="T4" fmla="*/ 1 w 56"/>
                  <a:gd name="T5" fmla="*/ 0 h 12"/>
                  <a:gd name="T6" fmla="*/ 1 w 56"/>
                  <a:gd name="T7" fmla="*/ 0 h 12"/>
                  <a:gd name="T8" fmla="*/ 1 w 56"/>
                  <a:gd name="T9" fmla="*/ 0 h 12"/>
                  <a:gd name="T10" fmla="*/ 1 w 56"/>
                  <a:gd name="T11" fmla="*/ 0 h 12"/>
                  <a:gd name="T12" fmla="*/ 1 w 56"/>
                  <a:gd name="T13" fmla="*/ 0 h 12"/>
                  <a:gd name="T14" fmla="*/ 1 w 56"/>
                  <a:gd name="T15" fmla="*/ 0 h 12"/>
                  <a:gd name="T16" fmla="*/ 1 w 56"/>
                  <a:gd name="T17" fmla="*/ 0 h 12"/>
                  <a:gd name="T18" fmla="*/ 1 w 56"/>
                  <a:gd name="T19" fmla="*/ 0 h 12"/>
                  <a:gd name="T20" fmla="*/ 1 w 56"/>
                  <a:gd name="T21" fmla="*/ 0 h 12"/>
                  <a:gd name="T22" fmla="*/ 1 w 56"/>
                  <a:gd name="T23" fmla="*/ 0 h 12"/>
                  <a:gd name="T24" fmla="*/ 0 w 56"/>
                  <a:gd name="T25" fmla="*/ 0 h 12"/>
                  <a:gd name="T26" fmla="*/ 0 w 56"/>
                  <a:gd name="T27" fmla="*/ 0 h 12"/>
                  <a:gd name="T28" fmla="*/ 1 w 56"/>
                  <a:gd name="T29" fmla="*/ 0 h 12"/>
                  <a:gd name="T30" fmla="*/ 1 w 56"/>
                  <a:gd name="T31" fmla="*/ 0 h 12"/>
                  <a:gd name="T32" fmla="*/ 1 w 56"/>
                  <a:gd name="T33" fmla="*/ 0 h 12"/>
                  <a:gd name="T34" fmla="*/ 1 w 56"/>
                  <a:gd name="T35" fmla="*/ 0 h 12"/>
                  <a:gd name="T36" fmla="*/ 1 w 56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2"/>
                  <a:gd name="T59" fmla="*/ 56 w 56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2">
                    <a:moveTo>
                      <a:pt x="53" y="12"/>
                    </a:moveTo>
                    <a:lnTo>
                      <a:pt x="53" y="1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92" name="Freeform 958"/>
              <p:cNvSpPr>
                <a:spLocks/>
              </p:cNvSpPr>
              <p:nvPr/>
            </p:nvSpPr>
            <p:spPr bwMode="auto">
              <a:xfrm>
                <a:off x="3142" y="1902"/>
                <a:ext cx="11" cy="5"/>
              </a:xfrm>
              <a:custGeom>
                <a:avLst/>
                <a:gdLst>
                  <a:gd name="T0" fmla="*/ 1 w 22"/>
                  <a:gd name="T1" fmla="*/ 0 h 12"/>
                  <a:gd name="T2" fmla="*/ 1 w 22"/>
                  <a:gd name="T3" fmla="*/ 0 h 12"/>
                  <a:gd name="T4" fmla="*/ 1 w 22"/>
                  <a:gd name="T5" fmla="*/ 0 h 12"/>
                  <a:gd name="T6" fmla="*/ 1 w 22"/>
                  <a:gd name="T7" fmla="*/ 0 h 12"/>
                  <a:gd name="T8" fmla="*/ 1 w 22"/>
                  <a:gd name="T9" fmla="*/ 0 h 12"/>
                  <a:gd name="T10" fmla="*/ 1 w 22"/>
                  <a:gd name="T11" fmla="*/ 0 h 12"/>
                  <a:gd name="T12" fmla="*/ 1 w 22"/>
                  <a:gd name="T13" fmla="*/ 0 h 12"/>
                  <a:gd name="T14" fmla="*/ 1 w 22"/>
                  <a:gd name="T15" fmla="*/ 0 h 12"/>
                  <a:gd name="T16" fmla="*/ 1 w 22"/>
                  <a:gd name="T17" fmla="*/ 0 h 12"/>
                  <a:gd name="T18" fmla="*/ 1 w 22"/>
                  <a:gd name="T19" fmla="*/ 0 h 12"/>
                  <a:gd name="T20" fmla="*/ 1 w 22"/>
                  <a:gd name="T21" fmla="*/ 0 h 12"/>
                  <a:gd name="T22" fmla="*/ 1 w 22"/>
                  <a:gd name="T23" fmla="*/ 0 h 12"/>
                  <a:gd name="T24" fmla="*/ 0 w 22"/>
                  <a:gd name="T25" fmla="*/ 0 h 12"/>
                  <a:gd name="T26" fmla="*/ 0 w 22"/>
                  <a:gd name="T27" fmla="*/ 0 h 12"/>
                  <a:gd name="T28" fmla="*/ 1 w 22"/>
                  <a:gd name="T29" fmla="*/ 0 h 12"/>
                  <a:gd name="T30" fmla="*/ 1 w 22"/>
                  <a:gd name="T31" fmla="*/ 0 h 12"/>
                  <a:gd name="T32" fmla="*/ 1 w 22"/>
                  <a:gd name="T33" fmla="*/ 0 h 12"/>
                  <a:gd name="T34" fmla="*/ 1 w 22"/>
                  <a:gd name="T35" fmla="*/ 0 h 12"/>
                  <a:gd name="T36" fmla="*/ 1 w 2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2"/>
                  <a:gd name="T59" fmla="*/ 22 w 2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2">
                    <a:moveTo>
                      <a:pt x="19" y="12"/>
                    </a:moveTo>
                    <a:lnTo>
                      <a:pt x="19" y="10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3850" name="Group 981"/>
            <p:cNvGrpSpPr>
              <a:grpSpLocks/>
            </p:cNvGrpSpPr>
            <p:nvPr/>
          </p:nvGrpSpPr>
          <p:grpSpPr bwMode="auto">
            <a:xfrm>
              <a:off x="4303" y="1992"/>
              <a:ext cx="275" cy="588"/>
              <a:chOff x="4303" y="1992"/>
              <a:chExt cx="275" cy="588"/>
            </a:xfrm>
          </p:grpSpPr>
          <p:sp>
            <p:nvSpPr>
              <p:cNvPr id="33851" name="Freeform 961"/>
              <p:cNvSpPr>
                <a:spLocks/>
              </p:cNvSpPr>
              <p:nvPr/>
            </p:nvSpPr>
            <p:spPr bwMode="auto">
              <a:xfrm>
                <a:off x="4563" y="1992"/>
                <a:ext cx="15" cy="26"/>
              </a:xfrm>
              <a:custGeom>
                <a:avLst/>
                <a:gdLst>
                  <a:gd name="T0" fmla="*/ 1 w 30"/>
                  <a:gd name="T1" fmla="*/ 0 h 53"/>
                  <a:gd name="T2" fmla="*/ 1 w 30"/>
                  <a:gd name="T3" fmla="*/ 0 h 53"/>
                  <a:gd name="T4" fmla="*/ 1 w 30"/>
                  <a:gd name="T5" fmla="*/ 0 h 53"/>
                  <a:gd name="T6" fmla="*/ 1 w 30"/>
                  <a:gd name="T7" fmla="*/ 0 h 53"/>
                  <a:gd name="T8" fmla="*/ 1 w 30"/>
                  <a:gd name="T9" fmla="*/ 0 h 53"/>
                  <a:gd name="T10" fmla="*/ 1 w 30"/>
                  <a:gd name="T11" fmla="*/ 0 h 53"/>
                  <a:gd name="T12" fmla="*/ 1 w 30"/>
                  <a:gd name="T13" fmla="*/ 0 h 53"/>
                  <a:gd name="T14" fmla="*/ 1 w 30"/>
                  <a:gd name="T15" fmla="*/ 0 h 53"/>
                  <a:gd name="T16" fmla="*/ 1 w 30"/>
                  <a:gd name="T17" fmla="*/ 0 h 53"/>
                  <a:gd name="T18" fmla="*/ 0 w 30"/>
                  <a:gd name="T19" fmla="*/ 0 h 53"/>
                  <a:gd name="T20" fmla="*/ 0 w 30"/>
                  <a:gd name="T21" fmla="*/ 0 h 53"/>
                  <a:gd name="T22" fmla="*/ 0 w 30"/>
                  <a:gd name="T23" fmla="*/ 0 h 53"/>
                  <a:gd name="T24" fmla="*/ 1 w 30"/>
                  <a:gd name="T25" fmla="*/ 0 h 53"/>
                  <a:gd name="T26" fmla="*/ 1 w 30"/>
                  <a:gd name="T27" fmla="*/ 0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1 w 30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3"/>
                  <a:gd name="T59" fmla="*/ 30 w 30"/>
                  <a:gd name="T60" fmla="*/ 53 h 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3">
                    <a:moveTo>
                      <a:pt x="30" y="8"/>
                    </a:moveTo>
                    <a:lnTo>
                      <a:pt x="30" y="6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8" y="51"/>
                    </a:lnTo>
                    <a:lnTo>
                      <a:pt x="10" y="49"/>
                    </a:lnTo>
                    <a:lnTo>
                      <a:pt x="12" y="47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2" name="Freeform 962"/>
              <p:cNvSpPr>
                <a:spLocks/>
              </p:cNvSpPr>
              <p:nvPr/>
            </p:nvSpPr>
            <p:spPr bwMode="auto">
              <a:xfrm>
                <a:off x="4553" y="2027"/>
                <a:ext cx="8" cy="12"/>
              </a:xfrm>
              <a:custGeom>
                <a:avLst/>
                <a:gdLst>
                  <a:gd name="T0" fmla="*/ 1 w 15"/>
                  <a:gd name="T1" fmla="*/ 1 h 22"/>
                  <a:gd name="T2" fmla="*/ 1 w 15"/>
                  <a:gd name="T3" fmla="*/ 1 h 22"/>
                  <a:gd name="T4" fmla="*/ 1 w 15"/>
                  <a:gd name="T5" fmla="*/ 1 h 22"/>
                  <a:gd name="T6" fmla="*/ 1 w 15"/>
                  <a:gd name="T7" fmla="*/ 1 h 22"/>
                  <a:gd name="T8" fmla="*/ 1 w 15"/>
                  <a:gd name="T9" fmla="*/ 0 h 22"/>
                  <a:gd name="T10" fmla="*/ 1 w 15"/>
                  <a:gd name="T11" fmla="*/ 0 h 22"/>
                  <a:gd name="T12" fmla="*/ 1 w 15"/>
                  <a:gd name="T13" fmla="*/ 1 h 22"/>
                  <a:gd name="T14" fmla="*/ 1 w 15"/>
                  <a:gd name="T15" fmla="*/ 1 h 22"/>
                  <a:gd name="T16" fmla="*/ 1 w 15"/>
                  <a:gd name="T17" fmla="*/ 1 h 22"/>
                  <a:gd name="T18" fmla="*/ 0 w 15"/>
                  <a:gd name="T19" fmla="*/ 1 h 22"/>
                  <a:gd name="T20" fmla="*/ 0 w 15"/>
                  <a:gd name="T21" fmla="*/ 1 h 22"/>
                  <a:gd name="T22" fmla="*/ 0 w 15"/>
                  <a:gd name="T23" fmla="*/ 1 h 22"/>
                  <a:gd name="T24" fmla="*/ 1 w 15"/>
                  <a:gd name="T25" fmla="*/ 1 h 22"/>
                  <a:gd name="T26" fmla="*/ 1 w 15"/>
                  <a:gd name="T27" fmla="*/ 1 h 22"/>
                  <a:gd name="T28" fmla="*/ 1 w 15"/>
                  <a:gd name="T29" fmla="*/ 1 h 22"/>
                  <a:gd name="T30" fmla="*/ 1 w 15"/>
                  <a:gd name="T31" fmla="*/ 1 h 22"/>
                  <a:gd name="T32" fmla="*/ 1 w 15"/>
                  <a:gd name="T33" fmla="*/ 1 h 22"/>
                  <a:gd name="T34" fmla="*/ 1 w 15"/>
                  <a:gd name="T35" fmla="*/ 1 h 22"/>
                  <a:gd name="T36" fmla="*/ 1 w 15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22"/>
                  <a:gd name="T59" fmla="*/ 15 w 15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22">
                    <a:moveTo>
                      <a:pt x="15" y="7"/>
                    </a:move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7" y="20"/>
                    </a:lnTo>
                    <a:lnTo>
                      <a:pt x="9" y="19"/>
                    </a:lnTo>
                    <a:lnTo>
                      <a:pt x="11" y="1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3" name="Freeform 963"/>
              <p:cNvSpPr>
                <a:spLocks/>
              </p:cNvSpPr>
              <p:nvPr/>
            </p:nvSpPr>
            <p:spPr bwMode="auto">
              <a:xfrm>
                <a:off x="4536" y="2048"/>
                <a:ext cx="15" cy="26"/>
              </a:xfrm>
              <a:custGeom>
                <a:avLst/>
                <a:gdLst>
                  <a:gd name="T0" fmla="*/ 1 w 30"/>
                  <a:gd name="T1" fmla="*/ 0 h 53"/>
                  <a:gd name="T2" fmla="*/ 1 w 30"/>
                  <a:gd name="T3" fmla="*/ 0 h 53"/>
                  <a:gd name="T4" fmla="*/ 1 w 30"/>
                  <a:gd name="T5" fmla="*/ 0 h 53"/>
                  <a:gd name="T6" fmla="*/ 1 w 30"/>
                  <a:gd name="T7" fmla="*/ 0 h 53"/>
                  <a:gd name="T8" fmla="*/ 1 w 30"/>
                  <a:gd name="T9" fmla="*/ 0 h 53"/>
                  <a:gd name="T10" fmla="*/ 1 w 30"/>
                  <a:gd name="T11" fmla="*/ 0 h 53"/>
                  <a:gd name="T12" fmla="*/ 1 w 30"/>
                  <a:gd name="T13" fmla="*/ 0 h 53"/>
                  <a:gd name="T14" fmla="*/ 1 w 30"/>
                  <a:gd name="T15" fmla="*/ 0 h 53"/>
                  <a:gd name="T16" fmla="*/ 1 w 30"/>
                  <a:gd name="T17" fmla="*/ 0 h 53"/>
                  <a:gd name="T18" fmla="*/ 0 w 30"/>
                  <a:gd name="T19" fmla="*/ 0 h 53"/>
                  <a:gd name="T20" fmla="*/ 0 w 30"/>
                  <a:gd name="T21" fmla="*/ 0 h 53"/>
                  <a:gd name="T22" fmla="*/ 1 w 30"/>
                  <a:gd name="T23" fmla="*/ 0 h 53"/>
                  <a:gd name="T24" fmla="*/ 1 w 30"/>
                  <a:gd name="T25" fmla="*/ 0 h 53"/>
                  <a:gd name="T26" fmla="*/ 1 w 30"/>
                  <a:gd name="T27" fmla="*/ 0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1 w 30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3"/>
                  <a:gd name="T59" fmla="*/ 30 w 30"/>
                  <a:gd name="T60" fmla="*/ 53 h 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3">
                    <a:moveTo>
                      <a:pt x="30" y="6"/>
                    </a:moveTo>
                    <a:lnTo>
                      <a:pt x="30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1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9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4" name="Freeform 964"/>
              <p:cNvSpPr>
                <a:spLocks/>
              </p:cNvSpPr>
              <p:nvPr/>
            </p:nvSpPr>
            <p:spPr bwMode="auto">
              <a:xfrm>
                <a:off x="4527" y="2084"/>
                <a:ext cx="8" cy="11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w 17"/>
                  <a:gd name="T11" fmla="*/ 0 h 23"/>
                  <a:gd name="T12" fmla="*/ 0 w 17"/>
                  <a:gd name="T13" fmla="*/ 0 h 23"/>
                  <a:gd name="T14" fmla="*/ 0 w 17"/>
                  <a:gd name="T15" fmla="*/ 0 h 23"/>
                  <a:gd name="T16" fmla="*/ 0 w 17"/>
                  <a:gd name="T17" fmla="*/ 0 h 23"/>
                  <a:gd name="T18" fmla="*/ 0 w 17"/>
                  <a:gd name="T19" fmla="*/ 0 h 23"/>
                  <a:gd name="T20" fmla="*/ 0 w 17"/>
                  <a:gd name="T21" fmla="*/ 0 h 23"/>
                  <a:gd name="T22" fmla="*/ 0 w 17"/>
                  <a:gd name="T23" fmla="*/ 0 h 23"/>
                  <a:gd name="T24" fmla="*/ 0 w 17"/>
                  <a:gd name="T25" fmla="*/ 0 h 23"/>
                  <a:gd name="T26" fmla="*/ 0 w 17"/>
                  <a:gd name="T27" fmla="*/ 0 h 23"/>
                  <a:gd name="T28" fmla="*/ 0 w 17"/>
                  <a:gd name="T29" fmla="*/ 0 h 23"/>
                  <a:gd name="T30" fmla="*/ 0 w 17"/>
                  <a:gd name="T31" fmla="*/ 0 h 23"/>
                  <a:gd name="T32" fmla="*/ 0 w 17"/>
                  <a:gd name="T33" fmla="*/ 0 h 23"/>
                  <a:gd name="T34" fmla="*/ 0 w 17"/>
                  <a:gd name="T35" fmla="*/ 0 h 23"/>
                  <a:gd name="T36" fmla="*/ 0 w 17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23"/>
                  <a:gd name="T59" fmla="*/ 17 w 17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23">
                    <a:moveTo>
                      <a:pt x="17" y="8"/>
                    </a:moveTo>
                    <a:lnTo>
                      <a:pt x="17" y="6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5" name="Freeform 965"/>
              <p:cNvSpPr>
                <a:spLocks/>
              </p:cNvSpPr>
              <p:nvPr/>
            </p:nvSpPr>
            <p:spPr bwMode="auto">
              <a:xfrm>
                <a:off x="4511" y="2104"/>
                <a:ext cx="15" cy="27"/>
              </a:xfrm>
              <a:custGeom>
                <a:avLst/>
                <a:gdLst>
                  <a:gd name="T0" fmla="*/ 1 w 30"/>
                  <a:gd name="T1" fmla="*/ 1 h 52"/>
                  <a:gd name="T2" fmla="*/ 1 w 30"/>
                  <a:gd name="T3" fmla="*/ 1 h 52"/>
                  <a:gd name="T4" fmla="*/ 1 w 30"/>
                  <a:gd name="T5" fmla="*/ 1 h 52"/>
                  <a:gd name="T6" fmla="*/ 1 w 30"/>
                  <a:gd name="T7" fmla="*/ 0 h 52"/>
                  <a:gd name="T8" fmla="*/ 1 w 30"/>
                  <a:gd name="T9" fmla="*/ 0 h 52"/>
                  <a:gd name="T10" fmla="*/ 1 w 30"/>
                  <a:gd name="T11" fmla="*/ 0 h 52"/>
                  <a:gd name="T12" fmla="*/ 1 w 30"/>
                  <a:gd name="T13" fmla="*/ 0 h 52"/>
                  <a:gd name="T14" fmla="*/ 1 w 30"/>
                  <a:gd name="T15" fmla="*/ 1 h 52"/>
                  <a:gd name="T16" fmla="*/ 1 w 30"/>
                  <a:gd name="T17" fmla="*/ 1 h 52"/>
                  <a:gd name="T18" fmla="*/ 0 w 30"/>
                  <a:gd name="T19" fmla="*/ 1 h 52"/>
                  <a:gd name="T20" fmla="*/ 0 w 30"/>
                  <a:gd name="T21" fmla="*/ 1 h 52"/>
                  <a:gd name="T22" fmla="*/ 0 w 30"/>
                  <a:gd name="T23" fmla="*/ 1 h 52"/>
                  <a:gd name="T24" fmla="*/ 1 w 30"/>
                  <a:gd name="T25" fmla="*/ 1 h 52"/>
                  <a:gd name="T26" fmla="*/ 1 w 30"/>
                  <a:gd name="T27" fmla="*/ 1 h 52"/>
                  <a:gd name="T28" fmla="*/ 1 w 30"/>
                  <a:gd name="T29" fmla="*/ 1 h 52"/>
                  <a:gd name="T30" fmla="*/ 1 w 30"/>
                  <a:gd name="T31" fmla="*/ 1 h 52"/>
                  <a:gd name="T32" fmla="*/ 1 w 30"/>
                  <a:gd name="T33" fmla="*/ 1 h 52"/>
                  <a:gd name="T34" fmla="*/ 1 w 30"/>
                  <a:gd name="T35" fmla="*/ 1 h 52"/>
                  <a:gd name="T36" fmla="*/ 1 w 30"/>
                  <a:gd name="T37" fmla="*/ 1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2"/>
                  <a:gd name="T59" fmla="*/ 30 w 30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2">
                    <a:moveTo>
                      <a:pt x="30" y="5"/>
                    </a:moveTo>
                    <a:lnTo>
                      <a:pt x="30" y="3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11" y="47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6" name="Freeform 966"/>
              <p:cNvSpPr>
                <a:spLocks/>
              </p:cNvSpPr>
              <p:nvPr/>
            </p:nvSpPr>
            <p:spPr bwMode="auto">
              <a:xfrm>
                <a:off x="4502" y="2140"/>
                <a:ext cx="7" cy="11"/>
              </a:xfrm>
              <a:custGeom>
                <a:avLst/>
                <a:gdLst>
                  <a:gd name="T0" fmla="*/ 0 w 15"/>
                  <a:gd name="T1" fmla="*/ 0 h 23"/>
                  <a:gd name="T2" fmla="*/ 0 w 15"/>
                  <a:gd name="T3" fmla="*/ 0 h 23"/>
                  <a:gd name="T4" fmla="*/ 0 w 15"/>
                  <a:gd name="T5" fmla="*/ 0 h 23"/>
                  <a:gd name="T6" fmla="*/ 0 w 15"/>
                  <a:gd name="T7" fmla="*/ 0 h 23"/>
                  <a:gd name="T8" fmla="*/ 0 w 15"/>
                  <a:gd name="T9" fmla="*/ 0 h 23"/>
                  <a:gd name="T10" fmla="*/ 0 w 15"/>
                  <a:gd name="T11" fmla="*/ 0 h 23"/>
                  <a:gd name="T12" fmla="*/ 0 w 15"/>
                  <a:gd name="T13" fmla="*/ 0 h 23"/>
                  <a:gd name="T14" fmla="*/ 0 w 15"/>
                  <a:gd name="T15" fmla="*/ 0 h 23"/>
                  <a:gd name="T16" fmla="*/ 0 w 15"/>
                  <a:gd name="T17" fmla="*/ 0 h 23"/>
                  <a:gd name="T18" fmla="*/ 0 w 15"/>
                  <a:gd name="T19" fmla="*/ 0 h 23"/>
                  <a:gd name="T20" fmla="*/ 0 w 15"/>
                  <a:gd name="T21" fmla="*/ 0 h 23"/>
                  <a:gd name="T22" fmla="*/ 0 w 15"/>
                  <a:gd name="T23" fmla="*/ 0 h 23"/>
                  <a:gd name="T24" fmla="*/ 0 w 15"/>
                  <a:gd name="T25" fmla="*/ 0 h 23"/>
                  <a:gd name="T26" fmla="*/ 0 w 15"/>
                  <a:gd name="T27" fmla="*/ 0 h 23"/>
                  <a:gd name="T28" fmla="*/ 0 w 15"/>
                  <a:gd name="T29" fmla="*/ 0 h 23"/>
                  <a:gd name="T30" fmla="*/ 0 w 15"/>
                  <a:gd name="T31" fmla="*/ 0 h 23"/>
                  <a:gd name="T32" fmla="*/ 0 w 15"/>
                  <a:gd name="T33" fmla="*/ 0 h 23"/>
                  <a:gd name="T34" fmla="*/ 0 w 15"/>
                  <a:gd name="T35" fmla="*/ 0 h 23"/>
                  <a:gd name="T36" fmla="*/ 0 w 15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23"/>
                  <a:gd name="T59" fmla="*/ 15 w 15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23">
                    <a:moveTo>
                      <a:pt x="15" y="8"/>
                    </a:moveTo>
                    <a:lnTo>
                      <a:pt x="15" y="6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0" y="19"/>
                    </a:lnTo>
                    <a:lnTo>
                      <a:pt x="12" y="17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7" name="Freeform 967"/>
              <p:cNvSpPr>
                <a:spLocks/>
              </p:cNvSpPr>
              <p:nvPr/>
            </p:nvSpPr>
            <p:spPr bwMode="auto">
              <a:xfrm>
                <a:off x="4485" y="2161"/>
                <a:ext cx="15" cy="26"/>
              </a:xfrm>
              <a:custGeom>
                <a:avLst/>
                <a:gdLst>
                  <a:gd name="T0" fmla="*/ 1 w 30"/>
                  <a:gd name="T1" fmla="*/ 0 h 53"/>
                  <a:gd name="T2" fmla="*/ 1 w 30"/>
                  <a:gd name="T3" fmla="*/ 0 h 53"/>
                  <a:gd name="T4" fmla="*/ 1 w 30"/>
                  <a:gd name="T5" fmla="*/ 0 h 53"/>
                  <a:gd name="T6" fmla="*/ 1 w 30"/>
                  <a:gd name="T7" fmla="*/ 0 h 53"/>
                  <a:gd name="T8" fmla="*/ 1 w 30"/>
                  <a:gd name="T9" fmla="*/ 0 h 53"/>
                  <a:gd name="T10" fmla="*/ 1 w 30"/>
                  <a:gd name="T11" fmla="*/ 0 h 53"/>
                  <a:gd name="T12" fmla="*/ 1 w 30"/>
                  <a:gd name="T13" fmla="*/ 0 h 53"/>
                  <a:gd name="T14" fmla="*/ 1 w 30"/>
                  <a:gd name="T15" fmla="*/ 0 h 53"/>
                  <a:gd name="T16" fmla="*/ 1 w 30"/>
                  <a:gd name="T17" fmla="*/ 0 h 53"/>
                  <a:gd name="T18" fmla="*/ 0 w 30"/>
                  <a:gd name="T19" fmla="*/ 0 h 53"/>
                  <a:gd name="T20" fmla="*/ 0 w 30"/>
                  <a:gd name="T21" fmla="*/ 0 h 53"/>
                  <a:gd name="T22" fmla="*/ 1 w 30"/>
                  <a:gd name="T23" fmla="*/ 0 h 53"/>
                  <a:gd name="T24" fmla="*/ 1 w 30"/>
                  <a:gd name="T25" fmla="*/ 0 h 53"/>
                  <a:gd name="T26" fmla="*/ 1 w 30"/>
                  <a:gd name="T27" fmla="*/ 0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1 w 30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3"/>
                  <a:gd name="T59" fmla="*/ 30 w 30"/>
                  <a:gd name="T60" fmla="*/ 53 h 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3">
                    <a:moveTo>
                      <a:pt x="30" y="6"/>
                    </a:moveTo>
                    <a:lnTo>
                      <a:pt x="30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9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8" name="Freeform 968"/>
              <p:cNvSpPr>
                <a:spLocks/>
              </p:cNvSpPr>
              <p:nvPr/>
            </p:nvSpPr>
            <p:spPr bwMode="auto">
              <a:xfrm>
                <a:off x="4475" y="2196"/>
                <a:ext cx="9" cy="12"/>
              </a:xfrm>
              <a:custGeom>
                <a:avLst/>
                <a:gdLst>
                  <a:gd name="T0" fmla="*/ 1 w 17"/>
                  <a:gd name="T1" fmla="*/ 1 h 22"/>
                  <a:gd name="T2" fmla="*/ 1 w 17"/>
                  <a:gd name="T3" fmla="*/ 1 h 22"/>
                  <a:gd name="T4" fmla="*/ 1 w 17"/>
                  <a:gd name="T5" fmla="*/ 1 h 22"/>
                  <a:gd name="T6" fmla="*/ 1 w 17"/>
                  <a:gd name="T7" fmla="*/ 1 h 22"/>
                  <a:gd name="T8" fmla="*/ 1 w 17"/>
                  <a:gd name="T9" fmla="*/ 0 h 22"/>
                  <a:gd name="T10" fmla="*/ 1 w 17"/>
                  <a:gd name="T11" fmla="*/ 0 h 22"/>
                  <a:gd name="T12" fmla="*/ 1 w 17"/>
                  <a:gd name="T13" fmla="*/ 1 h 22"/>
                  <a:gd name="T14" fmla="*/ 1 w 17"/>
                  <a:gd name="T15" fmla="*/ 1 h 22"/>
                  <a:gd name="T16" fmla="*/ 1 w 17"/>
                  <a:gd name="T17" fmla="*/ 1 h 22"/>
                  <a:gd name="T18" fmla="*/ 0 w 17"/>
                  <a:gd name="T19" fmla="*/ 1 h 22"/>
                  <a:gd name="T20" fmla="*/ 0 w 17"/>
                  <a:gd name="T21" fmla="*/ 1 h 22"/>
                  <a:gd name="T22" fmla="*/ 1 w 17"/>
                  <a:gd name="T23" fmla="*/ 1 h 22"/>
                  <a:gd name="T24" fmla="*/ 1 w 17"/>
                  <a:gd name="T25" fmla="*/ 1 h 22"/>
                  <a:gd name="T26" fmla="*/ 1 w 17"/>
                  <a:gd name="T27" fmla="*/ 1 h 22"/>
                  <a:gd name="T28" fmla="*/ 1 w 17"/>
                  <a:gd name="T29" fmla="*/ 1 h 22"/>
                  <a:gd name="T30" fmla="*/ 1 w 17"/>
                  <a:gd name="T31" fmla="*/ 1 h 22"/>
                  <a:gd name="T32" fmla="*/ 1 w 17"/>
                  <a:gd name="T33" fmla="*/ 1 h 22"/>
                  <a:gd name="T34" fmla="*/ 1 w 17"/>
                  <a:gd name="T35" fmla="*/ 1 h 22"/>
                  <a:gd name="T36" fmla="*/ 1 w 17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22"/>
                  <a:gd name="T59" fmla="*/ 17 w 17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22">
                    <a:moveTo>
                      <a:pt x="17" y="7"/>
                    </a:moveTo>
                    <a:lnTo>
                      <a:pt x="17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59" name="Freeform 969"/>
              <p:cNvSpPr>
                <a:spLocks/>
              </p:cNvSpPr>
              <p:nvPr/>
            </p:nvSpPr>
            <p:spPr bwMode="auto">
              <a:xfrm>
                <a:off x="4459" y="2217"/>
                <a:ext cx="15" cy="26"/>
              </a:xfrm>
              <a:custGeom>
                <a:avLst/>
                <a:gdLst>
                  <a:gd name="T0" fmla="*/ 1 w 30"/>
                  <a:gd name="T1" fmla="*/ 0 h 53"/>
                  <a:gd name="T2" fmla="*/ 1 w 30"/>
                  <a:gd name="T3" fmla="*/ 0 h 53"/>
                  <a:gd name="T4" fmla="*/ 1 w 30"/>
                  <a:gd name="T5" fmla="*/ 0 h 53"/>
                  <a:gd name="T6" fmla="*/ 1 w 30"/>
                  <a:gd name="T7" fmla="*/ 0 h 53"/>
                  <a:gd name="T8" fmla="*/ 1 w 30"/>
                  <a:gd name="T9" fmla="*/ 0 h 53"/>
                  <a:gd name="T10" fmla="*/ 1 w 30"/>
                  <a:gd name="T11" fmla="*/ 0 h 53"/>
                  <a:gd name="T12" fmla="*/ 1 w 30"/>
                  <a:gd name="T13" fmla="*/ 0 h 53"/>
                  <a:gd name="T14" fmla="*/ 1 w 30"/>
                  <a:gd name="T15" fmla="*/ 0 h 53"/>
                  <a:gd name="T16" fmla="*/ 1 w 30"/>
                  <a:gd name="T17" fmla="*/ 0 h 53"/>
                  <a:gd name="T18" fmla="*/ 0 w 30"/>
                  <a:gd name="T19" fmla="*/ 0 h 53"/>
                  <a:gd name="T20" fmla="*/ 0 w 30"/>
                  <a:gd name="T21" fmla="*/ 0 h 53"/>
                  <a:gd name="T22" fmla="*/ 0 w 30"/>
                  <a:gd name="T23" fmla="*/ 0 h 53"/>
                  <a:gd name="T24" fmla="*/ 1 w 30"/>
                  <a:gd name="T25" fmla="*/ 0 h 53"/>
                  <a:gd name="T26" fmla="*/ 1 w 30"/>
                  <a:gd name="T27" fmla="*/ 0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1 w 30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3"/>
                  <a:gd name="T59" fmla="*/ 30 w 30"/>
                  <a:gd name="T60" fmla="*/ 53 h 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3">
                    <a:moveTo>
                      <a:pt x="30" y="6"/>
                    </a:moveTo>
                    <a:lnTo>
                      <a:pt x="30" y="4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7" y="51"/>
                    </a:lnTo>
                    <a:lnTo>
                      <a:pt x="9" y="49"/>
                    </a:lnTo>
                    <a:lnTo>
                      <a:pt x="11" y="47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0" name="Freeform 970"/>
              <p:cNvSpPr>
                <a:spLocks/>
              </p:cNvSpPr>
              <p:nvPr/>
            </p:nvSpPr>
            <p:spPr bwMode="auto">
              <a:xfrm>
                <a:off x="4450" y="2253"/>
                <a:ext cx="8" cy="10"/>
              </a:xfrm>
              <a:custGeom>
                <a:avLst/>
                <a:gdLst>
                  <a:gd name="T0" fmla="*/ 1 w 15"/>
                  <a:gd name="T1" fmla="*/ 0 h 21"/>
                  <a:gd name="T2" fmla="*/ 1 w 15"/>
                  <a:gd name="T3" fmla="*/ 0 h 21"/>
                  <a:gd name="T4" fmla="*/ 1 w 15"/>
                  <a:gd name="T5" fmla="*/ 0 h 21"/>
                  <a:gd name="T6" fmla="*/ 1 w 15"/>
                  <a:gd name="T7" fmla="*/ 0 h 21"/>
                  <a:gd name="T8" fmla="*/ 1 w 15"/>
                  <a:gd name="T9" fmla="*/ 0 h 21"/>
                  <a:gd name="T10" fmla="*/ 1 w 15"/>
                  <a:gd name="T11" fmla="*/ 0 h 21"/>
                  <a:gd name="T12" fmla="*/ 1 w 15"/>
                  <a:gd name="T13" fmla="*/ 0 h 21"/>
                  <a:gd name="T14" fmla="*/ 1 w 15"/>
                  <a:gd name="T15" fmla="*/ 0 h 21"/>
                  <a:gd name="T16" fmla="*/ 1 w 15"/>
                  <a:gd name="T17" fmla="*/ 0 h 21"/>
                  <a:gd name="T18" fmla="*/ 0 w 15"/>
                  <a:gd name="T19" fmla="*/ 0 h 21"/>
                  <a:gd name="T20" fmla="*/ 0 w 15"/>
                  <a:gd name="T21" fmla="*/ 0 h 21"/>
                  <a:gd name="T22" fmla="*/ 0 w 15"/>
                  <a:gd name="T23" fmla="*/ 0 h 21"/>
                  <a:gd name="T24" fmla="*/ 1 w 15"/>
                  <a:gd name="T25" fmla="*/ 0 h 21"/>
                  <a:gd name="T26" fmla="*/ 1 w 15"/>
                  <a:gd name="T27" fmla="*/ 0 h 21"/>
                  <a:gd name="T28" fmla="*/ 1 w 15"/>
                  <a:gd name="T29" fmla="*/ 0 h 21"/>
                  <a:gd name="T30" fmla="*/ 1 w 15"/>
                  <a:gd name="T31" fmla="*/ 0 h 21"/>
                  <a:gd name="T32" fmla="*/ 1 w 15"/>
                  <a:gd name="T33" fmla="*/ 0 h 21"/>
                  <a:gd name="T34" fmla="*/ 1 w 15"/>
                  <a:gd name="T35" fmla="*/ 0 h 21"/>
                  <a:gd name="T36" fmla="*/ 1 w 15"/>
                  <a:gd name="T37" fmla="*/ 0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21"/>
                  <a:gd name="T59" fmla="*/ 15 w 15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21">
                    <a:moveTo>
                      <a:pt x="15" y="8"/>
                    </a:moveTo>
                    <a:lnTo>
                      <a:pt x="15" y="6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10" y="19"/>
                    </a:lnTo>
                    <a:lnTo>
                      <a:pt x="11" y="17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1" name="Freeform 971"/>
              <p:cNvSpPr>
                <a:spLocks/>
              </p:cNvSpPr>
              <p:nvPr/>
            </p:nvSpPr>
            <p:spPr bwMode="auto">
              <a:xfrm>
                <a:off x="4433" y="2273"/>
                <a:ext cx="15" cy="27"/>
              </a:xfrm>
              <a:custGeom>
                <a:avLst/>
                <a:gdLst>
                  <a:gd name="T0" fmla="*/ 1 w 30"/>
                  <a:gd name="T1" fmla="*/ 1 h 52"/>
                  <a:gd name="T2" fmla="*/ 1 w 30"/>
                  <a:gd name="T3" fmla="*/ 1 h 52"/>
                  <a:gd name="T4" fmla="*/ 1 w 30"/>
                  <a:gd name="T5" fmla="*/ 1 h 52"/>
                  <a:gd name="T6" fmla="*/ 1 w 30"/>
                  <a:gd name="T7" fmla="*/ 0 h 52"/>
                  <a:gd name="T8" fmla="*/ 1 w 30"/>
                  <a:gd name="T9" fmla="*/ 0 h 52"/>
                  <a:gd name="T10" fmla="*/ 1 w 30"/>
                  <a:gd name="T11" fmla="*/ 0 h 52"/>
                  <a:gd name="T12" fmla="*/ 1 w 30"/>
                  <a:gd name="T13" fmla="*/ 0 h 52"/>
                  <a:gd name="T14" fmla="*/ 1 w 30"/>
                  <a:gd name="T15" fmla="*/ 1 h 52"/>
                  <a:gd name="T16" fmla="*/ 1 w 30"/>
                  <a:gd name="T17" fmla="*/ 1 h 52"/>
                  <a:gd name="T18" fmla="*/ 0 w 30"/>
                  <a:gd name="T19" fmla="*/ 1 h 52"/>
                  <a:gd name="T20" fmla="*/ 0 w 30"/>
                  <a:gd name="T21" fmla="*/ 1 h 52"/>
                  <a:gd name="T22" fmla="*/ 1 w 30"/>
                  <a:gd name="T23" fmla="*/ 1 h 52"/>
                  <a:gd name="T24" fmla="*/ 1 w 30"/>
                  <a:gd name="T25" fmla="*/ 1 h 52"/>
                  <a:gd name="T26" fmla="*/ 1 w 30"/>
                  <a:gd name="T27" fmla="*/ 1 h 52"/>
                  <a:gd name="T28" fmla="*/ 1 w 30"/>
                  <a:gd name="T29" fmla="*/ 1 h 52"/>
                  <a:gd name="T30" fmla="*/ 1 w 30"/>
                  <a:gd name="T31" fmla="*/ 1 h 52"/>
                  <a:gd name="T32" fmla="*/ 1 w 30"/>
                  <a:gd name="T33" fmla="*/ 1 h 52"/>
                  <a:gd name="T34" fmla="*/ 1 w 30"/>
                  <a:gd name="T35" fmla="*/ 1 h 52"/>
                  <a:gd name="T36" fmla="*/ 1 w 30"/>
                  <a:gd name="T37" fmla="*/ 1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2"/>
                  <a:gd name="T59" fmla="*/ 30 w 30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2">
                    <a:moveTo>
                      <a:pt x="30" y="5"/>
                    </a:moveTo>
                    <a:lnTo>
                      <a:pt x="30" y="3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9" y="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2" name="Freeform 972"/>
              <p:cNvSpPr>
                <a:spLocks/>
              </p:cNvSpPr>
              <p:nvPr/>
            </p:nvSpPr>
            <p:spPr bwMode="auto">
              <a:xfrm>
                <a:off x="4424" y="2309"/>
                <a:ext cx="8" cy="10"/>
              </a:xfrm>
              <a:custGeom>
                <a:avLst/>
                <a:gdLst>
                  <a:gd name="T0" fmla="*/ 1 w 16"/>
                  <a:gd name="T1" fmla="*/ 0 h 21"/>
                  <a:gd name="T2" fmla="*/ 1 w 16"/>
                  <a:gd name="T3" fmla="*/ 0 h 21"/>
                  <a:gd name="T4" fmla="*/ 1 w 16"/>
                  <a:gd name="T5" fmla="*/ 0 h 21"/>
                  <a:gd name="T6" fmla="*/ 1 w 16"/>
                  <a:gd name="T7" fmla="*/ 0 h 21"/>
                  <a:gd name="T8" fmla="*/ 1 w 16"/>
                  <a:gd name="T9" fmla="*/ 0 h 21"/>
                  <a:gd name="T10" fmla="*/ 1 w 16"/>
                  <a:gd name="T11" fmla="*/ 0 h 21"/>
                  <a:gd name="T12" fmla="*/ 1 w 16"/>
                  <a:gd name="T13" fmla="*/ 0 h 21"/>
                  <a:gd name="T14" fmla="*/ 1 w 16"/>
                  <a:gd name="T15" fmla="*/ 0 h 21"/>
                  <a:gd name="T16" fmla="*/ 1 w 16"/>
                  <a:gd name="T17" fmla="*/ 0 h 21"/>
                  <a:gd name="T18" fmla="*/ 0 w 16"/>
                  <a:gd name="T19" fmla="*/ 0 h 21"/>
                  <a:gd name="T20" fmla="*/ 0 w 16"/>
                  <a:gd name="T21" fmla="*/ 0 h 21"/>
                  <a:gd name="T22" fmla="*/ 1 w 16"/>
                  <a:gd name="T23" fmla="*/ 0 h 21"/>
                  <a:gd name="T24" fmla="*/ 1 w 16"/>
                  <a:gd name="T25" fmla="*/ 0 h 21"/>
                  <a:gd name="T26" fmla="*/ 1 w 16"/>
                  <a:gd name="T27" fmla="*/ 0 h 21"/>
                  <a:gd name="T28" fmla="*/ 1 w 16"/>
                  <a:gd name="T29" fmla="*/ 0 h 21"/>
                  <a:gd name="T30" fmla="*/ 1 w 16"/>
                  <a:gd name="T31" fmla="*/ 0 h 21"/>
                  <a:gd name="T32" fmla="*/ 1 w 16"/>
                  <a:gd name="T33" fmla="*/ 0 h 21"/>
                  <a:gd name="T34" fmla="*/ 1 w 16"/>
                  <a:gd name="T35" fmla="*/ 0 h 21"/>
                  <a:gd name="T36" fmla="*/ 1 w 16"/>
                  <a:gd name="T37" fmla="*/ 0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21"/>
                  <a:gd name="T59" fmla="*/ 16 w 16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21">
                    <a:moveTo>
                      <a:pt x="16" y="7"/>
                    </a:moveTo>
                    <a:lnTo>
                      <a:pt x="16" y="6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3" name="Freeform 973"/>
              <p:cNvSpPr>
                <a:spLocks/>
              </p:cNvSpPr>
              <p:nvPr/>
            </p:nvSpPr>
            <p:spPr bwMode="auto">
              <a:xfrm>
                <a:off x="4408" y="2330"/>
                <a:ext cx="15" cy="26"/>
              </a:xfrm>
              <a:custGeom>
                <a:avLst/>
                <a:gdLst>
                  <a:gd name="T0" fmla="*/ 1 w 30"/>
                  <a:gd name="T1" fmla="*/ 0 h 53"/>
                  <a:gd name="T2" fmla="*/ 1 w 30"/>
                  <a:gd name="T3" fmla="*/ 0 h 53"/>
                  <a:gd name="T4" fmla="*/ 1 w 30"/>
                  <a:gd name="T5" fmla="*/ 0 h 53"/>
                  <a:gd name="T6" fmla="*/ 1 w 30"/>
                  <a:gd name="T7" fmla="*/ 0 h 53"/>
                  <a:gd name="T8" fmla="*/ 1 w 30"/>
                  <a:gd name="T9" fmla="*/ 0 h 53"/>
                  <a:gd name="T10" fmla="*/ 1 w 30"/>
                  <a:gd name="T11" fmla="*/ 0 h 53"/>
                  <a:gd name="T12" fmla="*/ 1 w 30"/>
                  <a:gd name="T13" fmla="*/ 0 h 53"/>
                  <a:gd name="T14" fmla="*/ 1 w 30"/>
                  <a:gd name="T15" fmla="*/ 0 h 53"/>
                  <a:gd name="T16" fmla="*/ 1 w 30"/>
                  <a:gd name="T17" fmla="*/ 0 h 53"/>
                  <a:gd name="T18" fmla="*/ 0 w 30"/>
                  <a:gd name="T19" fmla="*/ 0 h 53"/>
                  <a:gd name="T20" fmla="*/ 0 w 30"/>
                  <a:gd name="T21" fmla="*/ 0 h 53"/>
                  <a:gd name="T22" fmla="*/ 0 w 30"/>
                  <a:gd name="T23" fmla="*/ 0 h 53"/>
                  <a:gd name="T24" fmla="*/ 1 w 30"/>
                  <a:gd name="T25" fmla="*/ 0 h 53"/>
                  <a:gd name="T26" fmla="*/ 1 w 30"/>
                  <a:gd name="T27" fmla="*/ 0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1 w 30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3"/>
                  <a:gd name="T59" fmla="*/ 30 w 30"/>
                  <a:gd name="T60" fmla="*/ 53 h 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3">
                    <a:moveTo>
                      <a:pt x="30" y="6"/>
                    </a:moveTo>
                    <a:lnTo>
                      <a:pt x="30" y="4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3" y="53"/>
                    </a:lnTo>
                    <a:lnTo>
                      <a:pt x="5" y="53"/>
                    </a:lnTo>
                    <a:lnTo>
                      <a:pt x="7" y="51"/>
                    </a:lnTo>
                    <a:lnTo>
                      <a:pt x="9" y="49"/>
                    </a:lnTo>
                    <a:lnTo>
                      <a:pt x="11" y="47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4" name="Freeform 974"/>
              <p:cNvSpPr>
                <a:spLocks/>
              </p:cNvSpPr>
              <p:nvPr/>
            </p:nvSpPr>
            <p:spPr bwMode="auto">
              <a:xfrm>
                <a:off x="4398" y="2365"/>
                <a:ext cx="8" cy="11"/>
              </a:xfrm>
              <a:custGeom>
                <a:avLst/>
                <a:gdLst>
                  <a:gd name="T0" fmla="*/ 1 w 15"/>
                  <a:gd name="T1" fmla="*/ 1 h 20"/>
                  <a:gd name="T2" fmla="*/ 1 w 15"/>
                  <a:gd name="T3" fmla="*/ 1 h 20"/>
                  <a:gd name="T4" fmla="*/ 1 w 15"/>
                  <a:gd name="T5" fmla="*/ 1 h 20"/>
                  <a:gd name="T6" fmla="*/ 1 w 15"/>
                  <a:gd name="T7" fmla="*/ 0 h 20"/>
                  <a:gd name="T8" fmla="*/ 1 w 15"/>
                  <a:gd name="T9" fmla="*/ 0 h 20"/>
                  <a:gd name="T10" fmla="*/ 1 w 15"/>
                  <a:gd name="T11" fmla="*/ 0 h 20"/>
                  <a:gd name="T12" fmla="*/ 1 w 15"/>
                  <a:gd name="T13" fmla="*/ 0 h 20"/>
                  <a:gd name="T14" fmla="*/ 1 w 15"/>
                  <a:gd name="T15" fmla="*/ 1 h 20"/>
                  <a:gd name="T16" fmla="*/ 1 w 15"/>
                  <a:gd name="T17" fmla="*/ 1 h 20"/>
                  <a:gd name="T18" fmla="*/ 0 w 15"/>
                  <a:gd name="T19" fmla="*/ 1 h 20"/>
                  <a:gd name="T20" fmla="*/ 0 w 15"/>
                  <a:gd name="T21" fmla="*/ 1 h 20"/>
                  <a:gd name="T22" fmla="*/ 0 w 15"/>
                  <a:gd name="T23" fmla="*/ 1 h 20"/>
                  <a:gd name="T24" fmla="*/ 1 w 15"/>
                  <a:gd name="T25" fmla="*/ 1 h 20"/>
                  <a:gd name="T26" fmla="*/ 1 w 15"/>
                  <a:gd name="T27" fmla="*/ 1 h 20"/>
                  <a:gd name="T28" fmla="*/ 1 w 15"/>
                  <a:gd name="T29" fmla="*/ 1 h 20"/>
                  <a:gd name="T30" fmla="*/ 1 w 15"/>
                  <a:gd name="T31" fmla="*/ 1 h 20"/>
                  <a:gd name="T32" fmla="*/ 1 w 15"/>
                  <a:gd name="T33" fmla="*/ 1 h 20"/>
                  <a:gd name="T34" fmla="*/ 1 w 15"/>
                  <a:gd name="T35" fmla="*/ 1 h 20"/>
                  <a:gd name="T36" fmla="*/ 1 w 15"/>
                  <a:gd name="T37" fmla="*/ 1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20"/>
                  <a:gd name="T59" fmla="*/ 15 w 15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20">
                    <a:moveTo>
                      <a:pt x="15" y="5"/>
                    </a:moveTo>
                    <a:lnTo>
                      <a:pt x="15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5" name="Freeform 975"/>
              <p:cNvSpPr>
                <a:spLocks/>
              </p:cNvSpPr>
              <p:nvPr/>
            </p:nvSpPr>
            <p:spPr bwMode="auto">
              <a:xfrm>
                <a:off x="4382" y="2386"/>
                <a:ext cx="15" cy="26"/>
              </a:xfrm>
              <a:custGeom>
                <a:avLst/>
                <a:gdLst>
                  <a:gd name="T0" fmla="*/ 1 w 30"/>
                  <a:gd name="T1" fmla="*/ 1 h 52"/>
                  <a:gd name="T2" fmla="*/ 1 w 30"/>
                  <a:gd name="T3" fmla="*/ 1 h 52"/>
                  <a:gd name="T4" fmla="*/ 1 w 30"/>
                  <a:gd name="T5" fmla="*/ 1 h 52"/>
                  <a:gd name="T6" fmla="*/ 1 w 30"/>
                  <a:gd name="T7" fmla="*/ 0 h 52"/>
                  <a:gd name="T8" fmla="*/ 1 w 30"/>
                  <a:gd name="T9" fmla="*/ 0 h 52"/>
                  <a:gd name="T10" fmla="*/ 1 w 30"/>
                  <a:gd name="T11" fmla="*/ 0 h 52"/>
                  <a:gd name="T12" fmla="*/ 1 w 30"/>
                  <a:gd name="T13" fmla="*/ 0 h 52"/>
                  <a:gd name="T14" fmla="*/ 1 w 30"/>
                  <a:gd name="T15" fmla="*/ 1 h 52"/>
                  <a:gd name="T16" fmla="*/ 1 w 30"/>
                  <a:gd name="T17" fmla="*/ 1 h 52"/>
                  <a:gd name="T18" fmla="*/ 0 w 30"/>
                  <a:gd name="T19" fmla="*/ 1 h 52"/>
                  <a:gd name="T20" fmla="*/ 0 w 30"/>
                  <a:gd name="T21" fmla="*/ 1 h 52"/>
                  <a:gd name="T22" fmla="*/ 1 w 30"/>
                  <a:gd name="T23" fmla="*/ 1 h 52"/>
                  <a:gd name="T24" fmla="*/ 1 w 30"/>
                  <a:gd name="T25" fmla="*/ 1 h 52"/>
                  <a:gd name="T26" fmla="*/ 1 w 30"/>
                  <a:gd name="T27" fmla="*/ 1 h 52"/>
                  <a:gd name="T28" fmla="*/ 1 w 30"/>
                  <a:gd name="T29" fmla="*/ 1 h 52"/>
                  <a:gd name="T30" fmla="*/ 1 w 30"/>
                  <a:gd name="T31" fmla="*/ 1 h 52"/>
                  <a:gd name="T32" fmla="*/ 1 w 30"/>
                  <a:gd name="T33" fmla="*/ 1 h 52"/>
                  <a:gd name="T34" fmla="*/ 1 w 30"/>
                  <a:gd name="T35" fmla="*/ 1 h 52"/>
                  <a:gd name="T36" fmla="*/ 1 w 30"/>
                  <a:gd name="T37" fmla="*/ 1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2"/>
                  <a:gd name="T59" fmla="*/ 30 w 30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2">
                    <a:moveTo>
                      <a:pt x="30" y="5"/>
                    </a:moveTo>
                    <a:lnTo>
                      <a:pt x="30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1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6" name="Freeform 976"/>
              <p:cNvSpPr>
                <a:spLocks/>
              </p:cNvSpPr>
              <p:nvPr/>
            </p:nvSpPr>
            <p:spPr bwMode="auto">
              <a:xfrm>
                <a:off x="4372" y="2422"/>
                <a:ext cx="9" cy="10"/>
              </a:xfrm>
              <a:custGeom>
                <a:avLst/>
                <a:gdLst>
                  <a:gd name="T0" fmla="*/ 1 w 17"/>
                  <a:gd name="T1" fmla="*/ 0 h 21"/>
                  <a:gd name="T2" fmla="*/ 1 w 17"/>
                  <a:gd name="T3" fmla="*/ 0 h 21"/>
                  <a:gd name="T4" fmla="*/ 1 w 17"/>
                  <a:gd name="T5" fmla="*/ 0 h 21"/>
                  <a:gd name="T6" fmla="*/ 1 w 17"/>
                  <a:gd name="T7" fmla="*/ 0 h 21"/>
                  <a:gd name="T8" fmla="*/ 1 w 17"/>
                  <a:gd name="T9" fmla="*/ 0 h 21"/>
                  <a:gd name="T10" fmla="*/ 1 w 17"/>
                  <a:gd name="T11" fmla="*/ 0 h 21"/>
                  <a:gd name="T12" fmla="*/ 1 w 17"/>
                  <a:gd name="T13" fmla="*/ 0 h 21"/>
                  <a:gd name="T14" fmla="*/ 1 w 17"/>
                  <a:gd name="T15" fmla="*/ 0 h 21"/>
                  <a:gd name="T16" fmla="*/ 1 w 17"/>
                  <a:gd name="T17" fmla="*/ 0 h 21"/>
                  <a:gd name="T18" fmla="*/ 0 w 17"/>
                  <a:gd name="T19" fmla="*/ 0 h 21"/>
                  <a:gd name="T20" fmla="*/ 0 w 17"/>
                  <a:gd name="T21" fmla="*/ 0 h 21"/>
                  <a:gd name="T22" fmla="*/ 1 w 17"/>
                  <a:gd name="T23" fmla="*/ 0 h 21"/>
                  <a:gd name="T24" fmla="*/ 1 w 17"/>
                  <a:gd name="T25" fmla="*/ 0 h 21"/>
                  <a:gd name="T26" fmla="*/ 1 w 17"/>
                  <a:gd name="T27" fmla="*/ 0 h 21"/>
                  <a:gd name="T28" fmla="*/ 1 w 17"/>
                  <a:gd name="T29" fmla="*/ 0 h 21"/>
                  <a:gd name="T30" fmla="*/ 1 w 17"/>
                  <a:gd name="T31" fmla="*/ 0 h 21"/>
                  <a:gd name="T32" fmla="*/ 1 w 17"/>
                  <a:gd name="T33" fmla="*/ 0 h 21"/>
                  <a:gd name="T34" fmla="*/ 1 w 17"/>
                  <a:gd name="T35" fmla="*/ 0 h 21"/>
                  <a:gd name="T36" fmla="*/ 1 w 17"/>
                  <a:gd name="T37" fmla="*/ 0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21"/>
                  <a:gd name="T59" fmla="*/ 17 w 17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21">
                    <a:moveTo>
                      <a:pt x="17" y="6"/>
                    </a:move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7" name="Freeform 977"/>
              <p:cNvSpPr>
                <a:spLocks/>
              </p:cNvSpPr>
              <p:nvPr/>
            </p:nvSpPr>
            <p:spPr bwMode="auto">
              <a:xfrm>
                <a:off x="4355" y="2442"/>
                <a:ext cx="15" cy="27"/>
              </a:xfrm>
              <a:custGeom>
                <a:avLst/>
                <a:gdLst>
                  <a:gd name="T0" fmla="*/ 1 w 30"/>
                  <a:gd name="T1" fmla="*/ 1 h 53"/>
                  <a:gd name="T2" fmla="*/ 1 w 30"/>
                  <a:gd name="T3" fmla="*/ 1 h 53"/>
                  <a:gd name="T4" fmla="*/ 1 w 30"/>
                  <a:gd name="T5" fmla="*/ 1 h 53"/>
                  <a:gd name="T6" fmla="*/ 1 w 30"/>
                  <a:gd name="T7" fmla="*/ 0 h 53"/>
                  <a:gd name="T8" fmla="*/ 1 w 30"/>
                  <a:gd name="T9" fmla="*/ 0 h 53"/>
                  <a:gd name="T10" fmla="*/ 1 w 30"/>
                  <a:gd name="T11" fmla="*/ 0 h 53"/>
                  <a:gd name="T12" fmla="*/ 1 w 30"/>
                  <a:gd name="T13" fmla="*/ 0 h 53"/>
                  <a:gd name="T14" fmla="*/ 1 w 30"/>
                  <a:gd name="T15" fmla="*/ 1 h 53"/>
                  <a:gd name="T16" fmla="*/ 1 w 30"/>
                  <a:gd name="T17" fmla="*/ 1 h 53"/>
                  <a:gd name="T18" fmla="*/ 0 w 30"/>
                  <a:gd name="T19" fmla="*/ 1 h 53"/>
                  <a:gd name="T20" fmla="*/ 0 w 30"/>
                  <a:gd name="T21" fmla="*/ 1 h 53"/>
                  <a:gd name="T22" fmla="*/ 1 w 30"/>
                  <a:gd name="T23" fmla="*/ 1 h 53"/>
                  <a:gd name="T24" fmla="*/ 1 w 30"/>
                  <a:gd name="T25" fmla="*/ 1 h 53"/>
                  <a:gd name="T26" fmla="*/ 1 w 30"/>
                  <a:gd name="T27" fmla="*/ 1 h 53"/>
                  <a:gd name="T28" fmla="*/ 1 w 30"/>
                  <a:gd name="T29" fmla="*/ 1 h 53"/>
                  <a:gd name="T30" fmla="*/ 1 w 30"/>
                  <a:gd name="T31" fmla="*/ 1 h 53"/>
                  <a:gd name="T32" fmla="*/ 1 w 30"/>
                  <a:gd name="T33" fmla="*/ 1 h 53"/>
                  <a:gd name="T34" fmla="*/ 1 w 30"/>
                  <a:gd name="T35" fmla="*/ 1 h 53"/>
                  <a:gd name="T36" fmla="*/ 1 w 30"/>
                  <a:gd name="T37" fmla="*/ 1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3"/>
                  <a:gd name="T59" fmla="*/ 30 w 30"/>
                  <a:gd name="T60" fmla="*/ 53 h 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3">
                    <a:moveTo>
                      <a:pt x="30" y="6"/>
                    </a:moveTo>
                    <a:lnTo>
                      <a:pt x="30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9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8" name="Freeform 978"/>
              <p:cNvSpPr>
                <a:spLocks/>
              </p:cNvSpPr>
              <p:nvPr/>
            </p:nvSpPr>
            <p:spPr bwMode="auto">
              <a:xfrm>
                <a:off x="4346" y="2478"/>
                <a:ext cx="8" cy="10"/>
              </a:xfrm>
              <a:custGeom>
                <a:avLst/>
                <a:gdLst>
                  <a:gd name="T0" fmla="*/ 0 w 17"/>
                  <a:gd name="T1" fmla="*/ 1 h 20"/>
                  <a:gd name="T2" fmla="*/ 0 w 17"/>
                  <a:gd name="T3" fmla="*/ 1 h 20"/>
                  <a:gd name="T4" fmla="*/ 0 w 17"/>
                  <a:gd name="T5" fmla="*/ 1 h 20"/>
                  <a:gd name="T6" fmla="*/ 0 w 17"/>
                  <a:gd name="T7" fmla="*/ 0 h 20"/>
                  <a:gd name="T8" fmla="*/ 0 w 17"/>
                  <a:gd name="T9" fmla="*/ 0 h 20"/>
                  <a:gd name="T10" fmla="*/ 0 w 17"/>
                  <a:gd name="T11" fmla="*/ 0 h 20"/>
                  <a:gd name="T12" fmla="*/ 0 w 17"/>
                  <a:gd name="T13" fmla="*/ 0 h 20"/>
                  <a:gd name="T14" fmla="*/ 0 w 17"/>
                  <a:gd name="T15" fmla="*/ 1 h 20"/>
                  <a:gd name="T16" fmla="*/ 0 w 17"/>
                  <a:gd name="T17" fmla="*/ 1 h 20"/>
                  <a:gd name="T18" fmla="*/ 0 w 17"/>
                  <a:gd name="T19" fmla="*/ 1 h 20"/>
                  <a:gd name="T20" fmla="*/ 0 w 17"/>
                  <a:gd name="T21" fmla="*/ 1 h 20"/>
                  <a:gd name="T22" fmla="*/ 0 w 17"/>
                  <a:gd name="T23" fmla="*/ 1 h 20"/>
                  <a:gd name="T24" fmla="*/ 0 w 17"/>
                  <a:gd name="T25" fmla="*/ 1 h 20"/>
                  <a:gd name="T26" fmla="*/ 0 w 17"/>
                  <a:gd name="T27" fmla="*/ 1 h 20"/>
                  <a:gd name="T28" fmla="*/ 0 w 17"/>
                  <a:gd name="T29" fmla="*/ 1 h 20"/>
                  <a:gd name="T30" fmla="*/ 0 w 17"/>
                  <a:gd name="T31" fmla="*/ 1 h 20"/>
                  <a:gd name="T32" fmla="*/ 0 w 17"/>
                  <a:gd name="T33" fmla="*/ 1 h 20"/>
                  <a:gd name="T34" fmla="*/ 0 w 17"/>
                  <a:gd name="T35" fmla="*/ 1 h 20"/>
                  <a:gd name="T36" fmla="*/ 0 w 17"/>
                  <a:gd name="T37" fmla="*/ 1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20"/>
                  <a:gd name="T59" fmla="*/ 17 w 17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20">
                    <a:moveTo>
                      <a:pt x="17" y="5"/>
                    </a:move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69" name="Freeform 979"/>
              <p:cNvSpPr>
                <a:spLocks/>
              </p:cNvSpPr>
              <p:nvPr/>
            </p:nvSpPr>
            <p:spPr bwMode="auto">
              <a:xfrm>
                <a:off x="4330" y="2499"/>
                <a:ext cx="15" cy="26"/>
              </a:xfrm>
              <a:custGeom>
                <a:avLst/>
                <a:gdLst>
                  <a:gd name="T0" fmla="*/ 1 w 30"/>
                  <a:gd name="T1" fmla="*/ 0 h 53"/>
                  <a:gd name="T2" fmla="*/ 1 w 30"/>
                  <a:gd name="T3" fmla="*/ 0 h 53"/>
                  <a:gd name="T4" fmla="*/ 1 w 30"/>
                  <a:gd name="T5" fmla="*/ 0 h 53"/>
                  <a:gd name="T6" fmla="*/ 1 w 30"/>
                  <a:gd name="T7" fmla="*/ 0 h 53"/>
                  <a:gd name="T8" fmla="*/ 1 w 30"/>
                  <a:gd name="T9" fmla="*/ 0 h 53"/>
                  <a:gd name="T10" fmla="*/ 1 w 30"/>
                  <a:gd name="T11" fmla="*/ 0 h 53"/>
                  <a:gd name="T12" fmla="*/ 1 w 30"/>
                  <a:gd name="T13" fmla="*/ 0 h 53"/>
                  <a:gd name="T14" fmla="*/ 1 w 30"/>
                  <a:gd name="T15" fmla="*/ 0 h 53"/>
                  <a:gd name="T16" fmla="*/ 1 w 30"/>
                  <a:gd name="T17" fmla="*/ 0 h 53"/>
                  <a:gd name="T18" fmla="*/ 0 w 30"/>
                  <a:gd name="T19" fmla="*/ 0 h 53"/>
                  <a:gd name="T20" fmla="*/ 0 w 30"/>
                  <a:gd name="T21" fmla="*/ 0 h 53"/>
                  <a:gd name="T22" fmla="*/ 0 w 30"/>
                  <a:gd name="T23" fmla="*/ 0 h 53"/>
                  <a:gd name="T24" fmla="*/ 1 w 30"/>
                  <a:gd name="T25" fmla="*/ 0 h 53"/>
                  <a:gd name="T26" fmla="*/ 1 w 30"/>
                  <a:gd name="T27" fmla="*/ 0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1 w 30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53"/>
                  <a:gd name="T59" fmla="*/ 30 w 30"/>
                  <a:gd name="T60" fmla="*/ 53 h 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53">
                    <a:moveTo>
                      <a:pt x="30" y="6"/>
                    </a:moveTo>
                    <a:lnTo>
                      <a:pt x="30" y="4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7" y="51"/>
                    </a:lnTo>
                    <a:lnTo>
                      <a:pt x="9" y="49"/>
                    </a:lnTo>
                    <a:lnTo>
                      <a:pt x="11" y="47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70" name="Freeform 980"/>
              <p:cNvSpPr>
                <a:spLocks/>
              </p:cNvSpPr>
              <p:nvPr/>
            </p:nvSpPr>
            <p:spPr bwMode="auto">
              <a:xfrm>
                <a:off x="4303" y="2515"/>
                <a:ext cx="54" cy="65"/>
              </a:xfrm>
              <a:custGeom>
                <a:avLst/>
                <a:gdLst>
                  <a:gd name="T0" fmla="*/ 0 w 109"/>
                  <a:gd name="T1" fmla="*/ 0 h 131"/>
                  <a:gd name="T2" fmla="*/ 0 w 109"/>
                  <a:gd name="T3" fmla="*/ 0 h 131"/>
                  <a:gd name="T4" fmla="*/ 0 w 109"/>
                  <a:gd name="T5" fmla="*/ 0 h 131"/>
                  <a:gd name="T6" fmla="*/ 0 w 109"/>
                  <a:gd name="T7" fmla="*/ 0 h 1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131"/>
                  <a:gd name="T14" fmla="*/ 109 w 109"/>
                  <a:gd name="T15" fmla="*/ 131 h 1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131">
                    <a:moveTo>
                      <a:pt x="0" y="0"/>
                    </a:moveTo>
                    <a:lnTo>
                      <a:pt x="4" y="131"/>
                    </a:lnTo>
                    <a:lnTo>
                      <a:pt x="109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3796" name="Text Box 982"/>
          <p:cNvSpPr txBox="1">
            <a:spLocks noChangeArrowheads="1"/>
          </p:cNvSpPr>
          <p:nvPr/>
        </p:nvSpPr>
        <p:spPr bwMode="auto">
          <a:xfrm>
            <a:off x="539750" y="6583363"/>
            <a:ext cx="2946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Fuente: Adaptado de Gomez-Lobo, 200?</a:t>
            </a:r>
            <a:endParaRPr lang="es-ES" sz="1200"/>
          </a:p>
        </p:txBody>
      </p:sp>
      <p:sp>
        <p:nvSpPr>
          <p:cNvPr id="33797" name="981 CuadroTexto"/>
          <p:cNvSpPr txBox="1">
            <a:spLocks noChangeArrowheads="1"/>
          </p:cNvSpPr>
          <p:nvPr/>
        </p:nvSpPr>
        <p:spPr bwMode="auto">
          <a:xfrm>
            <a:off x="2382838" y="5949950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S"/>
              <a:t>t</a:t>
            </a:r>
            <a:r>
              <a:rPr lang="es-ES" baseline="-25000"/>
              <a:t>0</a:t>
            </a:r>
          </a:p>
        </p:txBody>
      </p:sp>
      <p:sp>
        <p:nvSpPr>
          <p:cNvPr id="33798" name="982 CuadroTexto"/>
          <p:cNvSpPr txBox="1">
            <a:spLocks noChangeArrowheads="1"/>
          </p:cNvSpPr>
          <p:nvPr/>
        </p:nvSpPr>
        <p:spPr bwMode="auto">
          <a:xfrm>
            <a:off x="4284663" y="5949950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t</a:t>
            </a:r>
            <a:r>
              <a:rPr lang="es-ES" baseline="-25000"/>
              <a:t>1</a:t>
            </a:r>
          </a:p>
        </p:txBody>
      </p:sp>
      <p:sp>
        <p:nvSpPr>
          <p:cNvPr id="33799" name="983 CuadroTexto"/>
          <p:cNvSpPr txBox="1">
            <a:spLocks noChangeArrowheads="1"/>
          </p:cNvSpPr>
          <p:nvPr/>
        </p:nvSpPr>
        <p:spPr bwMode="auto">
          <a:xfrm>
            <a:off x="6372225" y="5949950"/>
            <a:ext cx="37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t</a:t>
            </a:r>
            <a:r>
              <a:rPr lang="es-ES" sz="1600"/>
              <a:t>n</a:t>
            </a:r>
            <a:endParaRPr lang="es-ES" baseline="-25000"/>
          </a:p>
        </p:txBody>
      </p:sp>
      <p:cxnSp>
        <p:nvCxnSpPr>
          <p:cNvPr id="986" name="985 Conector recto de flecha"/>
          <p:cNvCxnSpPr/>
          <p:nvPr/>
        </p:nvCxnSpPr>
        <p:spPr>
          <a:xfrm flipH="1">
            <a:off x="4787900" y="2708275"/>
            <a:ext cx="1728788" cy="144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3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>
                <a:latin typeface="Bookman Old Style" charset="0"/>
              </a:rPr>
              <a:t>Diferencias legítimas</a:t>
            </a:r>
            <a:endParaRPr lang="es-ES">
              <a:latin typeface="Bookman Old Style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>
                <a:latin typeface="Gill Sans MT" charset="0"/>
              </a:rPr>
              <a:t>Pero los costos pueden diferir por razones que no tienen que ver con la eficiencia productiva entre hospitales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s-MX">
                <a:latin typeface="Gill Sans MT" charset="0"/>
              </a:rPr>
              <a:t>Por ejemplo, por problemas geográficos,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s-MX">
                <a:latin typeface="Gill Sans MT" charset="0"/>
              </a:rPr>
              <a:t>de distancia o topografía, escala y densidad de la demanda,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s-MX">
                <a:latin typeface="Gill Sans MT" charset="0"/>
              </a:rPr>
              <a:t>costos de insumos, etc.</a:t>
            </a:r>
          </a:p>
          <a:p>
            <a:pPr eaLnBrk="1" hangingPunct="1">
              <a:lnSpc>
                <a:spcPct val="90000"/>
              </a:lnSpc>
            </a:pPr>
            <a:r>
              <a:rPr lang="es-MX">
                <a:latin typeface="Gill Sans MT" charset="0"/>
              </a:rPr>
              <a:t>Es necesario separar los costos de elementos diferenciales legítimos entre hospitales o establecimientos de salud en general y ajustar los cálculos de acuerdo a estos costos</a:t>
            </a:r>
            <a:endParaRPr lang="es-ES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endParaRPr lang="es-ES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5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0029A8-615A-BF49-AF39-195EF0715940}" type="slidenum">
              <a:rPr lang="es-ES">
                <a:solidFill>
                  <a:schemeClr val="tx2"/>
                </a:solidFill>
              </a:rPr>
              <a:pPr eaLnBrk="1" hangingPunct="1"/>
              <a:t>37</a:t>
            </a:fld>
            <a:endParaRPr lang="es-ES">
              <a:solidFill>
                <a:schemeClr val="tx2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3600" dirty="0">
                <a:latin typeface="Bookman Old Style" charset="0"/>
              </a:rPr>
              <a:t>Diseño de un modelo de pago siguiendo la </a:t>
            </a:r>
            <a:r>
              <a:rPr lang="es-ES" sz="3600" i="1" dirty="0" smtClean="0">
                <a:latin typeface="Bookman Old Style" charset="0"/>
              </a:rPr>
              <a:t>teor</a:t>
            </a:r>
            <a:r>
              <a:rPr lang="es-ES" sz="3600" i="1" dirty="0" smtClean="0">
                <a:latin typeface="Bookman Old Style" charset="0"/>
              </a:rPr>
              <a:t>ía</a:t>
            </a:r>
            <a:endParaRPr lang="es-ES" sz="3600" i="1" dirty="0">
              <a:latin typeface="Bookman Old Style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937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800">
                <a:latin typeface="Gill Sans MT" charset="0"/>
              </a:rPr>
              <a:t>La comparación debe ocurrir entre unidades homogéneas. Por lo tanto:</a:t>
            </a:r>
          </a:p>
          <a:p>
            <a:pPr eaLnBrk="1" hangingPunct="1">
              <a:lnSpc>
                <a:spcPct val="90000"/>
              </a:lnSpc>
            </a:pPr>
            <a:r>
              <a:rPr lang="es-ES" sz="2800">
                <a:latin typeface="Gill Sans MT" charset="0"/>
              </a:rPr>
              <a:t>Medida de la casuística para corregir por complejidad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>
                <a:latin typeface="Gill Sans MT" charset="0"/>
              </a:rPr>
              <a:t>Disponer de un Conjunto mínimo básico de datos (CMBD)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>
                <a:latin typeface="Gill Sans MT" charset="0"/>
              </a:rPr>
              <a:t>Agrupación en DRG y aplicación de pesos relativos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>
                <a:latin typeface="Gill Sans MT" charset="0"/>
              </a:rPr>
              <a:t>Estandarización y cálculo del índice de casuística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>
                <a:latin typeface="Gill Sans MT" charset="0"/>
              </a:rPr>
              <a:t>Estimación de costo esperado según casuística</a:t>
            </a:r>
          </a:p>
          <a:p>
            <a:pPr eaLnBrk="1" hangingPunct="1">
              <a:lnSpc>
                <a:spcPct val="90000"/>
              </a:lnSpc>
            </a:pPr>
            <a:r>
              <a:rPr lang="es-ES" sz="2800">
                <a:latin typeface="Gill Sans MT" charset="0"/>
              </a:rPr>
              <a:t>Medida de la capacidad instalada para reconocer los costos diferenciales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>
                <a:latin typeface="Gill Sans MT" charset="0"/>
              </a:rPr>
              <a:t>Variables que indican disponibilidad de servicio para la población, 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>
                <a:latin typeface="Gill Sans MT" charset="0"/>
              </a:rPr>
              <a:t>Clasificación de hospitales según capacidad (análisis cluster)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>
                <a:latin typeface="Gill Sans MT" charset="0"/>
              </a:rPr>
              <a:t>Estimación de costos esperados según capacidad</a:t>
            </a:r>
          </a:p>
          <a:p>
            <a:pPr eaLnBrk="1" hangingPunct="1">
              <a:lnSpc>
                <a:spcPct val="90000"/>
              </a:lnSpc>
            </a:pPr>
            <a:endParaRPr lang="es-ES" sz="270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5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32 Grupo"/>
          <p:cNvGrpSpPr/>
          <p:nvPr/>
        </p:nvGrpSpPr>
        <p:grpSpPr>
          <a:xfrm>
            <a:off x="1115616" y="1196752"/>
            <a:ext cx="6093867" cy="5448077"/>
            <a:chOff x="1116013" y="428625"/>
            <a:chExt cx="6813550" cy="6072188"/>
          </a:xfrm>
        </p:grpSpPr>
        <p:sp>
          <p:nvSpPr>
            <p:cNvPr id="4" name="3 Rectángulo"/>
            <p:cNvSpPr>
              <a:spLocks noChangeArrowheads="1"/>
            </p:cNvSpPr>
            <p:nvPr/>
          </p:nvSpPr>
          <p:spPr bwMode="auto">
            <a:xfrm>
              <a:off x="1143000" y="549275"/>
              <a:ext cx="2214563" cy="714375"/>
            </a:xfrm>
            <a:prstGeom prst="rect">
              <a:avLst/>
            </a:prstGeom>
            <a:solidFill>
              <a:schemeClr val="bg2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Capacidad instalada (oferta)</a:t>
              </a:r>
            </a:p>
          </p:txBody>
        </p:sp>
        <p:sp>
          <p:nvSpPr>
            <p:cNvPr id="5" name="4 Rectángulo"/>
            <p:cNvSpPr>
              <a:spLocks noChangeArrowheads="1"/>
            </p:cNvSpPr>
            <p:nvPr/>
          </p:nvSpPr>
          <p:spPr bwMode="auto">
            <a:xfrm>
              <a:off x="5580063" y="549275"/>
              <a:ext cx="2214562" cy="714375"/>
            </a:xfrm>
            <a:prstGeom prst="rect">
              <a:avLst/>
            </a:prstGeom>
            <a:solidFill>
              <a:schemeClr val="bg2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Casuística  (demanda)</a:t>
              </a:r>
            </a:p>
          </p:txBody>
        </p:sp>
        <p:sp>
          <p:nvSpPr>
            <p:cNvPr id="6" name="5 Rectángulo"/>
            <p:cNvSpPr>
              <a:spLocks noChangeArrowheads="1"/>
            </p:cNvSpPr>
            <p:nvPr/>
          </p:nvSpPr>
          <p:spPr bwMode="auto">
            <a:xfrm>
              <a:off x="1116013" y="1493838"/>
              <a:ext cx="2214562" cy="92868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dirty="0">
                  <a:solidFill>
                    <a:schemeClr val="dk1"/>
                  </a:solidFill>
                  <a:latin typeface="+mn-lt"/>
                </a:rPr>
                <a:t>Censo de establecimientos</a:t>
              </a:r>
            </a:p>
          </p:txBody>
        </p:sp>
        <p:sp>
          <p:nvSpPr>
            <p:cNvPr id="7" name="6 Rectángulo"/>
            <p:cNvSpPr>
              <a:spLocks noChangeArrowheads="1"/>
            </p:cNvSpPr>
            <p:nvPr/>
          </p:nvSpPr>
          <p:spPr bwMode="auto">
            <a:xfrm>
              <a:off x="5553075" y="1493838"/>
              <a:ext cx="2214563" cy="92868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dirty="0">
                  <a:solidFill>
                    <a:schemeClr val="dk1"/>
                  </a:solidFill>
                  <a:latin typeface="+mn-lt"/>
                </a:rPr>
                <a:t>Información de diagnósticos y procedimientos</a:t>
              </a:r>
            </a:p>
          </p:txBody>
        </p:sp>
        <p:sp>
          <p:nvSpPr>
            <p:cNvPr id="8" name="7 Rectángulo"/>
            <p:cNvSpPr>
              <a:spLocks noChangeArrowheads="1"/>
            </p:cNvSpPr>
            <p:nvPr/>
          </p:nvSpPr>
          <p:spPr bwMode="auto">
            <a:xfrm>
              <a:off x="1143000" y="2643188"/>
              <a:ext cx="2214563" cy="71437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dirty="0">
                  <a:solidFill>
                    <a:schemeClr val="dk1"/>
                  </a:solidFill>
                  <a:latin typeface="+mn-lt"/>
                </a:rPr>
                <a:t>Agrupaciones de establecimientos</a:t>
              </a:r>
            </a:p>
          </p:txBody>
        </p:sp>
        <p:sp>
          <p:nvSpPr>
            <p:cNvPr id="9" name="8 Rectángulo"/>
            <p:cNvSpPr>
              <a:spLocks noChangeArrowheads="1"/>
            </p:cNvSpPr>
            <p:nvPr/>
          </p:nvSpPr>
          <p:spPr bwMode="auto">
            <a:xfrm>
              <a:off x="5545138" y="2652713"/>
              <a:ext cx="2214562" cy="71437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dirty="0">
                  <a:solidFill>
                    <a:schemeClr val="dk1"/>
                  </a:solidFill>
                  <a:latin typeface="+mn-lt"/>
                </a:rPr>
                <a:t>Agrupaciones de </a:t>
              </a:r>
              <a:r>
                <a:rPr lang="es-PE" sz="1400" dirty="0" err="1">
                  <a:solidFill>
                    <a:schemeClr val="dk1"/>
                  </a:solidFill>
                  <a:latin typeface="+mn-lt"/>
                </a:rPr>
                <a:t>GRDs</a:t>
              </a:r>
              <a:endParaRPr lang="es-PE" sz="14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0" name="9 Rectángulo"/>
            <p:cNvSpPr>
              <a:spLocks noChangeArrowheads="1"/>
            </p:cNvSpPr>
            <p:nvPr/>
          </p:nvSpPr>
          <p:spPr bwMode="auto">
            <a:xfrm>
              <a:off x="1143000" y="3571875"/>
              <a:ext cx="2214563" cy="857250"/>
            </a:xfrm>
            <a:prstGeom prst="rect">
              <a:avLst/>
            </a:prstGeom>
            <a:solidFill>
              <a:schemeClr val="bg2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PE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Costo medio esperado según capacidad instalada</a:t>
              </a:r>
            </a:p>
          </p:txBody>
        </p:sp>
        <p:sp>
          <p:nvSpPr>
            <p:cNvPr id="11" name="10 Rectángulo"/>
            <p:cNvSpPr>
              <a:spLocks noChangeArrowheads="1"/>
            </p:cNvSpPr>
            <p:nvPr/>
          </p:nvSpPr>
          <p:spPr bwMode="auto">
            <a:xfrm>
              <a:off x="5572125" y="3571875"/>
              <a:ext cx="2214563" cy="857250"/>
            </a:xfrm>
            <a:prstGeom prst="rect">
              <a:avLst/>
            </a:prstGeom>
            <a:solidFill>
              <a:schemeClr val="bg2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Costo medio esperado según casuística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929063" y="3571875"/>
              <a:ext cx="1214437" cy="8572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400">
                  <a:solidFill>
                    <a:srgbClr val="FFFFFF"/>
                  </a:solidFill>
                  <a:latin typeface="Calibri" pitchFamily="34" charset="0"/>
                </a:rPr>
                <a:t>Costo medio observado</a:t>
              </a:r>
            </a:p>
          </p:txBody>
        </p:sp>
        <p:sp>
          <p:nvSpPr>
            <p:cNvPr id="13" name="12 Rectángulo"/>
            <p:cNvSpPr>
              <a:spLocks noChangeArrowheads="1"/>
            </p:cNvSpPr>
            <p:nvPr/>
          </p:nvSpPr>
          <p:spPr bwMode="auto">
            <a:xfrm>
              <a:off x="1116013" y="4652963"/>
              <a:ext cx="2214562" cy="71437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dirty="0">
                  <a:solidFill>
                    <a:schemeClr val="dk1"/>
                  </a:solidFill>
                  <a:latin typeface="+mn-lt"/>
                </a:rPr>
                <a:t>Retrospectivo</a:t>
              </a:r>
            </a:p>
          </p:txBody>
        </p:sp>
        <p:sp>
          <p:nvSpPr>
            <p:cNvPr id="14" name="13 Rectángulo"/>
            <p:cNvSpPr>
              <a:spLocks noChangeArrowheads="1"/>
            </p:cNvSpPr>
            <p:nvPr/>
          </p:nvSpPr>
          <p:spPr bwMode="auto">
            <a:xfrm>
              <a:off x="5553075" y="4652963"/>
              <a:ext cx="2214563" cy="71437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dirty="0">
                  <a:solidFill>
                    <a:schemeClr val="dk1"/>
                  </a:solidFill>
                  <a:latin typeface="+mn-lt"/>
                </a:rPr>
                <a:t>Prospectivo</a:t>
              </a:r>
            </a:p>
          </p:txBody>
        </p:sp>
        <p:cxnSp>
          <p:nvCxnSpPr>
            <p:cNvPr id="16" name="15 Conector recto de flecha"/>
            <p:cNvCxnSpPr>
              <a:cxnSpLocks noChangeShapeType="1"/>
            </p:cNvCxnSpPr>
            <p:nvPr/>
          </p:nvCxnSpPr>
          <p:spPr bwMode="auto">
            <a:xfrm flipH="1">
              <a:off x="2195513" y="1271588"/>
              <a:ext cx="26987" cy="204787"/>
            </a:xfrm>
            <a:prstGeom prst="straightConnector1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triangle" w="lg" len="med"/>
            </a:ln>
          </p:spPr>
        </p:cxnSp>
        <p:cxnSp>
          <p:nvCxnSpPr>
            <p:cNvPr id="18" name="17 Conector recto de flecha"/>
            <p:cNvCxnSpPr>
              <a:cxnSpLocks noChangeShapeType="1"/>
            </p:cNvCxnSpPr>
            <p:nvPr/>
          </p:nvCxnSpPr>
          <p:spPr bwMode="auto">
            <a:xfrm>
              <a:off x="2195513" y="2430463"/>
              <a:ext cx="26987" cy="195262"/>
            </a:xfrm>
            <a:prstGeom prst="straightConnector1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triangle" w="lg" len="med"/>
            </a:ln>
          </p:spPr>
        </p:cxnSp>
        <p:cxnSp>
          <p:nvCxnSpPr>
            <p:cNvPr id="21" name="20 Conector recto de flecha"/>
            <p:cNvCxnSpPr>
              <a:stCxn id="8" idx="2"/>
              <a:endCxn id="10" idx="0"/>
            </p:cNvCxnSpPr>
            <p:nvPr/>
          </p:nvCxnSpPr>
          <p:spPr>
            <a:xfrm rot="5400000">
              <a:off x="2113757" y="3459956"/>
              <a:ext cx="215900" cy="1587"/>
            </a:xfrm>
            <a:prstGeom prst="straightConnector1">
              <a:avLst/>
            </a:prstGeom>
            <a:ln w="28575"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>
              <a:cxnSpLocks noChangeShapeType="1"/>
            </p:cNvCxnSpPr>
            <p:nvPr/>
          </p:nvCxnSpPr>
          <p:spPr bwMode="auto">
            <a:xfrm flipH="1">
              <a:off x="2195513" y="4437063"/>
              <a:ext cx="26987" cy="198437"/>
            </a:xfrm>
            <a:prstGeom prst="straightConnector1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triangle" w="lg" len="med"/>
            </a:ln>
          </p:spPr>
        </p:cxnSp>
        <p:cxnSp>
          <p:nvCxnSpPr>
            <p:cNvPr id="27" name="26 Conector recto de flecha"/>
            <p:cNvCxnSpPr>
              <a:cxnSpLocks noChangeShapeType="1"/>
              <a:stCxn id="5" idx="2"/>
              <a:endCxn id="7" idx="0"/>
            </p:cNvCxnSpPr>
            <p:nvPr/>
          </p:nvCxnSpPr>
          <p:spPr bwMode="auto">
            <a:xfrm flipH="1">
              <a:off x="6661150" y="1276350"/>
              <a:ext cx="26988" cy="204788"/>
            </a:xfrm>
            <a:prstGeom prst="straightConnector1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triangle" w="lg" len="med"/>
            </a:ln>
          </p:spPr>
        </p:cxnSp>
        <p:cxnSp>
          <p:nvCxnSpPr>
            <p:cNvPr id="28" name="27 Conector recto de flecha"/>
            <p:cNvCxnSpPr>
              <a:cxnSpLocks noChangeShapeType="1"/>
              <a:stCxn id="7" idx="2"/>
              <a:endCxn id="9" idx="0"/>
            </p:cNvCxnSpPr>
            <p:nvPr/>
          </p:nvCxnSpPr>
          <p:spPr bwMode="auto">
            <a:xfrm flipH="1">
              <a:off x="6653213" y="2435225"/>
              <a:ext cx="7937" cy="204788"/>
            </a:xfrm>
            <a:prstGeom prst="straightConnector1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triangle" w="lg" len="med"/>
            </a:ln>
          </p:spPr>
        </p:cxnSp>
        <p:cxnSp>
          <p:nvCxnSpPr>
            <p:cNvPr id="29" name="28 Conector recto de flecha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6653213" y="3379788"/>
              <a:ext cx="26987" cy="179387"/>
            </a:xfrm>
            <a:prstGeom prst="straightConnector1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triangle" w="lg" len="med"/>
            </a:ln>
          </p:spPr>
        </p:cxnSp>
        <p:cxnSp>
          <p:nvCxnSpPr>
            <p:cNvPr id="30" name="29 Conector recto de flecha"/>
            <p:cNvCxnSpPr>
              <a:cxnSpLocks noChangeShapeType="1"/>
            </p:cNvCxnSpPr>
            <p:nvPr/>
          </p:nvCxnSpPr>
          <p:spPr bwMode="auto">
            <a:xfrm flipH="1">
              <a:off x="6659563" y="4437063"/>
              <a:ext cx="19050" cy="198437"/>
            </a:xfrm>
            <a:prstGeom prst="straightConnector1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triangle" w="lg" len="med"/>
            </a:ln>
          </p:spPr>
        </p:cxnSp>
        <p:cxnSp>
          <p:nvCxnSpPr>
            <p:cNvPr id="39" name="38 Conector recto de flecha"/>
            <p:cNvCxnSpPr>
              <a:stCxn id="12" idx="1"/>
              <a:endCxn id="10" idx="3"/>
            </p:cNvCxnSpPr>
            <p:nvPr/>
          </p:nvCxnSpPr>
          <p:spPr>
            <a:xfrm rot="10800000">
              <a:off x="3357563" y="4000500"/>
              <a:ext cx="5715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>
              <a:stCxn id="12" idx="3"/>
              <a:endCxn id="11" idx="1"/>
            </p:cNvCxnSpPr>
            <p:nvPr/>
          </p:nvCxnSpPr>
          <p:spPr>
            <a:xfrm>
              <a:off x="5143500" y="4000500"/>
              <a:ext cx="428625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curvado"/>
            <p:cNvCxnSpPr>
              <a:cxnSpLocks noChangeShapeType="1"/>
            </p:cNvCxnSpPr>
            <p:nvPr/>
          </p:nvCxnSpPr>
          <p:spPr bwMode="auto">
            <a:xfrm rot="16200000" flipH="1">
              <a:off x="2748757" y="4815681"/>
              <a:ext cx="585788" cy="1692275"/>
            </a:xfrm>
            <a:prstGeom prst="curvedConnector2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triangle" w="lg" len="med"/>
            </a:ln>
          </p:spPr>
        </p:cxnSp>
        <p:sp>
          <p:nvSpPr>
            <p:cNvPr id="48" name="47 Rectángulo"/>
            <p:cNvSpPr/>
            <p:nvPr/>
          </p:nvSpPr>
          <p:spPr>
            <a:xfrm>
              <a:off x="3929063" y="5429250"/>
              <a:ext cx="1214437" cy="10715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400" b="1" dirty="0"/>
                <a:t>Costo mixto</a:t>
              </a:r>
            </a:p>
          </p:txBody>
        </p:sp>
        <p:cxnSp>
          <p:nvCxnSpPr>
            <p:cNvPr id="50" name="46 Conector curvado"/>
            <p:cNvCxnSpPr>
              <a:cxnSpLocks noChangeShapeType="1"/>
            </p:cNvCxnSpPr>
            <p:nvPr/>
          </p:nvCxnSpPr>
          <p:spPr bwMode="auto">
            <a:xfrm rot="5400000">
              <a:off x="5615781" y="4915694"/>
              <a:ext cx="585788" cy="1504950"/>
            </a:xfrm>
            <a:prstGeom prst="curvedConnector2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triangle" w="lg" len="med"/>
            </a:ln>
          </p:spPr>
        </p:cxnSp>
        <p:sp>
          <p:nvSpPr>
            <p:cNvPr id="63" name="62 Rectángulo"/>
            <p:cNvSpPr/>
            <p:nvPr/>
          </p:nvSpPr>
          <p:spPr>
            <a:xfrm>
              <a:off x="5429250" y="428625"/>
              <a:ext cx="2500313" cy="5072063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1400"/>
            </a:p>
          </p:txBody>
        </p:sp>
      </p:grpSp>
      <p:sp>
        <p:nvSpPr>
          <p:cNvPr id="34" name="33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7809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Sistema de pago a hospitales (</a:t>
            </a:r>
            <a:r>
              <a:rPr lang="es-ES" dirty="0" err="1" smtClean="0"/>
              <a:t>yardstick</a:t>
            </a:r>
            <a:r>
              <a:rPr lang="es-ES" dirty="0" smtClean="0"/>
              <a:t> </a:t>
            </a:r>
            <a:r>
              <a:rPr lang="es-ES" dirty="0" err="1" smtClean="0"/>
              <a:t>competition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1" dirty="0" smtClean="0"/>
              <a:t>Fuente: Cid  C, 2012</a:t>
            </a:r>
            <a:endParaRPr lang="es-ES" sz="1400" b="1" i="1" dirty="0"/>
          </a:p>
        </p:txBody>
      </p:sp>
    </p:spTree>
    <p:extLst>
      <p:ext uri="{BB962C8B-B14F-4D97-AF65-F5344CB8AC3E}">
        <p14:creationId xmlns:p14="http://schemas.microsoft.com/office/powerpoint/2010/main" val="220075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dirty="0" smtClean="0"/>
              <a:t>Necesidad de sistema de contabilidad de costos</a:t>
            </a:r>
            <a:endParaRPr lang="es-ES" sz="3600" dirty="0" smtClean="0">
              <a:ea typeface="+mj-ea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187450" y="1484313"/>
            <a:ext cx="16557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400" b="1">
                <a:solidFill>
                  <a:srgbClr val="000066"/>
                </a:solidFill>
              </a:rPr>
              <a:t>WINSIG</a:t>
            </a:r>
            <a:endParaRPr lang="es-ES" sz="1400" b="1">
              <a:solidFill>
                <a:srgbClr val="000066"/>
              </a:solidFill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5364163" y="1484313"/>
            <a:ext cx="18716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400" b="1">
                <a:solidFill>
                  <a:srgbClr val="000066"/>
                </a:solidFill>
              </a:rPr>
              <a:t>SISTEMA </a:t>
            </a:r>
          </a:p>
          <a:p>
            <a:pPr algn="ctr"/>
            <a:r>
              <a:rPr lang="es-MX" sz="1400" b="1">
                <a:solidFill>
                  <a:srgbClr val="000066"/>
                </a:solidFill>
              </a:rPr>
              <a:t>GESTION CLINICA</a:t>
            </a:r>
            <a:endParaRPr lang="es-ES" sz="1400" b="1">
              <a:solidFill>
                <a:srgbClr val="000066"/>
              </a:solidFill>
            </a:endParaRPr>
          </a:p>
        </p:txBody>
      </p:sp>
      <p:sp>
        <p:nvSpPr>
          <p:cNvPr id="28677" name="AutoShape 7"/>
          <p:cNvSpPr>
            <a:spLocks noChangeArrowheads="1"/>
          </p:cNvSpPr>
          <p:nvPr/>
        </p:nvSpPr>
        <p:spPr bwMode="auto">
          <a:xfrm>
            <a:off x="1187450" y="2636838"/>
            <a:ext cx="1655763" cy="720725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>
                <a:solidFill>
                  <a:srgbClr val="000066"/>
                </a:solidFill>
              </a:rPr>
              <a:t>INDICADORES</a:t>
            </a:r>
          </a:p>
          <a:p>
            <a:pPr algn="ctr"/>
            <a:r>
              <a:rPr lang="es-MX" sz="1200" b="1">
                <a:solidFill>
                  <a:srgbClr val="000066"/>
                </a:solidFill>
              </a:rPr>
              <a:t>COSTOS</a:t>
            </a:r>
            <a:endParaRPr lang="es-ES" sz="1200" b="1">
              <a:solidFill>
                <a:srgbClr val="000066"/>
              </a:solidFill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3276600" y="3573463"/>
            <a:ext cx="172720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>
                <a:solidFill>
                  <a:srgbClr val="000066"/>
                </a:solidFill>
              </a:rPr>
              <a:t>INTERFASE</a:t>
            </a:r>
          </a:p>
          <a:p>
            <a:pPr algn="ctr"/>
            <a:r>
              <a:rPr lang="es-MX" sz="1200" b="1">
                <a:solidFill>
                  <a:srgbClr val="000066"/>
                </a:solidFill>
              </a:rPr>
              <a:t> LOGICA</a:t>
            </a:r>
            <a:endParaRPr lang="es-ES" sz="1200" b="1">
              <a:solidFill>
                <a:srgbClr val="000066"/>
              </a:solidFill>
            </a:endParaRP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1403350" y="4941888"/>
            <a:ext cx="20161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>
                <a:solidFill>
                  <a:srgbClr val="000066"/>
                </a:solidFill>
              </a:rPr>
              <a:t>PRODUCCION Y COSTOS</a:t>
            </a:r>
          </a:p>
          <a:p>
            <a:pPr algn="ctr"/>
            <a:r>
              <a:rPr lang="es-MX" sz="1200" b="1">
                <a:solidFill>
                  <a:srgbClr val="000066"/>
                </a:solidFill>
              </a:rPr>
              <a:t>CONSULTAS</a:t>
            </a:r>
            <a:endParaRPr lang="es-ES" sz="1200" b="1">
              <a:solidFill>
                <a:srgbClr val="000066"/>
              </a:solidFill>
            </a:endParaRPr>
          </a:p>
        </p:txBody>
      </p:sp>
      <p:sp>
        <p:nvSpPr>
          <p:cNvPr id="28680" name="Rectangle 13"/>
          <p:cNvSpPr>
            <a:spLocks noChangeArrowheads="1"/>
          </p:cNvSpPr>
          <p:nvPr/>
        </p:nvSpPr>
        <p:spPr bwMode="auto">
          <a:xfrm>
            <a:off x="4716463" y="4941888"/>
            <a:ext cx="20161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>
                <a:solidFill>
                  <a:srgbClr val="000066"/>
                </a:solidFill>
              </a:rPr>
              <a:t>PRODUCCION Y COSTOS</a:t>
            </a:r>
          </a:p>
          <a:p>
            <a:pPr algn="ctr"/>
            <a:r>
              <a:rPr lang="es-MX" sz="1200" b="1">
                <a:solidFill>
                  <a:srgbClr val="000066"/>
                </a:solidFill>
              </a:rPr>
              <a:t>EGRESOS</a:t>
            </a:r>
            <a:endParaRPr lang="es-ES" sz="1200" b="1">
              <a:solidFill>
                <a:srgbClr val="000066"/>
              </a:solidFill>
            </a:endParaRP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103438" y="56816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/>
              <a:t>A</a:t>
            </a:r>
            <a:endParaRPr lang="es-ES" b="1"/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5580063" y="5661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/>
              <a:t>B</a:t>
            </a:r>
            <a:endParaRPr lang="es-ES" b="1"/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1763713" y="6092825"/>
            <a:ext cx="471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/>
              <a:t>A + B = GASTO OPERACIONAL HOSPITAL</a:t>
            </a:r>
            <a:endParaRPr lang="es-ES"/>
          </a:p>
        </p:txBody>
      </p:sp>
      <p:sp>
        <p:nvSpPr>
          <p:cNvPr id="28684" name="AutoShape 20"/>
          <p:cNvSpPr>
            <a:spLocks noChangeArrowheads="1"/>
          </p:cNvSpPr>
          <p:nvPr/>
        </p:nvSpPr>
        <p:spPr bwMode="auto">
          <a:xfrm>
            <a:off x="5435600" y="2636838"/>
            <a:ext cx="1655763" cy="720725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 b="1">
                <a:solidFill>
                  <a:srgbClr val="000066"/>
                </a:solidFill>
              </a:rPr>
              <a:t>PESO TECNICO</a:t>
            </a:r>
          </a:p>
          <a:p>
            <a:pPr algn="ctr"/>
            <a:r>
              <a:rPr lang="es-MX" sz="1200" b="1">
                <a:solidFill>
                  <a:srgbClr val="000066"/>
                </a:solidFill>
              </a:rPr>
              <a:t>GRD</a:t>
            </a:r>
            <a:endParaRPr lang="es-ES" sz="1200" b="1">
              <a:solidFill>
                <a:srgbClr val="000066"/>
              </a:solidFill>
            </a:endParaRPr>
          </a:p>
        </p:txBody>
      </p:sp>
      <p:sp>
        <p:nvSpPr>
          <p:cNvPr id="28685" name="Line 21"/>
          <p:cNvSpPr>
            <a:spLocks noChangeShapeType="1"/>
          </p:cNvSpPr>
          <p:nvPr/>
        </p:nvSpPr>
        <p:spPr bwMode="auto">
          <a:xfrm>
            <a:off x="1835150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6" name="Line 22"/>
          <p:cNvSpPr>
            <a:spLocks noChangeShapeType="1"/>
          </p:cNvSpPr>
          <p:nvPr/>
        </p:nvSpPr>
        <p:spPr bwMode="auto">
          <a:xfrm>
            <a:off x="1835150" y="3357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7" name="Line 23"/>
          <p:cNvSpPr>
            <a:spLocks noChangeShapeType="1"/>
          </p:cNvSpPr>
          <p:nvPr/>
        </p:nvSpPr>
        <p:spPr bwMode="auto">
          <a:xfrm>
            <a:off x="1835150" y="3933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8" name="Line 24"/>
          <p:cNvSpPr>
            <a:spLocks noChangeShapeType="1"/>
          </p:cNvSpPr>
          <p:nvPr/>
        </p:nvSpPr>
        <p:spPr bwMode="auto">
          <a:xfrm>
            <a:off x="6227763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89" name="Line 25"/>
          <p:cNvSpPr>
            <a:spLocks noChangeShapeType="1"/>
          </p:cNvSpPr>
          <p:nvPr/>
        </p:nvSpPr>
        <p:spPr bwMode="auto">
          <a:xfrm>
            <a:off x="6227763" y="3357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90" name="Line 26"/>
          <p:cNvSpPr>
            <a:spLocks noChangeShapeType="1"/>
          </p:cNvSpPr>
          <p:nvPr/>
        </p:nvSpPr>
        <p:spPr bwMode="auto">
          <a:xfrm flipH="1">
            <a:off x="5003800" y="39338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91" name="Line 27"/>
          <p:cNvSpPr>
            <a:spLocks noChangeShapeType="1"/>
          </p:cNvSpPr>
          <p:nvPr/>
        </p:nvSpPr>
        <p:spPr bwMode="auto">
          <a:xfrm flipH="1">
            <a:off x="2339975" y="4292600"/>
            <a:ext cx="13684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92" name="Line 28"/>
          <p:cNvSpPr>
            <a:spLocks noChangeShapeType="1"/>
          </p:cNvSpPr>
          <p:nvPr/>
        </p:nvSpPr>
        <p:spPr bwMode="auto">
          <a:xfrm>
            <a:off x="4356100" y="4292600"/>
            <a:ext cx="13684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09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r"/>
            <a:r>
              <a:rPr lang="es-CL" dirty="0" smtClean="0"/>
              <a:t>Financiamiento de proveedores de salud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3DCBAE-B0F3-DA4D-91A7-4FF78D9F5CAA}" type="slidenum">
              <a:rPr lang="es-ES"/>
              <a:pPr/>
              <a:t>40</a:t>
            </a:fld>
            <a:endParaRPr lang="es-E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Times" charset="0"/>
              </a:rPr>
              <a:t>Propuesta de un sistema de pago para </a:t>
            </a:r>
            <a:r>
              <a:rPr lang="es-ES" dirty="0" smtClean="0">
                <a:latin typeface="Times" charset="0"/>
              </a:rPr>
              <a:t>egresos en Chile</a:t>
            </a:r>
            <a:endParaRPr lang="es-ES" dirty="0">
              <a:latin typeface="Times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>
                <a:latin typeface="Times" charset="0"/>
              </a:rPr>
              <a:t>Dos componentes</a:t>
            </a:r>
          </a:p>
          <a:p>
            <a:pPr lvl="1">
              <a:lnSpc>
                <a:spcPct val="90000"/>
              </a:lnSpc>
            </a:pPr>
            <a:r>
              <a:rPr lang="es-ES" sz="2000">
                <a:latin typeface="Times" charset="0"/>
              </a:rPr>
              <a:t>Estructura: coste medio esperado según dotación de capacidad instalada </a:t>
            </a:r>
          </a:p>
          <a:p>
            <a:pPr lvl="1">
              <a:lnSpc>
                <a:spcPct val="90000"/>
              </a:lnSpc>
            </a:pPr>
            <a:r>
              <a:rPr lang="es-ES" sz="2000">
                <a:latin typeface="Times" charset="0"/>
              </a:rPr>
              <a:t>Casuística: coste medio esperado según índice de casuística</a:t>
            </a:r>
          </a:p>
          <a:p>
            <a:pPr>
              <a:lnSpc>
                <a:spcPct val="90000"/>
              </a:lnSpc>
            </a:pPr>
            <a:r>
              <a:rPr lang="es-ES" sz="2400">
                <a:latin typeface="Times" charset="0"/>
              </a:rPr>
              <a:t>Ajustes adicionales:</a:t>
            </a:r>
          </a:p>
          <a:p>
            <a:pPr lvl="1">
              <a:lnSpc>
                <a:spcPct val="90000"/>
              </a:lnSpc>
            </a:pPr>
            <a:r>
              <a:rPr lang="es-ES" sz="2000">
                <a:latin typeface="Times" charset="0"/>
              </a:rPr>
              <a:t>Coste de los inputs (urbano-rural)</a:t>
            </a:r>
          </a:p>
          <a:p>
            <a:pPr lvl="1">
              <a:lnSpc>
                <a:spcPct val="90000"/>
              </a:lnSpc>
            </a:pPr>
            <a:r>
              <a:rPr lang="es-ES" sz="2000">
                <a:latin typeface="Times" charset="0"/>
              </a:rPr>
              <a:t>Costes diferenciales de los casos extremos</a:t>
            </a:r>
          </a:p>
          <a:p>
            <a:pPr lvl="1">
              <a:lnSpc>
                <a:spcPct val="90000"/>
              </a:lnSpc>
            </a:pPr>
            <a:r>
              <a:rPr lang="es-ES" sz="2000">
                <a:latin typeface="Times" charset="0"/>
              </a:rPr>
              <a:t>Docencia </a:t>
            </a:r>
          </a:p>
          <a:p>
            <a:pPr lvl="1">
              <a:lnSpc>
                <a:spcPct val="90000"/>
              </a:lnSpc>
            </a:pPr>
            <a:endParaRPr lang="es-ES" sz="2000">
              <a:latin typeface="Times" charset="0"/>
            </a:endParaRPr>
          </a:p>
          <a:p>
            <a:pPr>
              <a:lnSpc>
                <a:spcPct val="90000"/>
              </a:lnSpc>
            </a:pPr>
            <a:r>
              <a:rPr lang="es-ES" sz="2400">
                <a:latin typeface="Times" charset="0"/>
              </a:rPr>
              <a:t>Estimación anual del volumen esperado de casos, casuística tratada y estancia media.</a:t>
            </a:r>
          </a:p>
        </p:txBody>
      </p:sp>
    </p:spTree>
    <p:extLst>
      <p:ext uri="{BB962C8B-B14F-4D97-AF65-F5344CB8AC3E}">
        <p14:creationId xmlns:p14="http://schemas.microsoft.com/office/powerpoint/2010/main" val="99094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39DCE1-3300-814A-AD19-C1BBD2124DE4}" type="slidenum">
              <a:rPr lang="es-ES"/>
              <a:pPr/>
              <a:t>41</a:t>
            </a:fld>
            <a:endParaRPr lang="es-E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Times" charset="0"/>
              </a:rPr>
              <a:t>Propuesta de un sistema de pago para </a:t>
            </a:r>
            <a:r>
              <a:rPr lang="es-ES" dirty="0" smtClean="0">
                <a:latin typeface="Times" charset="0"/>
              </a:rPr>
              <a:t>egresos en Chile</a:t>
            </a:r>
            <a:endParaRPr lang="es-ES" dirty="0">
              <a:latin typeface="Times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 dirty="0">
                <a:latin typeface="Times" charset="0"/>
              </a:rPr>
              <a:t>Medida de la capacidad instalada.	</a:t>
            </a:r>
          </a:p>
          <a:p>
            <a:pPr lvl="1">
              <a:lnSpc>
                <a:spcPct val="90000"/>
              </a:lnSpc>
            </a:pPr>
            <a:r>
              <a:rPr lang="es-ES" sz="2000" dirty="0">
                <a:latin typeface="Times" charset="0"/>
              </a:rPr>
              <a:t>Variables que indican disponibilidad de servicio para la población, </a:t>
            </a:r>
          </a:p>
          <a:p>
            <a:pPr lvl="1">
              <a:lnSpc>
                <a:spcPct val="90000"/>
              </a:lnSpc>
            </a:pPr>
            <a:r>
              <a:rPr lang="es-ES" sz="2000" dirty="0">
                <a:latin typeface="Times" charset="0"/>
              </a:rPr>
              <a:t>Clasificación de hospitales según capacidad (análisis </a:t>
            </a:r>
            <a:r>
              <a:rPr lang="es-ES" sz="2000" dirty="0" err="1">
                <a:latin typeface="Times" charset="0"/>
              </a:rPr>
              <a:t>cluster</a:t>
            </a:r>
            <a:r>
              <a:rPr lang="es-ES" sz="2000" dirty="0">
                <a:latin typeface="Times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s-ES" sz="2000" dirty="0">
                <a:latin typeface="Times" charset="0"/>
              </a:rPr>
              <a:t>Estimación de costes esperados según capacidad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latin typeface="Times" charset="0"/>
              </a:rPr>
              <a:t>Medida de la casuística</a:t>
            </a:r>
          </a:p>
          <a:p>
            <a:pPr lvl="1">
              <a:lnSpc>
                <a:spcPct val="90000"/>
              </a:lnSpc>
            </a:pPr>
            <a:r>
              <a:rPr lang="es-ES" sz="2000" dirty="0">
                <a:latin typeface="Times" charset="0"/>
              </a:rPr>
              <a:t>CMBD</a:t>
            </a:r>
          </a:p>
          <a:p>
            <a:pPr lvl="1">
              <a:lnSpc>
                <a:spcPct val="90000"/>
              </a:lnSpc>
            </a:pPr>
            <a:r>
              <a:rPr lang="es-ES" sz="2000" dirty="0">
                <a:latin typeface="Times" charset="0"/>
              </a:rPr>
              <a:t>Agrupación en </a:t>
            </a:r>
            <a:r>
              <a:rPr lang="es-ES" sz="2000" dirty="0" smtClean="0">
                <a:latin typeface="Times" charset="0"/>
              </a:rPr>
              <a:t>DRG (Diagnosis </a:t>
            </a:r>
            <a:r>
              <a:rPr lang="es-ES" sz="2000" dirty="0" err="1">
                <a:latin typeface="Times" charset="0"/>
              </a:rPr>
              <a:t>Related</a:t>
            </a:r>
            <a:r>
              <a:rPr lang="es-ES" sz="2000" dirty="0">
                <a:latin typeface="Times" charset="0"/>
              </a:rPr>
              <a:t> </a:t>
            </a:r>
            <a:r>
              <a:rPr lang="es-ES" sz="2000" dirty="0" err="1">
                <a:latin typeface="Times" charset="0"/>
              </a:rPr>
              <a:t>Group</a:t>
            </a:r>
            <a:r>
              <a:rPr lang="es-ES" sz="2000" dirty="0">
                <a:latin typeface="Times" charset="0"/>
              </a:rPr>
              <a:t>) y aplicación de pesos relativos</a:t>
            </a:r>
          </a:p>
          <a:p>
            <a:pPr lvl="1">
              <a:lnSpc>
                <a:spcPct val="90000"/>
              </a:lnSpc>
            </a:pPr>
            <a:r>
              <a:rPr lang="es-ES" sz="2000" dirty="0">
                <a:latin typeface="Times" charset="0"/>
              </a:rPr>
              <a:t>Estandarización y cálculo del índice de casuística</a:t>
            </a:r>
          </a:p>
          <a:p>
            <a:pPr lvl="1">
              <a:lnSpc>
                <a:spcPct val="90000"/>
              </a:lnSpc>
            </a:pPr>
            <a:r>
              <a:rPr lang="es-ES" sz="2000" dirty="0">
                <a:latin typeface="Times" charset="0"/>
              </a:rPr>
              <a:t>Estimación de coste esperado según casuística</a:t>
            </a:r>
          </a:p>
        </p:txBody>
      </p:sp>
    </p:spTree>
    <p:extLst>
      <p:ext uri="{BB962C8B-B14F-4D97-AF65-F5344CB8AC3E}">
        <p14:creationId xmlns:p14="http://schemas.microsoft.com/office/powerpoint/2010/main" val="22028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E3ADE4-03FB-2C45-A387-6A4F1CBCB7CA}" type="slidenum">
              <a:rPr lang="es-ES">
                <a:solidFill>
                  <a:schemeClr val="tx1"/>
                </a:solidFill>
              </a:rPr>
              <a:pPr/>
              <a:t>42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Times" charset="0"/>
              </a:rPr>
              <a:t>Costes según </a:t>
            </a:r>
            <a:r>
              <a:rPr lang="es-ES" dirty="0" smtClean="0">
                <a:latin typeface="Times" charset="0"/>
              </a:rPr>
              <a:t>capacidad: Ejercicio con 5 Hospitales de Chile</a:t>
            </a:r>
            <a:endParaRPr lang="es-ES" dirty="0">
              <a:latin typeface="Times" charset="0"/>
            </a:endParaRPr>
          </a:p>
        </p:txBody>
      </p:sp>
      <p:graphicFrame>
        <p:nvGraphicFramePr>
          <p:cNvPr id="102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341093"/>
              </p:ext>
            </p:extLst>
          </p:nvPr>
        </p:nvGraphicFramePr>
        <p:xfrm>
          <a:off x="611560" y="1484784"/>
          <a:ext cx="7467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Documento" r:id="rId3" imgW="5488200" imgH="1460520" progId="Word.Document.8">
                  <p:embed/>
                </p:oleObj>
              </mc:Choice>
              <mc:Fallback>
                <p:oleObj name="Documento" r:id="rId3" imgW="5488200" imgH="146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4784"/>
                        <a:ext cx="7467600" cy="1981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4F81BD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179086"/>
              </p:ext>
            </p:extLst>
          </p:nvPr>
        </p:nvGraphicFramePr>
        <p:xfrm>
          <a:off x="823913" y="3749675"/>
          <a:ext cx="739775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Documento" r:id="rId5" imgW="5727700" imgH="1651000" progId="Word.Document.8">
                  <p:embed/>
                </p:oleObj>
              </mc:Choice>
              <mc:Fallback>
                <p:oleObj name="Documento" r:id="rId5" imgW="5727700" imgH="165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3749675"/>
                        <a:ext cx="7397750" cy="2128838"/>
                      </a:xfrm>
                      <a:prstGeom prst="rect">
                        <a:avLst/>
                      </a:prstGeom>
                      <a:solidFill>
                        <a:srgbClr val="525B7E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712602" y="6489857"/>
            <a:ext cx="1924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dirty="0" err="1" smtClean="0"/>
              <a:t>Ibern</a:t>
            </a:r>
            <a:r>
              <a:rPr lang="es-ES" sz="1400" dirty="0"/>
              <a:t> </a:t>
            </a:r>
            <a:r>
              <a:rPr lang="es-ES" sz="1400" dirty="0" smtClean="0"/>
              <a:t>et al, 2008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9565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C9C311-91EB-8845-91D0-104955EB9E98}" type="slidenum">
              <a:rPr lang="es-ES"/>
              <a:pPr/>
              <a:t>43</a:t>
            </a:fld>
            <a:endParaRPr lang="es-E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Times" charset="0"/>
              </a:rPr>
              <a:t>Costes según </a:t>
            </a:r>
            <a:r>
              <a:rPr lang="es-ES" dirty="0" smtClean="0">
                <a:latin typeface="Times" charset="0"/>
              </a:rPr>
              <a:t>casuística 5 Hospitales Chilenos</a:t>
            </a:r>
            <a:endParaRPr lang="es-ES" dirty="0">
              <a:latin typeface="Times" charset="0"/>
            </a:endParaRPr>
          </a:p>
        </p:txBody>
      </p:sp>
      <p:graphicFrame>
        <p:nvGraphicFramePr>
          <p:cNvPr id="2050" name="Object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88601"/>
              </p:ext>
            </p:extLst>
          </p:nvPr>
        </p:nvGraphicFramePr>
        <p:xfrm>
          <a:off x="1833563" y="3810000"/>
          <a:ext cx="6276975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Documento" r:id="rId3" imgW="5604480" imgH="1955880" progId="Word.Document.8">
                  <p:embed/>
                </p:oleObj>
              </mc:Choice>
              <mc:Fallback>
                <p:oleObj name="Documento" r:id="rId3" imgW="5604480" imgH="1955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3810000"/>
                        <a:ext cx="6276975" cy="2193925"/>
                      </a:xfrm>
                      <a:prstGeom prst="rect">
                        <a:avLst/>
                      </a:prstGeom>
                      <a:solidFill>
                        <a:srgbClr val="525B7E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799534"/>
              </p:ext>
            </p:extLst>
          </p:nvPr>
        </p:nvGraphicFramePr>
        <p:xfrm>
          <a:off x="1828800" y="1600200"/>
          <a:ext cx="5497513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Documento" r:id="rId5" imgW="5499360" imgH="1959120" progId="Word.Document.8">
                  <p:embed/>
                </p:oleObj>
              </mc:Choice>
              <mc:Fallback>
                <p:oleObj name="Documento" r:id="rId5" imgW="5499360" imgH="1959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5497513" cy="1958975"/>
                      </a:xfrm>
                      <a:prstGeom prst="rect">
                        <a:avLst/>
                      </a:prstGeom>
                      <a:solidFill>
                        <a:srgbClr val="525B7E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712602" y="6489857"/>
            <a:ext cx="1924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dirty="0" err="1" smtClean="0"/>
              <a:t>Ibern</a:t>
            </a:r>
            <a:r>
              <a:rPr lang="es-ES" sz="1400" dirty="0"/>
              <a:t> </a:t>
            </a:r>
            <a:r>
              <a:rPr lang="es-ES" sz="1400" dirty="0" smtClean="0"/>
              <a:t>et al, 2008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4213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82995C-0222-AE48-B9FD-E07EA0312361}" type="slidenum">
              <a:rPr lang="es-ES"/>
              <a:pPr/>
              <a:t>44</a:t>
            </a:fld>
            <a:endParaRPr lang="es-E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Times" charset="0"/>
              </a:rPr>
              <a:t>Sistema </a:t>
            </a:r>
            <a:r>
              <a:rPr lang="es-ES" dirty="0" smtClean="0">
                <a:latin typeface="Times" charset="0"/>
              </a:rPr>
              <a:t>mixto ejemplo 5 Hospitales Chilenos</a:t>
            </a:r>
            <a:endParaRPr lang="es-ES" dirty="0">
              <a:latin typeface="Times" charset="0"/>
            </a:endParaRPr>
          </a:p>
        </p:txBody>
      </p:sp>
      <p:graphicFrame>
        <p:nvGraphicFramePr>
          <p:cNvPr id="3074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772788"/>
              </p:ext>
            </p:extLst>
          </p:nvPr>
        </p:nvGraphicFramePr>
        <p:xfrm>
          <a:off x="533400" y="1854200"/>
          <a:ext cx="784860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Documento" r:id="rId3" imgW="5533560" imgH="1716840" progId="Word.Document.8">
                  <p:embed/>
                </p:oleObj>
              </mc:Choice>
              <mc:Fallback>
                <p:oleObj name="Documento" r:id="rId3" imgW="5533560" imgH="1716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54200"/>
                        <a:ext cx="7848600" cy="2432050"/>
                      </a:xfrm>
                      <a:prstGeom prst="rect">
                        <a:avLst/>
                      </a:prstGeom>
                      <a:solidFill>
                        <a:srgbClr val="525B7E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712602" y="6489857"/>
            <a:ext cx="1924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dirty="0" err="1" smtClean="0"/>
              <a:t>Ibern</a:t>
            </a:r>
            <a:r>
              <a:rPr lang="es-ES" sz="1400" dirty="0"/>
              <a:t> </a:t>
            </a:r>
            <a:r>
              <a:rPr lang="es-ES" sz="1400" dirty="0" smtClean="0"/>
              <a:t>et al, 2008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2359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F06CD7-114F-4344-AD4D-3C7E59EADD9C}" type="slidenum">
              <a:rPr lang="es-ES"/>
              <a:pPr/>
              <a:t>45</a:t>
            </a:fld>
            <a:endParaRPr lang="es-E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latin typeface="Times" charset="0"/>
              </a:rPr>
              <a:t>Índice de casuística para 5 hospitales seleccionados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844824"/>
            <a:ext cx="6908800" cy="3096344"/>
          </a:xfrm>
          <a:noFill/>
        </p:spPr>
      </p:pic>
      <p:sp>
        <p:nvSpPr>
          <p:cNvPr id="4" name="CuadroTexto 3"/>
          <p:cNvSpPr txBox="1"/>
          <p:nvPr/>
        </p:nvSpPr>
        <p:spPr>
          <a:xfrm>
            <a:off x="323528" y="2204864"/>
            <a:ext cx="11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Hospitales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15616" y="2708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15616" y="2996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15616" y="32849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15616" y="35730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15616" y="38610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0" y="422108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Total/promedio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181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08819F-ABFA-7246-85BE-C1D199C96BC7}" type="slidenum">
              <a:rPr lang="es-ES"/>
              <a:pPr/>
              <a:t>46</a:t>
            </a:fld>
            <a:endParaRPr lang="es-E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Times" charset="0"/>
              </a:rPr>
              <a:t>Comentarios sobre hospitales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latin typeface="Times" charset="0"/>
              </a:rPr>
              <a:t>Las dificultades sobre la información</a:t>
            </a:r>
          </a:p>
          <a:p>
            <a:pPr lvl="1"/>
            <a:r>
              <a:rPr lang="es-ES">
                <a:latin typeface="Times" charset="0"/>
              </a:rPr>
              <a:t>Flujos de fondos financieros</a:t>
            </a:r>
          </a:p>
          <a:p>
            <a:pPr lvl="1"/>
            <a:r>
              <a:rPr lang="es-ES">
                <a:latin typeface="Times" charset="0"/>
              </a:rPr>
              <a:t>Medida de la casuística</a:t>
            </a:r>
          </a:p>
          <a:p>
            <a:pPr lvl="1"/>
            <a:r>
              <a:rPr lang="es-ES">
                <a:latin typeface="Times" charset="0"/>
              </a:rPr>
              <a:t>Costes medios por actividad</a:t>
            </a:r>
          </a:p>
          <a:p>
            <a:r>
              <a:rPr lang="es-ES">
                <a:latin typeface="Times" charset="0"/>
              </a:rPr>
              <a:t>La necesidad de calibrar el impacto y proponer un proceso de transición hacia el modelo.</a:t>
            </a:r>
          </a:p>
          <a:p>
            <a:pPr lvl="1"/>
            <a:r>
              <a:rPr lang="es-ES">
                <a:latin typeface="Times" charset="0"/>
              </a:rPr>
              <a:t>Programa piloto para evaluar su impacto en un plazo limitado</a:t>
            </a:r>
          </a:p>
        </p:txBody>
      </p:sp>
    </p:spTree>
    <p:extLst>
      <p:ext uri="{BB962C8B-B14F-4D97-AF65-F5344CB8AC3E}">
        <p14:creationId xmlns:p14="http://schemas.microsoft.com/office/powerpoint/2010/main" val="230667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2900" dirty="0" smtClean="0">
                <a:latin typeface="Bookman Old Style" charset="0"/>
              </a:rPr>
              <a:t>Otro</a:t>
            </a:r>
            <a:r>
              <a:rPr lang="es-ES" sz="2900" dirty="0" smtClean="0">
                <a:latin typeface="Bookman Old Style" charset="0"/>
              </a:rPr>
              <a:t> </a:t>
            </a:r>
            <a:r>
              <a:rPr lang="es-ES" sz="2900" dirty="0">
                <a:latin typeface="Bookman Old Style" charset="0"/>
              </a:rPr>
              <a:t>ejemplo: Costos según casuística (</a:t>
            </a:r>
            <a:r>
              <a:rPr lang="es-ES" sz="2900" dirty="0" err="1">
                <a:latin typeface="Bookman Old Style" charset="0"/>
              </a:rPr>
              <a:t>GRDs</a:t>
            </a:r>
            <a:r>
              <a:rPr lang="es-ES" sz="2900" dirty="0">
                <a:latin typeface="Bookman Old Style" charset="0"/>
              </a:rPr>
              <a:t>) para hospitales en Perú</a:t>
            </a:r>
            <a:endParaRPr lang="es-PE" sz="2900" dirty="0">
              <a:latin typeface="Bookman Old Styl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F04EA3A-BAB1-7F4B-9F58-8EA363A2CC73}" type="slidenum">
              <a:rPr lang="es-ES">
                <a:solidFill>
                  <a:schemeClr val="tx2"/>
                </a:solidFill>
              </a:rPr>
              <a:pPr eaLnBrk="1" hangingPunct="1"/>
              <a:t>47</a:t>
            </a:fld>
            <a:endParaRPr lang="es-ES">
              <a:solidFill>
                <a:schemeClr val="tx2"/>
              </a:solidFill>
            </a:endParaRPr>
          </a:p>
        </p:txBody>
      </p:sp>
      <p:sp>
        <p:nvSpPr>
          <p:cNvPr id="37892" name="8 CuadroTexto"/>
          <p:cNvSpPr txBox="1">
            <a:spLocks noChangeArrowheads="1"/>
          </p:cNvSpPr>
          <p:nvPr/>
        </p:nvSpPr>
        <p:spPr bwMode="auto">
          <a:xfrm>
            <a:off x="2000250" y="6286500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CL">
                <a:latin typeface="Calibri" charset="0"/>
              </a:rPr>
              <a:t>Fuente: Cid y Prieto, 2008</a:t>
            </a:r>
            <a:endParaRPr lang="es-ES">
              <a:latin typeface="Calibri" charset="0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3563938" y="1196975"/>
            <a:ext cx="960437" cy="830263"/>
          </a:xfrm>
          <a:prstGeom prst="rect">
            <a:avLst/>
          </a:prstGeom>
          <a:noFill/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PE" sz="1400">
                <a:solidFill>
                  <a:srgbClr val="000000"/>
                </a:solidFill>
                <a:latin typeface="Gill Sans MT" charset="0"/>
              </a:rPr>
              <a:t>Indicador de casuística</a:t>
            </a: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4787900" y="1196975"/>
            <a:ext cx="1008063" cy="831850"/>
          </a:xfrm>
          <a:prstGeom prst="rect">
            <a:avLst/>
          </a:prstGeom>
          <a:noFill/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Costo medio X Peso GRD</a:t>
            </a:r>
          </a:p>
        </p:txBody>
      </p: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6732588" y="1052513"/>
            <a:ext cx="1079500" cy="976312"/>
          </a:xfrm>
          <a:prstGeom prst="rect">
            <a:avLst/>
          </a:prstGeom>
          <a:noFill/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Costo Medio esperado X No. Egresos</a:t>
            </a: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8867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92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>
                <a:latin typeface="Arial Black" charset="0"/>
                <a:cs typeface="Arial" charset="0"/>
              </a:rPr>
              <a:t>Mecanismos de financiamiento a hospitales en países escogidos</a:t>
            </a:r>
            <a:endParaRPr lang="es-ES">
              <a:latin typeface="Arial Black" charset="0"/>
              <a:cs typeface="Arial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4" y="1268760"/>
            <a:ext cx="8863835" cy="508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23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>
                <a:latin typeface="Arial Black" charset="0"/>
                <a:cs typeface="Arial" charset="0"/>
              </a:rPr>
              <a:t>Objetivos en el usos de la casuística para pagos</a:t>
            </a:r>
            <a:endParaRPr lang="es-ES">
              <a:latin typeface="Arial Black" charset="0"/>
              <a:cs typeface="Arial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540"/>
            <a:ext cx="9140825" cy="42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16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Particularidades de la asigación de recursos en salud</a:t>
            </a:r>
            <a:endParaRPr lang="es-ES" dirty="0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CL" sz="2800" dirty="0" smtClean="0"/>
              <a:t>Problemas de la competencia en los mercados de salud</a:t>
            </a:r>
          </a:p>
          <a:p>
            <a:r>
              <a:rPr lang="es-CL" sz="2800" dirty="0" smtClean="0"/>
              <a:t>Problemas de funcionamiento por el lado de la demanda y por el lado de la oferta</a:t>
            </a:r>
          </a:p>
          <a:p>
            <a:pPr lvl="1"/>
            <a:r>
              <a:rPr lang="es-CL" sz="2500" dirty="0" smtClean="0"/>
              <a:t>Riesgo moral, selección adversa y selección de riesgos, </a:t>
            </a:r>
            <a:r>
              <a:rPr lang="es-CL" sz="2400" dirty="0"/>
              <a:t>e</a:t>
            </a:r>
            <a:r>
              <a:rPr lang="es-CL" sz="2400" dirty="0" smtClean="0"/>
              <a:t>xternalidades, costos de transacción, demanda inducida, estamos asegurados (no expresamos disponibilidad a pagar), etc.</a:t>
            </a:r>
          </a:p>
          <a:p>
            <a:r>
              <a:rPr lang="es-CL" sz="2800" dirty="0" smtClean="0"/>
              <a:t>El resultados es que los precios pierden su importancia como coordinador de la oferta y la </a:t>
            </a:r>
            <a:r>
              <a:rPr lang="es-CL" sz="2800" dirty="0" smtClean="0"/>
              <a:t>demanda. Necesitamos otras herramientas.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Arial Black" charset="0"/>
                <a:cs typeface="Arial" charset="0"/>
              </a:rPr>
              <a:t>Tipo de GRDs Utilizados</a:t>
            </a:r>
            <a:endParaRPr lang="es-ES">
              <a:latin typeface="Arial Black" charset="0"/>
              <a:cs typeface="Arial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4038"/>
            <a:ext cx="8774113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529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>
                <a:latin typeface="Arial Black" charset="0"/>
                <a:cs typeface="Arial" charset="0"/>
              </a:rPr>
              <a:t>Sistemas de contabilidad de costos y casuística</a:t>
            </a:r>
            <a:endParaRPr lang="es-ES">
              <a:latin typeface="Arial Black" charset="0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8655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6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16824" cy="908720"/>
          </a:xfrm>
        </p:spPr>
        <p:txBody>
          <a:bodyPr>
            <a:noAutofit/>
          </a:bodyPr>
          <a:lstStyle/>
          <a:p>
            <a:pPr eaLnBrk="1" hangingPunct="1"/>
            <a:r>
              <a:rPr lang="es-CL" dirty="0" smtClean="0"/>
              <a:t>La </a:t>
            </a:r>
            <a:r>
              <a:rPr lang="es-CL" i="1" dirty="0" err="1" smtClean="0"/>
              <a:t>yardstick</a:t>
            </a:r>
            <a:r>
              <a:rPr lang="es-CL" i="1" dirty="0" smtClean="0"/>
              <a:t> </a:t>
            </a:r>
            <a:r>
              <a:rPr lang="es-CL" i="1" dirty="0" err="1" smtClean="0"/>
              <a:t>competition</a:t>
            </a:r>
            <a:r>
              <a:rPr lang="es-CL" i="1" dirty="0" smtClean="0"/>
              <a:t> </a:t>
            </a:r>
            <a:r>
              <a:rPr lang="es-CL" dirty="0" smtClean="0"/>
              <a:t>en Irlanda</a:t>
            </a:r>
            <a:endParaRPr lang="es-ES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175" y="1557338"/>
            <a:ext cx="68595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orma libre"/>
          <p:cNvSpPr/>
          <p:nvPr/>
        </p:nvSpPr>
        <p:spPr>
          <a:xfrm>
            <a:off x="2438400" y="2380673"/>
            <a:ext cx="4502727" cy="1082963"/>
          </a:xfrm>
          <a:custGeom>
            <a:avLst/>
            <a:gdLst>
              <a:gd name="connsiteX0" fmla="*/ 0 w 4502727"/>
              <a:gd name="connsiteY0" fmla="*/ 1082963 h 1082963"/>
              <a:gd name="connsiteX1" fmla="*/ 1191491 w 4502727"/>
              <a:gd name="connsiteY1" fmla="*/ 653472 h 1082963"/>
              <a:gd name="connsiteX2" fmla="*/ 1690255 w 4502727"/>
              <a:gd name="connsiteY2" fmla="*/ 681182 h 1082963"/>
              <a:gd name="connsiteX3" fmla="*/ 4073236 w 4502727"/>
              <a:gd name="connsiteY3" fmla="*/ 99291 h 1082963"/>
              <a:gd name="connsiteX4" fmla="*/ 4267200 w 4502727"/>
              <a:gd name="connsiteY4" fmla="*/ 85436 h 1082963"/>
              <a:gd name="connsiteX5" fmla="*/ 4267200 w 4502727"/>
              <a:gd name="connsiteY5" fmla="*/ 85436 h 10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2727" h="1082963">
                <a:moveTo>
                  <a:pt x="0" y="1082963"/>
                </a:moveTo>
                <a:cubicBezTo>
                  <a:pt x="454891" y="901699"/>
                  <a:pt x="909782" y="720436"/>
                  <a:pt x="1191491" y="653472"/>
                </a:cubicBezTo>
                <a:cubicBezTo>
                  <a:pt x="1473200" y="586509"/>
                  <a:pt x="1209964" y="773545"/>
                  <a:pt x="1690255" y="681182"/>
                </a:cubicBezTo>
                <a:cubicBezTo>
                  <a:pt x="2170546" y="588819"/>
                  <a:pt x="3643745" y="198582"/>
                  <a:pt x="4073236" y="99291"/>
                </a:cubicBezTo>
                <a:cubicBezTo>
                  <a:pt x="4502727" y="0"/>
                  <a:pt x="4267200" y="85436"/>
                  <a:pt x="4267200" y="85436"/>
                </a:cubicBezTo>
                <a:lnTo>
                  <a:pt x="4267200" y="8543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2466109" y="2371437"/>
            <a:ext cx="4523509" cy="1743363"/>
          </a:xfrm>
          <a:custGeom>
            <a:avLst/>
            <a:gdLst>
              <a:gd name="connsiteX0" fmla="*/ 0 w 4523509"/>
              <a:gd name="connsiteY0" fmla="*/ 1743363 h 1743363"/>
              <a:gd name="connsiteX1" fmla="*/ 540327 w 4523509"/>
              <a:gd name="connsiteY1" fmla="*/ 1618672 h 1743363"/>
              <a:gd name="connsiteX2" fmla="*/ 1052946 w 4523509"/>
              <a:gd name="connsiteY2" fmla="*/ 1618672 h 1743363"/>
              <a:gd name="connsiteX3" fmla="*/ 1620982 w 4523509"/>
              <a:gd name="connsiteY3" fmla="*/ 1590963 h 1743363"/>
              <a:gd name="connsiteX4" fmla="*/ 2202873 w 4523509"/>
              <a:gd name="connsiteY4" fmla="*/ 1286163 h 1743363"/>
              <a:gd name="connsiteX5" fmla="*/ 2812473 w 4523509"/>
              <a:gd name="connsiteY5" fmla="*/ 953654 h 1743363"/>
              <a:gd name="connsiteX6" fmla="*/ 4281055 w 4523509"/>
              <a:gd name="connsiteY6" fmla="*/ 136236 h 1743363"/>
              <a:gd name="connsiteX7" fmla="*/ 4267200 w 4523509"/>
              <a:gd name="connsiteY7" fmla="*/ 136236 h 1743363"/>
              <a:gd name="connsiteX8" fmla="*/ 4267200 w 4523509"/>
              <a:gd name="connsiteY8" fmla="*/ 136236 h 1743363"/>
              <a:gd name="connsiteX9" fmla="*/ 4253346 w 4523509"/>
              <a:gd name="connsiteY9" fmla="*/ 136236 h 1743363"/>
              <a:gd name="connsiteX10" fmla="*/ 4294909 w 4523509"/>
              <a:gd name="connsiteY10" fmla="*/ 122381 h 174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3509" h="1743363">
                <a:moveTo>
                  <a:pt x="0" y="1743363"/>
                </a:moveTo>
                <a:cubicBezTo>
                  <a:pt x="182418" y="1691408"/>
                  <a:pt x="364836" y="1639454"/>
                  <a:pt x="540327" y="1618672"/>
                </a:cubicBezTo>
                <a:cubicBezTo>
                  <a:pt x="715818" y="1597890"/>
                  <a:pt x="872837" y="1623290"/>
                  <a:pt x="1052946" y="1618672"/>
                </a:cubicBezTo>
                <a:cubicBezTo>
                  <a:pt x="1233055" y="1614054"/>
                  <a:pt x="1429328" y="1646381"/>
                  <a:pt x="1620982" y="1590963"/>
                </a:cubicBezTo>
                <a:cubicBezTo>
                  <a:pt x="1812636" y="1535545"/>
                  <a:pt x="2004291" y="1392381"/>
                  <a:pt x="2202873" y="1286163"/>
                </a:cubicBezTo>
                <a:cubicBezTo>
                  <a:pt x="2401455" y="1179945"/>
                  <a:pt x="2812473" y="953654"/>
                  <a:pt x="2812473" y="953654"/>
                </a:cubicBezTo>
                <a:lnTo>
                  <a:pt x="4281055" y="136236"/>
                </a:lnTo>
                <a:cubicBezTo>
                  <a:pt x="4523509" y="0"/>
                  <a:pt x="4267200" y="136236"/>
                  <a:pt x="4267200" y="136236"/>
                </a:cubicBezTo>
                <a:lnTo>
                  <a:pt x="4267200" y="136236"/>
                </a:lnTo>
                <a:cubicBezTo>
                  <a:pt x="4264891" y="136236"/>
                  <a:pt x="4248728" y="138545"/>
                  <a:pt x="4253346" y="136236"/>
                </a:cubicBezTo>
                <a:cubicBezTo>
                  <a:pt x="4257964" y="133927"/>
                  <a:pt x="4294909" y="122381"/>
                  <a:pt x="4294909" y="1223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45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7272808" cy="908720"/>
          </a:xfrm>
        </p:spPr>
        <p:txBody>
          <a:bodyPr>
            <a:noAutofit/>
          </a:bodyPr>
          <a:lstStyle/>
          <a:p>
            <a:pPr eaLnBrk="1" hangingPunct="1"/>
            <a:r>
              <a:rPr lang="es-CL" dirty="0" smtClean="0"/>
              <a:t>La </a:t>
            </a:r>
            <a:r>
              <a:rPr lang="es-CL" i="1" dirty="0" err="1" smtClean="0"/>
              <a:t>yardstick</a:t>
            </a:r>
            <a:r>
              <a:rPr lang="es-CL" i="1" dirty="0" smtClean="0"/>
              <a:t> </a:t>
            </a:r>
            <a:r>
              <a:rPr lang="es-CL" i="1" dirty="0" err="1" smtClean="0"/>
              <a:t>competition</a:t>
            </a:r>
            <a:r>
              <a:rPr lang="es-CL" i="1" dirty="0" smtClean="0"/>
              <a:t> </a:t>
            </a:r>
            <a:r>
              <a:rPr lang="es-CL" dirty="0" smtClean="0"/>
              <a:t>en Irlanda</a:t>
            </a:r>
            <a:endParaRPr lang="es-ES" dirty="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28775"/>
            <a:ext cx="71437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orma libre"/>
          <p:cNvSpPr/>
          <p:nvPr/>
        </p:nvSpPr>
        <p:spPr>
          <a:xfrm>
            <a:off x="2327564" y="2798618"/>
            <a:ext cx="4645891" cy="1094509"/>
          </a:xfrm>
          <a:custGeom>
            <a:avLst/>
            <a:gdLst>
              <a:gd name="connsiteX0" fmla="*/ 0 w 4645891"/>
              <a:gd name="connsiteY0" fmla="*/ 1094509 h 1094509"/>
              <a:gd name="connsiteX1" fmla="*/ 1219200 w 4645891"/>
              <a:gd name="connsiteY1" fmla="*/ 734291 h 1094509"/>
              <a:gd name="connsiteX2" fmla="*/ 2313709 w 4645891"/>
              <a:gd name="connsiteY2" fmla="*/ 498764 h 1094509"/>
              <a:gd name="connsiteX3" fmla="*/ 3463636 w 4645891"/>
              <a:gd name="connsiteY3" fmla="*/ 249382 h 1094509"/>
              <a:gd name="connsiteX4" fmla="*/ 4100945 w 4645891"/>
              <a:gd name="connsiteY4" fmla="*/ 41564 h 1094509"/>
              <a:gd name="connsiteX5" fmla="*/ 4572000 w 4645891"/>
              <a:gd name="connsiteY5" fmla="*/ 13855 h 1094509"/>
              <a:gd name="connsiteX6" fmla="*/ 4544291 w 4645891"/>
              <a:gd name="connsiteY6" fmla="*/ 0 h 10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5891" h="1094509">
                <a:moveTo>
                  <a:pt x="0" y="1094509"/>
                </a:moveTo>
                <a:cubicBezTo>
                  <a:pt x="416791" y="964045"/>
                  <a:pt x="833582" y="833582"/>
                  <a:pt x="1219200" y="734291"/>
                </a:cubicBezTo>
                <a:cubicBezTo>
                  <a:pt x="1604818" y="635000"/>
                  <a:pt x="2313709" y="498764"/>
                  <a:pt x="2313709" y="498764"/>
                </a:cubicBezTo>
                <a:cubicBezTo>
                  <a:pt x="2687782" y="417946"/>
                  <a:pt x="3165763" y="325582"/>
                  <a:pt x="3463636" y="249382"/>
                </a:cubicBezTo>
                <a:cubicBezTo>
                  <a:pt x="3761509" y="173182"/>
                  <a:pt x="3916218" y="80819"/>
                  <a:pt x="4100945" y="41564"/>
                </a:cubicBezTo>
                <a:cubicBezTo>
                  <a:pt x="4285672" y="2310"/>
                  <a:pt x="4498109" y="20782"/>
                  <a:pt x="4572000" y="13855"/>
                </a:cubicBezTo>
                <a:cubicBezTo>
                  <a:pt x="4645891" y="6928"/>
                  <a:pt x="4544291" y="0"/>
                  <a:pt x="454429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2299855" y="2715491"/>
            <a:ext cx="4627418" cy="1565564"/>
          </a:xfrm>
          <a:custGeom>
            <a:avLst/>
            <a:gdLst>
              <a:gd name="connsiteX0" fmla="*/ 0 w 4627418"/>
              <a:gd name="connsiteY0" fmla="*/ 1565564 h 1565564"/>
              <a:gd name="connsiteX1" fmla="*/ 637309 w 4627418"/>
              <a:gd name="connsiteY1" fmla="*/ 1413164 h 1565564"/>
              <a:gd name="connsiteX2" fmla="*/ 1288472 w 4627418"/>
              <a:gd name="connsiteY2" fmla="*/ 1482436 h 1565564"/>
              <a:gd name="connsiteX3" fmla="*/ 1773381 w 4627418"/>
              <a:gd name="connsiteY3" fmla="*/ 1427018 h 1565564"/>
              <a:gd name="connsiteX4" fmla="*/ 2341418 w 4627418"/>
              <a:gd name="connsiteY4" fmla="*/ 1149927 h 1565564"/>
              <a:gd name="connsiteX5" fmla="*/ 3505200 w 4627418"/>
              <a:gd name="connsiteY5" fmla="*/ 581891 h 1565564"/>
              <a:gd name="connsiteX6" fmla="*/ 4087090 w 4627418"/>
              <a:gd name="connsiteY6" fmla="*/ 207818 h 1565564"/>
              <a:gd name="connsiteX7" fmla="*/ 4627418 w 4627418"/>
              <a:gd name="connsiteY7" fmla="*/ 0 h 1565564"/>
              <a:gd name="connsiteX8" fmla="*/ 4627418 w 4627418"/>
              <a:gd name="connsiteY8" fmla="*/ 0 h 1565564"/>
              <a:gd name="connsiteX9" fmla="*/ 4627418 w 4627418"/>
              <a:gd name="connsiteY9" fmla="*/ 0 h 15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7418" h="1565564">
                <a:moveTo>
                  <a:pt x="0" y="1565564"/>
                </a:moveTo>
                <a:cubicBezTo>
                  <a:pt x="211282" y="1496291"/>
                  <a:pt x="422564" y="1427019"/>
                  <a:pt x="637309" y="1413164"/>
                </a:cubicBezTo>
                <a:cubicBezTo>
                  <a:pt x="852054" y="1399309"/>
                  <a:pt x="1099127" y="1480127"/>
                  <a:pt x="1288472" y="1482436"/>
                </a:cubicBezTo>
                <a:cubicBezTo>
                  <a:pt x="1477817" y="1484745"/>
                  <a:pt x="1597890" y="1482436"/>
                  <a:pt x="1773381" y="1427018"/>
                </a:cubicBezTo>
                <a:cubicBezTo>
                  <a:pt x="1948872" y="1371600"/>
                  <a:pt x="2341418" y="1149927"/>
                  <a:pt x="2341418" y="1149927"/>
                </a:cubicBezTo>
                <a:cubicBezTo>
                  <a:pt x="2630054" y="1009073"/>
                  <a:pt x="3214255" y="738909"/>
                  <a:pt x="3505200" y="581891"/>
                </a:cubicBezTo>
                <a:cubicBezTo>
                  <a:pt x="3796145" y="424873"/>
                  <a:pt x="3900054" y="304800"/>
                  <a:pt x="4087090" y="207818"/>
                </a:cubicBezTo>
                <a:cubicBezTo>
                  <a:pt x="4274126" y="110836"/>
                  <a:pt x="4627418" y="0"/>
                  <a:pt x="4627418" y="0"/>
                </a:cubicBezTo>
                <a:lnTo>
                  <a:pt x="4627418" y="0"/>
                </a:lnTo>
                <a:lnTo>
                  <a:pt x="462741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4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F37297-A275-714F-8F4D-9A0E2B3FBE96}" type="slidenum">
              <a:rPr lang="es-ES"/>
              <a:pPr/>
              <a:t>54</a:t>
            </a:fld>
            <a:endParaRPr lang="es-E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Times" charset="0"/>
              </a:rPr>
              <a:t>Comentarios</a:t>
            </a:r>
            <a:endParaRPr lang="es-ES" dirty="0">
              <a:latin typeface="Times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dirty="0" smtClean="0">
                <a:latin typeface="Times" charset="0"/>
              </a:rPr>
              <a:t>La </a:t>
            </a:r>
            <a:r>
              <a:rPr lang="es-ES" sz="2400" dirty="0">
                <a:latin typeface="Times" charset="0"/>
              </a:rPr>
              <a:t>financiación basada en la actividad necesita al mismo tiempo entender que es necesaria la coordinación entre actividades, esto no será posible sin mecanismos de asignación poblacional que se apliquen a organizaciones que puedan ejercer tal función de coordinación-integración </a:t>
            </a:r>
            <a:r>
              <a:rPr lang="es-ES" sz="2400" dirty="0" smtClean="0">
                <a:latin typeface="Times" charset="0"/>
              </a:rPr>
              <a:t>asistencial</a:t>
            </a:r>
            <a:endParaRPr lang="es-ES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0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r"/>
            <a:r>
              <a:rPr lang="es-CL" dirty="0" smtClean="0"/>
              <a:t>Pagos per cápita </a:t>
            </a:r>
            <a:r>
              <a:rPr lang="es-CL" dirty="0" smtClean="0"/>
              <a:t>en APS y </a:t>
            </a:r>
            <a:r>
              <a:rPr lang="es-CL" dirty="0" smtClean="0"/>
              <a:t>ajuste de </a:t>
            </a:r>
            <a:r>
              <a:rPr lang="es-CL" dirty="0" smtClean="0"/>
              <a:t>riesgos</a:t>
            </a:r>
            <a:r>
              <a:rPr lang="es-CL" dirty="0" smtClean="0"/>
              <a:t/>
            </a:r>
            <a:br>
              <a:rPr lang="es-CL" dirty="0" smtClean="0"/>
            </a:b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Pagos per cápita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El pago per cápita es el más usado al analizar pago a poblaciones y/o zonas geográficas</a:t>
            </a:r>
          </a:p>
          <a:p>
            <a:r>
              <a:rPr lang="es-ES" dirty="0" smtClean="0"/>
              <a:t>Los encontramos directos a la APS o intermediados por una zona o dirección geográfica de salud</a:t>
            </a:r>
          </a:p>
          <a:p>
            <a:r>
              <a:rPr lang="es-ES" dirty="0" smtClean="0"/>
              <a:t>En la mayoría de los casos el proveedor final en análisis son: </a:t>
            </a:r>
          </a:p>
          <a:p>
            <a:pPr lvl="1"/>
            <a:r>
              <a:rPr lang="es-ES" dirty="0" smtClean="0"/>
              <a:t>Médicos en práctica privada trabajando asociados o</a:t>
            </a:r>
          </a:p>
          <a:p>
            <a:pPr lvl="1"/>
            <a:r>
              <a:rPr lang="es-ES" dirty="0" smtClean="0"/>
              <a:t>Establecimientos o centros públicos de APS</a:t>
            </a:r>
          </a:p>
          <a:p>
            <a:r>
              <a:rPr lang="es-ES" dirty="0" smtClean="0"/>
              <a:t>Los ajuste de riesgo tienden a representar el componente prospectivo, de un mecanismos de pago mixto 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545846" cy="539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6912768" cy="1124744"/>
          </a:xfrm>
        </p:spPr>
        <p:txBody>
          <a:bodyPr>
            <a:normAutofit/>
          </a:bodyPr>
          <a:lstStyle/>
          <a:p>
            <a:r>
              <a:rPr lang="es-ES" dirty="0" smtClean="0"/>
              <a:t>Pagos en APS en países con Sistemas Nacionales de Salud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52728" cy="8501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Pagos en APS en países con seguridad social de salud</a:t>
            </a:r>
            <a:endParaRPr lang="es-E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6010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769159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 cápita y </a:t>
            </a:r>
            <a:r>
              <a:rPr lang="es-ES" dirty="0"/>
              <a:t>a</a:t>
            </a:r>
            <a:r>
              <a:rPr lang="es-ES" dirty="0" smtClean="0"/>
              <a:t>juste de riesgo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Por qué</a:t>
            </a:r>
          </a:p>
          <a:p>
            <a:pPr lvl="1"/>
            <a:r>
              <a:rPr lang="es-ES" dirty="0" smtClean="0"/>
              <a:t>Tipo de mecanismos de pago capitativo corregido par evitar la selección del proveedor</a:t>
            </a:r>
          </a:p>
          <a:p>
            <a:r>
              <a:rPr lang="es-ES" dirty="0" smtClean="0"/>
              <a:t>Cómo</a:t>
            </a:r>
          </a:p>
          <a:p>
            <a:pPr lvl="1"/>
            <a:r>
              <a:rPr lang="es-ES" dirty="0" smtClean="0"/>
              <a:t>La cápita es corregida de acuerdo al riesgo entendido como costo esperado en salud de poblaciones, grupos e individuos</a:t>
            </a:r>
          </a:p>
          <a:p>
            <a:pPr lvl="1"/>
            <a:r>
              <a:rPr lang="es-ES" dirty="0" smtClean="0"/>
              <a:t>Distintos modelos que depende de la situación concreta y de la información disponible</a:t>
            </a:r>
          </a:p>
          <a:p>
            <a:r>
              <a:rPr lang="es-ES" dirty="0" smtClean="0"/>
              <a:t>Qué explica los costos en salud de las poblaciones , grupos e individuos</a:t>
            </a:r>
          </a:p>
          <a:p>
            <a:pPr lvl="1"/>
            <a:r>
              <a:rPr lang="es-ES" dirty="0" smtClean="0"/>
              <a:t>En definitiva el costo del catálogo de acuerdo a las variables determinantes como las demográficas, socioeconómicas y de salud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Precios versus Sistemas de Pago</a:t>
            </a:r>
            <a:endParaRPr lang="es-ES" dirty="0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Asignar recursos a establecimientos públicos implica admitir incentivos débiles a la eficiencia, dado que el traslado de riesgo es relativo.</a:t>
            </a:r>
          </a:p>
          <a:p>
            <a:pPr eaLnBrk="1" hangingPunct="1">
              <a:lnSpc>
                <a:spcPct val="90000"/>
              </a:lnSpc>
            </a:pPr>
            <a:r>
              <a:rPr lang="es-CL" sz="2800" dirty="0" smtClean="0"/>
              <a:t>Se ha aprendido que en lugar de sistema de precios hay que hablar de sistemas de pagos en el sector salud.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Objetivo del sistema de pagos: mayor eficiencia y equidad en el acceso a los servicios, lo que implica atención y resolución adecuada en el nivel de atención apropiado a un costo que se pueda asumir. </a:t>
            </a:r>
          </a:p>
          <a:p>
            <a:pPr lvl="1"/>
            <a:endParaRPr lang="es-CL" sz="2800" dirty="0" smtClean="0"/>
          </a:p>
          <a:p>
            <a:pPr>
              <a:buFont typeface="Wingdings 3" pitchFamily="18" charset="2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Informaci</a:t>
            </a:r>
            <a:r>
              <a:rPr lang="es-ES" dirty="0" smtClean="0"/>
              <a:t>ón disponible y modelos de ajuste de riesgo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600200"/>
            <a:ext cx="8667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71832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Ajustadores (indexadores) de Riesgos en Uso</a:t>
            </a:r>
            <a:endParaRPr lang="es-E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489" y="1124744"/>
            <a:ext cx="687487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Ajustadores (indexadores) de Riesgos en Uso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582350" cy="529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Modelos con morbilidad poblacional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Los modelos demográficos explican muy poco de la varianza de los gastos a nivel individual (2 a 3% en la evidencia empírica)</a:t>
            </a:r>
          </a:p>
          <a:p>
            <a:r>
              <a:rPr lang="es-ES" dirty="0" smtClean="0"/>
              <a:t>Existen variedad de modelos de ajuste de riesgos con Morbilidad que pueden alcanzar mejores grados de predicción del gasto</a:t>
            </a:r>
          </a:p>
          <a:p>
            <a:r>
              <a:rPr lang="es-ES" dirty="0" smtClean="0"/>
              <a:t>Los más conocidos: </a:t>
            </a:r>
            <a:r>
              <a:rPr lang="es-ES" dirty="0" err="1" smtClean="0"/>
              <a:t>Diagnostic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 (DxCG) U, Boston,  </a:t>
            </a:r>
            <a:r>
              <a:rPr lang="es-ES" dirty="0" err="1" smtClean="0"/>
              <a:t>Adjusted</a:t>
            </a:r>
            <a:r>
              <a:rPr lang="es-ES" dirty="0" smtClean="0"/>
              <a:t> </a:t>
            </a:r>
            <a:r>
              <a:rPr lang="es-ES" dirty="0" err="1" smtClean="0"/>
              <a:t>Clinical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 (ACGs) U </a:t>
            </a:r>
            <a:r>
              <a:rPr lang="es-ES" dirty="0" err="1" smtClean="0"/>
              <a:t>Jhons</a:t>
            </a:r>
            <a:r>
              <a:rPr lang="es-ES" dirty="0" smtClean="0"/>
              <a:t> Hopkins, </a:t>
            </a:r>
            <a:r>
              <a:rPr lang="es-ES" dirty="0" err="1" smtClean="0"/>
              <a:t>Clinical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 (CRGs) 3M, RxGroups de DxCG</a:t>
            </a:r>
          </a:p>
          <a:p>
            <a:r>
              <a:rPr lang="es-ES" dirty="0" smtClean="0"/>
              <a:t>Diferencias: métodos actuariales de celdas y métodos de regresión, uso de los costos, algoritmos de agrupación</a:t>
            </a:r>
          </a:p>
          <a:p>
            <a:r>
              <a:rPr lang="es-ES" dirty="0" smtClean="0"/>
              <a:t>Estudios han comparado los principales métodos para EEUU, Canadá y Alemania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Métodos de ajuste de riesgo</a:t>
            </a:r>
            <a:endParaRPr lang="es-E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356" y="1049674"/>
            <a:ext cx="5550996" cy="58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550223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Resumen de técnicas en uso en países escogidos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2777"/>
            <a:ext cx="5688632" cy="569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Modelos (y software) conocidos para ajuste de riesgos usando morbilidad poblacional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6444208" cy="53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195736" y="3645024"/>
            <a:ext cx="755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Alemania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r"/>
            <a:r>
              <a:rPr lang="es-CL" dirty="0" smtClean="0"/>
              <a:t>Experiencia de algunos países en uso de pagos per cápita</a:t>
            </a:r>
            <a:br>
              <a:rPr lang="es-CL" dirty="0" smtClean="0"/>
            </a:b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Experiencia de países que usan per cápita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Reino Unido: Caso emblemático RAWP desde los 70s pago per cápita ajustado a los médicos de APS. Método de los índices sintéticos</a:t>
            </a:r>
          </a:p>
          <a:p>
            <a:r>
              <a:rPr lang="es-ES" dirty="0" smtClean="0"/>
              <a:t>Estados Unidos: Medicare y Medicaid y Pilotos Reforma en pagos a la APS: cápita ajustada por diagnósticos con DxCG y P4P</a:t>
            </a:r>
          </a:p>
          <a:p>
            <a:r>
              <a:rPr lang="es-ES" dirty="0" smtClean="0"/>
              <a:t>Brasil: distribución de dineros a los estados y municipios, mediante per cápita fijo (50%) y variable (ajustado)</a:t>
            </a:r>
          </a:p>
          <a:p>
            <a:r>
              <a:rPr lang="es-ES" dirty="0" smtClean="0"/>
              <a:t>México:  per cápita para distribuir los recursos entre estados, corregido por mortalidad infantil y marginalidad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Pagos en APS en el Reino Unido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86" y="1196752"/>
            <a:ext cx="8264876" cy="539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323" y="1196752"/>
            <a:ext cx="3849677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mtClean="0"/>
              <a:t>El de Shleifer es uno de los aportes teóricos más importantes y vigentes</a:t>
            </a:r>
            <a:endParaRPr lang="es-ES" dirty="0" smtClean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500063" y="1340768"/>
            <a:ext cx="5080049" cy="4828257"/>
          </a:xfrm>
        </p:spPr>
        <p:txBody>
          <a:bodyPr>
            <a:normAutofit fontScale="92500" lnSpcReduction="20000"/>
          </a:bodyPr>
          <a:lstStyle/>
          <a:p>
            <a:r>
              <a:rPr lang="es-CL" dirty="0" err="1" smtClean="0"/>
              <a:t>Shleifer</a:t>
            </a:r>
            <a:r>
              <a:rPr lang="es-CL" dirty="0" smtClean="0"/>
              <a:t> 1985, competencia por comparación (o subrogada): Se escribe cuando medicare pone en marcha el pago prospectivo. </a:t>
            </a:r>
          </a:p>
          <a:p>
            <a:r>
              <a:rPr lang="es-CL" dirty="0" smtClean="0"/>
              <a:t>Si existen muchos establecimientos, homogéneos, que producen un producto homogéneo y si revelan sus costos, </a:t>
            </a:r>
          </a:p>
          <a:p>
            <a:r>
              <a:rPr lang="es-CL" dirty="0" smtClean="0"/>
              <a:t>Se paga al establecimiento en relación a la media de los otros o respecto del establecimiento “sombra” </a:t>
            </a:r>
          </a:p>
          <a:p>
            <a:r>
              <a:rPr lang="es-CL" dirty="0" smtClean="0"/>
              <a:t>Es una especie de </a:t>
            </a:r>
            <a:r>
              <a:rPr lang="es-CL" i="1" dirty="0" smtClean="0"/>
              <a:t>torneo </a:t>
            </a:r>
            <a:r>
              <a:rPr lang="es-CL" dirty="0" smtClean="0"/>
              <a:t>en que se premia el estar por debajo de los costos medios del grupo pertinente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Experiencia de países que usan per cápita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Italia: per cápita a dos niveles.  A los Departamentos (con un sistema único de ajuste) y luego al interior de ellos (con diversos ajustes) </a:t>
            </a:r>
          </a:p>
          <a:p>
            <a:r>
              <a:rPr lang="es-ES" dirty="0"/>
              <a:t>Holanda: Per cápita ajustado a los médicos de APS (gatekeepers) en un sistema de seguridad social de salud con seguros</a:t>
            </a:r>
          </a:p>
          <a:p>
            <a:r>
              <a:rPr lang="es-ES" dirty="0"/>
              <a:t>Canadá: Provincias introducen desde 1994 per cápitas ajustados. Algunas de ellas con modelos de ajuste con morbilidad (ACGs)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056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Criterios de ajuste del per cápita en regiones de Italia(ejemplo de 4 regiones)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04" y="1268760"/>
            <a:ext cx="8398368" cy="514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de chile: Estado </a:t>
            </a:r>
            <a:r>
              <a:rPr lang="es-ES" dirty="0" smtClean="0"/>
              <a:t>del arte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Actualmente 70% de los recursos APS se asignan por la vía per cápita, para 320 Municipios y cerca de 2.000 establecimientos (cerca de 850 Centros)</a:t>
            </a:r>
          </a:p>
          <a:p>
            <a:r>
              <a:rPr lang="es-ES" dirty="0" smtClean="0"/>
              <a:t>El per cápita reemplazó el FAPEM para generar mayor equidad y contener costos. Financia un Plan conocido y técnicamente validado</a:t>
            </a:r>
          </a:p>
          <a:p>
            <a:r>
              <a:rPr lang="es-ES" dirty="0" smtClean="0"/>
              <a:t>Indexadores aditivos con efecto menor: nivel socioeconómico, programación, ruralidad y acceso difícil, cantidad de prestaciones</a:t>
            </a:r>
          </a:p>
          <a:p>
            <a:r>
              <a:rPr lang="es-ES" dirty="0" smtClean="0"/>
              <a:t>Algunos ajustadores son más bien leyes de remuneraciones</a:t>
            </a:r>
          </a:p>
          <a:p>
            <a:r>
              <a:rPr lang="es-ES" dirty="0" smtClean="0"/>
              <a:t>52 Comunas de costo fijo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69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Algunos estudios conocidos y pilotos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Vargas et al, 2000: capitación ajustada por riesgos de pacientes crónicos con información individual</a:t>
            </a:r>
          </a:p>
          <a:p>
            <a:r>
              <a:rPr lang="es-ES" dirty="0" smtClean="0"/>
              <a:t>MINSAL 2003-2005: varios estudios sobre corrección de una cápita poblacional por zonas de salud (servicios de salud y/o regiones)</a:t>
            </a:r>
          </a:p>
          <a:p>
            <a:r>
              <a:rPr lang="es-ES" dirty="0" smtClean="0"/>
              <a:t>Vargas y Poblete, 2006: Incorporación de los FONASA “A” como variable de ajuste</a:t>
            </a:r>
          </a:p>
          <a:p>
            <a:r>
              <a:rPr lang="es-ES" dirty="0" smtClean="0"/>
              <a:t>Montero et al, 2007: Costos del per cápita ($3.500) y necesidad de ajuste en la asignación</a:t>
            </a:r>
          </a:p>
          <a:p>
            <a:r>
              <a:rPr lang="es-ES" dirty="0" smtClean="0"/>
              <a:t>Raña et al , 2007: distribución al interior del Municipio, incluye ajuste considerando </a:t>
            </a:r>
            <a:r>
              <a:rPr lang="es-ES" dirty="0" err="1" smtClean="0"/>
              <a:t>factotres</a:t>
            </a:r>
            <a:r>
              <a:rPr lang="es-ES" dirty="0" smtClean="0"/>
              <a:t> de oferta</a:t>
            </a:r>
          </a:p>
          <a:p>
            <a:r>
              <a:rPr lang="es-ES" dirty="0" smtClean="0"/>
              <a:t>Torche, 2009: la importancia de las crónicas, FONASA “A” y estado civil para un per cápita ajustado</a:t>
            </a:r>
          </a:p>
        </p:txBody>
      </p:sp>
    </p:spTree>
    <p:extLst>
      <p:ext uri="{BB962C8B-B14F-4D97-AF65-F5344CB8AC3E}">
        <p14:creationId xmlns:p14="http://schemas.microsoft.com/office/powerpoint/2010/main" val="222376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Chile: Pilotos </a:t>
            </a:r>
            <a:r>
              <a:rPr lang="es-ES" dirty="0" smtClean="0"/>
              <a:t>y sistemas de </a:t>
            </a:r>
            <a:r>
              <a:rPr lang="es-ES" dirty="0" smtClean="0"/>
              <a:t>información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/>
              <a:t>Cid y Debrott-MINSAL, 2009: estudian per cápita para servicios de salud ajustados en dos fases: hospital y poblacional, este último incluye ajuste de grupo </a:t>
            </a:r>
            <a:r>
              <a:rPr lang="es-ES" dirty="0" smtClean="0"/>
              <a:t>“A” FONASA</a:t>
            </a:r>
          </a:p>
          <a:p>
            <a:r>
              <a:rPr lang="es-ES" dirty="0" smtClean="0"/>
              <a:t>MINSAL</a:t>
            </a:r>
            <a:r>
              <a:rPr lang="es-ES" dirty="0"/>
              <a:t>, U Pompeu Fabra: Piloto RxGroups 2009: Prueba ajuste usando los RxGroups (farmacia) para </a:t>
            </a:r>
            <a:r>
              <a:rPr lang="es-ES" dirty="0" smtClean="0"/>
              <a:t>42 mil registros de un Servicios </a:t>
            </a:r>
            <a:r>
              <a:rPr lang="es-ES" dirty="0"/>
              <a:t>de </a:t>
            </a:r>
            <a:r>
              <a:rPr lang="es-ES" dirty="0" smtClean="0"/>
              <a:t>salud</a:t>
            </a:r>
          </a:p>
          <a:p>
            <a:r>
              <a:rPr lang="es-ES" dirty="0" smtClean="0"/>
              <a:t>MINSAL: Piloto ACG, 2011 a la fecha: Incorporación del modelo en el SSMO</a:t>
            </a:r>
          </a:p>
          <a:p>
            <a:pPr lvl="1"/>
            <a:r>
              <a:rPr lang="es-ES" dirty="0" smtClean="0"/>
              <a:t>12 centros de salud con datos demográficos y de diagnósticos para cerca de 100 mil personas</a:t>
            </a:r>
          </a:p>
          <a:p>
            <a:pPr lvl="1"/>
            <a:r>
              <a:rPr lang="es-ES" dirty="0" smtClean="0"/>
              <a:t>Para hacer la prueba de benchmark del software, que arrojo buenos resultados y algunas recomendaciones</a:t>
            </a:r>
          </a:p>
          <a:p>
            <a:pPr lvl="1"/>
            <a:r>
              <a:rPr lang="es-ES" dirty="0" smtClean="0"/>
              <a:t>Aplicación en crecimiento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6624736" cy="77809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Una posibilidad para el caso de la APS en Chile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99233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Fuente: Cid  C, 2012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1839420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Información mínima necesaria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Individual de todos los beneficiarios con datos sociodemográficos y de todos los encuentros que hayan tenido con el sistema de salud que incluya al menos diagnósticos y costos de esos encuentros (ACGs, DxCG, CRGs)</a:t>
            </a:r>
          </a:p>
          <a:p>
            <a:r>
              <a:rPr lang="es-ES" dirty="0" smtClean="0"/>
              <a:t>Alternativamente los datos de prescripciones farmacéuticas en códigos ATC o similar (RxGroups, CRGs farma.)</a:t>
            </a:r>
          </a:p>
          <a:p>
            <a:r>
              <a:rPr lang="es-ES" dirty="0" smtClean="0"/>
              <a:t>Información de la capacidad instalada de los establecimientos de las APS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634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Comentarios finales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584" y="1556792"/>
            <a:ext cx="7416800" cy="46805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MX" sz="2400" dirty="0" smtClean="0"/>
              <a:t>Los mecanismos de pago deben ser mixtos y promover la integraci</a:t>
            </a:r>
            <a:r>
              <a:rPr lang="es-MX" sz="2400" dirty="0" smtClean="0">
                <a:latin typeface="Arial Narrow" pitchFamily="34" charset="0"/>
              </a:rPr>
              <a:t>ó</a:t>
            </a:r>
            <a:r>
              <a:rPr lang="es-MX" sz="2400" dirty="0" smtClean="0"/>
              <a:t>n sanitaria y la equidad. 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dirty="0" smtClean="0"/>
              <a:t>En </a:t>
            </a:r>
            <a:r>
              <a:rPr lang="es-MX" sz="2400" dirty="0" err="1" smtClean="0"/>
              <a:t>OSIs</a:t>
            </a:r>
            <a:r>
              <a:rPr lang="es-MX" sz="2400" dirty="0" smtClean="0"/>
              <a:t> se trata de </a:t>
            </a:r>
            <a:r>
              <a:rPr lang="es-ES" sz="2400" dirty="0" smtClean="0"/>
              <a:t>mecanismos de asignación poblacional que se apliquen a los Servicios de Salud para ejercer la función de coordinación-integración asistencial.</a:t>
            </a:r>
            <a:endParaRPr lang="es-MX" sz="2400" dirty="0" smtClean="0"/>
          </a:p>
          <a:p>
            <a:pPr eaLnBrk="1" hangingPunct="1">
              <a:lnSpc>
                <a:spcPct val="90000"/>
              </a:lnSpc>
            </a:pPr>
            <a:r>
              <a:rPr lang="es-MX" sz="2400" dirty="0" smtClean="0"/>
              <a:t>El financiamiento de la APS debe estar contenido en la mirada amplia del financiamiento sectorial. El costo de los beneficios de salud se deben ajustar con variables socioeconómicas y morbilidad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Para consolidar el per cápita hay que actualizarlo en ajuste de riesgos</a:t>
            </a:r>
          </a:p>
          <a:p>
            <a:pPr>
              <a:lnSpc>
                <a:spcPct val="80000"/>
              </a:lnSpc>
            </a:pPr>
            <a:r>
              <a:rPr lang="es-ES" sz="2400" dirty="0" smtClean="0"/>
              <a:t>Un sistema de asignación de recursos es sólo un mecanismo al lado de otros que necesitan estar alineados (planificación-coordinación)</a:t>
            </a:r>
            <a:endParaRPr lang="es-MX" sz="2400" dirty="0" smtClean="0"/>
          </a:p>
          <a:p>
            <a:pPr eaLnBrk="1" hangingPunct="1">
              <a:lnSpc>
                <a:spcPct val="80000"/>
              </a:lnSpc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Muchas gracias!</a:t>
            </a: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77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6858000" cy="2304256"/>
          </a:xfrm>
        </p:spPr>
        <p:txBody>
          <a:bodyPr>
            <a:noAutofit/>
          </a:bodyPr>
          <a:lstStyle/>
          <a:p>
            <a:r>
              <a:rPr lang="es-ES" sz="2800" dirty="0" smtClean="0"/>
              <a:t>Taller: </a:t>
            </a:r>
            <a:br>
              <a:rPr lang="es-ES" sz="2800" dirty="0" smtClean="0"/>
            </a:br>
            <a:r>
              <a:rPr lang="es-ES_tradnl" sz="2800" dirty="0" smtClean="0"/>
              <a:t>Propuesta </a:t>
            </a:r>
            <a:r>
              <a:rPr lang="es-ES_tradnl" sz="2800" dirty="0"/>
              <a:t>de preguntas para la discusión acerca de los desafíos que representa implementar un sistema de asignación de recursos a </a:t>
            </a:r>
            <a:r>
              <a:rPr lang="es-ES_tradnl" sz="2800" dirty="0" smtClean="0"/>
              <a:t>redes</a:t>
            </a:r>
            <a:r>
              <a:rPr lang="es-ES_tradnl" sz="2800" dirty="0"/>
              <a:t/>
            </a:r>
            <a:br>
              <a:rPr lang="es-ES_tradnl" sz="2800" dirty="0"/>
            </a:b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572000" y="3717032"/>
            <a:ext cx="3503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Camilo Cid Pedraza, PhD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San Jos</a:t>
            </a:r>
            <a:r>
              <a:rPr lang="es-ES" dirty="0" smtClean="0"/>
              <a:t>é, 19 de Noviembre de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706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778" y="1196752"/>
            <a:ext cx="3977222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990600"/>
          </a:xfrm>
        </p:spPr>
        <p:txBody>
          <a:bodyPr/>
          <a:lstStyle/>
          <a:p>
            <a:r>
              <a:rPr lang="es-CL" sz="2800" smtClean="0"/>
              <a:t>Aportes Principales a los sistemas de pago</a:t>
            </a:r>
            <a:endParaRPr lang="es-ES" sz="2800" dirty="0" smtClean="0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57200" y="1219200"/>
            <a:ext cx="4906888" cy="5162128"/>
          </a:xfrm>
        </p:spPr>
        <p:txBody>
          <a:bodyPr>
            <a:normAutofit fontScale="85000" lnSpcReduction="20000"/>
          </a:bodyPr>
          <a:lstStyle/>
          <a:p>
            <a:r>
              <a:rPr lang="es-CL" sz="2800" dirty="0" err="1" smtClean="0"/>
              <a:t>Ellis</a:t>
            </a:r>
            <a:r>
              <a:rPr lang="es-CL" sz="2800" dirty="0" smtClean="0"/>
              <a:t> y </a:t>
            </a:r>
            <a:r>
              <a:rPr lang="es-CL" sz="2800" dirty="0" err="1" smtClean="0"/>
              <a:t>McGuire</a:t>
            </a:r>
            <a:r>
              <a:rPr lang="es-CL" sz="2800" dirty="0" smtClean="0"/>
              <a:t>, 1986 (U de Boston): </a:t>
            </a:r>
            <a:r>
              <a:rPr lang="es-CL" sz="2500" dirty="0" smtClean="0"/>
              <a:t>En lugar de </a:t>
            </a:r>
            <a:r>
              <a:rPr lang="es-CL" sz="2500" dirty="0" err="1" smtClean="0"/>
              <a:t>co</a:t>
            </a:r>
            <a:r>
              <a:rPr lang="es-CL" sz="2500" dirty="0" smtClean="0"/>
              <a:t>-pago en la demanda, establecer un poco de pago por parte de la oferta de tal manera que el que presta el servicio no tiene asegurado el pago. </a:t>
            </a:r>
          </a:p>
          <a:p>
            <a:pPr marL="1016000" lvl="2" indent="-285750"/>
            <a:r>
              <a:rPr lang="es-CL" sz="2200" dirty="0" smtClean="0"/>
              <a:t>Se trata de una combinación de pago prospectivo y una porción de pago retrospectivo (pago mixto) para evitar el riesgo moral del proveedor.</a:t>
            </a:r>
          </a:p>
          <a:p>
            <a:r>
              <a:rPr lang="es-CL" sz="2800" dirty="0" err="1" smtClean="0"/>
              <a:t>Lafontt</a:t>
            </a:r>
            <a:r>
              <a:rPr lang="es-CL" sz="2800" dirty="0" smtClean="0"/>
              <a:t> y </a:t>
            </a:r>
            <a:r>
              <a:rPr lang="es-CL" sz="2800" dirty="0" err="1" smtClean="0"/>
              <a:t>Tirole</a:t>
            </a:r>
            <a:r>
              <a:rPr lang="es-CL" sz="2800" dirty="0" smtClean="0"/>
              <a:t>, 1994 (Teoría de los incentivos….): </a:t>
            </a:r>
            <a:r>
              <a:rPr lang="es-CL" sz="2500" dirty="0" smtClean="0"/>
              <a:t>Plantea la siguiente síntesis:  </a:t>
            </a:r>
          </a:p>
          <a:p>
            <a:pPr marL="1016000" lvl="2" indent="-285750"/>
            <a:r>
              <a:rPr lang="es-CL" sz="2200" dirty="0" smtClean="0"/>
              <a:t>Si hay un número elevado de proveedores, entonces </a:t>
            </a:r>
            <a:r>
              <a:rPr lang="es-CL" sz="2200" i="1" dirty="0" err="1" smtClean="0"/>
              <a:t>yardstick</a:t>
            </a:r>
            <a:r>
              <a:rPr lang="es-CL" sz="2200" i="1" dirty="0" smtClean="0"/>
              <a:t> </a:t>
            </a:r>
            <a:r>
              <a:rPr lang="es-CL" sz="2200" i="1" dirty="0" err="1" smtClean="0"/>
              <a:t>competition</a:t>
            </a:r>
            <a:r>
              <a:rPr lang="es-CL" sz="2200" i="1" dirty="0" smtClean="0"/>
              <a:t> </a:t>
            </a:r>
            <a:r>
              <a:rPr lang="es-CL" sz="2200" dirty="0" smtClean="0"/>
              <a:t>puede  funcionar mejor.  </a:t>
            </a:r>
          </a:p>
          <a:p>
            <a:pPr marL="1016000" lvl="2" indent="-285750"/>
            <a:r>
              <a:rPr lang="es-CL" sz="2200" dirty="0" smtClean="0"/>
              <a:t>Si hay muy pocos proveedores, hay peligro de colusión, entonces </a:t>
            </a:r>
            <a:r>
              <a:rPr lang="es-CL" sz="2200" dirty="0" err="1" smtClean="0"/>
              <a:t>Ellis</a:t>
            </a:r>
            <a:r>
              <a:rPr lang="es-CL" sz="2200" dirty="0" smtClean="0"/>
              <a:t> &amp; </a:t>
            </a:r>
            <a:r>
              <a:rPr lang="es-CL" sz="2200" dirty="0" err="1" smtClean="0"/>
              <a:t>McGuire</a:t>
            </a:r>
            <a:r>
              <a:rPr lang="es-CL" sz="2200" dirty="0" smtClean="0"/>
              <a:t>, es decir, pago mixto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 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1.- ¿Se han identificado las </a:t>
            </a:r>
            <a:r>
              <a:rPr lang="es-ES_tradnl" dirty="0" err="1"/>
              <a:t>OSIs</a:t>
            </a:r>
            <a:r>
              <a:rPr lang="es-ES_tradnl" dirty="0"/>
              <a:t> pertinentes? ¿Cómo? ¿Cuántas serían? ¿Se conoce la población a cargo? ¿Con qué detalle</a:t>
            </a:r>
            <a:r>
              <a:rPr lang="es-ES_tradnl" dirty="0" smtClean="0"/>
              <a:t>?</a:t>
            </a:r>
            <a:endParaRPr lang="es-ES_tradnl" dirty="0"/>
          </a:p>
          <a:p>
            <a:r>
              <a:rPr lang="es-ES_tradnl" dirty="0"/>
              <a:t>2.- ¿Cómo sería la gobernanza de la Red y las Redes? ¿Se han definido funciones y roles de los distintos actores? (Planificación, </a:t>
            </a:r>
            <a:r>
              <a:rPr lang="es-ES_tradnl" dirty="0" smtClean="0"/>
              <a:t> Asignación</a:t>
            </a:r>
            <a:r>
              <a:rPr lang="es-ES_tradnl" dirty="0"/>
              <a:t>, Control</a:t>
            </a:r>
            <a:r>
              <a:rPr lang="es-ES_tradnl" dirty="0" smtClean="0"/>
              <a:t>)</a:t>
            </a:r>
            <a:endParaRPr lang="es-ES_tradnl" dirty="0"/>
          </a:p>
          <a:p>
            <a:r>
              <a:rPr lang="es-ES_tradnl" dirty="0"/>
              <a:t>3.- ¿Se conocen los gasto de operación del sistema de salud? ¿Con qué desagregación? ¿Cómo se piensan el costo de la Inversión</a:t>
            </a:r>
            <a:r>
              <a:rPr lang="es-ES_tradnl" dirty="0" smtClean="0"/>
              <a:t>?</a:t>
            </a:r>
            <a:endParaRPr lang="es-ES_tradnl" dirty="0"/>
          </a:p>
          <a:p>
            <a:r>
              <a:rPr lang="es-ES_tradnl" dirty="0"/>
              <a:t>4.- ¿Se cuenta con información a nivel individual de la casuística (como el CMBD)? </a:t>
            </a:r>
            <a:r>
              <a:rPr lang="es-ES_tradnl" dirty="0" smtClean="0"/>
              <a:t>¿</a:t>
            </a:r>
            <a:r>
              <a:rPr lang="es-ES_tradnl" dirty="0"/>
              <a:t>A qué niveles y qué información se registra</a:t>
            </a:r>
            <a:r>
              <a:rPr lang="es-ES_tradnl" dirty="0" smtClean="0"/>
              <a:t>?</a:t>
            </a:r>
            <a:endParaRPr lang="es-ES_tradnl" dirty="0"/>
          </a:p>
          <a:p>
            <a:r>
              <a:rPr lang="es-ES_tradnl" dirty="0"/>
              <a:t>5.- ¿Existen sistemas de contabilidad de costos en los hospitales tipo WINSIG? ¿Son homogéneos? ¿Se conocen los costos de producción en algunos niveles</a:t>
            </a:r>
            <a:r>
              <a:rPr lang="es-ES_tradnl" dirty="0" smtClean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01027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 II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/>
              <a:t>6.- ¿Existen sistemas de información que vinculen la actividad con los costos directos de producción de prestaciones?</a:t>
            </a:r>
          </a:p>
          <a:p>
            <a:r>
              <a:rPr lang="es-ES_tradnl" dirty="0"/>
              <a:t>7.- ¿Se conoce la morbilidad ocurrida en las Redes y en los Establecimientos? ¿Con qué detalle y a qué niveles?</a:t>
            </a:r>
          </a:p>
          <a:p>
            <a:r>
              <a:rPr lang="es-ES_tradnl" dirty="0"/>
              <a:t>8.- ¿Qué indicadores de desempeño existen y a qué niveles? ¿Cuáles se deberán desarrollar? ¿Cómo se asociarían a los pagos?</a:t>
            </a:r>
          </a:p>
          <a:p>
            <a:r>
              <a:rPr lang="es-ES_tradnl" dirty="0"/>
              <a:t>9.- ¿Se conoce la capacidad instalada de manera detallada de los Hospitales? ¿Existe un CENSO de ellos y de su capacidad</a:t>
            </a:r>
            <a:r>
              <a:rPr lang="es-ES_tradnl" dirty="0" smtClean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606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030" y="1412776"/>
            <a:ext cx="4386648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smtClean="0"/>
              <a:t>Aportes Principales a los sistemas de pago</a:t>
            </a:r>
            <a:endParaRPr lang="es-ES" sz="2800" dirty="0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68313" y="1196975"/>
            <a:ext cx="4247703" cy="4464273"/>
          </a:xfrm>
        </p:spPr>
        <p:txBody>
          <a:bodyPr>
            <a:normAutofit lnSpcReduction="10000"/>
          </a:bodyPr>
          <a:lstStyle/>
          <a:p>
            <a:r>
              <a:rPr lang="es-CL" sz="2800" dirty="0" err="1" smtClean="0"/>
              <a:t>Newhouse</a:t>
            </a:r>
            <a:r>
              <a:rPr lang="es-CL" sz="2800" dirty="0" smtClean="0"/>
              <a:t>, 1996: existe necesidad de incentivar la eficiencia pero hay problemas de selección. </a:t>
            </a:r>
          </a:p>
          <a:p>
            <a:pPr lvl="1"/>
            <a:r>
              <a:rPr lang="es-CL" sz="2400" dirty="0" smtClean="0"/>
              <a:t>Pago prospectivo: aumenta selección de Pacientes (dumping) y de prestaciones (</a:t>
            </a:r>
            <a:r>
              <a:rPr lang="es-CL" sz="2400" dirty="0" err="1" smtClean="0"/>
              <a:t>stinting</a:t>
            </a:r>
            <a:r>
              <a:rPr lang="es-CL" sz="2400" dirty="0" smtClean="0"/>
              <a:t>) en el mundo proveedor y asegurador</a:t>
            </a:r>
          </a:p>
          <a:p>
            <a:pPr lvl="1"/>
            <a:r>
              <a:rPr lang="es-CL" sz="2400" dirty="0" smtClean="0"/>
              <a:t>Conclusión: Se necesitan pagos </a:t>
            </a:r>
            <a:r>
              <a:rPr lang="es-CL" sz="2400" dirty="0" smtClean="0"/>
              <a:t>mixtos</a:t>
            </a:r>
            <a:endParaRPr lang="es-CL" sz="24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251520" y="544522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L" sz="2800" i="1" dirty="0"/>
              <a:t>Este es el estado actual de la teoría en este </a:t>
            </a:r>
            <a:r>
              <a:rPr lang="es-CL" sz="2800" i="1" dirty="0" smtClean="0"/>
              <a:t>campo: Sistemas de pagos Mixtos</a:t>
            </a:r>
            <a:endParaRPr lang="es-CL" sz="2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3427</TotalTime>
  <Words>4533</Words>
  <Application>Microsoft Macintosh PowerPoint</Application>
  <PresentationFormat>Presentación en pantalla (4:3)</PresentationFormat>
  <Paragraphs>554</Paragraphs>
  <Slides>81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81</vt:i4>
      </vt:variant>
    </vt:vector>
  </HeadingPairs>
  <TitlesOfParts>
    <vt:vector size="84" baseType="lpstr">
      <vt:lpstr>Origen</vt:lpstr>
      <vt:lpstr>Documento de Microsoft Word 97 - 2004</vt:lpstr>
      <vt:lpstr>Documento de Microsoft Word</vt:lpstr>
      <vt:lpstr>Presentación de PowerPoint</vt:lpstr>
      <vt:lpstr>Contenidos</vt:lpstr>
      <vt:lpstr>Presentación de PowerPoint</vt:lpstr>
      <vt:lpstr>Financiamiento de proveedores de salud  </vt:lpstr>
      <vt:lpstr>Particularidades de la asigación de recursos en salud</vt:lpstr>
      <vt:lpstr>Precios versus Sistemas de Pago</vt:lpstr>
      <vt:lpstr>El de Shleifer es uno de los aportes teóricos más importantes y vigentes</vt:lpstr>
      <vt:lpstr>Aportes Principales a los sistemas de pago</vt:lpstr>
      <vt:lpstr>Aportes Principales a los sistemas de pago</vt:lpstr>
      <vt:lpstr>Trade off del riesgo financiero entre financiadores y proveedor</vt:lpstr>
      <vt:lpstr>Organización Sanitaria Integrada (Shortell et al 1996, Ortún et al 2001)</vt:lpstr>
      <vt:lpstr>Financiamiento de OSIs</vt:lpstr>
      <vt:lpstr>Organización Sanitaria Integrada (carácterísticas, Shortell et al 1996)</vt:lpstr>
      <vt:lpstr>Sistemas de pago a una OSI</vt:lpstr>
      <vt:lpstr>Un buen sistema de financiamiento para una OSI</vt:lpstr>
      <vt:lpstr>Sistema de pago a una OSI</vt:lpstr>
      <vt:lpstr>Aplicación Asignación poblacional capitada ajustada por riesgo en Chile</vt:lpstr>
      <vt:lpstr>Obtención de una Tabla de Factores de Riesgo para Beneficiarios FONASA</vt:lpstr>
      <vt:lpstr>Resultados generales</vt:lpstr>
      <vt:lpstr>Otro ejemplo: Análisis Cápita ajustada por sexo, edad y pobreza para el primer nivel en Perú</vt:lpstr>
      <vt:lpstr>Comentarios</vt:lpstr>
      <vt:lpstr>Considerar la morbilidad: Índice de Eficiencia Relativa 8 Servicios de Salud</vt:lpstr>
      <vt:lpstr>The DCG Classification System</vt:lpstr>
      <vt:lpstr>Pago a Hospitales</vt:lpstr>
      <vt:lpstr>Antecedentes Empíricos</vt:lpstr>
      <vt:lpstr>Antecedentes (1)</vt:lpstr>
      <vt:lpstr>Antecedentes (2)</vt:lpstr>
      <vt:lpstr>Antecedentes (3)</vt:lpstr>
      <vt:lpstr>Lecciones aprendidas en la literatura</vt:lpstr>
      <vt:lpstr>Sistemas de pagos a hospitales en países desarrollados</vt:lpstr>
      <vt:lpstr>Introducción de los DRGs en Europa</vt:lpstr>
      <vt:lpstr>Presentación de PowerPoint</vt:lpstr>
      <vt:lpstr>Competencia por comparación</vt:lpstr>
      <vt:lpstr>Incentivos dinámicos en la yardstick competition</vt:lpstr>
      <vt:lpstr>Efecto esperado de la competencia por comparación</vt:lpstr>
      <vt:lpstr>Diferencias legítimas</vt:lpstr>
      <vt:lpstr>Diseño de un modelo de pago siguiendo la teoría</vt:lpstr>
      <vt:lpstr>Sistema de pago a hospitales (yardstick competition)</vt:lpstr>
      <vt:lpstr>Necesidad de sistema de contabilidad de costos</vt:lpstr>
      <vt:lpstr>Propuesta de un sistema de pago para egresos en Chile</vt:lpstr>
      <vt:lpstr>Propuesta de un sistema de pago para egresos en Chile</vt:lpstr>
      <vt:lpstr>Costes según capacidad: Ejercicio con 5 Hospitales de Chile</vt:lpstr>
      <vt:lpstr>Costes según casuística 5 Hospitales Chilenos</vt:lpstr>
      <vt:lpstr>Sistema mixto ejemplo 5 Hospitales Chilenos</vt:lpstr>
      <vt:lpstr>Índice de casuística para 5 hospitales seleccionados</vt:lpstr>
      <vt:lpstr>Comentarios sobre hospitales</vt:lpstr>
      <vt:lpstr>Otro ejemplo: Costos según casuística (GRDs) para hospitales en Perú</vt:lpstr>
      <vt:lpstr>Mecanismos de financiamiento a hospitales en países escogidos</vt:lpstr>
      <vt:lpstr>Objetivos en el usos de la casuística para pagos</vt:lpstr>
      <vt:lpstr>Tipo de GRDs Utilizados</vt:lpstr>
      <vt:lpstr>Sistemas de contabilidad de costos y casuística</vt:lpstr>
      <vt:lpstr>La yardstick competition en Irlanda</vt:lpstr>
      <vt:lpstr>La yardstick competition en Irlanda</vt:lpstr>
      <vt:lpstr>Comentarios</vt:lpstr>
      <vt:lpstr>Pagos per cápita en APS y ajuste de riesgos </vt:lpstr>
      <vt:lpstr>Pagos per cápita</vt:lpstr>
      <vt:lpstr>Pagos en APS en países con Sistemas Nacionales de Salud</vt:lpstr>
      <vt:lpstr>Pagos en APS en países con seguridad social de salud</vt:lpstr>
      <vt:lpstr>Per cápita y ajuste de riesgo</vt:lpstr>
      <vt:lpstr>Información disponible y modelos de ajuste de riesgo</vt:lpstr>
      <vt:lpstr>Ajustadores (indexadores) de Riesgos en Uso</vt:lpstr>
      <vt:lpstr>Ajustadores (indexadores) de Riesgos en Uso</vt:lpstr>
      <vt:lpstr>Modelos con morbilidad poblacional</vt:lpstr>
      <vt:lpstr>Métodos de ajuste de riesgo</vt:lpstr>
      <vt:lpstr>Resumen de técnicas en uso en países escogidos</vt:lpstr>
      <vt:lpstr>Modelos (y software) conocidos para ajuste de riesgos usando morbilidad poblacional</vt:lpstr>
      <vt:lpstr>Experiencia de algunos países en uso de pagos per cápita </vt:lpstr>
      <vt:lpstr>Experiencia de países que usan per cápita</vt:lpstr>
      <vt:lpstr>Pagos en APS en el Reino Unido</vt:lpstr>
      <vt:lpstr>Experiencia de países que usan per cápita</vt:lpstr>
      <vt:lpstr>Criterios de ajuste del per cápita en regiones de Italia(ejemplo de 4 regiones)</vt:lpstr>
      <vt:lpstr>Caso de chile: Estado del arte</vt:lpstr>
      <vt:lpstr>Algunos estudios conocidos y pilotos </vt:lpstr>
      <vt:lpstr>Chile: Pilotos y sistemas de información</vt:lpstr>
      <vt:lpstr>Una posibilidad para el caso de la APS en Chile</vt:lpstr>
      <vt:lpstr>Información mínima necesaria</vt:lpstr>
      <vt:lpstr>Comentarios finales</vt:lpstr>
      <vt:lpstr>Muchas gracias!</vt:lpstr>
      <vt:lpstr>Taller:  Propuesta de preguntas para la discusión acerca de los desafíos que representa implementar un sistema de asignación de recursos a redes </vt:lpstr>
      <vt:lpstr>Preguntas I</vt:lpstr>
      <vt:lpstr>Preguntas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Teresa Vial Gueneau De Mussy</dc:creator>
  <cp:lastModifiedBy>CC</cp:lastModifiedBy>
  <cp:revision>246</cp:revision>
  <dcterms:created xsi:type="dcterms:W3CDTF">2012-08-29T14:59:36Z</dcterms:created>
  <dcterms:modified xsi:type="dcterms:W3CDTF">2013-11-19T18:41:50Z</dcterms:modified>
</cp:coreProperties>
</file>