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charts/chart7.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16" r:id="rId1"/>
    <p:sldMasterId id="2147484926" r:id="rId2"/>
  </p:sldMasterIdLst>
  <p:notesMasterIdLst>
    <p:notesMasterId r:id="rId42"/>
  </p:notesMasterIdLst>
  <p:handoutMasterIdLst>
    <p:handoutMasterId r:id="rId43"/>
  </p:handoutMasterIdLst>
  <p:sldIdLst>
    <p:sldId id="774" r:id="rId3"/>
    <p:sldId id="860" r:id="rId4"/>
    <p:sldId id="820" r:id="rId5"/>
    <p:sldId id="836" r:id="rId6"/>
    <p:sldId id="837" r:id="rId7"/>
    <p:sldId id="839" r:id="rId8"/>
    <p:sldId id="858" r:id="rId9"/>
    <p:sldId id="840" r:id="rId10"/>
    <p:sldId id="841" r:id="rId11"/>
    <p:sldId id="842" r:id="rId12"/>
    <p:sldId id="862" r:id="rId13"/>
    <p:sldId id="843" r:id="rId14"/>
    <p:sldId id="835" r:id="rId15"/>
    <p:sldId id="806" r:id="rId16"/>
    <p:sldId id="844" r:id="rId17"/>
    <p:sldId id="857" r:id="rId18"/>
    <p:sldId id="845" r:id="rId19"/>
    <p:sldId id="848" r:id="rId20"/>
    <p:sldId id="823" r:id="rId21"/>
    <p:sldId id="824" r:id="rId22"/>
    <p:sldId id="830" r:id="rId23"/>
    <p:sldId id="849" r:id="rId24"/>
    <p:sldId id="826" r:id="rId25"/>
    <p:sldId id="827" r:id="rId26"/>
    <p:sldId id="828" r:id="rId27"/>
    <p:sldId id="829" r:id="rId28"/>
    <p:sldId id="833" r:id="rId29"/>
    <p:sldId id="831" r:id="rId30"/>
    <p:sldId id="846" r:id="rId31"/>
    <p:sldId id="850" r:id="rId32"/>
    <p:sldId id="851" r:id="rId33"/>
    <p:sldId id="852" r:id="rId34"/>
    <p:sldId id="853" r:id="rId35"/>
    <p:sldId id="854" r:id="rId36"/>
    <p:sldId id="855" r:id="rId37"/>
    <p:sldId id="859" r:id="rId38"/>
    <p:sldId id="856" r:id="rId39"/>
    <p:sldId id="861" r:id="rId40"/>
    <p:sldId id="794" r:id="rId41"/>
  </p:sldIdLst>
  <p:sldSz cx="9144000" cy="6858000" type="screen4x3"/>
  <p:notesSz cx="7026275" cy="9312275"/>
  <p:defaultTextStyle>
    <a:defPPr>
      <a:defRPr lang="en-US"/>
    </a:defPPr>
    <a:lvl1pPr algn="ctr" rtl="0" fontAlgn="base">
      <a:spcBef>
        <a:spcPct val="0"/>
      </a:spcBef>
      <a:spcAft>
        <a:spcPct val="0"/>
      </a:spcAft>
      <a:defRPr sz="2400" kern="1200">
        <a:solidFill>
          <a:schemeClr val="tx1"/>
        </a:solidFill>
        <a:latin typeface="Garamond" pitchFamily="18" charset="0"/>
        <a:ea typeface="+mn-ea"/>
        <a:cs typeface="Arial" pitchFamily="34" charset="0"/>
      </a:defRPr>
    </a:lvl1pPr>
    <a:lvl2pPr marL="457200" algn="ctr" rtl="0" fontAlgn="base">
      <a:spcBef>
        <a:spcPct val="0"/>
      </a:spcBef>
      <a:spcAft>
        <a:spcPct val="0"/>
      </a:spcAft>
      <a:defRPr sz="2400" kern="1200">
        <a:solidFill>
          <a:schemeClr val="tx1"/>
        </a:solidFill>
        <a:latin typeface="Garamond" pitchFamily="18" charset="0"/>
        <a:ea typeface="+mn-ea"/>
        <a:cs typeface="Arial" pitchFamily="34" charset="0"/>
      </a:defRPr>
    </a:lvl2pPr>
    <a:lvl3pPr marL="914400" algn="ctr" rtl="0" fontAlgn="base">
      <a:spcBef>
        <a:spcPct val="0"/>
      </a:spcBef>
      <a:spcAft>
        <a:spcPct val="0"/>
      </a:spcAft>
      <a:defRPr sz="2400" kern="1200">
        <a:solidFill>
          <a:schemeClr val="tx1"/>
        </a:solidFill>
        <a:latin typeface="Garamond" pitchFamily="18" charset="0"/>
        <a:ea typeface="+mn-ea"/>
        <a:cs typeface="Arial" pitchFamily="34" charset="0"/>
      </a:defRPr>
    </a:lvl3pPr>
    <a:lvl4pPr marL="1371600" algn="ctr" rtl="0" fontAlgn="base">
      <a:spcBef>
        <a:spcPct val="0"/>
      </a:spcBef>
      <a:spcAft>
        <a:spcPct val="0"/>
      </a:spcAft>
      <a:defRPr sz="2400" kern="1200">
        <a:solidFill>
          <a:schemeClr val="tx1"/>
        </a:solidFill>
        <a:latin typeface="Garamond" pitchFamily="18" charset="0"/>
        <a:ea typeface="+mn-ea"/>
        <a:cs typeface="Arial" pitchFamily="34" charset="0"/>
      </a:defRPr>
    </a:lvl4pPr>
    <a:lvl5pPr marL="1828800" algn="ctr" rtl="0" fontAlgn="base">
      <a:spcBef>
        <a:spcPct val="0"/>
      </a:spcBef>
      <a:spcAft>
        <a:spcPct val="0"/>
      </a:spcAft>
      <a:defRPr sz="2400" kern="1200">
        <a:solidFill>
          <a:schemeClr val="tx1"/>
        </a:solidFill>
        <a:latin typeface="Garamond" pitchFamily="18" charset="0"/>
        <a:ea typeface="+mn-ea"/>
        <a:cs typeface="Arial" pitchFamily="34" charset="0"/>
      </a:defRPr>
    </a:lvl5pPr>
    <a:lvl6pPr marL="2286000" algn="l" defTabSz="914400" rtl="0" eaLnBrk="1" latinLnBrk="0" hangingPunct="1">
      <a:defRPr sz="2400" kern="1200">
        <a:solidFill>
          <a:schemeClr val="tx1"/>
        </a:solidFill>
        <a:latin typeface="Garamond" pitchFamily="18" charset="0"/>
        <a:ea typeface="+mn-ea"/>
        <a:cs typeface="Arial" pitchFamily="34" charset="0"/>
      </a:defRPr>
    </a:lvl6pPr>
    <a:lvl7pPr marL="2743200" algn="l" defTabSz="914400" rtl="0" eaLnBrk="1" latinLnBrk="0" hangingPunct="1">
      <a:defRPr sz="2400" kern="1200">
        <a:solidFill>
          <a:schemeClr val="tx1"/>
        </a:solidFill>
        <a:latin typeface="Garamond" pitchFamily="18" charset="0"/>
        <a:ea typeface="+mn-ea"/>
        <a:cs typeface="Arial" pitchFamily="34" charset="0"/>
      </a:defRPr>
    </a:lvl7pPr>
    <a:lvl8pPr marL="3200400" algn="l" defTabSz="914400" rtl="0" eaLnBrk="1" latinLnBrk="0" hangingPunct="1">
      <a:defRPr sz="2400" kern="1200">
        <a:solidFill>
          <a:schemeClr val="tx1"/>
        </a:solidFill>
        <a:latin typeface="Garamond" pitchFamily="18" charset="0"/>
        <a:ea typeface="+mn-ea"/>
        <a:cs typeface="Arial" pitchFamily="34" charset="0"/>
      </a:defRPr>
    </a:lvl8pPr>
    <a:lvl9pPr marL="3657600" algn="l" defTabSz="914400" rtl="0" eaLnBrk="1" latinLnBrk="0" hangingPunct="1">
      <a:defRPr sz="2400" kern="1200">
        <a:solidFill>
          <a:schemeClr val="tx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4277"/>
    <a:srgbClr val="CEB310"/>
    <a:srgbClr val="006BD6"/>
    <a:srgbClr val="F6A686"/>
    <a:srgbClr val="FF7C80"/>
    <a:srgbClr val="A2BEE6"/>
    <a:srgbClr val="FF6600"/>
    <a:srgbClr val="81B4FF"/>
    <a:srgbClr val="5399FF"/>
    <a:srgbClr val="89B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6" autoAdjust="0"/>
    <p:restoredTop sz="98668" autoAdjust="0"/>
  </p:normalViewPr>
  <p:slideViewPr>
    <p:cSldViewPr>
      <p:cViewPr>
        <p:scale>
          <a:sx n="75" d="100"/>
          <a:sy n="75" d="100"/>
        </p:scale>
        <p:origin x="-1608" y="-520"/>
      </p:cViewPr>
      <p:guideLst>
        <p:guide orient="horz" pos="4224"/>
        <p:guide pos="48"/>
      </p:guideLst>
    </p:cSldViewPr>
  </p:slideViewPr>
  <p:outlineViewPr>
    <p:cViewPr>
      <p:scale>
        <a:sx n="33" d="100"/>
        <a:sy n="33" d="100"/>
      </p:scale>
      <p:origin x="42" y="24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74" y="-7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ATA1\FAD\DATA\FP\Fiscal%20Monitor\2012-04_April%20monitor\Presentations\To%20Staff\slide2_world%20debt_historic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ta1\fad\USERS\bshang\My%20Documents\Conferences\Slide14_adjustment%20need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ata1\fad\USERS\bshang\My%20Documents\Conferences\Slide14_adjustment%20need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soto\AppData\Local\Microsoft\Windows\Temporary%20Internet%20Files\Content.Outlook\5BMDZQZM\Health%20book%20launch%20presenta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ata1\fad\USERS\bshang\My%20Documents\Conferences\Slide14_adjustment%20need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soto\AppData\Local\Microsoft\Windows\Temporary%20Internet%20Files\Content.Outlook\5BMDZQZM\Health%20book%20launch%20presentati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ata1\fad\USERS\bshang\My%20Documents\Conferences\Slide14_adjustment%20need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soto\AppData\Local\Microsoft\Windows\Temporary%20Internet%20Files\Content.Outlook\5BMDZQZM\Health%20book%20launch%20presentati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soto\AppData\Local\Microsoft\Windows\Temporary%20Internet%20Files\Content.Outlook\5BMDZQZM\Health%20book%20launch%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00188361335144095"/>
          <c:y val="0.0"/>
          <c:w val="0.968860851576536"/>
          <c:h val="1.0"/>
        </c:manualLayout>
      </c:layout>
      <c:lineChart>
        <c:grouping val="standard"/>
        <c:varyColors val="0"/>
        <c:ser>
          <c:idx val="1"/>
          <c:order val="0"/>
          <c:tx>
            <c:strRef>
              <c:f>'Summary Sheet'!$A$6</c:f>
              <c:strCache>
                <c:ptCount val="1"/>
                <c:pt idx="0">
                  <c:v>ADV (PPPGDP)</c:v>
                </c:pt>
              </c:strCache>
            </c:strRef>
          </c:tx>
          <c:spPr>
            <a:ln>
              <a:solidFill>
                <a:srgbClr val="C00000"/>
              </a:solidFill>
            </a:ln>
          </c:spPr>
          <c:marker>
            <c:symbol val="none"/>
          </c:marker>
          <c:cat>
            <c:numRef>
              <c:f>'Summary Sheet'!$B$1:$EC$1</c:f>
              <c:numCache>
                <c:formatCode>General</c:formatCode>
                <c:ptCount val="132"/>
                <c:pt idx="0">
                  <c:v>1880.0</c:v>
                </c:pt>
                <c:pt idx="1">
                  <c:v>1881.0</c:v>
                </c:pt>
                <c:pt idx="2">
                  <c:v>1882.0</c:v>
                </c:pt>
                <c:pt idx="3">
                  <c:v>1883.0</c:v>
                </c:pt>
                <c:pt idx="4">
                  <c:v>1884.0</c:v>
                </c:pt>
                <c:pt idx="5">
                  <c:v>1885.0</c:v>
                </c:pt>
                <c:pt idx="6">
                  <c:v>1886.0</c:v>
                </c:pt>
                <c:pt idx="7">
                  <c:v>1887.0</c:v>
                </c:pt>
                <c:pt idx="8">
                  <c:v>1888.0</c:v>
                </c:pt>
                <c:pt idx="9">
                  <c:v>1889.0</c:v>
                </c:pt>
                <c:pt idx="10">
                  <c:v>1890.0</c:v>
                </c:pt>
                <c:pt idx="11">
                  <c:v>1891.0</c:v>
                </c:pt>
                <c:pt idx="12">
                  <c:v>1892.0</c:v>
                </c:pt>
                <c:pt idx="13">
                  <c:v>1893.0</c:v>
                </c:pt>
                <c:pt idx="14">
                  <c:v>1894.0</c:v>
                </c:pt>
                <c:pt idx="15">
                  <c:v>1895.0</c:v>
                </c:pt>
                <c:pt idx="16">
                  <c:v>1896.0</c:v>
                </c:pt>
                <c:pt idx="17">
                  <c:v>1897.0</c:v>
                </c:pt>
                <c:pt idx="18">
                  <c:v>1898.0</c:v>
                </c:pt>
                <c:pt idx="19">
                  <c:v>1899.0</c:v>
                </c:pt>
                <c:pt idx="20">
                  <c:v>1900.0</c:v>
                </c:pt>
                <c:pt idx="21">
                  <c:v>1901.0</c:v>
                </c:pt>
                <c:pt idx="22">
                  <c:v>1902.0</c:v>
                </c:pt>
                <c:pt idx="23">
                  <c:v>1903.0</c:v>
                </c:pt>
                <c:pt idx="24">
                  <c:v>1904.0</c:v>
                </c:pt>
                <c:pt idx="25">
                  <c:v>1905.0</c:v>
                </c:pt>
                <c:pt idx="26">
                  <c:v>1906.0</c:v>
                </c:pt>
                <c:pt idx="27">
                  <c:v>1907.0</c:v>
                </c:pt>
                <c:pt idx="28">
                  <c:v>1908.0</c:v>
                </c:pt>
                <c:pt idx="29">
                  <c:v>1909.0</c:v>
                </c:pt>
                <c:pt idx="30">
                  <c:v>1910.0</c:v>
                </c:pt>
                <c:pt idx="31">
                  <c:v>1911.0</c:v>
                </c:pt>
                <c:pt idx="32">
                  <c:v>1912.0</c:v>
                </c:pt>
                <c:pt idx="33">
                  <c:v>1913.0</c:v>
                </c:pt>
                <c:pt idx="34">
                  <c:v>1914.0</c:v>
                </c:pt>
                <c:pt idx="35">
                  <c:v>1915.0</c:v>
                </c:pt>
                <c:pt idx="36">
                  <c:v>1916.0</c:v>
                </c:pt>
                <c:pt idx="37">
                  <c:v>1917.0</c:v>
                </c:pt>
                <c:pt idx="38">
                  <c:v>1918.0</c:v>
                </c:pt>
                <c:pt idx="39">
                  <c:v>1919.0</c:v>
                </c:pt>
                <c:pt idx="40">
                  <c:v>1920.0</c:v>
                </c:pt>
                <c:pt idx="41">
                  <c:v>1921.0</c:v>
                </c:pt>
                <c:pt idx="42">
                  <c:v>1922.0</c:v>
                </c:pt>
                <c:pt idx="43">
                  <c:v>1923.0</c:v>
                </c:pt>
                <c:pt idx="44">
                  <c:v>1924.0</c:v>
                </c:pt>
                <c:pt idx="45">
                  <c:v>1925.0</c:v>
                </c:pt>
                <c:pt idx="46">
                  <c:v>1926.0</c:v>
                </c:pt>
                <c:pt idx="47">
                  <c:v>1927.0</c:v>
                </c:pt>
                <c:pt idx="48">
                  <c:v>1928.0</c:v>
                </c:pt>
                <c:pt idx="49">
                  <c:v>1929.0</c:v>
                </c:pt>
                <c:pt idx="50">
                  <c:v>1930.0</c:v>
                </c:pt>
                <c:pt idx="51">
                  <c:v>1931.0</c:v>
                </c:pt>
                <c:pt idx="52">
                  <c:v>1932.0</c:v>
                </c:pt>
                <c:pt idx="53">
                  <c:v>1933.0</c:v>
                </c:pt>
                <c:pt idx="54">
                  <c:v>1934.0</c:v>
                </c:pt>
                <c:pt idx="55">
                  <c:v>1935.0</c:v>
                </c:pt>
                <c:pt idx="56">
                  <c:v>1936.0</c:v>
                </c:pt>
                <c:pt idx="57">
                  <c:v>1937.0</c:v>
                </c:pt>
                <c:pt idx="58">
                  <c:v>1938.0</c:v>
                </c:pt>
                <c:pt idx="59">
                  <c:v>1939.0</c:v>
                </c:pt>
                <c:pt idx="60">
                  <c:v>1940.0</c:v>
                </c:pt>
                <c:pt idx="61">
                  <c:v>1941.0</c:v>
                </c:pt>
                <c:pt idx="62">
                  <c:v>1942.0</c:v>
                </c:pt>
                <c:pt idx="63">
                  <c:v>1943.0</c:v>
                </c:pt>
                <c:pt idx="64">
                  <c:v>1944.0</c:v>
                </c:pt>
                <c:pt idx="65">
                  <c:v>1945.0</c:v>
                </c:pt>
                <c:pt idx="66">
                  <c:v>1946.0</c:v>
                </c:pt>
                <c:pt idx="67">
                  <c:v>1947.0</c:v>
                </c:pt>
                <c:pt idx="68">
                  <c:v>1948.0</c:v>
                </c:pt>
                <c:pt idx="69">
                  <c:v>1949.0</c:v>
                </c:pt>
                <c:pt idx="70">
                  <c:v>1950.0</c:v>
                </c:pt>
                <c:pt idx="71">
                  <c:v>1951.0</c:v>
                </c:pt>
                <c:pt idx="72">
                  <c:v>1952.0</c:v>
                </c:pt>
                <c:pt idx="73">
                  <c:v>1953.0</c:v>
                </c:pt>
                <c:pt idx="74">
                  <c:v>1954.0</c:v>
                </c:pt>
                <c:pt idx="75">
                  <c:v>1955.0</c:v>
                </c:pt>
                <c:pt idx="76">
                  <c:v>1956.0</c:v>
                </c:pt>
                <c:pt idx="77">
                  <c:v>1957.0</c:v>
                </c:pt>
                <c:pt idx="78">
                  <c:v>1958.0</c:v>
                </c:pt>
                <c:pt idx="79">
                  <c:v>1959.0</c:v>
                </c:pt>
                <c:pt idx="80">
                  <c:v>1960.0</c:v>
                </c:pt>
                <c:pt idx="81">
                  <c:v>1961.0</c:v>
                </c:pt>
                <c:pt idx="82">
                  <c:v>1962.0</c:v>
                </c:pt>
                <c:pt idx="83">
                  <c:v>1963.0</c:v>
                </c:pt>
                <c:pt idx="84">
                  <c:v>1964.0</c:v>
                </c:pt>
                <c:pt idx="85">
                  <c:v>1965.0</c:v>
                </c:pt>
                <c:pt idx="86">
                  <c:v>1966.0</c:v>
                </c:pt>
                <c:pt idx="87">
                  <c:v>1967.0</c:v>
                </c:pt>
                <c:pt idx="88">
                  <c:v>1968.0</c:v>
                </c:pt>
                <c:pt idx="89">
                  <c:v>1969.0</c:v>
                </c:pt>
                <c:pt idx="90">
                  <c:v>1970.0</c:v>
                </c:pt>
                <c:pt idx="91">
                  <c:v>1971.0</c:v>
                </c:pt>
                <c:pt idx="92">
                  <c:v>1972.0</c:v>
                </c:pt>
                <c:pt idx="93">
                  <c:v>1973.0</c:v>
                </c:pt>
                <c:pt idx="94">
                  <c:v>1974.0</c:v>
                </c:pt>
                <c:pt idx="95">
                  <c:v>1975.0</c:v>
                </c:pt>
                <c:pt idx="96">
                  <c:v>1976.0</c:v>
                </c:pt>
                <c:pt idx="97">
                  <c:v>1977.0</c:v>
                </c:pt>
                <c:pt idx="98">
                  <c:v>1978.0</c:v>
                </c:pt>
                <c:pt idx="99">
                  <c:v>1979.0</c:v>
                </c:pt>
                <c:pt idx="100">
                  <c:v>1980.0</c:v>
                </c:pt>
                <c:pt idx="101">
                  <c:v>1981.0</c:v>
                </c:pt>
                <c:pt idx="102">
                  <c:v>1982.0</c:v>
                </c:pt>
                <c:pt idx="103">
                  <c:v>1983.0</c:v>
                </c:pt>
                <c:pt idx="104">
                  <c:v>1984.0</c:v>
                </c:pt>
                <c:pt idx="105">
                  <c:v>1985.0</c:v>
                </c:pt>
                <c:pt idx="106">
                  <c:v>1986.0</c:v>
                </c:pt>
                <c:pt idx="107">
                  <c:v>1987.0</c:v>
                </c:pt>
                <c:pt idx="108">
                  <c:v>1988.0</c:v>
                </c:pt>
                <c:pt idx="109">
                  <c:v>1989.0</c:v>
                </c:pt>
                <c:pt idx="110">
                  <c:v>1990.0</c:v>
                </c:pt>
                <c:pt idx="111">
                  <c:v>1991.0</c:v>
                </c:pt>
                <c:pt idx="112">
                  <c:v>1992.0</c:v>
                </c:pt>
                <c:pt idx="113">
                  <c:v>1993.0</c:v>
                </c:pt>
                <c:pt idx="114">
                  <c:v>1994.0</c:v>
                </c:pt>
                <c:pt idx="115">
                  <c:v>1995.0</c:v>
                </c:pt>
                <c:pt idx="116">
                  <c:v>1996.0</c:v>
                </c:pt>
                <c:pt idx="117">
                  <c:v>1997.0</c:v>
                </c:pt>
                <c:pt idx="118">
                  <c:v>1998.0</c:v>
                </c:pt>
                <c:pt idx="119">
                  <c:v>1999.0</c:v>
                </c:pt>
                <c:pt idx="120">
                  <c:v>2000.0</c:v>
                </c:pt>
                <c:pt idx="121">
                  <c:v>2001.0</c:v>
                </c:pt>
                <c:pt idx="122">
                  <c:v>2002.0</c:v>
                </c:pt>
                <c:pt idx="123">
                  <c:v>2003.0</c:v>
                </c:pt>
                <c:pt idx="124">
                  <c:v>2004.0</c:v>
                </c:pt>
                <c:pt idx="125">
                  <c:v>2005.0</c:v>
                </c:pt>
                <c:pt idx="126">
                  <c:v>2006.0</c:v>
                </c:pt>
                <c:pt idx="127">
                  <c:v>2007.0</c:v>
                </c:pt>
                <c:pt idx="128">
                  <c:v>2008.0</c:v>
                </c:pt>
                <c:pt idx="129">
                  <c:v>2009.0</c:v>
                </c:pt>
                <c:pt idx="130">
                  <c:v>2010.0</c:v>
                </c:pt>
                <c:pt idx="131">
                  <c:v>2011.0</c:v>
                </c:pt>
              </c:numCache>
            </c:numRef>
          </c:cat>
          <c:val>
            <c:numRef>
              <c:f>'Summary Sheet'!$B$6:$EC$6</c:f>
              <c:numCache>
                <c:formatCode>0.0</c:formatCode>
                <c:ptCount val="132"/>
                <c:pt idx="0">
                  <c:v>53.94012906918309</c:v>
                </c:pt>
                <c:pt idx="1">
                  <c:v>54.71238420791517</c:v>
                </c:pt>
                <c:pt idx="2">
                  <c:v>51.21975924723365</c:v>
                </c:pt>
                <c:pt idx="3">
                  <c:v>51.0961929264756</c:v>
                </c:pt>
                <c:pt idx="4">
                  <c:v>51.29995475455756</c:v>
                </c:pt>
                <c:pt idx="5">
                  <c:v>52.30911932684707</c:v>
                </c:pt>
                <c:pt idx="6">
                  <c:v>52.15805642821623</c:v>
                </c:pt>
                <c:pt idx="7">
                  <c:v>52.82727485335778</c:v>
                </c:pt>
                <c:pt idx="8">
                  <c:v>52.27767405379889</c:v>
                </c:pt>
                <c:pt idx="9">
                  <c:v>49.14385548618758</c:v>
                </c:pt>
                <c:pt idx="10">
                  <c:v>47.35916352139892</c:v>
                </c:pt>
                <c:pt idx="11">
                  <c:v>47.69212192564519</c:v>
                </c:pt>
                <c:pt idx="12">
                  <c:v>47.78353198238801</c:v>
                </c:pt>
                <c:pt idx="13">
                  <c:v>49.16170363848626</c:v>
                </c:pt>
                <c:pt idx="14">
                  <c:v>50.56016134949866</c:v>
                </c:pt>
                <c:pt idx="15">
                  <c:v>48.90394314869609</c:v>
                </c:pt>
                <c:pt idx="16">
                  <c:v>48.54600790445298</c:v>
                </c:pt>
                <c:pt idx="17">
                  <c:v>45.70954369333297</c:v>
                </c:pt>
                <c:pt idx="18">
                  <c:v>44.4900518368063</c:v>
                </c:pt>
                <c:pt idx="19">
                  <c:v>43.32417792797411</c:v>
                </c:pt>
                <c:pt idx="20">
                  <c:v>42.08152520095101</c:v>
                </c:pt>
                <c:pt idx="21">
                  <c:v>42.47427814033804</c:v>
                </c:pt>
                <c:pt idx="22">
                  <c:v>42.8407182157422</c:v>
                </c:pt>
                <c:pt idx="23">
                  <c:v>40.99258456450415</c:v>
                </c:pt>
                <c:pt idx="24">
                  <c:v>41.9185749582735</c:v>
                </c:pt>
                <c:pt idx="25">
                  <c:v>41.71852910878496</c:v>
                </c:pt>
                <c:pt idx="26">
                  <c:v>39.07707306580976</c:v>
                </c:pt>
                <c:pt idx="27">
                  <c:v>36.91606794039435</c:v>
                </c:pt>
                <c:pt idx="28">
                  <c:v>39.51721263888496</c:v>
                </c:pt>
                <c:pt idx="29">
                  <c:v>38.70550657971162</c:v>
                </c:pt>
                <c:pt idx="30">
                  <c:v>37.83988374601149</c:v>
                </c:pt>
                <c:pt idx="31">
                  <c:v>35.50584907848479</c:v>
                </c:pt>
                <c:pt idx="32">
                  <c:v>33.66811507217796</c:v>
                </c:pt>
                <c:pt idx="33">
                  <c:v>32.77641850822915</c:v>
                </c:pt>
                <c:pt idx="34">
                  <c:v>33.63784628896619</c:v>
                </c:pt>
                <c:pt idx="35">
                  <c:v>36.89539614412035</c:v>
                </c:pt>
                <c:pt idx="36">
                  <c:v>40.03465203059106</c:v>
                </c:pt>
                <c:pt idx="37">
                  <c:v>48.38018010997488</c:v>
                </c:pt>
                <c:pt idx="38">
                  <c:v>56.23996355173423</c:v>
                </c:pt>
                <c:pt idx="39">
                  <c:v>68.35498469857756</c:v>
                </c:pt>
                <c:pt idx="40">
                  <c:v>69.30021065359726</c:v>
                </c:pt>
                <c:pt idx="41">
                  <c:v>78.42905023582008</c:v>
                </c:pt>
                <c:pt idx="42">
                  <c:v>82.2678707676125</c:v>
                </c:pt>
                <c:pt idx="43">
                  <c:v>79.59414142613873</c:v>
                </c:pt>
                <c:pt idx="44">
                  <c:v>76.18719449033477</c:v>
                </c:pt>
                <c:pt idx="45">
                  <c:v>66.07208140787735</c:v>
                </c:pt>
                <c:pt idx="46">
                  <c:v>60.39640415546899</c:v>
                </c:pt>
                <c:pt idx="47">
                  <c:v>60.390914821936</c:v>
                </c:pt>
                <c:pt idx="48">
                  <c:v>58.30382311777539</c:v>
                </c:pt>
                <c:pt idx="49">
                  <c:v>56.7347926581121</c:v>
                </c:pt>
                <c:pt idx="50">
                  <c:v>60.53841226131091</c:v>
                </c:pt>
                <c:pt idx="51">
                  <c:v>67.98205777273577</c:v>
                </c:pt>
                <c:pt idx="52">
                  <c:v>76.40672709008358</c:v>
                </c:pt>
                <c:pt idx="53">
                  <c:v>79.96340358498356</c:v>
                </c:pt>
                <c:pt idx="54">
                  <c:v>77.56691968808142</c:v>
                </c:pt>
                <c:pt idx="55">
                  <c:v>73.15947402467282</c:v>
                </c:pt>
                <c:pt idx="56">
                  <c:v>70.2905250235346</c:v>
                </c:pt>
                <c:pt idx="57">
                  <c:v>65.90670952109623</c:v>
                </c:pt>
                <c:pt idx="58">
                  <c:v>66.75631312395551</c:v>
                </c:pt>
                <c:pt idx="59">
                  <c:v>66.31481153367821</c:v>
                </c:pt>
                <c:pt idx="60">
                  <c:v>62.89636351417296</c:v>
                </c:pt>
                <c:pt idx="61">
                  <c:v>64.18292370196117</c:v>
                </c:pt>
                <c:pt idx="62">
                  <c:v>69.0724013632536</c:v>
                </c:pt>
                <c:pt idx="63">
                  <c:v>84.63171484690717</c:v>
                </c:pt>
                <c:pt idx="64">
                  <c:v>102.2182536858625</c:v>
                </c:pt>
                <c:pt idx="65">
                  <c:v>116.9493392350678</c:v>
                </c:pt>
                <c:pt idx="66">
                  <c:v>124.1392935409545</c:v>
                </c:pt>
                <c:pt idx="67">
                  <c:v>109.5242608355759</c:v>
                </c:pt>
                <c:pt idx="68">
                  <c:v>95.6485752492482</c:v>
                </c:pt>
                <c:pt idx="69">
                  <c:v>88.25812934672925</c:v>
                </c:pt>
                <c:pt idx="70">
                  <c:v>80.70314927159187</c:v>
                </c:pt>
                <c:pt idx="71">
                  <c:v>70.13227866431475</c:v>
                </c:pt>
                <c:pt idx="72">
                  <c:v>65.83990852086218</c:v>
                </c:pt>
                <c:pt idx="73">
                  <c:v>63.31685017418135</c:v>
                </c:pt>
                <c:pt idx="74">
                  <c:v>62.80984023241813</c:v>
                </c:pt>
                <c:pt idx="75">
                  <c:v>58.81345794079612</c:v>
                </c:pt>
                <c:pt idx="76">
                  <c:v>54.78239350287769</c:v>
                </c:pt>
                <c:pt idx="77">
                  <c:v>51.44486359568799</c:v>
                </c:pt>
                <c:pt idx="78">
                  <c:v>50.7706685407329</c:v>
                </c:pt>
                <c:pt idx="79">
                  <c:v>48.73612231075207</c:v>
                </c:pt>
                <c:pt idx="80">
                  <c:v>46.44038764144617</c:v>
                </c:pt>
                <c:pt idx="81">
                  <c:v>44.55218167331775</c:v>
                </c:pt>
                <c:pt idx="82">
                  <c:v>42.483241974585</c:v>
                </c:pt>
                <c:pt idx="83">
                  <c:v>41.06286396711823</c:v>
                </c:pt>
                <c:pt idx="84">
                  <c:v>38.69473902868746</c:v>
                </c:pt>
                <c:pt idx="85">
                  <c:v>36.91310257422843</c:v>
                </c:pt>
                <c:pt idx="86">
                  <c:v>35.54180225912092</c:v>
                </c:pt>
                <c:pt idx="87">
                  <c:v>34.93940432895726</c:v>
                </c:pt>
                <c:pt idx="88">
                  <c:v>34.48232844524283</c:v>
                </c:pt>
                <c:pt idx="89">
                  <c:v>32.71666234031722</c:v>
                </c:pt>
                <c:pt idx="90">
                  <c:v>32.05560175307826</c:v>
                </c:pt>
                <c:pt idx="91">
                  <c:v>32.01912818674084</c:v>
                </c:pt>
                <c:pt idx="92">
                  <c:v>31.81744414494291</c:v>
                </c:pt>
                <c:pt idx="93">
                  <c:v>30.30691990009172</c:v>
                </c:pt>
                <c:pt idx="94">
                  <c:v>29.38543960911306</c:v>
                </c:pt>
                <c:pt idx="95">
                  <c:v>31.11486220118993</c:v>
                </c:pt>
                <c:pt idx="96">
                  <c:v>32.49023373554001</c:v>
                </c:pt>
                <c:pt idx="97">
                  <c:v>33.82044494538372</c:v>
                </c:pt>
                <c:pt idx="98">
                  <c:v>35.29351266773735</c:v>
                </c:pt>
                <c:pt idx="99">
                  <c:v>37.76180897113181</c:v>
                </c:pt>
                <c:pt idx="100">
                  <c:v>40.477752691292</c:v>
                </c:pt>
                <c:pt idx="101">
                  <c:v>42.20972732731435</c:v>
                </c:pt>
                <c:pt idx="102">
                  <c:v>46.06640994142201</c:v>
                </c:pt>
                <c:pt idx="103">
                  <c:v>49.17543121168001</c:v>
                </c:pt>
                <c:pt idx="104">
                  <c:v>51.26145374344165</c:v>
                </c:pt>
                <c:pt idx="105">
                  <c:v>54.47086816312328</c:v>
                </c:pt>
                <c:pt idx="106">
                  <c:v>56.96172297570996</c:v>
                </c:pt>
                <c:pt idx="107">
                  <c:v>58.14206221724402</c:v>
                </c:pt>
                <c:pt idx="108">
                  <c:v>57.9734587102911</c:v>
                </c:pt>
                <c:pt idx="109">
                  <c:v>57.4611019822851</c:v>
                </c:pt>
                <c:pt idx="110">
                  <c:v>57.9194113403005</c:v>
                </c:pt>
                <c:pt idx="111">
                  <c:v>59.84750298700229</c:v>
                </c:pt>
                <c:pt idx="112">
                  <c:v>62.92025930977253</c:v>
                </c:pt>
                <c:pt idx="113">
                  <c:v>67.08718381589575</c:v>
                </c:pt>
                <c:pt idx="114">
                  <c:v>68.79266980321618</c:v>
                </c:pt>
                <c:pt idx="115">
                  <c:v>70.86319869185595</c:v>
                </c:pt>
                <c:pt idx="116">
                  <c:v>71.78718312948182</c:v>
                </c:pt>
                <c:pt idx="117">
                  <c:v>71.5347777966637</c:v>
                </c:pt>
                <c:pt idx="118">
                  <c:v>71.48693986605258</c:v>
                </c:pt>
                <c:pt idx="119">
                  <c:v>71.25013504459517</c:v>
                </c:pt>
                <c:pt idx="120">
                  <c:v>68.47693431229702</c:v>
                </c:pt>
                <c:pt idx="121">
                  <c:v>69.22555286224676</c:v>
                </c:pt>
                <c:pt idx="122">
                  <c:v>70.83370075415826</c:v>
                </c:pt>
                <c:pt idx="123">
                  <c:v>72.97455885150535</c:v>
                </c:pt>
                <c:pt idx="124">
                  <c:v>74.50851987846934</c:v>
                </c:pt>
                <c:pt idx="125">
                  <c:v>76.06520808858764</c:v>
                </c:pt>
                <c:pt idx="126">
                  <c:v>75.13005940636165</c:v>
                </c:pt>
                <c:pt idx="127">
                  <c:v>74.18853316964558</c:v>
                </c:pt>
                <c:pt idx="128">
                  <c:v>80.11595792548812</c:v>
                </c:pt>
                <c:pt idx="129">
                  <c:v>91.69694675078806</c:v>
                </c:pt>
                <c:pt idx="130">
                  <c:v>97.97155363011793</c:v>
                </c:pt>
                <c:pt idx="131">
                  <c:v>104.1145221403057</c:v>
                </c:pt>
              </c:numCache>
            </c:numRef>
          </c:val>
          <c:smooth val="0"/>
        </c:ser>
        <c:ser>
          <c:idx val="2"/>
          <c:order val="1"/>
          <c:tx>
            <c:strRef>
              <c:f>'Summary Sheet'!$A$10</c:f>
              <c:strCache>
                <c:ptCount val="1"/>
                <c:pt idx="0">
                  <c:v>FM EME (PPPGDP)</c:v>
                </c:pt>
              </c:strCache>
            </c:strRef>
          </c:tx>
          <c:spPr>
            <a:ln>
              <a:solidFill>
                <a:schemeClr val="accent3">
                  <a:lumMod val="75000"/>
                </a:schemeClr>
              </a:solidFill>
            </a:ln>
          </c:spPr>
          <c:marker>
            <c:symbol val="none"/>
          </c:marker>
          <c:cat>
            <c:numRef>
              <c:f>'Summary Sheet'!$B$1:$EC$1</c:f>
              <c:numCache>
                <c:formatCode>General</c:formatCode>
                <c:ptCount val="132"/>
                <c:pt idx="0">
                  <c:v>1880.0</c:v>
                </c:pt>
                <c:pt idx="1">
                  <c:v>1881.0</c:v>
                </c:pt>
                <c:pt idx="2">
                  <c:v>1882.0</c:v>
                </c:pt>
                <c:pt idx="3">
                  <c:v>1883.0</c:v>
                </c:pt>
                <c:pt idx="4">
                  <c:v>1884.0</c:v>
                </c:pt>
                <c:pt idx="5">
                  <c:v>1885.0</c:v>
                </c:pt>
                <c:pt idx="6">
                  <c:v>1886.0</c:v>
                </c:pt>
                <c:pt idx="7">
                  <c:v>1887.0</c:v>
                </c:pt>
                <c:pt idx="8">
                  <c:v>1888.0</c:v>
                </c:pt>
                <c:pt idx="9">
                  <c:v>1889.0</c:v>
                </c:pt>
                <c:pt idx="10">
                  <c:v>1890.0</c:v>
                </c:pt>
                <c:pt idx="11">
                  <c:v>1891.0</c:v>
                </c:pt>
                <c:pt idx="12">
                  <c:v>1892.0</c:v>
                </c:pt>
                <c:pt idx="13">
                  <c:v>1893.0</c:v>
                </c:pt>
                <c:pt idx="14">
                  <c:v>1894.0</c:v>
                </c:pt>
                <c:pt idx="15">
                  <c:v>1895.0</c:v>
                </c:pt>
                <c:pt idx="16">
                  <c:v>1896.0</c:v>
                </c:pt>
                <c:pt idx="17">
                  <c:v>1897.0</c:v>
                </c:pt>
                <c:pt idx="18">
                  <c:v>1898.0</c:v>
                </c:pt>
                <c:pt idx="19">
                  <c:v>1899.0</c:v>
                </c:pt>
                <c:pt idx="20">
                  <c:v>1900.0</c:v>
                </c:pt>
                <c:pt idx="21">
                  <c:v>1901.0</c:v>
                </c:pt>
                <c:pt idx="22">
                  <c:v>1902.0</c:v>
                </c:pt>
                <c:pt idx="23">
                  <c:v>1903.0</c:v>
                </c:pt>
                <c:pt idx="24">
                  <c:v>1904.0</c:v>
                </c:pt>
                <c:pt idx="25">
                  <c:v>1905.0</c:v>
                </c:pt>
                <c:pt idx="26">
                  <c:v>1906.0</c:v>
                </c:pt>
                <c:pt idx="27">
                  <c:v>1907.0</c:v>
                </c:pt>
                <c:pt idx="28">
                  <c:v>1908.0</c:v>
                </c:pt>
                <c:pt idx="29">
                  <c:v>1909.0</c:v>
                </c:pt>
                <c:pt idx="30">
                  <c:v>1910.0</c:v>
                </c:pt>
                <c:pt idx="31">
                  <c:v>1911.0</c:v>
                </c:pt>
                <c:pt idx="32">
                  <c:v>1912.0</c:v>
                </c:pt>
                <c:pt idx="33">
                  <c:v>1913.0</c:v>
                </c:pt>
                <c:pt idx="34">
                  <c:v>1914.0</c:v>
                </c:pt>
                <c:pt idx="35">
                  <c:v>1915.0</c:v>
                </c:pt>
                <c:pt idx="36">
                  <c:v>1916.0</c:v>
                </c:pt>
                <c:pt idx="37">
                  <c:v>1917.0</c:v>
                </c:pt>
                <c:pt idx="38">
                  <c:v>1918.0</c:v>
                </c:pt>
                <c:pt idx="39">
                  <c:v>1919.0</c:v>
                </c:pt>
                <c:pt idx="40">
                  <c:v>1920.0</c:v>
                </c:pt>
                <c:pt idx="41">
                  <c:v>1921.0</c:v>
                </c:pt>
                <c:pt idx="42">
                  <c:v>1922.0</c:v>
                </c:pt>
                <c:pt idx="43">
                  <c:v>1923.0</c:v>
                </c:pt>
                <c:pt idx="44">
                  <c:v>1924.0</c:v>
                </c:pt>
                <c:pt idx="45">
                  <c:v>1925.0</c:v>
                </c:pt>
                <c:pt idx="46">
                  <c:v>1926.0</c:v>
                </c:pt>
                <c:pt idx="47">
                  <c:v>1927.0</c:v>
                </c:pt>
                <c:pt idx="48">
                  <c:v>1928.0</c:v>
                </c:pt>
                <c:pt idx="49">
                  <c:v>1929.0</c:v>
                </c:pt>
                <c:pt idx="50">
                  <c:v>1930.0</c:v>
                </c:pt>
                <c:pt idx="51">
                  <c:v>1931.0</c:v>
                </c:pt>
                <c:pt idx="52">
                  <c:v>1932.0</c:v>
                </c:pt>
                <c:pt idx="53">
                  <c:v>1933.0</c:v>
                </c:pt>
                <c:pt idx="54">
                  <c:v>1934.0</c:v>
                </c:pt>
                <c:pt idx="55">
                  <c:v>1935.0</c:v>
                </c:pt>
                <c:pt idx="56">
                  <c:v>1936.0</c:v>
                </c:pt>
                <c:pt idx="57">
                  <c:v>1937.0</c:v>
                </c:pt>
                <c:pt idx="58">
                  <c:v>1938.0</c:v>
                </c:pt>
                <c:pt idx="59">
                  <c:v>1939.0</c:v>
                </c:pt>
                <c:pt idx="60">
                  <c:v>1940.0</c:v>
                </c:pt>
                <c:pt idx="61">
                  <c:v>1941.0</c:v>
                </c:pt>
                <c:pt idx="62">
                  <c:v>1942.0</c:v>
                </c:pt>
                <c:pt idx="63">
                  <c:v>1943.0</c:v>
                </c:pt>
                <c:pt idx="64">
                  <c:v>1944.0</c:v>
                </c:pt>
                <c:pt idx="65">
                  <c:v>1945.0</c:v>
                </c:pt>
                <c:pt idx="66">
                  <c:v>1946.0</c:v>
                </c:pt>
                <c:pt idx="67">
                  <c:v>1947.0</c:v>
                </c:pt>
                <c:pt idx="68">
                  <c:v>1948.0</c:v>
                </c:pt>
                <c:pt idx="69">
                  <c:v>1949.0</c:v>
                </c:pt>
                <c:pt idx="70">
                  <c:v>1950.0</c:v>
                </c:pt>
                <c:pt idx="71">
                  <c:v>1951.0</c:v>
                </c:pt>
                <c:pt idx="72">
                  <c:v>1952.0</c:v>
                </c:pt>
                <c:pt idx="73">
                  <c:v>1953.0</c:v>
                </c:pt>
                <c:pt idx="74">
                  <c:v>1954.0</c:v>
                </c:pt>
                <c:pt idx="75">
                  <c:v>1955.0</c:v>
                </c:pt>
                <c:pt idx="76">
                  <c:v>1956.0</c:v>
                </c:pt>
                <c:pt idx="77">
                  <c:v>1957.0</c:v>
                </c:pt>
                <c:pt idx="78">
                  <c:v>1958.0</c:v>
                </c:pt>
                <c:pt idx="79">
                  <c:v>1959.0</c:v>
                </c:pt>
                <c:pt idx="80">
                  <c:v>1960.0</c:v>
                </c:pt>
                <c:pt idx="81">
                  <c:v>1961.0</c:v>
                </c:pt>
                <c:pt idx="82">
                  <c:v>1962.0</c:v>
                </c:pt>
                <c:pt idx="83">
                  <c:v>1963.0</c:v>
                </c:pt>
                <c:pt idx="84">
                  <c:v>1964.0</c:v>
                </c:pt>
                <c:pt idx="85">
                  <c:v>1965.0</c:v>
                </c:pt>
                <c:pt idx="86">
                  <c:v>1966.0</c:v>
                </c:pt>
                <c:pt idx="87">
                  <c:v>1967.0</c:v>
                </c:pt>
                <c:pt idx="88">
                  <c:v>1968.0</c:v>
                </c:pt>
                <c:pt idx="89">
                  <c:v>1969.0</c:v>
                </c:pt>
                <c:pt idx="90">
                  <c:v>1970.0</c:v>
                </c:pt>
                <c:pt idx="91">
                  <c:v>1971.0</c:v>
                </c:pt>
                <c:pt idx="92">
                  <c:v>1972.0</c:v>
                </c:pt>
                <c:pt idx="93">
                  <c:v>1973.0</c:v>
                </c:pt>
                <c:pt idx="94">
                  <c:v>1974.0</c:v>
                </c:pt>
                <c:pt idx="95">
                  <c:v>1975.0</c:v>
                </c:pt>
                <c:pt idx="96">
                  <c:v>1976.0</c:v>
                </c:pt>
                <c:pt idx="97">
                  <c:v>1977.0</c:v>
                </c:pt>
                <c:pt idx="98">
                  <c:v>1978.0</c:v>
                </c:pt>
                <c:pt idx="99">
                  <c:v>1979.0</c:v>
                </c:pt>
                <c:pt idx="100">
                  <c:v>1980.0</c:v>
                </c:pt>
                <c:pt idx="101">
                  <c:v>1981.0</c:v>
                </c:pt>
                <c:pt idx="102">
                  <c:v>1982.0</c:v>
                </c:pt>
                <c:pt idx="103">
                  <c:v>1983.0</c:v>
                </c:pt>
                <c:pt idx="104">
                  <c:v>1984.0</c:v>
                </c:pt>
                <c:pt idx="105">
                  <c:v>1985.0</c:v>
                </c:pt>
                <c:pt idx="106">
                  <c:v>1986.0</c:v>
                </c:pt>
                <c:pt idx="107">
                  <c:v>1987.0</c:v>
                </c:pt>
                <c:pt idx="108">
                  <c:v>1988.0</c:v>
                </c:pt>
                <c:pt idx="109">
                  <c:v>1989.0</c:v>
                </c:pt>
                <c:pt idx="110">
                  <c:v>1990.0</c:v>
                </c:pt>
                <c:pt idx="111">
                  <c:v>1991.0</c:v>
                </c:pt>
                <c:pt idx="112">
                  <c:v>1992.0</c:v>
                </c:pt>
                <c:pt idx="113">
                  <c:v>1993.0</c:v>
                </c:pt>
                <c:pt idx="114">
                  <c:v>1994.0</c:v>
                </c:pt>
                <c:pt idx="115">
                  <c:v>1995.0</c:v>
                </c:pt>
                <c:pt idx="116">
                  <c:v>1996.0</c:v>
                </c:pt>
                <c:pt idx="117">
                  <c:v>1997.0</c:v>
                </c:pt>
                <c:pt idx="118">
                  <c:v>1998.0</c:v>
                </c:pt>
                <c:pt idx="119">
                  <c:v>1999.0</c:v>
                </c:pt>
                <c:pt idx="120">
                  <c:v>2000.0</c:v>
                </c:pt>
                <c:pt idx="121">
                  <c:v>2001.0</c:v>
                </c:pt>
                <c:pt idx="122">
                  <c:v>2002.0</c:v>
                </c:pt>
                <c:pt idx="123">
                  <c:v>2003.0</c:v>
                </c:pt>
                <c:pt idx="124">
                  <c:v>2004.0</c:v>
                </c:pt>
                <c:pt idx="125">
                  <c:v>2005.0</c:v>
                </c:pt>
                <c:pt idx="126">
                  <c:v>2006.0</c:v>
                </c:pt>
                <c:pt idx="127">
                  <c:v>2007.0</c:v>
                </c:pt>
                <c:pt idx="128">
                  <c:v>2008.0</c:v>
                </c:pt>
                <c:pt idx="129">
                  <c:v>2009.0</c:v>
                </c:pt>
                <c:pt idx="130">
                  <c:v>2010.0</c:v>
                </c:pt>
                <c:pt idx="131">
                  <c:v>2011.0</c:v>
                </c:pt>
              </c:numCache>
            </c:numRef>
          </c:cat>
          <c:val>
            <c:numRef>
              <c:f>'Summary Sheet'!$B$10:$EC$10</c:f>
              <c:numCache>
                <c:formatCode>0.0</c:formatCode>
                <c:ptCount val="132"/>
                <c:pt idx="0">
                  <c:v>20.96708903245856</c:v>
                </c:pt>
                <c:pt idx="1">
                  <c:v>21.76269394306644</c:v>
                </c:pt>
                <c:pt idx="2">
                  <c:v>20.98288811092509</c:v>
                </c:pt>
                <c:pt idx="3">
                  <c:v>20.54563091228959</c:v>
                </c:pt>
                <c:pt idx="4">
                  <c:v>22.12773022803484</c:v>
                </c:pt>
                <c:pt idx="5">
                  <c:v>22.07612714941263</c:v>
                </c:pt>
                <c:pt idx="6">
                  <c:v>23.12357261145943</c:v>
                </c:pt>
                <c:pt idx="7">
                  <c:v>21.97177785082858</c:v>
                </c:pt>
                <c:pt idx="8">
                  <c:v>21.42862263809679</c:v>
                </c:pt>
                <c:pt idx="9">
                  <c:v>21.90663162883729</c:v>
                </c:pt>
                <c:pt idx="10">
                  <c:v>21.44735039781862</c:v>
                </c:pt>
                <c:pt idx="11">
                  <c:v>22.10537323715283</c:v>
                </c:pt>
                <c:pt idx="12">
                  <c:v>21.82536382630099</c:v>
                </c:pt>
                <c:pt idx="13">
                  <c:v>21.36943664502217</c:v>
                </c:pt>
                <c:pt idx="14">
                  <c:v>22.26906831904535</c:v>
                </c:pt>
                <c:pt idx="15">
                  <c:v>23.6258364122903</c:v>
                </c:pt>
                <c:pt idx="16">
                  <c:v>22.46869470098649</c:v>
                </c:pt>
                <c:pt idx="17">
                  <c:v>20.3969546890027</c:v>
                </c:pt>
                <c:pt idx="18">
                  <c:v>18.46762986286168</c:v>
                </c:pt>
                <c:pt idx="19">
                  <c:v>17.99048909459203</c:v>
                </c:pt>
                <c:pt idx="20">
                  <c:v>17.67905307793892</c:v>
                </c:pt>
                <c:pt idx="21">
                  <c:v>18.29550970187385</c:v>
                </c:pt>
                <c:pt idx="22">
                  <c:v>17.32820548613875</c:v>
                </c:pt>
                <c:pt idx="23">
                  <c:v>17.7381583676528</c:v>
                </c:pt>
                <c:pt idx="24">
                  <c:v>17.35442686302406</c:v>
                </c:pt>
                <c:pt idx="25">
                  <c:v>18.70373085400279</c:v>
                </c:pt>
                <c:pt idx="26">
                  <c:v>19.1111276533328</c:v>
                </c:pt>
                <c:pt idx="27">
                  <c:v>18.32774779827108</c:v>
                </c:pt>
                <c:pt idx="28">
                  <c:v>17.73899596021157</c:v>
                </c:pt>
                <c:pt idx="29">
                  <c:v>17.05729398287346</c:v>
                </c:pt>
                <c:pt idx="30">
                  <c:v>16.26665415597243</c:v>
                </c:pt>
                <c:pt idx="31">
                  <c:v>16.13520244349923</c:v>
                </c:pt>
                <c:pt idx="32">
                  <c:v>14.52048137973978</c:v>
                </c:pt>
                <c:pt idx="33">
                  <c:v>15.16820827703841</c:v>
                </c:pt>
                <c:pt idx="34">
                  <c:v>8.776498793246771</c:v>
                </c:pt>
                <c:pt idx="35">
                  <c:v>10.70240102556812</c:v>
                </c:pt>
                <c:pt idx="36">
                  <c:v>11.23391734792562</c:v>
                </c:pt>
                <c:pt idx="37">
                  <c:v>14.61277236484627</c:v>
                </c:pt>
                <c:pt idx="38">
                  <c:v>16.1100647564976</c:v>
                </c:pt>
                <c:pt idx="39">
                  <c:v>19.3567488556545</c:v>
                </c:pt>
                <c:pt idx="40">
                  <c:v>20.84208429047979</c:v>
                </c:pt>
                <c:pt idx="41">
                  <c:v>24.45130597895454</c:v>
                </c:pt>
                <c:pt idx="42">
                  <c:v>27.31789374003583</c:v>
                </c:pt>
                <c:pt idx="43">
                  <c:v>26.25671104697543</c:v>
                </c:pt>
                <c:pt idx="44">
                  <c:v>25.28788649013837</c:v>
                </c:pt>
                <c:pt idx="45">
                  <c:v>22.30160218813957</c:v>
                </c:pt>
                <c:pt idx="46">
                  <c:v>21.36420431287938</c:v>
                </c:pt>
                <c:pt idx="47">
                  <c:v>22.08577895792364</c:v>
                </c:pt>
                <c:pt idx="48">
                  <c:v>22.39877775157416</c:v>
                </c:pt>
                <c:pt idx="49">
                  <c:v>22.51278151953832</c:v>
                </c:pt>
                <c:pt idx="50">
                  <c:v>24.78191627850954</c:v>
                </c:pt>
                <c:pt idx="51">
                  <c:v>28.19960857618458</c:v>
                </c:pt>
                <c:pt idx="52">
                  <c:v>32.35059296992952</c:v>
                </c:pt>
                <c:pt idx="53">
                  <c:v>31.14148287110162</c:v>
                </c:pt>
                <c:pt idx="54">
                  <c:v>27.12204277074616</c:v>
                </c:pt>
                <c:pt idx="55">
                  <c:v>25.14972538423183</c:v>
                </c:pt>
                <c:pt idx="56">
                  <c:v>23.78516463152937</c:v>
                </c:pt>
                <c:pt idx="57">
                  <c:v>22.98589692831779</c:v>
                </c:pt>
                <c:pt idx="58">
                  <c:v>24.0346469576801</c:v>
                </c:pt>
                <c:pt idx="59">
                  <c:v>26.29383236712759</c:v>
                </c:pt>
                <c:pt idx="60">
                  <c:v>25.96642738027488</c:v>
                </c:pt>
                <c:pt idx="61">
                  <c:v>27.57926350473218</c:v>
                </c:pt>
                <c:pt idx="62">
                  <c:v>28.46402229224731</c:v>
                </c:pt>
                <c:pt idx="63">
                  <c:v>35.52422515447597</c:v>
                </c:pt>
                <c:pt idx="64">
                  <c:v>42.580489554423</c:v>
                </c:pt>
                <c:pt idx="65">
                  <c:v>46.28694059395893</c:v>
                </c:pt>
                <c:pt idx="66">
                  <c:v>46.84378975762487</c:v>
                </c:pt>
                <c:pt idx="67">
                  <c:v>40.9672566287796</c:v>
                </c:pt>
                <c:pt idx="68">
                  <c:v>36.55736919504085</c:v>
                </c:pt>
                <c:pt idx="69">
                  <c:v>35.52788355440597</c:v>
                </c:pt>
                <c:pt idx="70">
                  <c:v>33.1050408423636</c:v>
                </c:pt>
                <c:pt idx="71">
                  <c:v>31.46345837341047</c:v>
                </c:pt>
                <c:pt idx="72">
                  <c:v>30.35951555940928</c:v>
                </c:pt>
                <c:pt idx="73">
                  <c:v>29.3776261965905</c:v>
                </c:pt>
                <c:pt idx="74">
                  <c:v>29.19476457392893</c:v>
                </c:pt>
                <c:pt idx="75">
                  <c:v>28.65328365273269</c:v>
                </c:pt>
                <c:pt idx="76">
                  <c:v>27.3353011776123</c:v>
                </c:pt>
                <c:pt idx="77">
                  <c:v>27.41841502422082</c:v>
                </c:pt>
                <c:pt idx="78">
                  <c:v>27.03168989230709</c:v>
                </c:pt>
                <c:pt idx="79">
                  <c:v>27.20278082164878</c:v>
                </c:pt>
                <c:pt idx="80">
                  <c:v>27.35745649126223</c:v>
                </c:pt>
                <c:pt idx="81">
                  <c:v>30.43122440972819</c:v>
                </c:pt>
                <c:pt idx="82">
                  <c:v>30.48977801696823</c:v>
                </c:pt>
                <c:pt idx="83">
                  <c:v>29.76620878927212</c:v>
                </c:pt>
                <c:pt idx="84">
                  <c:v>28.08319168760003</c:v>
                </c:pt>
                <c:pt idx="85">
                  <c:v>28.36775090982754</c:v>
                </c:pt>
                <c:pt idx="86">
                  <c:v>28.48559856152048</c:v>
                </c:pt>
                <c:pt idx="87">
                  <c:v>28.90534819430294</c:v>
                </c:pt>
                <c:pt idx="88">
                  <c:v>30.04551794989179</c:v>
                </c:pt>
                <c:pt idx="89">
                  <c:v>29.94599909973715</c:v>
                </c:pt>
                <c:pt idx="90">
                  <c:v>30.0650239807111</c:v>
                </c:pt>
                <c:pt idx="91">
                  <c:v>29.85467710717822</c:v>
                </c:pt>
                <c:pt idx="92">
                  <c:v>30.58752165299513</c:v>
                </c:pt>
                <c:pt idx="93">
                  <c:v>29.77131564481254</c:v>
                </c:pt>
                <c:pt idx="94">
                  <c:v>28.83707364605504</c:v>
                </c:pt>
                <c:pt idx="95">
                  <c:v>30.69389326995531</c:v>
                </c:pt>
                <c:pt idx="96">
                  <c:v>31.61590949655923</c:v>
                </c:pt>
                <c:pt idx="97">
                  <c:v>33.383850683861</c:v>
                </c:pt>
                <c:pt idx="98">
                  <c:v>34.35689215676</c:v>
                </c:pt>
                <c:pt idx="99">
                  <c:v>33.52588835940181</c:v>
                </c:pt>
                <c:pt idx="100">
                  <c:v>32.77990790466723</c:v>
                </c:pt>
                <c:pt idx="101">
                  <c:v>34.894876931735</c:v>
                </c:pt>
                <c:pt idx="102">
                  <c:v>39.43192424557321</c:v>
                </c:pt>
                <c:pt idx="103">
                  <c:v>43.98949918335583</c:v>
                </c:pt>
                <c:pt idx="104">
                  <c:v>43.631520487062</c:v>
                </c:pt>
                <c:pt idx="105">
                  <c:v>44.24706837520294</c:v>
                </c:pt>
                <c:pt idx="106">
                  <c:v>50.1698755947847</c:v>
                </c:pt>
                <c:pt idx="107">
                  <c:v>52.52181965047471</c:v>
                </c:pt>
                <c:pt idx="108">
                  <c:v>54.13513281081633</c:v>
                </c:pt>
                <c:pt idx="109">
                  <c:v>56.05638451006327</c:v>
                </c:pt>
                <c:pt idx="110">
                  <c:v>49.72063012938522</c:v>
                </c:pt>
                <c:pt idx="111">
                  <c:v>49.15894800910163</c:v>
                </c:pt>
                <c:pt idx="112">
                  <c:v>48.32267117572714</c:v>
                </c:pt>
                <c:pt idx="113">
                  <c:v>46.70941917067096</c:v>
                </c:pt>
                <c:pt idx="114">
                  <c:v>37.93234672900091</c:v>
                </c:pt>
                <c:pt idx="115">
                  <c:v>34.66816533094942</c:v>
                </c:pt>
                <c:pt idx="116">
                  <c:v>33.81912026430739</c:v>
                </c:pt>
                <c:pt idx="117">
                  <c:v>33.65782826794751</c:v>
                </c:pt>
                <c:pt idx="118">
                  <c:v>41.51675078636186</c:v>
                </c:pt>
                <c:pt idx="119">
                  <c:v>46.987186932446</c:v>
                </c:pt>
                <c:pt idx="120">
                  <c:v>45.49079104176759</c:v>
                </c:pt>
                <c:pt idx="121">
                  <c:v>46.00378129029772</c:v>
                </c:pt>
                <c:pt idx="122">
                  <c:v>47.79107974679546</c:v>
                </c:pt>
                <c:pt idx="123">
                  <c:v>45.21905550262355</c:v>
                </c:pt>
                <c:pt idx="124">
                  <c:v>42.64905168077961</c:v>
                </c:pt>
                <c:pt idx="125">
                  <c:v>39.07968632900875</c:v>
                </c:pt>
                <c:pt idx="126">
                  <c:v>36.06026165376287</c:v>
                </c:pt>
                <c:pt idx="127">
                  <c:v>36.00636928962854</c:v>
                </c:pt>
                <c:pt idx="128">
                  <c:v>34.7223737315449</c:v>
                </c:pt>
                <c:pt idx="129">
                  <c:v>36.01192722404679</c:v>
                </c:pt>
                <c:pt idx="130">
                  <c:v>41.49348624215804</c:v>
                </c:pt>
                <c:pt idx="131">
                  <c:v>37.96835951935786</c:v>
                </c:pt>
              </c:numCache>
            </c:numRef>
          </c:val>
          <c:smooth val="0"/>
        </c:ser>
        <c:dLbls>
          <c:showLegendKey val="0"/>
          <c:showVal val="0"/>
          <c:showCatName val="0"/>
          <c:showSerName val="0"/>
          <c:showPercent val="0"/>
          <c:showBubbleSize val="0"/>
        </c:dLbls>
        <c:marker val="1"/>
        <c:smooth val="0"/>
        <c:axId val="2123908328"/>
        <c:axId val="2123911400"/>
      </c:lineChart>
      <c:catAx>
        <c:axId val="2123908328"/>
        <c:scaling>
          <c:orientation val="minMax"/>
        </c:scaling>
        <c:delete val="0"/>
        <c:axPos val="b"/>
        <c:numFmt formatCode="General" sourceLinked="1"/>
        <c:majorTickMark val="none"/>
        <c:minorTickMark val="none"/>
        <c:tickLblPos val="nextTo"/>
        <c:txPr>
          <a:bodyPr rot="-5400000" vert="horz"/>
          <a:lstStyle/>
          <a:p>
            <a:pPr>
              <a:defRPr sz="1200"/>
            </a:pPr>
            <a:endParaRPr lang="en-US"/>
          </a:p>
        </c:txPr>
        <c:crossAx val="2123911400"/>
        <c:crosses val="autoZero"/>
        <c:auto val="1"/>
        <c:lblAlgn val="ctr"/>
        <c:lblOffset val="100"/>
        <c:tickLblSkip val="5"/>
        <c:noMultiLvlLbl val="0"/>
      </c:catAx>
      <c:valAx>
        <c:axId val="2123911400"/>
        <c:scaling>
          <c:orientation val="minMax"/>
        </c:scaling>
        <c:delete val="0"/>
        <c:axPos val="l"/>
        <c:numFmt formatCode="0" sourceLinked="0"/>
        <c:majorTickMark val="none"/>
        <c:minorTickMark val="none"/>
        <c:tickLblPos val="nextTo"/>
        <c:spPr>
          <a:ln w="9525">
            <a:noFill/>
          </a:ln>
        </c:spPr>
        <c:txPr>
          <a:bodyPr/>
          <a:lstStyle/>
          <a:p>
            <a:pPr>
              <a:defRPr sz="1200"/>
            </a:pPr>
            <a:endParaRPr lang="en-US"/>
          </a:p>
        </c:txPr>
        <c:crossAx val="2123908328"/>
        <c:crosses val="autoZero"/>
        <c:crossBetween val="between"/>
      </c:valAx>
      <c:spPr>
        <a:ln>
          <a:solidFill>
            <a:schemeClr val="tx1"/>
          </a:solidFill>
        </a:ln>
      </c:spPr>
    </c:plotArea>
    <c:plotVisOnly val="1"/>
    <c:dispBlanksAs val="gap"/>
    <c:showDLblsOverMax val="0"/>
  </c:chart>
  <c:spPr>
    <a:noFill/>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FFC000"/>
            </a:solidFill>
          </c:spPr>
          <c:invertIfNegative val="0"/>
          <c:dLbls>
            <c:dLbl>
              <c:idx val="26"/>
              <c:layout>
                <c:manualLayout>
                  <c:x val="0.0"/>
                  <c:y val="-0.1959379470881"/>
                </c:manualLayout>
              </c:layout>
              <c:tx>
                <c:rich>
                  <a:bodyPr/>
                  <a:lstStyle/>
                  <a:p>
                    <a:r>
                      <a:rPr lang="en-US" dirty="0"/>
                      <a:t>8.0</a:t>
                    </a:r>
                  </a:p>
                </c:rich>
              </c:tx>
              <c:showLegendKey val="0"/>
              <c:showVal val="1"/>
              <c:showCatName val="0"/>
              <c:showSerName val="0"/>
              <c:showPercent val="0"/>
              <c:showBubbleSize val="0"/>
            </c:dLbl>
            <c:showLegendKey val="0"/>
            <c:showVal val="0"/>
            <c:showCatName val="0"/>
            <c:showSerName val="0"/>
            <c:showPercent val="0"/>
            <c:showBubbleSize val="0"/>
          </c:dLbls>
          <c:cat>
            <c:strRef>
              <c:f>'Adjustment needs'!$A$2:$A$28</c:f>
              <c:strCache>
                <c:ptCount val="27"/>
                <c:pt idx="0">
                  <c:v>JPN</c:v>
                </c:pt>
                <c:pt idx="1">
                  <c:v>USA</c:v>
                </c:pt>
                <c:pt idx="2">
                  <c:v>IRL</c:v>
                </c:pt>
                <c:pt idx="3">
                  <c:v>ESP</c:v>
                </c:pt>
                <c:pt idx="4">
                  <c:v>GBR</c:v>
                </c:pt>
                <c:pt idx="5">
                  <c:v>GRC</c:v>
                </c:pt>
                <c:pt idx="6">
                  <c:v>NED</c:v>
                </c:pt>
                <c:pt idx="7">
                  <c:v>FRA</c:v>
                </c:pt>
                <c:pt idx="8">
                  <c:v>NZL</c:v>
                </c:pt>
                <c:pt idx="9">
                  <c:v>BEL</c:v>
                </c:pt>
                <c:pt idx="10">
                  <c:v>ITA</c:v>
                </c:pt>
                <c:pt idx="11">
                  <c:v>SLK</c:v>
                </c:pt>
                <c:pt idx="12">
                  <c:v>CAN</c:v>
                </c:pt>
                <c:pt idx="13">
                  <c:v>AUS</c:v>
                </c:pt>
                <c:pt idx="14">
                  <c:v>PRT</c:v>
                </c:pt>
                <c:pt idx="15">
                  <c:v>SLV</c:v>
                </c:pt>
                <c:pt idx="16">
                  <c:v>CZE</c:v>
                </c:pt>
                <c:pt idx="17">
                  <c:v>ISL</c:v>
                </c:pt>
                <c:pt idx="18">
                  <c:v>DEN</c:v>
                </c:pt>
                <c:pt idx="19">
                  <c:v>AUT</c:v>
                </c:pt>
                <c:pt idx="20">
                  <c:v>ISR</c:v>
                </c:pt>
                <c:pt idx="21">
                  <c:v>DEU</c:v>
                </c:pt>
                <c:pt idx="22">
                  <c:v>CHE</c:v>
                </c:pt>
                <c:pt idx="23">
                  <c:v>SWE</c:v>
                </c:pt>
                <c:pt idx="24">
                  <c:v>FIN</c:v>
                </c:pt>
                <c:pt idx="25">
                  <c:v>KOR</c:v>
                </c:pt>
                <c:pt idx="26">
                  <c:v>Average </c:v>
                </c:pt>
              </c:strCache>
            </c:strRef>
          </c:cat>
          <c:val>
            <c:numRef>
              <c:f>'Adjustment needs'!$I$2:$I$28</c:f>
              <c:numCache>
                <c:formatCode>0.00</c:formatCode>
                <c:ptCount val="27"/>
                <c:pt idx="0">
                  <c:v>18.15837774513089</c:v>
                </c:pt>
                <c:pt idx="1">
                  <c:v>10.85066657913283</c:v>
                </c:pt>
                <c:pt idx="2">
                  <c:v>10.66466122084187</c:v>
                </c:pt>
                <c:pt idx="3">
                  <c:v>7.913565908264197</c:v>
                </c:pt>
                <c:pt idx="4">
                  <c:v>7.512645526873182</c:v>
                </c:pt>
                <c:pt idx="5">
                  <c:v>7.29163258330365</c:v>
                </c:pt>
                <c:pt idx="6">
                  <c:v>5.267322699414908</c:v>
                </c:pt>
                <c:pt idx="7">
                  <c:v>5.047097333481871</c:v>
                </c:pt>
                <c:pt idx="8">
                  <c:v>4.479932119503041</c:v>
                </c:pt>
                <c:pt idx="9">
                  <c:v>4.425947387895546</c:v>
                </c:pt>
                <c:pt idx="10">
                  <c:v>4.423205871721637</c:v>
                </c:pt>
                <c:pt idx="11">
                  <c:v>4.332270238578697</c:v>
                </c:pt>
                <c:pt idx="12">
                  <c:v>3.992641824746454</c:v>
                </c:pt>
                <c:pt idx="13">
                  <c:v>3.869978032132931</c:v>
                </c:pt>
                <c:pt idx="14">
                  <c:v>3.813789746959581</c:v>
                </c:pt>
                <c:pt idx="15">
                  <c:v>3.108895035864119</c:v>
                </c:pt>
                <c:pt idx="16">
                  <c:v>2.41851286423101</c:v>
                </c:pt>
                <c:pt idx="17">
                  <c:v>1.756120532086762</c:v>
                </c:pt>
                <c:pt idx="18">
                  <c:v>1.590543239513758</c:v>
                </c:pt>
                <c:pt idx="19">
                  <c:v>1.332168534440979</c:v>
                </c:pt>
                <c:pt idx="20">
                  <c:v>0.791275799733509</c:v>
                </c:pt>
                <c:pt idx="21">
                  <c:v>0.285492406880609</c:v>
                </c:pt>
                <c:pt idx="22">
                  <c:v>-1.35089388231339</c:v>
                </c:pt>
                <c:pt idx="23">
                  <c:v>-1.370108504844262</c:v>
                </c:pt>
                <c:pt idx="24">
                  <c:v>-1.663697424456504</c:v>
                </c:pt>
                <c:pt idx="25">
                  <c:v>-4.641895999581537</c:v>
                </c:pt>
                <c:pt idx="26">
                  <c:v>7.988138270451387</c:v>
                </c:pt>
              </c:numCache>
            </c:numRef>
          </c:val>
        </c:ser>
        <c:dLbls>
          <c:showLegendKey val="0"/>
          <c:showVal val="0"/>
          <c:showCatName val="0"/>
          <c:showSerName val="0"/>
          <c:showPercent val="0"/>
          <c:showBubbleSize val="0"/>
        </c:dLbls>
        <c:gapWidth val="150"/>
        <c:overlap val="100"/>
        <c:axId val="2124076216"/>
        <c:axId val="2124079192"/>
      </c:barChart>
      <c:catAx>
        <c:axId val="2124076216"/>
        <c:scaling>
          <c:orientation val="minMax"/>
        </c:scaling>
        <c:delete val="0"/>
        <c:axPos val="b"/>
        <c:majorTickMark val="out"/>
        <c:minorTickMark val="none"/>
        <c:tickLblPos val="nextTo"/>
        <c:txPr>
          <a:bodyPr rot="-2940000"/>
          <a:lstStyle/>
          <a:p>
            <a:pPr>
              <a:defRPr/>
            </a:pPr>
            <a:endParaRPr lang="en-US"/>
          </a:p>
        </c:txPr>
        <c:crossAx val="2124079192"/>
        <c:crosses val="autoZero"/>
        <c:auto val="1"/>
        <c:lblAlgn val="ctr"/>
        <c:lblOffset val="100"/>
        <c:noMultiLvlLbl val="0"/>
      </c:catAx>
      <c:valAx>
        <c:axId val="2124079192"/>
        <c:scaling>
          <c:orientation val="minMax"/>
          <c:min val="-5.0"/>
        </c:scaling>
        <c:delete val="0"/>
        <c:axPos val="l"/>
        <c:numFmt formatCode="0" sourceLinked="0"/>
        <c:majorTickMark val="out"/>
        <c:minorTickMark val="none"/>
        <c:tickLblPos val="nextTo"/>
        <c:crossAx val="2124076216"/>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FFC000"/>
            </a:solidFill>
          </c:spPr>
          <c:invertIfNegative val="0"/>
          <c:dLbls>
            <c:dLbl>
              <c:idx val="24"/>
              <c:layout>
                <c:manualLayout>
                  <c:x val="0.0"/>
                  <c:y val="-0.0836408364083641"/>
                </c:manualLayout>
              </c:layout>
              <c:tx>
                <c:rich>
                  <a:bodyPr/>
                  <a:lstStyle/>
                  <a:p>
                    <a:r>
                      <a:rPr lang="en-US" dirty="0"/>
                      <a:t>1.1</a:t>
                    </a:r>
                  </a:p>
                </c:rich>
              </c:tx>
              <c:showLegendKey val="0"/>
              <c:showVal val="1"/>
              <c:showCatName val="0"/>
              <c:showSerName val="0"/>
              <c:showPercent val="0"/>
              <c:showBubbleSize val="0"/>
            </c:dLbl>
            <c:showLegendKey val="0"/>
            <c:showVal val="0"/>
            <c:showCatName val="0"/>
            <c:showSerName val="0"/>
            <c:showPercent val="0"/>
            <c:showBubbleSize val="0"/>
          </c:dLbls>
          <c:cat>
            <c:strRef>
              <c:f>'Adjustment needs Emerging'!$A$2:$A$26</c:f>
              <c:strCache>
                <c:ptCount val="25"/>
                <c:pt idx="0">
                  <c:v>JOR</c:v>
                </c:pt>
                <c:pt idx="1">
                  <c:v>IND</c:v>
                </c:pt>
                <c:pt idx="2">
                  <c:v>HUN</c:v>
                </c:pt>
                <c:pt idx="3">
                  <c:v>MYS</c:v>
                </c:pt>
                <c:pt idx="4">
                  <c:v>POL</c:v>
                </c:pt>
                <c:pt idx="5">
                  <c:v>LIT</c:v>
                </c:pt>
                <c:pt idx="6">
                  <c:v>ZAF</c:v>
                </c:pt>
                <c:pt idx="7">
                  <c:v>ROM</c:v>
                </c:pt>
                <c:pt idx="8">
                  <c:v>THA</c:v>
                </c:pt>
                <c:pt idx="9">
                  <c:v>MEX</c:v>
                </c:pt>
                <c:pt idx="10">
                  <c:v>ARG</c:v>
                </c:pt>
                <c:pt idx="11">
                  <c:v>MOR</c:v>
                </c:pt>
                <c:pt idx="12">
                  <c:v>IDN</c:v>
                </c:pt>
                <c:pt idx="13">
                  <c:v>CHL</c:v>
                </c:pt>
                <c:pt idx="14">
                  <c:v>UKR</c:v>
                </c:pt>
                <c:pt idx="15">
                  <c:v>CHN</c:v>
                </c:pt>
                <c:pt idx="16">
                  <c:v>PHL</c:v>
                </c:pt>
                <c:pt idx="17">
                  <c:v>COL</c:v>
                </c:pt>
                <c:pt idx="18">
                  <c:v>BGR</c:v>
                </c:pt>
                <c:pt idx="19">
                  <c:v>BRA</c:v>
                </c:pt>
                <c:pt idx="20">
                  <c:v>TUR</c:v>
                </c:pt>
                <c:pt idx="21">
                  <c:v>PER</c:v>
                </c:pt>
                <c:pt idx="22">
                  <c:v>RUS</c:v>
                </c:pt>
                <c:pt idx="23">
                  <c:v>KAZ</c:v>
                </c:pt>
                <c:pt idx="24">
                  <c:v>Average </c:v>
                </c:pt>
              </c:strCache>
            </c:strRef>
          </c:cat>
          <c:val>
            <c:numRef>
              <c:f>'Adjustment needs Emerging'!$I$2:$I$26</c:f>
              <c:numCache>
                <c:formatCode>0.00</c:formatCode>
                <c:ptCount val="25"/>
                <c:pt idx="0">
                  <c:v>8.458142108395105</c:v>
                </c:pt>
                <c:pt idx="1">
                  <c:v>7.937439991556972</c:v>
                </c:pt>
                <c:pt idx="2">
                  <c:v>5.257961313855224</c:v>
                </c:pt>
                <c:pt idx="3">
                  <c:v>5.257708948792041</c:v>
                </c:pt>
                <c:pt idx="4">
                  <c:v>4.35389512091837</c:v>
                </c:pt>
                <c:pt idx="5">
                  <c:v>2.991854396976692</c:v>
                </c:pt>
                <c:pt idx="6">
                  <c:v>2.456885254570475</c:v>
                </c:pt>
                <c:pt idx="7">
                  <c:v>1.843172157156913</c:v>
                </c:pt>
                <c:pt idx="8">
                  <c:v>1.816472315743191</c:v>
                </c:pt>
                <c:pt idx="9">
                  <c:v>1.3121078945354</c:v>
                </c:pt>
                <c:pt idx="10">
                  <c:v>0.955999776322494</c:v>
                </c:pt>
                <c:pt idx="11">
                  <c:v>0.818817538335819</c:v>
                </c:pt>
                <c:pt idx="12">
                  <c:v>0.586243115326437</c:v>
                </c:pt>
                <c:pt idx="13">
                  <c:v>0.512585929230541</c:v>
                </c:pt>
                <c:pt idx="14">
                  <c:v>-0.0907450723828935</c:v>
                </c:pt>
                <c:pt idx="15">
                  <c:v>-0.204490633601993</c:v>
                </c:pt>
                <c:pt idx="16">
                  <c:v>-0.489001261240051</c:v>
                </c:pt>
                <c:pt idx="17">
                  <c:v>-0.752775995476003</c:v>
                </c:pt>
                <c:pt idx="18">
                  <c:v>-0.807786011060446</c:v>
                </c:pt>
                <c:pt idx="19">
                  <c:v>-1.61094565503015</c:v>
                </c:pt>
                <c:pt idx="20">
                  <c:v>-1.817371669478166</c:v>
                </c:pt>
                <c:pt idx="21">
                  <c:v>-2.37918505615792</c:v>
                </c:pt>
                <c:pt idx="22">
                  <c:v>-2.429869865609401</c:v>
                </c:pt>
                <c:pt idx="23">
                  <c:v>-6.119879183473493</c:v>
                </c:pt>
                <c:pt idx="24">
                  <c:v>1.09132845587361</c:v>
                </c:pt>
              </c:numCache>
            </c:numRef>
          </c:val>
        </c:ser>
        <c:dLbls>
          <c:showLegendKey val="0"/>
          <c:showVal val="0"/>
          <c:showCatName val="0"/>
          <c:showSerName val="0"/>
          <c:showPercent val="0"/>
          <c:showBubbleSize val="0"/>
        </c:dLbls>
        <c:gapWidth val="150"/>
        <c:overlap val="100"/>
        <c:axId val="2124140888"/>
        <c:axId val="2124143864"/>
      </c:barChart>
      <c:catAx>
        <c:axId val="2124140888"/>
        <c:scaling>
          <c:orientation val="minMax"/>
        </c:scaling>
        <c:delete val="0"/>
        <c:axPos val="b"/>
        <c:majorTickMark val="out"/>
        <c:minorTickMark val="none"/>
        <c:tickLblPos val="nextTo"/>
        <c:txPr>
          <a:bodyPr rot="-2940000"/>
          <a:lstStyle/>
          <a:p>
            <a:pPr>
              <a:defRPr/>
            </a:pPr>
            <a:endParaRPr lang="en-US"/>
          </a:p>
        </c:txPr>
        <c:crossAx val="2124143864"/>
        <c:crosses val="autoZero"/>
        <c:auto val="1"/>
        <c:lblAlgn val="ctr"/>
        <c:lblOffset val="100"/>
        <c:noMultiLvlLbl val="0"/>
      </c:catAx>
      <c:valAx>
        <c:axId val="2124143864"/>
        <c:scaling>
          <c:orientation val="minMax"/>
          <c:max val="10.0"/>
          <c:min val="-6.0"/>
        </c:scaling>
        <c:delete val="0"/>
        <c:axPos val="l"/>
        <c:numFmt formatCode="0" sourceLinked="0"/>
        <c:majorTickMark val="out"/>
        <c:minorTickMark val="none"/>
        <c:tickLblPos val="nextTo"/>
        <c:crossAx val="2124140888"/>
        <c:crosses val="autoZero"/>
        <c:crossBetween val="between"/>
      </c:valAx>
    </c:plotArea>
    <c:plotVisOnly val="1"/>
    <c:dispBlanksAs val="gap"/>
    <c:showDLblsOverMax val="0"/>
  </c:chart>
  <c:spPr>
    <a:ln>
      <a:solidFill>
        <a:sysClr val="windowText" lastClr="00000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736925741425"/>
          <c:y val="0.0230407517385797"/>
          <c:w val="0.886297248558216"/>
          <c:h val="0.710973197315853"/>
        </c:manualLayout>
      </c:layout>
      <c:barChart>
        <c:barDir val="col"/>
        <c:grouping val="stacked"/>
        <c:varyColors val="0"/>
        <c:ser>
          <c:idx val="0"/>
          <c:order val="0"/>
          <c:tx>
            <c:strRef>
              <c:f>'Figure 3.1'!$U$41</c:f>
              <c:strCache>
                <c:ptCount val="1"/>
                <c:pt idx="0">
                  <c:v>Excesivo crecimiento del gasto</c:v>
                </c:pt>
              </c:strCache>
            </c:strRef>
          </c:tx>
          <c:spPr>
            <a:solidFill>
              <a:srgbClr val="28466A"/>
            </a:solidFill>
          </c:spPr>
          <c:invertIfNegative val="0"/>
          <c:cat>
            <c:strRef>
              <c:f>'Figure 3.1'!$P$43:$P$69</c:f>
              <c:strCache>
                <c:ptCount val="27"/>
                <c:pt idx="0">
                  <c:v>Estados Unidos</c:v>
                </c:pt>
                <c:pt idx="1">
                  <c:v>Luxemburgo</c:v>
                </c:pt>
                <c:pt idx="2">
                  <c:v>Suiza</c:v>
                </c:pt>
                <c:pt idx="3">
                  <c:v>Portugal</c:v>
                </c:pt>
                <c:pt idx="4">
                  <c:v>Reino Unido</c:v>
                </c:pt>
                <c:pt idx="5">
                  <c:v>Austria</c:v>
                </c:pt>
                <c:pt idx="6">
                  <c:v>Corea</c:v>
                </c:pt>
                <c:pt idx="7">
                  <c:v>Grecia</c:v>
                </c:pt>
                <c:pt idx="8">
                  <c:v>Islandia</c:v>
                </c:pt>
                <c:pt idx="9">
                  <c:v>Nueva Zelanda</c:v>
                </c:pt>
                <c:pt idx="10">
                  <c:v>Países Bajos</c:v>
                </c:pt>
                <c:pt idx="11">
                  <c:v>Finlandia</c:v>
                </c:pt>
                <c:pt idx="12">
                  <c:v>Australia</c:v>
                </c:pt>
                <c:pt idx="13">
                  <c:v>Bélgica</c:v>
                </c:pt>
                <c:pt idx="14">
                  <c:v>Canadá</c:v>
                </c:pt>
                <c:pt idx="15">
                  <c:v>Noruega</c:v>
                </c:pt>
                <c:pt idx="16">
                  <c:v>España</c:v>
                </c:pt>
                <c:pt idx="17">
                  <c:v>Francia</c:v>
                </c:pt>
                <c:pt idx="18">
                  <c:v>Eslovaquia</c:v>
                </c:pt>
                <c:pt idx="19">
                  <c:v>Japón</c:v>
                </c:pt>
                <c:pt idx="20">
                  <c:v>Alemania</c:v>
                </c:pt>
                <c:pt idx="21">
                  <c:v>Dinamarca</c:v>
                </c:pt>
                <c:pt idx="22">
                  <c:v>Eslovenia</c:v>
                </c:pt>
                <c:pt idx="23">
                  <c:v>Irlanda</c:v>
                </c:pt>
                <c:pt idx="24">
                  <c:v>Italia</c:v>
                </c:pt>
                <c:pt idx="25">
                  <c:v>República Checa</c:v>
                </c:pt>
                <c:pt idx="26">
                  <c:v>Suecia</c:v>
                </c:pt>
              </c:strCache>
            </c:strRef>
          </c:cat>
          <c:val>
            <c:numRef>
              <c:f>'Figure 3.1'!$G$43:$G$69</c:f>
              <c:numCache>
                <c:formatCode>General</c:formatCode>
                <c:ptCount val="27"/>
                <c:pt idx="0">
                  <c:v>3.82452</c:v>
                </c:pt>
                <c:pt idx="1">
                  <c:v>3.64208</c:v>
                </c:pt>
                <c:pt idx="2">
                  <c:v>3.200530000000004</c:v>
                </c:pt>
                <c:pt idx="3">
                  <c:v>2.662080000000001</c:v>
                </c:pt>
                <c:pt idx="4">
                  <c:v>3.016879999999996</c:v>
                </c:pt>
                <c:pt idx="5">
                  <c:v>2.132190000000001</c:v>
                </c:pt>
                <c:pt idx="6">
                  <c:v>2.302549999999995</c:v>
                </c:pt>
                <c:pt idx="7">
                  <c:v>2.572659999999996</c:v>
                </c:pt>
                <c:pt idx="8">
                  <c:v>2.14123</c:v>
                </c:pt>
                <c:pt idx="9">
                  <c:v>2.042299999999999</c:v>
                </c:pt>
                <c:pt idx="10">
                  <c:v>1.729569999999996</c:v>
                </c:pt>
                <c:pt idx="11">
                  <c:v>1.757869999999999</c:v>
                </c:pt>
                <c:pt idx="12">
                  <c:v>1.33169</c:v>
                </c:pt>
                <c:pt idx="13">
                  <c:v>1.344009999999999</c:v>
                </c:pt>
                <c:pt idx="14">
                  <c:v>1.056100000000001</c:v>
                </c:pt>
                <c:pt idx="15">
                  <c:v>1.041199999999998</c:v>
                </c:pt>
                <c:pt idx="16">
                  <c:v>0.94326</c:v>
                </c:pt>
                <c:pt idx="17">
                  <c:v>0.619960000000001</c:v>
                </c:pt>
                <c:pt idx="18">
                  <c:v>0.41072</c:v>
                </c:pt>
                <c:pt idx="19">
                  <c:v>0.0</c:v>
                </c:pt>
                <c:pt idx="20">
                  <c:v>0.0</c:v>
                </c:pt>
                <c:pt idx="21">
                  <c:v>0.172360000000001</c:v>
                </c:pt>
                <c:pt idx="22">
                  <c:v>0.0</c:v>
                </c:pt>
                <c:pt idx="23">
                  <c:v>0.0485600000000002</c:v>
                </c:pt>
                <c:pt idx="24">
                  <c:v>0.0</c:v>
                </c:pt>
                <c:pt idx="25">
                  <c:v>0.0</c:v>
                </c:pt>
                <c:pt idx="26">
                  <c:v>0.0</c:v>
                </c:pt>
              </c:numCache>
            </c:numRef>
          </c:val>
        </c:ser>
        <c:ser>
          <c:idx val="1"/>
          <c:order val="1"/>
          <c:tx>
            <c:strRef>
              <c:f>'Figure 3.1'!$V$41</c:f>
              <c:strCache>
                <c:ptCount val="1"/>
                <c:pt idx="0">
                  <c:v>Envejecimiento</c:v>
                </c:pt>
              </c:strCache>
            </c:strRef>
          </c:tx>
          <c:spPr>
            <a:solidFill>
              <a:srgbClr val="FF0000"/>
            </a:solidFill>
          </c:spPr>
          <c:invertIfNegative val="0"/>
          <c:cat>
            <c:strRef>
              <c:f>'Figure 3.1'!$P$43:$P$69</c:f>
              <c:strCache>
                <c:ptCount val="27"/>
                <c:pt idx="0">
                  <c:v>Estados Unidos</c:v>
                </c:pt>
                <c:pt idx="1">
                  <c:v>Luxemburgo</c:v>
                </c:pt>
                <c:pt idx="2">
                  <c:v>Suiza</c:v>
                </c:pt>
                <c:pt idx="3">
                  <c:v>Portugal</c:v>
                </c:pt>
                <c:pt idx="4">
                  <c:v>Reino Unido</c:v>
                </c:pt>
                <c:pt idx="5">
                  <c:v>Austria</c:v>
                </c:pt>
                <c:pt idx="6">
                  <c:v>Corea</c:v>
                </c:pt>
                <c:pt idx="7">
                  <c:v>Grecia</c:v>
                </c:pt>
                <c:pt idx="8">
                  <c:v>Islandia</c:v>
                </c:pt>
                <c:pt idx="9">
                  <c:v>Nueva Zelanda</c:v>
                </c:pt>
                <c:pt idx="10">
                  <c:v>Países Bajos</c:v>
                </c:pt>
                <c:pt idx="11">
                  <c:v>Finlandia</c:v>
                </c:pt>
                <c:pt idx="12">
                  <c:v>Australia</c:v>
                </c:pt>
                <c:pt idx="13">
                  <c:v>Bélgica</c:v>
                </c:pt>
                <c:pt idx="14">
                  <c:v>Canadá</c:v>
                </c:pt>
                <c:pt idx="15">
                  <c:v>Noruega</c:v>
                </c:pt>
                <c:pt idx="16">
                  <c:v>España</c:v>
                </c:pt>
                <c:pt idx="17">
                  <c:v>Francia</c:v>
                </c:pt>
                <c:pt idx="18">
                  <c:v>Eslovaquia</c:v>
                </c:pt>
                <c:pt idx="19">
                  <c:v>Japón</c:v>
                </c:pt>
                <c:pt idx="20">
                  <c:v>Alemania</c:v>
                </c:pt>
                <c:pt idx="21">
                  <c:v>Dinamarca</c:v>
                </c:pt>
                <c:pt idx="22">
                  <c:v>Eslovenia</c:v>
                </c:pt>
                <c:pt idx="23">
                  <c:v>Irlanda</c:v>
                </c:pt>
                <c:pt idx="24">
                  <c:v>Italia</c:v>
                </c:pt>
                <c:pt idx="25">
                  <c:v>República Checa</c:v>
                </c:pt>
                <c:pt idx="26">
                  <c:v>Suecia</c:v>
                </c:pt>
              </c:strCache>
            </c:strRef>
          </c:cat>
          <c:val>
            <c:numRef>
              <c:f>'Figure 3.1'!$H$43:$H$69</c:f>
              <c:numCache>
                <c:formatCode>General</c:formatCode>
                <c:ptCount val="27"/>
                <c:pt idx="0">
                  <c:v>1.284349999999999</c:v>
                </c:pt>
                <c:pt idx="1">
                  <c:v>0.392010000000001</c:v>
                </c:pt>
                <c:pt idx="2">
                  <c:v>0.653030000000001</c:v>
                </c:pt>
                <c:pt idx="3">
                  <c:v>0.832010000000001</c:v>
                </c:pt>
                <c:pt idx="4">
                  <c:v>0.30022</c:v>
                </c:pt>
                <c:pt idx="5">
                  <c:v>1.10755</c:v>
                </c:pt>
                <c:pt idx="6">
                  <c:v>0.92778</c:v>
                </c:pt>
                <c:pt idx="7">
                  <c:v>0.58166</c:v>
                </c:pt>
                <c:pt idx="8">
                  <c:v>1.00966</c:v>
                </c:pt>
                <c:pt idx="9">
                  <c:v>0.951050000000001</c:v>
                </c:pt>
                <c:pt idx="10">
                  <c:v>0.834390000000001</c:v>
                </c:pt>
                <c:pt idx="11">
                  <c:v>0.711660000000001</c:v>
                </c:pt>
                <c:pt idx="12">
                  <c:v>0.796190000000001</c:v>
                </c:pt>
                <c:pt idx="13">
                  <c:v>0.682940000000001</c:v>
                </c:pt>
                <c:pt idx="14">
                  <c:v>0.940359999999999</c:v>
                </c:pt>
                <c:pt idx="15">
                  <c:v>0.63181</c:v>
                </c:pt>
                <c:pt idx="16">
                  <c:v>0.628960000000002</c:v>
                </c:pt>
                <c:pt idx="17">
                  <c:v>0.865939999999999</c:v>
                </c:pt>
                <c:pt idx="18">
                  <c:v>0.75826</c:v>
                </c:pt>
                <c:pt idx="19">
                  <c:v>0.96854</c:v>
                </c:pt>
                <c:pt idx="20">
                  <c:v>0.921120000000001</c:v>
                </c:pt>
                <c:pt idx="21">
                  <c:v>0.621980000000001</c:v>
                </c:pt>
                <c:pt idx="22">
                  <c:v>0.745700000000002</c:v>
                </c:pt>
                <c:pt idx="23">
                  <c:v>0.68353</c:v>
                </c:pt>
                <c:pt idx="24">
                  <c:v>0.62143</c:v>
                </c:pt>
                <c:pt idx="25">
                  <c:v>0.59645</c:v>
                </c:pt>
                <c:pt idx="26">
                  <c:v>0.428550000000001</c:v>
                </c:pt>
              </c:numCache>
            </c:numRef>
          </c:val>
        </c:ser>
        <c:dLbls>
          <c:showLegendKey val="0"/>
          <c:showVal val="0"/>
          <c:showCatName val="0"/>
          <c:showSerName val="0"/>
          <c:showPercent val="0"/>
          <c:showBubbleSize val="0"/>
        </c:dLbls>
        <c:gapWidth val="66"/>
        <c:overlap val="100"/>
        <c:axId val="2124841528"/>
        <c:axId val="2124844648"/>
      </c:barChart>
      <c:lineChart>
        <c:grouping val="standard"/>
        <c:varyColors val="0"/>
        <c:ser>
          <c:idx val="2"/>
          <c:order val="2"/>
          <c:tx>
            <c:strRef>
              <c:f>'Figure 3.1'!$W$41</c:f>
              <c:strCache>
                <c:ptCount val="1"/>
                <c:pt idx="0">
                  <c:v>Promedio ponderado=3.0</c:v>
                </c:pt>
              </c:strCache>
            </c:strRef>
          </c:tx>
          <c:spPr>
            <a:ln w="31750">
              <a:solidFill>
                <a:schemeClr val="tx1"/>
              </a:solidFill>
              <a:prstDash val="sysDash"/>
            </a:ln>
          </c:spPr>
          <c:marker>
            <c:symbol val="none"/>
          </c:marker>
          <c:cat>
            <c:strRef>
              <c:f>'Figure 3.1'!$A$43:$A$69</c:f>
              <c:strCache>
                <c:ptCount val="27"/>
                <c:pt idx="0">
                  <c:v>USA</c:v>
                </c:pt>
                <c:pt idx="1">
                  <c:v>LUX</c:v>
                </c:pt>
                <c:pt idx="2">
                  <c:v>CHE</c:v>
                </c:pt>
                <c:pt idx="3">
                  <c:v>PRT</c:v>
                </c:pt>
                <c:pt idx="4">
                  <c:v>GBR</c:v>
                </c:pt>
                <c:pt idx="5">
                  <c:v>AUT</c:v>
                </c:pt>
                <c:pt idx="6">
                  <c:v>KOR</c:v>
                </c:pt>
                <c:pt idx="7">
                  <c:v>GRC</c:v>
                </c:pt>
                <c:pt idx="8">
                  <c:v>ISL</c:v>
                </c:pt>
                <c:pt idx="9">
                  <c:v>NZL</c:v>
                </c:pt>
                <c:pt idx="10">
                  <c:v>NED</c:v>
                </c:pt>
                <c:pt idx="11">
                  <c:v>FIN</c:v>
                </c:pt>
                <c:pt idx="12">
                  <c:v>AUS</c:v>
                </c:pt>
                <c:pt idx="13">
                  <c:v>BEL</c:v>
                </c:pt>
                <c:pt idx="14">
                  <c:v>CAN</c:v>
                </c:pt>
                <c:pt idx="15">
                  <c:v>NOR</c:v>
                </c:pt>
                <c:pt idx="16">
                  <c:v>ESP</c:v>
                </c:pt>
                <c:pt idx="17">
                  <c:v>FRA</c:v>
                </c:pt>
                <c:pt idx="18">
                  <c:v>SLK</c:v>
                </c:pt>
                <c:pt idx="19">
                  <c:v>JPN</c:v>
                </c:pt>
                <c:pt idx="20">
                  <c:v>DEU</c:v>
                </c:pt>
                <c:pt idx="21">
                  <c:v>DEN</c:v>
                </c:pt>
                <c:pt idx="22">
                  <c:v>SLV</c:v>
                </c:pt>
                <c:pt idx="23">
                  <c:v>IRL</c:v>
                </c:pt>
                <c:pt idx="24">
                  <c:v>ITA</c:v>
                </c:pt>
                <c:pt idx="25">
                  <c:v>CZE</c:v>
                </c:pt>
                <c:pt idx="26">
                  <c:v>SWE</c:v>
                </c:pt>
              </c:strCache>
            </c:strRef>
          </c:cat>
          <c:val>
            <c:numRef>
              <c:f>'Figure 3.1'!$I$43:$I$69</c:f>
              <c:numCache>
                <c:formatCode>General</c:formatCode>
                <c:ptCount val="27"/>
                <c:pt idx="0">
                  <c:v>3.046973078675956</c:v>
                </c:pt>
                <c:pt idx="1">
                  <c:v>3.046973078675956</c:v>
                </c:pt>
                <c:pt idx="2">
                  <c:v>3.046973078675956</c:v>
                </c:pt>
                <c:pt idx="3">
                  <c:v>3.046973078675956</c:v>
                </c:pt>
                <c:pt idx="4">
                  <c:v>3.046973078675956</c:v>
                </c:pt>
                <c:pt idx="5">
                  <c:v>3.046973078675956</c:v>
                </c:pt>
                <c:pt idx="6">
                  <c:v>3.046973078675956</c:v>
                </c:pt>
                <c:pt idx="7">
                  <c:v>3.046973078675956</c:v>
                </c:pt>
                <c:pt idx="8">
                  <c:v>3.046973078675956</c:v>
                </c:pt>
                <c:pt idx="9">
                  <c:v>3.046973078675956</c:v>
                </c:pt>
                <c:pt idx="10">
                  <c:v>3.046973078675956</c:v>
                </c:pt>
                <c:pt idx="11">
                  <c:v>3.046973078675956</c:v>
                </c:pt>
                <c:pt idx="12">
                  <c:v>3.046973078675956</c:v>
                </c:pt>
                <c:pt idx="13">
                  <c:v>3.046973078675956</c:v>
                </c:pt>
                <c:pt idx="14">
                  <c:v>3.046973078675956</c:v>
                </c:pt>
                <c:pt idx="15">
                  <c:v>3.046973078675956</c:v>
                </c:pt>
                <c:pt idx="16">
                  <c:v>3.046973078675956</c:v>
                </c:pt>
                <c:pt idx="17">
                  <c:v>3.046973078675956</c:v>
                </c:pt>
                <c:pt idx="18">
                  <c:v>3.046973078675956</c:v>
                </c:pt>
                <c:pt idx="19">
                  <c:v>3.046973078675956</c:v>
                </c:pt>
                <c:pt idx="20">
                  <c:v>3.046973078675956</c:v>
                </c:pt>
                <c:pt idx="21">
                  <c:v>3.046973078675956</c:v>
                </c:pt>
                <c:pt idx="22">
                  <c:v>3.046973078675956</c:v>
                </c:pt>
                <c:pt idx="23">
                  <c:v>3.046973078675956</c:v>
                </c:pt>
                <c:pt idx="24">
                  <c:v>3.046973078675956</c:v>
                </c:pt>
                <c:pt idx="25">
                  <c:v>3.046973078675956</c:v>
                </c:pt>
                <c:pt idx="26">
                  <c:v>3.046973078675956</c:v>
                </c:pt>
              </c:numCache>
            </c:numRef>
          </c:val>
          <c:smooth val="0"/>
        </c:ser>
        <c:ser>
          <c:idx val="3"/>
          <c:order val="3"/>
          <c:tx>
            <c:strRef>
              <c:f>'Figure 3.1'!$X$41</c:f>
              <c:strCache>
                <c:ptCount val="1"/>
                <c:pt idx="0">
                  <c:v>Promedio no ponderado=2.2</c:v>
                </c:pt>
              </c:strCache>
            </c:strRef>
          </c:tx>
          <c:spPr>
            <a:ln w="31750">
              <a:solidFill>
                <a:schemeClr val="tx1"/>
              </a:solidFill>
              <a:prstDash val="solid"/>
            </a:ln>
          </c:spPr>
          <c:marker>
            <c:symbol val="none"/>
          </c:marker>
          <c:cat>
            <c:strRef>
              <c:f>'Figure 3.1'!$A$43:$A$69</c:f>
              <c:strCache>
                <c:ptCount val="27"/>
                <c:pt idx="0">
                  <c:v>USA</c:v>
                </c:pt>
                <c:pt idx="1">
                  <c:v>LUX</c:v>
                </c:pt>
                <c:pt idx="2">
                  <c:v>CHE</c:v>
                </c:pt>
                <c:pt idx="3">
                  <c:v>PRT</c:v>
                </c:pt>
                <c:pt idx="4">
                  <c:v>GBR</c:v>
                </c:pt>
                <c:pt idx="5">
                  <c:v>AUT</c:v>
                </c:pt>
                <c:pt idx="6">
                  <c:v>KOR</c:v>
                </c:pt>
                <c:pt idx="7">
                  <c:v>GRC</c:v>
                </c:pt>
                <c:pt idx="8">
                  <c:v>ISL</c:v>
                </c:pt>
                <c:pt idx="9">
                  <c:v>NZL</c:v>
                </c:pt>
                <c:pt idx="10">
                  <c:v>NED</c:v>
                </c:pt>
                <c:pt idx="11">
                  <c:v>FIN</c:v>
                </c:pt>
                <c:pt idx="12">
                  <c:v>AUS</c:v>
                </c:pt>
                <c:pt idx="13">
                  <c:v>BEL</c:v>
                </c:pt>
                <c:pt idx="14">
                  <c:v>CAN</c:v>
                </c:pt>
                <c:pt idx="15">
                  <c:v>NOR</c:v>
                </c:pt>
                <c:pt idx="16">
                  <c:v>ESP</c:v>
                </c:pt>
                <c:pt idx="17">
                  <c:v>FRA</c:v>
                </c:pt>
                <c:pt idx="18">
                  <c:v>SLK</c:v>
                </c:pt>
                <c:pt idx="19">
                  <c:v>JPN</c:v>
                </c:pt>
                <c:pt idx="20">
                  <c:v>DEU</c:v>
                </c:pt>
                <c:pt idx="21">
                  <c:v>DEN</c:v>
                </c:pt>
                <c:pt idx="22">
                  <c:v>SLV</c:v>
                </c:pt>
                <c:pt idx="23">
                  <c:v>IRL</c:v>
                </c:pt>
                <c:pt idx="24">
                  <c:v>ITA</c:v>
                </c:pt>
                <c:pt idx="25">
                  <c:v>CZE</c:v>
                </c:pt>
                <c:pt idx="26">
                  <c:v>SWE</c:v>
                </c:pt>
              </c:strCache>
            </c:strRef>
          </c:cat>
          <c:val>
            <c:numRef>
              <c:f>'Figure 3.1'!$J$43:$J$69</c:f>
              <c:numCache>
                <c:formatCode>General</c:formatCode>
                <c:ptCount val="27"/>
                <c:pt idx="0">
                  <c:v>2.165535185185185</c:v>
                </c:pt>
                <c:pt idx="1">
                  <c:v>2.165535185185185</c:v>
                </c:pt>
                <c:pt idx="2">
                  <c:v>2.165535185185185</c:v>
                </c:pt>
                <c:pt idx="3">
                  <c:v>2.165535185185185</c:v>
                </c:pt>
                <c:pt idx="4">
                  <c:v>2.165535185185185</c:v>
                </c:pt>
                <c:pt idx="5">
                  <c:v>2.165535185185185</c:v>
                </c:pt>
                <c:pt idx="6">
                  <c:v>2.165535185185185</c:v>
                </c:pt>
                <c:pt idx="7">
                  <c:v>2.165535185185185</c:v>
                </c:pt>
                <c:pt idx="8">
                  <c:v>2.165535185185185</c:v>
                </c:pt>
                <c:pt idx="9">
                  <c:v>2.165535185185185</c:v>
                </c:pt>
                <c:pt idx="10">
                  <c:v>2.165535185185185</c:v>
                </c:pt>
                <c:pt idx="11">
                  <c:v>2.165535185185185</c:v>
                </c:pt>
                <c:pt idx="12">
                  <c:v>2.165535185185185</c:v>
                </c:pt>
                <c:pt idx="13">
                  <c:v>2.165535185185185</c:v>
                </c:pt>
                <c:pt idx="14">
                  <c:v>2.165535185185185</c:v>
                </c:pt>
                <c:pt idx="15">
                  <c:v>2.165535185185185</c:v>
                </c:pt>
                <c:pt idx="16">
                  <c:v>2.165535185185185</c:v>
                </c:pt>
                <c:pt idx="17">
                  <c:v>2.165535185185185</c:v>
                </c:pt>
                <c:pt idx="18">
                  <c:v>2.165535185185185</c:v>
                </c:pt>
                <c:pt idx="19">
                  <c:v>2.165535185185185</c:v>
                </c:pt>
                <c:pt idx="20">
                  <c:v>2.165535185185185</c:v>
                </c:pt>
                <c:pt idx="21">
                  <c:v>2.165535185185185</c:v>
                </c:pt>
                <c:pt idx="22">
                  <c:v>2.165535185185185</c:v>
                </c:pt>
                <c:pt idx="23">
                  <c:v>2.165535185185185</c:v>
                </c:pt>
                <c:pt idx="24">
                  <c:v>2.165535185185185</c:v>
                </c:pt>
                <c:pt idx="25">
                  <c:v>2.165535185185185</c:v>
                </c:pt>
                <c:pt idx="26">
                  <c:v>2.165535185185185</c:v>
                </c:pt>
              </c:numCache>
            </c:numRef>
          </c:val>
          <c:smooth val="0"/>
        </c:ser>
        <c:dLbls>
          <c:showLegendKey val="0"/>
          <c:showVal val="0"/>
          <c:showCatName val="0"/>
          <c:showSerName val="0"/>
          <c:showPercent val="0"/>
          <c:showBubbleSize val="0"/>
        </c:dLbls>
        <c:marker val="1"/>
        <c:smooth val="0"/>
        <c:axId val="2124841528"/>
        <c:axId val="2124844648"/>
      </c:lineChart>
      <c:catAx>
        <c:axId val="2124841528"/>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2124844648"/>
        <c:crosses val="autoZero"/>
        <c:auto val="1"/>
        <c:lblAlgn val="ctr"/>
        <c:lblOffset val="100"/>
        <c:noMultiLvlLbl val="0"/>
      </c:catAx>
      <c:valAx>
        <c:axId val="2124844648"/>
        <c:scaling>
          <c:orientation val="minMax"/>
          <c:max val="6.0"/>
          <c:min val="0.0"/>
        </c:scaling>
        <c:delete val="0"/>
        <c:axPos val="l"/>
        <c:title>
          <c:tx>
            <c:strRef>
              <c:f>'Figure 3.1'!$U$42</c:f>
              <c:strCache>
                <c:ptCount val="1"/>
                <c:pt idx="0">
                  <c:v>Porcentaje del PIB</c:v>
                </c:pt>
              </c:strCache>
            </c:strRef>
          </c:tx>
          <c:layout>
            <c:manualLayout>
              <c:xMode val="edge"/>
              <c:yMode val="edge"/>
              <c:x val="0.00308425732497724"/>
              <c:y val="0.232681690650738"/>
            </c:manualLayout>
          </c:layout>
          <c:overlay val="0"/>
          <c:txPr>
            <a:bodyPr rot="-5400000" vert="horz"/>
            <a:lstStyle/>
            <a:p>
              <a:pPr>
                <a:defRPr b="0"/>
              </a:pPr>
              <a:endParaRPr lang="en-US"/>
            </a:p>
          </c:txPr>
        </c:title>
        <c:numFmt formatCode="0.0" sourceLinked="0"/>
        <c:majorTickMark val="in"/>
        <c:minorTickMark val="none"/>
        <c:tickLblPos val="nextTo"/>
        <c:crossAx val="2124841528"/>
        <c:crosses val="autoZero"/>
        <c:crossBetween val="between"/>
        <c:majorUnit val="1.0"/>
      </c:valAx>
      <c:spPr>
        <a:ln>
          <a:noFill/>
        </a:ln>
      </c:spPr>
    </c:plotArea>
    <c:legend>
      <c:legendPos val="r"/>
      <c:layout>
        <c:manualLayout>
          <c:xMode val="edge"/>
          <c:yMode val="edge"/>
          <c:x val="0.580746692377739"/>
          <c:y val="0.0197714078843593"/>
          <c:w val="0.40124716553288"/>
          <c:h val="0.207727137556082"/>
        </c:manualLayout>
      </c:layout>
      <c:overlay val="0"/>
    </c:legend>
    <c:plotVisOnly val="1"/>
    <c:dispBlanksAs val="gap"/>
    <c:showDLblsOverMax val="0"/>
  </c:chart>
  <c:spPr>
    <a:ln>
      <a:noFill/>
    </a:ln>
  </c:spPr>
  <c:txPr>
    <a:bodyPr/>
    <a:lstStyle/>
    <a:p>
      <a:pPr>
        <a:defRPr sz="1200">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cat>
            <c:strRef>
              <c:f>'Adjustment needs'!$A$2:$A$28</c:f>
              <c:strCache>
                <c:ptCount val="27"/>
                <c:pt idx="0">
                  <c:v>JPN</c:v>
                </c:pt>
                <c:pt idx="1">
                  <c:v>USA</c:v>
                </c:pt>
                <c:pt idx="2">
                  <c:v>IRL</c:v>
                </c:pt>
                <c:pt idx="3">
                  <c:v>ESP</c:v>
                </c:pt>
                <c:pt idx="4">
                  <c:v>GBR</c:v>
                </c:pt>
                <c:pt idx="5">
                  <c:v>GRC</c:v>
                </c:pt>
                <c:pt idx="6">
                  <c:v>NED</c:v>
                </c:pt>
                <c:pt idx="7">
                  <c:v>FRA</c:v>
                </c:pt>
                <c:pt idx="8">
                  <c:v>NZL</c:v>
                </c:pt>
                <c:pt idx="9">
                  <c:v>BEL</c:v>
                </c:pt>
                <c:pt idx="10">
                  <c:v>ITA</c:v>
                </c:pt>
                <c:pt idx="11">
                  <c:v>SLK</c:v>
                </c:pt>
                <c:pt idx="12">
                  <c:v>CAN</c:v>
                </c:pt>
                <c:pt idx="13">
                  <c:v>AUS</c:v>
                </c:pt>
                <c:pt idx="14">
                  <c:v>PRT</c:v>
                </c:pt>
                <c:pt idx="15">
                  <c:v>SLV</c:v>
                </c:pt>
                <c:pt idx="16">
                  <c:v>CZE</c:v>
                </c:pt>
                <c:pt idx="17">
                  <c:v>ISL</c:v>
                </c:pt>
                <c:pt idx="18">
                  <c:v>DEN</c:v>
                </c:pt>
                <c:pt idx="19">
                  <c:v>AUT</c:v>
                </c:pt>
                <c:pt idx="20">
                  <c:v>ISR</c:v>
                </c:pt>
                <c:pt idx="21">
                  <c:v>DEU</c:v>
                </c:pt>
                <c:pt idx="22">
                  <c:v>CHE</c:v>
                </c:pt>
                <c:pt idx="23">
                  <c:v>SWE</c:v>
                </c:pt>
                <c:pt idx="24">
                  <c:v>FIN</c:v>
                </c:pt>
                <c:pt idx="25">
                  <c:v>KOR</c:v>
                </c:pt>
                <c:pt idx="26">
                  <c:v>Average </c:v>
                </c:pt>
              </c:strCache>
            </c:strRef>
          </c:cat>
          <c:val>
            <c:numRef>
              <c:f>'Adjustment needs'!$I$2:$I$28</c:f>
              <c:numCache>
                <c:formatCode>0.00</c:formatCode>
                <c:ptCount val="27"/>
                <c:pt idx="0">
                  <c:v>18.15837774513089</c:v>
                </c:pt>
                <c:pt idx="1">
                  <c:v>10.85066657913284</c:v>
                </c:pt>
                <c:pt idx="2">
                  <c:v>10.66466122084187</c:v>
                </c:pt>
                <c:pt idx="3">
                  <c:v>7.913565908264197</c:v>
                </c:pt>
                <c:pt idx="4">
                  <c:v>7.512645526873182</c:v>
                </c:pt>
                <c:pt idx="5">
                  <c:v>7.291632583303655</c:v>
                </c:pt>
                <c:pt idx="6">
                  <c:v>5.267322699414908</c:v>
                </c:pt>
                <c:pt idx="7">
                  <c:v>5.047097333481871</c:v>
                </c:pt>
                <c:pt idx="8">
                  <c:v>4.479932119503046</c:v>
                </c:pt>
                <c:pt idx="9">
                  <c:v>4.425947387895546</c:v>
                </c:pt>
                <c:pt idx="10">
                  <c:v>4.423205871721637</c:v>
                </c:pt>
                <c:pt idx="11">
                  <c:v>4.332270238578697</c:v>
                </c:pt>
                <c:pt idx="12">
                  <c:v>3.992641824746454</c:v>
                </c:pt>
                <c:pt idx="13">
                  <c:v>3.869978032132931</c:v>
                </c:pt>
                <c:pt idx="14">
                  <c:v>3.813789746959581</c:v>
                </c:pt>
                <c:pt idx="15">
                  <c:v>3.108895035864119</c:v>
                </c:pt>
                <c:pt idx="16">
                  <c:v>2.41851286423101</c:v>
                </c:pt>
                <c:pt idx="17">
                  <c:v>1.756120532086762</c:v>
                </c:pt>
                <c:pt idx="18">
                  <c:v>1.59054323951376</c:v>
                </c:pt>
                <c:pt idx="19">
                  <c:v>1.33216853444098</c:v>
                </c:pt>
                <c:pt idx="20">
                  <c:v>0.791275799733509</c:v>
                </c:pt>
                <c:pt idx="21">
                  <c:v>0.28549240688061</c:v>
                </c:pt>
                <c:pt idx="22">
                  <c:v>-1.35089388231339</c:v>
                </c:pt>
                <c:pt idx="23">
                  <c:v>-1.370108504844263</c:v>
                </c:pt>
                <c:pt idx="24">
                  <c:v>-1.663697424456506</c:v>
                </c:pt>
                <c:pt idx="25">
                  <c:v>-4.641895999581537</c:v>
                </c:pt>
                <c:pt idx="26">
                  <c:v>7.988138270451387</c:v>
                </c:pt>
              </c:numCache>
            </c:numRef>
          </c:val>
        </c:ser>
        <c:ser>
          <c:idx val="1"/>
          <c:order val="1"/>
          <c:invertIfNegative val="0"/>
          <c:cat>
            <c:strRef>
              <c:f>'Adjustment needs'!$A$2:$A$28</c:f>
              <c:strCache>
                <c:ptCount val="27"/>
                <c:pt idx="0">
                  <c:v>JPN</c:v>
                </c:pt>
                <c:pt idx="1">
                  <c:v>USA</c:v>
                </c:pt>
                <c:pt idx="2">
                  <c:v>IRL</c:v>
                </c:pt>
                <c:pt idx="3">
                  <c:v>ESP</c:v>
                </c:pt>
                <c:pt idx="4">
                  <c:v>GBR</c:v>
                </c:pt>
                <c:pt idx="5">
                  <c:v>GRC</c:v>
                </c:pt>
                <c:pt idx="6">
                  <c:v>NED</c:v>
                </c:pt>
                <c:pt idx="7">
                  <c:v>FRA</c:v>
                </c:pt>
                <c:pt idx="8">
                  <c:v>NZL</c:v>
                </c:pt>
                <c:pt idx="9">
                  <c:v>BEL</c:v>
                </c:pt>
                <c:pt idx="10">
                  <c:v>ITA</c:v>
                </c:pt>
                <c:pt idx="11">
                  <c:v>SLK</c:v>
                </c:pt>
                <c:pt idx="12">
                  <c:v>CAN</c:v>
                </c:pt>
                <c:pt idx="13">
                  <c:v>AUS</c:v>
                </c:pt>
                <c:pt idx="14">
                  <c:v>PRT</c:v>
                </c:pt>
                <c:pt idx="15">
                  <c:v>SLV</c:v>
                </c:pt>
                <c:pt idx="16">
                  <c:v>CZE</c:v>
                </c:pt>
                <c:pt idx="17">
                  <c:v>ISL</c:v>
                </c:pt>
                <c:pt idx="18">
                  <c:v>DEN</c:v>
                </c:pt>
                <c:pt idx="19">
                  <c:v>AUT</c:v>
                </c:pt>
                <c:pt idx="20">
                  <c:v>ISR</c:v>
                </c:pt>
                <c:pt idx="21">
                  <c:v>DEU</c:v>
                </c:pt>
                <c:pt idx="22">
                  <c:v>CHE</c:v>
                </c:pt>
                <c:pt idx="23">
                  <c:v>SWE</c:v>
                </c:pt>
                <c:pt idx="24">
                  <c:v>FIN</c:v>
                </c:pt>
                <c:pt idx="25">
                  <c:v>KOR</c:v>
                </c:pt>
                <c:pt idx="26">
                  <c:v>Average </c:v>
                </c:pt>
              </c:strCache>
            </c:strRef>
          </c:cat>
          <c:val>
            <c:numRef>
              <c:f>'Adjustment needs'!$N$2:$N$28</c:f>
              <c:numCache>
                <c:formatCode>0.00</c:formatCode>
                <c:ptCount val="27"/>
                <c:pt idx="0">
                  <c:v>-0.194174999999999</c:v>
                </c:pt>
                <c:pt idx="1">
                  <c:v>1.665306</c:v>
                </c:pt>
                <c:pt idx="2">
                  <c:v>0.768293</c:v>
                </c:pt>
                <c:pt idx="3">
                  <c:v>0.516854000000001</c:v>
                </c:pt>
                <c:pt idx="4">
                  <c:v>0.442105</c:v>
                </c:pt>
                <c:pt idx="5">
                  <c:v>0.275</c:v>
                </c:pt>
                <c:pt idx="6">
                  <c:v>2.434782999999998</c:v>
                </c:pt>
                <c:pt idx="7">
                  <c:v>0.0985199999999997</c:v>
                </c:pt>
                <c:pt idx="8">
                  <c:v>2.340425</c:v>
                </c:pt>
                <c:pt idx="9">
                  <c:v>2.815530000000001</c:v>
                </c:pt>
                <c:pt idx="10">
                  <c:v>-1.633329999999993</c:v>
                </c:pt>
                <c:pt idx="11">
                  <c:v>0.678788</c:v>
                </c:pt>
                <c:pt idx="12">
                  <c:v>1.912194999999999</c:v>
                </c:pt>
                <c:pt idx="13">
                  <c:v>0.802439</c:v>
                </c:pt>
                <c:pt idx="14">
                  <c:v>0.747060000000002</c:v>
                </c:pt>
                <c:pt idx="15">
                  <c:v>2.885709999999999</c:v>
                </c:pt>
                <c:pt idx="16">
                  <c:v>0.0</c:v>
                </c:pt>
                <c:pt idx="17">
                  <c:v>0.366667</c:v>
                </c:pt>
                <c:pt idx="18">
                  <c:v>-0.929410999999997</c:v>
                </c:pt>
                <c:pt idx="19">
                  <c:v>0.919850000000001</c:v>
                </c:pt>
                <c:pt idx="20">
                  <c:v>0.0</c:v>
                </c:pt>
                <c:pt idx="21">
                  <c:v>1.12116</c:v>
                </c:pt>
                <c:pt idx="22">
                  <c:v>2.207690000000014</c:v>
                </c:pt>
                <c:pt idx="23">
                  <c:v>-1.004652</c:v>
                </c:pt>
                <c:pt idx="24">
                  <c:v>2.120000000000001</c:v>
                </c:pt>
                <c:pt idx="25">
                  <c:v>4.533334</c:v>
                </c:pt>
                <c:pt idx="26">
                  <c:v>0.947671960517487</c:v>
                </c:pt>
              </c:numCache>
            </c:numRef>
          </c:val>
        </c:ser>
        <c:ser>
          <c:idx val="2"/>
          <c:order val="2"/>
          <c:invertIfNegative val="0"/>
          <c:cat>
            <c:strRef>
              <c:f>'Adjustment needs'!$A$2:$A$28</c:f>
              <c:strCache>
                <c:ptCount val="27"/>
                <c:pt idx="0">
                  <c:v>JPN</c:v>
                </c:pt>
                <c:pt idx="1">
                  <c:v>USA</c:v>
                </c:pt>
                <c:pt idx="2">
                  <c:v>IRL</c:v>
                </c:pt>
                <c:pt idx="3">
                  <c:v>ESP</c:v>
                </c:pt>
                <c:pt idx="4">
                  <c:v>GBR</c:v>
                </c:pt>
                <c:pt idx="5">
                  <c:v>GRC</c:v>
                </c:pt>
                <c:pt idx="6">
                  <c:v>NED</c:v>
                </c:pt>
                <c:pt idx="7">
                  <c:v>FRA</c:v>
                </c:pt>
                <c:pt idx="8">
                  <c:v>NZL</c:v>
                </c:pt>
                <c:pt idx="9">
                  <c:v>BEL</c:v>
                </c:pt>
                <c:pt idx="10">
                  <c:v>ITA</c:v>
                </c:pt>
                <c:pt idx="11">
                  <c:v>SLK</c:v>
                </c:pt>
                <c:pt idx="12">
                  <c:v>CAN</c:v>
                </c:pt>
                <c:pt idx="13">
                  <c:v>AUS</c:v>
                </c:pt>
                <c:pt idx="14">
                  <c:v>PRT</c:v>
                </c:pt>
                <c:pt idx="15">
                  <c:v>SLV</c:v>
                </c:pt>
                <c:pt idx="16">
                  <c:v>CZE</c:v>
                </c:pt>
                <c:pt idx="17">
                  <c:v>ISL</c:v>
                </c:pt>
                <c:pt idx="18">
                  <c:v>DEN</c:v>
                </c:pt>
                <c:pt idx="19">
                  <c:v>AUT</c:v>
                </c:pt>
                <c:pt idx="20">
                  <c:v>ISR</c:v>
                </c:pt>
                <c:pt idx="21">
                  <c:v>DEU</c:v>
                </c:pt>
                <c:pt idx="22">
                  <c:v>CHE</c:v>
                </c:pt>
                <c:pt idx="23">
                  <c:v>SWE</c:v>
                </c:pt>
                <c:pt idx="24">
                  <c:v>FIN</c:v>
                </c:pt>
                <c:pt idx="25">
                  <c:v>KOR</c:v>
                </c:pt>
                <c:pt idx="26">
                  <c:v>Average </c:v>
                </c:pt>
              </c:strCache>
            </c:strRef>
          </c:cat>
          <c:val>
            <c:numRef>
              <c:f>'Adjustment needs'!$O$2:$O$28</c:f>
              <c:numCache>
                <c:formatCode>0.00</c:formatCode>
                <c:ptCount val="27"/>
                <c:pt idx="0">
                  <c:v>0.96854</c:v>
                </c:pt>
                <c:pt idx="1">
                  <c:v>5.108869999999999</c:v>
                </c:pt>
                <c:pt idx="2">
                  <c:v>0.732090000000004</c:v>
                </c:pt>
                <c:pt idx="3">
                  <c:v>1.572220000000001</c:v>
                </c:pt>
                <c:pt idx="4">
                  <c:v>3.317099999999998</c:v>
                </c:pt>
                <c:pt idx="5">
                  <c:v>3.154320000000001</c:v>
                </c:pt>
                <c:pt idx="6">
                  <c:v>2.56396</c:v>
                </c:pt>
                <c:pt idx="7">
                  <c:v>1.485899999999988</c:v>
                </c:pt>
                <c:pt idx="8">
                  <c:v>2.993349999999998</c:v>
                </c:pt>
                <c:pt idx="9">
                  <c:v>2.026949999999997</c:v>
                </c:pt>
                <c:pt idx="10">
                  <c:v>0.62143</c:v>
                </c:pt>
                <c:pt idx="11">
                  <c:v>1.168980000000002</c:v>
                </c:pt>
                <c:pt idx="12">
                  <c:v>1.99646</c:v>
                </c:pt>
                <c:pt idx="13">
                  <c:v>2.12788</c:v>
                </c:pt>
                <c:pt idx="14">
                  <c:v>3.494090000000002</c:v>
                </c:pt>
                <c:pt idx="15">
                  <c:v>0.745700000000005</c:v>
                </c:pt>
                <c:pt idx="16">
                  <c:v>0.59645</c:v>
                </c:pt>
                <c:pt idx="17">
                  <c:v>3.15089</c:v>
                </c:pt>
                <c:pt idx="18">
                  <c:v>0.794340000000002</c:v>
                </c:pt>
                <c:pt idx="19">
                  <c:v>3.239740000000001</c:v>
                </c:pt>
                <c:pt idx="20">
                  <c:v>0.0</c:v>
                </c:pt>
                <c:pt idx="21">
                  <c:v>0.921120000000001</c:v>
                </c:pt>
                <c:pt idx="22">
                  <c:v>3.853560000000001</c:v>
                </c:pt>
                <c:pt idx="23">
                  <c:v>0.428550000000001</c:v>
                </c:pt>
                <c:pt idx="24">
                  <c:v>2.469530000000001</c:v>
                </c:pt>
                <c:pt idx="25">
                  <c:v>3.23033</c:v>
                </c:pt>
                <c:pt idx="26">
                  <c:v>3.056818460553851</c:v>
                </c:pt>
              </c:numCache>
            </c:numRef>
          </c:val>
        </c:ser>
        <c:dLbls>
          <c:showLegendKey val="0"/>
          <c:showVal val="0"/>
          <c:showCatName val="0"/>
          <c:showSerName val="0"/>
          <c:showPercent val="0"/>
          <c:showBubbleSize val="0"/>
        </c:dLbls>
        <c:gapWidth val="150"/>
        <c:overlap val="100"/>
        <c:axId val="2124788456"/>
        <c:axId val="2124791464"/>
      </c:barChart>
      <c:catAx>
        <c:axId val="2124788456"/>
        <c:scaling>
          <c:orientation val="minMax"/>
        </c:scaling>
        <c:delete val="0"/>
        <c:axPos val="b"/>
        <c:majorTickMark val="out"/>
        <c:minorTickMark val="none"/>
        <c:tickLblPos val="nextTo"/>
        <c:txPr>
          <a:bodyPr rot="-2940000"/>
          <a:lstStyle/>
          <a:p>
            <a:pPr>
              <a:defRPr/>
            </a:pPr>
            <a:endParaRPr lang="en-US"/>
          </a:p>
        </c:txPr>
        <c:crossAx val="2124791464"/>
        <c:crosses val="autoZero"/>
        <c:auto val="1"/>
        <c:lblAlgn val="ctr"/>
        <c:lblOffset val="100"/>
        <c:noMultiLvlLbl val="0"/>
      </c:catAx>
      <c:valAx>
        <c:axId val="2124791464"/>
        <c:scaling>
          <c:orientation val="minMax"/>
          <c:max val="20.0"/>
          <c:min val="-5.0"/>
        </c:scaling>
        <c:delete val="0"/>
        <c:axPos val="l"/>
        <c:numFmt formatCode="0" sourceLinked="0"/>
        <c:majorTickMark val="out"/>
        <c:minorTickMark val="none"/>
        <c:tickLblPos val="nextTo"/>
        <c:crossAx val="2124788456"/>
        <c:crosses val="autoZero"/>
        <c:crossBetween val="between"/>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736925741425"/>
          <c:y val="0.0230407517385797"/>
          <c:w val="0.886297248558216"/>
          <c:h val="0.710973197315853"/>
        </c:manualLayout>
      </c:layout>
      <c:barChart>
        <c:barDir val="col"/>
        <c:grouping val="stacked"/>
        <c:varyColors val="0"/>
        <c:ser>
          <c:idx val="0"/>
          <c:order val="0"/>
          <c:tx>
            <c:strRef>
              <c:f>'Figure 3.3'!$X$28</c:f>
              <c:strCache>
                <c:ptCount val="1"/>
                <c:pt idx="0">
                  <c:v>Excesivo crecimiento del gasto</c:v>
                </c:pt>
              </c:strCache>
            </c:strRef>
          </c:tx>
          <c:spPr>
            <a:solidFill>
              <a:srgbClr val="28466A"/>
            </a:solidFill>
          </c:spPr>
          <c:invertIfNegative val="0"/>
          <c:cat>
            <c:strRef>
              <c:f>'Figure 3.3'!$P$30:$P$52</c:f>
              <c:strCache>
                <c:ptCount val="23"/>
                <c:pt idx="0">
                  <c:v>Polonia</c:v>
                </c:pt>
                <c:pt idx="1">
                  <c:v>Hungría</c:v>
                </c:pt>
                <c:pt idx="2">
                  <c:v>Brasil</c:v>
                </c:pt>
                <c:pt idx="3">
                  <c:v>Chile</c:v>
                </c:pt>
                <c:pt idx="4">
                  <c:v>Argentina</c:v>
                </c:pt>
                <c:pt idx="5">
                  <c:v>Lituania</c:v>
                </c:pt>
                <c:pt idx="6">
                  <c:v>Bulgaria</c:v>
                </c:pt>
                <c:pt idx="7">
                  <c:v>Turquía</c:v>
                </c:pt>
                <c:pt idx="8">
                  <c:v>Rumania</c:v>
                </c:pt>
                <c:pt idx="9">
                  <c:v>Ucrania</c:v>
                </c:pt>
                <c:pt idx="10">
                  <c:v>Tailandia</c:v>
                </c:pt>
                <c:pt idx="11">
                  <c:v>Rusia</c:v>
                </c:pt>
                <c:pt idx="12">
                  <c:v>Sudáfrica</c:v>
                </c:pt>
                <c:pt idx="13">
                  <c:v>Estonia</c:v>
                </c:pt>
                <c:pt idx="14">
                  <c:v>México</c:v>
                </c:pt>
                <c:pt idx="15">
                  <c:v>Arabia Saudita</c:v>
                </c:pt>
                <c:pt idx="16">
                  <c:v>Letonia</c:v>
                </c:pt>
                <c:pt idx="17">
                  <c:v>China</c:v>
                </c:pt>
                <c:pt idx="18">
                  <c:v>Malasia</c:v>
                </c:pt>
                <c:pt idx="19">
                  <c:v>Indonesia</c:v>
                </c:pt>
                <c:pt idx="20">
                  <c:v>Filipinas</c:v>
                </c:pt>
                <c:pt idx="21">
                  <c:v>India</c:v>
                </c:pt>
                <c:pt idx="22">
                  <c:v>Pakistán</c:v>
                </c:pt>
              </c:strCache>
            </c:strRef>
          </c:cat>
          <c:val>
            <c:numRef>
              <c:f>'Figure 3.3'!$D$30:$D$52</c:f>
              <c:numCache>
                <c:formatCode>General</c:formatCode>
                <c:ptCount val="23"/>
                <c:pt idx="0">
                  <c:v>1.19152</c:v>
                </c:pt>
                <c:pt idx="1">
                  <c:v>1.273969999999997</c:v>
                </c:pt>
                <c:pt idx="2">
                  <c:v>0.944040000000001</c:v>
                </c:pt>
                <c:pt idx="3">
                  <c:v>0.97783</c:v>
                </c:pt>
                <c:pt idx="4">
                  <c:v>1.22849</c:v>
                </c:pt>
                <c:pt idx="5">
                  <c:v>1.13558</c:v>
                </c:pt>
                <c:pt idx="6">
                  <c:v>1.03609</c:v>
                </c:pt>
                <c:pt idx="7">
                  <c:v>0.88348</c:v>
                </c:pt>
                <c:pt idx="8">
                  <c:v>0.94213</c:v>
                </c:pt>
                <c:pt idx="9">
                  <c:v>0.959390000000001</c:v>
                </c:pt>
                <c:pt idx="10">
                  <c:v>0.722940000000002</c:v>
                </c:pt>
                <c:pt idx="11">
                  <c:v>0.85891</c:v>
                </c:pt>
                <c:pt idx="12">
                  <c:v>0.876610000000001</c:v>
                </c:pt>
                <c:pt idx="13">
                  <c:v>0.980469999999998</c:v>
                </c:pt>
                <c:pt idx="14">
                  <c:v>0.70519</c:v>
                </c:pt>
                <c:pt idx="15">
                  <c:v>0.69906</c:v>
                </c:pt>
                <c:pt idx="16">
                  <c:v>0.86108</c:v>
                </c:pt>
                <c:pt idx="17">
                  <c:v>0.514419999999999</c:v>
                </c:pt>
                <c:pt idx="18">
                  <c:v>0.50696</c:v>
                </c:pt>
                <c:pt idx="19">
                  <c:v>0.3069</c:v>
                </c:pt>
                <c:pt idx="20">
                  <c:v>0.335400000000001</c:v>
                </c:pt>
                <c:pt idx="21">
                  <c:v>0.26961</c:v>
                </c:pt>
                <c:pt idx="22">
                  <c:v>0.19617</c:v>
                </c:pt>
              </c:numCache>
            </c:numRef>
          </c:val>
        </c:ser>
        <c:ser>
          <c:idx val="1"/>
          <c:order val="1"/>
          <c:tx>
            <c:strRef>
              <c:f>'Figure 3.3'!$Y$28</c:f>
              <c:strCache>
                <c:ptCount val="1"/>
                <c:pt idx="0">
                  <c:v>Envejecimiento</c:v>
                </c:pt>
              </c:strCache>
            </c:strRef>
          </c:tx>
          <c:spPr>
            <a:solidFill>
              <a:srgbClr val="FF0000"/>
            </a:solidFill>
          </c:spPr>
          <c:invertIfNegative val="0"/>
          <c:cat>
            <c:strRef>
              <c:f>'Figure 3.3'!$P$30:$P$52</c:f>
              <c:strCache>
                <c:ptCount val="23"/>
                <c:pt idx="0">
                  <c:v>Polonia</c:v>
                </c:pt>
                <c:pt idx="1">
                  <c:v>Hungría</c:v>
                </c:pt>
                <c:pt idx="2">
                  <c:v>Brasil</c:v>
                </c:pt>
                <c:pt idx="3">
                  <c:v>Chile</c:v>
                </c:pt>
                <c:pt idx="4">
                  <c:v>Argentina</c:v>
                </c:pt>
                <c:pt idx="5">
                  <c:v>Lituania</c:v>
                </c:pt>
                <c:pt idx="6">
                  <c:v>Bulgaria</c:v>
                </c:pt>
                <c:pt idx="7">
                  <c:v>Turquía</c:v>
                </c:pt>
                <c:pt idx="8">
                  <c:v>Rumania</c:v>
                </c:pt>
                <c:pt idx="9">
                  <c:v>Ucrania</c:v>
                </c:pt>
                <c:pt idx="10">
                  <c:v>Tailandia</c:v>
                </c:pt>
                <c:pt idx="11">
                  <c:v>Rusia</c:v>
                </c:pt>
                <c:pt idx="12">
                  <c:v>Sudáfrica</c:v>
                </c:pt>
                <c:pt idx="13">
                  <c:v>Estonia</c:v>
                </c:pt>
                <c:pt idx="14">
                  <c:v>México</c:v>
                </c:pt>
                <c:pt idx="15">
                  <c:v>Arabia Saudita</c:v>
                </c:pt>
                <c:pt idx="16">
                  <c:v>Letonia</c:v>
                </c:pt>
                <c:pt idx="17">
                  <c:v>China</c:v>
                </c:pt>
                <c:pt idx="18">
                  <c:v>Malasia</c:v>
                </c:pt>
                <c:pt idx="19">
                  <c:v>Indonesia</c:v>
                </c:pt>
                <c:pt idx="20">
                  <c:v>Filipinas</c:v>
                </c:pt>
                <c:pt idx="21">
                  <c:v>India</c:v>
                </c:pt>
                <c:pt idx="22">
                  <c:v>Pakistán</c:v>
                </c:pt>
              </c:strCache>
            </c:strRef>
          </c:cat>
          <c:val>
            <c:numRef>
              <c:f>'Figure 3.3'!$E$30:$E$52</c:f>
              <c:numCache>
                <c:formatCode>General</c:formatCode>
                <c:ptCount val="23"/>
                <c:pt idx="0">
                  <c:v>0.669520000000001</c:v>
                </c:pt>
                <c:pt idx="1">
                  <c:v>0.36832</c:v>
                </c:pt>
                <c:pt idx="2">
                  <c:v>0.654200000000001</c:v>
                </c:pt>
                <c:pt idx="3">
                  <c:v>0.618100000000001</c:v>
                </c:pt>
                <c:pt idx="4">
                  <c:v>0.34721</c:v>
                </c:pt>
                <c:pt idx="5">
                  <c:v>0.40308</c:v>
                </c:pt>
                <c:pt idx="6">
                  <c:v>0.35394</c:v>
                </c:pt>
                <c:pt idx="7">
                  <c:v>0.456570000000001</c:v>
                </c:pt>
                <c:pt idx="8">
                  <c:v>0.36573</c:v>
                </c:pt>
                <c:pt idx="9">
                  <c:v>0.24175</c:v>
                </c:pt>
                <c:pt idx="10">
                  <c:v>0.44748</c:v>
                </c:pt>
                <c:pt idx="11">
                  <c:v>0.305960000000001</c:v>
                </c:pt>
                <c:pt idx="12">
                  <c:v>0.28216</c:v>
                </c:pt>
                <c:pt idx="13">
                  <c:v>0.170740000000001</c:v>
                </c:pt>
                <c:pt idx="14">
                  <c:v>0.44521</c:v>
                </c:pt>
                <c:pt idx="15">
                  <c:v>0.37308</c:v>
                </c:pt>
                <c:pt idx="16">
                  <c:v>0.19188</c:v>
                </c:pt>
                <c:pt idx="17">
                  <c:v>0.35204</c:v>
                </c:pt>
                <c:pt idx="18">
                  <c:v>0.29211</c:v>
                </c:pt>
                <c:pt idx="19">
                  <c:v>0.16983</c:v>
                </c:pt>
                <c:pt idx="20">
                  <c:v>0.13921</c:v>
                </c:pt>
                <c:pt idx="21">
                  <c:v>0.11375</c:v>
                </c:pt>
                <c:pt idx="22">
                  <c:v>0.0506299999999999</c:v>
                </c:pt>
              </c:numCache>
            </c:numRef>
          </c:val>
        </c:ser>
        <c:dLbls>
          <c:showLegendKey val="0"/>
          <c:showVal val="0"/>
          <c:showCatName val="0"/>
          <c:showSerName val="0"/>
          <c:showPercent val="0"/>
          <c:showBubbleSize val="0"/>
        </c:dLbls>
        <c:gapWidth val="66"/>
        <c:overlap val="100"/>
        <c:axId val="2125391736"/>
        <c:axId val="2125394856"/>
      </c:barChart>
      <c:lineChart>
        <c:grouping val="standard"/>
        <c:varyColors val="0"/>
        <c:ser>
          <c:idx val="2"/>
          <c:order val="2"/>
          <c:tx>
            <c:strRef>
              <c:f>'Figure 3.3'!$Z$28</c:f>
              <c:strCache>
                <c:ptCount val="1"/>
                <c:pt idx="0">
                  <c:v>Promedio ponderado=1.0</c:v>
                </c:pt>
              </c:strCache>
            </c:strRef>
          </c:tx>
          <c:spPr>
            <a:ln w="25400">
              <a:solidFill>
                <a:schemeClr val="tx1"/>
              </a:solidFill>
              <a:prstDash val="sysDash"/>
            </a:ln>
          </c:spPr>
          <c:marker>
            <c:symbol val="none"/>
          </c:marker>
          <c:cat>
            <c:strRef>
              <c:f>'Figure 3.3'!$A$30:$A$52</c:f>
              <c:strCache>
                <c:ptCount val="23"/>
                <c:pt idx="0">
                  <c:v>POL</c:v>
                </c:pt>
                <c:pt idx="1">
                  <c:v>HUN</c:v>
                </c:pt>
                <c:pt idx="2">
                  <c:v>BRA</c:v>
                </c:pt>
                <c:pt idx="3">
                  <c:v>CHL</c:v>
                </c:pt>
                <c:pt idx="4">
                  <c:v>ARG</c:v>
                </c:pt>
                <c:pt idx="5">
                  <c:v>LIT</c:v>
                </c:pt>
                <c:pt idx="6">
                  <c:v>BGR</c:v>
                </c:pt>
                <c:pt idx="7">
                  <c:v>TUR</c:v>
                </c:pt>
                <c:pt idx="8">
                  <c:v>ROM</c:v>
                </c:pt>
                <c:pt idx="9">
                  <c:v>UKR</c:v>
                </c:pt>
                <c:pt idx="10">
                  <c:v>THA</c:v>
                </c:pt>
                <c:pt idx="11">
                  <c:v>RUS</c:v>
                </c:pt>
                <c:pt idx="12">
                  <c:v>ZAF</c:v>
                </c:pt>
                <c:pt idx="13">
                  <c:v>EST</c:v>
                </c:pt>
                <c:pt idx="14">
                  <c:v>MEX</c:v>
                </c:pt>
                <c:pt idx="15">
                  <c:v>SAU</c:v>
                </c:pt>
                <c:pt idx="16">
                  <c:v>LVA</c:v>
                </c:pt>
                <c:pt idx="17">
                  <c:v>CHN</c:v>
                </c:pt>
                <c:pt idx="18">
                  <c:v>MYS</c:v>
                </c:pt>
                <c:pt idx="19">
                  <c:v>IDN</c:v>
                </c:pt>
                <c:pt idx="20">
                  <c:v>PHL</c:v>
                </c:pt>
                <c:pt idx="21">
                  <c:v>IND</c:v>
                </c:pt>
                <c:pt idx="22">
                  <c:v>PAK</c:v>
                </c:pt>
              </c:strCache>
            </c:strRef>
          </c:cat>
          <c:val>
            <c:numRef>
              <c:f>'Figure 3.3'!$F$30:$F$52</c:f>
              <c:numCache>
                <c:formatCode>General</c:formatCode>
                <c:ptCount val="23"/>
                <c:pt idx="0">
                  <c:v>0.983285169040459</c:v>
                </c:pt>
                <c:pt idx="1">
                  <c:v>0.983285169040459</c:v>
                </c:pt>
                <c:pt idx="2">
                  <c:v>0.983285169040459</c:v>
                </c:pt>
                <c:pt idx="3">
                  <c:v>0.983285169040459</c:v>
                </c:pt>
                <c:pt idx="4">
                  <c:v>0.983285169040459</c:v>
                </c:pt>
                <c:pt idx="5">
                  <c:v>0.983285169040459</c:v>
                </c:pt>
                <c:pt idx="6">
                  <c:v>0.983285169040459</c:v>
                </c:pt>
                <c:pt idx="7">
                  <c:v>0.983285169040459</c:v>
                </c:pt>
                <c:pt idx="8">
                  <c:v>0.983285169040459</c:v>
                </c:pt>
                <c:pt idx="9">
                  <c:v>0.983285169040459</c:v>
                </c:pt>
                <c:pt idx="10">
                  <c:v>0.983285169040459</c:v>
                </c:pt>
                <c:pt idx="11">
                  <c:v>0.983285169040459</c:v>
                </c:pt>
                <c:pt idx="12">
                  <c:v>0.983285169040459</c:v>
                </c:pt>
                <c:pt idx="13">
                  <c:v>0.983285169040459</c:v>
                </c:pt>
                <c:pt idx="14">
                  <c:v>0.983285169040459</c:v>
                </c:pt>
                <c:pt idx="15">
                  <c:v>0.983285169040459</c:v>
                </c:pt>
                <c:pt idx="16">
                  <c:v>0.983285169040459</c:v>
                </c:pt>
                <c:pt idx="17">
                  <c:v>0.983285169040459</c:v>
                </c:pt>
                <c:pt idx="18">
                  <c:v>0.983285169040459</c:v>
                </c:pt>
                <c:pt idx="19">
                  <c:v>0.983285169040459</c:v>
                </c:pt>
                <c:pt idx="20">
                  <c:v>0.983285169040459</c:v>
                </c:pt>
                <c:pt idx="21">
                  <c:v>0.983285169040459</c:v>
                </c:pt>
                <c:pt idx="22">
                  <c:v>0.983285169040459</c:v>
                </c:pt>
              </c:numCache>
            </c:numRef>
          </c:val>
          <c:smooth val="0"/>
        </c:ser>
        <c:ser>
          <c:idx val="3"/>
          <c:order val="3"/>
          <c:tx>
            <c:strRef>
              <c:f>'Figure 3.3'!$AA$28</c:f>
              <c:strCache>
                <c:ptCount val="1"/>
                <c:pt idx="0">
                  <c:v>Promedio no ponderado=1.1</c:v>
                </c:pt>
              </c:strCache>
            </c:strRef>
          </c:tx>
          <c:spPr>
            <a:ln w="25400">
              <a:solidFill>
                <a:schemeClr val="tx1"/>
              </a:solidFill>
              <a:prstDash val="solid"/>
            </a:ln>
          </c:spPr>
          <c:marker>
            <c:symbol val="none"/>
          </c:marker>
          <c:cat>
            <c:strRef>
              <c:f>'Figure 3.3'!$A$30:$A$52</c:f>
              <c:strCache>
                <c:ptCount val="23"/>
                <c:pt idx="0">
                  <c:v>POL</c:v>
                </c:pt>
                <c:pt idx="1">
                  <c:v>HUN</c:v>
                </c:pt>
                <c:pt idx="2">
                  <c:v>BRA</c:v>
                </c:pt>
                <c:pt idx="3">
                  <c:v>CHL</c:v>
                </c:pt>
                <c:pt idx="4">
                  <c:v>ARG</c:v>
                </c:pt>
                <c:pt idx="5">
                  <c:v>LIT</c:v>
                </c:pt>
                <c:pt idx="6">
                  <c:v>BGR</c:v>
                </c:pt>
                <c:pt idx="7">
                  <c:v>TUR</c:v>
                </c:pt>
                <c:pt idx="8">
                  <c:v>ROM</c:v>
                </c:pt>
                <c:pt idx="9">
                  <c:v>UKR</c:v>
                </c:pt>
                <c:pt idx="10">
                  <c:v>THA</c:v>
                </c:pt>
                <c:pt idx="11">
                  <c:v>RUS</c:v>
                </c:pt>
                <c:pt idx="12">
                  <c:v>ZAF</c:v>
                </c:pt>
                <c:pt idx="13">
                  <c:v>EST</c:v>
                </c:pt>
                <c:pt idx="14">
                  <c:v>MEX</c:v>
                </c:pt>
                <c:pt idx="15">
                  <c:v>SAU</c:v>
                </c:pt>
                <c:pt idx="16">
                  <c:v>LVA</c:v>
                </c:pt>
                <c:pt idx="17">
                  <c:v>CHN</c:v>
                </c:pt>
                <c:pt idx="18">
                  <c:v>MYS</c:v>
                </c:pt>
                <c:pt idx="19">
                  <c:v>IDN</c:v>
                </c:pt>
                <c:pt idx="20">
                  <c:v>PHL</c:v>
                </c:pt>
                <c:pt idx="21">
                  <c:v>IND</c:v>
                </c:pt>
                <c:pt idx="22">
                  <c:v>PAK</c:v>
                </c:pt>
              </c:strCache>
            </c:strRef>
          </c:cat>
          <c:val>
            <c:numRef>
              <c:f>'Figure 3.3'!$G$30:$G$52</c:f>
              <c:numCache>
                <c:formatCode>General</c:formatCode>
                <c:ptCount val="23"/>
                <c:pt idx="0">
                  <c:v>1.139945217391304</c:v>
                </c:pt>
                <c:pt idx="1">
                  <c:v>1.139945217391304</c:v>
                </c:pt>
                <c:pt idx="2">
                  <c:v>1.139945217391304</c:v>
                </c:pt>
                <c:pt idx="3">
                  <c:v>1.139945217391304</c:v>
                </c:pt>
                <c:pt idx="4">
                  <c:v>1.139945217391304</c:v>
                </c:pt>
                <c:pt idx="5">
                  <c:v>1.139945217391304</c:v>
                </c:pt>
                <c:pt idx="6">
                  <c:v>1.139945217391304</c:v>
                </c:pt>
                <c:pt idx="7">
                  <c:v>1.139945217391304</c:v>
                </c:pt>
                <c:pt idx="8">
                  <c:v>1.139945217391304</c:v>
                </c:pt>
                <c:pt idx="9">
                  <c:v>1.139945217391304</c:v>
                </c:pt>
                <c:pt idx="10">
                  <c:v>1.139945217391304</c:v>
                </c:pt>
                <c:pt idx="11">
                  <c:v>1.139945217391304</c:v>
                </c:pt>
                <c:pt idx="12">
                  <c:v>1.139945217391304</c:v>
                </c:pt>
                <c:pt idx="13">
                  <c:v>1.139945217391304</c:v>
                </c:pt>
                <c:pt idx="14">
                  <c:v>1.139945217391304</c:v>
                </c:pt>
                <c:pt idx="15">
                  <c:v>1.139945217391304</c:v>
                </c:pt>
                <c:pt idx="16">
                  <c:v>1.139945217391304</c:v>
                </c:pt>
                <c:pt idx="17">
                  <c:v>1.139945217391304</c:v>
                </c:pt>
                <c:pt idx="18">
                  <c:v>1.139945217391304</c:v>
                </c:pt>
                <c:pt idx="19">
                  <c:v>1.139945217391304</c:v>
                </c:pt>
                <c:pt idx="20">
                  <c:v>1.139945217391304</c:v>
                </c:pt>
                <c:pt idx="21">
                  <c:v>1.139945217391304</c:v>
                </c:pt>
                <c:pt idx="22">
                  <c:v>1.139945217391304</c:v>
                </c:pt>
              </c:numCache>
            </c:numRef>
          </c:val>
          <c:smooth val="0"/>
        </c:ser>
        <c:dLbls>
          <c:showLegendKey val="0"/>
          <c:showVal val="0"/>
          <c:showCatName val="0"/>
          <c:showSerName val="0"/>
          <c:showPercent val="0"/>
          <c:showBubbleSize val="0"/>
        </c:dLbls>
        <c:marker val="1"/>
        <c:smooth val="0"/>
        <c:axId val="2125391736"/>
        <c:axId val="2125394856"/>
      </c:lineChart>
      <c:catAx>
        <c:axId val="2125391736"/>
        <c:scaling>
          <c:orientation val="minMax"/>
        </c:scaling>
        <c:delete val="0"/>
        <c:axPos val="b"/>
        <c:numFmt formatCode="General" sourceLinked="1"/>
        <c:majorTickMark val="out"/>
        <c:minorTickMark val="none"/>
        <c:tickLblPos val="nextTo"/>
        <c:txPr>
          <a:bodyPr rot="-5400000" vert="horz"/>
          <a:lstStyle/>
          <a:p>
            <a:pPr>
              <a:defRPr sz="1100"/>
            </a:pPr>
            <a:endParaRPr lang="en-US"/>
          </a:p>
        </c:txPr>
        <c:crossAx val="2125394856"/>
        <c:crosses val="autoZero"/>
        <c:auto val="1"/>
        <c:lblAlgn val="ctr"/>
        <c:lblOffset val="100"/>
        <c:noMultiLvlLbl val="0"/>
      </c:catAx>
      <c:valAx>
        <c:axId val="2125394856"/>
        <c:scaling>
          <c:orientation val="minMax"/>
          <c:max val="2.5"/>
          <c:min val="0.0"/>
        </c:scaling>
        <c:delete val="0"/>
        <c:axPos val="l"/>
        <c:title>
          <c:tx>
            <c:strRef>
              <c:f>'Figure 3.3'!$X$29</c:f>
              <c:strCache>
                <c:ptCount val="1"/>
                <c:pt idx="0">
                  <c:v>Porcentaje del PIB</c:v>
                </c:pt>
              </c:strCache>
            </c:strRef>
          </c:tx>
          <c:layout>
            <c:manualLayout>
              <c:xMode val="edge"/>
              <c:yMode val="edge"/>
              <c:x val="0.00308425732497724"/>
              <c:y val="0.232681690650738"/>
            </c:manualLayout>
          </c:layout>
          <c:overlay val="0"/>
          <c:txPr>
            <a:bodyPr rot="-5400000" vert="horz"/>
            <a:lstStyle/>
            <a:p>
              <a:pPr>
                <a:defRPr sz="1200" b="0"/>
              </a:pPr>
              <a:endParaRPr lang="en-US"/>
            </a:p>
          </c:txPr>
        </c:title>
        <c:numFmt formatCode="0.0" sourceLinked="0"/>
        <c:majorTickMark val="in"/>
        <c:minorTickMark val="none"/>
        <c:tickLblPos val="nextTo"/>
        <c:crossAx val="2125391736"/>
        <c:crosses val="autoZero"/>
        <c:crossBetween val="between"/>
        <c:majorUnit val="0.5"/>
      </c:valAx>
      <c:spPr>
        <a:ln>
          <a:noFill/>
        </a:ln>
      </c:spPr>
    </c:plotArea>
    <c:legend>
      <c:legendPos val="r"/>
      <c:layout>
        <c:manualLayout>
          <c:xMode val="edge"/>
          <c:yMode val="edge"/>
          <c:x val="0.580746692377739"/>
          <c:y val="0.0197714078843593"/>
          <c:w val="0.40124716553288"/>
          <c:h val="0.207727137556082"/>
        </c:manualLayout>
      </c:layout>
      <c:overlay val="0"/>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482274431833169"/>
          <c:y val="0.0303030363284492"/>
          <c:w val="0.938571234969366"/>
          <c:h val="0.944444433397845"/>
        </c:manualLayout>
      </c:layout>
      <c:barChart>
        <c:barDir val="col"/>
        <c:grouping val="stacked"/>
        <c:varyColors val="0"/>
        <c:ser>
          <c:idx val="0"/>
          <c:order val="0"/>
          <c:invertIfNegative val="0"/>
          <c:cat>
            <c:strRef>
              <c:f>'Adjustment needs Emerging'!$A$2:$A$26</c:f>
              <c:strCache>
                <c:ptCount val="25"/>
                <c:pt idx="0">
                  <c:v>JOR</c:v>
                </c:pt>
                <c:pt idx="1">
                  <c:v>IND</c:v>
                </c:pt>
                <c:pt idx="2">
                  <c:v>HUN</c:v>
                </c:pt>
                <c:pt idx="3">
                  <c:v>MYS</c:v>
                </c:pt>
                <c:pt idx="4">
                  <c:v>POL</c:v>
                </c:pt>
                <c:pt idx="5">
                  <c:v>LIT</c:v>
                </c:pt>
                <c:pt idx="6">
                  <c:v>ZAF</c:v>
                </c:pt>
                <c:pt idx="7">
                  <c:v>ROM</c:v>
                </c:pt>
                <c:pt idx="8">
                  <c:v>THA</c:v>
                </c:pt>
                <c:pt idx="9">
                  <c:v>MEX</c:v>
                </c:pt>
                <c:pt idx="10">
                  <c:v>ARG</c:v>
                </c:pt>
                <c:pt idx="11">
                  <c:v>MOR</c:v>
                </c:pt>
                <c:pt idx="12">
                  <c:v>IDN</c:v>
                </c:pt>
                <c:pt idx="13">
                  <c:v>CHL</c:v>
                </c:pt>
                <c:pt idx="14">
                  <c:v>UKR</c:v>
                </c:pt>
                <c:pt idx="15">
                  <c:v>CHN</c:v>
                </c:pt>
                <c:pt idx="16">
                  <c:v>PHL</c:v>
                </c:pt>
                <c:pt idx="17">
                  <c:v>COL</c:v>
                </c:pt>
                <c:pt idx="18">
                  <c:v>BGR</c:v>
                </c:pt>
                <c:pt idx="19">
                  <c:v>BRA</c:v>
                </c:pt>
                <c:pt idx="20">
                  <c:v>TUR</c:v>
                </c:pt>
                <c:pt idx="21">
                  <c:v>PER</c:v>
                </c:pt>
                <c:pt idx="22">
                  <c:v>RUS</c:v>
                </c:pt>
                <c:pt idx="23">
                  <c:v>KAZ</c:v>
                </c:pt>
                <c:pt idx="24">
                  <c:v>Average </c:v>
                </c:pt>
              </c:strCache>
            </c:strRef>
          </c:cat>
          <c:val>
            <c:numRef>
              <c:f>'Adjustment needs Emerging'!$I$2:$I$26</c:f>
              <c:numCache>
                <c:formatCode>0.00</c:formatCode>
                <c:ptCount val="25"/>
                <c:pt idx="0">
                  <c:v>8.458142108395105</c:v>
                </c:pt>
                <c:pt idx="1">
                  <c:v>7.937439991556972</c:v>
                </c:pt>
                <c:pt idx="2">
                  <c:v>5.257961313855224</c:v>
                </c:pt>
                <c:pt idx="3">
                  <c:v>5.257708948792041</c:v>
                </c:pt>
                <c:pt idx="4">
                  <c:v>4.35389512091837</c:v>
                </c:pt>
                <c:pt idx="5">
                  <c:v>2.991854396976692</c:v>
                </c:pt>
                <c:pt idx="6">
                  <c:v>2.456885254570475</c:v>
                </c:pt>
                <c:pt idx="7">
                  <c:v>1.843172157156913</c:v>
                </c:pt>
                <c:pt idx="8">
                  <c:v>1.816472315743191</c:v>
                </c:pt>
                <c:pt idx="9">
                  <c:v>1.3121078945354</c:v>
                </c:pt>
                <c:pt idx="10">
                  <c:v>0.955999776322493</c:v>
                </c:pt>
                <c:pt idx="11">
                  <c:v>0.818817538335819</c:v>
                </c:pt>
                <c:pt idx="12">
                  <c:v>0.586243115326437</c:v>
                </c:pt>
                <c:pt idx="13">
                  <c:v>0.512585929230541</c:v>
                </c:pt>
                <c:pt idx="14">
                  <c:v>-0.0907450723828935</c:v>
                </c:pt>
                <c:pt idx="15">
                  <c:v>-0.204490633601993</c:v>
                </c:pt>
                <c:pt idx="16">
                  <c:v>-0.489001261240051</c:v>
                </c:pt>
                <c:pt idx="17">
                  <c:v>-0.752775995476003</c:v>
                </c:pt>
                <c:pt idx="18">
                  <c:v>-0.807786011060446</c:v>
                </c:pt>
                <c:pt idx="19">
                  <c:v>-1.61094565503015</c:v>
                </c:pt>
                <c:pt idx="20">
                  <c:v>-1.817371669478166</c:v>
                </c:pt>
                <c:pt idx="21">
                  <c:v>-2.37918505615792</c:v>
                </c:pt>
                <c:pt idx="22">
                  <c:v>-2.429869865609401</c:v>
                </c:pt>
                <c:pt idx="23">
                  <c:v>-6.119879183473493</c:v>
                </c:pt>
                <c:pt idx="24">
                  <c:v>1.09132845587361</c:v>
                </c:pt>
              </c:numCache>
            </c:numRef>
          </c:val>
        </c:ser>
        <c:ser>
          <c:idx val="1"/>
          <c:order val="1"/>
          <c:spPr>
            <a:solidFill>
              <a:srgbClr val="C00000"/>
            </a:solidFill>
          </c:spPr>
          <c:invertIfNegative val="0"/>
          <c:cat>
            <c:strRef>
              <c:f>'Adjustment needs Emerging'!$A$2:$A$26</c:f>
              <c:strCache>
                <c:ptCount val="25"/>
                <c:pt idx="0">
                  <c:v>JOR</c:v>
                </c:pt>
                <c:pt idx="1">
                  <c:v>IND</c:v>
                </c:pt>
                <c:pt idx="2">
                  <c:v>HUN</c:v>
                </c:pt>
                <c:pt idx="3">
                  <c:v>MYS</c:v>
                </c:pt>
                <c:pt idx="4">
                  <c:v>POL</c:v>
                </c:pt>
                <c:pt idx="5">
                  <c:v>LIT</c:v>
                </c:pt>
                <c:pt idx="6">
                  <c:v>ZAF</c:v>
                </c:pt>
                <c:pt idx="7">
                  <c:v>ROM</c:v>
                </c:pt>
                <c:pt idx="8">
                  <c:v>THA</c:v>
                </c:pt>
                <c:pt idx="9">
                  <c:v>MEX</c:v>
                </c:pt>
                <c:pt idx="10">
                  <c:v>ARG</c:v>
                </c:pt>
                <c:pt idx="11">
                  <c:v>MOR</c:v>
                </c:pt>
                <c:pt idx="12">
                  <c:v>IDN</c:v>
                </c:pt>
                <c:pt idx="13">
                  <c:v>CHL</c:v>
                </c:pt>
                <c:pt idx="14">
                  <c:v>UKR</c:v>
                </c:pt>
                <c:pt idx="15">
                  <c:v>CHN</c:v>
                </c:pt>
                <c:pt idx="16">
                  <c:v>PHL</c:v>
                </c:pt>
                <c:pt idx="17">
                  <c:v>COL</c:v>
                </c:pt>
                <c:pt idx="18">
                  <c:v>BGR</c:v>
                </c:pt>
                <c:pt idx="19">
                  <c:v>BRA</c:v>
                </c:pt>
                <c:pt idx="20">
                  <c:v>TUR</c:v>
                </c:pt>
                <c:pt idx="21">
                  <c:v>PER</c:v>
                </c:pt>
                <c:pt idx="22">
                  <c:v>RUS</c:v>
                </c:pt>
                <c:pt idx="23">
                  <c:v>KAZ</c:v>
                </c:pt>
                <c:pt idx="24">
                  <c:v>Average </c:v>
                </c:pt>
              </c:strCache>
            </c:strRef>
          </c:cat>
          <c:val>
            <c:numRef>
              <c:f>'Adjustment needs Emerging'!$N$2:$N$26</c:f>
              <c:numCache>
                <c:formatCode>0.00</c:formatCode>
                <c:ptCount val="25"/>
                <c:pt idx="1">
                  <c:v>0.0</c:v>
                </c:pt>
                <c:pt idx="2">
                  <c:v>-3.014677999999998</c:v>
                </c:pt>
                <c:pt idx="3">
                  <c:v>1.852983</c:v>
                </c:pt>
                <c:pt idx="4">
                  <c:v>-2.143104000000015</c:v>
                </c:pt>
                <c:pt idx="5">
                  <c:v>0.786208</c:v>
                </c:pt>
                <c:pt idx="6">
                  <c:v>0.889019</c:v>
                </c:pt>
                <c:pt idx="7">
                  <c:v>1.5</c:v>
                </c:pt>
                <c:pt idx="8">
                  <c:v>0.701977000000001</c:v>
                </c:pt>
                <c:pt idx="9">
                  <c:v>1.299999999999992</c:v>
                </c:pt>
                <c:pt idx="10">
                  <c:v>1.469358</c:v>
                </c:pt>
                <c:pt idx="12">
                  <c:v>0.411833</c:v>
                </c:pt>
                <c:pt idx="13">
                  <c:v>-1.9</c:v>
                </c:pt>
                <c:pt idx="14">
                  <c:v>1.737580000000001</c:v>
                </c:pt>
                <c:pt idx="15">
                  <c:v>3.288899</c:v>
                </c:pt>
                <c:pt idx="16">
                  <c:v>0.933217</c:v>
                </c:pt>
                <c:pt idx="18">
                  <c:v>-1.163636</c:v>
                </c:pt>
                <c:pt idx="19">
                  <c:v>1.300000000000001</c:v>
                </c:pt>
                <c:pt idx="20">
                  <c:v>4.399999999999999</c:v>
                </c:pt>
                <c:pt idx="22">
                  <c:v>3.13833</c:v>
                </c:pt>
                <c:pt idx="24">
                  <c:v>1.86032712130065</c:v>
                </c:pt>
              </c:numCache>
            </c:numRef>
          </c:val>
        </c:ser>
        <c:ser>
          <c:idx val="2"/>
          <c:order val="2"/>
          <c:spPr>
            <a:solidFill>
              <a:srgbClr val="074277"/>
            </a:solidFill>
          </c:spPr>
          <c:invertIfNegative val="0"/>
          <c:cat>
            <c:strRef>
              <c:f>'Adjustment needs Emerging'!$A$2:$A$26</c:f>
              <c:strCache>
                <c:ptCount val="25"/>
                <c:pt idx="0">
                  <c:v>JOR</c:v>
                </c:pt>
                <c:pt idx="1">
                  <c:v>IND</c:v>
                </c:pt>
                <c:pt idx="2">
                  <c:v>HUN</c:v>
                </c:pt>
                <c:pt idx="3">
                  <c:v>MYS</c:v>
                </c:pt>
                <c:pt idx="4">
                  <c:v>POL</c:v>
                </c:pt>
                <c:pt idx="5">
                  <c:v>LIT</c:v>
                </c:pt>
                <c:pt idx="6">
                  <c:v>ZAF</c:v>
                </c:pt>
                <c:pt idx="7">
                  <c:v>ROM</c:v>
                </c:pt>
                <c:pt idx="8">
                  <c:v>THA</c:v>
                </c:pt>
                <c:pt idx="9">
                  <c:v>MEX</c:v>
                </c:pt>
                <c:pt idx="10">
                  <c:v>ARG</c:v>
                </c:pt>
                <c:pt idx="11">
                  <c:v>MOR</c:v>
                </c:pt>
                <c:pt idx="12">
                  <c:v>IDN</c:v>
                </c:pt>
                <c:pt idx="13">
                  <c:v>CHL</c:v>
                </c:pt>
                <c:pt idx="14">
                  <c:v>UKR</c:v>
                </c:pt>
                <c:pt idx="15">
                  <c:v>CHN</c:v>
                </c:pt>
                <c:pt idx="16">
                  <c:v>PHL</c:v>
                </c:pt>
                <c:pt idx="17">
                  <c:v>COL</c:v>
                </c:pt>
                <c:pt idx="18">
                  <c:v>BGR</c:v>
                </c:pt>
                <c:pt idx="19">
                  <c:v>BRA</c:v>
                </c:pt>
                <c:pt idx="20">
                  <c:v>TUR</c:v>
                </c:pt>
                <c:pt idx="21">
                  <c:v>PER</c:v>
                </c:pt>
                <c:pt idx="22">
                  <c:v>RUS</c:v>
                </c:pt>
                <c:pt idx="23">
                  <c:v>KAZ</c:v>
                </c:pt>
                <c:pt idx="24">
                  <c:v>Average </c:v>
                </c:pt>
              </c:strCache>
            </c:strRef>
          </c:cat>
          <c:val>
            <c:numRef>
              <c:f>'Adjustment needs Emerging'!$O$2:$O$26</c:f>
              <c:numCache>
                <c:formatCode>0.00</c:formatCode>
                <c:ptCount val="25"/>
                <c:pt idx="1">
                  <c:v>0.37211</c:v>
                </c:pt>
                <c:pt idx="2">
                  <c:v>1.59414</c:v>
                </c:pt>
                <c:pt idx="3">
                  <c:v>0.775690000000005</c:v>
                </c:pt>
                <c:pt idx="4">
                  <c:v>1.80665</c:v>
                </c:pt>
                <c:pt idx="5">
                  <c:v>1.493719999999995</c:v>
                </c:pt>
                <c:pt idx="6">
                  <c:v>1.12479</c:v>
                </c:pt>
                <c:pt idx="7">
                  <c:v>1.26956</c:v>
                </c:pt>
                <c:pt idx="8">
                  <c:v>1.1362</c:v>
                </c:pt>
                <c:pt idx="9">
                  <c:v>1.11675</c:v>
                </c:pt>
                <c:pt idx="10">
                  <c:v>1.52945</c:v>
                </c:pt>
                <c:pt idx="12">
                  <c:v>0.46277</c:v>
                </c:pt>
                <c:pt idx="13">
                  <c:v>1.549309999999994</c:v>
                </c:pt>
                <c:pt idx="14">
                  <c:v>1.165910000000001</c:v>
                </c:pt>
                <c:pt idx="15">
                  <c:v>0.84115</c:v>
                </c:pt>
                <c:pt idx="16">
                  <c:v>0.4607</c:v>
                </c:pt>
                <c:pt idx="18">
                  <c:v>1.349299999999994</c:v>
                </c:pt>
                <c:pt idx="19">
                  <c:v>1.551479999999996</c:v>
                </c:pt>
                <c:pt idx="20">
                  <c:v>1.3008</c:v>
                </c:pt>
                <c:pt idx="22">
                  <c:v>1.13073</c:v>
                </c:pt>
                <c:pt idx="24">
                  <c:v>0.901447470810717</c:v>
                </c:pt>
              </c:numCache>
            </c:numRef>
          </c:val>
        </c:ser>
        <c:dLbls>
          <c:showLegendKey val="0"/>
          <c:showVal val="0"/>
          <c:showCatName val="0"/>
          <c:showSerName val="0"/>
          <c:showPercent val="0"/>
          <c:showBubbleSize val="0"/>
        </c:dLbls>
        <c:gapWidth val="150"/>
        <c:overlap val="100"/>
        <c:axId val="2124547464"/>
        <c:axId val="2124544568"/>
      </c:barChart>
      <c:catAx>
        <c:axId val="2124547464"/>
        <c:scaling>
          <c:orientation val="minMax"/>
        </c:scaling>
        <c:delete val="0"/>
        <c:axPos val="b"/>
        <c:majorTickMark val="out"/>
        <c:minorTickMark val="none"/>
        <c:tickLblPos val="nextTo"/>
        <c:txPr>
          <a:bodyPr rot="-2940000"/>
          <a:lstStyle/>
          <a:p>
            <a:pPr>
              <a:defRPr/>
            </a:pPr>
            <a:endParaRPr lang="en-US"/>
          </a:p>
        </c:txPr>
        <c:crossAx val="2124544568"/>
        <c:crosses val="autoZero"/>
        <c:auto val="1"/>
        <c:lblAlgn val="ctr"/>
        <c:lblOffset val="100"/>
        <c:noMultiLvlLbl val="0"/>
      </c:catAx>
      <c:valAx>
        <c:axId val="2124544568"/>
        <c:scaling>
          <c:orientation val="minMax"/>
          <c:max val="10.0"/>
          <c:min val="-6.0"/>
        </c:scaling>
        <c:delete val="0"/>
        <c:axPos val="l"/>
        <c:numFmt formatCode="0" sourceLinked="0"/>
        <c:majorTickMark val="out"/>
        <c:minorTickMark val="none"/>
        <c:tickLblPos val="nextTo"/>
        <c:crossAx val="2124547464"/>
        <c:crosses val="autoZero"/>
        <c:crossBetween val="between"/>
      </c:valAx>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4985566923895"/>
          <c:y val="0.0992188291003685"/>
          <c:w val="0.878189447875902"/>
          <c:h val="0.779869291338585"/>
        </c:manualLayout>
      </c:layout>
      <c:barChart>
        <c:barDir val="col"/>
        <c:grouping val="clustered"/>
        <c:varyColors val="0"/>
        <c:ser>
          <c:idx val="0"/>
          <c:order val="0"/>
          <c:tx>
            <c:strRef>
              <c:f>'Table 7.1'!$B$63</c:f>
              <c:strCache>
                <c:ptCount val="1"/>
                <c:pt idx="0">
                  <c:v>Esperanza de vida</c:v>
                </c:pt>
              </c:strCache>
            </c:strRef>
          </c:tx>
          <c:spPr>
            <a:solidFill>
              <a:srgbClr val="FFC000"/>
            </a:solidFill>
            <a:ln>
              <a:noFill/>
            </a:ln>
          </c:spPr>
          <c:invertIfNegative val="0"/>
          <c:cat>
            <c:strRef>
              <c:f>'Table 7.1'!$B$55:$B$57</c:f>
              <c:strCache>
                <c:ptCount val="3"/>
                <c:pt idx="0">
                  <c:v>Avanzados</c:v>
                </c:pt>
                <c:pt idx="1">
                  <c:v>Europa emergente</c:v>
                </c:pt>
                <c:pt idx="2">
                  <c:v>Otros emergentes</c:v>
                </c:pt>
              </c:strCache>
            </c:strRef>
          </c:cat>
          <c:val>
            <c:numRef>
              <c:f>'Table 7.1'!$G$32:$G$34</c:f>
              <c:numCache>
                <c:formatCode>#,##0_);\(#,##0\)</c:formatCode>
                <c:ptCount val="3"/>
                <c:pt idx="0">
                  <c:v>80.14814814814815</c:v>
                </c:pt>
                <c:pt idx="1">
                  <c:v>72.62499999999998</c:v>
                </c:pt>
                <c:pt idx="2">
                  <c:v>69.46153846153846</c:v>
                </c:pt>
              </c:numCache>
            </c:numRef>
          </c:val>
        </c:ser>
        <c:dLbls>
          <c:showLegendKey val="0"/>
          <c:showVal val="0"/>
          <c:showCatName val="0"/>
          <c:showSerName val="0"/>
          <c:showPercent val="0"/>
          <c:showBubbleSize val="0"/>
        </c:dLbls>
        <c:gapWidth val="150"/>
        <c:axId val="2127020776"/>
        <c:axId val="2127023752"/>
      </c:barChart>
      <c:lineChart>
        <c:grouping val="standard"/>
        <c:varyColors val="0"/>
        <c:ser>
          <c:idx val="1"/>
          <c:order val="1"/>
          <c:tx>
            <c:strRef>
              <c:f>'Table 7.1'!$B$64</c:f>
              <c:strCache>
                <c:ptCount val="1"/>
                <c:pt idx="0">
                  <c:v>Mortalidad infantil</c:v>
                </c:pt>
              </c:strCache>
            </c:strRef>
          </c:tx>
          <c:spPr>
            <a:ln>
              <a:solidFill>
                <a:srgbClr val="0070C0"/>
              </a:solidFill>
            </a:ln>
          </c:spPr>
          <c:marker>
            <c:symbol val="none"/>
          </c:marker>
          <c:val>
            <c:numRef>
              <c:f>'Table 7.1'!$H$32:$H$34</c:f>
              <c:numCache>
                <c:formatCode>#,##0.0_);\(#,##0.0\)</c:formatCode>
                <c:ptCount val="3"/>
                <c:pt idx="0">
                  <c:v>3.715771752613861</c:v>
                </c:pt>
                <c:pt idx="1">
                  <c:v>7.95777397260275</c:v>
                </c:pt>
                <c:pt idx="2">
                  <c:v>26.97522297309905</c:v>
                </c:pt>
              </c:numCache>
            </c:numRef>
          </c:val>
          <c:smooth val="0"/>
        </c:ser>
        <c:dLbls>
          <c:showLegendKey val="0"/>
          <c:showVal val="0"/>
          <c:showCatName val="0"/>
          <c:showSerName val="0"/>
          <c:showPercent val="0"/>
          <c:showBubbleSize val="0"/>
        </c:dLbls>
        <c:marker val="1"/>
        <c:smooth val="0"/>
        <c:axId val="2127030088"/>
        <c:axId val="2127026856"/>
      </c:lineChart>
      <c:catAx>
        <c:axId val="2127020776"/>
        <c:scaling>
          <c:orientation val="minMax"/>
        </c:scaling>
        <c:delete val="0"/>
        <c:axPos val="b"/>
        <c:majorTickMark val="out"/>
        <c:minorTickMark val="none"/>
        <c:tickLblPos val="nextTo"/>
        <c:crossAx val="2127023752"/>
        <c:crosses val="autoZero"/>
        <c:auto val="1"/>
        <c:lblAlgn val="ctr"/>
        <c:lblOffset val="100"/>
        <c:noMultiLvlLbl val="0"/>
      </c:catAx>
      <c:valAx>
        <c:axId val="2127023752"/>
        <c:scaling>
          <c:orientation val="minMax"/>
        </c:scaling>
        <c:delete val="0"/>
        <c:axPos val="l"/>
        <c:numFmt formatCode="#,##0_);\(#,##0\)" sourceLinked="1"/>
        <c:majorTickMark val="out"/>
        <c:minorTickMark val="none"/>
        <c:tickLblPos val="nextTo"/>
        <c:crossAx val="2127020776"/>
        <c:crosses val="autoZero"/>
        <c:crossBetween val="between"/>
      </c:valAx>
      <c:valAx>
        <c:axId val="2127026856"/>
        <c:scaling>
          <c:orientation val="minMax"/>
        </c:scaling>
        <c:delete val="0"/>
        <c:axPos val="r"/>
        <c:numFmt formatCode="#,##0_);\(#,##0\)" sourceLinked="0"/>
        <c:majorTickMark val="out"/>
        <c:minorTickMark val="none"/>
        <c:tickLblPos val="nextTo"/>
        <c:crossAx val="2127030088"/>
        <c:crosses val="max"/>
        <c:crossBetween val="between"/>
      </c:valAx>
      <c:catAx>
        <c:axId val="2127030088"/>
        <c:scaling>
          <c:orientation val="minMax"/>
        </c:scaling>
        <c:delete val="1"/>
        <c:axPos val="b"/>
        <c:majorTickMark val="out"/>
        <c:minorTickMark val="none"/>
        <c:tickLblPos val="none"/>
        <c:crossAx val="2127026856"/>
        <c:crosses val="autoZero"/>
        <c:auto val="1"/>
        <c:lblAlgn val="ctr"/>
        <c:lblOffset val="100"/>
        <c:noMultiLvlLbl val="0"/>
      </c:catAx>
    </c:plotArea>
    <c:legend>
      <c:legendPos val="r"/>
      <c:layout>
        <c:manualLayout>
          <c:xMode val="edge"/>
          <c:yMode val="edge"/>
          <c:x val="0.250024784314887"/>
          <c:y val="0.034900192372096"/>
          <c:w val="0.486569980129447"/>
          <c:h val="0.13850479372571"/>
        </c:manualLayout>
      </c:layout>
      <c:overlay val="0"/>
    </c:legend>
    <c:plotVisOnly val="1"/>
    <c:dispBlanksAs val="gap"/>
    <c:showDLblsOverMax val="0"/>
  </c:chart>
  <c:spPr>
    <a:ln>
      <a:noFill/>
    </a:ln>
  </c:spPr>
  <c:txPr>
    <a:bodyPr/>
    <a:lstStyle/>
    <a:p>
      <a:pPr>
        <a:defRPr sz="1050">
          <a:latin typeface="Arial" pitchFamily="34" charset="0"/>
          <a:cs typeface="Arial"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s-ES" sz="1100" b="0" noProof="0" dirty="0" smtClean="0"/>
              <a:t>Porcentaje</a:t>
            </a:r>
            <a:r>
              <a:rPr lang="en-US" sz="1100" b="0" dirty="0" smtClean="0"/>
              <a:t> </a:t>
            </a:r>
            <a:r>
              <a:rPr lang="en-US" sz="1100" b="0" dirty="0"/>
              <a:t>del PIB</a:t>
            </a:r>
          </a:p>
        </c:rich>
      </c:tx>
      <c:layout>
        <c:manualLayout>
          <c:xMode val="edge"/>
          <c:yMode val="edge"/>
          <c:x val="0.280726448369178"/>
          <c:y val="0.0118694362017804"/>
        </c:manualLayout>
      </c:layout>
      <c:overlay val="1"/>
    </c:title>
    <c:autoTitleDeleted val="0"/>
    <c:plotArea>
      <c:layout>
        <c:manualLayout>
          <c:layoutTarget val="inner"/>
          <c:xMode val="edge"/>
          <c:yMode val="edge"/>
          <c:x val="0.0993635170603674"/>
          <c:y val="0.102834801436171"/>
          <c:w val="0.865929571303591"/>
          <c:h val="0.735436186203727"/>
        </c:manualLayout>
      </c:layout>
      <c:barChart>
        <c:barDir val="col"/>
        <c:grouping val="stacked"/>
        <c:varyColors val="0"/>
        <c:ser>
          <c:idx val="0"/>
          <c:order val="0"/>
          <c:tx>
            <c:strRef>
              <c:f>'Table 7.1'!$B$59</c:f>
              <c:strCache>
                <c:ptCount val="1"/>
                <c:pt idx="0">
                  <c:v>Seguro público</c:v>
                </c:pt>
              </c:strCache>
            </c:strRef>
          </c:tx>
          <c:spPr>
            <a:solidFill>
              <a:srgbClr val="FFC000"/>
            </a:solidFill>
            <a:ln>
              <a:noFill/>
            </a:ln>
          </c:spPr>
          <c:invertIfNegative val="0"/>
          <c:cat>
            <c:strRef>
              <c:f>'Table 7.1'!$B$55:$B$57</c:f>
              <c:strCache>
                <c:ptCount val="3"/>
                <c:pt idx="0">
                  <c:v>Avanzados</c:v>
                </c:pt>
                <c:pt idx="1">
                  <c:v>Europa emergente</c:v>
                </c:pt>
                <c:pt idx="2">
                  <c:v>Otros emergentes</c:v>
                </c:pt>
              </c:strCache>
            </c:strRef>
          </c:cat>
          <c:val>
            <c:numRef>
              <c:f>'Table 7.1'!$C$32:$C$34</c:f>
              <c:numCache>
                <c:formatCode>#,##0.0_);\(#,##0.0\)</c:formatCode>
                <c:ptCount val="3"/>
                <c:pt idx="0">
                  <c:v>6.706165452710232</c:v>
                </c:pt>
                <c:pt idx="1">
                  <c:v>4.243182569777375</c:v>
                </c:pt>
                <c:pt idx="2">
                  <c:v>2.513830547997306</c:v>
                </c:pt>
              </c:numCache>
            </c:numRef>
          </c:val>
        </c:ser>
        <c:ser>
          <c:idx val="1"/>
          <c:order val="1"/>
          <c:tx>
            <c:strRef>
              <c:f>'Table 7.1'!$B$60</c:f>
              <c:strCache>
                <c:ptCount val="1"/>
                <c:pt idx="0">
                  <c:v>Seguro privado</c:v>
                </c:pt>
              </c:strCache>
            </c:strRef>
          </c:tx>
          <c:spPr>
            <a:solidFill>
              <a:srgbClr val="0070C0"/>
            </a:solidFill>
            <a:ln>
              <a:noFill/>
            </a:ln>
          </c:spPr>
          <c:invertIfNegative val="0"/>
          <c:cat>
            <c:strRef>
              <c:f>'Table 7.1'!$B$55:$B$57</c:f>
              <c:strCache>
                <c:ptCount val="3"/>
                <c:pt idx="0">
                  <c:v>Avanzados</c:v>
                </c:pt>
                <c:pt idx="1">
                  <c:v>Europa emergente</c:v>
                </c:pt>
                <c:pt idx="2">
                  <c:v>Otros emergentes</c:v>
                </c:pt>
              </c:strCache>
            </c:strRef>
          </c:cat>
          <c:val>
            <c:numRef>
              <c:f>'Table 7.1'!$D$32:$D$34</c:f>
              <c:numCache>
                <c:formatCode>#,##0.0_);\(#,##0.0\)</c:formatCode>
                <c:ptCount val="3"/>
                <c:pt idx="0">
                  <c:v>0.884571200266663</c:v>
                </c:pt>
                <c:pt idx="1">
                  <c:v>0.350928964266887</c:v>
                </c:pt>
                <c:pt idx="2">
                  <c:v>0.895917029007906</c:v>
                </c:pt>
              </c:numCache>
            </c:numRef>
          </c:val>
        </c:ser>
        <c:ser>
          <c:idx val="2"/>
          <c:order val="2"/>
          <c:tx>
            <c:strRef>
              <c:f>'Table 7.1'!$B$61</c:f>
              <c:strCache>
                <c:ptCount val="1"/>
                <c:pt idx="0">
                  <c:v>Por cuenta propia</c:v>
                </c:pt>
              </c:strCache>
            </c:strRef>
          </c:tx>
          <c:spPr>
            <a:solidFill>
              <a:srgbClr val="00B050"/>
            </a:solidFill>
            <a:ln>
              <a:noFill/>
            </a:ln>
          </c:spPr>
          <c:invertIfNegative val="0"/>
          <c:cat>
            <c:strRef>
              <c:f>'Table 7.1'!$B$55:$B$57</c:f>
              <c:strCache>
                <c:ptCount val="3"/>
                <c:pt idx="0">
                  <c:v>Avanzados</c:v>
                </c:pt>
                <c:pt idx="1">
                  <c:v>Europa emergente</c:v>
                </c:pt>
                <c:pt idx="2">
                  <c:v>Otros emergentes</c:v>
                </c:pt>
              </c:strCache>
            </c:strRef>
          </c:cat>
          <c:val>
            <c:numRef>
              <c:f>'Table 7.1'!$E$32:$E$34</c:f>
              <c:numCache>
                <c:formatCode>0.0</c:formatCode>
                <c:ptCount val="3"/>
                <c:pt idx="0">
                  <c:v>1.578658080666422</c:v>
                </c:pt>
                <c:pt idx="1">
                  <c:v>1.903969396038514</c:v>
                </c:pt>
                <c:pt idx="2">
                  <c:v>2.012850930646441</c:v>
                </c:pt>
              </c:numCache>
            </c:numRef>
          </c:val>
        </c:ser>
        <c:dLbls>
          <c:showLegendKey val="0"/>
          <c:showVal val="0"/>
          <c:showCatName val="0"/>
          <c:showSerName val="0"/>
          <c:showPercent val="0"/>
          <c:showBubbleSize val="0"/>
        </c:dLbls>
        <c:gapWidth val="150"/>
        <c:overlap val="100"/>
        <c:axId val="2130058728"/>
        <c:axId val="2126072552"/>
      </c:barChart>
      <c:catAx>
        <c:axId val="2130058728"/>
        <c:scaling>
          <c:orientation val="minMax"/>
        </c:scaling>
        <c:delete val="0"/>
        <c:axPos val="b"/>
        <c:majorTickMark val="out"/>
        <c:minorTickMark val="none"/>
        <c:tickLblPos val="nextTo"/>
        <c:crossAx val="2126072552"/>
        <c:crosses val="autoZero"/>
        <c:auto val="1"/>
        <c:lblAlgn val="ctr"/>
        <c:lblOffset val="100"/>
        <c:noMultiLvlLbl val="0"/>
      </c:catAx>
      <c:valAx>
        <c:axId val="2126072552"/>
        <c:scaling>
          <c:orientation val="minMax"/>
        </c:scaling>
        <c:delete val="0"/>
        <c:axPos val="l"/>
        <c:numFmt formatCode="#,##0_);\(#,##0\)" sourceLinked="0"/>
        <c:majorTickMark val="out"/>
        <c:minorTickMark val="none"/>
        <c:tickLblPos val="nextTo"/>
        <c:crossAx val="2130058728"/>
        <c:crosses val="autoZero"/>
        <c:crossBetween val="between"/>
      </c:valAx>
    </c:plotArea>
    <c:legend>
      <c:legendPos val="r"/>
      <c:layout>
        <c:manualLayout>
          <c:xMode val="edge"/>
          <c:yMode val="edge"/>
          <c:x val="0.478815381436668"/>
          <c:y val="0.126278651370359"/>
          <c:w val="0.459130527465793"/>
          <c:h val="0.197908050811157"/>
        </c:manualLayout>
      </c:layout>
      <c:overlay val="0"/>
    </c:legend>
    <c:plotVisOnly val="1"/>
    <c:dispBlanksAs val="gap"/>
    <c:showDLblsOverMax val="0"/>
  </c:chart>
  <c:spPr>
    <a:ln>
      <a:noFill/>
    </a:ln>
  </c:spPr>
  <c:txPr>
    <a:bodyPr/>
    <a:lstStyle/>
    <a:p>
      <a:pPr>
        <a:defRPr sz="1050">
          <a:latin typeface="Arial" pitchFamily="34" charset="0"/>
          <a:cs typeface="Arial"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C7307A99-B95A-4C1A-86C6-E2A13F5C28D5}" type="datetimeFigureOut">
              <a:rPr lang="en-US" smtClean="0"/>
              <a:pPr/>
              <a:t>8/26/12</a:t>
            </a:fld>
            <a:endParaRPr lang="en-US" dirty="0"/>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118945F4-81C4-409D-B37D-6EAB57E07457}" type="slidenum">
              <a:rPr lang="en-US" smtClean="0"/>
              <a:pPr/>
              <a:t>‹#›</a:t>
            </a:fld>
            <a:endParaRPr lang="en-US" dirty="0"/>
          </a:p>
        </p:txBody>
      </p:sp>
    </p:spTree>
    <p:extLst>
      <p:ext uri="{BB962C8B-B14F-4D97-AF65-F5344CB8AC3E}">
        <p14:creationId xmlns:p14="http://schemas.microsoft.com/office/powerpoint/2010/main" val="259569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44929" cy="465614"/>
          </a:xfrm>
          <a:prstGeom prst="rect">
            <a:avLst/>
          </a:prstGeom>
          <a:noFill/>
          <a:ln w="9525">
            <a:noFill/>
            <a:miter lim="800000"/>
            <a:headEnd/>
            <a:tailEnd/>
          </a:ln>
          <a:effectLst/>
        </p:spPr>
        <p:txBody>
          <a:bodyPr vert="horz" wrap="square" lIns="93344" tIns="46672" rIns="93344" bIns="46672" numCol="1" anchor="t" anchorCtr="0" compatLnSpc="1">
            <a:prstTxWarp prst="textNoShape">
              <a:avLst/>
            </a:prstTxWarp>
          </a:bodyPr>
          <a:lstStyle>
            <a:lvl1pPr algn="l" defTabSz="932257">
              <a:defRPr sz="1200">
                <a:latin typeface="Arial" pitchFamily="34" charset="0"/>
              </a:defRPr>
            </a:lvl1pPr>
          </a:lstStyle>
          <a:p>
            <a:endParaRPr lang="en-US" dirty="0"/>
          </a:p>
        </p:txBody>
      </p:sp>
      <p:sp>
        <p:nvSpPr>
          <p:cNvPr id="6147" name="Rectangle 3"/>
          <p:cNvSpPr>
            <a:spLocks noGrp="1" noChangeArrowheads="1"/>
          </p:cNvSpPr>
          <p:nvPr>
            <p:ph type="dt" idx="1"/>
          </p:nvPr>
        </p:nvSpPr>
        <p:spPr bwMode="auto">
          <a:xfrm>
            <a:off x="3979776" y="0"/>
            <a:ext cx="3044929" cy="465614"/>
          </a:xfrm>
          <a:prstGeom prst="rect">
            <a:avLst/>
          </a:prstGeom>
          <a:noFill/>
          <a:ln w="9525">
            <a:noFill/>
            <a:miter lim="800000"/>
            <a:headEnd/>
            <a:tailEnd/>
          </a:ln>
          <a:effectLst/>
        </p:spPr>
        <p:txBody>
          <a:bodyPr vert="horz" wrap="square" lIns="93344" tIns="46672" rIns="93344" bIns="46672" numCol="1" anchor="t" anchorCtr="0" compatLnSpc="1">
            <a:prstTxWarp prst="textNoShape">
              <a:avLst/>
            </a:prstTxWarp>
          </a:bodyPr>
          <a:lstStyle>
            <a:lvl1pPr algn="r" defTabSz="932257">
              <a:defRPr sz="1200">
                <a:latin typeface="Arial" pitchFamily="34" charset="0"/>
              </a:defRPr>
            </a:lvl1pPr>
          </a:lstStyle>
          <a:p>
            <a:endParaRPr lang="en-US" dirty="0"/>
          </a:p>
        </p:txBody>
      </p:sp>
      <p:sp>
        <p:nvSpPr>
          <p:cNvPr id="38916" name="Rectangle 4"/>
          <p:cNvSpPr>
            <a:spLocks noGrp="1" noRot="1" noChangeAspect="1" noChangeArrowheads="1" noTextEdit="1"/>
          </p:cNvSpPr>
          <p:nvPr>
            <p:ph type="sldImg" idx="2"/>
          </p:nvPr>
        </p:nvSpPr>
        <p:spPr bwMode="auto">
          <a:xfrm>
            <a:off x="1185863" y="698500"/>
            <a:ext cx="4654550" cy="34925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3885" y="4423331"/>
            <a:ext cx="5618506" cy="4190524"/>
          </a:xfrm>
          <a:prstGeom prst="rect">
            <a:avLst/>
          </a:prstGeom>
          <a:noFill/>
          <a:ln w="9525">
            <a:noFill/>
            <a:miter lim="800000"/>
            <a:headEnd/>
            <a:tailEnd/>
          </a:ln>
          <a:effectLst/>
        </p:spPr>
        <p:txBody>
          <a:bodyPr vert="horz" wrap="square" lIns="93344" tIns="46672" rIns="93344" bIns="466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45089"/>
            <a:ext cx="3044929" cy="465614"/>
          </a:xfrm>
          <a:prstGeom prst="rect">
            <a:avLst/>
          </a:prstGeom>
          <a:noFill/>
          <a:ln w="9525">
            <a:noFill/>
            <a:miter lim="800000"/>
            <a:headEnd/>
            <a:tailEnd/>
          </a:ln>
          <a:effectLst/>
        </p:spPr>
        <p:txBody>
          <a:bodyPr vert="horz" wrap="square" lIns="93344" tIns="46672" rIns="93344" bIns="46672" numCol="1" anchor="b" anchorCtr="0" compatLnSpc="1">
            <a:prstTxWarp prst="textNoShape">
              <a:avLst/>
            </a:prstTxWarp>
          </a:bodyPr>
          <a:lstStyle>
            <a:lvl1pPr algn="l" defTabSz="932257">
              <a:defRPr sz="1200">
                <a:latin typeface="Arial" pitchFamily="34" charset="0"/>
              </a:defRPr>
            </a:lvl1pPr>
          </a:lstStyle>
          <a:p>
            <a:endParaRPr lang="en-US" dirty="0"/>
          </a:p>
        </p:txBody>
      </p:sp>
      <p:sp>
        <p:nvSpPr>
          <p:cNvPr id="6151" name="Rectangle 7"/>
          <p:cNvSpPr>
            <a:spLocks noGrp="1" noChangeArrowheads="1"/>
          </p:cNvSpPr>
          <p:nvPr>
            <p:ph type="sldNum" sz="quarter" idx="5"/>
          </p:nvPr>
        </p:nvSpPr>
        <p:spPr bwMode="auto">
          <a:xfrm>
            <a:off x="3979776" y="8845089"/>
            <a:ext cx="3044929" cy="465614"/>
          </a:xfrm>
          <a:prstGeom prst="rect">
            <a:avLst/>
          </a:prstGeom>
          <a:noFill/>
          <a:ln w="9525">
            <a:noFill/>
            <a:miter lim="800000"/>
            <a:headEnd/>
            <a:tailEnd/>
          </a:ln>
          <a:effectLst/>
        </p:spPr>
        <p:txBody>
          <a:bodyPr vert="horz" wrap="square" lIns="93344" tIns="46672" rIns="93344" bIns="46672" numCol="1" anchor="b" anchorCtr="0" compatLnSpc="1">
            <a:prstTxWarp prst="textNoShape">
              <a:avLst/>
            </a:prstTxWarp>
          </a:bodyPr>
          <a:lstStyle>
            <a:lvl1pPr algn="r" defTabSz="932257">
              <a:defRPr sz="1200">
                <a:latin typeface="Arial" pitchFamily="34" charset="0"/>
              </a:defRPr>
            </a:lvl1pPr>
          </a:lstStyle>
          <a:p>
            <a:fld id="{B36AD4A4-215D-42FB-93BE-57AEA3C25758}" type="slidenum">
              <a:rPr lang="en-US"/>
              <a:pPr/>
              <a:t>‹#›</a:t>
            </a:fld>
            <a:endParaRPr lang="en-US" dirty="0"/>
          </a:p>
        </p:txBody>
      </p:sp>
    </p:spTree>
    <p:extLst>
      <p:ext uri="{BB962C8B-B14F-4D97-AF65-F5344CB8AC3E}">
        <p14:creationId xmlns:p14="http://schemas.microsoft.com/office/powerpoint/2010/main" val="671036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spcAft>
                <a:spcPts val="600"/>
              </a:spcAft>
            </a:pPr>
            <a:r>
              <a:rPr lang="en-US" sz="1200" kern="1200" dirty="0" smtClean="0">
                <a:solidFill>
                  <a:schemeClr val="tx1"/>
                </a:solidFill>
                <a:latin typeface="Arial" charset="0"/>
                <a:ea typeface="+mn-ea"/>
                <a:cs typeface="Arial" charset="0"/>
              </a:rPr>
              <a:t>In this light, most advanced economies and several emerging economies will need to undertake substantial adjustment over the coming decade to bring debt to GDP down to appropriate levels. </a:t>
            </a:r>
          </a:p>
          <a:p>
            <a:pPr>
              <a:spcAft>
                <a:spcPts val="600"/>
              </a:spcAft>
            </a:pPr>
            <a:r>
              <a:rPr lang="en-US" sz="1200" kern="1200" dirty="0" smtClean="0">
                <a:solidFill>
                  <a:schemeClr val="tx1"/>
                </a:solidFill>
                <a:latin typeface="Arial" charset="0"/>
                <a:ea typeface="+mn-ea"/>
                <a:cs typeface="Arial" charset="0"/>
              </a:rPr>
              <a:t>The Fiscal Monitor has a standard exercise to calculate the illustrative adjustment needs required between now and 2020, and then sustained for a decade beyond that, to bring debt ratios to 60 percent for advanced economies, and 40 percent for emerging economies. This threshold represents the median debt to GDP ratio before the crisis. </a:t>
            </a:r>
          </a:p>
          <a:p>
            <a:pPr>
              <a:spcAft>
                <a:spcPts val="600"/>
              </a:spcAft>
            </a:pPr>
            <a:r>
              <a:rPr lang="en-US" sz="1200" kern="1200" dirty="0" smtClean="0">
                <a:solidFill>
                  <a:schemeClr val="tx1"/>
                </a:solidFill>
                <a:latin typeface="Arial" charset="0"/>
                <a:ea typeface="+mn-ea"/>
                <a:cs typeface="Arial" charset="0"/>
              </a:rPr>
              <a:t>For this Fiscal Monitor, the methodology used for the calculation of the illustrative adjustment needs was modified to endogenize the interest rate growth differential, by allowing both interest rates and growth to be affected by each country’s debt level. </a:t>
            </a:r>
          </a:p>
          <a:p>
            <a:pPr>
              <a:spcAft>
                <a:spcPts val="600"/>
              </a:spcAft>
            </a:pPr>
            <a:r>
              <a:rPr lang="en-US" sz="1200" kern="1200" dirty="0" smtClean="0">
                <a:solidFill>
                  <a:schemeClr val="tx1"/>
                </a:solidFill>
                <a:latin typeface="Arial" charset="0"/>
                <a:ea typeface="+mn-ea"/>
                <a:cs typeface="Arial" charset="0"/>
              </a:rPr>
              <a:t>For advanced economies, the required adjustment needs average 8 percent of GDP, considerably higher in the case of Japan and the US. </a:t>
            </a:r>
          </a:p>
          <a:p>
            <a:pPr>
              <a:spcAft>
                <a:spcPts val="600"/>
              </a:spcAft>
            </a:pPr>
            <a:r>
              <a:rPr lang="en-US" sz="1200" kern="1200" dirty="0" smtClean="0">
                <a:solidFill>
                  <a:schemeClr val="tx1"/>
                </a:solidFill>
                <a:latin typeface="Arial" charset="0"/>
                <a:ea typeface="+mn-ea"/>
                <a:cs typeface="Arial" charset="0"/>
              </a:rPr>
              <a:t>Emerging economies are in better shape, even under the lower debt threshold. The required adjustment need is 1 percent of GDP on average. </a:t>
            </a:r>
          </a:p>
          <a:p>
            <a:pPr>
              <a:spcAft>
                <a:spcPts val="600"/>
              </a:spcAft>
            </a:pPr>
            <a:r>
              <a:rPr lang="en-US" sz="1200" kern="1200" dirty="0" smtClean="0">
                <a:solidFill>
                  <a:schemeClr val="tx1"/>
                </a:solidFill>
                <a:latin typeface="Arial" charset="0"/>
                <a:ea typeface="+mn-ea"/>
                <a:cs typeface="Arial" charset="0"/>
              </a:rPr>
              <a:t>If in addition, age-related spending costs are taken into account, adjustment needs would jump to 12 percent of GDP in advanced economies and 4 percent in emerging economies. </a:t>
            </a:r>
          </a:p>
          <a:p>
            <a:pPr>
              <a:spcAft>
                <a:spcPts val="600"/>
              </a:spcAft>
            </a:pPr>
            <a:r>
              <a:rPr lang="en-US" sz="1200" kern="1200" dirty="0" smtClean="0">
                <a:solidFill>
                  <a:schemeClr val="tx1"/>
                </a:solidFill>
                <a:latin typeface="Arial" charset="0"/>
                <a:ea typeface="+mn-ea"/>
                <a:cs typeface="Arial" charset="0"/>
              </a:rPr>
              <a:t>The challenge is not only to improve the primary balances, but to sustain them over a substantial number of years. </a:t>
            </a:r>
          </a:p>
          <a:p>
            <a:pPr>
              <a:spcAft>
                <a:spcPts val="600"/>
              </a:spcAft>
            </a:pPr>
            <a:r>
              <a:rPr lang="en-US" sz="1200" kern="1200" dirty="0" smtClean="0">
                <a:solidFill>
                  <a:schemeClr val="tx1"/>
                </a:solidFill>
                <a:latin typeface="Arial" charset="0"/>
                <a:ea typeface="+mn-ea"/>
                <a:cs typeface="Arial" charset="0"/>
              </a:rPr>
              <a:t>For many countries, measures have already been approved and progress has been made. Some countries are still far off, most notably in Japan and the US. </a:t>
            </a:r>
          </a:p>
          <a:p>
            <a:pPr>
              <a:spcAft>
                <a:spcPts val="600"/>
              </a:spcAft>
            </a:pPr>
            <a:r>
              <a:rPr lang="en-US" sz="1200" kern="1200" dirty="0" smtClean="0">
                <a:solidFill>
                  <a:schemeClr val="tx1"/>
                </a:solidFill>
                <a:latin typeface="Arial" charset="0"/>
                <a:ea typeface="+mn-ea"/>
                <a:cs typeface="Arial" charset="0"/>
              </a:rPr>
              <a:t>For the US a credible adjustment plan is needed, that includes entitlement reforms to reduce the cost of pensions and especially healthcare. Revenue measures will also be needed, including widening tax bases by reducing tax expenditures. </a:t>
            </a:r>
          </a:p>
          <a:p>
            <a:pPr>
              <a:spcAft>
                <a:spcPts val="600"/>
              </a:spcAft>
            </a:pPr>
            <a:r>
              <a:rPr lang="en-US" sz="1200" kern="1200" dirty="0" smtClean="0">
                <a:solidFill>
                  <a:schemeClr val="tx1"/>
                </a:solidFill>
                <a:latin typeface="Arial" charset="0"/>
                <a:ea typeface="+mn-ea"/>
                <a:cs typeface="Arial" charset="0"/>
              </a:rPr>
              <a:t>For Japan, a more ambitious plan is needed that includes tax reform that gradually increases the consumption tax beyond current plans, as well as entitlement reforms. </a:t>
            </a:r>
          </a:p>
          <a:p>
            <a:pPr>
              <a:spcAft>
                <a:spcPts val="600"/>
              </a:spcAft>
            </a:pPr>
            <a:r>
              <a:rPr lang="en-US" sz="1200" kern="1200" dirty="0" smtClean="0">
                <a:solidFill>
                  <a:schemeClr val="tx1"/>
                </a:solidFill>
                <a:latin typeface="Arial" charset="0"/>
                <a:ea typeface="+mn-ea"/>
                <a:cs typeface="Arial" charset="0"/>
              </a:rPr>
              <a:t>[</a:t>
            </a:r>
            <a:r>
              <a:rPr lang="en-US" sz="1200" i="1" kern="1200" dirty="0" smtClean="0">
                <a:solidFill>
                  <a:schemeClr val="tx1"/>
                </a:solidFill>
                <a:latin typeface="Arial" charset="0"/>
                <a:ea typeface="+mn-ea"/>
                <a:cs typeface="Arial" charset="0"/>
              </a:rPr>
              <a:t>Possible questions:</a:t>
            </a:r>
            <a:endParaRPr lang="en-US" sz="1200" kern="1200" dirty="0" smtClean="0">
              <a:solidFill>
                <a:schemeClr val="tx1"/>
              </a:solidFill>
              <a:latin typeface="Arial" charset="0"/>
              <a:ea typeface="+mn-ea"/>
              <a:cs typeface="Arial" charset="0"/>
            </a:endParaRPr>
          </a:p>
          <a:p>
            <a:pPr>
              <a:spcAft>
                <a:spcPts val="600"/>
              </a:spcAft>
            </a:pPr>
            <a:r>
              <a:rPr lang="en-US" sz="1200" i="1" kern="1200" dirty="0" smtClean="0">
                <a:solidFill>
                  <a:schemeClr val="tx1"/>
                </a:solidFill>
                <a:latin typeface="Arial" charset="0"/>
                <a:ea typeface="+mn-ea"/>
                <a:cs typeface="Arial" charset="0"/>
              </a:rPr>
              <a:t>Why these debt thresholds?</a:t>
            </a:r>
            <a:endParaRPr lang="en-US" sz="1200" kern="1200" dirty="0" smtClean="0">
              <a:solidFill>
                <a:schemeClr val="tx1"/>
              </a:solidFill>
              <a:latin typeface="Arial" charset="0"/>
              <a:ea typeface="+mn-ea"/>
              <a:cs typeface="Arial" charset="0"/>
            </a:endParaRPr>
          </a:p>
          <a:p>
            <a:pPr>
              <a:spcAft>
                <a:spcPts val="600"/>
              </a:spcAft>
            </a:pPr>
            <a:r>
              <a:rPr lang="en-US" sz="1200" kern="1200" dirty="0" smtClean="0">
                <a:solidFill>
                  <a:schemeClr val="tx1"/>
                </a:solidFill>
                <a:latin typeface="Arial" charset="0"/>
                <a:ea typeface="+mn-ea"/>
                <a:cs typeface="Arial" charset="0"/>
              </a:rPr>
              <a:t>This is an illustrative exercise. The thresholds of 60 percent of GDP for advanced economies and 40 percent of GDP for emerging economies represent the median debt to GDP ratio before the crisis.</a:t>
            </a:r>
          </a:p>
          <a:p>
            <a:pPr>
              <a:spcAft>
                <a:spcPts val="600"/>
              </a:spcAft>
            </a:pPr>
            <a:r>
              <a:rPr lang="en-US" sz="1200" i="1" kern="1200" dirty="0" smtClean="0">
                <a:solidFill>
                  <a:schemeClr val="tx1"/>
                </a:solidFill>
                <a:latin typeface="Arial" charset="0"/>
                <a:ea typeface="+mn-ea"/>
                <a:cs typeface="Arial" charset="0"/>
              </a:rPr>
              <a:t>How does the new methodology compare to the previous one?</a:t>
            </a:r>
            <a:endParaRPr lang="en-US" sz="1200" kern="1200" dirty="0" smtClean="0">
              <a:solidFill>
                <a:schemeClr val="tx1"/>
              </a:solidFill>
              <a:latin typeface="Arial" charset="0"/>
              <a:ea typeface="+mn-ea"/>
              <a:cs typeface="Arial" charset="0"/>
            </a:endParaRPr>
          </a:p>
          <a:p>
            <a:pPr>
              <a:spcAft>
                <a:spcPts val="600"/>
              </a:spcAft>
            </a:pPr>
            <a:r>
              <a:rPr lang="en-US" sz="1200" kern="1200" dirty="0" smtClean="0">
                <a:solidFill>
                  <a:schemeClr val="tx1"/>
                </a:solidFill>
                <a:latin typeface="Arial" charset="0"/>
                <a:ea typeface="+mn-ea"/>
                <a:cs typeface="Arial" charset="0"/>
              </a:rPr>
              <a:t>The revised methodology takes into account the effects of high debt on interest rates and GDP growth. With this revised methodology, some countries would see higher adjustment needs (for example Italy and Japan), and others lower adjustment needs (for example Germany and France).] </a:t>
            </a:r>
            <a:endParaRPr lang="en-US" sz="1200" kern="1200" dirty="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p>
            <a:fld id="{B36AD4A4-215D-42FB-93BE-57AEA3C2575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spcAft>
                <a:spcPts val="600"/>
              </a:spcAft>
            </a:pPr>
            <a:r>
              <a:rPr lang="en-US" sz="1200" kern="1200" dirty="0" smtClean="0">
                <a:solidFill>
                  <a:schemeClr val="tx1"/>
                </a:solidFill>
                <a:latin typeface="Arial" charset="0"/>
                <a:ea typeface="+mn-ea"/>
                <a:cs typeface="Arial" charset="0"/>
              </a:rPr>
              <a:t>In this light, most advanced economies and several emerging economies will need to undertake substantial adjustment over the coming decade to bring debt to GDP down to appropriate levels. </a:t>
            </a:r>
          </a:p>
          <a:p>
            <a:pPr>
              <a:spcAft>
                <a:spcPts val="600"/>
              </a:spcAft>
            </a:pPr>
            <a:r>
              <a:rPr lang="en-US" sz="1200" kern="1200" dirty="0" smtClean="0">
                <a:solidFill>
                  <a:schemeClr val="tx1"/>
                </a:solidFill>
                <a:latin typeface="Arial" charset="0"/>
                <a:ea typeface="+mn-ea"/>
                <a:cs typeface="Arial" charset="0"/>
              </a:rPr>
              <a:t>The Fiscal Monitor has a standard exercise to calculate the illustrative adjustment needs required between now and 2020, and then sustained for a decade beyond that, to bring debt ratios to 60 percent for advanced economies, and 40 percent for emerging economies. This threshold represents the median debt to GDP ratio before the crisis. </a:t>
            </a:r>
          </a:p>
          <a:p>
            <a:pPr>
              <a:spcAft>
                <a:spcPts val="600"/>
              </a:spcAft>
            </a:pPr>
            <a:r>
              <a:rPr lang="en-US" sz="1200" kern="1200" dirty="0" smtClean="0">
                <a:solidFill>
                  <a:schemeClr val="tx1"/>
                </a:solidFill>
                <a:latin typeface="Arial" charset="0"/>
                <a:ea typeface="+mn-ea"/>
                <a:cs typeface="Arial" charset="0"/>
              </a:rPr>
              <a:t>For this Fiscal Monitor, the methodology used for the calculation of the illustrative adjustment needs was modified to endogenize the interest rate growth differential, by allowing both interest rates and growth to be affected by each country’s debt level. </a:t>
            </a:r>
          </a:p>
          <a:p>
            <a:pPr>
              <a:spcAft>
                <a:spcPts val="600"/>
              </a:spcAft>
            </a:pPr>
            <a:r>
              <a:rPr lang="en-US" sz="1200" kern="1200" dirty="0" smtClean="0">
                <a:solidFill>
                  <a:schemeClr val="tx1"/>
                </a:solidFill>
                <a:latin typeface="Arial" charset="0"/>
                <a:ea typeface="+mn-ea"/>
                <a:cs typeface="Arial" charset="0"/>
              </a:rPr>
              <a:t>For advanced economies, the required adjustment needs average 8 percent of GDP, considerably higher in the case of Japan and the US. </a:t>
            </a:r>
          </a:p>
          <a:p>
            <a:pPr>
              <a:spcAft>
                <a:spcPts val="600"/>
              </a:spcAft>
            </a:pPr>
            <a:r>
              <a:rPr lang="en-US" sz="1200" kern="1200" dirty="0" smtClean="0">
                <a:solidFill>
                  <a:schemeClr val="tx1"/>
                </a:solidFill>
                <a:latin typeface="Arial" charset="0"/>
                <a:ea typeface="+mn-ea"/>
                <a:cs typeface="Arial" charset="0"/>
              </a:rPr>
              <a:t>Emerging economies are in better shape, even under the lower debt threshold. The required adjustment need is 1 percent of GDP on average. </a:t>
            </a:r>
          </a:p>
          <a:p>
            <a:pPr>
              <a:spcAft>
                <a:spcPts val="600"/>
              </a:spcAft>
            </a:pPr>
            <a:r>
              <a:rPr lang="en-US" sz="1200" kern="1200" dirty="0" smtClean="0">
                <a:solidFill>
                  <a:schemeClr val="tx1"/>
                </a:solidFill>
                <a:latin typeface="Arial" charset="0"/>
                <a:ea typeface="+mn-ea"/>
                <a:cs typeface="Arial" charset="0"/>
              </a:rPr>
              <a:t>If in addition, age-related spending costs are taken into account, adjustment needs would jump to 12 percent of GDP in advanced economies and 4 percent in emerging economies. </a:t>
            </a:r>
          </a:p>
          <a:p>
            <a:pPr>
              <a:spcAft>
                <a:spcPts val="600"/>
              </a:spcAft>
            </a:pPr>
            <a:r>
              <a:rPr lang="en-US" sz="1200" kern="1200" dirty="0" smtClean="0">
                <a:solidFill>
                  <a:schemeClr val="tx1"/>
                </a:solidFill>
                <a:latin typeface="Arial" charset="0"/>
                <a:ea typeface="+mn-ea"/>
                <a:cs typeface="Arial" charset="0"/>
              </a:rPr>
              <a:t>The challenge is not only to improve the primary balances, but to sustain them over a substantial number of years. </a:t>
            </a:r>
          </a:p>
          <a:p>
            <a:pPr>
              <a:spcAft>
                <a:spcPts val="600"/>
              </a:spcAft>
            </a:pPr>
            <a:r>
              <a:rPr lang="en-US" sz="1200" kern="1200" dirty="0" smtClean="0">
                <a:solidFill>
                  <a:schemeClr val="tx1"/>
                </a:solidFill>
                <a:latin typeface="Arial" charset="0"/>
                <a:ea typeface="+mn-ea"/>
                <a:cs typeface="Arial" charset="0"/>
              </a:rPr>
              <a:t>For many countries, measures have already been approved and progress has been made. Some countries are still far off, most notably in Japan and the US. </a:t>
            </a:r>
          </a:p>
          <a:p>
            <a:pPr>
              <a:spcAft>
                <a:spcPts val="600"/>
              </a:spcAft>
            </a:pPr>
            <a:r>
              <a:rPr lang="en-US" sz="1200" kern="1200" dirty="0" smtClean="0">
                <a:solidFill>
                  <a:schemeClr val="tx1"/>
                </a:solidFill>
                <a:latin typeface="Arial" charset="0"/>
                <a:ea typeface="+mn-ea"/>
                <a:cs typeface="Arial" charset="0"/>
              </a:rPr>
              <a:t>For the US a credible adjustment plan is needed, that includes entitlement reforms to reduce the cost of pensions and especially healthcare. Revenue measures will also be needed, including widening tax bases by reducing tax expenditures. </a:t>
            </a:r>
          </a:p>
          <a:p>
            <a:pPr>
              <a:spcAft>
                <a:spcPts val="600"/>
              </a:spcAft>
            </a:pPr>
            <a:r>
              <a:rPr lang="en-US" sz="1200" kern="1200" dirty="0" smtClean="0">
                <a:solidFill>
                  <a:schemeClr val="tx1"/>
                </a:solidFill>
                <a:latin typeface="Arial" charset="0"/>
                <a:ea typeface="+mn-ea"/>
                <a:cs typeface="Arial" charset="0"/>
              </a:rPr>
              <a:t>For Japan, a more ambitious plan is needed that includes tax reform that gradually increases the consumption tax beyond current plans, as well as entitlement reforms. </a:t>
            </a:r>
          </a:p>
          <a:p>
            <a:pPr>
              <a:spcAft>
                <a:spcPts val="600"/>
              </a:spcAft>
            </a:pPr>
            <a:r>
              <a:rPr lang="en-US" sz="1200" kern="1200" dirty="0" smtClean="0">
                <a:solidFill>
                  <a:schemeClr val="tx1"/>
                </a:solidFill>
                <a:latin typeface="Arial" charset="0"/>
                <a:ea typeface="+mn-ea"/>
                <a:cs typeface="Arial" charset="0"/>
              </a:rPr>
              <a:t>[</a:t>
            </a:r>
            <a:r>
              <a:rPr lang="en-US" sz="1200" i="1" kern="1200" dirty="0" smtClean="0">
                <a:solidFill>
                  <a:schemeClr val="tx1"/>
                </a:solidFill>
                <a:latin typeface="Arial" charset="0"/>
                <a:ea typeface="+mn-ea"/>
                <a:cs typeface="Arial" charset="0"/>
              </a:rPr>
              <a:t>Possible questions:</a:t>
            </a:r>
            <a:endParaRPr lang="en-US" sz="1200" kern="1200" dirty="0" smtClean="0">
              <a:solidFill>
                <a:schemeClr val="tx1"/>
              </a:solidFill>
              <a:latin typeface="Arial" charset="0"/>
              <a:ea typeface="+mn-ea"/>
              <a:cs typeface="Arial" charset="0"/>
            </a:endParaRPr>
          </a:p>
          <a:p>
            <a:pPr>
              <a:spcAft>
                <a:spcPts val="600"/>
              </a:spcAft>
            </a:pPr>
            <a:r>
              <a:rPr lang="en-US" sz="1200" i="1" kern="1200" dirty="0" smtClean="0">
                <a:solidFill>
                  <a:schemeClr val="tx1"/>
                </a:solidFill>
                <a:latin typeface="Arial" charset="0"/>
                <a:ea typeface="+mn-ea"/>
                <a:cs typeface="Arial" charset="0"/>
              </a:rPr>
              <a:t>Why these debt thresholds?</a:t>
            </a:r>
            <a:endParaRPr lang="en-US" sz="1200" kern="1200" dirty="0" smtClean="0">
              <a:solidFill>
                <a:schemeClr val="tx1"/>
              </a:solidFill>
              <a:latin typeface="Arial" charset="0"/>
              <a:ea typeface="+mn-ea"/>
              <a:cs typeface="Arial" charset="0"/>
            </a:endParaRPr>
          </a:p>
          <a:p>
            <a:pPr>
              <a:spcAft>
                <a:spcPts val="600"/>
              </a:spcAft>
            </a:pPr>
            <a:r>
              <a:rPr lang="en-US" sz="1200" kern="1200" dirty="0" smtClean="0">
                <a:solidFill>
                  <a:schemeClr val="tx1"/>
                </a:solidFill>
                <a:latin typeface="Arial" charset="0"/>
                <a:ea typeface="+mn-ea"/>
                <a:cs typeface="Arial" charset="0"/>
              </a:rPr>
              <a:t>This is an illustrative exercise. The thresholds of 60 percent of GDP for advanced economies and 40 percent of GDP for emerging economies represent the median debt to GDP ratio before the crisis.</a:t>
            </a:r>
          </a:p>
          <a:p>
            <a:pPr>
              <a:spcAft>
                <a:spcPts val="600"/>
              </a:spcAft>
            </a:pPr>
            <a:r>
              <a:rPr lang="en-US" sz="1200" i="1" kern="1200" dirty="0" smtClean="0">
                <a:solidFill>
                  <a:schemeClr val="tx1"/>
                </a:solidFill>
                <a:latin typeface="Arial" charset="0"/>
                <a:ea typeface="+mn-ea"/>
                <a:cs typeface="Arial" charset="0"/>
              </a:rPr>
              <a:t>How does the new methodology compare to the previous one?</a:t>
            </a:r>
            <a:endParaRPr lang="en-US" sz="1200" kern="1200" dirty="0" smtClean="0">
              <a:solidFill>
                <a:schemeClr val="tx1"/>
              </a:solidFill>
              <a:latin typeface="Arial" charset="0"/>
              <a:ea typeface="+mn-ea"/>
              <a:cs typeface="Arial" charset="0"/>
            </a:endParaRPr>
          </a:p>
          <a:p>
            <a:pPr>
              <a:spcAft>
                <a:spcPts val="600"/>
              </a:spcAft>
            </a:pPr>
            <a:r>
              <a:rPr lang="en-US" sz="1200" kern="1200" dirty="0" smtClean="0">
                <a:solidFill>
                  <a:schemeClr val="tx1"/>
                </a:solidFill>
                <a:latin typeface="Arial" charset="0"/>
                <a:ea typeface="+mn-ea"/>
                <a:cs typeface="Arial" charset="0"/>
              </a:rPr>
              <a:t>The revised methodology takes into account the effects of high debt on interest rates and GDP growth. With this revised methodology, some countries would see higher adjustment needs (for example Italy and Japan), and others lower adjustment needs (for example Germany and France).] </a:t>
            </a:r>
            <a:endParaRPr lang="en-US" sz="1200" kern="1200" dirty="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p>
            <a:fld id="{B36AD4A4-215D-42FB-93BE-57AEA3C2575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Arial" charset="0"/>
              </a:rPr>
              <a:t>Fiscal risks continue to be elevated, though less acute than six months ago.</a:t>
            </a:r>
          </a:p>
          <a:p>
            <a:endParaRPr lang="en-US" sz="1200" kern="1200" baseline="0" dirty="0" smtClean="0">
              <a:solidFill>
                <a:schemeClr val="tx1"/>
              </a:solidFill>
              <a:latin typeface="Arial" charset="0"/>
              <a:ea typeface="+mn-ea"/>
              <a:cs typeface="Arial" charset="0"/>
            </a:endParaRPr>
          </a:p>
          <a:p>
            <a:r>
              <a:rPr lang="en-US" sz="1200" kern="1200" baseline="0" dirty="0" smtClean="0">
                <a:solidFill>
                  <a:schemeClr val="tx1"/>
                </a:solidFill>
                <a:latin typeface="Arial" charset="0"/>
                <a:ea typeface="+mn-ea"/>
                <a:cs typeface="Arial" charset="0"/>
              </a:rPr>
              <a:t>In advanced economies, debt to GDP ratios remain at historic levels, last seen during World War II, and are still rising. </a:t>
            </a:r>
          </a:p>
          <a:p>
            <a:endParaRPr lang="en-US" sz="1200" kern="1200" baseline="0" dirty="0" smtClean="0">
              <a:solidFill>
                <a:schemeClr val="tx1"/>
              </a:solidFill>
              <a:latin typeface="Arial" charset="0"/>
              <a:ea typeface="+mn-ea"/>
              <a:cs typeface="Arial" charset="0"/>
            </a:endParaRPr>
          </a:p>
          <a:p>
            <a:r>
              <a:rPr lang="en-US" sz="1200" kern="1200" baseline="0" dirty="0" smtClean="0">
                <a:solidFill>
                  <a:schemeClr val="tx1"/>
                </a:solidFill>
                <a:latin typeface="Arial" charset="0"/>
                <a:ea typeface="+mn-ea"/>
                <a:cs typeface="Arial" charset="0"/>
              </a:rPr>
              <a:t>In emerging economies, the bump in debt to GDP during the crisis has reversed somewhat.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Arial" charset="0"/>
                <a:ea typeface="+mn-ea"/>
                <a:cs typeface="Arial" charset="0"/>
              </a:rPr>
              <a:t>However, they are still exposed to negative spillovers if global conditions deteriorate (will come back to this later in the presentation).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36AD4A4-215D-42FB-93BE-57AEA3C2575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spcAft>
                <a:spcPts val="600"/>
              </a:spcAft>
            </a:pPr>
            <a:r>
              <a:rPr lang="en-US" sz="1200" kern="1200" dirty="0" smtClean="0">
                <a:solidFill>
                  <a:schemeClr val="tx1"/>
                </a:solidFill>
                <a:latin typeface="Arial" charset="0"/>
                <a:ea typeface="+mn-ea"/>
                <a:cs typeface="Arial" charset="0"/>
              </a:rPr>
              <a:t>In this light, most advanced economies and several emerging economies will need to undertake substantial adjustment over the coming decade to bring debt to GDP down to appropriate levels. </a:t>
            </a:r>
          </a:p>
          <a:p>
            <a:pPr>
              <a:spcAft>
                <a:spcPts val="600"/>
              </a:spcAft>
            </a:pPr>
            <a:r>
              <a:rPr lang="en-US" sz="1200" kern="1200" dirty="0" smtClean="0">
                <a:solidFill>
                  <a:schemeClr val="tx1"/>
                </a:solidFill>
                <a:latin typeface="Arial" charset="0"/>
                <a:ea typeface="+mn-ea"/>
                <a:cs typeface="Arial" charset="0"/>
              </a:rPr>
              <a:t>The Fiscal Monitor has a standard exercise to calculate the illustrative adjustment needs required between now and 2020, and then sustained for a decade beyond that, to bring debt ratios to 60 percent for advanced economies, and 40 percent for emerging economies. This threshold represents the median debt to GDP ratio before the crisis. </a:t>
            </a:r>
          </a:p>
          <a:p>
            <a:pPr>
              <a:spcAft>
                <a:spcPts val="600"/>
              </a:spcAft>
            </a:pPr>
            <a:r>
              <a:rPr lang="en-US" sz="1200" kern="1200" dirty="0" smtClean="0">
                <a:solidFill>
                  <a:schemeClr val="tx1"/>
                </a:solidFill>
                <a:latin typeface="Arial" charset="0"/>
                <a:ea typeface="+mn-ea"/>
                <a:cs typeface="Arial" charset="0"/>
              </a:rPr>
              <a:t>For this Fiscal Monitor, the methodology used for the calculation of the illustrative adjustment needs was modified to endogenize the interest rate growth differential, by allowing both interest rates and growth to be affected by each country’s debt level. </a:t>
            </a:r>
          </a:p>
          <a:p>
            <a:pPr>
              <a:spcAft>
                <a:spcPts val="600"/>
              </a:spcAft>
            </a:pPr>
            <a:r>
              <a:rPr lang="en-US" sz="1200" kern="1200" dirty="0" smtClean="0">
                <a:solidFill>
                  <a:schemeClr val="tx1"/>
                </a:solidFill>
                <a:latin typeface="Arial" charset="0"/>
                <a:ea typeface="+mn-ea"/>
                <a:cs typeface="Arial" charset="0"/>
              </a:rPr>
              <a:t>For advanced economies, the required adjustment needs average 8 percent of GDP, considerably higher in the case of Japan and the US. </a:t>
            </a:r>
          </a:p>
          <a:p>
            <a:pPr>
              <a:spcAft>
                <a:spcPts val="600"/>
              </a:spcAft>
            </a:pPr>
            <a:r>
              <a:rPr lang="en-US" sz="1200" kern="1200" dirty="0" smtClean="0">
                <a:solidFill>
                  <a:schemeClr val="tx1"/>
                </a:solidFill>
                <a:latin typeface="Arial" charset="0"/>
                <a:ea typeface="+mn-ea"/>
                <a:cs typeface="Arial" charset="0"/>
              </a:rPr>
              <a:t>Emerging economies are in better shape, even under the lower debt threshold. The required adjustment need is 1 percent of GDP on average. </a:t>
            </a:r>
          </a:p>
          <a:p>
            <a:pPr>
              <a:spcAft>
                <a:spcPts val="600"/>
              </a:spcAft>
            </a:pPr>
            <a:r>
              <a:rPr lang="en-US" sz="1200" kern="1200" dirty="0" smtClean="0">
                <a:solidFill>
                  <a:schemeClr val="tx1"/>
                </a:solidFill>
                <a:latin typeface="Arial" charset="0"/>
                <a:ea typeface="+mn-ea"/>
                <a:cs typeface="Arial" charset="0"/>
              </a:rPr>
              <a:t>If in addition, age-related spending costs are taken into account, adjustment needs would jump to 12 percent of GDP in advanced economies and 4 percent in emerging economies. </a:t>
            </a:r>
          </a:p>
          <a:p>
            <a:pPr>
              <a:spcAft>
                <a:spcPts val="600"/>
              </a:spcAft>
            </a:pPr>
            <a:r>
              <a:rPr lang="en-US" sz="1200" kern="1200" dirty="0" smtClean="0">
                <a:solidFill>
                  <a:schemeClr val="tx1"/>
                </a:solidFill>
                <a:latin typeface="Arial" charset="0"/>
                <a:ea typeface="+mn-ea"/>
                <a:cs typeface="Arial" charset="0"/>
              </a:rPr>
              <a:t>The challenge is not only to improve the primary balances, but to sustain them over a substantial number of years. </a:t>
            </a:r>
          </a:p>
          <a:p>
            <a:pPr>
              <a:spcAft>
                <a:spcPts val="600"/>
              </a:spcAft>
            </a:pPr>
            <a:r>
              <a:rPr lang="en-US" sz="1200" kern="1200" dirty="0" smtClean="0">
                <a:solidFill>
                  <a:schemeClr val="tx1"/>
                </a:solidFill>
                <a:latin typeface="Arial" charset="0"/>
                <a:ea typeface="+mn-ea"/>
                <a:cs typeface="Arial" charset="0"/>
              </a:rPr>
              <a:t>For many countries, measures have already been approved and progress has been made. Some countries are still far off, most notably in Japan and the US. </a:t>
            </a:r>
          </a:p>
          <a:p>
            <a:pPr>
              <a:spcAft>
                <a:spcPts val="600"/>
              </a:spcAft>
            </a:pPr>
            <a:r>
              <a:rPr lang="en-US" sz="1200" kern="1200" dirty="0" smtClean="0">
                <a:solidFill>
                  <a:schemeClr val="tx1"/>
                </a:solidFill>
                <a:latin typeface="Arial" charset="0"/>
                <a:ea typeface="+mn-ea"/>
                <a:cs typeface="Arial" charset="0"/>
              </a:rPr>
              <a:t>For the US a credible adjustment plan is needed, that includes entitlement reforms to reduce the cost of pensions and especially healthcare. Revenue measures will also be needed, including widening tax bases by reducing tax expenditures. </a:t>
            </a:r>
          </a:p>
          <a:p>
            <a:pPr>
              <a:spcAft>
                <a:spcPts val="600"/>
              </a:spcAft>
            </a:pPr>
            <a:r>
              <a:rPr lang="en-US" sz="1200" kern="1200" dirty="0" smtClean="0">
                <a:solidFill>
                  <a:schemeClr val="tx1"/>
                </a:solidFill>
                <a:latin typeface="Arial" charset="0"/>
                <a:ea typeface="+mn-ea"/>
                <a:cs typeface="Arial" charset="0"/>
              </a:rPr>
              <a:t>For Japan, a more ambitious plan is needed that includes tax reform that gradually increases the consumption tax beyond current plans, as well as entitlement reforms. </a:t>
            </a:r>
          </a:p>
          <a:p>
            <a:pPr>
              <a:spcAft>
                <a:spcPts val="600"/>
              </a:spcAft>
            </a:pPr>
            <a:r>
              <a:rPr lang="en-US" sz="1200" kern="1200" dirty="0" smtClean="0">
                <a:solidFill>
                  <a:schemeClr val="tx1"/>
                </a:solidFill>
                <a:latin typeface="Arial" charset="0"/>
                <a:ea typeface="+mn-ea"/>
                <a:cs typeface="Arial" charset="0"/>
              </a:rPr>
              <a:t>[</a:t>
            </a:r>
            <a:r>
              <a:rPr lang="en-US" sz="1200" i="1" kern="1200" dirty="0" smtClean="0">
                <a:solidFill>
                  <a:schemeClr val="tx1"/>
                </a:solidFill>
                <a:latin typeface="Arial" charset="0"/>
                <a:ea typeface="+mn-ea"/>
                <a:cs typeface="Arial" charset="0"/>
              </a:rPr>
              <a:t>Possible questions:</a:t>
            </a:r>
            <a:endParaRPr lang="en-US" sz="1200" kern="1200" dirty="0" smtClean="0">
              <a:solidFill>
                <a:schemeClr val="tx1"/>
              </a:solidFill>
              <a:latin typeface="Arial" charset="0"/>
              <a:ea typeface="+mn-ea"/>
              <a:cs typeface="Arial" charset="0"/>
            </a:endParaRPr>
          </a:p>
          <a:p>
            <a:pPr>
              <a:spcAft>
                <a:spcPts val="600"/>
              </a:spcAft>
            </a:pPr>
            <a:r>
              <a:rPr lang="en-US" sz="1200" i="1" kern="1200" dirty="0" smtClean="0">
                <a:solidFill>
                  <a:schemeClr val="tx1"/>
                </a:solidFill>
                <a:latin typeface="Arial" charset="0"/>
                <a:ea typeface="+mn-ea"/>
                <a:cs typeface="Arial" charset="0"/>
              </a:rPr>
              <a:t>Why these debt thresholds?</a:t>
            </a:r>
            <a:endParaRPr lang="en-US" sz="1200" kern="1200" dirty="0" smtClean="0">
              <a:solidFill>
                <a:schemeClr val="tx1"/>
              </a:solidFill>
              <a:latin typeface="Arial" charset="0"/>
              <a:ea typeface="+mn-ea"/>
              <a:cs typeface="Arial" charset="0"/>
            </a:endParaRPr>
          </a:p>
          <a:p>
            <a:pPr>
              <a:spcAft>
                <a:spcPts val="600"/>
              </a:spcAft>
            </a:pPr>
            <a:r>
              <a:rPr lang="en-US" sz="1200" kern="1200" dirty="0" smtClean="0">
                <a:solidFill>
                  <a:schemeClr val="tx1"/>
                </a:solidFill>
                <a:latin typeface="Arial" charset="0"/>
                <a:ea typeface="+mn-ea"/>
                <a:cs typeface="Arial" charset="0"/>
              </a:rPr>
              <a:t>This is an illustrative exercise. The thresholds of 60 percent of GDP for advanced economies and 40 percent of GDP for emerging economies represent the median debt to GDP ratio before the crisis.</a:t>
            </a:r>
          </a:p>
          <a:p>
            <a:pPr>
              <a:spcAft>
                <a:spcPts val="600"/>
              </a:spcAft>
            </a:pPr>
            <a:r>
              <a:rPr lang="en-US" sz="1200" i="1" kern="1200" dirty="0" smtClean="0">
                <a:solidFill>
                  <a:schemeClr val="tx1"/>
                </a:solidFill>
                <a:latin typeface="Arial" charset="0"/>
                <a:ea typeface="+mn-ea"/>
                <a:cs typeface="Arial" charset="0"/>
              </a:rPr>
              <a:t>How does the new methodology compare to the previous one?</a:t>
            </a:r>
            <a:endParaRPr lang="en-US" sz="1200" kern="1200" dirty="0" smtClean="0">
              <a:solidFill>
                <a:schemeClr val="tx1"/>
              </a:solidFill>
              <a:latin typeface="Arial" charset="0"/>
              <a:ea typeface="+mn-ea"/>
              <a:cs typeface="Arial" charset="0"/>
            </a:endParaRPr>
          </a:p>
          <a:p>
            <a:pPr>
              <a:spcAft>
                <a:spcPts val="600"/>
              </a:spcAft>
            </a:pPr>
            <a:r>
              <a:rPr lang="en-US" sz="1200" kern="1200" dirty="0" smtClean="0">
                <a:solidFill>
                  <a:schemeClr val="tx1"/>
                </a:solidFill>
                <a:latin typeface="Arial" charset="0"/>
                <a:ea typeface="+mn-ea"/>
                <a:cs typeface="Arial" charset="0"/>
              </a:rPr>
              <a:t>The revised methodology takes into account the effects of high debt on interest rates and GDP growth. With this revised methodology, some countries would see higher adjustment needs (for example Italy and Japan), and others lower adjustment needs (for example Germany and France).] </a:t>
            </a:r>
            <a:endParaRPr lang="en-US" sz="1200" kern="1200" dirty="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p>
            <a:fld id="{B36AD4A4-215D-42FB-93BE-57AEA3C2575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spcAft>
                <a:spcPts val="600"/>
              </a:spcAft>
            </a:pPr>
            <a:r>
              <a:rPr lang="en-US" sz="1200" kern="1200" dirty="0" smtClean="0">
                <a:solidFill>
                  <a:schemeClr val="tx1"/>
                </a:solidFill>
                <a:latin typeface="Arial" charset="0"/>
                <a:ea typeface="+mn-ea"/>
                <a:cs typeface="Arial" charset="0"/>
              </a:rPr>
              <a:t>In this light, most advanced economies and several emerging economies will need to undertake substantial adjustment over the coming decade to bring debt to GDP down to appropriate levels. </a:t>
            </a:r>
          </a:p>
          <a:p>
            <a:pPr>
              <a:spcAft>
                <a:spcPts val="600"/>
              </a:spcAft>
            </a:pPr>
            <a:r>
              <a:rPr lang="en-US" sz="1200" kern="1200" dirty="0" smtClean="0">
                <a:solidFill>
                  <a:schemeClr val="tx1"/>
                </a:solidFill>
                <a:latin typeface="Arial" charset="0"/>
                <a:ea typeface="+mn-ea"/>
                <a:cs typeface="Arial" charset="0"/>
              </a:rPr>
              <a:t>The Fiscal Monitor has a standard exercise to calculate the illustrative adjustment needs required between now and 2020, and then sustained for a decade beyond that, to bring debt ratios to 60 percent for advanced economies, and 40 percent for emerging economies. This threshold represents the median debt to GDP ratio before the crisis. </a:t>
            </a:r>
          </a:p>
          <a:p>
            <a:pPr>
              <a:spcAft>
                <a:spcPts val="600"/>
              </a:spcAft>
            </a:pPr>
            <a:r>
              <a:rPr lang="en-US" sz="1200" kern="1200" dirty="0" smtClean="0">
                <a:solidFill>
                  <a:schemeClr val="tx1"/>
                </a:solidFill>
                <a:latin typeface="Arial" charset="0"/>
                <a:ea typeface="+mn-ea"/>
                <a:cs typeface="Arial" charset="0"/>
              </a:rPr>
              <a:t>For this Fiscal Monitor, the methodology used for the calculation of the illustrative adjustment needs was modified to endogenize the interest rate growth differential, by allowing both interest rates and growth to be affected by each country’s debt level. </a:t>
            </a:r>
          </a:p>
          <a:p>
            <a:pPr>
              <a:spcAft>
                <a:spcPts val="600"/>
              </a:spcAft>
            </a:pPr>
            <a:r>
              <a:rPr lang="en-US" sz="1200" kern="1200" dirty="0" smtClean="0">
                <a:solidFill>
                  <a:schemeClr val="tx1"/>
                </a:solidFill>
                <a:latin typeface="Arial" charset="0"/>
                <a:ea typeface="+mn-ea"/>
                <a:cs typeface="Arial" charset="0"/>
              </a:rPr>
              <a:t>For advanced economies, the required adjustment needs average 8 percent of GDP, considerably higher in the case of Japan and the US. </a:t>
            </a:r>
          </a:p>
          <a:p>
            <a:pPr>
              <a:spcAft>
                <a:spcPts val="600"/>
              </a:spcAft>
            </a:pPr>
            <a:r>
              <a:rPr lang="en-US" sz="1200" kern="1200" dirty="0" smtClean="0">
                <a:solidFill>
                  <a:schemeClr val="tx1"/>
                </a:solidFill>
                <a:latin typeface="Arial" charset="0"/>
                <a:ea typeface="+mn-ea"/>
                <a:cs typeface="Arial" charset="0"/>
              </a:rPr>
              <a:t>Emerging economies are in better shape, even under the lower debt threshold. The required adjustment need is 1 percent of GDP on average. </a:t>
            </a:r>
          </a:p>
          <a:p>
            <a:pPr>
              <a:spcAft>
                <a:spcPts val="600"/>
              </a:spcAft>
            </a:pPr>
            <a:r>
              <a:rPr lang="en-US" sz="1200" kern="1200" dirty="0" smtClean="0">
                <a:solidFill>
                  <a:schemeClr val="tx1"/>
                </a:solidFill>
                <a:latin typeface="Arial" charset="0"/>
                <a:ea typeface="+mn-ea"/>
                <a:cs typeface="Arial" charset="0"/>
              </a:rPr>
              <a:t>If in addition, age-related spending costs are taken into account, adjustment needs would jump to 12 percent of GDP in advanced economies and 4 percent in emerging economies. </a:t>
            </a:r>
          </a:p>
          <a:p>
            <a:pPr>
              <a:spcAft>
                <a:spcPts val="600"/>
              </a:spcAft>
            </a:pPr>
            <a:r>
              <a:rPr lang="en-US" sz="1200" kern="1200" dirty="0" smtClean="0">
                <a:solidFill>
                  <a:schemeClr val="tx1"/>
                </a:solidFill>
                <a:latin typeface="Arial" charset="0"/>
                <a:ea typeface="+mn-ea"/>
                <a:cs typeface="Arial" charset="0"/>
              </a:rPr>
              <a:t>The challenge is not only to improve the primary balances, but to sustain them over a substantial number of years. </a:t>
            </a:r>
          </a:p>
          <a:p>
            <a:pPr>
              <a:spcAft>
                <a:spcPts val="600"/>
              </a:spcAft>
            </a:pPr>
            <a:r>
              <a:rPr lang="en-US" sz="1200" kern="1200" dirty="0" smtClean="0">
                <a:solidFill>
                  <a:schemeClr val="tx1"/>
                </a:solidFill>
                <a:latin typeface="Arial" charset="0"/>
                <a:ea typeface="+mn-ea"/>
                <a:cs typeface="Arial" charset="0"/>
              </a:rPr>
              <a:t>For many countries, measures have already been approved and progress has been made. Some countries are still far off, most notably in Japan and the US. </a:t>
            </a:r>
          </a:p>
          <a:p>
            <a:pPr>
              <a:spcAft>
                <a:spcPts val="600"/>
              </a:spcAft>
            </a:pPr>
            <a:r>
              <a:rPr lang="en-US" sz="1200" kern="1200" dirty="0" smtClean="0">
                <a:solidFill>
                  <a:schemeClr val="tx1"/>
                </a:solidFill>
                <a:latin typeface="Arial" charset="0"/>
                <a:ea typeface="+mn-ea"/>
                <a:cs typeface="Arial" charset="0"/>
              </a:rPr>
              <a:t>For the US a credible adjustment plan is needed, that includes entitlement reforms to reduce the cost of pensions and especially healthcare. Revenue measures will also be needed, including widening tax bases by reducing tax expenditures. </a:t>
            </a:r>
          </a:p>
          <a:p>
            <a:pPr>
              <a:spcAft>
                <a:spcPts val="600"/>
              </a:spcAft>
            </a:pPr>
            <a:r>
              <a:rPr lang="en-US" sz="1200" kern="1200" dirty="0" smtClean="0">
                <a:solidFill>
                  <a:schemeClr val="tx1"/>
                </a:solidFill>
                <a:latin typeface="Arial" charset="0"/>
                <a:ea typeface="+mn-ea"/>
                <a:cs typeface="Arial" charset="0"/>
              </a:rPr>
              <a:t>For Japan, a more ambitious plan is needed that includes tax reform that gradually increases the consumption tax beyond current plans, as well as entitlement reforms. </a:t>
            </a:r>
          </a:p>
          <a:p>
            <a:pPr>
              <a:spcAft>
                <a:spcPts val="600"/>
              </a:spcAft>
            </a:pPr>
            <a:r>
              <a:rPr lang="en-US" sz="1200" kern="1200" dirty="0" smtClean="0">
                <a:solidFill>
                  <a:schemeClr val="tx1"/>
                </a:solidFill>
                <a:latin typeface="Arial" charset="0"/>
                <a:ea typeface="+mn-ea"/>
                <a:cs typeface="Arial" charset="0"/>
              </a:rPr>
              <a:t>[</a:t>
            </a:r>
            <a:r>
              <a:rPr lang="en-US" sz="1200" i="1" kern="1200" dirty="0" smtClean="0">
                <a:solidFill>
                  <a:schemeClr val="tx1"/>
                </a:solidFill>
                <a:latin typeface="Arial" charset="0"/>
                <a:ea typeface="+mn-ea"/>
                <a:cs typeface="Arial" charset="0"/>
              </a:rPr>
              <a:t>Possible questions:</a:t>
            </a:r>
            <a:endParaRPr lang="en-US" sz="1200" kern="1200" dirty="0" smtClean="0">
              <a:solidFill>
                <a:schemeClr val="tx1"/>
              </a:solidFill>
              <a:latin typeface="Arial" charset="0"/>
              <a:ea typeface="+mn-ea"/>
              <a:cs typeface="Arial" charset="0"/>
            </a:endParaRPr>
          </a:p>
          <a:p>
            <a:pPr>
              <a:spcAft>
                <a:spcPts val="600"/>
              </a:spcAft>
            </a:pPr>
            <a:r>
              <a:rPr lang="en-US" sz="1200" i="1" kern="1200" dirty="0" smtClean="0">
                <a:solidFill>
                  <a:schemeClr val="tx1"/>
                </a:solidFill>
                <a:latin typeface="Arial" charset="0"/>
                <a:ea typeface="+mn-ea"/>
                <a:cs typeface="Arial" charset="0"/>
              </a:rPr>
              <a:t>Why these debt thresholds?</a:t>
            </a:r>
            <a:endParaRPr lang="en-US" sz="1200" kern="1200" dirty="0" smtClean="0">
              <a:solidFill>
                <a:schemeClr val="tx1"/>
              </a:solidFill>
              <a:latin typeface="Arial" charset="0"/>
              <a:ea typeface="+mn-ea"/>
              <a:cs typeface="Arial" charset="0"/>
            </a:endParaRPr>
          </a:p>
          <a:p>
            <a:pPr>
              <a:spcAft>
                <a:spcPts val="600"/>
              </a:spcAft>
            </a:pPr>
            <a:r>
              <a:rPr lang="en-US" sz="1200" kern="1200" dirty="0" smtClean="0">
                <a:solidFill>
                  <a:schemeClr val="tx1"/>
                </a:solidFill>
                <a:latin typeface="Arial" charset="0"/>
                <a:ea typeface="+mn-ea"/>
                <a:cs typeface="Arial" charset="0"/>
              </a:rPr>
              <a:t>This is an illustrative exercise. The thresholds of 60 percent of GDP for advanced economies and 40 percent of GDP for emerging economies represent the median debt to GDP ratio before the crisis.</a:t>
            </a:r>
          </a:p>
          <a:p>
            <a:pPr>
              <a:spcAft>
                <a:spcPts val="600"/>
              </a:spcAft>
            </a:pPr>
            <a:r>
              <a:rPr lang="en-US" sz="1200" i="1" kern="1200" dirty="0" smtClean="0">
                <a:solidFill>
                  <a:schemeClr val="tx1"/>
                </a:solidFill>
                <a:latin typeface="Arial" charset="0"/>
                <a:ea typeface="+mn-ea"/>
                <a:cs typeface="Arial" charset="0"/>
              </a:rPr>
              <a:t>How does the new methodology compare to the previous one?</a:t>
            </a:r>
            <a:endParaRPr lang="en-US" sz="1200" kern="1200" dirty="0" smtClean="0">
              <a:solidFill>
                <a:schemeClr val="tx1"/>
              </a:solidFill>
              <a:latin typeface="Arial" charset="0"/>
              <a:ea typeface="+mn-ea"/>
              <a:cs typeface="Arial" charset="0"/>
            </a:endParaRPr>
          </a:p>
          <a:p>
            <a:pPr>
              <a:spcAft>
                <a:spcPts val="600"/>
              </a:spcAft>
            </a:pPr>
            <a:r>
              <a:rPr lang="en-US" sz="1200" kern="1200" dirty="0" smtClean="0">
                <a:solidFill>
                  <a:schemeClr val="tx1"/>
                </a:solidFill>
                <a:latin typeface="Arial" charset="0"/>
                <a:ea typeface="+mn-ea"/>
                <a:cs typeface="Arial" charset="0"/>
              </a:rPr>
              <a:t>The revised methodology takes into account the effects of high debt on interest rates and GDP growth. With this revised methodology, some countries would see higher adjustment needs (for example Italy and Japan), and others lower adjustment needs (for example Germany and France).] </a:t>
            </a:r>
            <a:endParaRPr lang="en-US" sz="1200" kern="1200" dirty="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p>
            <a:fld id="{B36AD4A4-215D-42FB-93BE-57AEA3C2575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BB3F2FEB-4EF7-4B84-A746-67C062150325}" type="slidenum">
              <a:rPr lang="en-US" smtClean="0"/>
              <a:pPr/>
              <a:t>‹#›</a:t>
            </a:fld>
            <a:endParaRPr lang="en-US" dirty="0"/>
          </a:p>
        </p:txBody>
      </p:sp>
      <p:sp>
        <p:nvSpPr>
          <p:cNvPr id="8" name="Footer Placeholder 7"/>
          <p:cNvSpPr>
            <a:spLocks noGrp="1"/>
          </p:cNvSpPr>
          <p:nvPr>
            <p:ph type="ftr" sz="quarter" idx="12"/>
          </p:nvPr>
        </p:nvSpPr>
        <p:spPr/>
        <p:txBody>
          <a:bodyPr/>
          <a:lstStyle/>
          <a:p>
            <a:endParaRPr lang="en-US" dirty="0"/>
          </a:p>
        </p:txBody>
      </p:sp>
      <p:sp>
        <p:nvSpPr>
          <p:cNvPr id="10" name="Content Placeholder 9"/>
          <p:cNvSpPr>
            <a:spLocks noGrp="1"/>
          </p:cNvSpPr>
          <p:nvPr>
            <p:ph sz="quarter" idx="13"/>
          </p:nvPr>
        </p:nvSpPr>
        <p:spPr>
          <a:xfrm>
            <a:off x="609600" y="1295400"/>
            <a:ext cx="8153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228600" y="185058"/>
            <a:ext cx="8686800" cy="685800"/>
          </a:xfrm>
          <a:prstGeom prst="rect">
            <a:avLst/>
          </a:prstGeom>
          <a:solidFill>
            <a:srgbClr val="B80000"/>
          </a:solidFill>
          <a:ln w="25400" cap="flat" cmpd="sng" algn="ctr">
            <a:noFill/>
            <a:prstDash val="solid"/>
          </a:ln>
          <a:effectLst/>
        </p:spPr>
        <p:txBody>
          <a:bodyPr rtlCol="0" anchor="ctr"/>
          <a:lstStyle/>
          <a:p>
            <a:pPr fontAlgn="auto">
              <a:spcBef>
                <a:spcPts val="0"/>
              </a:spcBef>
              <a:spcAft>
                <a:spcPts val="0"/>
              </a:spcAft>
              <a:defRPr/>
            </a:pPr>
            <a:endParaRPr lang="en-US" sz="1800" kern="0" dirty="0">
              <a:solidFill>
                <a:srgbClr val="FFFFFF"/>
              </a:solidFill>
              <a:latin typeface="Arial"/>
              <a:cs typeface="Arial"/>
            </a:endParaRPr>
          </a:p>
        </p:txBody>
      </p:sp>
      <p:sp>
        <p:nvSpPr>
          <p:cNvPr id="2" name="Title 1"/>
          <p:cNvSpPr>
            <a:spLocks noGrp="1"/>
          </p:cNvSpPr>
          <p:nvPr>
            <p:ph type="title"/>
          </p:nvPr>
        </p:nvSpPr>
        <p:spPr>
          <a:xfrm>
            <a:off x="228600" y="-47625"/>
            <a:ext cx="8686800" cy="1143000"/>
          </a:xfrm>
        </p:spPr>
        <p:txBody>
          <a:bodyPr/>
          <a:lstStyle>
            <a:lvl1pPr>
              <a:defRPr sz="2800" b="0">
                <a:solidFill>
                  <a:schemeClr val="bg1"/>
                </a:solidFill>
              </a:defRPr>
            </a:lvl1pPr>
          </a:lstStyle>
          <a:p>
            <a:r>
              <a:rPr lang="en-US" dirty="0"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BB3F2FEB-4EF7-4B84-A746-67C062150325}" type="slidenum">
              <a:rPr lang="en-US" smtClean="0"/>
              <a:pPr/>
              <a:t>‹#›</a:t>
            </a:fld>
            <a:endParaRPr lang="en-US" dirty="0"/>
          </a:p>
        </p:txBody>
      </p:sp>
      <p:sp>
        <p:nvSpPr>
          <p:cNvPr id="8" name="Footer Placeholder 7"/>
          <p:cNvSpPr>
            <a:spLocks noGrp="1"/>
          </p:cNvSpPr>
          <p:nvPr>
            <p:ph type="ftr" sz="quarter" idx="12"/>
          </p:nvPr>
        </p:nvSpPr>
        <p:spPr/>
        <p:txBody>
          <a:bodyPr/>
          <a:lstStyle/>
          <a:p>
            <a:endParaRPr lang="en-US" dirty="0"/>
          </a:p>
        </p:txBody>
      </p:sp>
      <p:sp>
        <p:nvSpPr>
          <p:cNvPr id="10" name="Content Placeholder 9"/>
          <p:cNvSpPr>
            <a:spLocks noGrp="1"/>
          </p:cNvSpPr>
          <p:nvPr>
            <p:ph sz="quarter" idx="13"/>
          </p:nvPr>
        </p:nvSpPr>
        <p:spPr>
          <a:xfrm>
            <a:off x="609600" y="1295400"/>
            <a:ext cx="8153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228600" y="185058"/>
            <a:ext cx="8686800" cy="685800"/>
          </a:xfrm>
          <a:prstGeom prst="rect">
            <a:avLst/>
          </a:prstGeom>
          <a:solidFill>
            <a:srgbClr val="B80000"/>
          </a:solidFill>
          <a:ln w="25400" cap="flat" cmpd="sng" algn="ctr">
            <a:noFill/>
            <a:prstDash val="solid"/>
          </a:ln>
          <a:effectLst/>
        </p:spPr>
        <p:txBody>
          <a:bodyPr rtlCol="0" anchor="ctr"/>
          <a:lstStyle/>
          <a:p>
            <a:pPr fontAlgn="auto">
              <a:spcBef>
                <a:spcPts val="0"/>
              </a:spcBef>
              <a:spcAft>
                <a:spcPts val="0"/>
              </a:spcAft>
              <a:defRPr/>
            </a:pPr>
            <a:endParaRPr lang="en-US" sz="1800" kern="0" dirty="0">
              <a:solidFill>
                <a:srgbClr val="FFFFFF"/>
              </a:solidFill>
              <a:latin typeface="Arial"/>
              <a:cs typeface="Arial"/>
            </a:endParaRPr>
          </a:p>
        </p:txBody>
      </p:sp>
      <p:sp>
        <p:nvSpPr>
          <p:cNvPr id="2" name="Title 1"/>
          <p:cNvSpPr>
            <a:spLocks noGrp="1"/>
          </p:cNvSpPr>
          <p:nvPr>
            <p:ph type="title"/>
          </p:nvPr>
        </p:nvSpPr>
        <p:spPr>
          <a:xfrm>
            <a:off x="228600" y="-47625"/>
            <a:ext cx="8686800" cy="1143000"/>
          </a:xfrm>
        </p:spPr>
        <p:txBody>
          <a:bodyPr/>
          <a:lstStyle>
            <a:lvl1pPr>
              <a:defRPr sz="2800" b="0">
                <a:solidFill>
                  <a:schemeClr val="bg1"/>
                </a:solidFill>
              </a:defRPr>
            </a:lvl1pPr>
          </a:lstStyle>
          <a:p>
            <a:r>
              <a:rPr lang="en-US" dirty="0"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lgn="ct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AE606DD-D066-4020-99B8-4F9D94E94EA0}"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ct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EC5D4BE-2933-4CE8-8E29-AECF8666D4B3}"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ct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43C5875-91E3-41CE-AE6F-33116157EAB8}"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ct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47B5453-BFAC-4E54-B0B9-C6047A30AF95}"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ct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CF537AB-6DD5-47B3-B0EF-A3A6059CEE71}"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ct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03BEBE1-7BD2-4AFA-85AF-7487A2E15DE6}"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7244C5B9-4005-4BE6-8555-D9E02B5C16B4}"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9454EDE-4260-453E-9D56-AF2237FF8259}"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lgn="ct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AE606DD-D066-4020-99B8-4F9D94E94EA0}"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ct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EC5D4BE-2933-4CE8-8E29-AECF8666D4B3}"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ct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43C5875-91E3-41CE-AE6F-33116157EAB8}"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ct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47B5453-BFAC-4E54-B0B9-C6047A30AF95}"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ct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CF537AB-6DD5-47B3-B0EF-A3A6059CEE71}"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ct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03BEBE1-7BD2-4AFA-85AF-7487A2E15DE6}"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7244C5B9-4005-4BE6-8555-D9E02B5C16B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9454EDE-4260-453E-9D56-AF2237FF8259}"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242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pitchFamily="34" charset="0"/>
              </a:defRPr>
            </a:lvl1pPr>
          </a:lstStyle>
          <a:p>
            <a:endParaRPr lang="en-US" dirty="0"/>
          </a:p>
        </p:txBody>
      </p:sp>
      <p:sp>
        <p:nvSpPr>
          <p:cNvPr id="2242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defRPr>
            </a:lvl1pPr>
          </a:lstStyle>
          <a:p>
            <a:endParaRPr lang="en-US" dirty="0"/>
          </a:p>
        </p:txBody>
      </p:sp>
      <p:sp>
        <p:nvSpPr>
          <p:cNvPr id="224262"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defRPr>
            </a:lvl1pPr>
          </a:lstStyle>
          <a:p>
            <a:fld id="{BB3F2FEB-4EF7-4B84-A746-67C062150325}" type="slidenum">
              <a:rPr lang="en-US"/>
              <a:pPr/>
              <a:t>‹#›</a:t>
            </a:fld>
            <a:endParaRPr lang="en-US" dirty="0"/>
          </a:p>
        </p:txBody>
      </p:sp>
      <p:sp>
        <p:nvSpPr>
          <p:cNvPr id="9" name="Content Placeholder 2"/>
          <p:cNvSpPr txBox="1">
            <a:spLocks/>
          </p:cNvSpPr>
          <p:nvPr userDrawn="1"/>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0" hangingPunct="0">
              <a:spcBef>
                <a:spcPct val="20000"/>
              </a:spcBef>
              <a:buClr>
                <a:srgbClr val="FFCC00"/>
              </a:buClr>
              <a:buSzPct val="70000"/>
              <a:buFont typeface="Wingdings" pitchFamily="2" charset="2"/>
              <a:buNone/>
              <a:defRPr/>
            </a:pPr>
            <a:endParaRPr lang="en-US" sz="1800" kern="0" dirty="0">
              <a:solidFill>
                <a:srgbClr val="000000"/>
              </a:solidFill>
              <a:latin typeface="Arial" pitchFamily="34" charset="0"/>
            </a:endParaRPr>
          </a:p>
        </p:txBody>
      </p:sp>
      <p:sp>
        <p:nvSpPr>
          <p:cNvPr id="11" name="Text Placeholder 10"/>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4917" r:id="rId1"/>
    <p:sldLayoutId id="2147484918" r:id="rId2"/>
    <p:sldLayoutId id="2147484919" r:id="rId3"/>
    <p:sldLayoutId id="2147484920" r:id="rId4"/>
    <p:sldLayoutId id="2147484921" r:id="rId5"/>
    <p:sldLayoutId id="2147484922" r:id="rId6"/>
    <p:sldLayoutId id="2147484923" r:id="rId7"/>
    <p:sldLayoutId id="2147484924" r:id="rId8"/>
    <p:sldLayoutId id="2147484925" r:id="rId9"/>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3200" b="1">
          <a:solidFill>
            <a:schemeClr val="tx1"/>
          </a:solidFill>
          <a:latin typeface="Franklin Gothic Medium" pitchFamily="34" charset="0"/>
          <a:ea typeface="+mj-ea"/>
          <a:cs typeface="+mj-cs"/>
        </a:defRPr>
      </a:lvl1pPr>
      <a:lvl2pPr algn="ctr" rtl="0" eaLnBrk="0" fontAlgn="base" hangingPunct="0">
        <a:spcBef>
          <a:spcPct val="0"/>
        </a:spcBef>
        <a:spcAft>
          <a:spcPct val="0"/>
        </a:spcAft>
        <a:defRPr sz="4400" b="1">
          <a:solidFill>
            <a:schemeClr val="bg2"/>
          </a:solidFill>
          <a:latin typeface="Garamond" pitchFamily="18" charset="0"/>
          <a:cs typeface="Arial" pitchFamily="34" charset="0"/>
        </a:defRPr>
      </a:lvl2pPr>
      <a:lvl3pPr algn="ctr" rtl="0" eaLnBrk="0" fontAlgn="base" hangingPunct="0">
        <a:spcBef>
          <a:spcPct val="0"/>
        </a:spcBef>
        <a:spcAft>
          <a:spcPct val="0"/>
        </a:spcAft>
        <a:defRPr sz="4400" b="1">
          <a:solidFill>
            <a:schemeClr val="bg2"/>
          </a:solidFill>
          <a:latin typeface="Garamond" pitchFamily="18" charset="0"/>
          <a:cs typeface="Arial" pitchFamily="34" charset="0"/>
        </a:defRPr>
      </a:lvl3pPr>
      <a:lvl4pPr algn="ctr" rtl="0" eaLnBrk="0" fontAlgn="base" hangingPunct="0">
        <a:spcBef>
          <a:spcPct val="0"/>
        </a:spcBef>
        <a:spcAft>
          <a:spcPct val="0"/>
        </a:spcAft>
        <a:defRPr sz="4400" b="1">
          <a:solidFill>
            <a:schemeClr val="bg2"/>
          </a:solidFill>
          <a:latin typeface="Garamond" pitchFamily="18" charset="0"/>
          <a:cs typeface="Arial" pitchFamily="34" charset="0"/>
        </a:defRPr>
      </a:lvl4pPr>
      <a:lvl5pPr algn="ctr" rtl="0" eaLnBrk="0" fontAlgn="base" hangingPunct="0">
        <a:spcBef>
          <a:spcPct val="0"/>
        </a:spcBef>
        <a:spcAft>
          <a:spcPct val="0"/>
        </a:spcAft>
        <a:defRPr sz="4400" b="1">
          <a:solidFill>
            <a:schemeClr val="bg2"/>
          </a:solidFill>
          <a:latin typeface="Garamond" pitchFamily="18"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bg1">
            <a:lumMod val="50000"/>
          </a:schemeClr>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B80000"/>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accent3"/>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3pPr>
      <a:lvl4pPr marL="1600200" indent="-228600" algn="l" rtl="0" eaLnBrk="0" fontAlgn="base" hangingPunct="0">
        <a:spcBef>
          <a:spcPct val="20000"/>
        </a:spcBef>
        <a:spcAft>
          <a:spcPct val="0"/>
        </a:spcAft>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4pPr>
      <a:lvl5pPr marL="2057400" indent="-228600" algn="l" rtl="0" eaLnBrk="0" fontAlgn="base" hangingPunct="0">
        <a:spcBef>
          <a:spcPct val="20000"/>
        </a:spcBef>
        <a:spcAft>
          <a:spcPct val="0"/>
        </a:spcAft>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242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pitchFamily="34" charset="0"/>
              </a:defRPr>
            </a:lvl1pPr>
          </a:lstStyle>
          <a:p>
            <a:endParaRPr lang="en-US" dirty="0"/>
          </a:p>
        </p:txBody>
      </p:sp>
      <p:sp>
        <p:nvSpPr>
          <p:cNvPr id="2242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defRPr>
            </a:lvl1pPr>
          </a:lstStyle>
          <a:p>
            <a:endParaRPr lang="en-US" dirty="0"/>
          </a:p>
        </p:txBody>
      </p:sp>
      <p:sp>
        <p:nvSpPr>
          <p:cNvPr id="224262"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defRPr>
            </a:lvl1pPr>
          </a:lstStyle>
          <a:p>
            <a:fld id="{BB3F2FEB-4EF7-4B84-A746-67C062150325}" type="slidenum">
              <a:rPr lang="en-US"/>
              <a:pPr/>
              <a:t>‹#›</a:t>
            </a:fld>
            <a:endParaRPr lang="en-US" dirty="0"/>
          </a:p>
        </p:txBody>
      </p:sp>
      <p:sp>
        <p:nvSpPr>
          <p:cNvPr id="9" name="Content Placeholder 2"/>
          <p:cNvSpPr txBox="1">
            <a:spLocks/>
          </p:cNvSpPr>
          <p:nvPr userDrawn="1"/>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0" hangingPunct="0">
              <a:spcBef>
                <a:spcPct val="20000"/>
              </a:spcBef>
              <a:buClr>
                <a:srgbClr val="FFCC00"/>
              </a:buClr>
              <a:buSzPct val="70000"/>
              <a:buFont typeface="Wingdings" pitchFamily="2" charset="2"/>
              <a:buNone/>
              <a:defRPr/>
            </a:pPr>
            <a:endParaRPr lang="en-US" sz="1800" kern="0" dirty="0">
              <a:solidFill>
                <a:srgbClr val="000000"/>
              </a:solidFill>
              <a:latin typeface="Arial" pitchFamily="34" charset="0"/>
            </a:endParaRPr>
          </a:p>
        </p:txBody>
      </p:sp>
      <p:sp>
        <p:nvSpPr>
          <p:cNvPr id="11" name="Text Placeholder 10"/>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4927" r:id="rId1"/>
    <p:sldLayoutId id="2147484928" r:id="rId2"/>
    <p:sldLayoutId id="2147484929" r:id="rId3"/>
    <p:sldLayoutId id="2147484930" r:id="rId4"/>
    <p:sldLayoutId id="2147484931" r:id="rId5"/>
    <p:sldLayoutId id="2147484932" r:id="rId6"/>
    <p:sldLayoutId id="2147484933" r:id="rId7"/>
    <p:sldLayoutId id="2147484934" r:id="rId8"/>
    <p:sldLayoutId id="2147484935" r:id="rId9"/>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3200" b="1">
          <a:solidFill>
            <a:schemeClr val="tx1"/>
          </a:solidFill>
          <a:latin typeface="Franklin Gothic Medium" pitchFamily="34" charset="0"/>
          <a:ea typeface="+mj-ea"/>
          <a:cs typeface="+mj-cs"/>
        </a:defRPr>
      </a:lvl1pPr>
      <a:lvl2pPr algn="ctr" rtl="0" eaLnBrk="0" fontAlgn="base" hangingPunct="0">
        <a:spcBef>
          <a:spcPct val="0"/>
        </a:spcBef>
        <a:spcAft>
          <a:spcPct val="0"/>
        </a:spcAft>
        <a:defRPr sz="4400" b="1">
          <a:solidFill>
            <a:schemeClr val="bg2"/>
          </a:solidFill>
          <a:latin typeface="Garamond" pitchFamily="18" charset="0"/>
          <a:cs typeface="Arial" pitchFamily="34" charset="0"/>
        </a:defRPr>
      </a:lvl2pPr>
      <a:lvl3pPr algn="ctr" rtl="0" eaLnBrk="0" fontAlgn="base" hangingPunct="0">
        <a:spcBef>
          <a:spcPct val="0"/>
        </a:spcBef>
        <a:spcAft>
          <a:spcPct val="0"/>
        </a:spcAft>
        <a:defRPr sz="4400" b="1">
          <a:solidFill>
            <a:schemeClr val="bg2"/>
          </a:solidFill>
          <a:latin typeface="Garamond" pitchFamily="18" charset="0"/>
          <a:cs typeface="Arial" pitchFamily="34" charset="0"/>
        </a:defRPr>
      </a:lvl3pPr>
      <a:lvl4pPr algn="ctr" rtl="0" eaLnBrk="0" fontAlgn="base" hangingPunct="0">
        <a:spcBef>
          <a:spcPct val="0"/>
        </a:spcBef>
        <a:spcAft>
          <a:spcPct val="0"/>
        </a:spcAft>
        <a:defRPr sz="4400" b="1">
          <a:solidFill>
            <a:schemeClr val="bg2"/>
          </a:solidFill>
          <a:latin typeface="Garamond" pitchFamily="18" charset="0"/>
          <a:cs typeface="Arial" pitchFamily="34" charset="0"/>
        </a:defRPr>
      </a:lvl4pPr>
      <a:lvl5pPr algn="ctr" rtl="0" eaLnBrk="0" fontAlgn="base" hangingPunct="0">
        <a:spcBef>
          <a:spcPct val="0"/>
        </a:spcBef>
        <a:spcAft>
          <a:spcPct val="0"/>
        </a:spcAft>
        <a:defRPr sz="4400" b="1">
          <a:solidFill>
            <a:schemeClr val="bg2"/>
          </a:solidFill>
          <a:latin typeface="Garamond" pitchFamily="18"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bg1">
            <a:lumMod val="50000"/>
          </a:schemeClr>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B80000"/>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accent3"/>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3pPr>
      <a:lvl4pPr marL="1600200" indent="-228600" algn="l" rtl="0" eaLnBrk="0" fontAlgn="base" hangingPunct="0">
        <a:spcBef>
          <a:spcPct val="20000"/>
        </a:spcBef>
        <a:spcAft>
          <a:spcPct val="0"/>
        </a:spcAft>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4pPr>
      <a:lvl5pPr marL="2057400" indent="-228600" algn="l" rtl="0" eaLnBrk="0" fontAlgn="base" hangingPunct="0">
        <a:spcBef>
          <a:spcPct val="20000"/>
        </a:spcBef>
        <a:spcAft>
          <a:spcPct val="0"/>
        </a:spcAft>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chart" Target="../charts/char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 Id="rId3"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 Id="rId3"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chart" Target="../charts/char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hyperlink" Target="http://www.imf.org/external/pubs/cat/longres.aspx?sk=25336" TargetMode="External"/><Relationship Id="rId4" Type="http://schemas.openxmlformats.org/officeDocument/2006/relationships/hyperlink" Target="http://tinyurl.com/IMFHEALTHCARE" TargetMode="External"/><Relationship Id="rId5" Type="http://schemas.openxmlformats.org/officeDocument/2006/relationships/hyperlink" Target="http://www.amazon.com/Economics-Public-Advanced-Emerging-Economies/dp/1616352442" TargetMode="External"/><Relationship Id="rId6" Type="http://schemas.openxmlformats.org/officeDocument/2006/relationships/hyperlink" Target="http://www.youtube.com/watch?v=EAcR7LWIKVU" TargetMode="External"/><Relationship Id="rId7"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BA8A3-BC96-40DE-9D65-5DB28ABA68B0}" type="slidenum">
              <a:rPr lang="es-ES_tradnl" smtClean="0"/>
              <a:pPr/>
              <a:t>1</a:t>
            </a:fld>
            <a:endParaRPr lang="es-ES_tradnl" dirty="0"/>
          </a:p>
        </p:txBody>
      </p:sp>
      <p:pic>
        <p:nvPicPr>
          <p:cNvPr id="5" name="Picture 3" descr="C:\Users\mdavid2\Desktop\banner.jpg"/>
          <p:cNvPicPr>
            <a:picLocks noChangeAspect="1" noChangeArrowheads="1"/>
          </p:cNvPicPr>
          <p:nvPr/>
        </p:nvPicPr>
        <p:blipFill>
          <a:blip r:embed="rId3" cstate="print"/>
          <a:srcRect/>
          <a:stretch>
            <a:fillRect/>
          </a:stretch>
        </p:blipFill>
        <p:spPr bwMode="auto">
          <a:xfrm>
            <a:off x="304800" y="-4825"/>
            <a:ext cx="8534400" cy="825514"/>
          </a:xfrm>
          <a:prstGeom prst="rect">
            <a:avLst/>
          </a:prstGeom>
          <a:noFill/>
        </p:spPr>
      </p:pic>
      <p:sp>
        <p:nvSpPr>
          <p:cNvPr id="8" name="Rectangle 2"/>
          <p:cNvSpPr txBox="1">
            <a:spLocks noChangeArrowheads="1"/>
          </p:cNvSpPr>
          <p:nvPr/>
        </p:nvSpPr>
        <p:spPr bwMode="auto">
          <a:xfrm>
            <a:off x="304800" y="828675"/>
            <a:ext cx="8305800" cy="2371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eaLnBrk="0" hangingPunct="0">
              <a:defRPr/>
            </a:pPr>
            <a:r>
              <a:rPr lang="es-ES_tradnl" sz="3200" b="1" kern="0" smtClean="0">
                <a:solidFill>
                  <a:srgbClr val="C00000"/>
                </a:solidFill>
                <a:latin typeface="Franklin Gothic Medium" pitchFamily="34" charset="0"/>
                <a:ea typeface="+mj-ea"/>
              </a:rPr>
              <a:t>Los aspectos </a:t>
            </a:r>
            <a:r>
              <a:rPr lang="es-ES_tradnl" sz="3200" b="1" kern="0" dirty="0" smtClean="0">
                <a:solidFill>
                  <a:srgbClr val="C00000"/>
                </a:solidFill>
                <a:latin typeface="Franklin Gothic Medium" pitchFamily="34" charset="0"/>
                <a:ea typeface="+mj-ea"/>
              </a:rPr>
              <a:t>económicos de la reforma de la salud pública en las economías avanzadas y emergentes</a:t>
            </a:r>
            <a:endParaRPr kumimoji="0" lang="es-ES_tradnl" sz="2000" b="1" i="0" u="none" strike="noStrike" kern="0" cap="none" spc="0" normalizeH="0" baseline="0" noProof="0" dirty="0">
              <a:ln>
                <a:noFill/>
              </a:ln>
              <a:solidFill>
                <a:srgbClr val="C00000"/>
              </a:solidFill>
              <a:effectLst/>
              <a:uLnTx/>
              <a:uFillTx/>
              <a:latin typeface="Franklin Gothic Medium" pitchFamily="34" charset="0"/>
              <a:ea typeface="+mj-ea"/>
              <a:cs typeface="Arial" pitchFamily="34" charset="0"/>
            </a:endParaRPr>
          </a:p>
        </p:txBody>
      </p:sp>
      <p:sp>
        <p:nvSpPr>
          <p:cNvPr id="9" name="Rectangle 3"/>
          <p:cNvSpPr txBox="1">
            <a:spLocks noChangeArrowheads="1"/>
          </p:cNvSpPr>
          <p:nvPr/>
        </p:nvSpPr>
        <p:spPr bwMode="auto">
          <a:xfrm>
            <a:off x="1371600" y="4495800"/>
            <a:ext cx="6400800" cy="15438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90000"/>
              </a:lnSpc>
              <a:spcBef>
                <a:spcPct val="20000"/>
              </a:spcBef>
              <a:spcAft>
                <a:spcPct val="0"/>
              </a:spcAft>
              <a:buClr>
                <a:srgbClr val="FFCC00"/>
              </a:buClr>
              <a:buSzPct val="70000"/>
              <a:buFont typeface="Wingdings" pitchFamily="2" charset="2"/>
              <a:buNone/>
              <a:tabLst/>
              <a:defRPr/>
            </a:pPr>
            <a:r>
              <a:rPr kumimoji="0" lang="es-ES_tradnl" sz="2000" b="0" i="0" u="none" strike="noStrike" kern="0" cap="none" spc="0" normalizeH="0" baseline="0" noProof="0" dirty="0" smtClean="0">
                <a:ln>
                  <a:noFill/>
                </a:ln>
                <a:solidFill>
                  <a:schemeClr val="accent2">
                    <a:lumMod val="50000"/>
                  </a:schemeClr>
                </a:solidFill>
                <a:effectLst/>
                <a:uLnTx/>
                <a:uFillTx/>
                <a:latin typeface="Arial" pitchFamily="34" charset="0"/>
                <a:ea typeface="+mn-ea"/>
                <a:cs typeface="Arial" pitchFamily="34" charset="0"/>
              </a:rPr>
              <a:t>Benedict Clements</a:t>
            </a:r>
          </a:p>
          <a:p>
            <a:pPr marL="0" marR="0" lvl="0" indent="0" algn="ctr" defTabSz="914400" rtl="0" eaLnBrk="0" fontAlgn="base" latinLnBrk="0" hangingPunct="0">
              <a:lnSpc>
                <a:spcPct val="90000"/>
              </a:lnSpc>
              <a:spcBef>
                <a:spcPct val="20000"/>
              </a:spcBef>
              <a:spcAft>
                <a:spcPct val="0"/>
              </a:spcAft>
              <a:buClr>
                <a:srgbClr val="FFCC00"/>
              </a:buClr>
              <a:buSzPct val="70000"/>
              <a:buFont typeface="Wingdings" pitchFamily="2" charset="2"/>
              <a:buNone/>
              <a:tabLst/>
              <a:defRPr/>
            </a:pPr>
            <a:r>
              <a:rPr kumimoji="0" lang="es-ES_tradnl" sz="2000" b="0" i="0" u="none" strike="noStrike" kern="0" cap="none" spc="0" normalizeH="0" baseline="0" noProof="0" dirty="0" smtClean="0">
                <a:ln>
                  <a:noFill/>
                </a:ln>
                <a:solidFill>
                  <a:schemeClr val="accent2">
                    <a:lumMod val="50000"/>
                  </a:schemeClr>
                </a:solidFill>
                <a:effectLst/>
                <a:uLnTx/>
                <a:uFillTx/>
                <a:latin typeface="Arial" pitchFamily="34" charset="0"/>
                <a:ea typeface="+mn-ea"/>
                <a:cs typeface="Arial" pitchFamily="34" charset="0"/>
              </a:rPr>
              <a:t>Departamento de Asuntos Fiscales, FMI</a:t>
            </a:r>
          </a:p>
          <a:p>
            <a:pPr marL="0" marR="0" lvl="0" indent="0" algn="ctr" defTabSz="914400" rtl="0" eaLnBrk="0" fontAlgn="base" latinLnBrk="0" hangingPunct="0">
              <a:lnSpc>
                <a:spcPct val="90000"/>
              </a:lnSpc>
              <a:spcBef>
                <a:spcPct val="20000"/>
              </a:spcBef>
              <a:spcAft>
                <a:spcPct val="0"/>
              </a:spcAft>
              <a:buClr>
                <a:srgbClr val="FFCC00"/>
              </a:buClr>
              <a:buSzPct val="70000"/>
              <a:buFont typeface="Wingdings" pitchFamily="2" charset="2"/>
              <a:buNone/>
              <a:tabLst/>
              <a:defRPr/>
            </a:pPr>
            <a:endParaRPr kumimoji="0" lang="es-ES_tradnl" sz="1800" b="0" i="0" u="none" strike="noStrike" kern="0" cap="none" spc="0" normalizeH="0" baseline="0" noProof="0" dirty="0" smtClean="0">
              <a:ln>
                <a:noFill/>
              </a:ln>
              <a:solidFill>
                <a:schemeClr val="accent2">
                  <a:lumMod val="50000"/>
                </a:schemeClr>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90000"/>
              </a:lnSpc>
              <a:spcBef>
                <a:spcPct val="20000"/>
              </a:spcBef>
              <a:spcAft>
                <a:spcPct val="0"/>
              </a:spcAft>
              <a:buClr>
                <a:srgbClr val="FFCC00"/>
              </a:buClr>
              <a:buSzPct val="70000"/>
              <a:buFont typeface="Wingdings" pitchFamily="2" charset="2"/>
              <a:buNone/>
              <a:tabLst/>
              <a:defRPr/>
            </a:pPr>
            <a:endParaRPr kumimoji="0" lang="es-ES_tradnl" sz="1800" b="0" i="0" u="none" strike="noStrike" kern="0" cap="none" spc="0" normalizeH="0" baseline="0" noProof="0" dirty="0" smtClean="0">
              <a:ln>
                <a:noFill/>
              </a:ln>
              <a:solidFill>
                <a:schemeClr val="accent2">
                  <a:lumMod val="50000"/>
                </a:schemeClr>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90000"/>
              </a:lnSpc>
              <a:spcBef>
                <a:spcPct val="20000"/>
              </a:spcBef>
              <a:spcAft>
                <a:spcPct val="0"/>
              </a:spcAft>
              <a:buClr>
                <a:srgbClr val="FFCC00"/>
              </a:buClr>
              <a:buSzPct val="70000"/>
              <a:buFont typeface="Wingdings" pitchFamily="2" charset="2"/>
              <a:buNone/>
              <a:tabLst/>
              <a:defRPr/>
            </a:pPr>
            <a:r>
              <a:rPr kumimoji="0" lang="es-ES_tradnl" sz="1800" b="0" i="0" u="none" strike="noStrike" kern="0" cap="none" spc="0" normalizeH="0" baseline="0" noProof="0" dirty="0" smtClean="0">
                <a:ln>
                  <a:noFill/>
                </a:ln>
                <a:solidFill>
                  <a:schemeClr val="accent2">
                    <a:lumMod val="50000"/>
                  </a:schemeClr>
                </a:solidFill>
                <a:effectLst/>
                <a:uLnTx/>
                <a:uFillTx/>
                <a:latin typeface="Arial" pitchFamily="34" charset="0"/>
                <a:ea typeface="+mn-ea"/>
                <a:cs typeface="Arial" pitchFamily="34" charset="0"/>
              </a:rPr>
              <a:t>Agosto </a:t>
            </a:r>
            <a:r>
              <a:rPr lang="es-ES_tradnl" sz="1800" kern="0" dirty="0" smtClean="0">
                <a:solidFill>
                  <a:schemeClr val="accent2">
                    <a:lumMod val="50000"/>
                  </a:schemeClr>
                </a:solidFill>
                <a:latin typeface="Arial" pitchFamily="34" charset="0"/>
              </a:rPr>
              <a:t>de</a:t>
            </a:r>
            <a:r>
              <a:rPr kumimoji="0" lang="es-ES_tradnl" sz="1800" b="0" i="0" u="none" strike="noStrike" kern="0" cap="none" spc="0" normalizeH="0" noProof="0" dirty="0" smtClean="0">
                <a:ln>
                  <a:noFill/>
                </a:ln>
                <a:solidFill>
                  <a:schemeClr val="accent2">
                    <a:lumMod val="50000"/>
                  </a:schemeClr>
                </a:solidFill>
                <a:effectLst/>
                <a:uLnTx/>
                <a:uFillTx/>
                <a:latin typeface="Arial" pitchFamily="34" charset="0"/>
                <a:ea typeface="+mn-ea"/>
                <a:cs typeface="Arial" pitchFamily="34" charset="0"/>
              </a:rPr>
              <a:t> </a:t>
            </a:r>
            <a:r>
              <a:rPr kumimoji="0" lang="es-ES_tradnl" sz="1800" b="0" i="0" u="none" strike="noStrike" kern="0" cap="none" spc="0" normalizeH="0" baseline="0" noProof="0" dirty="0" smtClean="0">
                <a:ln>
                  <a:noFill/>
                </a:ln>
                <a:solidFill>
                  <a:schemeClr val="accent2">
                    <a:lumMod val="50000"/>
                  </a:schemeClr>
                </a:solidFill>
                <a:effectLst/>
                <a:uLnTx/>
                <a:uFillTx/>
                <a:latin typeface="Arial" pitchFamily="34" charset="0"/>
                <a:ea typeface="+mn-ea"/>
                <a:cs typeface="Arial" pitchFamily="34" charset="0"/>
              </a:rPr>
              <a:t>2012</a:t>
            </a:r>
          </a:p>
          <a:p>
            <a:pPr marL="0" marR="0" lvl="0" indent="0" algn="ctr" defTabSz="914400" rtl="0" eaLnBrk="0" fontAlgn="base" latinLnBrk="0" hangingPunct="0">
              <a:lnSpc>
                <a:spcPct val="90000"/>
              </a:lnSpc>
              <a:spcBef>
                <a:spcPct val="20000"/>
              </a:spcBef>
              <a:spcAft>
                <a:spcPct val="0"/>
              </a:spcAft>
              <a:buClr>
                <a:srgbClr val="FFCC00"/>
              </a:buClr>
              <a:buSzPct val="70000"/>
              <a:buFont typeface="Wingdings" pitchFamily="2" charset="2"/>
              <a:buNone/>
              <a:tabLst/>
              <a:defRPr/>
            </a:pPr>
            <a:endParaRPr kumimoji="0" lang="es-ES_tradnl" b="0" i="0" u="none" strike="noStrike" kern="0" cap="none" spc="0" normalizeH="0" baseline="0" noProof="0" dirty="0">
              <a:ln>
                <a:noFill/>
              </a:ln>
              <a:solidFill>
                <a:schemeClr val="accent2">
                  <a:lumMod val="50000"/>
                </a:schemeClr>
              </a:solidFill>
              <a:effectLst/>
              <a:uLnTx/>
              <a:uFillTx/>
              <a:latin typeface="Arial" pitchFamily="34" charset="0"/>
              <a:ea typeface="+mn-ea"/>
              <a:cs typeface="Arial" pitchFamily="34" charset="0"/>
            </a:endParaRPr>
          </a:p>
        </p:txBody>
      </p:sp>
      <p:pic>
        <p:nvPicPr>
          <p:cNvPr id="7" name="Picture 5" descr="IMFLogoSp"/>
          <p:cNvPicPr>
            <a:picLocks noChangeAspect="1" noChangeArrowheads="1"/>
          </p:cNvPicPr>
          <p:nvPr/>
        </p:nvPicPr>
        <p:blipFill>
          <a:blip r:embed="rId4" cstate="print"/>
          <a:srcRect/>
          <a:stretch>
            <a:fillRect/>
          </a:stretch>
        </p:blipFill>
        <p:spPr bwMode="auto">
          <a:xfrm>
            <a:off x="3733800" y="3048000"/>
            <a:ext cx="1447800" cy="1295400"/>
          </a:xfrm>
          <a:prstGeom prst="rect">
            <a:avLst/>
          </a:prstGeom>
          <a:noFill/>
          <a:ln w="9525">
            <a:noFill/>
            <a:miter lim="800000"/>
            <a:headEnd/>
            <a:tailEnd/>
          </a:ln>
        </p:spPr>
      </p:pic>
      <p:sp>
        <p:nvSpPr>
          <p:cNvPr id="10" name="Rectangle 3"/>
          <p:cNvSpPr txBox="1">
            <a:spLocks noChangeArrowheads="1"/>
          </p:cNvSpPr>
          <p:nvPr/>
        </p:nvSpPr>
        <p:spPr bwMode="auto">
          <a:xfrm>
            <a:off x="0" y="6248400"/>
            <a:ext cx="9144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eaLnBrk="0" hangingPunct="0">
              <a:lnSpc>
                <a:spcPct val="90000"/>
              </a:lnSpc>
              <a:spcBef>
                <a:spcPct val="20000"/>
              </a:spcBef>
              <a:buClr>
                <a:srgbClr val="FFCC00"/>
              </a:buClr>
              <a:buSzPct val="70000"/>
              <a:defRPr/>
            </a:pPr>
            <a:r>
              <a:rPr lang="es-ES" sz="1050" kern="0" dirty="0" smtClean="0">
                <a:solidFill>
                  <a:schemeClr val="accent2">
                    <a:lumMod val="50000"/>
                  </a:schemeClr>
                </a:solidFill>
                <a:latin typeface="Arial" pitchFamily="34" charset="0"/>
              </a:rPr>
              <a:t>Las opiniones expresadas en el presente documento pertenecen a los autores y no deben atribuirse al FMI, su Directorio Ejecutivo ni su Gerencia</a:t>
            </a:r>
            <a:r>
              <a:rPr lang="es-ES" sz="1400" kern="0" dirty="0" smtClean="0">
                <a:solidFill>
                  <a:schemeClr val="accent2">
                    <a:lumMod val="50000"/>
                  </a:schemeClr>
                </a:solidFill>
                <a:latin typeface="Arial" pitchFamily="34" charset="0"/>
              </a:rPr>
              <a:t>.</a:t>
            </a:r>
            <a:endParaRPr kumimoji="0" lang="es-ES_tradnl" sz="1600" b="0" i="0" u="none" strike="noStrike" kern="0" cap="none" spc="0" normalizeH="0" baseline="0" noProof="0" dirty="0">
              <a:ln>
                <a:noFill/>
              </a:ln>
              <a:solidFill>
                <a:schemeClr val="accent2">
                  <a:lumMod val="50000"/>
                </a:schemeClr>
              </a:solidFill>
              <a:effectLst/>
              <a:uLnTx/>
              <a:uFillTx/>
              <a:latin typeface="Arial" pitchFamily="34" charset="0"/>
              <a:ea typeface="+mn-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2400" dirty="0" smtClean="0"/>
              <a:t>II. Los aumentos del gasto en público salud fueron mucho menores en las economías emergentes</a:t>
            </a:r>
            <a:endParaRPr lang="es-ES_tradnl" sz="2400" dirty="0"/>
          </a:p>
        </p:txBody>
      </p:sp>
      <p:sp>
        <p:nvSpPr>
          <p:cNvPr id="8" name="Slide Number Placeholder 7"/>
          <p:cNvSpPr>
            <a:spLocks noGrp="1"/>
          </p:cNvSpPr>
          <p:nvPr>
            <p:ph type="sldNum" sz="quarter" idx="11"/>
          </p:nvPr>
        </p:nvSpPr>
        <p:spPr/>
        <p:txBody>
          <a:bodyPr/>
          <a:lstStyle/>
          <a:p>
            <a:fld id="{BB3F2FEB-4EF7-4B84-A746-67C062150325}" type="slidenum">
              <a:rPr lang="en-US" smtClean="0"/>
              <a:pPr/>
              <a:t>10</a:t>
            </a:fld>
            <a:endParaRPr lang="en-US" dirty="0"/>
          </a:p>
        </p:txBody>
      </p:sp>
      <p:grpSp>
        <p:nvGrpSpPr>
          <p:cNvPr id="119894" name="Group 86"/>
          <p:cNvGrpSpPr>
            <a:grpSpLocks noChangeAspect="1"/>
          </p:cNvGrpSpPr>
          <p:nvPr/>
        </p:nvGrpSpPr>
        <p:grpSpPr bwMode="auto">
          <a:xfrm>
            <a:off x="557213" y="1295400"/>
            <a:ext cx="8051796" cy="5037136"/>
            <a:chOff x="351" y="816"/>
            <a:chExt cx="5072" cy="3173"/>
          </a:xfrm>
        </p:grpSpPr>
        <p:sp>
          <p:nvSpPr>
            <p:cNvPr id="119893" name="AutoShape 85"/>
            <p:cNvSpPr>
              <a:spLocks noChangeAspect="1" noChangeArrowheads="1" noTextEdit="1"/>
            </p:cNvSpPr>
            <p:nvPr/>
          </p:nvSpPr>
          <p:spPr bwMode="auto">
            <a:xfrm>
              <a:off x="351" y="875"/>
              <a:ext cx="5067" cy="31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895" name="Rectangle 87"/>
            <p:cNvSpPr>
              <a:spLocks noChangeArrowheads="1"/>
            </p:cNvSpPr>
            <p:nvPr/>
          </p:nvSpPr>
          <p:spPr bwMode="auto">
            <a:xfrm>
              <a:off x="356" y="880"/>
              <a:ext cx="5067" cy="31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896" name="Rectangle 88"/>
            <p:cNvSpPr>
              <a:spLocks noChangeArrowheads="1"/>
            </p:cNvSpPr>
            <p:nvPr/>
          </p:nvSpPr>
          <p:spPr bwMode="auto">
            <a:xfrm>
              <a:off x="1013" y="1074"/>
              <a:ext cx="4109" cy="25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897" name="Rectangle 89"/>
            <p:cNvSpPr>
              <a:spLocks noChangeArrowheads="1"/>
            </p:cNvSpPr>
            <p:nvPr/>
          </p:nvSpPr>
          <p:spPr bwMode="auto">
            <a:xfrm>
              <a:off x="1007" y="3193"/>
              <a:ext cx="4110" cy="11"/>
            </a:xfrm>
            <a:prstGeom prst="rect">
              <a:avLst/>
            </a:prstGeom>
            <a:solidFill>
              <a:srgbClr val="868686"/>
            </a:solidFill>
            <a:ln w="1746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898" name="Rectangle 90"/>
            <p:cNvSpPr>
              <a:spLocks noChangeArrowheads="1"/>
            </p:cNvSpPr>
            <p:nvPr/>
          </p:nvSpPr>
          <p:spPr bwMode="auto">
            <a:xfrm>
              <a:off x="1007" y="2763"/>
              <a:ext cx="4110" cy="11"/>
            </a:xfrm>
            <a:prstGeom prst="rect">
              <a:avLst/>
            </a:prstGeom>
            <a:solidFill>
              <a:srgbClr val="868686"/>
            </a:solidFill>
            <a:ln w="1746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899" name="Rectangle 91"/>
            <p:cNvSpPr>
              <a:spLocks noChangeArrowheads="1"/>
            </p:cNvSpPr>
            <p:nvPr/>
          </p:nvSpPr>
          <p:spPr bwMode="auto">
            <a:xfrm>
              <a:off x="1007" y="2343"/>
              <a:ext cx="4110" cy="11"/>
            </a:xfrm>
            <a:prstGeom prst="rect">
              <a:avLst/>
            </a:prstGeom>
            <a:solidFill>
              <a:srgbClr val="868686"/>
            </a:solidFill>
            <a:ln w="1746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0" name="Rectangle 92"/>
            <p:cNvSpPr>
              <a:spLocks noChangeArrowheads="1"/>
            </p:cNvSpPr>
            <p:nvPr/>
          </p:nvSpPr>
          <p:spPr bwMode="auto">
            <a:xfrm>
              <a:off x="1007" y="1913"/>
              <a:ext cx="4110" cy="11"/>
            </a:xfrm>
            <a:prstGeom prst="rect">
              <a:avLst/>
            </a:prstGeom>
            <a:solidFill>
              <a:srgbClr val="868686"/>
            </a:solidFill>
            <a:ln w="1746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1" name="Rectangle 93"/>
            <p:cNvSpPr>
              <a:spLocks noChangeArrowheads="1"/>
            </p:cNvSpPr>
            <p:nvPr/>
          </p:nvSpPr>
          <p:spPr bwMode="auto">
            <a:xfrm>
              <a:off x="1007" y="1494"/>
              <a:ext cx="4110" cy="10"/>
            </a:xfrm>
            <a:prstGeom prst="rect">
              <a:avLst/>
            </a:prstGeom>
            <a:solidFill>
              <a:srgbClr val="868686"/>
            </a:solidFill>
            <a:ln w="1746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2" name="Rectangle 94"/>
            <p:cNvSpPr>
              <a:spLocks noChangeArrowheads="1"/>
            </p:cNvSpPr>
            <p:nvPr/>
          </p:nvSpPr>
          <p:spPr bwMode="auto">
            <a:xfrm>
              <a:off x="1007" y="1063"/>
              <a:ext cx="4110" cy="11"/>
            </a:xfrm>
            <a:prstGeom prst="rect">
              <a:avLst/>
            </a:prstGeom>
            <a:solidFill>
              <a:srgbClr val="868686"/>
            </a:solidFill>
            <a:ln w="1746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3" name="Freeform 95"/>
            <p:cNvSpPr>
              <a:spLocks/>
            </p:cNvSpPr>
            <p:nvPr/>
          </p:nvSpPr>
          <p:spPr bwMode="auto">
            <a:xfrm>
              <a:off x="1018" y="2596"/>
              <a:ext cx="4099" cy="1033"/>
            </a:xfrm>
            <a:custGeom>
              <a:avLst/>
              <a:gdLst/>
              <a:ahLst/>
              <a:cxnLst>
                <a:cxn ang="0">
                  <a:pos x="111" y="411"/>
                </a:cxn>
                <a:cxn ang="0">
                  <a:pos x="333" y="400"/>
                </a:cxn>
                <a:cxn ang="0">
                  <a:pos x="554" y="399"/>
                </a:cxn>
                <a:cxn ang="0">
                  <a:pos x="776" y="383"/>
                </a:cxn>
                <a:cxn ang="0">
                  <a:pos x="997" y="380"/>
                </a:cxn>
                <a:cxn ang="0">
                  <a:pos x="1219" y="365"/>
                </a:cxn>
                <a:cxn ang="0">
                  <a:pos x="1440" y="337"/>
                </a:cxn>
                <a:cxn ang="0">
                  <a:pos x="1662" y="309"/>
                </a:cxn>
                <a:cxn ang="0">
                  <a:pos x="1883" y="265"/>
                </a:cxn>
                <a:cxn ang="0">
                  <a:pos x="2105" y="218"/>
                </a:cxn>
                <a:cxn ang="0">
                  <a:pos x="2326" y="170"/>
                </a:cxn>
                <a:cxn ang="0">
                  <a:pos x="2548" y="123"/>
                </a:cxn>
                <a:cxn ang="0">
                  <a:pos x="2770" y="98"/>
                </a:cxn>
                <a:cxn ang="0">
                  <a:pos x="2991" y="40"/>
                </a:cxn>
                <a:cxn ang="0">
                  <a:pos x="3213" y="64"/>
                </a:cxn>
                <a:cxn ang="0">
                  <a:pos x="3435" y="81"/>
                </a:cxn>
                <a:cxn ang="0">
                  <a:pos x="3656" y="53"/>
                </a:cxn>
                <a:cxn ang="0">
                  <a:pos x="3878" y="38"/>
                </a:cxn>
                <a:cxn ang="0">
                  <a:pos x="4099" y="0"/>
                </a:cxn>
                <a:cxn ang="0">
                  <a:pos x="3989" y="1033"/>
                </a:cxn>
                <a:cxn ang="0">
                  <a:pos x="3767" y="1033"/>
                </a:cxn>
                <a:cxn ang="0">
                  <a:pos x="3545" y="1033"/>
                </a:cxn>
                <a:cxn ang="0">
                  <a:pos x="3324" y="1033"/>
                </a:cxn>
                <a:cxn ang="0">
                  <a:pos x="3102" y="1033"/>
                </a:cxn>
                <a:cxn ang="0">
                  <a:pos x="2880" y="1033"/>
                </a:cxn>
                <a:cxn ang="0">
                  <a:pos x="2659" y="1033"/>
                </a:cxn>
                <a:cxn ang="0">
                  <a:pos x="2437" y="1033"/>
                </a:cxn>
                <a:cxn ang="0">
                  <a:pos x="2216" y="1033"/>
                </a:cxn>
                <a:cxn ang="0">
                  <a:pos x="1994" y="1033"/>
                </a:cxn>
                <a:cxn ang="0">
                  <a:pos x="1773" y="1033"/>
                </a:cxn>
                <a:cxn ang="0">
                  <a:pos x="1551" y="1033"/>
                </a:cxn>
                <a:cxn ang="0">
                  <a:pos x="1330" y="1033"/>
                </a:cxn>
                <a:cxn ang="0">
                  <a:pos x="1108" y="1033"/>
                </a:cxn>
                <a:cxn ang="0">
                  <a:pos x="887" y="1033"/>
                </a:cxn>
                <a:cxn ang="0">
                  <a:pos x="665" y="1033"/>
                </a:cxn>
                <a:cxn ang="0">
                  <a:pos x="443" y="1033"/>
                </a:cxn>
                <a:cxn ang="0">
                  <a:pos x="222" y="1033"/>
                </a:cxn>
                <a:cxn ang="0">
                  <a:pos x="0" y="1033"/>
                </a:cxn>
              </a:cxnLst>
              <a:rect l="0" t="0" r="r" b="b"/>
              <a:pathLst>
                <a:path w="4099" h="1033">
                  <a:moveTo>
                    <a:pt x="0" y="414"/>
                  </a:moveTo>
                  <a:lnTo>
                    <a:pt x="111" y="411"/>
                  </a:lnTo>
                  <a:lnTo>
                    <a:pt x="222" y="400"/>
                  </a:lnTo>
                  <a:lnTo>
                    <a:pt x="333" y="400"/>
                  </a:lnTo>
                  <a:lnTo>
                    <a:pt x="443" y="400"/>
                  </a:lnTo>
                  <a:lnTo>
                    <a:pt x="554" y="399"/>
                  </a:lnTo>
                  <a:lnTo>
                    <a:pt x="665" y="384"/>
                  </a:lnTo>
                  <a:lnTo>
                    <a:pt x="776" y="383"/>
                  </a:lnTo>
                  <a:lnTo>
                    <a:pt x="887" y="382"/>
                  </a:lnTo>
                  <a:lnTo>
                    <a:pt x="997" y="380"/>
                  </a:lnTo>
                  <a:lnTo>
                    <a:pt x="1108" y="379"/>
                  </a:lnTo>
                  <a:lnTo>
                    <a:pt x="1219" y="365"/>
                  </a:lnTo>
                  <a:lnTo>
                    <a:pt x="1330" y="351"/>
                  </a:lnTo>
                  <a:lnTo>
                    <a:pt x="1440" y="337"/>
                  </a:lnTo>
                  <a:lnTo>
                    <a:pt x="1551" y="322"/>
                  </a:lnTo>
                  <a:lnTo>
                    <a:pt x="1662" y="309"/>
                  </a:lnTo>
                  <a:lnTo>
                    <a:pt x="1773" y="289"/>
                  </a:lnTo>
                  <a:lnTo>
                    <a:pt x="1883" y="265"/>
                  </a:lnTo>
                  <a:lnTo>
                    <a:pt x="1994" y="242"/>
                  </a:lnTo>
                  <a:lnTo>
                    <a:pt x="2105" y="218"/>
                  </a:lnTo>
                  <a:lnTo>
                    <a:pt x="2216" y="194"/>
                  </a:lnTo>
                  <a:lnTo>
                    <a:pt x="2326" y="170"/>
                  </a:lnTo>
                  <a:lnTo>
                    <a:pt x="2437" y="147"/>
                  </a:lnTo>
                  <a:lnTo>
                    <a:pt x="2548" y="123"/>
                  </a:lnTo>
                  <a:lnTo>
                    <a:pt x="2659" y="98"/>
                  </a:lnTo>
                  <a:lnTo>
                    <a:pt x="2770" y="98"/>
                  </a:lnTo>
                  <a:lnTo>
                    <a:pt x="2880" y="104"/>
                  </a:lnTo>
                  <a:lnTo>
                    <a:pt x="2991" y="40"/>
                  </a:lnTo>
                  <a:lnTo>
                    <a:pt x="3102" y="67"/>
                  </a:lnTo>
                  <a:lnTo>
                    <a:pt x="3213" y="64"/>
                  </a:lnTo>
                  <a:lnTo>
                    <a:pt x="3324" y="100"/>
                  </a:lnTo>
                  <a:lnTo>
                    <a:pt x="3435" y="81"/>
                  </a:lnTo>
                  <a:lnTo>
                    <a:pt x="3545" y="51"/>
                  </a:lnTo>
                  <a:lnTo>
                    <a:pt x="3656" y="53"/>
                  </a:lnTo>
                  <a:lnTo>
                    <a:pt x="3767" y="55"/>
                  </a:lnTo>
                  <a:lnTo>
                    <a:pt x="3878" y="38"/>
                  </a:lnTo>
                  <a:lnTo>
                    <a:pt x="3989" y="21"/>
                  </a:lnTo>
                  <a:lnTo>
                    <a:pt x="4099" y="0"/>
                  </a:lnTo>
                  <a:lnTo>
                    <a:pt x="4099" y="1033"/>
                  </a:lnTo>
                  <a:lnTo>
                    <a:pt x="3989" y="1033"/>
                  </a:lnTo>
                  <a:lnTo>
                    <a:pt x="3878" y="1033"/>
                  </a:lnTo>
                  <a:lnTo>
                    <a:pt x="3767" y="1033"/>
                  </a:lnTo>
                  <a:lnTo>
                    <a:pt x="3656" y="1033"/>
                  </a:lnTo>
                  <a:lnTo>
                    <a:pt x="3545" y="1033"/>
                  </a:lnTo>
                  <a:lnTo>
                    <a:pt x="3435" y="1033"/>
                  </a:lnTo>
                  <a:lnTo>
                    <a:pt x="3324" y="1033"/>
                  </a:lnTo>
                  <a:lnTo>
                    <a:pt x="3213" y="1033"/>
                  </a:lnTo>
                  <a:lnTo>
                    <a:pt x="3102" y="1033"/>
                  </a:lnTo>
                  <a:lnTo>
                    <a:pt x="2991" y="1033"/>
                  </a:lnTo>
                  <a:lnTo>
                    <a:pt x="2880" y="1033"/>
                  </a:lnTo>
                  <a:lnTo>
                    <a:pt x="2770" y="1033"/>
                  </a:lnTo>
                  <a:lnTo>
                    <a:pt x="2659" y="1033"/>
                  </a:lnTo>
                  <a:lnTo>
                    <a:pt x="2548" y="1033"/>
                  </a:lnTo>
                  <a:lnTo>
                    <a:pt x="2437" y="1033"/>
                  </a:lnTo>
                  <a:lnTo>
                    <a:pt x="2326" y="1033"/>
                  </a:lnTo>
                  <a:lnTo>
                    <a:pt x="2216" y="1033"/>
                  </a:lnTo>
                  <a:lnTo>
                    <a:pt x="2105" y="1033"/>
                  </a:lnTo>
                  <a:lnTo>
                    <a:pt x="1994" y="1033"/>
                  </a:lnTo>
                  <a:lnTo>
                    <a:pt x="1883" y="1033"/>
                  </a:lnTo>
                  <a:lnTo>
                    <a:pt x="1773" y="1033"/>
                  </a:lnTo>
                  <a:lnTo>
                    <a:pt x="1662" y="1033"/>
                  </a:lnTo>
                  <a:lnTo>
                    <a:pt x="1551" y="1033"/>
                  </a:lnTo>
                  <a:lnTo>
                    <a:pt x="1440" y="1033"/>
                  </a:lnTo>
                  <a:lnTo>
                    <a:pt x="1330" y="1033"/>
                  </a:lnTo>
                  <a:lnTo>
                    <a:pt x="1219" y="1033"/>
                  </a:lnTo>
                  <a:lnTo>
                    <a:pt x="1108" y="1033"/>
                  </a:lnTo>
                  <a:lnTo>
                    <a:pt x="997" y="1033"/>
                  </a:lnTo>
                  <a:lnTo>
                    <a:pt x="887" y="1033"/>
                  </a:lnTo>
                  <a:lnTo>
                    <a:pt x="776" y="1033"/>
                  </a:lnTo>
                  <a:lnTo>
                    <a:pt x="665" y="1033"/>
                  </a:lnTo>
                  <a:lnTo>
                    <a:pt x="554" y="1033"/>
                  </a:lnTo>
                  <a:lnTo>
                    <a:pt x="443" y="1033"/>
                  </a:lnTo>
                  <a:lnTo>
                    <a:pt x="333" y="1033"/>
                  </a:lnTo>
                  <a:lnTo>
                    <a:pt x="222" y="1033"/>
                  </a:lnTo>
                  <a:lnTo>
                    <a:pt x="111" y="1033"/>
                  </a:lnTo>
                  <a:lnTo>
                    <a:pt x="0" y="1033"/>
                  </a:lnTo>
                  <a:lnTo>
                    <a:pt x="0" y="414"/>
                  </a:lnTo>
                  <a:close/>
                </a:path>
              </a:pathLst>
            </a:custGeom>
            <a:solidFill>
              <a:srgbClr val="00666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4" name="Freeform 96"/>
            <p:cNvSpPr>
              <a:spLocks noEditPoints="1"/>
            </p:cNvSpPr>
            <p:nvPr/>
          </p:nvSpPr>
          <p:spPr bwMode="auto">
            <a:xfrm>
              <a:off x="1013" y="2591"/>
              <a:ext cx="4109" cy="1043"/>
            </a:xfrm>
            <a:custGeom>
              <a:avLst/>
              <a:gdLst/>
              <a:ahLst/>
              <a:cxnLst>
                <a:cxn ang="0">
                  <a:pos x="173" y="611"/>
                </a:cxn>
                <a:cxn ang="0">
                  <a:pos x="667" y="594"/>
                </a:cxn>
                <a:cxn ang="0">
                  <a:pos x="1162" y="569"/>
                </a:cxn>
                <a:cxn ang="0">
                  <a:pos x="1656" y="563"/>
                </a:cxn>
                <a:cxn ang="0">
                  <a:pos x="2149" y="500"/>
                </a:cxn>
                <a:cxn ang="0">
                  <a:pos x="2643" y="429"/>
                </a:cxn>
                <a:cxn ang="0">
                  <a:pos x="3137" y="324"/>
                </a:cxn>
                <a:cxn ang="0">
                  <a:pos x="3631" y="218"/>
                </a:cxn>
                <a:cxn ang="0">
                  <a:pos x="3963" y="146"/>
                </a:cxn>
                <a:cxn ang="0">
                  <a:pos x="4288" y="155"/>
                </a:cxn>
                <a:cxn ang="0">
                  <a:pos x="4624" y="99"/>
                </a:cxn>
                <a:cxn ang="0">
                  <a:pos x="4789" y="96"/>
                </a:cxn>
                <a:cxn ang="0">
                  <a:pos x="5115" y="120"/>
                </a:cxn>
                <a:cxn ang="0">
                  <a:pos x="5446" y="79"/>
                </a:cxn>
                <a:cxn ang="0">
                  <a:pos x="5774" y="56"/>
                </a:cxn>
                <a:cxn ang="0">
                  <a:pos x="6110" y="2"/>
                </a:cxn>
                <a:cxn ang="0">
                  <a:pos x="6104" y="1552"/>
                </a:cxn>
                <a:cxn ang="0">
                  <a:pos x="5610" y="1552"/>
                </a:cxn>
                <a:cxn ang="0">
                  <a:pos x="5116" y="1552"/>
                </a:cxn>
                <a:cxn ang="0">
                  <a:pos x="4622" y="1552"/>
                </a:cxn>
                <a:cxn ang="0">
                  <a:pos x="4127" y="1552"/>
                </a:cxn>
                <a:cxn ang="0">
                  <a:pos x="3633" y="1552"/>
                </a:cxn>
                <a:cxn ang="0">
                  <a:pos x="3139" y="1552"/>
                </a:cxn>
                <a:cxn ang="0">
                  <a:pos x="2645" y="1552"/>
                </a:cxn>
                <a:cxn ang="0">
                  <a:pos x="2150" y="1552"/>
                </a:cxn>
                <a:cxn ang="0">
                  <a:pos x="1656" y="1552"/>
                </a:cxn>
                <a:cxn ang="0">
                  <a:pos x="1162" y="1552"/>
                </a:cxn>
                <a:cxn ang="0">
                  <a:pos x="667" y="1552"/>
                </a:cxn>
                <a:cxn ang="0">
                  <a:pos x="173" y="1552"/>
                </a:cxn>
                <a:cxn ang="0">
                  <a:pos x="0" y="624"/>
                </a:cxn>
                <a:cxn ang="0">
                  <a:pos x="173" y="1536"/>
                </a:cxn>
                <a:cxn ang="0">
                  <a:pos x="667" y="1536"/>
                </a:cxn>
                <a:cxn ang="0">
                  <a:pos x="1162" y="1536"/>
                </a:cxn>
                <a:cxn ang="0">
                  <a:pos x="1656" y="1536"/>
                </a:cxn>
                <a:cxn ang="0">
                  <a:pos x="2150" y="1536"/>
                </a:cxn>
                <a:cxn ang="0">
                  <a:pos x="2645" y="1536"/>
                </a:cxn>
                <a:cxn ang="0">
                  <a:pos x="3139" y="1536"/>
                </a:cxn>
                <a:cxn ang="0">
                  <a:pos x="3633" y="1536"/>
                </a:cxn>
                <a:cxn ang="0">
                  <a:pos x="4127" y="1536"/>
                </a:cxn>
                <a:cxn ang="0">
                  <a:pos x="4622" y="1536"/>
                </a:cxn>
                <a:cxn ang="0">
                  <a:pos x="5116" y="1536"/>
                </a:cxn>
                <a:cxn ang="0">
                  <a:pos x="5610" y="1536"/>
                </a:cxn>
                <a:cxn ang="0">
                  <a:pos x="6104" y="1536"/>
                </a:cxn>
                <a:cxn ang="0">
                  <a:pos x="6106" y="16"/>
                </a:cxn>
                <a:cxn ang="0">
                  <a:pos x="5611" y="97"/>
                </a:cxn>
                <a:cxn ang="0">
                  <a:pos x="5281" y="92"/>
                </a:cxn>
                <a:cxn ang="0">
                  <a:pos x="4953" y="165"/>
                </a:cxn>
                <a:cxn ang="0">
                  <a:pos x="4787" y="111"/>
                </a:cxn>
                <a:cxn ang="0">
                  <a:pos x="4455" y="75"/>
                </a:cxn>
                <a:cxn ang="0">
                  <a:pos x="4292" y="170"/>
                </a:cxn>
                <a:cxn ang="0">
                  <a:pos x="3964" y="162"/>
                </a:cxn>
                <a:cxn ang="0">
                  <a:pos x="3470" y="269"/>
                </a:cxn>
                <a:cxn ang="0">
                  <a:pos x="2976" y="375"/>
                </a:cxn>
                <a:cxn ang="0">
                  <a:pos x="2481" y="474"/>
                </a:cxn>
                <a:cxn ang="0">
                  <a:pos x="1987" y="537"/>
                </a:cxn>
                <a:cxn ang="0">
                  <a:pos x="1491" y="581"/>
                </a:cxn>
                <a:cxn ang="0">
                  <a:pos x="998" y="587"/>
                </a:cxn>
                <a:cxn ang="0">
                  <a:pos x="503" y="611"/>
                </a:cxn>
                <a:cxn ang="0">
                  <a:pos x="9" y="632"/>
                </a:cxn>
              </a:cxnLst>
              <a:rect l="0" t="0" r="r" b="b"/>
              <a:pathLst>
                <a:path w="6112" h="1552">
                  <a:moveTo>
                    <a:pt x="0" y="624"/>
                  </a:moveTo>
                  <a:cubicBezTo>
                    <a:pt x="0" y="619"/>
                    <a:pt x="4" y="616"/>
                    <a:pt x="8" y="616"/>
                  </a:cubicBezTo>
                  <a:lnTo>
                    <a:pt x="173" y="611"/>
                  </a:lnTo>
                  <a:lnTo>
                    <a:pt x="337" y="595"/>
                  </a:lnTo>
                  <a:lnTo>
                    <a:pt x="503" y="595"/>
                  </a:lnTo>
                  <a:lnTo>
                    <a:pt x="667" y="594"/>
                  </a:lnTo>
                  <a:lnTo>
                    <a:pt x="832" y="593"/>
                  </a:lnTo>
                  <a:lnTo>
                    <a:pt x="996" y="571"/>
                  </a:lnTo>
                  <a:lnTo>
                    <a:pt x="1162" y="569"/>
                  </a:lnTo>
                  <a:lnTo>
                    <a:pt x="1326" y="567"/>
                  </a:lnTo>
                  <a:lnTo>
                    <a:pt x="1491" y="565"/>
                  </a:lnTo>
                  <a:lnTo>
                    <a:pt x="1656" y="563"/>
                  </a:lnTo>
                  <a:lnTo>
                    <a:pt x="1820" y="542"/>
                  </a:lnTo>
                  <a:lnTo>
                    <a:pt x="1985" y="521"/>
                  </a:lnTo>
                  <a:lnTo>
                    <a:pt x="2149" y="500"/>
                  </a:lnTo>
                  <a:lnTo>
                    <a:pt x="2314" y="479"/>
                  </a:lnTo>
                  <a:lnTo>
                    <a:pt x="2479" y="459"/>
                  </a:lnTo>
                  <a:lnTo>
                    <a:pt x="2643" y="429"/>
                  </a:lnTo>
                  <a:lnTo>
                    <a:pt x="2808" y="394"/>
                  </a:lnTo>
                  <a:lnTo>
                    <a:pt x="2972" y="359"/>
                  </a:lnTo>
                  <a:lnTo>
                    <a:pt x="3137" y="324"/>
                  </a:lnTo>
                  <a:lnTo>
                    <a:pt x="3302" y="288"/>
                  </a:lnTo>
                  <a:lnTo>
                    <a:pt x="3467" y="253"/>
                  </a:lnTo>
                  <a:lnTo>
                    <a:pt x="3631" y="218"/>
                  </a:lnTo>
                  <a:lnTo>
                    <a:pt x="3796" y="183"/>
                  </a:lnTo>
                  <a:lnTo>
                    <a:pt x="3961" y="146"/>
                  </a:lnTo>
                  <a:cubicBezTo>
                    <a:pt x="3961" y="146"/>
                    <a:pt x="3962" y="146"/>
                    <a:pt x="3963" y="146"/>
                  </a:cubicBezTo>
                  <a:lnTo>
                    <a:pt x="4127" y="146"/>
                  </a:lnTo>
                  <a:lnTo>
                    <a:pt x="4293" y="154"/>
                  </a:lnTo>
                  <a:lnTo>
                    <a:pt x="4288" y="155"/>
                  </a:lnTo>
                  <a:lnTo>
                    <a:pt x="4453" y="60"/>
                  </a:lnTo>
                  <a:cubicBezTo>
                    <a:pt x="4455" y="59"/>
                    <a:pt x="4457" y="59"/>
                    <a:pt x="4459" y="60"/>
                  </a:cubicBezTo>
                  <a:lnTo>
                    <a:pt x="4624" y="99"/>
                  </a:lnTo>
                  <a:lnTo>
                    <a:pt x="4621" y="99"/>
                  </a:lnTo>
                  <a:lnTo>
                    <a:pt x="4786" y="95"/>
                  </a:lnTo>
                  <a:cubicBezTo>
                    <a:pt x="4787" y="95"/>
                    <a:pt x="4788" y="95"/>
                    <a:pt x="4789" y="96"/>
                  </a:cubicBezTo>
                  <a:lnTo>
                    <a:pt x="4954" y="149"/>
                  </a:lnTo>
                  <a:lnTo>
                    <a:pt x="4950" y="149"/>
                  </a:lnTo>
                  <a:lnTo>
                    <a:pt x="5115" y="120"/>
                  </a:lnTo>
                  <a:lnTo>
                    <a:pt x="5279" y="76"/>
                  </a:lnTo>
                  <a:cubicBezTo>
                    <a:pt x="5279" y="76"/>
                    <a:pt x="5280" y="76"/>
                    <a:pt x="5281" y="76"/>
                  </a:cubicBezTo>
                  <a:lnTo>
                    <a:pt x="5446" y="79"/>
                  </a:lnTo>
                  <a:lnTo>
                    <a:pt x="5610" y="81"/>
                  </a:lnTo>
                  <a:lnTo>
                    <a:pt x="5609" y="81"/>
                  </a:lnTo>
                  <a:lnTo>
                    <a:pt x="5774" y="56"/>
                  </a:lnTo>
                  <a:lnTo>
                    <a:pt x="5939" y="32"/>
                  </a:lnTo>
                  <a:lnTo>
                    <a:pt x="6103" y="1"/>
                  </a:lnTo>
                  <a:cubicBezTo>
                    <a:pt x="6105" y="0"/>
                    <a:pt x="6108" y="1"/>
                    <a:pt x="6110" y="2"/>
                  </a:cubicBezTo>
                  <a:cubicBezTo>
                    <a:pt x="6111" y="4"/>
                    <a:pt x="6112" y="6"/>
                    <a:pt x="6112" y="8"/>
                  </a:cubicBezTo>
                  <a:lnTo>
                    <a:pt x="6112" y="1544"/>
                  </a:lnTo>
                  <a:cubicBezTo>
                    <a:pt x="6112" y="1549"/>
                    <a:pt x="6109" y="1552"/>
                    <a:pt x="6104" y="1552"/>
                  </a:cubicBezTo>
                  <a:lnTo>
                    <a:pt x="5940" y="1552"/>
                  </a:lnTo>
                  <a:lnTo>
                    <a:pt x="5775" y="1552"/>
                  </a:lnTo>
                  <a:lnTo>
                    <a:pt x="5610" y="1552"/>
                  </a:lnTo>
                  <a:lnTo>
                    <a:pt x="5445" y="1552"/>
                  </a:lnTo>
                  <a:lnTo>
                    <a:pt x="5281" y="1552"/>
                  </a:lnTo>
                  <a:lnTo>
                    <a:pt x="5116" y="1552"/>
                  </a:lnTo>
                  <a:lnTo>
                    <a:pt x="4951" y="1552"/>
                  </a:lnTo>
                  <a:lnTo>
                    <a:pt x="4786" y="1552"/>
                  </a:lnTo>
                  <a:lnTo>
                    <a:pt x="4622" y="1552"/>
                  </a:lnTo>
                  <a:lnTo>
                    <a:pt x="4457" y="1552"/>
                  </a:lnTo>
                  <a:lnTo>
                    <a:pt x="4292" y="1552"/>
                  </a:lnTo>
                  <a:lnTo>
                    <a:pt x="4127" y="1552"/>
                  </a:lnTo>
                  <a:lnTo>
                    <a:pt x="3963" y="1552"/>
                  </a:lnTo>
                  <a:lnTo>
                    <a:pt x="3798" y="1552"/>
                  </a:lnTo>
                  <a:lnTo>
                    <a:pt x="3633" y="1552"/>
                  </a:lnTo>
                  <a:lnTo>
                    <a:pt x="3468" y="1552"/>
                  </a:lnTo>
                  <a:lnTo>
                    <a:pt x="3304" y="1552"/>
                  </a:lnTo>
                  <a:lnTo>
                    <a:pt x="3139" y="1552"/>
                  </a:lnTo>
                  <a:lnTo>
                    <a:pt x="2974" y="1552"/>
                  </a:lnTo>
                  <a:lnTo>
                    <a:pt x="2809" y="1552"/>
                  </a:lnTo>
                  <a:lnTo>
                    <a:pt x="2645" y="1552"/>
                  </a:lnTo>
                  <a:lnTo>
                    <a:pt x="2480" y="1552"/>
                  </a:lnTo>
                  <a:lnTo>
                    <a:pt x="2315" y="1552"/>
                  </a:lnTo>
                  <a:lnTo>
                    <a:pt x="2150" y="1552"/>
                  </a:lnTo>
                  <a:lnTo>
                    <a:pt x="1986" y="1552"/>
                  </a:lnTo>
                  <a:lnTo>
                    <a:pt x="1821" y="1552"/>
                  </a:lnTo>
                  <a:lnTo>
                    <a:pt x="1656" y="1552"/>
                  </a:lnTo>
                  <a:lnTo>
                    <a:pt x="1491" y="1552"/>
                  </a:lnTo>
                  <a:lnTo>
                    <a:pt x="1327" y="1552"/>
                  </a:lnTo>
                  <a:lnTo>
                    <a:pt x="1162" y="1552"/>
                  </a:lnTo>
                  <a:lnTo>
                    <a:pt x="997" y="1552"/>
                  </a:lnTo>
                  <a:lnTo>
                    <a:pt x="832" y="1552"/>
                  </a:lnTo>
                  <a:lnTo>
                    <a:pt x="667" y="1552"/>
                  </a:lnTo>
                  <a:lnTo>
                    <a:pt x="503" y="1552"/>
                  </a:lnTo>
                  <a:lnTo>
                    <a:pt x="338" y="1552"/>
                  </a:lnTo>
                  <a:lnTo>
                    <a:pt x="173" y="1552"/>
                  </a:lnTo>
                  <a:lnTo>
                    <a:pt x="8" y="1552"/>
                  </a:lnTo>
                  <a:cubicBezTo>
                    <a:pt x="4" y="1552"/>
                    <a:pt x="0" y="1549"/>
                    <a:pt x="0" y="1544"/>
                  </a:cubicBezTo>
                  <a:lnTo>
                    <a:pt x="0" y="624"/>
                  </a:lnTo>
                  <a:close/>
                  <a:moveTo>
                    <a:pt x="16" y="1544"/>
                  </a:moveTo>
                  <a:lnTo>
                    <a:pt x="8" y="1536"/>
                  </a:lnTo>
                  <a:lnTo>
                    <a:pt x="173" y="1536"/>
                  </a:lnTo>
                  <a:lnTo>
                    <a:pt x="338" y="1536"/>
                  </a:lnTo>
                  <a:lnTo>
                    <a:pt x="503" y="1536"/>
                  </a:lnTo>
                  <a:lnTo>
                    <a:pt x="667" y="1536"/>
                  </a:lnTo>
                  <a:lnTo>
                    <a:pt x="832" y="1536"/>
                  </a:lnTo>
                  <a:lnTo>
                    <a:pt x="997" y="1536"/>
                  </a:lnTo>
                  <a:lnTo>
                    <a:pt x="1162" y="1536"/>
                  </a:lnTo>
                  <a:lnTo>
                    <a:pt x="1327" y="1536"/>
                  </a:lnTo>
                  <a:lnTo>
                    <a:pt x="1491" y="1536"/>
                  </a:lnTo>
                  <a:lnTo>
                    <a:pt x="1656" y="1536"/>
                  </a:lnTo>
                  <a:lnTo>
                    <a:pt x="1821" y="1536"/>
                  </a:lnTo>
                  <a:lnTo>
                    <a:pt x="1986" y="1536"/>
                  </a:lnTo>
                  <a:lnTo>
                    <a:pt x="2150" y="1536"/>
                  </a:lnTo>
                  <a:lnTo>
                    <a:pt x="2315" y="1536"/>
                  </a:lnTo>
                  <a:lnTo>
                    <a:pt x="2480" y="1536"/>
                  </a:lnTo>
                  <a:lnTo>
                    <a:pt x="2645" y="1536"/>
                  </a:lnTo>
                  <a:lnTo>
                    <a:pt x="2809" y="1536"/>
                  </a:lnTo>
                  <a:lnTo>
                    <a:pt x="2974" y="1536"/>
                  </a:lnTo>
                  <a:lnTo>
                    <a:pt x="3139" y="1536"/>
                  </a:lnTo>
                  <a:lnTo>
                    <a:pt x="3304" y="1536"/>
                  </a:lnTo>
                  <a:lnTo>
                    <a:pt x="3468" y="1536"/>
                  </a:lnTo>
                  <a:lnTo>
                    <a:pt x="3633" y="1536"/>
                  </a:lnTo>
                  <a:lnTo>
                    <a:pt x="3798" y="1536"/>
                  </a:lnTo>
                  <a:lnTo>
                    <a:pt x="3963" y="1536"/>
                  </a:lnTo>
                  <a:lnTo>
                    <a:pt x="4127" y="1536"/>
                  </a:lnTo>
                  <a:lnTo>
                    <a:pt x="4292" y="1536"/>
                  </a:lnTo>
                  <a:lnTo>
                    <a:pt x="4457" y="1536"/>
                  </a:lnTo>
                  <a:lnTo>
                    <a:pt x="4622" y="1536"/>
                  </a:lnTo>
                  <a:lnTo>
                    <a:pt x="4786" y="1536"/>
                  </a:lnTo>
                  <a:lnTo>
                    <a:pt x="4951" y="1536"/>
                  </a:lnTo>
                  <a:lnTo>
                    <a:pt x="5116" y="1536"/>
                  </a:lnTo>
                  <a:lnTo>
                    <a:pt x="5281" y="1536"/>
                  </a:lnTo>
                  <a:lnTo>
                    <a:pt x="5445" y="1536"/>
                  </a:lnTo>
                  <a:lnTo>
                    <a:pt x="5610" y="1536"/>
                  </a:lnTo>
                  <a:lnTo>
                    <a:pt x="5775" y="1536"/>
                  </a:lnTo>
                  <a:lnTo>
                    <a:pt x="5940" y="1536"/>
                  </a:lnTo>
                  <a:lnTo>
                    <a:pt x="6104" y="1536"/>
                  </a:lnTo>
                  <a:lnTo>
                    <a:pt x="6096" y="1544"/>
                  </a:lnTo>
                  <a:lnTo>
                    <a:pt x="6096" y="8"/>
                  </a:lnTo>
                  <a:lnTo>
                    <a:pt x="6106" y="16"/>
                  </a:lnTo>
                  <a:lnTo>
                    <a:pt x="5941" y="47"/>
                  </a:lnTo>
                  <a:lnTo>
                    <a:pt x="5776" y="71"/>
                  </a:lnTo>
                  <a:lnTo>
                    <a:pt x="5611" y="97"/>
                  </a:lnTo>
                  <a:cubicBezTo>
                    <a:pt x="5611" y="97"/>
                    <a:pt x="5611" y="97"/>
                    <a:pt x="5610" y="97"/>
                  </a:cubicBezTo>
                  <a:lnTo>
                    <a:pt x="5445" y="95"/>
                  </a:lnTo>
                  <a:lnTo>
                    <a:pt x="5281" y="92"/>
                  </a:lnTo>
                  <a:lnTo>
                    <a:pt x="5283" y="92"/>
                  </a:lnTo>
                  <a:lnTo>
                    <a:pt x="5117" y="136"/>
                  </a:lnTo>
                  <a:lnTo>
                    <a:pt x="4953" y="165"/>
                  </a:lnTo>
                  <a:cubicBezTo>
                    <a:pt x="4951" y="165"/>
                    <a:pt x="4950" y="165"/>
                    <a:pt x="4949" y="164"/>
                  </a:cubicBezTo>
                  <a:lnTo>
                    <a:pt x="4784" y="111"/>
                  </a:lnTo>
                  <a:lnTo>
                    <a:pt x="4787" y="111"/>
                  </a:lnTo>
                  <a:lnTo>
                    <a:pt x="4622" y="115"/>
                  </a:lnTo>
                  <a:cubicBezTo>
                    <a:pt x="4621" y="115"/>
                    <a:pt x="4620" y="115"/>
                    <a:pt x="4620" y="114"/>
                  </a:cubicBezTo>
                  <a:lnTo>
                    <a:pt x="4455" y="75"/>
                  </a:lnTo>
                  <a:lnTo>
                    <a:pt x="4461" y="74"/>
                  </a:lnTo>
                  <a:lnTo>
                    <a:pt x="4296" y="169"/>
                  </a:lnTo>
                  <a:cubicBezTo>
                    <a:pt x="4295" y="170"/>
                    <a:pt x="4293" y="170"/>
                    <a:pt x="4292" y="170"/>
                  </a:cubicBezTo>
                  <a:lnTo>
                    <a:pt x="4127" y="162"/>
                  </a:lnTo>
                  <a:lnTo>
                    <a:pt x="3963" y="162"/>
                  </a:lnTo>
                  <a:lnTo>
                    <a:pt x="3964" y="162"/>
                  </a:lnTo>
                  <a:lnTo>
                    <a:pt x="3800" y="198"/>
                  </a:lnTo>
                  <a:lnTo>
                    <a:pt x="3635" y="234"/>
                  </a:lnTo>
                  <a:lnTo>
                    <a:pt x="3470" y="269"/>
                  </a:lnTo>
                  <a:lnTo>
                    <a:pt x="3305" y="304"/>
                  </a:lnTo>
                  <a:lnTo>
                    <a:pt x="3141" y="339"/>
                  </a:lnTo>
                  <a:lnTo>
                    <a:pt x="2976" y="375"/>
                  </a:lnTo>
                  <a:lnTo>
                    <a:pt x="2811" y="410"/>
                  </a:lnTo>
                  <a:lnTo>
                    <a:pt x="2646" y="445"/>
                  </a:lnTo>
                  <a:lnTo>
                    <a:pt x="2481" y="474"/>
                  </a:lnTo>
                  <a:lnTo>
                    <a:pt x="2316" y="495"/>
                  </a:lnTo>
                  <a:lnTo>
                    <a:pt x="2151" y="516"/>
                  </a:lnTo>
                  <a:lnTo>
                    <a:pt x="1987" y="537"/>
                  </a:lnTo>
                  <a:lnTo>
                    <a:pt x="1822" y="558"/>
                  </a:lnTo>
                  <a:lnTo>
                    <a:pt x="1656" y="579"/>
                  </a:lnTo>
                  <a:lnTo>
                    <a:pt x="1491" y="581"/>
                  </a:lnTo>
                  <a:lnTo>
                    <a:pt x="1327" y="583"/>
                  </a:lnTo>
                  <a:lnTo>
                    <a:pt x="1162" y="585"/>
                  </a:lnTo>
                  <a:lnTo>
                    <a:pt x="998" y="587"/>
                  </a:lnTo>
                  <a:lnTo>
                    <a:pt x="832" y="609"/>
                  </a:lnTo>
                  <a:lnTo>
                    <a:pt x="668" y="610"/>
                  </a:lnTo>
                  <a:lnTo>
                    <a:pt x="503" y="611"/>
                  </a:lnTo>
                  <a:lnTo>
                    <a:pt x="339" y="611"/>
                  </a:lnTo>
                  <a:lnTo>
                    <a:pt x="173" y="627"/>
                  </a:lnTo>
                  <a:lnTo>
                    <a:pt x="9" y="632"/>
                  </a:lnTo>
                  <a:lnTo>
                    <a:pt x="16" y="624"/>
                  </a:lnTo>
                  <a:lnTo>
                    <a:pt x="16" y="1544"/>
                  </a:lnTo>
                  <a:close/>
                </a:path>
              </a:pathLst>
            </a:custGeom>
            <a:solidFill>
              <a:srgbClr val="006666"/>
            </a:solidFill>
            <a:ln w="1588" cap="flat">
              <a:solidFill>
                <a:srgbClr val="006666"/>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5" name="Freeform 97"/>
            <p:cNvSpPr>
              <a:spLocks/>
            </p:cNvSpPr>
            <p:nvPr/>
          </p:nvSpPr>
          <p:spPr bwMode="auto">
            <a:xfrm>
              <a:off x="1018" y="1391"/>
              <a:ext cx="4099" cy="1614"/>
            </a:xfrm>
            <a:custGeom>
              <a:avLst/>
              <a:gdLst/>
              <a:ahLst/>
              <a:cxnLst>
                <a:cxn ang="0">
                  <a:pos x="111" y="1000"/>
                </a:cxn>
                <a:cxn ang="0">
                  <a:pos x="333" y="978"/>
                </a:cxn>
                <a:cxn ang="0">
                  <a:pos x="554" y="976"/>
                </a:cxn>
                <a:cxn ang="0">
                  <a:pos x="776" y="944"/>
                </a:cxn>
                <a:cxn ang="0">
                  <a:pos x="997" y="938"/>
                </a:cxn>
                <a:cxn ang="0">
                  <a:pos x="1219" y="908"/>
                </a:cxn>
                <a:cxn ang="0">
                  <a:pos x="1440" y="852"/>
                </a:cxn>
                <a:cxn ang="0">
                  <a:pos x="1662" y="796"/>
                </a:cxn>
                <a:cxn ang="0">
                  <a:pos x="1883" y="711"/>
                </a:cxn>
                <a:cxn ang="0">
                  <a:pos x="2105" y="617"/>
                </a:cxn>
                <a:cxn ang="0">
                  <a:pos x="2326" y="524"/>
                </a:cxn>
                <a:cxn ang="0">
                  <a:pos x="2548" y="429"/>
                </a:cxn>
                <a:cxn ang="0">
                  <a:pos x="2770" y="382"/>
                </a:cxn>
                <a:cxn ang="0">
                  <a:pos x="2991" y="202"/>
                </a:cxn>
                <a:cxn ang="0">
                  <a:pos x="3213" y="151"/>
                </a:cxn>
                <a:cxn ang="0">
                  <a:pos x="3435" y="66"/>
                </a:cxn>
                <a:cxn ang="0">
                  <a:pos x="3656" y="11"/>
                </a:cxn>
                <a:cxn ang="0">
                  <a:pos x="3878" y="8"/>
                </a:cxn>
                <a:cxn ang="0">
                  <a:pos x="4099" y="111"/>
                </a:cxn>
                <a:cxn ang="0">
                  <a:pos x="3989" y="1223"/>
                </a:cxn>
                <a:cxn ang="0">
                  <a:pos x="3767" y="1256"/>
                </a:cxn>
                <a:cxn ang="0">
                  <a:pos x="3545" y="1253"/>
                </a:cxn>
                <a:cxn ang="0">
                  <a:pos x="3324" y="1301"/>
                </a:cxn>
                <a:cxn ang="0">
                  <a:pos x="3102" y="1269"/>
                </a:cxn>
                <a:cxn ang="0">
                  <a:pos x="2880" y="1305"/>
                </a:cxn>
                <a:cxn ang="0">
                  <a:pos x="2659" y="1300"/>
                </a:cxn>
                <a:cxn ang="0">
                  <a:pos x="2437" y="1348"/>
                </a:cxn>
                <a:cxn ang="0">
                  <a:pos x="2216" y="1395"/>
                </a:cxn>
                <a:cxn ang="0">
                  <a:pos x="1994" y="1443"/>
                </a:cxn>
                <a:cxn ang="0">
                  <a:pos x="1773" y="1490"/>
                </a:cxn>
                <a:cxn ang="0">
                  <a:pos x="1551" y="1523"/>
                </a:cxn>
                <a:cxn ang="0">
                  <a:pos x="1330" y="1551"/>
                </a:cxn>
                <a:cxn ang="0">
                  <a:pos x="1108" y="1579"/>
                </a:cxn>
                <a:cxn ang="0">
                  <a:pos x="887" y="1582"/>
                </a:cxn>
                <a:cxn ang="0">
                  <a:pos x="665" y="1585"/>
                </a:cxn>
                <a:cxn ang="0">
                  <a:pos x="443" y="1600"/>
                </a:cxn>
                <a:cxn ang="0">
                  <a:pos x="222" y="1601"/>
                </a:cxn>
                <a:cxn ang="0">
                  <a:pos x="0" y="1614"/>
                </a:cxn>
              </a:cxnLst>
              <a:rect l="0" t="0" r="r" b="b"/>
              <a:pathLst>
                <a:path w="4099" h="1614">
                  <a:moveTo>
                    <a:pt x="0" y="1006"/>
                  </a:moveTo>
                  <a:lnTo>
                    <a:pt x="111" y="1000"/>
                  </a:lnTo>
                  <a:lnTo>
                    <a:pt x="222" y="979"/>
                  </a:lnTo>
                  <a:lnTo>
                    <a:pt x="333" y="978"/>
                  </a:lnTo>
                  <a:lnTo>
                    <a:pt x="443" y="977"/>
                  </a:lnTo>
                  <a:lnTo>
                    <a:pt x="554" y="976"/>
                  </a:lnTo>
                  <a:lnTo>
                    <a:pt x="665" y="946"/>
                  </a:lnTo>
                  <a:lnTo>
                    <a:pt x="776" y="944"/>
                  </a:lnTo>
                  <a:lnTo>
                    <a:pt x="887" y="941"/>
                  </a:lnTo>
                  <a:lnTo>
                    <a:pt x="997" y="938"/>
                  </a:lnTo>
                  <a:lnTo>
                    <a:pt x="1108" y="936"/>
                  </a:lnTo>
                  <a:lnTo>
                    <a:pt x="1219" y="908"/>
                  </a:lnTo>
                  <a:lnTo>
                    <a:pt x="1330" y="880"/>
                  </a:lnTo>
                  <a:lnTo>
                    <a:pt x="1440" y="852"/>
                  </a:lnTo>
                  <a:lnTo>
                    <a:pt x="1551" y="825"/>
                  </a:lnTo>
                  <a:lnTo>
                    <a:pt x="1662" y="796"/>
                  </a:lnTo>
                  <a:lnTo>
                    <a:pt x="1773" y="758"/>
                  </a:lnTo>
                  <a:lnTo>
                    <a:pt x="1883" y="711"/>
                  </a:lnTo>
                  <a:lnTo>
                    <a:pt x="1994" y="664"/>
                  </a:lnTo>
                  <a:lnTo>
                    <a:pt x="2105" y="617"/>
                  </a:lnTo>
                  <a:lnTo>
                    <a:pt x="2216" y="571"/>
                  </a:lnTo>
                  <a:lnTo>
                    <a:pt x="2326" y="524"/>
                  </a:lnTo>
                  <a:lnTo>
                    <a:pt x="2437" y="476"/>
                  </a:lnTo>
                  <a:lnTo>
                    <a:pt x="2548" y="429"/>
                  </a:lnTo>
                  <a:lnTo>
                    <a:pt x="2659" y="382"/>
                  </a:lnTo>
                  <a:lnTo>
                    <a:pt x="2770" y="382"/>
                  </a:lnTo>
                  <a:lnTo>
                    <a:pt x="2880" y="328"/>
                  </a:lnTo>
                  <a:lnTo>
                    <a:pt x="2991" y="202"/>
                  </a:lnTo>
                  <a:lnTo>
                    <a:pt x="3102" y="163"/>
                  </a:lnTo>
                  <a:lnTo>
                    <a:pt x="3213" y="151"/>
                  </a:lnTo>
                  <a:lnTo>
                    <a:pt x="3324" y="147"/>
                  </a:lnTo>
                  <a:lnTo>
                    <a:pt x="3435" y="66"/>
                  </a:lnTo>
                  <a:lnTo>
                    <a:pt x="3545" y="0"/>
                  </a:lnTo>
                  <a:lnTo>
                    <a:pt x="3656" y="11"/>
                  </a:lnTo>
                  <a:lnTo>
                    <a:pt x="3767" y="23"/>
                  </a:lnTo>
                  <a:lnTo>
                    <a:pt x="3878" y="8"/>
                  </a:lnTo>
                  <a:lnTo>
                    <a:pt x="3989" y="61"/>
                  </a:lnTo>
                  <a:lnTo>
                    <a:pt x="4099" y="111"/>
                  </a:lnTo>
                  <a:lnTo>
                    <a:pt x="4099" y="1203"/>
                  </a:lnTo>
                  <a:lnTo>
                    <a:pt x="3989" y="1223"/>
                  </a:lnTo>
                  <a:lnTo>
                    <a:pt x="3878" y="1240"/>
                  </a:lnTo>
                  <a:lnTo>
                    <a:pt x="3767" y="1256"/>
                  </a:lnTo>
                  <a:lnTo>
                    <a:pt x="3656" y="1255"/>
                  </a:lnTo>
                  <a:lnTo>
                    <a:pt x="3545" y="1253"/>
                  </a:lnTo>
                  <a:lnTo>
                    <a:pt x="3435" y="1283"/>
                  </a:lnTo>
                  <a:lnTo>
                    <a:pt x="3324" y="1301"/>
                  </a:lnTo>
                  <a:lnTo>
                    <a:pt x="3213" y="1266"/>
                  </a:lnTo>
                  <a:lnTo>
                    <a:pt x="3102" y="1269"/>
                  </a:lnTo>
                  <a:lnTo>
                    <a:pt x="2991" y="1242"/>
                  </a:lnTo>
                  <a:lnTo>
                    <a:pt x="2880" y="1305"/>
                  </a:lnTo>
                  <a:lnTo>
                    <a:pt x="2770" y="1300"/>
                  </a:lnTo>
                  <a:lnTo>
                    <a:pt x="2659" y="1300"/>
                  </a:lnTo>
                  <a:lnTo>
                    <a:pt x="2548" y="1324"/>
                  </a:lnTo>
                  <a:lnTo>
                    <a:pt x="2437" y="1348"/>
                  </a:lnTo>
                  <a:lnTo>
                    <a:pt x="2326" y="1371"/>
                  </a:lnTo>
                  <a:lnTo>
                    <a:pt x="2216" y="1395"/>
                  </a:lnTo>
                  <a:lnTo>
                    <a:pt x="2105" y="1418"/>
                  </a:lnTo>
                  <a:lnTo>
                    <a:pt x="1994" y="1443"/>
                  </a:lnTo>
                  <a:lnTo>
                    <a:pt x="1883" y="1466"/>
                  </a:lnTo>
                  <a:lnTo>
                    <a:pt x="1773" y="1490"/>
                  </a:lnTo>
                  <a:lnTo>
                    <a:pt x="1662" y="1509"/>
                  </a:lnTo>
                  <a:lnTo>
                    <a:pt x="1551" y="1523"/>
                  </a:lnTo>
                  <a:lnTo>
                    <a:pt x="1440" y="1537"/>
                  </a:lnTo>
                  <a:lnTo>
                    <a:pt x="1330" y="1551"/>
                  </a:lnTo>
                  <a:lnTo>
                    <a:pt x="1219" y="1565"/>
                  </a:lnTo>
                  <a:lnTo>
                    <a:pt x="1108" y="1579"/>
                  </a:lnTo>
                  <a:lnTo>
                    <a:pt x="997" y="1581"/>
                  </a:lnTo>
                  <a:lnTo>
                    <a:pt x="887" y="1582"/>
                  </a:lnTo>
                  <a:lnTo>
                    <a:pt x="776" y="1583"/>
                  </a:lnTo>
                  <a:lnTo>
                    <a:pt x="665" y="1585"/>
                  </a:lnTo>
                  <a:lnTo>
                    <a:pt x="554" y="1599"/>
                  </a:lnTo>
                  <a:lnTo>
                    <a:pt x="443" y="1600"/>
                  </a:lnTo>
                  <a:lnTo>
                    <a:pt x="333" y="1600"/>
                  </a:lnTo>
                  <a:lnTo>
                    <a:pt x="222" y="1601"/>
                  </a:lnTo>
                  <a:lnTo>
                    <a:pt x="111" y="1611"/>
                  </a:lnTo>
                  <a:lnTo>
                    <a:pt x="0" y="1614"/>
                  </a:lnTo>
                  <a:lnTo>
                    <a:pt x="0" y="1006"/>
                  </a:lnTo>
                  <a:close/>
                </a:path>
              </a:pathLst>
            </a:custGeom>
            <a:solidFill>
              <a:srgbClr val="FF505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6" name="Freeform 98"/>
            <p:cNvSpPr>
              <a:spLocks noEditPoints="1"/>
            </p:cNvSpPr>
            <p:nvPr/>
          </p:nvSpPr>
          <p:spPr bwMode="auto">
            <a:xfrm>
              <a:off x="1013" y="1386"/>
              <a:ext cx="4109" cy="1625"/>
            </a:xfrm>
            <a:custGeom>
              <a:avLst/>
              <a:gdLst/>
              <a:ahLst/>
              <a:cxnLst>
                <a:cxn ang="0">
                  <a:pos x="336" y="1455"/>
                </a:cxn>
                <a:cxn ang="0">
                  <a:pos x="832" y="1451"/>
                </a:cxn>
                <a:cxn ang="0">
                  <a:pos x="1162" y="1403"/>
                </a:cxn>
                <a:cxn ang="0">
                  <a:pos x="1654" y="1391"/>
                </a:cxn>
                <a:cxn ang="0">
                  <a:pos x="2313" y="1226"/>
                </a:cxn>
                <a:cxn ang="0">
                  <a:pos x="2971" y="988"/>
                </a:cxn>
                <a:cxn ang="0">
                  <a:pos x="3630" y="709"/>
                </a:cxn>
                <a:cxn ang="0">
                  <a:pos x="4127" y="567"/>
                </a:cxn>
                <a:cxn ang="0">
                  <a:pos x="4451" y="302"/>
                </a:cxn>
                <a:cxn ang="0">
                  <a:pos x="4786" y="224"/>
                </a:cxn>
                <a:cxn ang="0">
                  <a:pos x="5277" y="2"/>
                </a:cxn>
                <a:cxn ang="0">
                  <a:pos x="5609" y="35"/>
                </a:cxn>
                <a:cxn ang="0">
                  <a:pos x="6108" y="166"/>
                </a:cxn>
                <a:cxn ang="0">
                  <a:pos x="5941" y="1834"/>
                </a:cxn>
                <a:cxn ang="0">
                  <a:pos x="5445" y="1882"/>
                </a:cxn>
                <a:cxn ang="0">
                  <a:pos x="4953" y="1951"/>
                </a:cxn>
                <a:cxn ang="0">
                  <a:pos x="4622" y="1902"/>
                </a:cxn>
                <a:cxn ang="0">
                  <a:pos x="4296" y="1956"/>
                </a:cxn>
                <a:cxn ang="0">
                  <a:pos x="3964" y="1949"/>
                </a:cxn>
                <a:cxn ang="0">
                  <a:pos x="3305" y="2090"/>
                </a:cxn>
                <a:cxn ang="0">
                  <a:pos x="2646" y="2230"/>
                </a:cxn>
                <a:cxn ang="0">
                  <a:pos x="1987" y="2322"/>
                </a:cxn>
                <a:cxn ang="0">
                  <a:pos x="1327" y="2368"/>
                </a:cxn>
                <a:cxn ang="0">
                  <a:pos x="668" y="2395"/>
                </a:cxn>
                <a:cxn ang="0">
                  <a:pos x="9" y="2416"/>
                </a:cxn>
                <a:cxn ang="0">
                  <a:pos x="16" y="2408"/>
                </a:cxn>
                <a:cxn ang="0">
                  <a:pos x="503" y="2379"/>
                </a:cxn>
                <a:cxn ang="0">
                  <a:pos x="1162" y="2354"/>
                </a:cxn>
                <a:cxn ang="0">
                  <a:pos x="1820" y="2327"/>
                </a:cxn>
                <a:cxn ang="0">
                  <a:pos x="2478" y="2244"/>
                </a:cxn>
                <a:cxn ang="0">
                  <a:pos x="3137" y="2110"/>
                </a:cxn>
                <a:cxn ang="0">
                  <a:pos x="3796" y="1969"/>
                </a:cxn>
                <a:cxn ang="0">
                  <a:pos x="4293" y="1941"/>
                </a:cxn>
                <a:cxn ang="0">
                  <a:pos x="4624" y="1886"/>
                </a:cxn>
                <a:cxn ang="0">
                  <a:pos x="4954" y="1936"/>
                </a:cxn>
                <a:cxn ang="0">
                  <a:pos x="5281" y="1863"/>
                </a:cxn>
                <a:cxn ang="0">
                  <a:pos x="5774" y="1843"/>
                </a:cxn>
                <a:cxn ang="0">
                  <a:pos x="6096" y="173"/>
                </a:cxn>
                <a:cxn ang="0">
                  <a:pos x="5776" y="28"/>
                </a:cxn>
                <a:cxn ang="0">
                  <a:pos x="5280" y="16"/>
                </a:cxn>
                <a:cxn ang="0">
                  <a:pos x="4951" y="234"/>
                </a:cxn>
                <a:cxn ang="0">
                  <a:pos x="4460" y="315"/>
                </a:cxn>
                <a:cxn ang="0">
                  <a:pos x="4131" y="582"/>
                </a:cxn>
                <a:cxn ang="0">
                  <a:pos x="3801" y="654"/>
                </a:cxn>
                <a:cxn ang="0">
                  <a:pos x="3142" y="933"/>
                </a:cxn>
                <a:cxn ang="0">
                  <a:pos x="2482" y="1200"/>
                </a:cxn>
                <a:cxn ang="0">
                  <a:pos x="1823" y="1366"/>
                </a:cxn>
                <a:cxn ang="0">
                  <a:pos x="1327" y="1415"/>
                </a:cxn>
                <a:cxn ang="0">
                  <a:pos x="834" y="1467"/>
                </a:cxn>
                <a:cxn ang="0">
                  <a:pos x="338" y="1471"/>
                </a:cxn>
                <a:cxn ang="0">
                  <a:pos x="16" y="1504"/>
                </a:cxn>
              </a:cxnLst>
              <a:rect l="0" t="0" r="r" b="b"/>
              <a:pathLst>
                <a:path w="6112" h="2417">
                  <a:moveTo>
                    <a:pt x="0" y="1504"/>
                  </a:moveTo>
                  <a:cubicBezTo>
                    <a:pt x="0" y="1499"/>
                    <a:pt x="4" y="1496"/>
                    <a:pt x="8" y="1496"/>
                  </a:cubicBezTo>
                  <a:lnTo>
                    <a:pt x="173" y="1486"/>
                  </a:lnTo>
                  <a:lnTo>
                    <a:pt x="336" y="1455"/>
                  </a:lnTo>
                  <a:cubicBezTo>
                    <a:pt x="337" y="1455"/>
                    <a:pt x="337" y="1455"/>
                    <a:pt x="338" y="1455"/>
                  </a:cubicBezTo>
                  <a:lnTo>
                    <a:pt x="503" y="1454"/>
                  </a:lnTo>
                  <a:lnTo>
                    <a:pt x="667" y="1452"/>
                  </a:lnTo>
                  <a:lnTo>
                    <a:pt x="832" y="1451"/>
                  </a:lnTo>
                  <a:lnTo>
                    <a:pt x="830" y="1451"/>
                  </a:lnTo>
                  <a:lnTo>
                    <a:pt x="995" y="1407"/>
                  </a:lnTo>
                  <a:cubicBezTo>
                    <a:pt x="996" y="1407"/>
                    <a:pt x="996" y="1407"/>
                    <a:pt x="997" y="1407"/>
                  </a:cubicBezTo>
                  <a:lnTo>
                    <a:pt x="1162" y="1403"/>
                  </a:lnTo>
                  <a:lnTo>
                    <a:pt x="1326" y="1399"/>
                  </a:lnTo>
                  <a:lnTo>
                    <a:pt x="1491" y="1395"/>
                  </a:lnTo>
                  <a:lnTo>
                    <a:pt x="1656" y="1391"/>
                  </a:lnTo>
                  <a:lnTo>
                    <a:pt x="1654" y="1391"/>
                  </a:lnTo>
                  <a:lnTo>
                    <a:pt x="1819" y="1350"/>
                  </a:lnTo>
                  <a:lnTo>
                    <a:pt x="1984" y="1309"/>
                  </a:lnTo>
                  <a:lnTo>
                    <a:pt x="2148" y="1267"/>
                  </a:lnTo>
                  <a:lnTo>
                    <a:pt x="2313" y="1226"/>
                  </a:lnTo>
                  <a:lnTo>
                    <a:pt x="2478" y="1185"/>
                  </a:lnTo>
                  <a:lnTo>
                    <a:pt x="2642" y="1127"/>
                  </a:lnTo>
                  <a:lnTo>
                    <a:pt x="2806" y="1057"/>
                  </a:lnTo>
                  <a:lnTo>
                    <a:pt x="2971" y="988"/>
                  </a:lnTo>
                  <a:lnTo>
                    <a:pt x="3136" y="918"/>
                  </a:lnTo>
                  <a:lnTo>
                    <a:pt x="3300" y="848"/>
                  </a:lnTo>
                  <a:lnTo>
                    <a:pt x="3465" y="778"/>
                  </a:lnTo>
                  <a:lnTo>
                    <a:pt x="3630" y="709"/>
                  </a:lnTo>
                  <a:lnTo>
                    <a:pt x="3795" y="639"/>
                  </a:lnTo>
                  <a:lnTo>
                    <a:pt x="3959" y="567"/>
                  </a:lnTo>
                  <a:cubicBezTo>
                    <a:pt x="3960" y="567"/>
                    <a:pt x="3962" y="567"/>
                    <a:pt x="3963" y="567"/>
                  </a:cubicBezTo>
                  <a:lnTo>
                    <a:pt x="4127" y="567"/>
                  </a:lnTo>
                  <a:lnTo>
                    <a:pt x="4124" y="567"/>
                  </a:lnTo>
                  <a:lnTo>
                    <a:pt x="4289" y="488"/>
                  </a:lnTo>
                  <a:lnTo>
                    <a:pt x="4286" y="490"/>
                  </a:lnTo>
                  <a:lnTo>
                    <a:pt x="4451" y="302"/>
                  </a:lnTo>
                  <a:cubicBezTo>
                    <a:pt x="4452" y="301"/>
                    <a:pt x="4453" y="301"/>
                    <a:pt x="4454" y="300"/>
                  </a:cubicBezTo>
                  <a:lnTo>
                    <a:pt x="4619" y="242"/>
                  </a:lnTo>
                  <a:cubicBezTo>
                    <a:pt x="4620" y="242"/>
                    <a:pt x="4620" y="242"/>
                    <a:pt x="4621" y="242"/>
                  </a:cubicBezTo>
                  <a:lnTo>
                    <a:pt x="4786" y="224"/>
                  </a:lnTo>
                  <a:lnTo>
                    <a:pt x="4951" y="218"/>
                  </a:lnTo>
                  <a:lnTo>
                    <a:pt x="4946" y="220"/>
                  </a:lnTo>
                  <a:lnTo>
                    <a:pt x="5111" y="98"/>
                  </a:lnTo>
                  <a:lnTo>
                    <a:pt x="5277" y="2"/>
                  </a:lnTo>
                  <a:cubicBezTo>
                    <a:pt x="5278" y="1"/>
                    <a:pt x="5280" y="0"/>
                    <a:pt x="5281" y="0"/>
                  </a:cubicBezTo>
                  <a:lnTo>
                    <a:pt x="5446" y="16"/>
                  </a:lnTo>
                  <a:lnTo>
                    <a:pt x="5611" y="34"/>
                  </a:lnTo>
                  <a:lnTo>
                    <a:pt x="5609" y="35"/>
                  </a:lnTo>
                  <a:lnTo>
                    <a:pt x="5774" y="12"/>
                  </a:lnTo>
                  <a:cubicBezTo>
                    <a:pt x="5775" y="12"/>
                    <a:pt x="5777" y="12"/>
                    <a:pt x="5778" y="12"/>
                  </a:cubicBezTo>
                  <a:lnTo>
                    <a:pt x="5943" y="91"/>
                  </a:lnTo>
                  <a:lnTo>
                    <a:pt x="6108" y="166"/>
                  </a:lnTo>
                  <a:cubicBezTo>
                    <a:pt x="6111" y="167"/>
                    <a:pt x="6112" y="170"/>
                    <a:pt x="6112" y="173"/>
                  </a:cubicBezTo>
                  <a:lnTo>
                    <a:pt x="6112" y="1796"/>
                  </a:lnTo>
                  <a:cubicBezTo>
                    <a:pt x="6112" y="1800"/>
                    <a:pt x="6110" y="1803"/>
                    <a:pt x="6106" y="1804"/>
                  </a:cubicBezTo>
                  <a:lnTo>
                    <a:pt x="5941" y="1834"/>
                  </a:lnTo>
                  <a:lnTo>
                    <a:pt x="5776" y="1859"/>
                  </a:lnTo>
                  <a:lnTo>
                    <a:pt x="5611" y="1884"/>
                  </a:lnTo>
                  <a:cubicBezTo>
                    <a:pt x="5611" y="1884"/>
                    <a:pt x="5611" y="1884"/>
                    <a:pt x="5610" y="1884"/>
                  </a:cubicBezTo>
                  <a:lnTo>
                    <a:pt x="5445" y="1882"/>
                  </a:lnTo>
                  <a:lnTo>
                    <a:pt x="5281" y="1879"/>
                  </a:lnTo>
                  <a:lnTo>
                    <a:pt x="5283" y="1879"/>
                  </a:lnTo>
                  <a:lnTo>
                    <a:pt x="5118" y="1923"/>
                  </a:lnTo>
                  <a:lnTo>
                    <a:pt x="4953" y="1951"/>
                  </a:lnTo>
                  <a:cubicBezTo>
                    <a:pt x="4951" y="1952"/>
                    <a:pt x="4950" y="1951"/>
                    <a:pt x="4949" y="1951"/>
                  </a:cubicBezTo>
                  <a:lnTo>
                    <a:pt x="4784" y="1898"/>
                  </a:lnTo>
                  <a:lnTo>
                    <a:pt x="4787" y="1898"/>
                  </a:lnTo>
                  <a:lnTo>
                    <a:pt x="4622" y="1902"/>
                  </a:lnTo>
                  <a:cubicBezTo>
                    <a:pt x="4621" y="1902"/>
                    <a:pt x="4620" y="1902"/>
                    <a:pt x="4620" y="1901"/>
                  </a:cubicBezTo>
                  <a:lnTo>
                    <a:pt x="4455" y="1862"/>
                  </a:lnTo>
                  <a:lnTo>
                    <a:pt x="4461" y="1861"/>
                  </a:lnTo>
                  <a:lnTo>
                    <a:pt x="4296" y="1956"/>
                  </a:lnTo>
                  <a:cubicBezTo>
                    <a:pt x="4295" y="1956"/>
                    <a:pt x="4293" y="1957"/>
                    <a:pt x="4292" y="1957"/>
                  </a:cubicBezTo>
                  <a:lnTo>
                    <a:pt x="4127" y="1949"/>
                  </a:lnTo>
                  <a:lnTo>
                    <a:pt x="3963" y="1949"/>
                  </a:lnTo>
                  <a:lnTo>
                    <a:pt x="3964" y="1949"/>
                  </a:lnTo>
                  <a:lnTo>
                    <a:pt x="3800" y="1985"/>
                  </a:lnTo>
                  <a:lnTo>
                    <a:pt x="3635" y="2020"/>
                  </a:lnTo>
                  <a:lnTo>
                    <a:pt x="3470" y="2055"/>
                  </a:lnTo>
                  <a:lnTo>
                    <a:pt x="3305" y="2090"/>
                  </a:lnTo>
                  <a:lnTo>
                    <a:pt x="3141" y="2125"/>
                  </a:lnTo>
                  <a:lnTo>
                    <a:pt x="2976" y="2160"/>
                  </a:lnTo>
                  <a:lnTo>
                    <a:pt x="2811" y="2195"/>
                  </a:lnTo>
                  <a:lnTo>
                    <a:pt x="2646" y="2230"/>
                  </a:lnTo>
                  <a:lnTo>
                    <a:pt x="2481" y="2260"/>
                  </a:lnTo>
                  <a:lnTo>
                    <a:pt x="2316" y="2281"/>
                  </a:lnTo>
                  <a:lnTo>
                    <a:pt x="2151" y="2301"/>
                  </a:lnTo>
                  <a:lnTo>
                    <a:pt x="1987" y="2322"/>
                  </a:lnTo>
                  <a:lnTo>
                    <a:pt x="1822" y="2343"/>
                  </a:lnTo>
                  <a:lnTo>
                    <a:pt x="1657" y="2364"/>
                  </a:lnTo>
                  <a:lnTo>
                    <a:pt x="1491" y="2366"/>
                  </a:lnTo>
                  <a:lnTo>
                    <a:pt x="1327" y="2368"/>
                  </a:lnTo>
                  <a:lnTo>
                    <a:pt x="1162" y="2370"/>
                  </a:lnTo>
                  <a:lnTo>
                    <a:pt x="997" y="2372"/>
                  </a:lnTo>
                  <a:lnTo>
                    <a:pt x="833" y="2394"/>
                  </a:lnTo>
                  <a:lnTo>
                    <a:pt x="668" y="2395"/>
                  </a:lnTo>
                  <a:lnTo>
                    <a:pt x="503" y="2395"/>
                  </a:lnTo>
                  <a:lnTo>
                    <a:pt x="338" y="2396"/>
                  </a:lnTo>
                  <a:lnTo>
                    <a:pt x="174" y="2412"/>
                  </a:lnTo>
                  <a:lnTo>
                    <a:pt x="9" y="2416"/>
                  </a:lnTo>
                  <a:cubicBezTo>
                    <a:pt x="7" y="2417"/>
                    <a:pt x="4" y="2416"/>
                    <a:pt x="3" y="2414"/>
                  </a:cubicBezTo>
                  <a:cubicBezTo>
                    <a:pt x="1" y="2413"/>
                    <a:pt x="0" y="2411"/>
                    <a:pt x="0" y="2408"/>
                  </a:cubicBezTo>
                  <a:lnTo>
                    <a:pt x="0" y="1504"/>
                  </a:lnTo>
                  <a:close/>
                  <a:moveTo>
                    <a:pt x="16" y="2408"/>
                  </a:moveTo>
                  <a:lnTo>
                    <a:pt x="8" y="2400"/>
                  </a:lnTo>
                  <a:lnTo>
                    <a:pt x="172" y="2396"/>
                  </a:lnTo>
                  <a:lnTo>
                    <a:pt x="338" y="2380"/>
                  </a:lnTo>
                  <a:lnTo>
                    <a:pt x="503" y="2379"/>
                  </a:lnTo>
                  <a:lnTo>
                    <a:pt x="667" y="2379"/>
                  </a:lnTo>
                  <a:lnTo>
                    <a:pt x="831" y="2378"/>
                  </a:lnTo>
                  <a:lnTo>
                    <a:pt x="997" y="2356"/>
                  </a:lnTo>
                  <a:lnTo>
                    <a:pt x="1162" y="2354"/>
                  </a:lnTo>
                  <a:lnTo>
                    <a:pt x="1326" y="2352"/>
                  </a:lnTo>
                  <a:lnTo>
                    <a:pt x="1491" y="2350"/>
                  </a:lnTo>
                  <a:lnTo>
                    <a:pt x="1655" y="2348"/>
                  </a:lnTo>
                  <a:lnTo>
                    <a:pt x="1820" y="2327"/>
                  </a:lnTo>
                  <a:lnTo>
                    <a:pt x="1985" y="2306"/>
                  </a:lnTo>
                  <a:lnTo>
                    <a:pt x="2149" y="2286"/>
                  </a:lnTo>
                  <a:lnTo>
                    <a:pt x="2314" y="2265"/>
                  </a:lnTo>
                  <a:lnTo>
                    <a:pt x="2478" y="2244"/>
                  </a:lnTo>
                  <a:lnTo>
                    <a:pt x="2643" y="2215"/>
                  </a:lnTo>
                  <a:lnTo>
                    <a:pt x="2808" y="2180"/>
                  </a:lnTo>
                  <a:lnTo>
                    <a:pt x="2972" y="2145"/>
                  </a:lnTo>
                  <a:lnTo>
                    <a:pt x="3137" y="2110"/>
                  </a:lnTo>
                  <a:lnTo>
                    <a:pt x="3302" y="2075"/>
                  </a:lnTo>
                  <a:lnTo>
                    <a:pt x="3467" y="2039"/>
                  </a:lnTo>
                  <a:lnTo>
                    <a:pt x="3631" y="2004"/>
                  </a:lnTo>
                  <a:lnTo>
                    <a:pt x="3796" y="1969"/>
                  </a:lnTo>
                  <a:lnTo>
                    <a:pt x="3961" y="1933"/>
                  </a:lnTo>
                  <a:cubicBezTo>
                    <a:pt x="3961" y="1933"/>
                    <a:pt x="3962" y="1933"/>
                    <a:pt x="3963" y="1933"/>
                  </a:cubicBezTo>
                  <a:lnTo>
                    <a:pt x="4128" y="1933"/>
                  </a:lnTo>
                  <a:lnTo>
                    <a:pt x="4293" y="1941"/>
                  </a:lnTo>
                  <a:lnTo>
                    <a:pt x="4288" y="1942"/>
                  </a:lnTo>
                  <a:lnTo>
                    <a:pt x="4453" y="1848"/>
                  </a:lnTo>
                  <a:cubicBezTo>
                    <a:pt x="4455" y="1846"/>
                    <a:pt x="4457" y="1846"/>
                    <a:pt x="4459" y="1847"/>
                  </a:cubicBezTo>
                  <a:lnTo>
                    <a:pt x="4624" y="1886"/>
                  </a:lnTo>
                  <a:lnTo>
                    <a:pt x="4621" y="1886"/>
                  </a:lnTo>
                  <a:lnTo>
                    <a:pt x="4786" y="1882"/>
                  </a:lnTo>
                  <a:cubicBezTo>
                    <a:pt x="4787" y="1882"/>
                    <a:pt x="4788" y="1882"/>
                    <a:pt x="4789" y="1882"/>
                  </a:cubicBezTo>
                  <a:lnTo>
                    <a:pt x="4954" y="1936"/>
                  </a:lnTo>
                  <a:lnTo>
                    <a:pt x="4950" y="1936"/>
                  </a:lnTo>
                  <a:lnTo>
                    <a:pt x="5114" y="1907"/>
                  </a:lnTo>
                  <a:lnTo>
                    <a:pt x="5279" y="1863"/>
                  </a:lnTo>
                  <a:cubicBezTo>
                    <a:pt x="5279" y="1863"/>
                    <a:pt x="5280" y="1863"/>
                    <a:pt x="5281" y="1863"/>
                  </a:cubicBezTo>
                  <a:lnTo>
                    <a:pt x="5446" y="1866"/>
                  </a:lnTo>
                  <a:lnTo>
                    <a:pt x="5610" y="1868"/>
                  </a:lnTo>
                  <a:lnTo>
                    <a:pt x="5609" y="1868"/>
                  </a:lnTo>
                  <a:lnTo>
                    <a:pt x="5774" y="1843"/>
                  </a:lnTo>
                  <a:lnTo>
                    <a:pt x="5938" y="1819"/>
                  </a:lnTo>
                  <a:lnTo>
                    <a:pt x="6103" y="1788"/>
                  </a:lnTo>
                  <a:lnTo>
                    <a:pt x="6096" y="1796"/>
                  </a:lnTo>
                  <a:lnTo>
                    <a:pt x="6096" y="173"/>
                  </a:lnTo>
                  <a:lnTo>
                    <a:pt x="6101" y="180"/>
                  </a:lnTo>
                  <a:lnTo>
                    <a:pt x="5936" y="105"/>
                  </a:lnTo>
                  <a:lnTo>
                    <a:pt x="5772" y="27"/>
                  </a:lnTo>
                  <a:lnTo>
                    <a:pt x="5776" y="28"/>
                  </a:lnTo>
                  <a:lnTo>
                    <a:pt x="5611" y="50"/>
                  </a:lnTo>
                  <a:cubicBezTo>
                    <a:pt x="5611" y="50"/>
                    <a:pt x="5610" y="50"/>
                    <a:pt x="5609" y="50"/>
                  </a:cubicBezTo>
                  <a:lnTo>
                    <a:pt x="5445" y="32"/>
                  </a:lnTo>
                  <a:lnTo>
                    <a:pt x="5280" y="16"/>
                  </a:lnTo>
                  <a:lnTo>
                    <a:pt x="5285" y="15"/>
                  </a:lnTo>
                  <a:lnTo>
                    <a:pt x="5121" y="111"/>
                  </a:lnTo>
                  <a:lnTo>
                    <a:pt x="4956" y="233"/>
                  </a:lnTo>
                  <a:cubicBezTo>
                    <a:pt x="4955" y="234"/>
                    <a:pt x="4953" y="234"/>
                    <a:pt x="4951" y="234"/>
                  </a:cubicBezTo>
                  <a:lnTo>
                    <a:pt x="4787" y="240"/>
                  </a:lnTo>
                  <a:lnTo>
                    <a:pt x="4623" y="258"/>
                  </a:lnTo>
                  <a:lnTo>
                    <a:pt x="4624" y="257"/>
                  </a:lnTo>
                  <a:lnTo>
                    <a:pt x="4460" y="315"/>
                  </a:lnTo>
                  <a:lnTo>
                    <a:pt x="4463" y="313"/>
                  </a:lnTo>
                  <a:lnTo>
                    <a:pt x="4298" y="500"/>
                  </a:lnTo>
                  <a:cubicBezTo>
                    <a:pt x="4297" y="501"/>
                    <a:pt x="4297" y="502"/>
                    <a:pt x="4296" y="502"/>
                  </a:cubicBezTo>
                  <a:lnTo>
                    <a:pt x="4131" y="582"/>
                  </a:lnTo>
                  <a:cubicBezTo>
                    <a:pt x="4130" y="582"/>
                    <a:pt x="4129" y="583"/>
                    <a:pt x="4127" y="583"/>
                  </a:cubicBezTo>
                  <a:lnTo>
                    <a:pt x="3963" y="583"/>
                  </a:lnTo>
                  <a:lnTo>
                    <a:pt x="3966" y="582"/>
                  </a:lnTo>
                  <a:lnTo>
                    <a:pt x="3801" y="654"/>
                  </a:lnTo>
                  <a:lnTo>
                    <a:pt x="3636" y="723"/>
                  </a:lnTo>
                  <a:lnTo>
                    <a:pt x="3471" y="793"/>
                  </a:lnTo>
                  <a:lnTo>
                    <a:pt x="3307" y="863"/>
                  </a:lnTo>
                  <a:lnTo>
                    <a:pt x="3142" y="933"/>
                  </a:lnTo>
                  <a:lnTo>
                    <a:pt x="2977" y="1002"/>
                  </a:lnTo>
                  <a:lnTo>
                    <a:pt x="2812" y="1072"/>
                  </a:lnTo>
                  <a:lnTo>
                    <a:pt x="2647" y="1142"/>
                  </a:lnTo>
                  <a:lnTo>
                    <a:pt x="2482" y="1200"/>
                  </a:lnTo>
                  <a:lnTo>
                    <a:pt x="2317" y="1241"/>
                  </a:lnTo>
                  <a:lnTo>
                    <a:pt x="2152" y="1283"/>
                  </a:lnTo>
                  <a:lnTo>
                    <a:pt x="1987" y="1324"/>
                  </a:lnTo>
                  <a:lnTo>
                    <a:pt x="1823" y="1366"/>
                  </a:lnTo>
                  <a:lnTo>
                    <a:pt x="1658" y="1407"/>
                  </a:lnTo>
                  <a:cubicBezTo>
                    <a:pt x="1657" y="1407"/>
                    <a:pt x="1657" y="1407"/>
                    <a:pt x="1656" y="1407"/>
                  </a:cubicBezTo>
                  <a:lnTo>
                    <a:pt x="1491" y="1411"/>
                  </a:lnTo>
                  <a:lnTo>
                    <a:pt x="1327" y="1415"/>
                  </a:lnTo>
                  <a:lnTo>
                    <a:pt x="1162" y="1419"/>
                  </a:lnTo>
                  <a:lnTo>
                    <a:pt x="997" y="1423"/>
                  </a:lnTo>
                  <a:lnTo>
                    <a:pt x="999" y="1423"/>
                  </a:lnTo>
                  <a:lnTo>
                    <a:pt x="834" y="1467"/>
                  </a:lnTo>
                  <a:cubicBezTo>
                    <a:pt x="834" y="1467"/>
                    <a:pt x="833" y="1467"/>
                    <a:pt x="832" y="1467"/>
                  </a:cubicBezTo>
                  <a:lnTo>
                    <a:pt x="668" y="1468"/>
                  </a:lnTo>
                  <a:lnTo>
                    <a:pt x="503" y="1470"/>
                  </a:lnTo>
                  <a:lnTo>
                    <a:pt x="338" y="1471"/>
                  </a:lnTo>
                  <a:lnTo>
                    <a:pt x="339" y="1471"/>
                  </a:lnTo>
                  <a:lnTo>
                    <a:pt x="174" y="1502"/>
                  </a:lnTo>
                  <a:lnTo>
                    <a:pt x="9" y="1512"/>
                  </a:lnTo>
                  <a:lnTo>
                    <a:pt x="16" y="1504"/>
                  </a:lnTo>
                  <a:lnTo>
                    <a:pt x="16" y="2408"/>
                  </a:lnTo>
                  <a:close/>
                </a:path>
              </a:pathLst>
            </a:custGeom>
            <a:solidFill>
              <a:srgbClr val="FF3300"/>
            </a:solidFill>
            <a:ln w="1588" cap="flat">
              <a:solidFill>
                <a:srgbClr val="FF33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7" name="Rectangle 99"/>
            <p:cNvSpPr>
              <a:spLocks noChangeArrowheads="1"/>
            </p:cNvSpPr>
            <p:nvPr/>
          </p:nvSpPr>
          <p:spPr bwMode="auto">
            <a:xfrm>
              <a:off x="1002" y="1069"/>
              <a:ext cx="11" cy="2549"/>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8" name="Rectangle 100"/>
            <p:cNvSpPr>
              <a:spLocks noChangeArrowheads="1"/>
            </p:cNvSpPr>
            <p:nvPr/>
          </p:nvSpPr>
          <p:spPr bwMode="auto">
            <a:xfrm>
              <a:off x="1007" y="3613"/>
              <a:ext cx="43" cy="11"/>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09" name="Rectangle 101"/>
            <p:cNvSpPr>
              <a:spLocks noChangeArrowheads="1"/>
            </p:cNvSpPr>
            <p:nvPr/>
          </p:nvSpPr>
          <p:spPr bwMode="auto">
            <a:xfrm>
              <a:off x="1007" y="3193"/>
              <a:ext cx="43" cy="11"/>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0" name="Rectangle 102"/>
            <p:cNvSpPr>
              <a:spLocks noChangeArrowheads="1"/>
            </p:cNvSpPr>
            <p:nvPr/>
          </p:nvSpPr>
          <p:spPr bwMode="auto">
            <a:xfrm>
              <a:off x="1007" y="2763"/>
              <a:ext cx="43" cy="11"/>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1" name="Rectangle 103"/>
            <p:cNvSpPr>
              <a:spLocks noChangeArrowheads="1"/>
            </p:cNvSpPr>
            <p:nvPr/>
          </p:nvSpPr>
          <p:spPr bwMode="auto">
            <a:xfrm>
              <a:off x="1007" y="2343"/>
              <a:ext cx="43" cy="11"/>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2" name="Rectangle 104"/>
            <p:cNvSpPr>
              <a:spLocks noChangeArrowheads="1"/>
            </p:cNvSpPr>
            <p:nvPr/>
          </p:nvSpPr>
          <p:spPr bwMode="auto">
            <a:xfrm>
              <a:off x="1007" y="1913"/>
              <a:ext cx="43" cy="11"/>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3" name="Rectangle 105"/>
            <p:cNvSpPr>
              <a:spLocks noChangeArrowheads="1"/>
            </p:cNvSpPr>
            <p:nvPr/>
          </p:nvSpPr>
          <p:spPr bwMode="auto">
            <a:xfrm>
              <a:off x="1007" y="1494"/>
              <a:ext cx="43" cy="10"/>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4" name="Rectangle 106"/>
            <p:cNvSpPr>
              <a:spLocks noChangeArrowheads="1"/>
            </p:cNvSpPr>
            <p:nvPr/>
          </p:nvSpPr>
          <p:spPr bwMode="auto">
            <a:xfrm>
              <a:off x="1007" y="1063"/>
              <a:ext cx="43" cy="11"/>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5" name="Rectangle 107"/>
            <p:cNvSpPr>
              <a:spLocks noChangeArrowheads="1"/>
            </p:cNvSpPr>
            <p:nvPr/>
          </p:nvSpPr>
          <p:spPr bwMode="auto">
            <a:xfrm>
              <a:off x="1007" y="3613"/>
              <a:ext cx="4110" cy="11"/>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6" name="Rectangle 108"/>
            <p:cNvSpPr>
              <a:spLocks noChangeArrowheads="1"/>
            </p:cNvSpPr>
            <p:nvPr/>
          </p:nvSpPr>
          <p:spPr bwMode="auto">
            <a:xfrm>
              <a:off x="1002"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7" name="Rectangle 109"/>
            <p:cNvSpPr>
              <a:spLocks noChangeArrowheads="1"/>
            </p:cNvSpPr>
            <p:nvPr/>
          </p:nvSpPr>
          <p:spPr bwMode="auto">
            <a:xfrm>
              <a:off x="1109"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8" name="Rectangle 110"/>
            <p:cNvSpPr>
              <a:spLocks noChangeArrowheads="1"/>
            </p:cNvSpPr>
            <p:nvPr/>
          </p:nvSpPr>
          <p:spPr bwMode="auto">
            <a:xfrm>
              <a:off x="1228"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19" name="Rectangle 111"/>
            <p:cNvSpPr>
              <a:spLocks noChangeArrowheads="1"/>
            </p:cNvSpPr>
            <p:nvPr/>
          </p:nvSpPr>
          <p:spPr bwMode="auto">
            <a:xfrm>
              <a:off x="1335"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0" name="Rectangle 112"/>
            <p:cNvSpPr>
              <a:spLocks noChangeArrowheads="1"/>
            </p:cNvSpPr>
            <p:nvPr/>
          </p:nvSpPr>
          <p:spPr bwMode="auto">
            <a:xfrm>
              <a:off x="1443"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1" name="Rectangle 113"/>
            <p:cNvSpPr>
              <a:spLocks noChangeArrowheads="1"/>
            </p:cNvSpPr>
            <p:nvPr/>
          </p:nvSpPr>
          <p:spPr bwMode="auto">
            <a:xfrm>
              <a:off x="1561"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2" name="Rectangle 114"/>
            <p:cNvSpPr>
              <a:spLocks noChangeArrowheads="1"/>
            </p:cNvSpPr>
            <p:nvPr/>
          </p:nvSpPr>
          <p:spPr bwMode="auto">
            <a:xfrm>
              <a:off x="1669"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3" name="Rectangle 115"/>
            <p:cNvSpPr>
              <a:spLocks noChangeArrowheads="1"/>
            </p:cNvSpPr>
            <p:nvPr/>
          </p:nvSpPr>
          <p:spPr bwMode="auto">
            <a:xfrm>
              <a:off x="1776"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4" name="Rectangle 116"/>
            <p:cNvSpPr>
              <a:spLocks noChangeArrowheads="1"/>
            </p:cNvSpPr>
            <p:nvPr/>
          </p:nvSpPr>
          <p:spPr bwMode="auto">
            <a:xfrm>
              <a:off x="1895"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5" name="Rectangle 117"/>
            <p:cNvSpPr>
              <a:spLocks noChangeArrowheads="1"/>
            </p:cNvSpPr>
            <p:nvPr/>
          </p:nvSpPr>
          <p:spPr bwMode="auto">
            <a:xfrm>
              <a:off x="2002"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6" name="Rectangle 118"/>
            <p:cNvSpPr>
              <a:spLocks noChangeArrowheads="1"/>
            </p:cNvSpPr>
            <p:nvPr/>
          </p:nvSpPr>
          <p:spPr bwMode="auto">
            <a:xfrm>
              <a:off x="2110"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7" name="Rectangle 119"/>
            <p:cNvSpPr>
              <a:spLocks noChangeArrowheads="1"/>
            </p:cNvSpPr>
            <p:nvPr/>
          </p:nvSpPr>
          <p:spPr bwMode="auto">
            <a:xfrm>
              <a:off x="2228"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8" name="Rectangle 120"/>
            <p:cNvSpPr>
              <a:spLocks noChangeArrowheads="1"/>
            </p:cNvSpPr>
            <p:nvPr/>
          </p:nvSpPr>
          <p:spPr bwMode="auto">
            <a:xfrm>
              <a:off x="2336"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29" name="Rectangle 121"/>
            <p:cNvSpPr>
              <a:spLocks noChangeArrowheads="1"/>
            </p:cNvSpPr>
            <p:nvPr/>
          </p:nvSpPr>
          <p:spPr bwMode="auto">
            <a:xfrm>
              <a:off x="2443"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0" name="Rectangle 122"/>
            <p:cNvSpPr>
              <a:spLocks noChangeArrowheads="1"/>
            </p:cNvSpPr>
            <p:nvPr/>
          </p:nvSpPr>
          <p:spPr bwMode="auto">
            <a:xfrm>
              <a:off x="2551"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1" name="Rectangle 123"/>
            <p:cNvSpPr>
              <a:spLocks noChangeArrowheads="1"/>
            </p:cNvSpPr>
            <p:nvPr/>
          </p:nvSpPr>
          <p:spPr bwMode="auto">
            <a:xfrm>
              <a:off x="2669"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2" name="Rectangle 124"/>
            <p:cNvSpPr>
              <a:spLocks noChangeArrowheads="1"/>
            </p:cNvSpPr>
            <p:nvPr/>
          </p:nvSpPr>
          <p:spPr bwMode="auto">
            <a:xfrm>
              <a:off x="2777"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3" name="Rectangle 125"/>
            <p:cNvSpPr>
              <a:spLocks noChangeArrowheads="1"/>
            </p:cNvSpPr>
            <p:nvPr/>
          </p:nvSpPr>
          <p:spPr bwMode="auto">
            <a:xfrm>
              <a:off x="2885" y="3618"/>
              <a:ext cx="10"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4" name="Rectangle 126"/>
            <p:cNvSpPr>
              <a:spLocks noChangeArrowheads="1"/>
            </p:cNvSpPr>
            <p:nvPr/>
          </p:nvSpPr>
          <p:spPr bwMode="auto">
            <a:xfrm>
              <a:off x="3003"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5" name="Rectangle 127"/>
            <p:cNvSpPr>
              <a:spLocks noChangeArrowheads="1"/>
            </p:cNvSpPr>
            <p:nvPr/>
          </p:nvSpPr>
          <p:spPr bwMode="auto">
            <a:xfrm>
              <a:off x="3110"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6" name="Rectangle 128"/>
            <p:cNvSpPr>
              <a:spLocks noChangeArrowheads="1"/>
            </p:cNvSpPr>
            <p:nvPr/>
          </p:nvSpPr>
          <p:spPr bwMode="auto">
            <a:xfrm>
              <a:off x="3218"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7" name="Rectangle 129"/>
            <p:cNvSpPr>
              <a:spLocks noChangeArrowheads="1"/>
            </p:cNvSpPr>
            <p:nvPr/>
          </p:nvSpPr>
          <p:spPr bwMode="auto">
            <a:xfrm>
              <a:off x="3336"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8" name="Rectangle 130"/>
            <p:cNvSpPr>
              <a:spLocks noChangeArrowheads="1"/>
            </p:cNvSpPr>
            <p:nvPr/>
          </p:nvSpPr>
          <p:spPr bwMode="auto">
            <a:xfrm>
              <a:off x="3444"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39" name="Rectangle 131"/>
            <p:cNvSpPr>
              <a:spLocks noChangeArrowheads="1"/>
            </p:cNvSpPr>
            <p:nvPr/>
          </p:nvSpPr>
          <p:spPr bwMode="auto">
            <a:xfrm>
              <a:off x="3552" y="3618"/>
              <a:ext cx="10"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0" name="Rectangle 132"/>
            <p:cNvSpPr>
              <a:spLocks noChangeArrowheads="1"/>
            </p:cNvSpPr>
            <p:nvPr/>
          </p:nvSpPr>
          <p:spPr bwMode="auto">
            <a:xfrm>
              <a:off x="3670"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1" name="Rectangle 133"/>
            <p:cNvSpPr>
              <a:spLocks noChangeArrowheads="1"/>
            </p:cNvSpPr>
            <p:nvPr/>
          </p:nvSpPr>
          <p:spPr bwMode="auto">
            <a:xfrm>
              <a:off x="3777"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2" name="Rectangle 134"/>
            <p:cNvSpPr>
              <a:spLocks noChangeArrowheads="1"/>
            </p:cNvSpPr>
            <p:nvPr/>
          </p:nvSpPr>
          <p:spPr bwMode="auto">
            <a:xfrm>
              <a:off x="3885"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3" name="Rectangle 135"/>
            <p:cNvSpPr>
              <a:spLocks noChangeArrowheads="1"/>
            </p:cNvSpPr>
            <p:nvPr/>
          </p:nvSpPr>
          <p:spPr bwMode="auto">
            <a:xfrm>
              <a:off x="4003"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4" name="Rectangle 136"/>
            <p:cNvSpPr>
              <a:spLocks noChangeArrowheads="1"/>
            </p:cNvSpPr>
            <p:nvPr/>
          </p:nvSpPr>
          <p:spPr bwMode="auto">
            <a:xfrm>
              <a:off x="4111"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5" name="Rectangle 137"/>
            <p:cNvSpPr>
              <a:spLocks noChangeArrowheads="1"/>
            </p:cNvSpPr>
            <p:nvPr/>
          </p:nvSpPr>
          <p:spPr bwMode="auto">
            <a:xfrm>
              <a:off x="4219" y="3618"/>
              <a:ext cx="10"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6" name="Rectangle 138"/>
            <p:cNvSpPr>
              <a:spLocks noChangeArrowheads="1"/>
            </p:cNvSpPr>
            <p:nvPr/>
          </p:nvSpPr>
          <p:spPr bwMode="auto">
            <a:xfrm>
              <a:off x="4337"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7" name="Rectangle 139"/>
            <p:cNvSpPr>
              <a:spLocks noChangeArrowheads="1"/>
            </p:cNvSpPr>
            <p:nvPr/>
          </p:nvSpPr>
          <p:spPr bwMode="auto">
            <a:xfrm>
              <a:off x="4444"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8" name="Rectangle 140"/>
            <p:cNvSpPr>
              <a:spLocks noChangeArrowheads="1"/>
            </p:cNvSpPr>
            <p:nvPr/>
          </p:nvSpPr>
          <p:spPr bwMode="auto">
            <a:xfrm>
              <a:off x="4552"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49" name="Rectangle 141"/>
            <p:cNvSpPr>
              <a:spLocks noChangeArrowheads="1"/>
            </p:cNvSpPr>
            <p:nvPr/>
          </p:nvSpPr>
          <p:spPr bwMode="auto">
            <a:xfrm>
              <a:off x="4670"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50" name="Rectangle 142"/>
            <p:cNvSpPr>
              <a:spLocks noChangeArrowheads="1"/>
            </p:cNvSpPr>
            <p:nvPr/>
          </p:nvSpPr>
          <p:spPr bwMode="auto">
            <a:xfrm>
              <a:off x="4778"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51" name="Rectangle 143"/>
            <p:cNvSpPr>
              <a:spLocks noChangeArrowheads="1"/>
            </p:cNvSpPr>
            <p:nvPr/>
          </p:nvSpPr>
          <p:spPr bwMode="auto">
            <a:xfrm>
              <a:off x="4886" y="3618"/>
              <a:ext cx="10"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52" name="Rectangle 144"/>
            <p:cNvSpPr>
              <a:spLocks noChangeArrowheads="1"/>
            </p:cNvSpPr>
            <p:nvPr/>
          </p:nvSpPr>
          <p:spPr bwMode="auto">
            <a:xfrm>
              <a:off x="4993"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53" name="Rectangle 145"/>
            <p:cNvSpPr>
              <a:spLocks noChangeArrowheads="1"/>
            </p:cNvSpPr>
            <p:nvPr/>
          </p:nvSpPr>
          <p:spPr bwMode="auto">
            <a:xfrm>
              <a:off x="5111" y="3618"/>
              <a:ext cx="11" cy="43"/>
            </a:xfrm>
            <a:prstGeom prst="rect">
              <a:avLst/>
            </a:prstGeom>
            <a:solidFill>
              <a:srgbClr val="000000"/>
            </a:solidFill>
            <a:ln w="17463"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54" name="Rectangle 146"/>
            <p:cNvSpPr>
              <a:spLocks noChangeArrowheads="1"/>
            </p:cNvSpPr>
            <p:nvPr/>
          </p:nvSpPr>
          <p:spPr bwMode="auto">
            <a:xfrm>
              <a:off x="807" y="3550"/>
              <a:ext cx="140" cy="1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55" name="Rectangle 147"/>
            <p:cNvSpPr>
              <a:spLocks noChangeArrowheads="1"/>
            </p:cNvSpPr>
            <p:nvPr/>
          </p:nvSpPr>
          <p:spPr bwMode="auto">
            <a:xfrm>
              <a:off x="807" y="3125"/>
              <a:ext cx="140"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56" name="Rectangle 148"/>
            <p:cNvSpPr>
              <a:spLocks noChangeArrowheads="1"/>
            </p:cNvSpPr>
            <p:nvPr/>
          </p:nvSpPr>
          <p:spPr bwMode="auto">
            <a:xfrm>
              <a:off x="807" y="2700"/>
              <a:ext cx="140"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57" name="Rectangle 149"/>
            <p:cNvSpPr>
              <a:spLocks noChangeArrowheads="1"/>
            </p:cNvSpPr>
            <p:nvPr/>
          </p:nvSpPr>
          <p:spPr bwMode="auto">
            <a:xfrm>
              <a:off x="807" y="2275"/>
              <a:ext cx="140"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58" name="Rectangle 150"/>
            <p:cNvSpPr>
              <a:spLocks noChangeArrowheads="1"/>
            </p:cNvSpPr>
            <p:nvPr/>
          </p:nvSpPr>
          <p:spPr bwMode="auto">
            <a:xfrm>
              <a:off x="807" y="1849"/>
              <a:ext cx="140"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59" name="Rectangle 151"/>
            <p:cNvSpPr>
              <a:spLocks noChangeArrowheads="1"/>
            </p:cNvSpPr>
            <p:nvPr/>
          </p:nvSpPr>
          <p:spPr bwMode="auto">
            <a:xfrm>
              <a:off x="807" y="1425"/>
              <a:ext cx="140" cy="1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Arial" pitchFamily="34" charset="0"/>
                  <a:cs typeface="Arial" pitchFamily="34"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0" name="Rectangle 152"/>
            <p:cNvSpPr>
              <a:spLocks noChangeArrowheads="1"/>
            </p:cNvSpPr>
            <p:nvPr/>
          </p:nvSpPr>
          <p:spPr bwMode="auto">
            <a:xfrm>
              <a:off x="807" y="1001"/>
              <a:ext cx="140" cy="1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1" name="Rectangle 153"/>
            <p:cNvSpPr>
              <a:spLocks noChangeArrowheads="1"/>
            </p:cNvSpPr>
            <p:nvPr/>
          </p:nvSpPr>
          <p:spPr bwMode="auto">
            <a:xfrm>
              <a:off x="864" y="3723"/>
              <a:ext cx="376"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1970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2" name="Rectangle 154"/>
            <p:cNvSpPr>
              <a:spLocks noChangeArrowheads="1"/>
            </p:cNvSpPr>
            <p:nvPr/>
          </p:nvSpPr>
          <p:spPr bwMode="auto">
            <a:xfrm>
              <a:off x="1419" y="3723"/>
              <a:ext cx="377"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1975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3" name="Rectangle 155"/>
            <p:cNvSpPr>
              <a:spLocks noChangeArrowheads="1"/>
            </p:cNvSpPr>
            <p:nvPr/>
          </p:nvSpPr>
          <p:spPr bwMode="auto">
            <a:xfrm>
              <a:off x="1974" y="3723"/>
              <a:ext cx="377"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1980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4" name="Rectangle 156"/>
            <p:cNvSpPr>
              <a:spLocks noChangeArrowheads="1"/>
            </p:cNvSpPr>
            <p:nvPr/>
          </p:nvSpPr>
          <p:spPr bwMode="auto">
            <a:xfrm>
              <a:off x="2529" y="3723"/>
              <a:ext cx="377"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1985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5" name="Rectangle 157"/>
            <p:cNvSpPr>
              <a:spLocks noChangeArrowheads="1"/>
            </p:cNvSpPr>
            <p:nvPr/>
          </p:nvSpPr>
          <p:spPr bwMode="auto">
            <a:xfrm>
              <a:off x="3084" y="3723"/>
              <a:ext cx="377"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1990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6" name="Rectangle 158"/>
            <p:cNvSpPr>
              <a:spLocks noChangeArrowheads="1"/>
            </p:cNvSpPr>
            <p:nvPr/>
          </p:nvSpPr>
          <p:spPr bwMode="auto">
            <a:xfrm>
              <a:off x="3639" y="3723"/>
              <a:ext cx="377"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1995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7" name="Rectangle 159"/>
            <p:cNvSpPr>
              <a:spLocks noChangeArrowheads="1"/>
            </p:cNvSpPr>
            <p:nvPr/>
          </p:nvSpPr>
          <p:spPr bwMode="auto">
            <a:xfrm>
              <a:off x="4194" y="3723"/>
              <a:ext cx="377"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2000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8" name="Rectangle 160"/>
            <p:cNvSpPr>
              <a:spLocks noChangeArrowheads="1"/>
            </p:cNvSpPr>
            <p:nvPr/>
          </p:nvSpPr>
          <p:spPr bwMode="auto">
            <a:xfrm>
              <a:off x="4749" y="3723"/>
              <a:ext cx="377"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2005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69" name="Rectangle 161"/>
            <p:cNvSpPr>
              <a:spLocks noChangeArrowheads="1"/>
            </p:cNvSpPr>
            <p:nvPr/>
          </p:nvSpPr>
          <p:spPr bwMode="auto">
            <a:xfrm rot="16200000">
              <a:off x="-739" y="2274"/>
              <a:ext cx="2496" cy="15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rgbClr val="000000"/>
                  </a:solidFill>
                  <a:effectLst/>
                  <a:latin typeface="Arial" pitchFamily="34" charset="0"/>
                  <a:cs typeface="Arial" pitchFamily="34" charset="0"/>
                </a:rPr>
                <a:t>Porcentaje del PIB (ponderado por la PPA)</a:t>
              </a:r>
              <a:endParaRPr kumimoji="0" lang="es-ES_tradnl"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70" name="Rectangle 162"/>
            <p:cNvSpPr>
              <a:spLocks noChangeArrowheads="1"/>
            </p:cNvSpPr>
            <p:nvPr/>
          </p:nvSpPr>
          <p:spPr bwMode="auto">
            <a:xfrm>
              <a:off x="1200" y="816"/>
              <a:ext cx="3845"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000000"/>
                  </a:solidFill>
                  <a:effectLst/>
                  <a:latin typeface="Arial" pitchFamily="34" charset="0"/>
                  <a:cs typeface="Arial" pitchFamily="34" charset="0"/>
                </a:rPr>
                <a:t>Gasto</a:t>
              </a:r>
              <a:r>
                <a:rPr kumimoji="0" lang="es-ES_tradnl" sz="1800" b="1" i="0" u="none" strike="noStrike" cap="none" normalizeH="0" dirty="0" smtClean="0">
                  <a:ln>
                    <a:noFill/>
                  </a:ln>
                  <a:solidFill>
                    <a:srgbClr val="000000"/>
                  </a:solidFill>
                  <a:effectLst/>
                  <a:latin typeface="Arial" pitchFamily="34" charset="0"/>
                  <a:cs typeface="Arial" pitchFamily="34" charset="0"/>
                </a:rPr>
                <a:t> en salud en </a:t>
              </a:r>
              <a:r>
                <a:rPr kumimoji="0" lang="es-ES_tradnl" sz="1800" b="1" i="0" u="none" strike="noStrike" cap="none" normalizeH="0" baseline="0" dirty="0" smtClean="0">
                  <a:ln>
                    <a:noFill/>
                  </a:ln>
                  <a:solidFill>
                    <a:srgbClr val="000000"/>
                  </a:solidFill>
                  <a:effectLst/>
                  <a:latin typeface="Arial" pitchFamily="34" charset="0"/>
                  <a:cs typeface="Arial" pitchFamily="34" charset="0"/>
                </a:rPr>
                <a:t>23 economías emergentes 1970-2008</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71" name="Rectangle 163"/>
            <p:cNvSpPr>
              <a:spLocks noChangeArrowheads="1"/>
            </p:cNvSpPr>
            <p:nvPr/>
          </p:nvSpPr>
          <p:spPr bwMode="auto">
            <a:xfrm>
              <a:off x="4591" y="113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72" name="Rectangle 164"/>
            <p:cNvSpPr>
              <a:spLocks noChangeArrowheads="1"/>
            </p:cNvSpPr>
            <p:nvPr/>
          </p:nvSpPr>
          <p:spPr bwMode="auto">
            <a:xfrm>
              <a:off x="4634" y="113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73" name="Rectangle 165"/>
            <p:cNvSpPr>
              <a:spLocks noChangeArrowheads="1"/>
            </p:cNvSpPr>
            <p:nvPr/>
          </p:nvSpPr>
          <p:spPr bwMode="auto">
            <a:xfrm>
              <a:off x="4039" y="2250"/>
              <a:ext cx="474"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000000"/>
                  </a:solidFill>
                  <a:effectLst/>
                  <a:latin typeface="Arial" pitchFamily="34" charset="0"/>
                  <a:cs typeface="Arial" pitchFamily="34" charset="0"/>
                </a:rPr>
                <a:t>Privado</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974" name="Rectangle 166"/>
            <p:cNvSpPr>
              <a:spLocks noChangeArrowheads="1"/>
            </p:cNvSpPr>
            <p:nvPr/>
          </p:nvSpPr>
          <p:spPr bwMode="auto">
            <a:xfrm>
              <a:off x="4039" y="2896"/>
              <a:ext cx="467"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000000"/>
                  </a:solidFill>
                  <a:effectLst/>
                  <a:latin typeface="Arial" pitchFamily="34" charset="0"/>
                  <a:cs typeface="Arial" pitchFamily="34" charset="0"/>
                </a:rPr>
                <a:t>Público</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295400"/>
            <a:ext cx="8534400" cy="4648200"/>
          </a:xfrm>
        </p:spPr>
        <p:txBody>
          <a:bodyPr>
            <a:normAutofit/>
          </a:bodyPr>
          <a:lstStyle/>
          <a:p>
            <a:pPr marL="461963" indent="-461963">
              <a:buNone/>
            </a:pPr>
            <a:endParaRPr lang="es-ES_tradnl" sz="2000" dirty="0" smtClean="0">
              <a:solidFill>
                <a:srgbClr val="000066"/>
              </a:solidFill>
            </a:endParaRPr>
          </a:p>
          <a:p>
            <a:pPr marL="461963" indent="-461963">
              <a:buFont typeface="Wingdings" pitchFamily="2" charset="2"/>
              <a:buChar char="q"/>
            </a:pPr>
            <a:r>
              <a:rPr lang="es-ES_tradnl" sz="2400" dirty="0" smtClean="0"/>
              <a:t>El envejecimiento de la población explica aproximadamente una cuarta parte del aumento del gasto/PIB.</a:t>
            </a:r>
          </a:p>
          <a:p>
            <a:pPr marL="461963" indent="-461963">
              <a:buFont typeface="Wingdings" pitchFamily="2" charset="2"/>
              <a:buChar char="q"/>
            </a:pPr>
            <a:endParaRPr lang="es-ES_tradnl" sz="2400" dirty="0" smtClean="0"/>
          </a:p>
          <a:p>
            <a:pPr marL="461963" indent="-461963">
              <a:buFont typeface="Wingdings" pitchFamily="2" charset="2"/>
              <a:buChar char="q"/>
            </a:pPr>
            <a:r>
              <a:rPr lang="es-ES_tradnl" sz="2400" dirty="0" smtClean="0"/>
              <a:t>La diferencia entre el crecimiento real del gasto en salud y el crecimiento real del </a:t>
            </a:r>
            <a:r>
              <a:rPr lang="es-ES_tradnl" sz="2400" dirty="0"/>
              <a:t>PIB </a:t>
            </a:r>
            <a:r>
              <a:rPr lang="es-ES_tradnl" sz="2400" dirty="0" smtClean="0"/>
              <a:t>(excesivo </a:t>
            </a:r>
            <a:r>
              <a:rPr lang="es-ES_tradnl" sz="2400" dirty="0"/>
              <a:t>crecimiento del gasto </a:t>
            </a:r>
            <a:r>
              <a:rPr lang="es-ES_tradnl" sz="2400" dirty="0" smtClean="0"/>
              <a:t>o ECG) explica el resto.</a:t>
            </a:r>
          </a:p>
          <a:p>
            <a:pPr marL="862013" lvl="1" indent="-461963">
              <a:buFont typeface="Wingdings" pitchFamily="2" charset="2"/>
              <a:buChar char="q"/>
            </a:pPr>
            <a:endParaRPr lang="es-ES_tradnl" sz="2000" dirty="0" smtClean="0">
              <a:solidFill>
                <a:srgbClr val="800000"/>
              </a:solidFill>
            </a:endParaRPr>
          </a:p>
          <a:p>
            <a:pPr marL="862013" lvl="1" indent="-461963">
              <a:buFont typeface="Wingdings" pitchFamily="2" charset="2"/>
              <a:buChar char="q"/>
            </a:pPr>
            <a:r>
              <a:rPr lang="es-ES_tradnl" sz="2000" dirty="0" smtClean="0">
                <a:solidFill>
                  <a:srgbClr val="800000"/>
                </a:solidFill>
              </a:rPr>
              <a:t>Tecnología</a:t>
            </a:r>
            <a:endParaRPr lang="es-ES_tradnl" sz="2000" dirty="0" smtClean="0">
              <a:solidFill>
                <a:srgbClr val="000066"/>
              </a:solidFill>
            </a:endParaRPr>
          </a:p>
          <a:p>
            <a:pPr marL="862013" lvl="1" indent="-461963">
              <a:buFont typeface="Wingdings" pitchFamily="2" charset="2"/>
              <a:buChar char="q"/>
            </a:pPr>
            <a:r>
              <a:rPr lang="es-ES_tradnl" sz="2000" dirty="0" smtClean="0">
                <a:solidFill>
                  <a:srgbClr val="800000"/>
                </a:solidFill>
              </a:rPr>
              <a:t>Políticas e instituciones de salud</a:t>
            </a:r>
            <a:endParaRPr lang="es-ES_tradnl" sz="1800" dirty="0" smtClean="0">
              <a:solidFill>
                <a:srgbClr val="800000"/>
              </a:solidFill>
            </a:endParaRPr>
          </a:p>
          <a:p>
            <a:pPr marL="862013" lvl="1" indent="-461963">
              <a:buFont typeface="Wingdings" pitchFamily="2" charset="2"/>
              <a:buChar char="q"/>
            </a:pPr>
            <a:r>
              <a:rPr lang="es-ES_tradnl" sz="2000" dirty="0" smtClean="0">
                <a:solidFill>
                  <a:srgbClr val="800000"/>
                </a:solidFill>
              </a:rPr>
              <a:t>Otros factores</a:t>
            </a:r>
          </a:p>
          <a:p>
            <a:pPr marL="862013" lvl="1" indent="-461963">
              <a:buFont typeface="Wingdings" pitchFamily="2" charset="2"/>
              <a:buChar char="q"/>
            </a:pPr>
            <a:endParaRPr lang="es-ES_tradnl" sz="2200" dirty="0" smtClean="0">
              <a:solidFill>
                <a:srgbClr val="000066"/>
              </a:solidFill>
            </a:endParaRPr>
          </a:p>
        </p:txBody>
      </p:sp>
      <p:sp>
        <p:nvSpPr>
          <p:cNvPr id="2" name="Title 1"/>
          <p:cNvSpPr>
            <a:spLocks noGrp="1"/>
          </p:cNvSpPr>
          <p:nvPr>
            <p:ph type="title"/>
          </p:nvPr>
        </p:nvSpPr>
        <p:spPr/>
        <p:txBody>
          <a:bodyPr/>
          <a:lstStyle/>
          <a:p>
            <a:r>
              <a:rPr lang="en-US" sz="2400" dirty="0" smtClean="0"/>
              <a:t>II. </a:t>
            </a:r>
            <a:r>
              <a:rPr lang="es-ES_tradnl" sz="2400" dirty="0" smtClean="0"/>
              <a:t>Principales factores detrás del aumento del gasto público en salud</a:t>
            </a:r>
            <a:endParaRPr lang="es-ES_tradnl" sz="2400" dirty="0"/>
          </a:p>
        </p:txBody>
      </p:sp>
      <p:sp>
        <p:nvSpPr>
          <p:cNvPr id="4" name="Slide Number Placeholder 3"/>
          <p:cNvSpPr>
            <a:spLocks noGrp="1"/>
          </p:cNvSpPr>
          <p:nvPr>
            <p:ph type="sldNum" sz="quarter" idx="11"/>
          </p:nvPr>
        </p:nvSpPr>
        <p:spPr/>
        <p:txBody>
          <a:bodyPr/>
          <a:lstStyle/>
          <a:p>
            <a:fld id="{BB3F2FEB-4EF7-4B84-A746-67C062150325}" type="slidenum">
              <a:rPr lang="en-US" smtClean="0"/>
              <a:pPr/>
              <a:t>11</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 name="Chart 191"/>
          <p:cNvGraphicFramePr/>
          <p:nvPr/>
        </p:nvGraphicFramePr>
        <p:xfrm>
          <a:off x="381000" y="1295400"/>
          <a:ext cx="83820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s-ES_tradnl" sz="2400" dirty="0" smtClean="0"/>
              <a:t>II. Las presiones de gasto público en los países avanzados son considerables</a:t>
            </a:r>
            <a:endParaRPr lang="es-ES_tradnl" sz="2400" dirty="0"/>
          </a:p>
        </p:txBody>
      </p:sp>
      <p:sp>
        <p:nvSpPr>
          <p:cNvPr id="6" name="Slide Number Placeholder 5"/>
          <p:cNvSpPr>
            <a:spLocks noGrp="1"/>
          </p:cNvSpPr>
          <p:nvPr>
            <p:ph type="sldNum" sz="quarter" idx="11"/>
          </p:nvPr>
        </p:nvSpPr>
        <p:spPr/>
        <p:txBody>
          <a:bodyPr/>
          <a:lstStyle/>
          <a:p>
            <a:fld id="{BB3F2FEB-4EF7-4B84-A746-67C062150325}" type="slidenum">
              <a:rPr lang="es-ES_tradnl" smtClean="0"/>
              <a:pPr/>
              <a:t>12</a:t>
            </a:fld>
            <a:endParaRPr lang="es-ES_tradnl" dirty="0"/>
          </a:p>
        </p:txBody>
      </p:sp>
      <p:sp>
        <p:nvSpPr>
          <p:cNvPr id="191" name="Rectangle 364"/>
          <p:cNvSpPr>
            <a:spLocks noChangeArrowheads="1"/>
          </p:cNvSpPr>
          <p:nvPr/>
        </p:nvSpPr>
        <p:spPr bwMode="auto">
          <a:xfrm>
            <a:off x="1981200" y="1066800"/>
            <a:ext cx="5641544"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algn="l"/>
            <a:r>
              <a:rPr kumimoji="0" lang="es-ES_tradnl" sz="1500" b="1" i="0" u="none" strike="noStrike" cap="none" normalizeH="0" baseline="0" dirty="0" smtClean="0">
                <a:ln>
                  <a:noFill/>
                </a:ln>
                <a:solidFill>
                  <a:srgbClr val="000000"/>
                </a:solidFill>
                <a:effectLst/>
                <a:latin typeface="Arial" pitchFamily="34" charset="0"/>
                <a:cs typeface="Arial" pitchFamily="34" charset="0"/>
              </a:rPr>
              <a:t>Aumentos</a:t>
            </a:r>
            <a:r>
              <a:rPr kumimoji="0" lang="es-ES_tradnl" sz="1500" b="1" i="0" u="none" strike="noStrike" cap="none" normalizeH="0" dirty="0" smtClean="0">
                <a:ln>
                  <a:noFill/>
                </a:ln>
                <a:solidFill>
                  <a:srgbClr val="000000"/>
                </a:solidFill>
                <a:effectLst/>
                <a:latin typeface="Arial" pitchFamily="34" charset="0"/>
                <a:cs typeface="Arial" pitchFamily="34" charset="0"/>
              </a:rPr>
              <a:t> programados </a:t>
            </a:r>
            <a:r>
              <a:rPr kumimoji="0" lang="es-ES_tradnl" sz="1500" b="1" i="0" u="none" strike="noStrike" cap="none" normalizeH="0" baseline="0" dirty="0" smtClean="0">
                <a:ln>
                  <a:noFill/>
                </a:ln>
                <a:solidFill>
                  <a:srgbClr val="000000"/>
                </a:solidFill>
                <a:effectLst/>
                <a:latin typeface="Arial" pitchFamily="34" charset="0"/>
                <a:cs typeface="Arial" pitchFamily="34" charset="0"/>
              </a:rPr>
              <a:t>del gasto </a:t>
            </a:r>
            <a:r>
              <a:rPr lang="es-ES_tradnl" sz="1500" b="1" dirty="0" smtClean="0">
                <a:solidFill>
                  <a:srgbClr val="000000"/>
                </a:solidFill>
                <a:latin typeface="Arial" pitchFamily="34" charset="0"/>
              </a:rPr>
              <a:t>público en salud 2011-2030</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47625"/>
            <a:ext cx="8839200" cy="1143000"/>
          </a:xfrm>
        </p:spPr>
        <p:txBody>
          <a:bodyPr/>
          <a:lstStyle/>
          <a:p>
            <a:r>
              <a:rPr lang="es-ES_tradnl" sz="2000" dirty="0" smtClean="0"/>
              <a:t>II. </a:t>
            </a:r>
            <a:r>
              <a:rPr lang="es-ES_tradnl" sz="1800" dirty="0" smtClean="0"/>
              <a:t>El crecimiento excesivo del gasto representa la mayor parte de los aumentos del gasto público en salud en los países avanzados de Europa y Estados Unidos</a:t>
            </a:r>
            <a:endParaRPr lang="es-ES_tradnl" dirty="0"/>
          </a:p>
        </p:txBody>
      </p:sp>
      <p:sp>
        <p:nvSpPr>
          <p:cNvPr id="6" name="Slide Number Placeholder 5"/>
          <p:cNvSpPr>
            <a:spLocks noGrp="1"/>
          </p:cNvSpPr>
          <p:nvPr>
            <p:ph type="sldNum" sz="quarter" idx="11"/>
          </p:nvPr>
        </p:nvSpPr>
        <p:spPr/>
        <p:txBody>
          <a:bodyPr/>
          <a:lstStyle/>
          <a:p>
            <a:fld id="{BB3F2FEB-4EF7-4B84-A746-67C062150325}" type="slidenum">
              <a:rPr lang="en-US" smtClean="0"/>
              <a:pPr/>
              <a:t>13</a:t>
            </a:fld>
            <a:endParaRPr lang="en-US" dirty="0"/>
          </a:p>
        </p:txBody>
      </p:sp>
      <p:pic>
        <p:nvPicPr>
          <p:cNvPr id="140290" name="Picture 2"/>
          <p:cNvPicPr>
            <a:picLocks noChangeAspect="1" noChangeArrowheads="1"/>
          </p:cNvPicPr>
          <p:nvPr/>
        </p:nvPicPr>
        <p:blipFill>
          <a:blip r:embed="rId3" cstate="print"/>
          <a:srcRect/>
          <a:stretch>
            <a:fillRect/>
          </a:stretch>
        </p:blipFill>
        <p:spPr bwMode="auto">
          <a:xfrm>
            <a:off x="304800" y="1066800"/>
            <a:ext cx="8534400" cy="5531052"/>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143000"/>
          </a:xfrm>
        </p:spPr>
        <p:txBody>
          <a:bodyPr/>
          <a:lstStyle/>
          <a:p>
            <a:r>
              <a:rPr lang="es-ES_tradnl" sz="2000" dirty="0" smtClean="0"/>
              <a:t>II. Los aumentos proyectados del gasto público en salud incrementan significativamente las ya importantes necesidades de ajuste</a:t>
            </a:r>
            <a:endParaRPr lang="es-ES_tradnl" sz="2400" dirty="0"/>
          </a:p>
        </p:txBody>
      </p:sp>
      <p:graphicFrame>
        <p:nvGraphicFramePr>
          <p:cNvPr id="14" name="Chart 13"/>
          <p:cNvGraphicFramePr/>
          <p:nvPr/>
        </p:nvGraphicFramePr>
        <p:xfrm>
          <a:off x="533400" y="1219200"/>
          <a:ext cx="8001000" cy="5105401"/>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p:cNvSpPr/>
          <p:nvPr/>
        </p:nvSpPr>
        <p:spPr>
          <a:xfrm>
            <a:off x="4419600" y="2116404"/>
            <a:ext cx="1524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6" name="TextBox 15"/>
          <p:cNvSpPr txBox="1"/>
          <p:nvPr/>
        </p:nvSpPr>
        <p:spPr>
          <a:xfrm>
            <a:off x="4648200" y="2057400"/>
            <a:ext cx="4114800" cy="307777"/>
          </a:xfrm>
          <a:prstGeom prst="rect">
            <a:avLst/>
          </a:prstGeom>
          <a:noFill/>
        </p:spPr>
        <p:txBody>
          <a:bodyPr wrap="square" rtlCol="0">
            <a:spAutoFit/>
          </a:bodyPr>
          <a:lstStyle/>
          <a:p>
            <a:pPr algn="l"/>
            <a:r>
              <a:rPr lang="es-ES_tradnl" sz="1400" dirty="0" smtClean="0">
                <a:latin typeface="+mj-lt"/>
              </a:rPr>
              <a:t>Aumentos proyectados del gasto en pensiones</a:t>
            </a:r>
            <a:endParaRPr lang="es-ES_tradnl" sz="1400" dirty="0">
              <a:latin typeface="+mj-lt"/>
            </a:endParaRPr>
          </a:p>
        </p:txBody>
      </p:sp>
      <p:sp>
        <p:nvSpPr>
          <p:cNvPr id="17" name="Rectangle 16"/>
          <p:cNvSpPr/>
          <p:nvPr/>
        </p:nvSpPr>
        <p:spPr>
          <a:xfrm>
            <a:off x="4419600" y="2421204"/>
            <a:ext cx="1524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8" name="TextBox 17"/>
          <p:cNvSpPr txBox="1"/>
          <p:nvPr/>
        </p:nvSpPr>
        <p:spPr>
          <a:xfrm>
            <a:off x="4648200" y="2362200"/>
            <a:ext cx="3276600" cy="307777"/>
          </a:xfrm>
          <a:prstGeom prst="rect">
            <a:avLst/>
          </a:prstGeom>
          <a:noFill/>
        </p:spPr>
        <p:txBody>
          <a:bodyPr wrap="square" rtlCol="0">
            <a:spAutoFit/>
          </a:bodyPr>
          <a:lstStyle/>
          <a:p>
            <a:pPr algn="l"/>
            <a:r>
              <a:rPr lang="es-ES_tradnl" sz="1400" dirty="0" smtClean="0">
                <a:latin typeface="+mj-lt"/>
              </a:rPr>
              <a:t>Necesidades de ajuste ilustrativas</a:t>
            </a:r>
            <a:endParaRPr lang="es-ES_tradnl" sz="1400" dirty="0">
              <a:latin typeface="+mj-lt"/>
            </a:endParaRPr>
          </a:p>
        </p:txBody>
      </p:sp>
      <p:sp>
        <p:nvSpPr>
          <p:cNvPr id="19" name="TextBox 18"/>
          <p:cNvSpPr txBox="1"/>
          <p:nvPr/>
        </p:nvSpPr>
        <p:spPr>
          <a:xfrm>
            <a:off x="4648200" y="1752600"/>
            <a:ext cx="4343400" cy="307777"/>
          </a:xfrm>
          <a:prstGeom prst="rect">
            <a:avLst/>
          </a:prstGeom>
          <a:noFill/>
        </p:spPr>
        <p:txBody>
          <a:bodyPr wrap="square" rtlCol="0">
            <a:spAutoFit/>
          </a:bodyPr>
          <a:lstStyle/>
          <a:p>
            <a:pPr algn="l"/>
            <a:r>
              <a:rPr lang="es-ES_tradnl" sz="1400" dirty="0" smtClean="0">
                <a:latin typeface="+mj-lt"/>
              </a:rPr>
              <a:t>Aumentos proyectados del gasto </a:t>
            </a:r>
            <a:r>
              <a:rPr lang="es-ES_tradnl" sz="1400" dirty="0" smtClean="0">
                <a:solidFill>
                  <a:srgbClr val="000000"/>
                </a:solidFill>
                <a:latin typeface="Arial" pitchFamily="34" charset="0"/>
              </a:rPr>
              <a:t>público </a:t>
            </a:r>
            <a:r>
              <a:rPr lang="es-ES_tradnl" sz="1400" dirty="0" smtClean="0">
                <a:latin typeface="+mj-lt"/>
              </a:rPr>
              <a:t>en salud</a:t>
            </a:r>
            <a:endParaRPr lang="es-ES_tradnl" sz="1400" dirty="0">
              <a:latin typeface="+mj-lt"/>
            </a:endParaRPr>
          </a:p>
        </p:txBody>
      </p:sp>
      <p:sp>
        <p:nvSpPr>
          <p:cNvPr id="20" name="Rectangle 19"/>
          <p:cNvSpPr/>
          <p:nvPr/>
        </p:nvSpPr>
        <p:spPr>
          <a:xfrm>
            <a:off x="4419600" y="1828800"/>
            <a:ext cx="152400" cy="152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nvGrpSpPr>
          <p:cNvPr id="24" name="Group 23"/>
          <p:cNvGrpSpPr/>
          <p:nvPr/>
        </p:nvGrpSpPr>
        <p:grpSpPr>
          <a:xfrm>
            <a:off x="8382000" y="3886200"/>
            <a:ext cx="533400" cy="1066800"/>
            <a:chOff x="8382000" y="4191000"/>
            <a:chExt cx="533400" cy="1066800"/>
          </a:xfrm>
        </p:grpSpPr>
        <p:sp>
          <p:nvSpPr>
            <p:cNvPr id="11" name="Right Brace 10"/>
            <p:cNvSpPr/>
            <p:nvPr/>
          </p:nvSpPr>
          <p:spPr>
            <a:xfrm>
              <a:off x="8382000" y="4191000"/>
              <a:ext cx="762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TextBox 11"/>
            <p:cNvSpPr txBox="1"/>
            <p:nvPr/>
          </p:nvSpPr>
          <p:spPr>
            <a:xfrm>
              <a:off x="8382000" y="4572000"/>
              <a:ext cx="533400" cy="276999"/>
            </a:xfrm>
            <a:prstGeom prst="rect">
              <a:avLst/>
            </a:prstGeom>
            <a:noFill/>
          </p:spPr>
          <p:txBody>
            <a:bodyPr wrap="square" rtlCol="0">
              <a:spAutoFit/>
            </a:bodyPr>
            <a:lstStyle/>
            <a:p>
              <a:r>
                <a:rPr lang="en-US" sz="1200" b="1" dirty="0" smtClean="0"/>
                <a:t>8%</a:t>
              </a:r>
              <a:endParaRPr lang="en-US" sz="1200" b="1" dirty="0"/>
            </a:p>
          </p:txBody>
        </p:sp>
      </p:grpSp>
      <p:grpSp>
        <p:nvGrpSpPr>
          <p:cNvPr id="25" name="Group 24"/>
          <p:cNvGrpSpPr/>
          <p:nvPr/>
        </p:nvGrpSpPr>
        <p:grpSpPr>
          <a:xfrm>
            <a:off x="8391525" y="3438525"/>
            <a:ext cx="447675" cy="276999"/>
            <a:chOff x="8391525" y="3876675"/>
            <a:chExt cx="447675" cy="276999"/>
          </a:xfrm>
        </p:grpSpPr>
        <p:sp>
          <p:nvSpPr>
            <p:cNvPr id="13" name="Right Brace 12"/>
            <p:cNvSpPr/>
            <p:nvPr/>
          </p:nvSpPr>
          <p:spPr>
            <a:xfrm>
              <a:off x="8391525" y="3943350"/>
              <a:ext cx="45719" cy="152400"/>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TextBox 20"/>
            <p:cNvSpPr txBox="1"/>
            <p:nvPr/>
          </p:nvSpPr>
          <p:spPr>
            <a:xfrm>
              <a:off x="8458200" y="3876675"/>
              <a:ext cx="381000" cy="276999"/>
            </a:xfrm>
            <a:prstGeom prst="rect">
              <a:avLst/>
            </a:prstGeom>
            <a:noFill/>
          </p:spPr>
          <p:txBody>
            <a:bodyPr wrap="square" rtlCol="0">
              <a:spAutoFit/>
            </a:bodyPr>
            <a:lstStyle/>
            <a:p>
              <a:r>
                <a:rPr lang="en-US" sz="1200" b="1" dirty="0" smtClean="0"/>
                <a:t>1%</a:t>
              </a:r>
              <a:endParaRPr lang="en-US" sz="1200" b="1" dirty="0"/>
            </a:p>
          </p:txBody>
        </p:sp>
      </p:grpSp>
      <p:grpSp>
        <p:nvGrpSpPr>
          <p:cNvPr id="26" name="Group 25"/>
          <p:cNvGrpSpPr/>
          <p:nvPr/>
        </p:nvGrpSpPr>
        <p:grpSpPr>
          <a:xfrm>
            <a:off x="8382000" y="2971800"/>
            <a:ext cx="533400" cy="457200"/>
            <a:chOff x="8382000" y="3438525"/>
            <a:chExt cx="533400" cy="457200"/>
          </a:xfrm>
        </p:grpSpPr>
        <p:sp>
          <p:nvSpPr>
            <p:cNvPr id="22" name="Right Brace 21"/>
            <p:cNvSpPr/>
            <p:nvPr/>
          </p:nvSpPr>
          <p:spPr>
            <a:xfrm>
              <a:off x="8382000" y="3438525"/>
              <a:ext cx="45719" cy="457200"/>
            </a:xfrm>
            <a:prstGeom prst="rightBrace">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TextBox 22"/>
            <p:cNvSpPr txBox="1"/>
            <p:nvPr/>
          </p:nvSpPr>
          <p:spPr>
            <a:xfrm>
              <a:off x="8382000" y="3533001"/>
              <a:ext cx="533400" cy="276999"/>
            </a:xfrm>
            <a:prstGeom prst="rect">
              <a:avLst/>
            </a:prstGeom>
            <a:noFill/>
          </p:spPr>
          <p:txBody>
            <a:bodyPr wrap="square" rtlCol="0">
              <a:spAutoFit/>
            </a:bodyPr>
            <a:lstStyle/>
            <a:p>
              <a:r>
                <a:rPr lang="en-US" sz="1200" b="1" dirty="0" smtClean="0"/>
                <a:t>3%</a:t>
              </a:r>
              <a:endParaRPr lang="en-US" sz="1200" b="1" dirty="0"/>
            </a:p>
          </p:txBody>
        </p:sp>
      </p:grpSp>
      <p:sp>
        <p:nvSpPr>
          <p:cNvPr id="27" name="Slide Number Placeholder 26"/>
          <p:cNvSpPr>
            <a:spLocks noGrp="1"/>
          </p:cNvSpPr>
          <p:nvPr>
            <p:ph type="sldNum" sz="quarter" idx="11"/>
          </p:nvPr>
        </p:nvSpPr>
        <p:spPr/>
        <p:txBody>
          <a:bodyPr/>
          <a:lstStyle/>
          <a:p>
            <a:fld id="{BB3F2FEB-4EF7-4B84-A746-67C062150325}" type="slidenum">
              <a:rPr lang="en-US" smtClean="0"/>
              <a:pPr/>
              <a:t>14</a:t>
            </a:fld>
            <a:endParaRPr lang="en-US" dirty="0"/>
          </a:p>
        </p:txBody>
      </p:sp>
      <p:sp>
        <p:nvSpPr>
          <p:cNvPr id="28" name="TextBox 27"/>
          <p:cNvSpPr txBox="1"/>
          <p:nvPr/>
        </p:nvSpPr>
        <p:spPr>
          <a:xfrm>
            <a:off x="228600" y="914400"/>
            <a:ext cx="8686800" cy="584775"/>
          </a:xfrm>
          <a:prstGeom prst="rect">
            <a:avLst/>
          </a:prstGeom>
          <a:noFill/>
        </p:spPr>
        <p:txBody>
          <a:bodyPr wrap="square" rtlCol="0">
            <a:spAutoFit/>
          </a:bodyPr>
          <a:lstStyle/>
          <a:p>
            <a:r>
              <a:rPr lang="es-ES_tradnl" sz="1600" b="1" dirty="0" smtClean="0">
                <a:latin typeface="+mj-lt"/>
              </a:rPr>
              <a:t>Necesidades de ajuste ilustrativas y gasto relacionado con el envejecimiento</a:t>
            </a:r>
            <a:r>
              <a:rPr lang="es-ES_tradnl" sz="1600" dirty="0" smtClean="0">
                <a:latin typeface="+mj-lt"/>
              </a:rPr>
              <a:t>, porcentaje del PIB</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graphicEl>
                                              <a:chart seriesIdx="0" categoryIdx="-4" bldStep="series"/>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graphicEl>
                                              <a:chart seriesIdx="1"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graphicEl>
                                              <a:chart seriesIdx="2" categoryIdx="-4" bldStep="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uiExpand="1">
        <p:bldSub>
          <a:bldChart bld="series" animBg="0"/>
        </p:bldSub>
      </p:bldGraphic>
      <p:bldP spid="15" grpId="0" animBg="1"/>
      <p:bldP spid="16" grpId="0"/>
      <p:bldP spid="17" grpId="0" animBg="1"/>
      <p:bldP spid="18" grpId="0"/>
      <p:bldP spid="19" grpId="0"/>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p:nvPr/>
        </p:nvGraphicFramePr>
        <p:xfrm>
          <a:off x="457200" y="1143000"/>
          <a:ext cx="83058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s-ES_tradnl" sz="2400" dirty="0" smtClean="0"/>
              <a:t>II. Los aumentos proyectados son más bajos en el caso de las economías emergentes, especialmente las de Asia</a:t>
            </a:r>
            <a:endParaRPr lang="es-ES_tradnl" sz="2400" dirty="0"/>
          </a:p>
        </p:txBody>
      </p:sp>
      <p:sp>
        <p:nvSpPr>
          <p:cNvPr id="7" name="Slide Number Placeholder 6"/>
          <p:cNvSpPr>
            <a:spLocks noGrp="1"/>
          </p:cNvSpPr>
          <p:nvPr>
            <p:ph type="sldNum" sz="quarter" idx="11"/>
          </p:nvPr>
        </p:nvSpPr>
        <p:spPr/>
        <p:txBody>
          <a:bodyPr/>
          <a:lstStyle/>
          <a:p>
            <a:fld id="{BB3F2FEB-4EF7-4B84-A746-67C062150325}" type="slidenum">
              <a:rPr lang="en-US" smtClean="0"/>
              <a:pPr/>
              <a:t>15</a:t>
            </a:fld>
            <a:endParaRPr lang="en-US" dirty="0"/>
          </a:p>
        </p:txBody>
      </p:sp>
      <p:grpSp>
        <p:nvGrpSpPr>
          <p:cNvPr id="5" name="Group 4"/>
          <p:cNvGrpSpPr/>
          <p:nvPr/>
        </p:nvGrpSpPr>
        <p:grpSpPr>
          <a:xfrm>
            <a:off x="2057400" y="1905000"/>
            <a:ext cx="3886200" cy="1409700"/>
            <a:chOff x="2032000" y="2819400"/>
            <a:chExt cx="4525839" cy="1409700"/>
          </a:xfrm>
        </p:grpSpPr>
        <p:cxnSp>
          <p:nvCxnSpPr>
            <p:cNvPr id="6" name="Straight Arrow Connector 5"/>
            <p:cNvCxnSpPr/>
            <p:nvPr/>
          </p:nvCxnSpPr>
          <p:spPr>
            <a:xfrm>
              <a:off x="2032000" y="31242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765137" y="31623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92219" y="31369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557839" y="37719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52256" y="2819400"/>
              <a:ext cx="3782308" cy="369332"/>
            </a:xfrm>
            <a:prstGeom prst="rect">
              <a:avLst/>
            </a:prstGeom>
            <a:noFill/>
          </p:spPr>
          <p:txBody>
            <a:bodyPr wrap="square" rtlCol="0">
              <a:spAutoFit/>
            </a:bodyPr>
            <a:lstStyle/>
            <a:p>
              <a:r>
                <a:rPr lang="es-ES_tradnl" sz="1800" b="1" dirty="0" smtClean="0">
                  <a:solidFill>
                    <a:srgbClr val="00B0F0"/>
                  </a:solidFill>
                </a:rPr>
                <a:t>Países de América Latina</a:t>
              </a:r>
              <a:endParaRPr lang="es-ES_tradnl" sz="1800" b="1" dirty="0">
                <a:solidFill>
                  <a:srgbClr val="00B0F0"/>
                </a:solidFill>
              </a:endParaRPr>
            </a:p>
          </p:txBody>
        </p:sp>
      </p:grpSp>
      <p:sp>
        <p:nvSpPr>
          <p:cNvPr id="114776" name="AutoShape 88"/>
          <p:cNvSpPr>
            <a:spLocks noChangeAspect="1" noChangeArrowheads="1"/>
          </p:cNvSpPr>
          <p:nvPr/>
        </p:nvSpPr>
        <p:spPr bwMode="auto">
          <a:xfrm>
            <a:off x="381000" y="1371600"/>
            <a:ext cx="8305800" cy="5272088"/>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6" name="Rectangle 364"/>
          <p:cNvSpPr>
            <a:spLocks noChangeArrowheads="1"/>
          </p:cNvSpPr>
          <p:nvPr/>
        </p:nvSpPr>
        <p:spPr bwMode="auto">
          <a:xfrm>
            <a:off x="1981200" y="1066800"/>
            <a:ext cx="5556586"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algn="l"/>
            <a:r>
              <a:rPr kumimoji="0" lang="es-ES_tradnl" sz="1500" b="1" i="0" u="none" strike="noStrike" cap="none" normalizeH="0" baseline="0" dirty="0" smtClean="0">
                <a:ln>
                  <a:noFill/>
                </a:ln>
                <a:solidFill>
                  <a:srgbClr val="000000"/>
                </a:solidFill>
                <a:effectLst/>
                <a:latin typeface="Arial" pitchFamily="34" charset="0"/>
                <a:cs typeface="Arial" pitchFamily="34" charset="0"/>
              </a:rPr>
              <a:t>Aumentos</a:t>
            </a:r>
            <a:r>
              <a:rPr kumimoji="0" lang="es-ES_tradnl" sz="1500" b="1" i="0" u="none" strike="noStrike" cap="none" normalizeH="0" dirty="0" smtClean="0">
                <a:ln>
                  <a:noFill/>
                </a:ln>
                <a:solidFill>
                  <a:srgbClr val="000000"/>
                </a:solidFill>
                <a:effectLst/>
                <a:latin typeface="Arial" pitchFamily="34" charset="0"/>
                <a:cs typeface="Arial" pitchFamily="34" charset="0"/>
              </a:rPr>
              <a:t> proyectados </a:t>
            </a:r>
            <a:r>
              <a:rPr kumimoji="0" lang="es-ES_tradnl" sz="1500" b="1" i="0" u="none" strike="noStrike" cap="none" normalizeH="0" baseline="0" dirty="0" smtClean="0">
                <a:ln>
                  <a:noFill/>
                </a:ln>
                <a:solidFill>
                  <a:srgbClr val="000000"/>
                </a:solidFill>
                <a:effectLst/>
                <a:latin typeface="Arial" pitchFamily="34" charset="0"/>
                <a:cs typeface="Arial" pitchFamily="34" charset="0"/>
              </a:rPr>
              <a:t>del gasto </a:t>
            </a:r>
            <a:r>
              <a:rPr lang="es-ES_tradnl" sz="1500" b="1" dirty="0" smtClean="0">
                <a:solidFill>
                  <a:srgbClr val="000000"/>
                </a:solidFill>
                <a:latin typeface="Arial" pitchFamily="34" charset="0"/>
              </a:rPr>
              <a:t>público en </a:t>
            </a:r>
            <a:r>
              <a:rPr kumimoji="0" lang="es-ES_tradnl" sz="1500" b="1" i="0" u="none" strike="noStrike" cap="none" normalizeH="0" baseline="0" dirty="0" smtClean="0">
                <a:ln>
                  <a:noFill/>
                </a:ln>
                <a:solidFill>
                  <a:srgbClr val="000000"/>
                </a:solidFill>
                <a:effectLst/>
                <a:latin typeface="Arial" pitchFamily="34" charset="0"/>
                <a:cs typeface="Arial" pitchFamily="34" charset="0"/>
              </a:rPr>
              <a:t>salud 2011-2030</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63500"/>
            <a:ext cx="8686800" cy="1143000"/>
          </a:xfrm>
        </p:spPr>
        <p:txBody>
          <a:bodyPr/>
          <a:lstStyle/>
          <a:p>
            <a:r>
              <a:rPr lang="es-ES_tradnl" sz="2000" dirty="0" smtClean="0"/>
              <a:t>II. El gasto relacionado con el envejecimiento ejerce presión sobre las necesidades de ajuste de ciertas economías emergentes</a:t>
            </a:r>
            <a:endParaRPr lang="es-ES_tradnl" sz="2400" dirty="0"/>
          </a:p>
        </p:txBody>
      </p:sp>
      <p:graphicFrame>
        <p:nvGraphicFramePr>
          <p:cNvPr id="7" name="Chart 6"/>
          <p:cNvGraphicFramePr/>
          <p:nvPr/>
        </p:nvGraphicFramePr>
        <p:xfrm>
          <a:off x="762000" y="1600200"/>
          <a:ext cx="7696199" cy="5029199"/>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8382000" y="4419600"/>
            <a:ext cx="609600" cy="276999"/>
            <a:chOff x="8382000" y="4343400"/>
            <a:chExt cx="609600" cy="276999"/>
          </a:xfrm>
        </p:grpSpPr>
        <p:sp>
          <p:nvSpPr>
            <p:cNvPr id="9" name="Right Brace 8"/>
            <p:cNvSpPr/>
            <p:nvPr/>
          </p:nvSpPr>
          <p:spPr>
            <a:xfrm>
              <a:off x="8382000" y="4343400"/>
              <a:ext cx="76200" cy="228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8458200" y="4343400"/>
              <a:ext cx="533400" cy="276999"/>
            </a:xfrm>
            <a:prstGeom prst="rect">
              <a:avLst/>
            </a:prstGeom>
            <a:noFill/>
          </p:spPr>
          <p:txBody>
            <a:bodyPr wrap="square" rtlCol="0">
              <a:spAutoFit/>
            </a:bodyPr>
            <a:lstStyle/>
            <a:p>
              <a:r>
                <a:rPr lang="en-US" sz="1200" b="1" dirty="0" smtClean="0"/>
                <a:t>1,1%</a:t>
              </a:r>
              <a:endParaRPr lang="en-US" sz="1200" b="1" dirty="0"/>
            </a:p>
          </p:txBody>
        </p:sp>
      </p:grpSp>
      <p:grpSp>
        <p:nvGrpSpPr>
          <p:cNvPr id="11" name="Group 10"/>
          <p:cNvGrpSpPr/>
          <p:nvPr/>
        </p:nvGrpSpPr>
        <p:grpSpPr>
          <a:xfrm>
            <a:off x="8391525" y="3886200"/>
            <a:ext cx="600075" cy="457200"/>
            <a:chOff x="8391525" y="3943350"/>
            <a:chExt cx="600075" cy="457200"/>
          </a:xfrm>
        </p:grpSpPr>
        <p:sp>
          <p:nvSpPr>
            <p:cNvPr id="12" name="Right Brace 11"/>
            <p:cNvSpPr/>
            <p:nvPr/>
          </p:nvSpPr>
          <p:spPr>
            <a:xfrm>
              <a:off x="8391525" y="3943350"/>
              <a:ext cx="66675" cy="457200"/>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8458200" y="4019550"/>
              <a:ext cx="533400" cy="276999"/>
            </a:xfrm>
            <a:prstGeom prst="rect">
              <a:avLst/>
            </a:prstGeom>
            <a:noFill/>
          </p:spPr>
          <p:txBody>
            <a:bodyPr wrap="square" rtlCol="0">
              <a:spAutoFit/>
            </a:bodyPr>
            <a:lstStyle/>
            <a:p>
              <a:r>
                <a:rPr lang="en-US" sz="1200" b="1" dirty="0" smtClean="0"/>
                <a:t>1,9%</a:t>
              </a:r>
              <a:endParaRPr lang="en-US" sz="1200" b="1" dirty="0"/>
            </a:p>
          </p:txBody>
        </p:sp>
      </p:grpSp>
      <p:grpSp>
        <p:nvGrpSpPr>
          <p:cNvPr id="14" name="Group 13"/>
          <p:cNvGrpSpPr/>
          <p:nvPr/>
        </p:nvGrpSpPr>
        <p:grpSpPr>
          <a:xfrm>
            <a:off x="8382000" y="3581400"/>
            <a:ext cx="533400" cy="276999"/>
            <a:chOff x="8382000" y="3667125"/>
            <a:chExt cx="533400" cy="276999"/>
          </a:xfrm>
        </p:grpSpPr>
        <p:sp>
          <p:nvSpPr>
            <p:cNvPr id="15" name="Right Brace 14"/>
            <p:cNvSpPr/>
            <p:nvPr/>
          </p:nvSpPr>
          <p:spPr>
            <a:xfrm>
              <a:off x="8382000" y="3667125"/>
              <a:ext cx="45719" cy="228600"/>
            </a:xfrm>
            <a:prstGeom prst="rightBrace">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TextBox 15"/>
            <p:cNvSpPr txBox="1"/>
            <p:nvPr/>
          </p:nvSpPr>
          <p:spPr>
            <a:xfrm>
              <a:off x="8382000" y="3667125"/>
              <a:ext cx="533400" cy="276999"/>
            </a:xfrm>
            <a:prstGeom prst="rect">
              <a:avLst/>
            </a:prstGeom>
            <a:noFill/>
          </p:spPr>
          <p:txBody>
            <a:bodyPr wrap="square" rtlCol="0">
              <a:spAutoFit/>
            </a:bodyPr>
            <a:lstStyle/>
            <a:p>
              <a:r>
                <a:rPr lang="en-US" sz="1200" b="1" dirty="0" smtClean="0"/>
                <a:t>1%</a:t>
              </a:r>
              <a:endParaRPr lang="en-US" sz="1200" b="1" dirty="0"/>
            </a:p>
          </p:txBody>
        </p:sp>
      </p:grpSp>
      <p:sp>
        <p:nvSpPr>
          <p:cNvPr id="17" name="Slide Number Placeholder 16"/>
          <p:cNvSpPr>
            <a:spLocks noGrp="1"/>
          </p:cNvSpPr>
          <p:nvPr>
            <p:ph type="sldNum" sz="quarter" idx="11"/>
          </p:nvPr>
        </p:nvSpPr>
        <p:spPr/>
        <p:txBody>
          <a:bodyPr/>
          <a:lstStyle/>
          <a:p>
            <a:fld id="{BB3F2FEB-4EF7-4B84-A746-67C062150325}" type="slidenum">
              <a:rPr lang="en-US" smtClean="0"/>
              <a:pPr/>
              <a:t>16</a:t>
            </a:fld>
            <a:endParaRPr lang="en-US" dirty="0"/>
          </a:p>
        </p:txBody>
      </p:sp>
      <p:sp>
        <p:nvSpPr>
          <p:cNvPr id="18" name="TextBox 17"/>
          <p:cNvSpPr txBox="1"/>
          <p:nvPr/>
        </p:nvSpPr>
        <p:spPr>
          <a:xfrm>
            <a:off x="152400" y="914400"/>
            <a:ext cx="8839200" cy="584775"/>
          </a:xfrm>
          <a:prstGeom prst="rect">
            <a:avLst/>
          </a:prstGeom>
          <a:noFill/>
        </p:spPr>
        <p:txBody>
          <a:bodyPr wrap="square" rtlCol="0">
            <a:spAutoFit/>
          </a:bodyPr>
          <a:lstStyle/>
          <a:p>
            <a:r>
              <a:rPr lang="es-ES_tradnl" sz="1600" b="1" dirty="0" smtClean="0">
                <a:latin typeface="+mj-lt"/>
              </a:rPr>
              <a:t>Necesidades de ajuste ilustrativas y gasto relacionado con el envejecimiento</a:t>
            </a:r>
            <a:r>
              <a:rPr lang="es-ES_tradnl" sz="1600" dirty="0" smtClean="0">
                <a:latin typeface="+mj-lt"/>
              </a:rPr>
              <a:t>, porcentaje del PIB</a:t>
            </a:r>
          </a:p>
        </p:txBody>
      </p:sp>
      <p:grpSp>
        <p:nvGrpSpPr>
          <p:cNvPr id="19" name="Group 18"/>
          <p:cNvGrpSpPr/>
          <p:nvPr/>
        </p:nvGrpSpPr>
        <p:grpSpPr>
          <a:xfrm>
            <a:off x="3886200" y="2590800"/>
            <a:ext cx="3479800" cy="2070100"/>
            <a:chOff x="3822700" y="3429000"/>
            <a:chExt cx="3479800" cy="2070100"/>
          </a:xfrm>
        </p:grpSpPr>
        <p:cxnSp>
          <p:nvCxnSpPr>
            <p:cNvPr id="20" name="Straight Arrow Connector 19"/>
            <p:cNvCxnSpPr/>
            <p:nvPr/>
          </p:nvCxnSpPr>
          <p:spPr>
            <a:xfrm>
              <a:off x="3822700" y="39370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127500" y="38735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146800" y="50419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991100" y="44196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302500" y="50419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705600" y="42037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27500" y="3429000"/>
              <a:ext cx="2667000" cy="369332"/>
            </a:xfrm>
            <a:prstGeom prst="rect">
              <a:avLst/>
            </a:prstGeom>
            <a:noFill/>
          </p:spPr>
          <p:txBody>
            <a:bodyPr wrap="square" rtlCol="0">
              <a:spAutoFit/>
            </a:bodyPr>
            <a:lstStyle/>
            <a:p>
              <a:r>
                <a:rPr lang="es-ES_tradnl" sz="1800" b="1" dirty="0" smtClean="0">
                  <a:solidFill>
                    <a:srgbClr val="00B0F0"/>
                  </a:solidFill>
                </a:rPr>
                <a:t>Países de América Latina</a:t>
              </a:r>
              <a:endParaRPr lang="es-ES_tradnl" sz="1800" b="1" dirty="0">
                <a:solidFill>
                  <a:srgbClr val="00B0F0"/>
                </a:solidFill>
              </a:endParaRPr>
            </a:p>
          </p:txBody>
        </p:sp>
      </p:grpSp>
      <p:sp>
        <p:nvSpPr>
          <p:cNvPr id="27" name="Rectangle 26"/>
          <p:cNvSpPr/>
          <p:nvPr/>
        </p:nvSpPr>
        <p:spPr>
          <a:xfrm>
            <a:off x="4572000" y="1887804"/>
            <a:ext cx="1524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8" name="TextBox 27"/>
          <p:cNvSpPr txBox="1"/>
          <p:nvPr/>
        </p:nvSpPr>
        <p:spPr>
          <a:xfrm>
            <a:off x="4800600" y="1828800"/>
            <a:ext cx="4114800" cy="307777"/>
          </a:xfrm>
          <a:prstGeom prst="rect">
            <a:avLst/>
          </a:prstGeom>
          <a:noFill/>
        </p:spPr>
        <p:txBody>
          <a:bodyPr wrap="square" rtlCol="0">
            <a:spAutoFit/>
          </a:bodyPr>
          <a:lstStyle/>
          <a:p>
            <a:pPr algn="l"/>
            <a:r>
              <a:rPr lang="es-ES_tradnl" sz="1400" dirty="0" smtClean="0">
                <a:latin typeface="+mj-lt"/>
              </a:rPr>
              <a:t>Aumentos proyectados del gasto en pensiones</a:t>
            </a:r>
            <a:endParaRPr lang="es-ES_tradnl" sz="1400" dirty="0">
              <a:latin typeface="+mj-lt"/>
            </a:endParaRPr>
          </a:p>
        </p:txBody>
      </p:sp>
      <p:sp>
        <p:nvSpPr>
          <p:cNvPr id="29" name="Rectangle 28"/>
          <p:cNvSpPr/>
          <p:nvPr/>
        </p:nvSpPr>
        <p:spPr>
          <a:xfrm>
            <a:off x="4572000" y="2192604"/>
            <a:ext cx="1524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30" name="TextBox 29"/>
          <p:cNvSpPr txBox="1"/>
          <p:nvPr/>
        </p:nvSpPr>
        <p:spPr>
          <a:xfrm>
            <a:off x="4800600" y="2133600"/>
            <a:ext cx="3276600" cy="307777"/>
          </a:xfrm>
          <a:prstGeom prst="rect">
            <a:avLst/>
          </a:prstGeom>
          <a:noFill/>
        </p:spPr>
        <p:txBody>
          <a:bodyPr wrap="square" rtlCol="0">
            <a:spAutoFit/>
          </a:bodyPr>
          <a:lstStyle/>
          <a:p>
            <a:pPr algn="l"/>
            <a:r>
              <a:rPr lang="es-ES_tradnl" sz="1400" dirty="0" smtClean="0">
                <a:latin typeface="+mj-lt"/>
              </a:rPr>
              <a:t>Necesidades de ajuste ilustrativas</a:t>
            </a:r>
            <a:endParaRPr lang="es-ES_tradnl" sz="1400" dirty="0">
              <a:latin typeface="+mj-lt"/>
            </a:endParaRPr>
          </a:p>
        </p:txBody>
      </p:sp>
      <p:sp>
        <p:nvSpPr>
          <p:cNvPr id="31" name="TextBox 30"/>
          <p:cNvSpPr txBox="1"/>
          <p:nvPr/>
        </p:nvSpPr>
        <p:spPr>
          <a:xfrm>
            <a:off x="4800600" y="1524000"/>
            <a:ext cx="4343400" cy="307777"/>
          </a:xfrm>
          <a:prstGeom prst="rect">
            <a:avLst/>
          </a:prstGeom>
          <a:noFill/>
        </p:spPr>
        <p:txBody>
          <a:bodyPr wrap="square" rtlCol="0">
            <a:spAutoFit/>
          </a:bodyPr>
          <a:lstStyle/>
          <a:p>
            <a:pPr algn="l"/>
            <a:r>
              <a:rPr lang="es-ES_tradnl" sz="1400" dirty="0" smtClean="0">
                <a:latin typeface="+mj-lt"/>
              </a:rPr>
              <a:t>Aumentos proyectados del gasto </a:t>
            </a:r>
            <a:r>
              <a:rPr lang="es-ES_tradnl" sz="1400" dirty="0" smtClean="0">
                <a:solidFill>
                  <a:srgbClr val="000000"/>
                </a:solidFill>
                <a:latin typeface="Arial" pitchFamily="34" charset="0"/>
              </a:rPr>
              <a:t>público </a:t>
            </a:r>
            <a:r>
              <a:rPr lang="es-ES_tradnl" sz="1400" dirty="0" smtClean="0">
                <a:latin typeface="+mj-lt"/>
              </a:rPr>
              <a:t>en salud</a:t>
            </a:r>
            <a:endParaRPr lang="es-ES_tradnl" sz="1400" dirty="0">
              <a:latin typeface="+mj-lt"/>
            </a:endParaRPr>
          </a:p>
        </p:txBody>
      </p:sp>
      <p:sp>
        <p:nvSpPr>
          <p:cNvPr id="32" name="Rectangle 31"/>
          <p:cNvSpPr/>
          <p:nvPr/>
        </p:nvSpPr>
        <p:spPr>
          <a:xfrm>
            <a:off x="4572000" y="1600200"/>
            <a:ext cx="152400" cy="152400"/>
          </a:xfrm>
          <a:prstGeom prst="rect">
            <a:avLst/>
          </a:prstGeom>
          <a:solidFill>
            <a:srgbClr val="07427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chart seriesIdx="1" categoryIdx="-4" bldStep="series"/>
                                            </p:graphic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chart seriesIdx="2" categoryIdx="-4" bldStep="series"/>
                                            </p:graphic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P spid="27" grpId="0" animBg="1"/>
      <p:bldP spid="28" grpId="0"/>
      <p:bldP spid="29" grpId="0" animBg="1"/>
      <p:bldP spid="30" grpId="0"/>
      <p:bldP spid="31" grpId="0"/>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BA8A3-BC96-40DE-9D65-5DB28ABA68B0}" type="slidenum">
              <a:rPr lang="en-US" smtClean="0">
                <a:solidFill>
                  <a:srgbClr val="FFFFFF"/>
                </a:solidFill>
              </a:rPr>
              <a:pPr/>
              <a:t>17</a:t>
            </a:fld>
            <a:endParaRPr lang="en-US" dirty="0">
              <a:solidFill>
                <a:srgbClr val="FFFFFF"/>
              </a:solidFill>
            </a:endParaRPr>
          </a:p>
        </p:txBody>
      </p:sp>
      <p:sp>
        <p:nvSpPr>
          <p:cNvPr id="7" name="Oval 6"/>
          <p:cNvSpPr/>
          <p:nvPr/>
        </p:nvSpPr>
        <p:spPr>
          <a:xfrm>
            <a:off x="1905000" y="762000"/>
            <a:ext cx="5562600" cy="5334000"/>
          </a:xfrm>
          <a:prstGeom prst="ellipse">
            <a:avLst/>
          </a:prstGeom>
          <a:solidFill>
            <a:srgbClr val="B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600" dirty="0" smtClean="0"/>
              <a:t>III. Reforma de la salud en las economías avanzadas</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buFont typeface="Wingdings" pitchFamily="2" charset="2"/>
              <a:buChar char="q"/>
            </a:pPr>
            <a:endParaRPr lang="es-ES_tradnl" sz="2400" dirty="0" smtClean="0"/>
          </a:p>
          <a:p>
            <a:pPr>
              <a:buFont typeface="Wingdings" pitchFamily="2" charset="2"/>
              <a:buChar char="q"/>
            </a:pPr>
            <a:r>
              <a:rPr lang="es-ES_tradnl" sz="2400" dirty="0" smtClean="0"/>
              <a:t>Estudios de casos</a:t>
            </a:r>
          </a:p>
          <a:p>
            <a:pPr>
              <a:buFont typeface="Wingdings" pitchFamily="2" charset="2"/>
              <a:buChar char="q"/>
            </a:pPr>
            <a:endParaRPr lang="es-ES_tradnl" sz="2400" dirty="0" smtClean="0"/>
          </a:p>
          <a:p>
            <a:pPr>
              <a:buFont typeface="Wingdings" pitchFamily="2" charset="2"/>
              <a:buChar char="q"/>
            </a:pPr>
            <a:r>
              <a:rPr lang="es-ES_tradnl" sz="2400" dirty="0" smtClean="0"/>
              <a:t>Análisis de eventos</a:t>
            </a:r>
          </a:p>
          <a:p>
            <a:pPr>
              <a:buFont typeface="Wingdings" pitchFamily="2" charset="2"/>
              <a:buChar char="q"/>
            </a:pPr>
            <a:endParaRPr lang="es-ES_tradnl" sz="2400" dirty="0" smtClean="0"/>
          </a:p>
          <a:p>
            <a:pPr>
              <a:buFont typeface="Wingdings" pitchFamily="2" charset="2"/>
              <a:buChar char="q"/>
            </a:pPr>
            <a:r>
              <a:rPr lang="es-ES_tradnl" sz="2400" dirty="0" smtClean="0"/>
              <a:t>Análisis econométrico que vincula los indicadores de los sistemas de atención de la salud con el excesivo crecimiento del gasto (ECG)</a:t>
            </a:r>
            <a:endParaRPr lang="es-ES_tradnl" sz="2000" dirty="0" smtClean="0"/>
          </a:p>
          <a:p>
            <a:endParaRPr lang="es-ES_tradnl" sz="2000" dirty="0" smtClean="0"/>
          </a:p>
          <a:p>
            <a:endParaRPr lang="es-ES_tradnl" sz="2000" dirty="0"/>
          </a:p>
        </p:txBody>
      </p:sp>
      <p:sp>
        <p:nvSpPr>
          <p:cNvPr id="2" name="Title 1"/>
          <p:cNvSpPr>
            <a:spLocks noGrp="1"/>
          </p:cNvSpPr>
          <p:nvPr>
            <p:ph type="title"/>
          </p:nvPr>
        </p:nvSpPr>
        <p:spPr/>
        <p:txBody>
          <a:bodyPr/>
          <a:lstStyle/>
          <a:p>
            <a:r>
              <a:rPr lang="es-ES_tradnl" dirty="0" smtClean="0"/>
              <a:t>III. Tres metodologías</a:t>
            </a:r>
            <a:endParaRPr lang="es-ES_tradnl" dirty="0"/>
          </a:p>
        </p:txBody>
      </p:sp>
      <p:sp>
        <p:nvSpPr>
          <p:cNvPr id="5" name="Slide Number Placeholder 4"/>
          <p:cNvSpPr>
            <a:spLocks noGrp="1"/>
          </p:cNvSpPr>
          <p:nvPr>
            <p:ph type="sldNum" sz="quarter" idx="11"/>
          </p:nvPr>
        </p:nvSpPr>
        <p:spPr/>
        <p:txBody>
          <a:bodyPr/>
          <a:lstStyle/>
          <a:p>
            <a:fld id="{BB3F2FEB-4EF7-4B84-A746-67C062150325}" type="slidenum">
              <a:rPr lang="en-US" smtClean="0"/>
              <a:pPr/>
              <a:t>18</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295400"/>
            <a:ext cx="8534400" cy="4648200"/>
          </a:xfrm>
        </p:spPr>
        <p:txBody>
          <a:bodyPr/>
          <a:lstStyle/>
          <a:p>
            <a:pPr>
              <a:buFont typeface="Wingdings" pitchFamily="2" charset="2"/>
              <a:buChar char="q"/>
            </a:pPr>
            <a:endParaRPr lang="es-ES_tradnl" dirty="0" smtClean="0"/>
          </a:p>
          <a:p>
            <a:pPr>
              <a:buFont typeface="Wingdings" pitchFamily="2" charset="2"/>
              <a:buChar char="q"/>
            </a:pPr>
            <a:r>
              <a:rPr lang="es-ES_tradnl" dirty="0" smtClean="0"/>
              <a:t>Topes presupuestarios  (Italia y Suecia)</a:t>
            </a:r>
          </a:p>
          <a:p>
            <a:pPr>
              <a:buFont typeface="Wingdings" pitchFamily="2" charset="2"/>
              <a:buChar char="q"/>
            </a:pPr>
            <a:endParaRPr lang="es-ES_tradnl" dirty="0" smtClean="0"/>
          </a:p>
          <a:p>
            <a:pPr>
              <a:buFont typeface="Wingdings" pitchFamily="2" charset="2"/>
              <a:buChar char="q"/>
            </a:pPr>
            <a:r>
              <a:rPr lang="es-ES_tradnl" dirty="0" smtClean="0"/>
              <a:t>Gestión </a:t>
            </a:r>
            <a:r>
              <a:rPr lang="es-ES_tradnl" dirty="0"/>
              <a:t>y coordinación </a:t>
            </a:r>
            <a:r>
              <a:rPr lang="es-ES_tradnl" dirty="0" smtClean="0"/>
              <a:t>pública, incluyendo mayor participación de los gobiernos subnacionales (Canadá y Suecia) </a:t>
            </a:r>
          </a:p>
          <a:p>
            <a:pPr>
              <a:buFont typeface="Wingdings" pitchFamily="2" charset="2"/>
              <a:buChar char="q"/>
            </a:pPr>
            <a:endParaRPr lang="es-ES_tradnl" dirty="0"/>
          </a:p>
          <a:p>
            <a:pPr>
              <a:buFont typeface="Wingdings" pitchFamily="2" charset="2"/>
              <a:buChar char="q"/>
            </a:pPr>
            <a:r>
              <a:rPr lang="es-ES_tradnl" dirty="0"/>
              <a:t>C</a:t>
            </a:r>
            <a:r>
              <a:rPr lang="es-ES_tradnl" dirty="0" smtClean="0"/>
              <a:t>ontrol del acceso y pagos basados en casos (Alemania e Italia)</a:t>
            </a:r>
            <a:endParaRPr lang="es-ES_tradnl" dirty="0"/>
          </a:p>
        </p:txBody>
      </p:sp>
      <p:sp>
        <p:nvSpPr>
          <p:cNvPr id="4" name="Title 3"/>
          <p:cNvSpPr>
            <a:spLocks noGrp="1"/>
          </p:cNvSpPr>
          <p:nvPr>
            <p:ph type="title"/>
          </p:nvPr>
        </p:nvSpPr>
        <p:spPr/>
        <p:txBody>
          <a:bodyPr/>
          <a:lstStyle/>
          <a:p>
            <a:r>
              <a:rPr lang="es-ES_tradnl" sz="2400" dirty="0" smtClean="0"/>
              <a:t>III. Nuestros resultados revelan cinco opciones viables para contener el crecimiento del gasto público en salud</a:t>
            </a:r>
            <a:endParaRPr lang="es-ES_tradnl" dirty="0"/>
          </a:p>
        </p:txBody>
      </p:sp>
      <p:sp>
        <p:nvSpPr>
          <p:cNvPr id="5" name="Slide Number Placeholder 4"/>
          <p:cNvSpPr>
            <a:spLocks noGrp="1"/>
          </p:cNvSpPr>
          <p:nvPr>
            <p:ph type="sldNum" sz="quarter" idx="11"/>
          </p:nvPr>
        </p:nvSpPr>
        <p:spPr/>
        <p:txBody>
          <a:bodyPr/>
          <a:lstStyle/>
          <a:p>
            <a:fld id="{BB3F2FEB-4EF7-4B84-A746-67C062150325}" type="slidenum">
              <a:rPr lang="en-US" smtClean="0"/>
              <a:pPr/>
              <a:t>19</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3BEBE1-7BD2-4AFA-85AF-7487A2E15DE6}" type="slidenum">
              <a:rPr lang="en-US" smtClean="0"/>
              <a:pPr/>
              <a:t>2</a:t>
            </a:fld>
            <a:endParaRPr lang="en-US" dirty="0"/>
          </a:p>
        </p:txBody>
      </p:sp>
      <p:pic>
        <p:nvPicPr>
          <p:cNvPr id="124930" name="Picture 3"/>
          <p:cNvPicPr>
            <a:picLocks noChangeAspect="1" noChangeArrowheads="1"/>
          </p:cNvPicPr>
          <p:nvPr/>
        </p:nvPicPr>
        <p:blipFill>
          <a:blip r:embed="rId3" cstate="print"/>
          <a:srcRect/>
          <a:stretch>
            <a:fillRect/>
          </a:stretch>
        </p:blipFill>
        <p:spPr bwMode="auto">
          <a:xfrm>
            <a:off x="2971800" y="152400"/>
            <a:ext cx="3124200" cy="4657102"/>
          </a:xfrm>
          <a:prstGeom prst="rect">
            <a:avLst/>
          </a:prstGeom>
          <a:noFill/>
          <a:ln w="9525">
            <a:noFill/>
            <a:miter lim="800000"/>
            <a:headEnd/>
            <a:tailEnd/>
          </a:ln>
        </p:spPr>
      </p:pic>
      <p:sp>
        <p:nvSpPr>
          <p:cNvPr id="4" name="TextBox 3"/>
          <p:cNvSpPr txBox="1"/>
          <p:nvPr/>
        </p:nvSpPr>
        <p:spPr>
          <a:xfrm>
            <a:off x="381000" y="4953000"/>
            <a:ext cx="8382000" cy="1938992"/>
          </a:xfrm>
          <a:prstGeom prst="rect">
            <a:avLst/>
          </a:prstGeom>
          <a:noFill/>
        </p:spPr>
        <p:txBody>
          <a:bodyPr wrap="square" rtlCol="0">
            <a:spAutoFit/>
          </a:bodyPr>
          <a:lstStyle/>
          <a:p>
            <a:r>
              <a:rPr lang="es-ES_tradnl" dirty="0" smtClean="0"/>
              <a:t>Este presentación se basa en el libro titulado </a:t>
            </a:r>
            <a:r>
              <a:rPr lang="es-ES_tradnl" i="1" dirty="0" smtClean="0"/>
              <a:t>The Economics of Public Health Care Reform in Advanced and Emerging Economies</a:t>
            </a:r>
            <a:r>
              <a:rPr lang="es-ES_tradnl" dirty="0" smtClean="0"/>
              <a:t>, que consiste en contribuciones de especialistas a la vanguardia en el ámbito de la economía de la salud provenientes de economías avanzadas y emergentes</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buFont typeface="Wingdings" pitchFamily="2" charset="2"/>
              <a:buChar char="q"/>
            </a:pPr>
            <a:r>
              <a:rPr lang="es-ES_tradnl" dirty="0" smtClean="0"/>
              <a:t>Competencia y selección (Alemania y Japón)</a:t>
            </a:r>
          </a:p>
          <a:p>
            <a:pPr>
              <a:buFont typeface="Wingdings" pitchFamily="2" charset="2"/>
              <a:buChar char="q"/>
            </a:pPr>
            <a:endParaRPr lang="es-ES_tradnl" dirty="0" smtClean="0"/>
          </a:p>
          <a:p>
            <a:pPr>
              <a:buFont typeface="Wingdings" pitchFamily="2" charset="2"/>
              <a:buChar char="q"/>
            </a:pPr>
            <a:r>
              <a:rPr lang="es-ES_tradnl" dirty="0" smtClean="0"/>
              <a:t>Mayor uso del financiamiento privado, en especial de la atención complementaria al margen del programa público (Australia, Canadá y Francia)</a:t>
            </a:r>
          </a:p>
          <a:p>
            <a:pPr>
              <a:buFont typeface="Wingdings" pitchFamily="2" charset="2"/>
              <a:buChar char="q"/>
            </a:pPr>
            <a:endParaRPr lang="es-ES_tradnl" dirty="0" smtClean="0"/>
          </a:p>
          <a:p>
            <a:pPr>
              <a:buFont typeface="Wingdings" pitchFamily="2" charset="2"/>
              <a:buChar char="q"/>
            </a:pPr>
            <a:r>
              <a:rPr lang="es-ES_tradnl" dirty="0" smtClean="0"/>
              <a:t>Restricción de la oferta de insumos y productos de salud (Canadá)</a:t>
            </a:r>
            <a:endParaRPr lang="es-ES_tradnl" dirty="0"/>
          </a:p>
        </p:txBody>
      </p:sp>
      <p:sp>
        <p:nvSpPr>
          <p:cNvPr id="4" name="Title 3"/>
          <p:cNvSpPr>
            <a:spLocks noGrp="1"/>
          </p:cNvSpPr>
          <p:nvPr>
            <p:ph type="title"/>
          </p:nvPr>
        </p:nvSpPr>
        <p:spPr/>
        <p:txBody>
          <a:bodyPr/>
          <a:lstStyle/>
          <a:p>
            <a:r>
              <a:rPr lang="en-US" sz="2400" dirty="0" smtClean="0"/>
              <a:t>III. </a:t>
            </a:r>
            <a:r>
              <a:rPr lang="es-ES_tradnl" sz="2400" dirty="0" smtClean="0"/>
              <a:t>Nuestros resultados revelan cinco opciones viables para contener el crecimiento del gasto público en salud </a:t>
            </a:r>
            <a:r>
              <a:rPr lang="en-US" sz="2400" dirty="0" smtClean="0"/>
              <a:t>…</a:t>
            </a:r>
            <a:endParaRPr lang="en-US" sz="2400" dirty="0"/>
          </a:p>
        </p:txBody>
      </p:sp>
      <p:sp>
        <p:nvSpPr>
          <p:cNvPr id="5" name="Slide Number Placeholder 4"/>
          <p:cNvSpPr>
            <a:spLocks noGrp="1"/>
          </p:cNvSpPr>
          <p:nvPr>
            <p:ph type="sldNum" sz="quarter" idx="11"/>
          </p:nvPr>
        </p:nvSpPr>
        <p:spPr/>
        <p:txBody>
          <a:bodyPr/>
          <a:lstStyle/>
          <a:p>
            <a:fld id="{BB3F2FEB-4EF7-4B84-A746-67C062150325}" type="slidenum">
              <a:rPr lang="en-US" smtClean="0"/>
              <a:pPr/>
              <a:t>20</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ES_tradnl" sz="2400" dirty="0" smtClean="0"/>
              <a:t>III. …que tienen el potencial de contener aumentos proyectados del gasto público …</a:t>
            </a:r>
            <a:endParaRPr lang="es-ES_tradnl" sz="2400" dirty="0"/>
          </a:p>
        </p:txBody>
      </p:sp>
      <p:sp>
        <p:nvSpPr>
          <p:cNvPr id="6" name="Slide Number Placeholder 5"/>
          <p:cNvSpPr>
            <a:spLocks noGrp="1"/>
          </p:cNvSpPr>
          <p:nvPr>
            <p:ph type="sldNum" sz="quarter" idx="11"/>
          </p:nvPr>
        </p:nvSpPr>
        <p:spPr/>
        <p:txBody>
          <a:bodyPr/>
          <a:lstStyle/>
          <a:p>
            <a:fld id="{BB3F2FEB-4EF7-4B84-A746-67C062150325}" type="slidenum">
              <a:rPr lang="es-ES_tradnl" smtClean="0"/>
              <a:pPr/>
              <a:t>21</a:t>
            </a:fld>
            <a:endParaRPr lang="es-ES_tradnl" dirty="0"/>
          </a:p>
        </p:txBody>
      </p:sp>
      <p:grpSp>
        <p:nvGrpSpPr>
          <p:cNvPr id="127017" name="Group 41"/>
          <p:cNvGrpSpPr>
            <a:grpSpLocks noChangeAspect="1"/>
          </p:cNvGrpSpPr>
          <p:nvPr/>
        </p:nvGrpSpPr>
        <p:grpSpPr bwMode="auto">
          <a:xfrm>
            <a:off x="609600" y="1143000"/>
            <a:ext cx="8080384" cy="5037138"/>
            <a:chOff x="384" y="720"/>
            <a:chExt cx="5090" cy="3173"/>
          </a:xfrm>
        </p:grpSpPr>
        <p:sp>
          <p:nvSpPr>
            <p:cNvPr id="127016" name="AutoShape 40"/>
            <p:cNvSpPr>
              <a:spLocks noChangeAspect="1" noChangeArrowheads="1" noTextEdit="1"/>
            </p:cNvSpPr>
            <p:nvPr/>
          </p:nvSpPr>
          <p:spPr bwMode="auto">
            <a:xfrm>
              <a:off x="384" y="912"/>
              <a:ext cx="4953" cy="29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18" name="Rectangle 42"/>
            <p:cNvSpPr>
              <a:spLocks noChangeArrowheads="1"/>
            </p:cNvSpPr>
            <p:nvPr/>
          </p:nvSpPr>
          <p:spPr bwMode="auto">
            <a:xfrm>
              <a:off x="389" y="917"/>
              <a:ext cx="4953" cy="297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19" name="Rectangle 43"/>
            <p:cNvSpPr>
              <a:spLocks noChangeArrowheads="1"/>
            </p:cNvSpPr>
            <p:nvPr/>
          </p:nvSpPr>
          <p:spPr bwMode="auto">
            <a:xfrm>
              <a:off x="1069" y="1072"/>
              <a:ext cx="4119" cy="233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0" name="Rectangle 44"/>
            <p:cNvSpPr>
              <a:spLocks noChangeArrowheads="1"/>
            </p:cNvSpPr>
            <p:nvPr/>
          </p:nvSpPr>
          <p:spPr bwMode="auto">
            <a:xfrm>
              <a:off x="1223" y="1484"/>
              <a:ext cx="525" cy="1925"/>
            </a:xfrm>
            <a:prstGeom prst="rect">
              <a:avLst/>
            </a:prstGeom>
            <a:solidFill>
              <a:srgbClr val="4F81BD"/>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1" name="Rectangle 45"/>
            <p:cNvSpPr>
              <a:spLocks noChangeArrowheads="1"/>
            </p:cNvSpPr>
            <p:nvPr/>
          </p:nvSpPr>
          <p:spPr bwMode="auto">
            <a:xfrm>
              <a:off x="2047" y="1947"/>
              <a:ext cx="525" cy="1462"/>
            </a:xfrm>
            <a:prstGeom prst="rect">
              <a:avLst/>
            </a:prstGeom>
            <a:solidFill>
              <a:srgbClr val="C0504D"/>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2" name="Rectangle 46"/>
            <p:cNvSpPr>
              <a:spLocks noChangeArrowheads="1"/>
            </p:cNvSpPr>
            <p:nvPr/>
          </p:nvSpPr>
          <p:spPr bwMode="auto">
            <a:xfrm>
              <a:off x="2861" y="2390"/>
              <a:ext cx="535" cy="1019"/>
            </a:xfrm>
            <a:prstGeom prst="rect">
              <a:avLst/>
            </a:prstGeom>
            <a:solidFill>
              <a:srgbClr val="9BBB59"/>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3" name="Rectangle 47"/>
            <p:cNvSpPr>
              <a:spLocks noChangeArrowheads="1"/>
            </p:cNvSpPr>
            <p:nvPr/>
          </p:nvSpPr>
          <p:spPr bwMode="auto">
            <a:xfrm>
              <a:off x="3684" y="3100"/>
              <a:ext cx="536" cy="309"/>
            </a:xfrm>
            <a:prstGeom prst="rect">
              <a:avLst/>
            </a:prstGeom>
            <a:solidFill>
              <a:srgbClr val="8064A2"/>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4" name="Rectangle 48"/>
            <p:cNvSpPr>
              <a:spLocks noChangeArrowheads="1"/>
            </p:cNvSpPr>
            <p:nvPr/>
          </p:nvSpPr>
          <p:spPr bwMode="auto">
            <a:xfrm>
              <a:off x="4508" y="3214"/>
              <a:ext cx="536" cy="195"/>
            </a:xfrm>
            <a:prstGeom prst="rect">
              <a:avLst/>
            </a:prstGeom>
            <a:solidFill>
              <a:srgbClr val="4BACC6"/>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5" name="Rectangle 49"/>
            <p:cNvSpPr>
              <a:spLocks noChangeArrowheads="1"/>
            </p:cNvSpPr>
            <p:nvPr/>
          </p:nvSpPr>
          <p:spPr bwMode="auto">
            <a:xfrm>
              <a:off x="1069" y="1066"/>
              <a:ext cx="10" cy="2328"/>
            </a:xfrm>
            <a:prstGeom prst="rect">
              <a:avLst/>
            </a:prstGeom>
            <a:solidFill>
              <a:srgbClr val="868686"/>
            </a:solidFill>
            <a:ln w="15875"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6" name="Freeform 50"/>
            <p:cNvSpPr>
              <a:spLocks noEditPoints="1"/>
            </p:cNvSpPr>
            <p:nvPr/>
          </p:nvSpPr>
          <p:spPr bwMode="auto">
            <a:xfrm>
              <a:off x="1022" y="1061"/>
              <a:ext cx="52" cy="2338"/>
            </a:xfrm>
            <a:custGeom>
              <a:avLst/>
              <a:gdLst/>
              <a:ahLst/>
              <a:cxnLst>
                <a:cxn ang="0">
                  <a:pos x="0" y="2328"/>
                </a:cxn>
                <a:cxn ang="0">
                  <a:pos x="52" y="2328"/>
                </a:cxn>
                <a:cxn ang="0">
                  <a:pos x="52" y="2338"/>
                </a:cxn>
                <a:cxn ang="0">
                  <a:pos x="0" y="2338"/>
                </a:cxn>
                <a:cxn ang="0">
                  <a:pos x="0" y="2328"/>
                </a:cxn>
                <a:cxn ang="0">
                  <a:pos x="0" y="1947"/>
                </a:cxn>
                <a:cxn ang="0">
                  <a:pos x="52" y="1947"/>
                </a:cxn>
                <a:cxn ang="0">
                  <a:pos x="52" y="1957"/>
                </a:cxn>
                <a:cxn ang="0">
                  <a:pos x="0" y="1957"/>
                </a:cxn>
                <a:cxn ang="0">
                  <a:pos x="0" y="1947"/>
                </a:cxn>
                <a:cxn ang="0">
                  <a:pos x="0" y="1555"/>
                </a:cxn>
                <a:cxn ang="0">
                  <a:pos x="52" y="1555"/>
                </a:cxn>
                <a:cxn ang="0">
                  <a:pos x="52" y="1566"/>
                </a:cxn>
                <a:cxn ang="0">
                  <a:pos x="0" y="1566"/>
                </a:cxn>
                <a:cxn ang="0">
                  <a:pos x="0" y="1555"/>
                </a:cxn>
                <a:cxn ang="0">
                  <a:pos x="0" y="1164"/>
                </a:cxn>
                <a:cxn ang="0">
                  <a:pos x="52" y="1164"/>
                </a:cxn>
                <a:cxn ang="0">
                  <a:pos x="52" y="1174"/>
                </a:cxn>
                <a:cxn ang="0">
                  <a:pos x="0" y="1174"/>
                </a:cxn>
                <a:cxn ang="0">
                  <a:pos x="0" y="1164"/>
                </a:cxn>
                <a:cxn ang="0">
                  <a:pos x="0" y="783"/>
                </a:cxn>
                <a:cxn ang="0">
                  <a:pos x="52" y="783"/>
                </a:cxn>
                <a:cxn ang="0">
                  <a:pos x="52" y="793"/>
                </a:cxn>
                <a:cxn ang="0">
                  <a:pos x="0" y="793"/>
                </a:cxn>
                <a:cxn ang="0">
                  <a:pos x="0" y="783"/>
                </a:cxn>
                <a:cxn ang="0">
                  <a:pos x="0" y="392"/>
                </a:cxn>
                <a:cxn ang="0">
                  <a:pos x="52" y="392"/>
                </a:cxn>
                <a:cxn ang="0">
                  <a:pos x="52" y="402"/>
                </a:cxn>
                <a:cxn ang="0">
                  <a:pos x="0" y="402"/>
                </a:cxn>
                <a:cxn ang="0">
                  <a:pos x="0" y="392"/>
                </a:cxn>
                <a:cxn ang="0">
                  <a:pos x="0" y="0"/>
                </a:cxn>
                <a:cxn ang="0">
                  <a:pos x="52" y="0"/>
                </a:cxn>
                <a:cxn ang="0">
                  <a:pos x="52" y="11"/>
                </a:cxn>
                <a:cxn ang="0">
                  <a:pos x="0" y="11"/>
                </a:cxn>
                <a:cxn ang="0">
                  <a:pos x="0" y="0"/>
                </a:cxn>
              </a:cxnLst>
              <a:rect l="0" t="0" r="r" b="b"/>
              <a:pathLst>
                <a:path w="52" h="2338">
                  <a:moveTo>
                    <a:pt x="0" y="2328"/>
                  </a:moveTo>
                  <a:lnTo>
                    <a:pt x="52" y="2328"/>
                  </a:lnTo>
                  <a:lnTo>
                    <a:pt x="52" y="2338"/>
                  </a:lnTo>
                  <a:lnTo>
                    <a:pt x="0" y="2338"/>
                  </a:lnTo>
                  <a:lnTo>
                    <a:pt x="0" y="2328"/>
                  </a:lnTo>
                  <a:close/>
                  <a:moveTo>
                    <a:pt x="0" y="1947"/>
                  </a:moveTo>
                  <a:lnTo>
                    <a:pt x="52" y="1947"/>
                  </a:lnTo>
                  <a:lnTo>
                    <a:pt x="52" y="1957"/>
                  </a:lnTo>
                  <a:lnTo>
                    <a:pt x="0" y="1957"/>
                  </a:lnTo>
                  <a:lnTo>
                    <a:pt x="0" y="1947"/>
                  </a:lnTo>
                  <a:close/>
                  <a:moveTo>
                    <a:pt x="0" y="1555"/>
                  </a:moveTo>
                  <a:lnTo>
                    <a:pt x="52" y="1555"/>
                  </a:lnTo>
                  <a:lnTo>
                    <a:pt x="52" y="1566"/>
                  </a:lnTo>
                  <a:lnTo>
                    <a:pt x="0" y="1566"/>
                  </a:lnTo>
                  <a:lnTo>
                    <a:pt x="0" y="1555"/>
                  </a:lnTo>
                  <a:close/>
                  <a:moveTo>
                    <a:pt x="0" y="1164"/>
                  </a:moveTo>
                  <a:lnTo>
                    <a:pt x="52" y="1164"/>
                  </a:lnTo>
                  <a:lnTo>
                    <a:pt x="52" y="1174"/>
                  </a:lnTo>
                  <a:lnTo>
                    <a:pt x="0" y="1174"/>
                  </a:lnTo>
                  <a:lnTo>
                    <a:pt x="0" y="1164"/>
                  </a:lnTo>
                  <a:close/>
                  <a:moveTo>
                    <a:pt x="0" y="783"/>
                  </a:moveTo>
                  <a:lnTo>
                    <a:pt x="52" y="783"/>
                  </a:lnTo>
                  <a:lnTo>
                    <a:pt x="52" y="793"/>
                  </a:lnTo>
                  <a:lnTo>
                    <a:pt x="0" y="793"/>
                  </a:lnTo>
                  <a:lnTo>
                    <a:pt x="0" y="783"/>
                  </a:lnTo>
                  <a:close/>
                  <a:moveTo>
                    <a:pt x="0" y="392"/>
                  </a:moveTo>
                  <a:lnTo>
                    <a:pt x="52" y="392"/>
                  </a:lnTo>
                  <a:lnTo>
                    <a:pt x="52" y="402"/>
                  </a:lnTo>
                  <a:lnTo>
                    <a:pt x="0" y="402"/>
                  </a:lnTo>
                  <a:lnTo>
                    <a:pt x="0" y="392"/>
                  </a:lnTo>
                  <a:close/>
                  <a:moveTo>
                    <a:pt x="0" y="0"/>
                  </a:moveTo>
                  <a:lnTo>
                    <a:pt x="52" y="0"/>
                  </a:lnTo>
                  <a:lnTo>
                    <a:pt x="52" y="11"/>
                  </a:lnTo>
                  <a:lnTo>
                    <a:pt x="0" y="11"/>
                  </a:lnTo>
                  <a:lnTo>
                    <a:pt x="0" y="0"/>
                  </a:lnTo>
                  <a:close/>
                </a:path>
              </a:pathLst>
            </a:custGeom>
            <a:solidFill>
              <a:srgbClr val="868686"/>
            </a:solidFill>
            <a:ln w="15875"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7" name="Rectangle 51"/>
            <p:cNvSpPr>
              <a:spLocks noChangeArrowheads="1"/>
            </p:cNvSpPr>
            <p:nvPr/>
          </p:nvSpPr>
          <p:spPr bwMode="auto">
            <a:xfrm>
              <a:off x="1074" y="3389"/>
              <a:ext cx="4109" cy="10"/>
            </a:xfrm>
            <a:prstGeom prst="rect">
              <a:avLst/>
            </a:prstGeom>
            <a:solidFill>
              <a:srgbClr val="868686"/>
            </a:solidFill>
            <a:ln w="15875"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8" name="Freeform 52"/>
            <p:cNvSpPr>
              <a:spLocks noEditPoints="1"/>
            </p:cNvSpPr>
            <p:nvPr/>
          </p:nvSpPr>
          <p:spPr bwMode="auto">
            <a:xfrm>
              <a:off x="1069" y="3394"/>
              <a:ext cx="4119" cy="41"/>
            </a:xfrm>
            <a:custGeom>
              <a:avLst/>
              <a:gdLst/>
              <a:ahLst/>
              <a:cxnLst>
                <a:cxn ang="0">
                  <a:pos x="10" y="0"/>
                </a:cxn>
                <a:cxn ang="0">
                  <a:pos x="10" y="41"/>
                </a:cxn>
                <a:cxn ang="0">
                  <a:pos x="0" y="41"/>
                </a:cxn>
                <a:cxn ang="0">
                  <a:pos x="0" y="0"/>
                </a:cxn>
                <a:cxn ang="0">
                  <a:pos x="10" y="0"/>
                </a:cxn>
                <a:cxn ang="0">
                  <a:pos x="824" y="0"/>
                </a:cxn>
                <a:cxn ang="0">
                  <a:pos x="824" y="41"/>
                </a:cxn>
                <a:cxn ang="0">
                  <a:pos x="813" y="41"/>
                </a:cxn>
                <a:cxn ang="0">
                  <a:pos x="813" y="0"/>
                </a:cxn>
                <a:cxn ang="0">
                  <a:pos x="824" y="0"/>
                </a:cxn>
                <a:cxn ang="0">
                  <a:pos x="1647" y="0"/>
                </a:cxn>
                <a:cxn ang="0">
                  <a:pos x="1647" y="41"/>
                </a:cxn>
                <a:cxn ang="0">
                  <a:pos x="1637" y="41"/>
                </a:cxn>
                <a:cxn ang="0">
                  <a:pos x="1637" y="0"/>
                </a:cxn>
                <a:cxn ang="0">
                  <a:pos x="1647" y="0"/>
                </a:cxn>
                <a:cxn ang="0">
                  <a:pos x="2471" y="0"/>
                </a:cxn>
                <a:cxn ang="0">
                  <a:pos x="2471" y="41"/>
                </a:cxn>
                <a:cxn ang="0">
                  <a:pos x="2461" y="41"/>
                </a:cxn>
                <a:cxn ang="0">
                  <a:pos x="2461" y="0"/>
                </a:cxn>
                <a:cxn ang="0">
                  <a:pos x="2471" y="0"/>
                </a:cxn>
                <a:cxn ang="0">
                  <a:pos x="3295" y="0"/>
                </a:cxn>
                <a:cxn ang="0">
                  <a:pos x="3295" y="41"/>
                </a:cxn>
                <a:cxn ang="0">
                  <a:pos x="3285" y="41"/>
                </a:cxn>
                <a:cxn ang="0">
                  <a:pos x="3285" y="0"/>
                </a:cxn>
                <a:cxn ang="0">
                  <a:pos x="3295" y="0"/>
                </a:cxn>
                <a:cxn ang="0">
                  <a:pos x="4119" y="0"/>
                </a:cxn>
                <a:cxn ang="0">
                  <a:pos x="4119" y="41"/>
                </a:cxn>
                <a:cxn ang="0">
                  <a:pos x="4108" y="41"/>
                </a:cxn>
                <a:cxn ang="0">
                  <a:pos x="4108" y="0"/>
                </a:cxn>
                <a:cxn ang="0">
                  <a:pos x="4119" y="0"/>
                </a:cxn>
              </a:cxnLst>
              <a:rect l="0" t="0" r="r" b="b"/>
              <a:pathLst>
                <a:path w="4119" h="41">
                  <a:moveTo>
                    <a:pt x="10" y="0"/>
                  </a:moveTo>
                  <a:lnTo>
                    <a:pt x="10" y="41"/>
                  </a:lnTo>
                  <a:lnTo>
                    <a:pt x="0" y="41"/>
                  </a:lnTo>
                  <a:lnTo>
                    <a:pt x="0" y="0"/>
                  </a:lnTo>
                  <a:lnTo>
                    <a:pt x="10" y="0"/>
                  </a:lnTo>
                  <a:close/>
                  <a:moveTo>
                    <a:pt x="824" y="0"/>
                  </a:moveTo>
                  <a:lnTo>
                    <a:pt x="824" y="41"/>
                  </a:lnTo>
                  <a:lnTo>
                    <a:pt x="813" y="41"/>
                  </a:lnTo>
                  <a:lnTo>
                    <a:pt x="813" y="0"/>
                  </a:lnTo>
                  <a:lnTo>
                    <a:pt x="824" y="0"/>
                  </a:lnTo>
                  <a:close/>
                  <a:moveTo>
                    <a:pt x="1647" y="0"/>
                  </a:moveTo>
                  <a:lnTo>
                    <a:pt x="1647" y="41"/>
                  </a:lnTo>
                  <a:lnTo>
                    <a:pt x="1637" y="41"/>
                  </a:lnTo>
                  <a:lnTo>
                    <a:pt x="1637" y="0"/>
                  </a:lnTo>
                  <a:lnTo>
                    <a:pt x="1647" y="0"/>
                  </a:lnTo>
                  <a:close/>
                  <a:moveTo>
                    <a:pt x="2471" y="0"/>
                  </a:moveTo>
                  <a:lnTo>
                    <a:pt x="2471" y="41"/>
                  </a:lnTo>
                  <a:lnTo>
                    <a:pt x="2461" y="41"/>
                  </a:lnTo>
                  <a:lnTo>
                    <a:pt x="2461" y="0"/>
                  </a:lnTo>
                  <a:lnTo>
                    <a:pt x="2471" y="0"/>
                  </a:lnTo>
                  <a:close/>
                  <a:moveTo>
                    <a:pt x="3295" y="0"/>
                  </a:moveTo>
                  <a:lnTo>
                    <a:pt x="3295" y="41"/>
                  </a:lnTo>
                  <a:lnTo>
                    <a:pt x="3285" y="41"/>
                  </a:lnTo>
                  <a:lnTo>
                    <a:pt x="3285" y="0"/>
                  </a:lnTo>
                  <a:lnTo>
                    <a:pt x="3295" y="0"/>
                  </a:lnTo>
                  <a:close/>
                  <a:moveTo>
                    <a:pt x="4119" y="0"/>
                  </a:moveTo>
                  <a:lnTo>
                    <a:pt x="4119" y="41"/>
                  </a:lnTo>
                  <a:lnTo>
                    <a:pt x="4108" y="41"/>
                  </a:lnTo>
                  <a:lnTo>
                    <a:pt x="4108" y="0"/>
                  </a:lnTo>
                  <a:lnTo>
                    <a:pt x="4119" y="0"/>
                  </a:lnTo>
                  <a:close/>
                </a:path>
              </a:pathLst>
            </a:custGeom>
            <a:solidFill>
              <a:srgbClr val="868686"/>
            </a:solidFill>
            <a:ln w="15875"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7029" name="Rectangle 53"/>
            <p:cNvSpPr>
              <a:spLocks noChangeArrowheads="1"/>
            </p:cNvSpPr>
            <p:nvPr/>
          </p:nvSpPr>
          <p:spPr bwMode="auto">
            <a:xfrm>
              <a:off x="1351" y="1280"/>
              <a:ext cx="269"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0,49</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0" name="Rectangle 54"/>
            <p:cNvSpPr>
              <a:spLocks noChangeArrowheads="1"/>
            </p:cNvSpPr>
            <p:nvPr/>
          </p:nvSpPr>
          <p:spPr bwMode="auto">
            <a:xfrm>
              <a:off x="2174" y="1739"/>
              <a:ext cx="269"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0,37</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1" name="Rectangle 55"/>
            <p:cNvSpPr>
              <a:spLocks noChangeArrowheads="1"/>
            </p:cNvSpPr>
            <p:nvPr/>
          </p:nvSpPr>
          <p:spPr bwMode="auto">
            <a:xfrm>
              <a:off x="2996" y="2186"/>
              <a:ext cx="269"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0,26</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2" name="Rectangle 56"/>
            <p:cNvSpPr>
              <a:spLocks noChangeArrowheads="1"/>
            </p:cNvSpPr>
            <p:nvPr/>
          </p:nvSpPr>
          <p:spPr bwMode="auto">
            <a:xfrm>
              <a:off x="3819" y="2894"/>
              <a:ext cx="269"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0,08</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3" name="Rectangle 57"/>
            <p:cNvSpPr>
              <a:spLocks noChangeArrowheads="1"/>
            </p:cNvSpPr>
            <p:nvPr/>
          </p:nvSpPr>
          <p:spPr bwMode="auto">
            <a:xfrm>
              <a:off x="4641" y="3007"/>
              <a:ext cx="269"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0,05</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4" name="Rectangle 58"/>
            <p:cNvSpPr>
              <a:spLocks noChangeArrowheads="1"/>
            </p:cNvSpPr>
            <p:nvPr/>
          </p:nvSpPr>
          <p:spPr bwMode="auto">
            <a:xfrm>
              <a:off x="768" y="3330"/>
              <a:ext cx="19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0,0</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5" name="Rectangle 59"/>
            <p:cNvSpPr>
              <a:spLocks noChangeArrowheads="1"/>
            </p:cNvSpPr>
            <p:nvPr/>
          </p:nvSpPr>
          <p:spPr bwMode="auto">
            <a:xfrm>
              <a:off x="768" y="2941"/>
              <a:ext cx="19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0,1</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6" name="Rectangle 60"/>
            <p:cNvSpPr>
              <a:spLocks noChangeArrowheads="1"/>
            </p:cNvSpPr>
            <p:nvPr/>
          </p:nvSpPr>
          <p:spPr bwMode="auto">
            <a:xfrm>
              <a:off x="768" y="2553"/>
              <a:ext cx="19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0,2</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7" name="Rectangle 61"/>
            <p:cNvSpPr>
              <a:spLocks noChangeArrowheads="1"/>
            </p:cNvSpPr>
            <p:nvPr/>
          </p:nvSpPr>
          <p:spPr bwMode="auto">
            <a:xfrm>
              <a:off x="768" y="2165"/>
              <a:ext cx="19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0,3</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8" name="Rectangle 62"/>
            <p:cNvSpPr>
              <a:spLocks noChangeArrowheads="1"/>
            </p:cNvSpPr>
            <p:nvPr/>
          </p:nvSpPr>
          <p:spPr bwMode="auto">
            <a:xfrm>
              <a:off x="768" y="1778"/>
              <a:ext cx="19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0,4</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39" name="Rectangle 63"/>
            <p:cNvSpPr>
              <a:spLocks noChangeArrowheads="1"/>
            </p:cNvSpPr>
            <p:nvPr/>
          </p:nvSpPr>
          <p:spPr bwMode="auto">
            <a:xfrm>
              <a:off x="768" y="1389"/>
              <a:ext cx="19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0,5</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0" name="Rectangle 64"/>
            <p:cNvSpPr>
              <a:spLocks noChangeArrowheads="1"/>
            </p:cNvSpPr>
            <p:nvPr/>
          </p:nvSpPr>
          <p:spPr bwMode="auto">
            <a:xfrm>
              <a:off x="768" y="1000"/>
              <a:ext cx="19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0,6</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1" name="Rectangle 65"/>
            <p:cNvSpPr>
              <a:spLocks noChangeArrowheads="1"/>
            </p:cNvSpPr>
            <p:nvPr/>
          </p:nvSpPr>
          <p:spPr bwMode="auto">
            <a:xfrm>
              <a:off x="1116" y="3496"/>
              <a:ext cx="811"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Competencia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2" name="Rectangle 66"/>
            <p:cNvSpPr>
              <a:spLocks noChangeArrowheads="1"/>
            </p:cNvSpPr>
            <p:nvPr/>
          </p:nvSpPr>
          <p:spPr bwMode="auto">
            <a:xfrm>
              <a:off x="1157" y="3650"/>
              <a:ext cx="681"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_tradnl" sz="1700" dirty="0" smtClean="0">
                  <a:solidFill>
                    <a:srgbClr val="000000"/>
                  </a:solidFill>
                  <a:latin typeface="Arial" pitchFamily="34" charset="0"/>
                </a:rPr>
                <a:t>y</a:t>
              </a:r>
              <a:r>
                <a:rPr kumimoji="0" lang="es-ES_tradnl" sz="1700" b="0" i="0" u="none" strike="noStrike" cap="none" normalizeH="0" baseline="0" dirty="0" smtClean="0">
                  <a:ln>
                    <a:noFill/>
                  </a:ln>
                  <a:solidFill>
                    <a:srgbClr val="000000"/>
                  </a:solidFill>
                  <a:effectLst/>
                  <a:latin typeface="Arial" pitchFamily="34" charset="0"/>
                  <a:cs typeface="Arial" pitchFamily="34" charset="0"/>
                </a:rPr>
                <a:t> selecci</a:t>
              </a:r>
              <a:r>
                <a:rPr lang="es-ES_tradnl" sz="1700" dirty="0" smtClean="0">
                  <a:solidFill>
                    <a:srgbClr val="000000"/>
                  </a:solidFill>
                  <a:latin typeface="Arial" pitchFamily="34" charset="0"/>
                </a:rPr>
                <a:t>ón</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3" name="Rectangle 67"/>
            <p:cNvSpPr>
              <a:spLocks noChangeArrowheads="1"/>
            </p:cNvSpPr>
            <p:nvPr/>
          </p:nvSpPr>
          <p:spPr bwMode="auto">
            <a:xfrm>
              <a:off x="2113" y="3496"/>
              <a:ext cx="475"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Gestión</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4" name="Rectangle 68"/>
            <p:cNvSpPr>
              <a:spLocks noChangeArrowheads="1"/>
            </p:cNvSpPr>
            <p:nvPr/>
          </p:nvSpPr>
          <p:spPr bwMode="auto">
            <a:xfrm>
              <a:off x="2108" y="3650"/>
              <a:ext cx="436"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pública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5" name="Rectangle 69"/>
            <p:cNvSpPr>
              <a:spLocks noChangeArrowheads="1"/>
            </p:cNvSpPr>
            <p:nvPr/>
          </p:nvSpPr>
          <p:spPr bwMode="auto">
            <a:xfrm>
              <a:off x="2640" y="3504"/>
              <a:ext cx="979" cy="3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Topes</a:t>
              </a:r>
            </a:p>
            <a:p>
              <a:pPr marL="0" marR="0" lvl="0" indent="0" defTabSz="914400" rtl="0" eaLnBrk="1" fontAlgn="base" latinLnBrk="0" hangingPunct="1">
                <a:lnSpc>
                  <a:spcPct val="100000"/>
                </a:lnSpc>
                <a:spcBef>
                  <a:spcPct val="0"/>
                </a:spcBef>
                <a:spcAft>
                  <a:spcPct val="0"/>
                </a:spcAft>
                <a:buClrTx/>
                <a:buSzTx/>
                <a:buFontTx/>
                <a:buNone/>
                <a:tabLst/>
              </a:pPr>
              <a:r>
                <a:rPr lang="es-ES_tradnl" sz="1700" dirty="0" smtClean="0">
                  <a:solidFill>
                    <a:srgbClr val="000000"/>
                  </a:solidFill>
                  <a:latin typeface="Arial" pitchFamily="34" charset="0"/>
                </a:rPr>
                <a:t>presupuestarios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6" name="Rectangle 70"/>
            <p:cNvSpPr>
              <a:spLocks noChangeArrowheads="1"/>
            </p:cNvSpPr>
            <p:nvPr/>
          </p:nvSpPr>
          <p:spPr bwMode="auto">
            <a:xfrm>
              <a:off x="3648" y="3504"/>
              <a:ext cx="842" cy="3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Reducción en</a:t>
              </a:r>
              <a:endParaRPr kumimoji="0" lang="es-ES_tradnl" sz="1700" b="0" i="0" u="none" strike="noStrike" cap="none" normalizeH="0" dirty="0" smtClean="0">
                <a:ln>
                  <a:noFill/>
                </a:ln>
                <a:solidFill>
                  <a:srgbClr val="000000"/>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dirty="0" smtClean="0">
                  <a:ln>
                    <a:noFill/>
                  </a:ln>
                  <a:solidFill>
                    <a:srgbClr val="000000"/>
                  </a:solidFill>
                  <a:effectLst/>
                  <a:latin typeface="Arial" pitchFamily="34" charset="0"/>
                  <a:cs typeface="Arial" pitchFamily="34" charset="0"/>
                </a:rPr>
                <a:t>la demanda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7" name="Rectangle 71"/>
            <p:cNvSpPr>
              <a:spLocks noChangeArrowheads="1"/>
            </p:cNvSpPr>
            <p:nvPr/>
          </p:nvSpPr>
          <p:spPr bwMode="auto">
            <a:xfrm>
              <a:off x="4560" y="3496"/>
              <a:ext cx="825"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0" i="0" u="none" strike="noStrike" cap="none" normalizeH="0" baseline="0" dirty="0" smtClean="0">
                  <a:ln>
                    <a:noFill/>
                  </a:ln>
                  <a:solidFill>
                    <a:srgbClr val="000000"/>
                  </a:solidFill>
                  <a:effectLst/>
                  <a:latin typeface="Arial" pitchFamily="34" charset="0"/>
                  <a:cs typeface="Arial" pitchFamily="34" charset="0"/>
                </a:rPr>
                <a:t>Restricciones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8" name="Rectangle 72"/>
            <p:cNvSpPr>
              <a:spLocks noChangeArrowheads="1"/>
            </p:cNvSpPr>
            <p:nvPr/>
          </p:nvSpPr>
          <p:spPr bwMode="auto">
            <a:xfrm>
              <a:off x="4616" y="3650"/>
              <a:ext cx="690"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_tradnl" sz="1700" dirty="0" smtClean="0">
                  <a:solidFill>
                    <a:srgbClr val="000000"/>
                  </a:solidFill>
                  <a:latin typeface="Arial" pitchFamily="34" charset="0"/>
                </a:rPr>
                <a:t>d</a:t>
              </a:r>
              <a:r>
                <a:rPr kumimoji="0" lang="es-ES_tradnl" sz="1700" b="0" i="0" u="none" strike="noStrike" cap="none" normalizeH="0" baseline="0" dirty="0" smtClean="0">
                  <a:ln>
                    <a:noFill/>
                  </a:ln>
                  <a:solidFill>
                    <a:srgbClr val="000000"/>
                  </a:solidFill>
                  <a:effectLst/>
                  <a:latin typeface="Arial" pitchFamily="34" charset="0"/>
                  <a:cs typeface="Arial" pitchFamily="34" charset="0"/>
                </a:rPr>
                <a:t>e la oferta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49" name="Rectangle 73"/>
            <p:cNvSpPr>
              <a:spLocks noChangeArrowheads="1"/>
            </p:cNvSpPr>
            <p:nvPr/>
          </p:nvSpPr>
          <p:spPr bwMode="auto">
            <a:xfrm rot="16200000">
              <a:off x="144" y="2352"/>
              <a:ext cx="93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rgbClr val="000000"/>
                  </a:solidFill>
                  <a:effectLst/>
                  <a:latin typeface="Arial" pitchFamily="34" charset="0"/>
                  <a:cs typeface="Arial" pitchFamily="34" charset="0"/>
                </a:rPr>
                <a:t>Porcentaje del PIB</a:t>
              </a:r>
              <a:endParaRPr kumimoji="0" lang="es-ES_tradnl"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50" name="Rectangle 74"/>
            <p:cNvSpPr>
              <a:spLocks noChangeArrowheads="1"/>
            </p:cNvSpPr>
            <p:nvPr/>
          </p:nvSpPr>
          <p:spPr bwMode="auto">
            <a:xfrm>
              <a:off x="1152" y="720"/>
              <a:ext cx="432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algn="l"/>
              <a:r>
                <a:rPr kumimoji="0" lang="es-ES_tradnl" sz="1700" b="1" i="0" u="none" strike="noStrike" cap="none" normalizeH="0" baseline="0" dirty="0" smtClean="0">
                  <a:ln>
                    <a:noFill/>
                  </a:ln>
                  <a:solidFill>
                    <a:srgbClr val="000000"/>
                  </a:solidFill>
                  <a:effectLst/>
                  <a:latin typeface="Arial" pitchFamily="34" charset="0"/>
                  <a:cs typeface="Arial" pitchFamily="34" charset="0"/>
                </a:rPr>
                <a:t>Efectos promedio de la reforma en el gasto </a:t>
              </a:r>
              <a:r>
                <a:rPr lang="es-ES_tradnl" sz="1700" b="1" dirty="0" smtClean="0">
                  <a:solidFill>
                    <a:srgbClr val="000000"/>
                  </a:solidFill>
                  <a:latin typeface="Arial" pitchFamily="34" charset="0"/>
                </a:rPr>
                <a:t>público en salud, </a:t>
              </a:r>
              <a:r>
                <a:rPr kumimoji="0" lang="es-ES_tradnl" sz="1700" b="1" i="0" u="none" strike="noStrike" cap="none" normalizeH="0" baseline="0" dirty="0" smtClean="0">
                  <a:ln>
                    <a:noFill/>
                  </a:ln>
                  <a:solidFill>
                    <a:srgbClr val="000000"/>
                  </a:solidFill>
                  <a:effectLst/>
                  <a:latin typeface="Arial" pitchFamily="34" charset="0"/>
                  <a:cs typeface="Arial" pitchFamily="34" charset="0"/>
                </a:rPr>
                <a:t>2030</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51" name="Rectangle 75"/>
            <p:cNvSpPr>
              <a:spLocks noChangeArrowheads="1"/>
            </p:cNvSpPr>
            <p:nvPr/>
          </p:nvSpPr>
          <p:spPr bwMode="auto">
            <a:xfrm>
              <a:off x="1392" y="912"/>
              <a:ext cx="3894"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700" b="1" i="0" u="none" strike="noStrike" cap="none" normalizeH="0" baseline="0" dirty="0" smtClean="0">
                  <a:ln>
                    <a:noFill/>
                  </a:ln>
                  <a:solidFill>
                    <a:srgbClr val="000000"/>
                  </a:solidFill>
                  <a:effectLst/>
                  <a:latin typeface="Arial" pitchFamily="34" charset="0"/>
                  <a:cs typeface="Arial" pitchFamily="34" charset="0"/>
                </a:rPr>
                <a:t>(Reducción en relación con las proyecciones de referencia)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295400"/>
            <a:ext cx="8534400" cy="4648200"/>
          </a:xfrm>
        </p:spPr>
        <p:txBody>
          <a:bodyPr>
            <a:normAutofit fontScale="92500" lnSpcReduction="10000"/>
          </a:bodyPr>
          <a:lstStyle/>
          <a:p>
            <a:pPr>
              <a:buFont typeface="Wingdings" pitchFamily="2" charset="2"/>
              <a:buChar char="q"/>
            </a:pPr>
            <a:r>
              <a:rPr lang="es-ES_tradnl" sz="2400" dirty="0" smtClean="0"/>
              <a:t>Los efectos de reforma simulados deben interpretarse con precaución</a:t>
            </a:r>
          </a:p>
          <a:p>
            <a:pPr>
              <a:buFont typeface="Wingdings" pitchFamily="2" charset="2"/>
              <a:buChar char="q"/>
            </a:pPr>
            <a:endParaRPr lang="es-ES_tradnl" sz="2400" dirty="0" smtClean="0"/>
          </a:p>
          <a:p>
            <a:pPr>
              <a:buFont typeface="Wingdings" pitchFamily="2" charset="2"/>
              <a:buChar char="q"/>
            </a:pPr>
            <a:r>
              <a:rPr lang="es-ES_tradnl" sz="2400" dirty="0" smtClean="0"/>
              <a:t>Es posible que el ahorro no sea suficiente para evitar aumentos considerables del gasto en algunos países</a:t>
            </a:r>
          </a:p>
          <a:p>
            <a:pPr>
              <a:buFont typeface="Wingdings" pitchFamily="2" charset="2"/>
              <a:buChar char="q"/>
            </a:pPr>
            <a:endParaRPr lang="es-ES_tradnl" sz="2400" dirty="0" smtClean="0"/>
          </a:p>
          <a:p>
            <a:pPr>
              <a:buFont typeface="Wingdings" pitchFamily="2" charset="2"/>
              <a:buChar char="q"/>
            </a:pPr>
            <a:r>
              <a:rPr lang="es-ES_tradnl" sz="2400" dirty="0" smtClean="0"/>
              <a:t>Por lo tanto, es posible que se necesiten reformas o recortes más profundos de los servicios de salud para apoyar las necesidades de ajuste fiscal</a:t>
            </a:r>
          </a:p>
          <a:p>
            <a:pPr>
              <a:buFont typeface="Wingdings" pitchFamily="2" charset="2"/>
              <a:buChar char="q"/>
            </a:pPr>
            <a:endParaRPr lang="es-ES_tradnl" sz="2400" dirty="0" smtClean="0"/>
          </a:p>
          <a:p>
            <a:pPr>
              <a:buFont typeface="Wingdings" pitchFamily="2" charset="2"/>
              <a:buChar char="q"/>
            </a:pPr>
            <a:r>
              <a:rPr lang="es-ES_tradnl" sz="2400" dirty="0" smtClean="0"/>
              <a:t>Las reformas deben garantizar que las medidas de desempeño en salud y el acceso de los pobres a atención médica no se vean perjudicados</a:t>
            </a:r>
          </a:p>
        </p:txBody>
      </p:sp>
      <p:sp>
        <p:nvSpPr>
          <p:cNvPr id="6" name="Title 5"/>
          <p:cNvSpPr>
            <a:spLocks noGrp="1"/>
          </p:cNvSpPr>
          <p:nvPr>
            <p:ph type="title"/>
          </p:nvPr>
        </p:nvSpPr>
        <p:spPr>
          <a:xfrm>
            <a:off x="228600" y="0"/>
            <a:ext cx="8686800" cy="1143000"/>
          </a:xfrm>
        </p:spPr>
        <p:txBody>
          <a:bodyPr/>
          <a:lstStyle/>
          <a:p>
            <a:r>
              <a:rPr lang="es-ES_tradnl" dirty="0" smtClean="0"/>
              <a:t>III. … pero con ciertas salvedades</a:t>
            </a:r>
            <a:endParaRPr lang="es-ES_tradnl" dirty="0"/>
          </a:p>
        </p:txBody>
      </p:sp>
      <p:sp>
        <p:nvSpPr>
          <p:cNvPr id="5" name="Slide Number Placeholder 4"/>
          <p:cNvSpPr>
            <a:spLocks noGrp="1"/>
          </p:cNvSpPr>
          <p:nvPr>
            <p:ph type="sldNum" sz="quarter" idx="11"/>
          </p:nvPr>
        </p:nvSpPr>
        <p:spPr/>
        <p:txBody>
          <a:bodyPr/>
          <a:lstStyle/>
          <a:p>
            <a:fld id="{BB3F2FEB-4EF7-4B84-A746-67C062150325}" type="slidenum">
              <a:rPr lang="en-US" smtClean="0"/>
              <a:pPr/>
              <a:t>22</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buFont typeface="Wingdings" pitchFamily="2" charset="2"/>
              <a:buChar char="q"/>
            </a:pPr>
            <a:endParaRPr lang="es-ES_tradnl" dirty="0" smtClean="0"/>
          </a:p>
          <a:p>
            <a:pPr>
              <a:buFont typeface="Wingdings" pitchFamily="2" charset="2"/>
              <a:buChar char="q"/>
            </a:pPr>
            <a:r>
              <a:rPr lang="es-ES_tradnl" dirty="0" smtClean="0"/>
              <a:t>Controles de precios</a:t>
            </a:r>
          </a:p>
          <a:p>
            <a:pPr>
              <a:buFont typeface="Wingdings" pitchFamily="2" charset="2"/>
              <a:buChar char="q"/>
            </a:pPr>
            <a:endParaRPr lang="es-ES_tradnl" dirty="0" smtClean="0"/>
          </a:p>
          <a:p>
            <a:pPr>
              <a:buFont typeface="Wingdings" pitchFamily="2" charset="2"/>
              <a:buChar char="q"/>
            </a:pPr>
            <a:r>
              <a:rPr lang="es-ES_tradnl" dirty="0" smtClean="0"/>
              <a:t>Desregulación de los aseguradores</a:t>
            </a:r>
          </a:p>
          <a:p>
            <a:pPr>
              <a:buFont typeface="Wingdings" pitchFamily="2" charset="2"/>
              <a:buChar char="q"/>
            </a:pPr>
            <a:endParaRPr lang="es-ES_tradnl" dirty="0" smtClean="0"/>
          </a:p>
          <a:p>
            <a:pPr>
              <a:buFont typeface="Wingdings" pitchFamily="2" charset="2"/>
              <a:buChar char="q"/>
            </a:pPr>
            <a:r>
              <a:rPr lang="es-ES_tradnl" dirty="0" smtClean="0"/>
              <a:t>Mayor disponibilidad de información sobre la calidad y el precio de los servicios de salud para los pacientes</a:t>
            </a:r>
            <a:endParaRPr lang="es-ES_tradnl" dirty="0"/>
          </a:p>
        </p:txBody>
      </p:sp>
      <p:sp>
        <p:nvSpPr>
          <p:cNvPr id="4" name="Title 3"/>
          <p:cNvSpPr>
            <a:spLocks noGrp="1"/>
          </p:cNvSpPr>
          <p:nvPr>
            <p:ph type="title"/>
          </p:nvPr>
        </p:nvSpPr>
        <p:spPr/>
        <p:txBody>
          <a:bodyPr/>
          <a:lstStyle/>
          <a:p>
            <a:r>
              <a:rPr lang="es-ES_tradnl" sz="2400" dirty="0" smtClean="0"/>
              <a:t>III. Algunas reformas no surten efectos en el crecimiento de los costos</a:t>
            </a:r>
            <a:endParaRPr lang="es-ES_tradnl" sz="2400" dirty="0"/>
          </a:p>
        </p:txBody>
      </p:sp>
      <p:sp>
        <p:nvSpPr>
          <p:cNvPr id="5" name="Slide Number Placeholder 4"/>
          <p:cNvSpPr>
            <a:spLocks noGrp="1"/>
          </p:cNvSpPr>
          <p:nvPr>
            <p:ph type="sldNum" sz="quarter" idx="11"/>
          </p:nvPr>
        </p:nvSpPr>
        <p:spPr/>
        <p:txBody>
          <a:bodyPr/>
          <a:lstStyle/>
          <a:p>
            <a:fld id="{BB3F2FEB-4EF7-4B84-A746-67C062150325}" type="slidenum">
              <a:rPr lang="en-US" smtClean="0"/>
              <a:pPr/>
              <a:t>23</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990600"/>
            <a:ext cx="8229600" cy="838200"/>
          </a:xfrm>
        </p:spPr>
        <p:txBody>
          <a:bodyPr>
            <a:normAutofit/>
          </a:bodyPr>
          <a:lstStyle/>
          <a:p>
            <a:pPr marL="0">
              <a:buNone/>
            </a:pPr>
            <a:r>
              <a:rPr lang="es-ES_tradnl" sz="2400" dirty="0" smtClean="0"/>
              <a:t>Para países que dependen más de la competencia y la selección:</a:t>
            </a:r>
            <a:endParaRPr lang="es-ES_tradnl" sz="2400" dirty="0"/>
          </a:p>
        </p:txBody>
      </p:sp>
      <p:sp>
        <p:nvSpPr>
          <p:cNvPr id="4" name="Title 3"/>
          <p:cNvSpPr>
            <a:spLocks noGrp="1"/>
          </p:cNvSpPr>
          <p:nvPr>
            <p:ph type="title"/>
          </p:nvPr>
        </p:nvSpPr>
        <p:spPr>
          <a:xfrm>
            <a:off x="228600" y="-47625"/>
            <a:ext cx="8686800" cy="1143000"/>
          </a:xfrm>
        </p:spPr>
        <p:txBody>
          <a:bodyPr/>
          <a:lstStyle/>
          <a:p>
            <a:r>
              <a:rPr lang="es-ES_tradnl" sz="2400" dirty="0" smtClean="0"/>
              <a:t>III. Las opciones de reforma dependen de las características y del crecimiento proyectado de cada país</a:t>
            </a:r>
            <a:endParaRPr lang="es-ES_tradnl" sz="2400" dirty="0"/>
          </a:p>
        </p:txBody>
      </p:sp>
      <p:sp>
        <p:nvSpPr>
          <p:cNvPr id="7" name="Slide Number Placeholder 6"/>
          <p:cNvSpPr>
            <a:spLocks noGrp="1"/>
          </p:cNvSpPr>
          <p:nvPr>
            <p:ph type="sldNum" sz="quarter" idx="11"/>
          </p:nvPr>
        </p:nvSpPr>
        <p:spPr/>
        <p:txBody>
          <a:bodyPr/>
          <a:lstStyle/>
          <a:p>
            <a:fld id="{BB3F2FEB-4EF7-4B84-A746-67C062150325}" type="slidenum">
              <a:rPr lang="es-ES_tradnl" smtClean="0"/>
              <a:pPr/>
              <a:t>24</a:t>
            </a:fld>
            <a:endParaRPr lang="es-ES_tradnl" dirty="0"/>
          </a:p>
        </p:txBody>
      </p:sp>
      <p:grpSp>
        <p:nvGrpSpPr>
          <p:cNvPr id="129028" name="Group 4"/>
          <p:cNvGrpSpPr>
            <a:grpSpLocks noChangeAspect="1"/>
          </p:cNvGrpSpPr>
          <p:nvPr/>
        </p:nvGrpSpPr>
        <p:grpSpPr bwMode="auto">
          <a:xfrm>
            <a:off x="400050" y="1773238"/>
            <a:ext cx="8343908" cy="2924175"/>
            <a:chOff x="252" y="1117"/>
            <a:chExt cx="5256" cy="1842"/>
          </a:xfrm>
        </p:grpSpPr>
        <p:sp>
          <p:nvSpPr>
            <p:cNvPr id="129027" name="AutoShape 3"/>
            <p:cNvSpPr>
              <a:spLocks noChangeAspect="1" noChangeArrowheads="1" noTextEdit="1"/>
            </p:cNvSpPr>
            <p:nvPr/>
          </p:nvSpPr>
          <p:spPr bwMode="auto">
            <a:xfrm>
              <a:off x="252" y="1117"/>
              <a:ext cx="5256" cy="1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29" name="Rectangle 5"/>
            <p:cNvSpPr>
              <a:spLocks noChangeArrowheads="1"/>
            </p:cNvSpPr>
            <p:nvPr/>
          </p:nvSpPr>
          <p:spPr bwMode="auto">
            <a:xfrm>
              <a:off x="321" y="1186"/>
              <a:ext cx="1902" cy="1704"/>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30" name="Rectangle 6"/>
            <p:cNvSpPr>
              <a:spLocks noChangeArrowheads="1"/>
            </p:cNvSpPr>
            <p:nvPr/>
          </p:nvSpPr>
          <p:spPr bwMode="auto">
            <a:xfrm>
              <a:off x="2223" y="1186"/>
              <a:ext cx="3216" cy="1704"/>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31" name="Rectangle 7"/>
            <p:cNvSpPr>
              <a:spLocks noChangeArrowheads="1"/>
            </p:cNvSpPr>
            <p:nvPr/>
          </p:nvSpPr>
          <p:spPr bwMode="auto">
            <a:xfrm>
              <a:off x="2223" y="1183"/>
              <a:ext cx="6" cy="1722"/>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32" name="Rectangle 8"/>
            <p:cNvSpPr>
              <a:spLocks noChangeArrowheads="1"/>
            </p:cNvSpPr>
            <p:nvPr/>
          </p:nvSpPr>
          <p:spPr bwMode="auto">
            <a:xfrm>
              <a:off x="321" y="1183"/>
              <a:ext cx="6" cy="1722"/>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33" name="Rectangle 9"/>
            <p:cNvSpPr>
              <a:spLocks noChangeArrowheads="1"/>
            </p:cNvSpPr>
            <p:nvPr/>
          </p:nvSpPr>
          <p:spPr bwMode="auto">
            <a:xfrm>
              <a:off x="5439" y="1183"/>
              <a:ext cx="6" cy="1722"/>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34" name="Rectangle 10"/>
            <p:cNvSpPr>
              <a:spLocks noChangeArrowheads="1"/>
            </p:cNvSpPr>
            <p:nvPr/>
          </p:nvSpPr>
          <p:spPr bwMode="auto">
            <a:xfrm>
              <a:off x="318" y="1186"/>
              <a:ext cx="5130" cy="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35" name="Rectangle 11"/>
            <p:cNvSpPr>
              <a:spLocks noChangeArrowheads="1"/>
            </p:cNvSpPr>
            <p:nvPr/>
          </p:nvSpPr>
          <p:spPr bwMode="auto">
            <a:xfrm>
              <a:off x="315" y="2878"/>
              <a:ext cx="5130" cy="24"/>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36" name="Rectangle 12"/>
            <p:cNvSpPr>
              <a:spLocks noChangeArrowheads="1"/>
            </p:cNvSpPr>
            <p:nvPr/>
          </p:nvSpPr>
          <p:spPr bwMode="auto">
            <a:xfrm>
              <a:off x="382" y="1230"/>
              <a:ext cx="895"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ECG bajo </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37" name="Rectangle 13"/>
            <p:cNvSpPr>
              <a:spLocks noChangeArrowheads="1"/>
            </p:cNvSpPr>
            <p:nvPr/>
          </p:nvSpPr>
          <p:spPr bwMode="auto">
            <a:xfrm>
              <a:off x="382" y="1464"/>
              <a:ext cx="572"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(0-0,6)</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40" name="Rectangle 16"/>
            <p:cNvSpPr>
              <a:spLocks noChangeArrowheads="1"/>
            </p:cNvSpPr>
            <p:nvPr/>
          </p:nvSpPr>
          <p:spPr bwMode="auto">
            <a:xfrm>
              <a:off x="382" y="1692"/>
              <a:ext cx="175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Alemania</a:t>
              </a:r>
              <a:r>
                <a:rPr lang="es-ES_tradnl" dirty="0" smtClean="0">
                  <a:solidFill>
                    <a:srgbClr val="000000"/>
                  </a:solidFill>
                  <a:latin typeface="Arial" pitchFamily="34" charset="0"/>
                </a:rPr>
                <a:t>, </a:t>
              </a:r>
              <a:r>
                <a:rPr kumimoji="0" lang="es-ES_tradnl" sz="2400" b="0" i="0" u="none" strike="noStrike" cap="none" normalizeH="0" baseline="0" dirty="0" smtClean="0">
                  <a:ln>
                    <a:noFill/>
                  </a:ln>
                  <a:solidFill>
                    <a:srgbClr val="000000"/>
                  </a:solidFill>
                  <a:effectLst/>
                  <a:latin typeface="Arial" pitchFamily="34" charset="0"/>
                  <a:cs typeface="Arial" pitchFamily="34" charset="0"/>
                </a:rPr>
                <a:t>Canadá, </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41" name="Rectangle 17"/>
            <p:cNvSpPr>
              <a:spLocks noChangeArrowheads="1"/>
            </p:cNvSpPr>
            <p:nvPr/>
          </p:nvSpPr>
          <p:spPr bwMode="auto">
            <a:xfrm>
              <a:off x="382" y="1920"/>
              <a:ext cx="1283"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Francia, Japón</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42" name="Rectangle 18"/>
            <p:cNvSpPr>
              <a:spLocks noChangeArrowheads="1"/>
            </p:cNvSpPr>
            <p:nvPr/>
          </p:nvSpPr>
          <p:spPr bwMode="auto">
            <a:xfrm>
              <a:off x="382" y="2154"/>
              <a:ext cx="1467"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Eslovaquia, Rep.</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43" name="Rectangle 19"/>
            <p:cNvSpPr>
              <a:spLocks noChangeArrowheads="1"/>
            </p:cNvSpPr>
            <p:nvPr/>
          </p:nvSpPr>
          <p:spPr bwMode="auto">
            <a:xfrm>
              <a:off x="382" y="2382"/>
              <a:ext cx="561"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Checa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44" name="Rectangle 20"/>
            <p:cNvSpPr>
              <a:spLocks noChangeArrowheads="1"/>
            </p:cNvSpPr>
            <p:nvPr/>
          </p:nvSpPr>
          <p:spPr bwMode="auto">
            <a:xfrm>
              <a:off x="2284" y="1230"/>
              <a:ext cx="3192" cy="4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Mantener el curso y suplementar</a:t>
              </a:r>
              <a:r>
                <a:rPr kumimoji="0" lang="es-ES_tradnl" sz="2400" b="0" i="0" u="none" strike="noStrike" cap="none" normalizeH="0" dirty="0" smtClean="0">
                  <a:ln>
                    <a:noFill/>
                  </a:ln>
                  <a:solidFill>
                    <a:srgbClr val="000000"/>
                  </a:solidFill>
                  <a:effectLst/>
                  <a:latin typeface="Arial" pitchFamily="34" charset="0"/>
                  <a:cs typeface="Arial" pitchFamily="34" charset="0"/>
                </a:rPr>
                <a:t> </a:t>
              </a:r>
              <a:r>
                <a:rPr kumimoji="0" lang="es-ES_tradnl" sz="2400" b="0" i="0" u="none" strike="noStrike" cap="none" normalizeH="0" baseline="0" dirty="0" smtClean="0">
                  <a:ln>
                    <a:noFill/>
                  </a:ln>
                  <a:solidFill>
                    <a:srgbClr val="000000"/>
                  </a:solidFill>
                  <a:effectLst/>
                  <a:latin typeface="Arial" pitchFamily="34" charset="0"/>
                  <a:cs typeface="Arial" pitchFamily="34" charset="0"/>
                </a:rPr>
                <a:t>con</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reformas </a:t>
              </a:r>
              <a:r>
                <a:rPr lang="es-ES_tradnl" dirty="0" smtClean="0">
                  <a:solidFill>
                    <a:srgbClr val="000000"/>
                  </a:solidFill>
                  <a:latin typeface="Arial" pitchFamily="34" charset="0"/>
                </a:rPr>
                <a:t>marginales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29048" name="Group 24"/>
          <p:cNvGrpSpPr>
            <a:grpSpLocks noChangeAspect="1"/>
          </p:cNvGrpSpPr>
          <p:nvPr/>
        </p:nvGrpSpPr>
        <p:grpSpPr bwMode="auto">
          <a:xfrm>
            <a:off x="400050" y="4432300"/>
            <a:ext cx="8470902" cy="2143125"/>
            <a:chOff x="252" y="2792"/>
            <a:chExt cx="5336" cy="1350"/>
          </a:xfrm>
        </p:grpSpPr>
        <p:sp>
          <p:nvSpPr>
            <p:cNvPr id="129047" name="AutoShape 23"/>
            <p:cNvSpPr>
              <a:spLocks noChangeAspect="1" noChangeArrowheads="1" noTextEdit="1"/>
            </p:cNvSpPr>
            <p:nvPr/>
          </p:nvSpPr>
          <p:spPr bwMode="auto">
            <a:xfrm>
              <a:off x="252" y="2792"/>
              <a:ext cx="5256" cy="1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49" name="Rectangle 25"/>
            <p:cNvSpPr>
              <a:spLocks noChangeArrowheads="1"/>
            </p:cNvSpPr>
            <p:nvPr/>
          </p:nvSpPr>
          <p:spPr bwMode="auto">
            <a:xfrm>
              <a:off x="336" y="2880"/>
              <a:ext cx="1902" cy="1212"/>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50" name="Rectangle 26"/>
            <p:cNvSpPr>
              <a:spLocks noChangeArrowheads="1"/>
            </p:cNvSpPr>
            <p:nvPr/>
          </p:nvSpPr>
          <p:spPr bwMode="auto">
            <a:xfrm>
              <a:off x="2160" y="2832"/>
              <a:ext cx="3216" cy="1212"/>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51" name="Rectangle 27"/>
            <p:cNvSpPr>
              <a:spLocks noChangeArrowheads="1"/>
            </p:cNvSpPr>
            <p:nvPr/>
          </p:nvSpPr>
          <p:spPr bwMode="auto">
            <a:xfrm>
              <a:off x="2223" y="2861"/>
              <a:ext cx="6" cy="123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52" name="Rectangle 28"/>
            <p:cNvSpPr>
              <a:spLocks noChangeArrowheads="1"/>
            </p:cNvSpPr>
            <p:nvPr/>
          </p:nvSpPr>
          <p:spPr bwMode="auto">
            <a:xfrm>
              <a:off x="321" y="2861"/>
              <a:ext cx="6" cy="123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53" name="Rectangle 29"/>
            <p:cNvSpPr>
              <a:spLocks noChangeArrowheads="1"/>
            </p:cNvSpPr>
            <p:nvPr/>
          </p:nvSpPr>
          <p:spPr bwMode="auto">
            <a:xfrm>
              <a:off x="5439" y="2861"/>
              <a:ext cx="6" cy="123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54" name="Rectangle 30"/>
            <p:cNvSpPr>
              <a:spLocks noChangeArrowheads="1"/>
            </p:cNvSpPr>
            <p:nvPr/>
          </p:nvSpPr>
          <p:spPr bwMode="auto">
            <a:xfrm>
              <a:off x="318" y="2864"/>
              <a:ext cx="5130" cy="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55" name="Rectangle 31"/>
            <p:cNvSpPr>
              <a:spLocks noChangeArrowheads="1"/>
            </p:cNvSpPr>
            <p:nvPr/>
          </p:nvSpPr>
          <p:spPr bwMode="auto">
            <a:xfrm>
              <a:off x="315" y="4064"/>
              <a:ext cx="5130" cy="24"/>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9056" name="Rectangle 32"/>
            <p:cNvSpPr>
              <a:spLocks noChangeArrowheads="1"/>
            </p:cNvSpPr>
            <p:nvPr/>
          </p:nvSpPr>
          <p:spPr bwMode="auto">
            <a:xfrm>
              <a:off x="382" y="2907"/>
              <a:ext cx="134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ECG moderado</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57" name="Rectangle 33"/>
            <p:cNvSpPr>
              <a:spLocks noChangeArrowheads="1"/>
            </p:cNvSpPr>
            <p:nvPr/>
          </p:nvSpPr>
          <p:spPr bwMode="auto">
            <a:xfrm>
              <a:off x="382" y="3141"/>
              <a:ext cx="787"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(0,6-1,0):</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58" name="Rectangle 34"/>
            <p:cNvSpPr>
              <a:spLocks noChangeArrowheads="1"/>
            </p:cNvSpPr>
            <p:nvPr/>
          </p:nvSpPr>
          <p:spPr bwMode="auto">
            <a:xfrm>
              <a:off x="1834" y="3141"/>
              <a:ext cx="65"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59" name="Rectangle 35"/>
            <p:cNvSpPr>
              <a:spLocks noChangeArrowheads="1"/>
            </p:cNvSpPr>
            <p:nvPr/>
          </p:nvSpPr>
          <p:spPr bwMode="auto">
            <a:xfrm>
              <a:off x="382" y="3369"/>
              <a:ext cx="1455"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Australia, Austria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60" name="Rectangle 36"/>
            <p:cNvSpPr>
              <a:spLocks noChangeArrowheads="1"/>
            </p:cNvSpPr>
            <p:nvPr/>
          </p:nvSpPr>
          <p:spPr bwMode="auto">
            <a:xfrm>
              <a:off x="382" y="3597"/>
              <a:ext cx="1434"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Bélgica</a:t>
              </a:r>
              <a:r>
                <a:rPr lang="es-ES_tradnl" dirty="0" smtClean="0">
                  <a:solidFill>
                    <a:srgbClr val="000000"/>
                  </a:solidFill>
                  <a:latin typeface="Arial" pitchFamily="34" charset="0"/>
                </a:rPr>
                <a:t> y Países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61" name="Rectangle 37"/>
            <p:cNvSpPr>
              <a:spLocks noChangeArrowheads="1"/>
            </p:cNvSpPr>
            <p:nvPr/>
          </p:nvSpPr>
          <p:spPr bwMode="auto">
            <a:xfrm>
              <a:off x="382" y="3831"/>
              <a:ext cx="486"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Bajos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62" name="Rectangle 38"/>
            <p:cNvSpPr>
              <a:spLocks noChangeArrowheads="1"/>
            </p:cNvSpPr>
            <p:nvPr/>
          </p:nvSpPr>
          <p:spPr bwMode="auto">
            <a:xfrm>
              <a:off x="2256" y="2928"/>
              <a:ext cx="3332" cy="42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dirty="0" smtClean="0">
                  <a:ln>
                    <a:noFill/>
                  </a:ln>
                  <a:solidFill>
                    <a:srgbClr val="000000"/>
                  </a:solidFill>
                  <a:effectLst/>
                  <a:latin typeface="Arial" pitchFamily="34" charset="0"/>
                  <a:cs typeface="Arial" pitchFamily="34" charset="0"/>
                </a:rPr>
                <a:t>Apretar restricciones</a:t>
              </a:r>
              <a:r>
                <a:rPr kumimoji="0" lang="es-ES_tradnl" b="0" i="0" u="none" strike="noStrike" cap="none" normalizeH="0" dirty="0" smtClean="0">
                  <a:ln>
                    <a:noFill/>
                  </a:ln>
                  <a:solidFill>
                    <a:srgbClr val="000000"/>
                  </a:solidFill>
                  <a:effectLst/>
                  <a:latin typeface="Arial" pitchFamily="34" charset="0"/>
                  <a:cs typeface="Arial" pitchFamily="34" charset="0"/>
                </a:rPr>
                <a:t> presupuestarias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63" name="Rectangle 39"/>
            <p:cNvSpPr>
              <a:spLocks noChangeArrowheads="1"/>
            </p:cNvSpPr>
            <p:nvPr/>
          </p:nvSpPr>
          <p:spPr bwMode="auto">
            <a:xfrm>
              <a:off x="2256" y="3216"/>
              <a:ext cx="2588" cy="4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Reforzar puerta de entrada 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sistema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64" name="Rectangle 40"/>
            <p:cNvSpPr>
              <a:spLocks noChangeArrowheads="1"/>
            </p:cNvSpPr>
            <p:nvPr/>
          </p:nvSpPr>
          <p:spPr bwMode="auto">
            <a:xfrm>
              <a:off x="3886" y="3141"/>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65" name="Rectangle 41"/>
            <p:cNvSpPr>
              <a:spLocks noChangeArrowheads="1"/>
            </p:cNvSpPr>
            <p:nvPr/>
          </p:nvSpPr>
          <p:spPr bwMode="auto">
            <a:xfrm>
              <a:off x="3952" y="3141"/>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66" name="Rectangle 42"/>
            <p:cNvSpPr>
              <a:spLocks noChangeArrowheads="1"/>
            </p:cNvSpPr>
            <p:nvPr/>
          </p:nvSpPr>
          <p:spPr bwMode="auto">
            <a:xfrm>
              <a:off x="2256" y="3696"/>
              <a:ext cx="2761"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Mayor distribución de los costos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067" name="Rectangle 43"/>
            <p:cNvSpPr>
              <a:spLocks noChangeArrowheads="1"/>
            </p:cNvSpPr>
            <p:nvPr/>
          </p:nvSpPr>
          <p:spPr bwMode="auto">
            <a:xfrm>
              <a:off x="3568" y="3369"/>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ES_tradnl" sz="2400" dirty="0" smtClean="0"/>
              <a:t>III. Las opciones de reforma dependen de las características del país y del crecimiento proyectado</a:t>
            </a:r>
            <a:endParaRPr lang="es-ES_tradnl" sz="2400"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25</a:t>
            </a:fld>
            <a:endParaRPr lang="es-ES_tradnl" dirty="0"/>
          </a:p>
        </p:txBody>
      </p:sp>
      <p:grpSp>
        <p:nvGrpSpPr>
          <p:cNvPr id="128005" name="Group 5"/>
          <p:cNvGrpSpPr>
            <a:grpSpLocks noChangeAspect="1"/>
          </p:cNvGrpSpPr>
          <p:nvPr/>
        </p:nvGrpSpPr>
        <p:grpSpPr bwMode="auto">
          <a:xfrm>
            <a:off x="400050" y="1998663"/>
            <a:ext cx="8343902" cy="2867025"/>
            <a:chOff x="252" y="1259"/>
            <a:chExt cx="5256" cy="1806"/>
          </a:xfrm>
        </p:grpSpPr>
        <p:sp>
          <p:nvSpPr>
            <p:cNvPr id="128004" name="AutoShape 4"/>
            <p:cNvSpPr>
              <a:spLocks noChangeAspect="1" noChangeArrowheads="1" noTextEdit="1"/>
            </p:cNvSpPr>
            <p:nvPr/>
          </p:nvSpPr>
          <p:spPr bwMode="auto">
            <a:xfrm>
              <a:off x="252" y="1259"/>
              <a:ext cx="5256" cy="18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8006" name="Rectangle 6"/>
            <p:cNvSpPr>
              <a:spLocks noChangeArrowheads="1"/>
            </p:cNvSpPr>
            <p:nvPr/>
          </p:nvSpPr>
          <p:spPr bwMode="auto">
            <a:xfrm>
              <a:off x="321" y="1328"/>
              <a:ext cx="1806" cy="1668"/>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8007" name="Rectangle 7"/>
            <p:cNvSpPr>
              <a:spLocks noChangeArrowheads="1"/>
            </p:cNvSpPr>
            <p:nvPr/>
          </p:nvSpPr>
          <p:spPr bwMode="auto">
            <a:xfrm>
              <a:off x="2127" y="1328"/>
              <a:ext cx="3312" cy="1668"/>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8008" name="Rectangle 8"/>
            <p:cNvSpPr>
              <a:spLocks noChangeArrowheads="1"/>
            </p:cNvSpPr>
            <p:nvPr/>
          </p:nvSpPr>
          <p:spPr bwMode="auto">
            <a:xfrm>
              <a:off x="2127" y="1325"/>
              <a:ext cx="6" cy="168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8009" name="Rectangle 9"/>
            <p:cNvSpPr>
              <a:spLocks noChangeArrowheads="1"/>
            </p:cNvSpPr>
            <p:nvPr/>
          </p:nvSpPr>
          <p:spPr bwMode="auto">
            <a:xfrm>
              <a:off x="321" y="1325"/>
              <a:ext cx="6" cy="168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8010" name="Rectangle 10"/>
            <p:cNvSpPr>
              <a:spLocks noChangeArrowheads="1"/>
            </p:cNvSpPr>
            <p:nvPr/>
          </p:nvSpPr>
          <p:spPr bwMode="auto">
            <a:xfrm>
              <a:off x="5439" y="1325"/>
              <a:ext cx="6" cy="168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8011" name="Rectangle 11"/>
            <p:cNvSpPr>
              <a:spLocks noChangeArrowheads="1"/>
            </p:cNvSpPr>
            <p:nvPr/>
          </p:nvSpPr>
          <p:spPr bwMode="auto">
            <a:xfrm>
              <a:off x="318" y="1328"/>
              <a:ext cx="5130" cy="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8012" name="Rectangle 12"/>
            <p:cNvSpPr>
              <a:spLocks noChangeArrowheads="1"/>
            </p:cNvSpPr>
            <p:nvPr/>
          </p:nvSpPr>
          <p:spPr bwMode="auto">
            <a:xfrm>
              <a:off x="315" y="2984"/>
              <a:ext cx="5130" cy="24"/>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28013" name="Rectangle 13"/>
            <p:cNvSpPr>
              <a:spLocks noChangeArrowheads="1"/>
            </p:cNvSpPr>
            <p:nvPr/>
          </p:nvSpPr>
          <p:spPr bwMode="auto">
            <a:xfrm>
              <a:off x="382" y="1372"/>
              <a:ext cx="787"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ECG alto</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14" name="Rectangle 14"/>
            <p:cNvSpPr>
              <a:spLocks noChangeArrowheads="1"/>
            </p:cNvSpPr>
            <p:nvPr/>
          </p:nvSpPr>
          <p:spPr bwMode="auto">
            <a:xfrm>
              <a:off x="382" y="1606"/>
              <a:ext cx="1423"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(Mayor que 1,0):</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15" name="Rectangle 15"/>
            <p:cNvSpPr>
              <a:spLocks noChangeArrowheads="1"/>
            </p:cNvSpPr>
            <p:nvPr/>
          </p:nvSpPr>
          <p:spPr bwMode="auto">
            <a:xfrm>
              <a:off x="382" y="1834"/>
              <a:ext cx="1261"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Corea, Grecia,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16" name="Rectangle 16"/>
            <p:cNvSpPr>
              <a:spLocks noChangeArrowheads="1"/>
            </p:cNvSpPr>
            <p:nvPr/>
          </p:nvSpPr>
          <p:spPr bwMode="auto">
            <a:xfrm>
              <a:off x="382" y="2062"/>
              <a:ext cx="1413"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Estados Unidos,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17" name="Rectangle 17"/>
            <p:cNvSpPr>
              <a:spLocks noChangeArrowheads="1"/>
            </p:cNvSpPr>
            <p:nvPr/>
          </p:nvSpPr>
          <p:spPr bwMode="auto">
            <a:xfrm>
              <a:off x="382" y="2296"/>
              <a:ext cx="1283"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Luxemburgo</a:t>
              </a:r>
              <a:r>
                <a:rPr lang="es-ES_tradnl" dirty="0" smtClean="0">
                  <a:solidFill>
                    <a:srgbClr val="000000"/>
                  </a:solidFill>
                  <a:latin typeface="Arial" pitchFamily="34" charset="0"/>
                </a:rPr>
                <a:t> y</a:t>
              </a:r>
              <a:r>
                <a:rPr kumimoji="0" lang="es-ES_tradnl" sz="2400" b="0" i="0" u="none" strike="noStrike" cap="none" normalizeH="0" baseline="0" dirty="0" smtClean="0">
                  <a:ln>
                    <a:noFill/>
                  </a:ln>
                  <a:solidFill>
                    <a:srgbClr val="000000"/>
                  </a:solidFill>
                  <a:effectLst/>
                  <a:latin typeface="Arial" pitchFamily="34" charset="0"/>
                  <a:cs typeface="Arial" pitchFamily="34" charset="0"/>
                </a:rPr>
                <a:t> </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18" name="Rectangle 18"/>
            <p:cNvSpPr>
              <a:spLocks noChangeArrowheads="1"/>
            </p:cNvSpPr>
            <p:nvPr/>
          </p:nvSpPr>
          <p:spPr bwMode="auto">
            <a:xfrm>
              <a:off x="382" y="2524"/>
              <a:ext cx="486"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Suiza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19" name="Rectangle 19"/>
            <p:cNvSpPr>
              <a:spLocks noChangeArrowheads="1"/>
            </p:cNvSpPr>
            <p:nvPr/>
          </p:nvSpPr>
          <p:spPr bwMode="auto">
            <a:xfrm>
              <a:off x="382" y="275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21" name="Rectangle 21"/>
            <p:cNvSpPr>
              <a:spLocks noChangeArrowheads="1"/>
            </p:cNvSpPr>
            <p:nvPr/>
          </p:nvSpPr>
          <p:spPr bwMode="auto">
            <a:xfrm>
              <a:off x="2160" y="1680"/>
              <a:ext cx="2211"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Mayor supervisión central</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22" name="Rectangle 22"/>
            <p:cNvSpPr>
              <a:spLocks noChangeArrowheads="1"/>
            </p:cNvSpPr>
            <p:nvPr/>
          </p:nvSpPr>
          <p:spPr bwMode="auto">
            <a:xfrm>
              <a:off x="2160" y="1920"/>
              <a:ext cx="3054"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Fortalecimiento de las regulaciones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23" name="Rectangle 23"/>
            <p:cNvSpPr>
              <a:spLocks noChangeArrowheads="1"/>
            </p:cNvSpPr>
            <p:nvPr/>
          </p:nvSpPr>
          <p:spPr bwMode="auto">
            <a:xfrm>
              <a:off x="2160" y="2160"/>
              <a:ext cx="2050"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_tradnl" dirty="0" smtClean="0">
                  <a:solidFill>
                    <a:srgbClr val="000000"/>
                  </a:solidFill>
                  <a:latin typeface="Arial" pitchFamily="34" charset="0"/>
                </a:rPr>
                <a:t>  l</a:t>
              </a:r>
              <a:r>
                <a:rPr kumimoji="0" lang="es-ES_tradnl" sz="2400" b="0" i="0" u="none" strike="noStrike" cap="none" normalizeH="0" baseline="0" dirty="0" smtClean="0">
                  <a:ln>
                    <a:noFill/>
                  </a:ln>
                  <a:solidFill>
                    <a:srgbClr val="000000"/>
                  </a:solidFill>
                  <a:effectLst/>
                  <a:latin typeface="Arial" pitchFamily="34" charset="0"/>
                  <a:cs typeface="Arial" pitchFamily="34" charset="0"/>
                </a:rPr>
                <a:t>aborales y de equipos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25" name="Rectangle 25"/>
            <p:cNvSpPr>
              <a:spLocks noChangeArrowheads="1"/>
            </p:cNvSpPr>
            <p:nvPr/>
          </p:nvSpPr>
          <p:spPr bwMode="auto">
            <a:xfrm>
              <a:off x="3790" y="2296"/>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026" name="Rectangle 26"/>
            <p:cNvSpPr>
              <a:spLocks noChangeArrowheads="1"/>
            </p:cNvSpPr>
            <p:nvPr/>
          </p:nvSpPr>
          <p:spPr bwMode="auto">
            <a:xfrm>
              <a:off x="3856" y="2296"/>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7" name="Rectangle 38"/>
          <p:cNvSpPr>
            <a:spLocks noChangeArrowheads="1"/>
          </p:cNvSpPr>
          <p:nvPr/>
        </p:nvSpPr>
        <p:spPr bwMode="auto">
          <a:xfrm>
            <a:off x="3429000" y="2209800"/>
            <a:ext cx="5289549" cy="67710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dirty="0" smtClean="0">
                <a:ln>
                  <a:noFill/>
                </a:ln>
                <a:solidFill>
                  <a:srgbClr val="000000"/>
                </a:solidFill>
                <a:effectLst/>
                <a:latin typeface="Arial" pitchFamily="34" charset="0"/>
                <a:cs typeface="Arial" pitchFamily="34" charset="0"/>
              </a:rPr>
              <a:t>Apretar restricciones</a:t>
            </a:r>
            <a:r>
              <a:rPr kumimoji="0" lang="es-ES_tradnl" b="0" i="0" u="none" strike="noStrike" cap="none" normalizeH="0" dirty="0" smtClean="0">
                <a:ln>
                  <a:noFill/>
                </a:ln>
                <a:solidFill>
                  <a:srgbClr val="000000"/>
                </a:solidFill>
                <a:effectLst/>
                <a:latin typeface="Arial" pitchFamily="34" charset="0"/>
                <a:cs typeface="Arial" pitchFamily="34" charset="0"/>
              </a:rPr>
              <a:t> presupuestarias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39"/>
          <p:cNvSpPr>
            <a:spLocks noChangeArrowheads="1"/>
          </p:cNvSpPr>
          <p:nvPr/>
        </p:nvSpPr>
        <p:spPr bwMode="auto">
          <a:xfrm>
            <a:off x="3429000" y="3886200"/>
            <a:ext cx="4108497" cy="73866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Reforzar puerta de entrada 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sistema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096700"/>
            <a:ext cx="8153400" cy="914400"/>
          </a:xfrm>
        </p:spPr>
        <p:txBody>
          <a:bodyPr>
            <a:normAutofit/>
          </a:bodyPr>
          <a:lstStyle/>
          <a:p>
            <a:pPr marL="0">
              <a:buNone/>
            </a:pPr>
            <a:r>
              <a:rPr lang="es-ES_tradnl" sz="2400" dirty="0" smtClean="0"/>
              <a:t>Para países que dependen más del suministro y el suministro públicos:</a:t>
            </a:r>
            <a:endParaRPr lang="es-ES_tradnl" sz="2400" dirty="0"/>
          </a:p>
        </p:txBody>
      </p:sp>
      <p:sp>
        <p:nvSpPr>
          <p:cNvPr id="4" name="Title 3"/>
          <p:cNvSpPr>
            <a:spLocks noGrp="1"/>
          </p:cNvSpPr>
          <p:nvPr>
            <p:ph type="title"/>
          </p:nvPr>
        </p:nvSpPr>
        <p:spPr/>
        <p:txBody>
          <a:bodyPr/>
          <a:lstStyle/>
          <a:p>
            <a:r>
              <a:rPr lang="es-ES_tradnl" sz="2400" dirty="0" smtClean="0"/>
              <a:t>III. Las opciones de reforma dependen de las características del país y del crecimiento proyectado</a:t>
            </a:r>
            <a:endParaRPr lang="es-ES_tradnl" sz="2400" dirty="0"/>
          </a:p>
        </p:txBody>
      </p:sp>
      <p:sp>
        <p:nvSpPr>
          <p:cNvPr id="8" name="Slide Number Placeholder 7"/>
          <p:cNvSpPr>
            <a:spLocks noGrp="1"/>
          </p:cNvSpPr>
          <p:nvPr>
            <p:ph type="sldNum" sz="quarter" idx="11"/>
          </p:nvPr>
        </p:nvSpPr>
        <p:spPr/>
        <p:txBody>
          <a:bodyPr/>
          <a:lstStyle/>
          <a:p>
            <a:fld id="{BB3F2FEB-4EF7-4B84-A746-67C062150325}" type="slidenum">
              <a:rPr lang="es-ES_tradnl" smtClean="0"/>
              <a:pPr/>
              <a:t>26</a:t>
            </a:fld>
            <a:endParaRPr lang="es-ES_tradnl" dirty="0"/>
          </a:p>
        </p:txBody>
      </p:sp>
      <p:grpSp>
        <p:nvGrpSpPr>
          <p:cNvPr id="141316" name="Group 4"/>
          <p:cNvGrpSpPr>
            <a:grpSpLocks noChangeAspect="1"/>
          </p:cNvGrpSpPr>
          <p:nvPr/>
        </p:nvGrpSpPr>
        <p:grpSpPr bwMode="auto">
          <a:xfrm>
            <a:off x="514350" y="1781175"/>
            <a:ext cx="8115300" cy="1771650"/>
            <a:chOff x="324" y="1122"/>
            <a:chExt cx="5112" cy="1116"/>
          </a:xfrm>
        </p:grpSpPr>
        <p:sp>
          <p:nvSpPr>
            <p:cNvPr id="141315" name="AutoShape 3"/>
            <p:cNvSpPr>
              <a:spLocks noChangeAspect="1" noChangeArrowheads="1" noTextEdit="1"/>
            </p:cNvSpPr>
            <p:nvPr/>
          </p:nvSpPr>
          <p:spPr bwMode="auto">
            <a:xfrm>
              <a:off x="324" y="1122"/>
              <a:ext cx="5112" cy="11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17" name="Rectangle 5"/>
            <p:cNvSpPr>
              <a:spLocks noChangeArrowheads="1"/>
            </p:cNvSpPr>
            <p:nvPr/>
          </p:nvSpPr>
          <p:spPr bwMode="auto">
            <a:xfrm>
              <a:off x="393" y="1191"/>
              <a:ext cx="1758" cy="978"/>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18" name="Rectangle 6"/>
            <p:cNvSpPr>
              <a:spLocks noChangeArrowheads="1"/>
            </p:cNvSpPr>
            <p:nvPr/>
          </p:nvSpPr>
          <p:spPr bwMode="auto">
            <a:xfrm>
              <a:off x="2151" y="1191"/>
              <a:ext cx="3216" cy="978"/>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19" name="Rectangle 7"/>
            <p:cNvSpPr>
              <a:spLocks noChangeArrowheads="1"/>
            </p:cNvSpPr>
            <p:nvPr/>
          </p:nvSpPr>
          <p:spPr bwMode="auto">
            <a:xfrm>
              <a:off x="2151" y="1188"/>
              <a:ext cx="6" cy="99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20" name="Rectangle 8"/>
            <p:cNvSpPr>
              <a:spLocks noChangeArrowheads="1"/>
            </p:cNvSpPr>
            <p:nvPr/>
          </p:nvSpPr>
          <p:spPr bwMode="auto">
            <a:xfrm>
              <a:off x="393" y="1188"/>
              <a:ext cx="6" cy="99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21" name="Rectangle 9"/>
            <p:cNvSpPr>
              <a:spLocks noChangeArrowheads="1"/>
            </p:cNvSpPr>
            <p:nvPr/>
          </p:nvSpPr>
          <p:spPr bwMode="auto">
            <a:xfrm>
              <a:off x="5367" y="1188"/>
              <a:ext cx="6" cy="99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22" name="Rectangle 10"/>
            <p:cNvSpPr>
              <a:spLocks noChangeArrowheads="1"/>
            </p:cNvSpPr>
            <p:nvPr/>
          </p:nvSpPr>
          <p:spPr bwMode="auto">
            <a:xfrm>
              <a:off x="390" y="1191"/>
              <a:ext cx="4986" cy="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23" name="Rectangle 11"/>
            <p:cNvSpPr>
              <a:spLocks noChangeArrowheads="1"/>
            </p:cNvSpPr>
            <p:nvPr/>
          </p:nvSpPr>
          <p:spPr bwMode="auto">
            <a:xfrm>
              <a:off x="387" y="2157"/>
              <a:ext cx="4986" cy="24"/>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24" name="Rectangle 12"/>
            <p:cNvSpPr>
              <a:spLocks noChangeArrowheads="1"/>
            </p:cNvSpPr>
            <p:nvPr/>
          </p:nvSpPr>
          <p:spPr bwMode="auto">
            <a:xfrm>
              <a:off x="454" y="1235"/>
              <a:ext cx="1520"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ECG bajo: (0-0,6)</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25" name="Rectangle 13"/>
            <p:cNvSpPr>
              <a:spLocks noChangeArrowheads="1"/>
            </p:cNvSpPr>
            <p:nvPr/>
          </p:nvSpPr>
          <p:spPr bwMode="auto">
            <a:xfrm>
              <a:off x="454" y="1469"/>
              <a:ext cx="1693"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Dinamarca, Irlanda,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26" name="Rectangle 14"/>
            <p:cNvSpPr>
              <a:spLocks noChangeArrowheads="1"/>
            </p:cNvSpPr>
            <p:nvPr/>
          </p:nvSpPr>
          <p:spPr bwMode="auto">
            <a:xfrm>
              <a:off x="1294" y="1469"/>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27" name="Rectangle 15"/>
            <p:cNvSpPr>
              <a:spLocks noChangeArrowheads="1"/>
            </p:cNvSpPr>
            <p:nvPr/>
          </p:nvSpPr>
          <p:spPr bwMode="auto">
            <a:xfrm>
              <a:off x="1360" y="1469"/>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28" name="Rectangle 16"/>
            <p:cNvSpPr>
              <a:spLocks noChangeArrowheads="1"/>
            </p:cNvSpPr>
            <p:nvPr/>
          </p:nvSpPr>
          <p:spPr bwMode="auto">
            <a:xfrm>
              <a:off x="454" y="1697"/>
              <a:ext cx="120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Italia y </a:t>
              </a:r>
              <a:r>
                <a:rPr lang="es-ES_tradnl" dirty="0" smtClean="0">
                  <a:solidFill>
                    <a:srgbClr val="000000"/>
                  </a:solidFill>
                  <a:latin typeface="Arial" pitchFamily="34" charset="0"/>
                </a:rPr>
                <a:t>S</a:t>
              </a:r>
              <a:r>
                <a:rPr kumimoji="0" lang="es-ES_tradnl" sz="2400" b="0" i="0" u="none" strike="noStrike" cap="none" normalizeH="0" baseline="0" dirty="0" smtClean="0">
                  <a:ln>
                    <a:noFill/>
                  </a:ln>
                  <a:solidFill>
                    <a:srgbClr val="000000"/>
                  </a:solidFill>
                  <a:effectLst/>
                  <a:latin typeface="Arial" pitchFamily="34" charset="0"/>
                  <a:cs typeface="Arial" pitchFamily="34" charset="0"/>
                </a:rPr>
                <a:t>uecia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29" name="Rectangle 17"/>
            <p:cNvSpPr>
              <a:spLocks noChangeArrowheads="1"/>
            </p:cNvSpPr>
            <p:nvPr/>
          </p:nvSpPr>
          <p:spPr bwMode="auto">
            <a:xfrm>
              <a:off x="454" y="1925"/>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30" name="Rectangle 18"/>
            <p:cNvSpPr>
              <a:spLocks noChangeArrowheads="1"/>
            </p:cNvSpPr>
            <p:nvPr/>
          </p:nvSpPr>
          <p:spPr bwMode="auto">
            <a:xfrm>
              <a:off x="2212" y="1235"/>
              <a:ext cx="1932"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Mejora de la eficiencia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31" name="Rectangle 19"/>
            <p:cNvSpPr>
              <a:spLocks noChangeArrowheads="1"/>
            </p:cNvSpPr>
            <p:nvPr/>
          </p:nvSpPr>
          <p:spPr bwMode="auto">
            <a:xfrm>
              <a:off x="2212" y="1469"/>
              <a:ext cx="314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Topes presupuestarios más estrictos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32" name="Rectangle 20"/>
            <p:cNvSpPr>
              <a:spLocks noChangeArrowheads="1"/>
            </p:cNvSpPr>
            <p:nvPr/>
          </p:nvSpPr>
          <p:spPr bwMode="auto">
            <a:xfrm>
              <a:off x="2212" y="1697"/>
              <a:ext cx="242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Mejor fijación de prioridades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41335" name="Group 23"/>
          <p:cNvGrpSpPr>
            <a:grpSpLocks noChangeAspect="1"/>
          </p:cNvGrpSpPr>
          <p:nvPr/>
        </p:nvGrpSpPr>
        <p:grpSpPr bwMode="auto">
          <a:xfrm>
            <a:off x="514350" y="3306763"/>
            <a:ext cx="8115304" cy="3575052"/>
            <a:chOff x="324" y="2083"/>
            <a:chExt cx="5112" cy="2252"/>
          </a:xfrm>
        </p:grpSpPr>
        <p:sp>
          <p:nvSpPr>
            <p:cNvPr id="141334" name="AutoShape 22"/>
            <p:cNvSpPr>
              <a:spLocks noChangeAspect="1" noChangeArrowheads="1" noTextEdit="1"/>
            </p:cNvSpPr>
            <p:nvPr/>
          </p:nvSpPr>
          <p:spPr bwMode="auto">
            <a:xfrm>
              <a:off x="324" y="2083"/>
              <a:ext cx="5112" cy="2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36" name="Rectangle 24"/>
            <p:cNvSpPr>
              <a:spLocks noChangeArrowheads="1"/>
            </p:cNvSpPr>
            <p:nvPr/>
          </p:nvSpPr>
          <p:spPr bwMode="auto">
            <a:xfrm>
              <a:off x="393" y="2152"/>
              <a:ext cx="1758" cy="1902"/>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37" name="Rectangle 25"/>
            <p:cNvSpPr>
              <a:spLocks noChangeArrowheads="1"/>
            </p:cNvSpPr>
            <p:nvPr/>
          </p:nvSpPr>
          <p:spPr bwMode="auto">
            <a:xfrm>
              <a:off x="2151" y="2152"/>
              <a:ext cx="3216" cy="1902"/>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38" name="Rectangle 26"/>
            <p:cNvSpPr>
              <a:spLocks noChangeArrowheads="1"/>
            </p:cNvSpPr>
            <p:nvPr/>
          </p:nvSpPr>
          <p:spPr bwMode="auto">
            <a:xfrm>
              <a:off x="2151" y="2149"/>
              <a:ext cx="6" cy="192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39" name="Rectangle 27"/>
            <p:cNvSpPr>
              <a:spLocks noChangeArrowheads="1"/>
            </p:cNvSpPr>
            <p:nvPr/>
          </p:nvSpPr>
          <p:spPr bwMode="auto">
            <a:xfrm>
              <a:off x="393" y="2149"/>
              <a:ext cx="6" cy="192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40" name="Rectangle 28"/>
            <p:cNvSpPr>
              <a:spLocks noChangeArrowheads="1"/>
            </p:cNvSpPr>
            <p:nvPr/>
          </p:nvSpPr>
          <p:spPr bwMode="auto">
            <a:xfrm>
              <a:off x="5367" y="2149"/>
              <a:ext cx="6" cy="192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41" name="Rectangle 29"/>
            <p:cNvSpPr>
              <a:spLocks noChangeArrowheads="1"/>
            </p:cNvSpPr>
            <p:nvPr/>
          </p:nvSpPr>
          <p:spPr bwMode="auto">
            <a:xfrm>
              <a:off x="390" y="2152"/>
              <a:ext cx="4986" cy="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42" name="Rectangle 30"/>
            <p:cNvSpPr>
              <a:spLocks noChangeArrowheads="1"/>
            </p:cNvSpPr>
            <p:nvPr/>
          </p:nvSpPr>
          <p:spPr bwMode="auto">
            <a:xfrm>
              <a:off x="387" y="4042"/>
              <a:ext cx="4986" cy="24"/>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1343" name="Rectangle 31"/>
            <p:cNvSpPr>
              <a:spLocks noChangeArrowheads="1"/>
            </p:cNvSpPr>
            <p:nvPr/>
          </p:nvSpPr>
          <p:spPr bwMode="auto">
            <a:xfrm>
              <a:off x="454" y="2196"/>
              <a:ext cx="134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ECG moderado</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44" name="Rectangle 32"/>
            <p:cNvSpPr>
              <a:spLocks noChangeArrowheads="1"/>
            </p:cNvSpPr>
            <p:nvPr/>
          </p:nvSpPr>
          <p:spPr bwMode="auto">
            <a:xfrm>
              <a:off x="1312" y="2196"/>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45" name="Rectangle 33"/>
            <p:cNvSpPr>
              <a:spLocks noChangeArrowheads="1"/>
            </p:cNvSpPr>
            <p:nvPr/>
          </p:nvSpPr>
          <p:spPr bwMode="auto">
            <a:xfrm>
              <a:off x="454" y="2430"/>
              <a:ext cx="787"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(0,6-1,0):</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46" name="Rectangle 34"/>
            <p:cNvSpPr>
              <a:spLocks noChangeArrowheads="1"/>
            </p:cNvSpPr>
            <p:nvPr/>
          </p:nvSpPr>
          <p:spPr bwMode="auto">
            <a:xfrm>
              <a:off x="1570" y="2430"/>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47" name="Rectangle 35"/>
            <p:cNvSpPr>
              <a:spLocks noChangeArrowheads="1"/>
            </p:cNvSpPr>
            <p:nvPr/>
          </p:nvSpPr>
          <p:spPr bwMode="auto">
            <a:xfrm>
              <a:off x="1906" y="2430"/>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48" name="Rectangle 36"/>
            <p:cNvSpPr>
              <a:spLocks noChangeArrowheads="1"/>
            </p:cNvSpPr>
            <p:nvPr/>
          </p:nvSpPr>
          <p:spPr bwMode="auto">
            <a:xfrm>
              <a:off x="454" y="2658"/>
              <a:ext cx="160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Noruega y España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49" name="Rectangle 37"/>
            <p:cNvSpPr>
              <a:spLocks noChangeArrowheads="1"/>
            </p:cNvSpPr>
            <p:nvPr/>
          </p:nvSpPr>
          <p:spPr bwMode="auto">
            <a:xfrm>
              <a:off x="886" y="265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0" name="Rectangle 38"/>
            <p:cNvSpPr>
              <a:spLocks noChangeArrowheads="1"/>
            </p:cNvSpPr>
            <p:nvPr/>
          </p:nvSpPr>
          <p:spPr bwMode="auto">
            <a:xfrm>
              <a:off x="454" y="2886"/>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1" name="Rectangle 39"/>
            <p:cNvSpPr>
              <a:spLocks noChangeArrowheads="1"/>
            </p:cNvSpPr>
            <p:nvPr/>
          </p:nvSpPr>
          <p:spPr bwMode="auto">
            <a:xfrm>
              <a:off x="2213" y="2196"/>
              <a:ext cx="3163" cy="6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Controles macro más estrictos </a:t>
              </a:r>
            </a:p>
            <a:p>
              <a:pPr algn="l"/>
              <a:r>
                <a:rPr kumimoji="0" lang="es-ES_tradnl" sz="2400" b="0" i="0" u="none" strike="noStrike" cap="none" normalizeH="0" baseline="0" dirty="0" smtClean="0">
                  <a:ln>
                    <a:noFill/>
                  </a:ln>
                  <a:solidFill>
                    <a:srgbClr val="000000"/>
                  </a:solidFill>
                  <a:effectLst/>
                  <a:latin typeface="Arial" pitchFamily="34" charset="0"/>
                  <a:cs typeface="Arial" pitchFamily="34" charset="0"/>
                </a:rPr>
                <a:t>  (incluida </a:t>
              </a:r>
              <a:r>
                <a:rPr lang="es-ES_tradnl" dirty="0" smtClean="0">
                  <a:solidFill>
                    <a:srgbClr val="000000"/>
                  </a:solidFill>
                  <a:latin typeface="Arial" pitchFamily="34" charset="0"/>
                </a:rPr>
                <a:t>mayor supervisión central)</a:t>
              </a:r>
              <a:endParaRPr lang="es-ES_tradnl" sz="1400" dirty="0" smtClean="0">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2" name="Rectangle 40"/>
            <p:cNvSpPr>
              <a:spLocks noChangeArrowheads="1"/>
            </p:cNvSpPr>
            <p:nvPr/>
          </p:nvSpPr>
          <p:spPr bwMode="auto">
            <a:xfrm>
              <a:off x="3677" y="2196"/>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3" name="Rectangle 41"/>
            <p:cNvSpPr>
              <a:spLocks noChangeArrowheads="1"/>
            </p:cNvSpPr>
            <p:nvPr/>
          </p:nvSpPr>
          <p:spPr bwMode="auto">
            <a:xfrm>
              <a:off x="3743" y="2196"/>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4" name="Rectangle 42"/>
            <p:cNvSpPr>
              <a:spLocks noChangeArrowheads="1"/>
            </p:cNvSpPr>
            <p:nvPr/>
          </p:nvSpPr>
          <p:spPr bwMode="auto">
            <a:xfrm>
              <a:off x="2501" y="2430"/>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5" name="Rectangle 43"/>
            <p:cNvSpPr>
              <a:spLocks noChangeArrowheads="1"/>
            </p:cNvSpPr>
            <p:nvPr/>
          </p:nvSpPr>
          <p:spPr bwMode="auto">
            <a:xfrm>
              <a:off x="2213" y="2658"/>
              <a:ext cx="3067" cy="16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a:r>
                <a:rPr kumimoji="0" lang="es-ES_tradnl" sz="2400" b="0" i="0" u="none" strike="noStrike" cap="none" normalizeH="0" baseline="0" dirty="0" smtClean="0">
                  <a:ln>
                    <a:noFill/>
                  </a:ln>
                  <a:solidFill>
                    <a:srgbClr val="000000"/>
                  </a:solidFill>
                  <a:effectLst/>
                  <a:latin typeface="Arial" pitchFamily="34" charset="0"/>
                  <a:cs typeface="Arial" pitchFamily="34" charset="0"/>
                </a:rPr>
                <a:t>Ampliación de la oferta de seguros   </a:t>
              </a:r>
            </a:p>
            <a:p>
              <a:pPr lvl="0" algn="l"/>
              <a:r>
                <a:rPr lang="es-ES_tradnl" dirty="0" smtClean="0">
                  <a:solidFill>
                    <a:srgbClr val="000000"/>
                  </a:solidFill>
                  <a:latin typeface="Arial" pitchFamily="34" charset="0"/>
                </a:rPr>
                <a:t>  para atención por encima de los   </a:t>
              </a:r>
            </a:p>
            <a:p>
              <a:pPr lvl="0" algn="l"/>
              <a:r>
                <a:rPr lang="es-ES_tradnl" dirty="0" smtClean="0">
                  <a:solidFill>
                    <a:srgbClr val="000000"/>
                  </a:solidFill>
                  <a:latin typeface="Arial" pitchFamily="34" charset="0"/>
                </a:rPr>
                <a:t>  servicios básicos (aumentar la </a:t>
              </a:r>
            </a:p>
            <a:p>
              <a:pPr lvl="0" algn="l"/>
              <a:r>
                <a:rPr lang="es-ES_tradnl" dirty="0" smtClean="0">
                  <a:solidFill>
                    <a:srgbClr val="000000"/>
                  </a:solidFill>
                  <a:latin typeface="Arial" pitchFamily="34" charset="0"/>
                </a:rPr>
                <a:t>  proporción de gastos de salud </a:t>
              </a:r>
            </a:p>
            <a:p>
              <a:pPr lvl="0" algn="l"/>
              <a:r>
                <a:rPr lang="es-ES_tradnl" dirty="0" smtClean="0">
                  <a:solidFill>
                    <a:srgbClr val="000000"/>
                  </a:solidFill>
                  <a:latin typeface="Arial" pitchFamily="34" charset="0"/>
                </a:rPr>
                <a:t>  financiados con seguros privados)</a:t>
              </a:r>
              <a:endParaRPr lang="es-ES_tradnl" sz="800" dirty="0" smtClean="0">
                <a:latin typeface="Arial" pitchFamily="34" charset="0"/>
              </a:endParaRPr>
            </a:p>
            <a:p>
              <a:pPr algn="l"/>
              <a:endParaRPr lang="es-ES_tradnl" sz="1000" dirty="0" smtClean="0">
                <a:latin typeface="Arial" pitchFamily="34" charset="0"/>
              </a:endParaRPr>
            </a:p>
            <a:p>
              <a:pPr lvl="0" algn="l"/>
              <a:endParaRPr lang="es-ES_tradnl" sz="1100" dirty="0" smtClean="0">
                <a:latin typeface="Arial" pitchFamily="34" charset="0"/>
              </a:endParaRPr>
            </a:p>
            <a:p>
              <a:pPr algn="l"/>
              <a:endParaRPr lang="es-ES_tradnl" sz="1400" dirty="0" smtClean="0">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6" name="Rectangle 44"/>
            <p:cNvSpPr>
              <a:spLocks noChangeArrowheads="1"/>
            </p:cNvSpPr>
            <p:nvPr/>
          </p:nvSpPr>
          <p:spPr bwMode="auto">
            <a:xfrm>
              <a:off x="4769" y="265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7" name="Rectangle 45"/>
            <p:cNvSpPr>
              <a:spLocks noChangeArrowheads="1"/>
            </p:cNvSpPr>
            <p:nvPr/>
          </p:nvSpPr>
          <p:spPr bwMode="auto">
            <a:xfrm>
              <a:off x="4835" y="265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58" name="Rectangle 46"/>
            <p:cNvSpPr>
              <a:spLocks noChangeArrowheads="1"/>
            </p:cNvSpPr>
            <p:nvPr/>
          </p:nvSpPr>
          <p:spPr bwMode="auto">
            <a:xfrm>
              <a:off x="5099" y="265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60" name="Rectangle 48"/>
            <p:cNvSpPr>
              <a:spLocks noChangeArrowheads="1"/>
            </p:cNvSpPr>
            <p:nvPr/>
          </p:nvSpPr>
          <p:spPr bwMode="auto">
            <a:xfrm>
              <a:off x="2999" y="2886"/>
              <a:ext cx="54"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 </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63" name="Rectangle 51"/>
            <p:cNvSpPr>
              <a:spLocks noChangeArrowheads="1"/>
            </p:cNvSpPr>
            <p:nvPr/>
          </p:nvSpPr>
          <p:spPr bwMode="auto">
            <a:xfrm>
              <a:off x="2501" y="358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364" name="Rectangle 52"/>
            <p:cNvSpPr>
              <a:spLocks noChangeArrowheads="1"/>
            </p:cNvSpPr>
            <p:nvPr/>
          </p:nvSpPr>
          <p:spPr bwMode="auto">
            <a:xfrm>
              <a:off x="2213" y="3810"/>
              <a:ext cx="242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algn="l"/>
              <a:r>
                <a:rPr lang="es-ES_tradnl" dirty="0" smtClean="0">
                  <a:solidFill>
                    <a:srgbClr val="000000"/>
                  </a:solidFill>
                  <a:latin typeface="Arial" pitchFamily="34" charset="0"/>
                </a:rPr>
                <a:t>Mejor fijación de prioridades</a:t>
              </a:r>
              <a:endParaRPr lang="es-ES_tradnl" sz="1800" dirty="0" smtClean="0">
                <a:latin typeface="Arial" pitchFamily="34"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ES_tradnl" sz="2400" dirty="0" smtClean="0"/>
              <a:t>III. Las opciones de reforma dependen de las características del país y del crecimiento proyectado</a:t>
            </a:r>
            <a:endParaRPr lang="es-ES_tradnl" sz="2400"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27</a:t>
            </a:fld>
            <a:endParaRPr lang="es-ES_tradnl" dirty="0"/>
          </a:p>
        </p:txBody>
      </p:sp>
      <p:grpSp>
        <p:nvGrpSpPr>
          <p:cNvPr id="142340" name="Group 4"/>
          <p:cNvGrpSpPr>
            <a:grpSpLocks noChangeAspect="1"/>
          </p:cNvGrpSpPr>
          <p:nvPr/>
        </p:nvGrpSpPr>
        <p:grpSpPr bwMode="auto">
          <a:xfrm>
            <a:off x="514350" y="1998663"/>
            <a:ext cx="8115304" cy="2867025"/>
            <a:chOff x="324" y="1259"/>
            <a:chExt cx="5112" cy="1806"/>
          </a:xfrm>
        </p:grpSpPr>
        <p:sp>
          <p:nvSpPr>
            <p:cNvPr id="142339" name="AutoShape 3"/>
            <p:cNvSpPr>
              <a:spLocks noChangeAspect="1" noChangeArrowheads="1" noTextEdit="1"/>
            </p:cNvSpPr>
            <p:nvPr/>
          </p:nvSpPr>
          <p:spPr bwMode="auto">
            <a:xfrm>
              <a:off x="324" y="1259"/>
              <a:ext cx="5112" cy="18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2341" name="Rectangle 5"/>
            <p:cNvSpPr>
              <a:spLocks noChangeArrowheads="1"/>
            </p:cNvSpPr>
            <p:nvPr/>
          </p:nvSpPr>
          <p:spPr bwMode="auto">
            <a:xfrm>
              <a:off x="393" y="1328"/>
              <a:ext cx="1662" cy="1668"/>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2342" name="Rectangle 6"/>
            <p:cNvSpPr>
              <a:spLocks noChangeArrowheads="1"/>
            </p:cNvSpPr>
            <p:nvPr/>
          </p:nvSpPr>
          <p:spPr bwMode="auto">
            <a:xfrm>
              <a:off x="2055" y="1328"/>
              <a:ext cx="3312" cy="1668"/>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2343" name="Rectangle 7"/>
            <p:cNvSpPr>
              <a:spLocks noChangeArrowheads="1"/>
            </p:cNvSpPr>
            <p:nvPr/>
          </p:nvSpPr>
          <p:spPr bwMode="auto">
            <a:xfrm>
              <a:off x="2055" y="1325"/>
              <a:ext cx="6" cy="168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2344" name="Rectangle 8"/>
            <p:cNvSpPr>
              <a:spLocks noChangeArrowheads="1"/>
            </p:cNvSpPr>
            <p:nvPr/>
          </p:nvSpPr>
          <p:spPr bwMode="auto">
            <a:xfrm>
              <a:off x="393" y="1325"/>
              <a:ext cx="6" cy="168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2345" name="Rectangle 9"/>
            <p:cNvSpPr>
              <a:spLocks noChangeArrowheads="1"/>
            </p:cNvSpPr>
            <p:nvPr/>
          </p:nvSpPr>
          <p:spPr bwMode="auto">
            <a:xfrm>
              <a:off x="5367" y="1325"/>
              <a:ext cx="6" cy="168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2346" name="Rectangle 10"/>
            <p:cNvSpPr>
              <a:spLocks noChangeArrowheads="1"/>
            </p:cNvSpPr>
            <p:nvPr/>
          </p:nvSpPr>
          <p:spPr bwMode="auto">
            <a:xfrm>
              <a:off x="390" y="1328"/>
              <a:ext cx="4986" cy="6"/>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2347" name="Rectangle 11"/>
            <p:cNvSpPr>
              <a:spLocks noChangeArrowheads="1"/>
            </p:cNvSpPr>
            <p:nvPr/>
          </p:nvSpPr>
          <p:spPr bwMode="auto">
            <a:xfrm>
              <a:off x="387" y="2984"/>
              <a:ext cx="4986" cy="24"/>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dirty="0"/>
            </a:p>
          </p:txBody>
        </p:sp>
        <p:sp>
          <p:nvSpPr>
            <p:cNvPr id="142348" name="Rectangle 12"/>
            <p:cNvSpPr>
              <a:spLocks noChangeArrowheads="1"/>
            </p:cNvSpPr>
            <p:nvPr/>
          </p:nvSpPr>
          <p:spPr bwMode="auto">
            <a:xfrm>
              <a:off x="454" y="1372"/>
              <a:ext cx="1444"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ECG alto (mayor</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49" name="Rectangle 13"/>
            <p:cNvSpPr>
              <a:spLocks noChangeArrowheads="1"/>
            </p:cNvSpPr>
            <p:nvPr/>
          </p:nvSpPr>
          <p:spPr bwMode="auto">
            <a:xfrm>
              <a:off x="898" y="137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0" name="Rectangle 14"/>
            <p:cNvSpPr>
              <a:spLocks noChangeArrowheads="1"/>
            </p:cNvSpPr>
            <p:nvPr/>
          </p:nvSpPr>
          <p:spPr bwMode="auto">
            <a:xfrm>
              <a:off x="454" y="1606"/>
              <a:ext cx="765"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_tradnl" dirty="0" smtClean="0">
                  <a:solidFill>
                    <a:srgbClr val="000000"/>
                  </a:solidFill>
                  <a:latin typeface="Arial" pitchFamily="34" charset="0"/>
                </a:rPr>
                <a:t>q</a:t>
              </a:r>
              <a:r>
                <a:rPr kumimoji="0" lang="es-ES_tradnl" sz="2400" b="0" i="0" u="none" strike="noStrike" cap="none" normalizeH="0" baseline="0" dirty="0" smtClean="0">
                  <a:ln>
                    <a:noFill/>
                  </a:ln>
                  <a:solidFill>
                    <a:srgbClr val="000000"/>
                  </a:solidFill>
                  <a:effectLst/>
                  <a:latin typeface="Arial" pitchFamily="34" charset="0"/>
                  <a:cs typeface="Arial" pitchFamily="34" charset="0"/>
                </a:rPr>
                <a:t>ue 1,0):</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1" name="Rectangle 15"/>
            <p:cNvSpPr>
              <a:spLocks noChangeArrowheads="1"/>
            </p:cNvSpPr>
            <p:nvPr/>
          </p:nvSpPr>
          <p:spPr bwMode="auto">
            <a:xfrm>
              <a:off x="454" y="1834"/>
              <a:ext cx="1619"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Islandia, Finlandia,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2" name="Rectangle 16"/>
            <p:cNvSpPr>
              <a:spLocks noChangeArrowheads="1"/>
            </p:cNvSpPr>
            <p:nvPr/>
          </p:nvSpPr>
          <p:spPr bwMode="auto">
            <a:xfrm>
              <a:off x="1312" y="1834"/>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3" name="Rectangle 17"/>
            <p:cNvSpPr>
              <a:spLocks noChangeArrowheads="1"/>
            </p:cNvSpPr>
            <p:nvPr/>
          </p:nvSpPr>
          <p:spPr bwMode="auto">
            <a:xfrm>
              <a:off x="454" y="2062"/>
              <a:ext cx="1445"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Portugal, Nueva </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4" name="Rectangle 18"/>
            <p:cNvSpPr>
              <a:spLocks noChangeArrowheads="1"/>
            </p:cNvSpPr>
            <p:nvPr/>
          </p:nvSpPr>
          <p:spPr bwMode="auto">
            <a:xfrm>
              <a:off x="454" y="2296"/>
              <a:ext cx="1101"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Zelandia y el</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5" name="Rectangle 19"/>
            <p:cNvSpPr>
              <a:spLocks noChangeArrowheads="1"/>
            </p:cNvSpPr>
            <p:nvPr/>
          </p:nvSpPr>
          <p:spPr bwMode="auto">
            <a:xfrm>
              <a:off x="454" y="2524"/>
              <a:ext cx="1069"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Reino Unido</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6" name="Rectangle 20"/>
            <p:cNvSpPr>
              <a:spLocks noChangeArrowheads="1"/>
            </p:cNvSpPr>
            <p:nvPr/>
          </p:nvSpPr>
          <p:spPr bwMode="auto">
            <a:xfrm>
              <a:off x="454" y="275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7" name="Rectangle 21"/>
            <p:cNvSpPr>
              <a:spLocks noChangeArrowheads="1"/>
            </p:cNvSpPr>
            <p:nvPr/>
          </p:nvSpPr>
          <p:spPr bwMode="auto">
            <a:xfrm>
              <a:off x="2116" y="1372"/>
              <a:ext cx="3073"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Limitaciones más estrictas sobre la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8" name="Rectangle 22"/>
            <p:cNvSpPr>
              <a:spLocks noChangeArrowheads="1"/>
            </p:cNvSpPr>
            <p:nvPr/>
          </p:nvSpPr>
          <p:spPr bwMode="auto">
            <a:xfrm>
              <a:off x="3358" y="137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59" name="Rectangle 23"/>
            <p:cNvSpPr>
              <a:spLocks noChangeArrowheads="1"/>
            </p:cNvSpPr>
            <p:nvPr/>
          </p:nvSpPr>
          <p:spPr bwMode="auto">
            <a:xfrm>
              <a:off x="2404" y="1606"/>
              <a:ext cx="2287"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_tradnl" dirty="0" smtClean="0">
                  <a:solidFill>
                    <a:srgbClr val="000000"/>
                  </a:solidFill>
                  <a:latin typeface="Arial" pitchFamily="34" charset="0"/>
                </a:rPr>
                <a:t>oferta laboral y de equipos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60" name="Rectangle 24"/>
            <p:cNvSpPr>
              <a:spLocks noChangeArrowheads="1"/>
            </p:cNvSpPr>
            <p:nvPr/>
          </p:nvSpPr>
          <p:spPr bwMode="auto">
            <a:xfrm>
              <a:off x="2116" y="1834"/>
              <a:ext cx="2729"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Ampliación de la función de las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61" name="Rectangle 25"/>
            <p:cNvSpPr>
              <a:spLocks noChangeArrowheads="1"/>
            </p:cNvSpPr>
            <p:nvPr/>
          </p:nvSpPr>
          <p:spPr bwMode="auto">
            <a:xfrm>
              <a:off x="2404" y="2062"/>
              <a:ext cx="2503"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_tradnl" dirty="0" smtClean="0">
                  <a:solidFill>
                    <a:srgbClr val="000000"/>
                  </a:solidFill>
                  <a:latin typeface="Arial" pitchFamily="34" charset="0"/>
                </a:rPr>
                <a:t>a</a:t>
              </a:r>
              <a:r>
                <a:rPr kumimoji="0" lang="es-ES_tradnl" sz="2400" b="0" i="0" u="none" strike="noStrike" cap="none" normalizeH="0" baseline="0" dirty="0" smtClean="0">
                  <a:ln>
                    <a:noFill/>
                  </a:ln>
                  <a:solidFill>
                    <a:srgbClr val="000000"/>
                  </a:solidFill>
                  <a:effectLst/>
                  <a:latin typeface="Arial" pitchFamily="34" charset="0"/>
                  <a:cs typeface="Arial" pitchFamily="34" charset="0"/>
                </a:rPr>
                <a:t>seguradoras privadas en la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62" name="Rectangle 26"/>
            <p:cNvSpPr>
              <a:spLocks noChangeArrowheads="1"/>
            </p:cNvSpPr>
            <p:nvPr/>
          </p:nvSpPr>
          <p:spPr bwMode="auto">
            <a:xfrm>
              <a:off x="3922" y="206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63" name="Rectangle 27"/>
            <p:cNvSpPr>
              <a:spLocks noChangeArrowheads="1"/>
            </p:cNvSpPr>
            <p:nvPr/>
          </p:nvSpPr>
          <p:spPr bwMode="auto">
            <a:xfrm>
              <a:off x="3988" y="206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64" name="Rectangle 28"/>
            <p:cNvSpPr>
              <a:spLocks noChangeArrowheads="1"/>
            </p:cNvSpPr>
            <p:nvPr/>
          </p:nvSpPr>
          <p:spPr bwMode="auto">
            <a:xfrm>
              <a:off x="4252" y="206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65" name="Rectangle 29"/>
            <p:cNvSpPr>
              <a:spLocks noChangeArrowheads="1"/>
            </p:cNvSpPr>
            <p:nvPr/>
          </p:nvSpPr>
          <p:spPr bwMode="auto">
            <a:xfrm>
              <a:off x="4318" y="206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66" name="Rectangle 30"/>
            <p:cNvSpPr>
              <a:spLocks noChangeArrowheads="1"/>
            </p:cNvSpPr>
            <p:nvPr/>
          </p:nvSpPr>
          <p:spPr bwMode="auto">
            <a:xfrm>
              <a:off x="2404" y="2296"/>
              <a:ext cx="1727"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_tradnl" dirty="0" smtClean="0">
                  <a:solidFill>
                    <a:srgbClr val="000000"/>
                  </a:solidFill>
                  <a:latin typeface="Arial" pitchFamily="34" charset="0"/>
                </a:rPr>
                <a:t>a</a:t>
              </a:r>
              <a:r>
                <a:rPr kumimoji="0" lang="es-ES_tradnl" sz="2400" b="0" i="0" u="none" strike="noStrike" cap="none" normalizeH="0" baseline="0" dirty="0" smtClean="0">
                  <a:ln>
                    <a:noFill/>
                  </a:ln>
                  <a:solidFill>
                    <a:srgbClr val="000000"/>
                  </a:solidFill>
                  <a:effectLst/>
                  <a:latin typeface="Arial" pitchFamily="34" charset="0"/>
                  <a:cs typeface="Arial" pitchFamily="34" charset="0"/>
                </a:rPr>
                <a:t>tención de la salud</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67" name="Rectangle 31"/>
            <p:cNvSpPr>
              <a:spLocks noChangeArrowheads="1"/>
            </p:cNvSpPr>
            <p:nvPr/>
          </p:nvSpPr>
          <p:spPr bwMode="auto">
            <a:xfrm>
              <a:off x="2116" y="2524"/>
              <a:ext cx="2805"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000000"/>
                  </a:solidFill>
                  <a:effectLst/>
                  <a:latin typeface="Arial" pitchFamily="34" charset="0"/>
                  <a:cs typeface="Arial" pitchFamily="34" charset="0"/>
                </a:rPr>
                <a:t>Mayor selección de proveedores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buFont typeface="Wingdings" pitchFamily="2" charset="2"/>
              <a:buChar char="q"/>
            </a:pPr>
            <a:endParaRPr lang="es-ES_tradnl" dirty="0" smtClean="0"/>
          </a:p>
          <a:p>
            <a:pPr>
              <a:buFont typeface="Wingdings" pitchFamily="2" charset="2"/>
              <a:buChar char="q"/>
            </a:pPr>
            <a:r>
              <a:rPr lang="es-ES_tradnl" dirty="0" smtClean="0"/>
              <a:t>La mejora de la tecnología de la información sobre salud podría ayudar a mejorar la eficiencia</a:t>
            </a:r>
          </a:p>
          <a:p>
            <a:pPr>
              <a:buFont typeface="Wingdings" pitchFamily="2" charset="2"/>
              <a:buChar char="q"/>
            </a:pPr>
            <a:endParaRPr lang="es-ES_tradnl" dirty="0" smtClean="0"/>
          </a:p>
          <a:p>
            <a:pPr>
              <a:buFont typeface="Wingdings" pitchFamily="2" charset="2"/>
              <a:buChar char="q"/>
            </a:pPr>
            <a:r>
              <a:rPr lang="es-ES_tradnl" dirty="0" smtClean="0"/>
              <a:t>Un mayor énfasis en la atención primaria y preventiva también podría contribuir a contener los gastos</a:t>
            </a:r>
            <a:endParaRPr lang="es-ES_tradnl" sz="2400" dirty="0"/>
          </a:p>
        </p:txBody>
      </p:sp>
      <p:sp>
        <p:nvSpPr>
          <p:cNvPr id="4" name="Title 3"/>
          <p:cNvSpPr>
            <a:spLocks noGrp="1"/>
          </p:cNvSpPr>
          <p:nvPr>
            <p:ph type="title"/>
          </p:nvPr>
        </p:nvSpPr>
        <p:spPr/>
        <p:txBody>
          <a:bodyPr/>
          <a:lstStyle/>
          <a:p>
            <a:r>
              <a:rPr lang="es-ES_tradnl" sz="2400" dirty="0" smtClean="0"/>
              <a:t>III. Posibles reformas no incluidas en el análisis</a:t>
            </a:r>
            <a:endParaRPr lang="es-ES_tradnl" sz="2400" dirty="0"/>
          </a:p>
        </p:txBody>
      </p:sp>
      <p:sp>
        <p:nvSpPr>
          <p:cNvPr id="5" name="Slide Number Placeholder 4"/>
          <p:cNvSpPr>
            <a:spLocks noGrp="1"/>
          </p:cNvSpPr>
          <p:nvPr>
            <p:ph type="sldNum" sz="quarter" idx="11"/>
          </p:nvPr>
        </p:nvSpPr>
        <p:spPr/>
        <p:txBody>
          <a:bodyPr/>
          <a:lstStyle/>
          <a:p>
            <a:fld id="{BB3F2FEB-4EF7-4B84-A746-67C062150325}" type="slidenum">
              <a:rPr lang="en-US" smtClean="0"/>
              <a:pPr/>
              <a:t>28</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BA8A3-BC96-40DE-9D65-5DB28ABA68B0}" type="slidenum">
              <a:rPr lang="es-ES_tradnl" smtClean="0">
                <a:solidFill>
                  <a:srgbClr val="FFFFFF"/>
                </a:solidFill>
              </a:rPr>
              <a:pPr/>
              <a:t>29</a:t>
            </a:fld>
            <a:endParaRPr lang="es-ES_tradnl" dirty="0">
              <a:solidFill>
                <a:srgbClr val="FFFFFF"/>
              </a:solidFill>
            </a:endParaRPr>
          </a:p>
        </p:txBody>
      </p:sp>
      <p:sp>
        <p:nvSpPr>
          <p:cNvPr id="7" name="Oval 6"/>
          <p:cNvSpPr/>
          <p:nvPr/>
        </p:nvSpPr>
        <p:spPr>
          <a:xfrm>
            <a:off x="1905000" y="762000"/>
            <a:ext cx="5562600" cy="5334000"/>
          </a:xfrm>
          <a:prstGeom prst="ellipse">
            <a:avLst/>
          </a:prstGeom>
          <a:solidFill>
            <a:srgbClr val="B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600" dirty="0" smtClean="0"/>
              <a:t>IV. Reforma de la salud en las economías emergentes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609600" y="1371600"/>
            <a:ext cx="8153400" cy="4343400"/>
          </a:xfrm>
        </p:spPr>
        <p:txBody>
          <a:bodyPr>
            <a:normAutofit fontScale="92500" lnSpcReduction="10000"/>
          </a:bodyPr>
          <a:lstStyle/>
          <a:p>
            <a:pPr marL="514350" indent="-514350">
              <a:spcBef>
                <a:spcPts val="0"/>
              </a:spcBef>
              <a:spcAft>
                <a:spcPts val="600"/>
              </a:spcAft>
              <a:buFont typeface="+mj-lt"/>
              <a:buAutoNum type="romanUcPeriod"/>
            </a:pPr>
            <a:r>
              <a:rPr lang="es-ES_tradnl" dirty="0" smtClean="0"/>
              <a:t>El contexto fiscal de la reforma de la salud</a:t>
            </a:r>
          </a:p>
          <a:p>
            <a:pPr marL="514350" indent="-514350">
              <a:spcBef>
                <a:spcPts val="0"/>
              </a:spcBef>
              <a:spcAft>
                <a:spcPts val="600"/>
              </a:spcAft>
              <a:buFont typeface="+mj-lt"/>
              <a:buAutoNum type="romanUcPeriod"/>
            </a:pPr>
            <a:endParaRPr lang="es-ES_tradnl" dirty="0" smtClean="0"/>
          </a:p>
          <a:p>
            <a:pPr marL="514350" indent="-514350">
              <a:spcBef>
                <a:spcPts val="0"/>
              </a:spcBef>
              <a:spcAft>
                <a:spcPts val="600"/>
              </a:spcAft>
              <a:buFont typeface="+mj-lt"/>
              <a:buAutoNum type="romanUcPeriod"/>
            </a:pPr>
            <a:r>
              <a:rPr lang="es-ES_tradnl" dirty="0" smtClean="0"/>
              <a:t>Tendencias y perspectivas del gasto público </a:t>
            </a:r>
            <a:r>
              <a:rPr lang="es-ES_tradnl" dirty="0"/>
              <a:t>en salud</a:t>
            </a:r>
            <a:endParaRPr lang="es-ES_tradnl" dirty="0" smtClean="0"/>
          </a:p>
          <a:p>
            <a:pPr marL="514350" indent="-514350">
              <a:spcBef>
                <a:spcPts val="0"/>
              </a:spcBef>
              <a:spcAft>
                <a:spcPts val="600"/>
              </a:spcAft>
              <a:buFont typeface="+mj-lt"/>
              <a:buAutoNum type="romanUcPeriod"/>
            </a:pPr>
            <a:endParaRPr lang="es-ES_tradnl" dirty="0" smtClean="0"/>
          </a:p>
          <a:p>
            <a:pPr marL="514350" indent="-514350">
              <a:spcBef>
                <a:spcPts val="0"/>
              </a:spcBef>
              <a:spcAft>
                <a:spcPts val="600"/>
              </a:spcAft>
              <a:buFont typeface="+mj-lt"/>
              <a:buAutoNum type="romanUcPeriod"/>
            </a:pPr>
            <a:r>
              <a:rPr lang="es-ES_tradnl" dirty="0" smtClean="0"/>
              <a:t>Reformas en las economías avanzadas</a:t>
            </a:r>
          </a:p>
          <a:p>
            <a:pPr marL="514350" indent="-514350">
              <a:spcBef>
                <a:spcPts val="0"/>
              </a:spcBef>
              <a:spcAft>
                <a:spcPts val="600"/>
              </a:spcAft>
              <a:buFont typeface="+mj-lt"/>
              <a:buAutoNum type="romanUcPeriod"/>
            </a:pPr>
            <a:endParaRPr lang="es-ES_tradnl" dirty="0" smtClean="0"/>
          </a:p>
          <a:p>
            <a:pPr marL="514350" indent="-514350">
              <a:spcBef>
                <a:spcPts val="0"/>
              </a:spcBef>
              <a:spcAft>
                <a:spcPts val="600"/>
              </a:spcAft>
              <a:buFont typeface="+mj-lt"/>
              <a:buAutoNum type="romanUcPeriod"/>
            </a:pPr>
            <a:r>
              <a:rPr lang="es-ES_tradnl" dirty="0" smtClean="0"/>
              <a:t>Reformas en las economías emergentes</a:t>
            </a:r>
          </a:p>
          <a:p>
            <a:pPr marL="514350" indent="-514350">
              <a:spcBef>
                <a:spcPts val="0"/>
              </a:spcBef>
              <a:spcAft>
                <a:spcPts val="600"/>
              </a:spcAft>
              <a:buFont typeface="+mj-lt"/>
              <a:buAutoNum type="romanUcPeriod"/>
            </a:pPr>
            <a:endParaRPr lang="es-ES_tradnl" dirty="0" smtClean="0"/>
          </a:p>
          <a:p>
            <a:pPr marL="514350" indent="-514350">
              <a:spcBef>
                <a:spcPts val="0"/>
              </a:spcBef>
              <a:spcAft>
                <a:spcPts val="600"/>
              </a:spcAft>
              <a:buFont typeface="+mj-lt"/>
              <a:buAutoNum type="romanUcPeriod"/>
            </a:pPr>
            <a:r>
              <a:rPr lang="es-ES_tradnl" dirty="0" smtClean="0"/>
              <a:t>Resumen</a:t>
            </a:r>
            <a:endParaRPr lang="es-ES_tradnl" dirty="0"/>
          </a:p>
        </p:txBody>
      </p:sp>
      <p:sp>
        <p:nvSpPr>
          <p:cNvPr id="3" name="Title 2"/>
          <p:cNvSpPr>
            <a:spLocks noGrp="1"/>
          </p:cNvSpPr>
          <p:nvPr>
            <p:ph type="title"/>
          </p:nvPr>
        </p:nvSpPr>
        <p:spPr/>
        <p:txBody>
          <a:bodyPr/>
          <a:lstStyle/>
          <a:p>
            <a:r>
              <a:rPr lang="es-ES_tradnl" dirty="0" smtClean="0"/>
              <a:t>Síntesis</a:t>
            </a:r>
            <a:endParaRPr lang="es-ES_tradnl"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3</a:t>
            </a:fld>
            <a:endParaRPr lang="es-ES_tradnl"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2400" dirty="0" smtClean="0"/>
              <a:t>IV. Las economías emergentes están a la zaga en cuanto a resultados de salud y cobertura</a:t>
            </a:r>
            <a:endParaRPr lang="es-ES_tradnl" sz="2400" dirty="0"/>
          </a:p>
        </p:txBody>
      </p:sp>
      <p:sp>
        <p:nvSpPr>
          <p:cNvPr id="6" name="Slide Number Placeholder 5"/>
          <p:cNvSpPr>
            <a:spLocks noGrp="1"/>
          </p:cNvSpPr>
          <p:nvPr>
            <p:ph type="sldNum" sz="quarter" idx="11"/>
          </p:nvPr>
        </p:nvSpPr>
        <p:spPr/>
        <p:txBody>
          <a:bodyPr/>
          <a:lstStyle/>
          <a:p>
            <a:fld id="{BB3F2FEB-4EF7-4B84-A746-67C062150325}" type="slidenum">
              <a:rPr lang="en-US" smtClean="0"/>
              <a:pPr/>
              <a:t>30</a:t>
            </a:fld>
            <a:endParaRPr lang="en-US" dirty="0"/>
          </a:p>
        </p:txBody>
      </p:sp>
      <p:graphicFrame>
        <p:nvGraphicFramePr>
          <p:cNvPr id="9" name="Chart 8"/>
          <p:cNvGraphicFramePr/>
          <p:nvPr/>
        </p:nvGraphicFramePr>
        <p:xfrm>
          <a:off x="457200" y="1905000"/>
          <a:ext cx="3855628" cy="381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4648200" y="1905000"/>
          <a:ext cx="3889551" cy="3810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295400"/>
            <a:ext cx="8458200" cy="4648200"/>
          </a:xfrm>
        </p:spPr>
        <p:txBody>
          <a:bodyPr>
            <a:normAutofit lnSpcReduction="10000"/>
          </a:bodyPr>
          <a:lstStyle/>
          <a:p>
            <a:pPr>
              <a:buFont typeface="Wingdings" pitchFamily="2" charset="2"/>
              <a:buChar char="q"/>
            </a:pPr>
            <a:endParaRPr lang="es-ES_tradnl" sz="2400" dirty="0" smtClean="0"/>
          </a:p>
          <a:p>
            <a:pPr>
              <a:buFont typeface="Wingdings" pitchFamily="2" charset="2"/>
              <a:buChar char="q"/>
            </a:pPr>
            <a:r>
              <a:rPr lang="es-ES_tradnl" sz="2400" dirty="0" smtClean="0"/>
              <a:t>En los países emergentes de Europa la cobertura es casi completa; las tendencias de las enfermedades se asemejan a las de la economías avanzadas; el espacio fiscal es limitado; la reformas deben centrarse en mejoras de la eficiencia.</a:t>
            </a:r>
          </a:p>
          <a:p>
            <a:pPr>
              <a:buFont typeface="Wingdings" pitchFamily="2" charset="2"/>
              <a:buChar char="q"/>
            </a:pPr>
            <a:endParaRPr lang="es-ES_tradnl" sz="2400" dirty="0" smtClean="0"/>
          </a:p>
          <a:p>
            <a:pPr>
              <a:buFont typeface="Wingdings" pitchFamily="2" charset="2"/>
              <a:buChar char="q"/>
            </a:pPr>
            <a:r>
              <a:rPr lang="es-ES_tradnl" sz="2400" dirty="0"/>
              <a:t>En los países emergentes de </a:t>
            </a:r>
            <a:r>
              <a:rPr lang="es-ES_tradnl" sz="2400" dirty="0" smtClean="0"/>
              <a:t>América Latina y Asia, los tipos de enfermedades están en transición de las enfermedades transmisibles a las no transmisibles; estos países disponen de mayor espacio fiscal y tienen que ampliar la cobertura de una manera sostenible desde el punto de vista fiscal.</a:t>
            </a:r>
          </a:p>
        </p:txBody>
      </p:sp>
      <p:sp>
        <p:nvSpPr>
          <p:cNvPr id="2" name="Title 1"/>
          <p:cNvSpPr>
            <a:spLocks noGrp="1"/>
          </p:cNvSpPr>
          <p:nvPr>
            <p:ph type="title"/>
          </p:nvPr>
        </p:nvSpPr>
        <p:spPr/>
        <p:txBody>
          <a:bodyPr/>
          <a:lstStyle/>
          <a:p>
            <a:r>
              <a:rPr lang="es-ES_tradnl" sz="2400" dirty="0" smtClean="0"/>
              <a:t>IV. Los desafíos de reforma difieren entre los países emergentes de Europa y los de América Latina y Asia</a:t>
            </a:r>
            <a:endParaRPr lang="es-ES_tradnl" sz="2400"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31</a:t>
            </a:fld>
            <a:endParaRPr lang="es-ES_tradnl"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s-ES_tradnl" sz="2400" dirty="0" smtClean="0"/>
          </a:p>
          <a:p>
            <a:r>
              <a:rPr lang="es-ES_tradnl" sz="2400" dirty="0" smtClean="0"/>
              <a:t>La contención de los costos es uno de los principales desafíos después de la ampliación exitosa de la cobertura (</a:t>
            </a:r>
            <a:r>
              <a:rPr lang="es-ES_tradnl" sz="2400" dirty="0"/>
              <a:t>C</a:t>
            </a:r>
            <a:r>
              <a:rPr lang="es-ES_tradnl" sz="2400" dirty="0" smtClean="0"/>
              <a:t>orea, provincia china de Taiwán)</a:t>
            </a:r>
          </a:p>
          <a:p>
            <a:endParaRPr lang="es-ES_tradnl" sz="2400" dirty="0" smtClean="0"/>
          </a:p>
          <a:p>
            <a:r>
              <a:rPr lang="es-ES_tradnl" sz="2400" dirty="0" smtClean="0"/>
              <a:t>El sector privado puede desempeñar un papel importante</a:t>
            </a:r>
          </a:p>
          <a:p>
            <a:endParaRPr lang="es-ES_tradnl" sz="2400" dirty="0" smtClean="0"/>
          </a:p>
          <a:p>
            <a:r>
              <a:rPr lang="es-ES_tradnl" sz="2400" dirty="0" smtClean="0"/>
              <a:t>La mejora de la eficiencia es la clave para el funcionamiento del sistema a largo plazo</a:t>
            </a:r>
          </a:p>
        </p:txBody>
      </p:sp>
      <p:sp>
        <p:nvSpPr>
          <p:cNvPr id="2" name="Title 1"/>
          <p:cNvSpPr>
            <a:spLocks noGrp="1"/>
          </p:cNvSpPr>
          <p:nvPr>
            <p:ph type="title"/>
          </p:nvPr>
        </p:nvSpPr>
        <p:spPr/>
        <p:txBody>
          <a:bodyPr/>
          <a:lstStyle/>
          <a:p>
            <a:r>
              <a:rPr lang="es-ES_tradnl" sz="2400" dirty="0" smtClean="0"/>
              <a:t>IV. Las economías emergentes deberían aprender de las experiencias de las economías avanzadas</a:t>
            </a:r>
            <a:endParaRPr lang="es-ES_tradnl" sz="2400"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32</a:t>
            </a:fld>
            <a:endParaRPr lang="es-ES_tradnl"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295400"/>
            <a:ext cx="8458200" cy="4648200"/>
          </a:xfrm>
        </p:spPr>
        <p:txBody>
          <a:bodyPr/>
          <a:lstStyle/>
          <a:p>
            <a:pPr marL="0">
              <a:spcBef>
                <a:spcPts val="0"/>
              </a:spcBef>
              <a:buNone/>
            </a:pPr>
            <a:r>
              <a:rPr lang="es-ES_tradnl" sz="2000" b="0" dirty="0" smtClean="0">
                <a:solidFill>
                  <a:srgbClr val="800000"/>
                </a:solidFill>
              </a:rPr>
              <a:t>Así lo indican las experiencias de reforma en economías avanzadas y emergentes (Corea, Estonia</a:t>
            </a:r>
            <a:r>
              <a:rPr lang="es-ES_tradnl" sz="2000" dirty="0">
                <a:solidFill>
                  <a:srgbClr val="800000"/>
                </a:solidFill>
              </a:rPr>
              <a:t>, provincia china de </a:t>
            </a:r>
            <a:r>
              <a:rPr lang="es-ES_tradnl" sz="2000" dirty="0" smtClean="0">
                <a:solidFill>
                  <a:srgbClr val="800000"/>
                </a:solidFill>
              </a:rPr>
              <a:t>Taiwán, Tailandia)</a:t>
            </a:r>
            <a:endParaRPr lang="es-ES_tradnl" sz="2000" b="0" dirty="0" smtClean="0">
              <a:solidFill>
                <a:srgbClr val="800000"/>
              </a:solidFill>
            </a:endParaRPr>
          </a:p>
          <a:p>
            <a:endParaRPr lang="es-ES_tradnl" sz="2400" dirty="0" smtClean="0"/>
          </a:p>
          <a:p>
            <a:r>
              <a:rPr lang="es-ES_tradnl" sz="2400" dirty="0" smtClean="0"/>
              <a:t>Permite una distribución más amplia del riesgo, y puede ayudar a mejorar la eficiencia y el control de los costos</a:t>
            </a:r>
          </a:p>
          <a:p>
            <a:endParaRPr lang="es-ES_tradnl" sz="2400" dirty="0" smtClean="0"/>
          </a:p>
          <a:p>
            <a:r>
              <a:rPr lang="es-ES_tradnl" sz="2400" dirty="0" smtClean="0"/>
              <a:t>Ofrece una mejor plataforma para lograr equidad</a:t>
            </a:r>
          </a:p>
          <a:p>
            <a:endParaRPr lang="es-ES_tradnl" sz="2400" dirty="0" smtClean="0"/>
          </a:p>
          <a:p>
            <a:r>
              <a:rPr lang="es-ES_tradnl" sz="2400" dirty="0" smtClean="0"/>
              <a:t>También puede ser útil para ampliar el número de opciones si se combina con el suministro privado.</a:t>
            </a:r>
          </a:p>
        </p:txBody>
      </p:sp>
      <p:sp>
        <p:nvSpPr>
          <p:cNvPr id="2" name="Title 1"/>
          <p:cNvSpPr>
            <a:spLocks noGrp="1"/>
          </p:cNvSpPr>
          <p:nvPr>
            <p:ph type="title"/>
          </p:nvPr>
        </p:nvSpPr>
        <p:spPr/>
        <p:txBody>
          <a:bodyPr/>
          <a:lstStyle/>
          <a:p>
            <a:r>
              <a:rPr lang="es-ES_tradnl" dirty="0" smtClean="0"/>
              <a:t>IV. </a:t>
            </a:r>
            <a:r>
              <a:rPr lang="es-ES_tradnl" sz="2400" dirty="0" smtClean="0"/>
              <a:t>Un sistema de pagador único ofrece varias ventajas</a:t>
            </a:r>
            <a:endParaRPr lang="es-ES_tradnl"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33</a:t>
            </a:fld>
            <a:endParaRPr lang="es-ES_tradnl"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295400"/>
            <a:ext cx="8458200" cy="4648200"/>
          </a:xfrm>
        </p:spPr>
        <p:txBody>
          <a:bodyPr/>
          <a:lstStyle/>
          <a:p>
            <a:pPr>
              <a:buFont typeface="Wingdings" pitchFamily="2" charset="2"/>
              <a:buChar char="q"/>
            </a:pPr>
            <a:endParaRPr lang="es-ES_tradnl" sz="2400" dirty="0" smtClean="0"/>
          </a:p>
          <a:p>
            <a:pPr>
              <a:buFont typeface="Wingdings" pitchFamily="2" charset="2"/>
              <a:buChar char="q"/>
            </a:pPr>
            <a:r>
              <a:rPr lang="es-ES_tradnl" sz="2400" dirty="0" smtClean="0"/>
              <a:t>Muchos países han logrado contener el gasto mediante reformas (Estonia, Hungría, Letonia, Rusia y Ucrania)</a:t>
            </a:r>
          </a:p>
          <a:p>
            <a:pPr>
              <a:buFont typeface="Wingdings" pitchFamily="2" charset="2"/>
              <a:buChar char="q"/>
            </a:pPr>
            <a:endParaRPr lang="es-ES_tradnl" sz="2400" dirty="0" smtClean="0"/>
          </a:p>
          <a:p>
            <a:pPr>
              <a:buFont typeface="Wingdings" pitchFamily="2" charset="2"/>
              <a:buChar char="q"/>
            </a:pPr>
            <a:r>
              <a:rPr lang="es-ES_tradnl" sz="2400" dirty="0" smtClean="0"/>
              <a:t>Existe margen para realizar reformas adicionales a nivel micro para mejorar la eficiencia</a:t>
            </a:r>
          </a:p>
          <a:p>
            <a:pPr>
              <a:buFont typeface="Wingdings" pitchFamily="2" charset="2"/>
              <a:buChar char="q"/>
            </a:pPr>
            <a:endParaRPr lang="es-ES_tradnl" sz="2400" dirty="0" smtClean="0"/>
          </a:p>
          <a:p>
            <a:pPr>
              <a:buFont typeface="Wingdings" pitchFamily="2" charset="2"/>
              <a:buChar char="q"/>
            </a:pPr>
            <a:r>
              <a:rPr lang="es-ES_tradnl" sz="2400" dirty="0" smtClean="0"/>
              <a:t>También es importante promover las buenas prácticas de salud</a:t>
            </a:r>
          </a:p>
        </p:txBody>
      </p:sp>
      <p:sp>
        <p:nvSpPr>
          <p:cNvPr id="2" name="Title 1"/>
          <p:cNvSpPr>
            <a:spLocks noGrp="1"/>
          </p:cNvSpPr>
          <p:nvPr>
            <p:ph type="title"/>
          </p:nvPr>
        </p:nvSpPr>
        <p:spPr/>
        <p:txBody>
          <a:bodyPr/>
          <a:lstStyle/>
          <a:p>
            <a:r>
              <a:rPr lang="es-ES_tradnl" sz="2400" dirty="0" smtClean="0"/>
              <a:t>IV. Reforma de la salud en países emergentes de Europa</a:t>
            </a:r>
            <a:endParaRPr lang="es-ES_tradnl" sz="2400"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34</a:t>
            </a:fld>
            <a:endParaRPr lang="es-ES_tradnl"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1295400"/>
            <a:ext cx="8305800" cy="4648200"/>
          </a:xfrm>
        </p:spPr>
        <p:txBody>
          <a:bodyPr/>
          <a:lstStyle/>
          <a:p>
            <a:pPr>
              <a:buFont typeface="Wingdings" pitchFamily="2" charset="2"/>
              <a:buChar char="q"/>
            </a:pPr>
            <a:endParaRPr lang="es-ES_tradnl" sz="2400" dirty="0" smtClean="0"/>
          </a:p>
          <a:p>
            <a:pPr>
              <a:buFont typeface="Wingdings" pitchFamily="2" charset="2"/>
              <a:buChar char="q"/>
            </a:pPr>
            <a:r>
              <a:rPr lang="es-ES_tradnl" sz="2400" dirty="0" smtClean="0"/>
              <a:t>Los programas de prestaciones deberían limitarse a los servicios más esenciales a medida que se amplía la cobertura (China, India y México)</a:t>
            </a:r>
          </a:p>
          <a:p>
            <a:pPr>
              <a:buFont typeface="Wingdings" pitchFamily="2" charset="2"/>
              <a:buChar char="q"/>
            </a:pPr>
            <a:endParaRPr lang="es-ES_tradnl" sz="2400" dirty="0" smtClean="0"/>
          </a:p>
          <a:p>
            <a:pPr>
              <a:buFont typeface="Wingdings" pitchFamily="2" charset="2"/>
              <a:buChar char="q"/>
            </a:pPr>
            <a:r>
              <a:rPr lang="es-ES_tradnl" sz="2400" dirty="0" smtClean="0"/>
              <a:t>La expansión debería financiarse mediante impuestos si el grado de informalidad en el mercado laboral es alto</a:t>
            </a:r>
          </a:p>
          <a:p>
            <a:pPr>
              <a:buFont typeface="Wingdings" pitchFamily="2" charset="2"/>
              <a:buChar char="q"/>
            </a:pPr>
            <a:endParaRPr lang="es-ES_tradnl" sz="2400" dirty="0" smtClean="0"/>
          </a:p>
          <a:p>
            <a:pPr>
              <a:buFont typeface="Wingdings" pitchFamily="2" charset="2"/>
              <a:buChar char="q"/>
            </a:pPr>
            <a:r>
              <a:rPr lang="es-ES_tradnl" sz="2400" dirty="0" smtClean="0"/>
              <a:t>Las mejoras en la composición del gasto pueden arrojar mejores resultados sin generar costos adicionales</a:t>
            </a:r>
          </a:p>
        </p:txBody>
      </p:sp>
      <p:sp>
        <p:nvSpPr>
          <p:cNvPr id="2" name="Title 1"/>
          <p:cNvSpPr>
            <a:spLocks noGrp="1"/>
          </p:cNvSpPr>
          <p:nvPr>
            <p:ph type="title"/>
          </p:nvPr>
        </p:nvSpPr>
        <p:spPr/>
        <p:txBody>
          <a:bodyPr/>
          <a:lstStyle/>
          <a:p>
            <a:r>
              <a:rPr lang="en-US" sz="2400" dirty="0" smtClean="0"/>
              <a:t>IV. </a:t>
            </a:r>
            <a:r>
              <a:rPr lang="es-ES_tradnl" sz="2400" dirty="0" smtClean="0"/>
              <a:t>Reforma de la salud en países emergentes de América Latina y Asia</a:t>
            </a:r>
            <a:endParaRPr lang="en-US" sz="2400" dirty="0"/>
          </a:p>
        </p:txBody>
      </p:sp>
      <p:sp>
        <p:nvSpPr>
          <p:cNvPr id="5" name="Slide Number Placeholder 4"/>
          <p:cNvSpPr>
            <a:spLocks noGrp="1"/>
          </p:cNvSpPr>
          <p:nvPr>
            <p:ph type="sldNum" sz="quarter" idx="11"/>
          </p:nvPr>
        </p:nvSpPr>
        <p:spPr/>
        <p:txBody>
          <a:bodyPr/>
          <a:lstStyle/>
          <a:p>
            <a:fld id="{BB3F2FEB-4EF7-4B84-A746-67C062150325}" type="slidenum">
              <a:rPr lang="en-US" smtClean="0"/>
              <a:pPr/>
              <a:t>35</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BA8A3-BC96-40DE-9D65-5DB28ABA68B0}" type="slidenum">
              <a:rPr lang="es-ES_tradnl" smtClean="0">
                <a:solidFill>
                  <a:srgbClr val="FFFFFF"/>
                </a:solidFill>
              </a:rPr>
              <a:pPr/>
              <a:t>36</a:t>
            </a:fld>
            <a:endParaRPr lang="es-ES_tradnl" dirty="0">
              <a:solidFill>
                <a:srgbClr val="FFFFFF"/>
              </a:solidFill>
            </a:endParaRPr>
          </a:p>
        </p:txBody>
      </p:sp>
      <p:sp>
        <p:nvSpPr>
          <p:cNvPr id="7" name="Oval 6"/>
          <p:cNvSpPr/>
          <p:nvPr/>
        </p:nvSpPr>
        <p:spPr>
          <a:xfrm>
            <a:off x="1905000" y="762000"/>
            <a:ext cx="5562600" cy="5334000"/>
          </a:xfrm>
          <a:prstGeom prst="ellipse">
            <a:avLst/>
          </a:prstGeom>
          <a:solidFill>
            <a:srgbClr val="B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600" dirty="0" smtClean="0"/>
              <a:t>V. Resumen</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914400"/>
            <a:ext cx="8382000" cy="5486400"/>
          </a:xfrm>
        </p:spPr>
        <p:txBody>
          <a:bodyPr>
            <a:normAutofit/>
          </a:bodyPr>
          <a:lstStyle/>
          <a:p>
            <a:pPr>
              <a:buNone/>
            </a:pPr>
            <a:r>
              <a:rPr lang="es-ES_tradnl" sz="2400" dirty="0" smtClean="0"/>
              <a:t>Economías avanzadas:</a:t>
            </a:r>
          </a:p>
          <a:p>
            <a:pPr>
              <a:buNone/>
            </a:pPr>
            <a:endParaRPr lang="es-ES_tradnl" sz="2400" dirty="0" smtClean="0"/>
          </a:p>
          <a:p>
            <a:pPr lvl="1">
              <a:buFont typeface="Wingdings" pitchFamily="2" charset="2"/>
              <a:buChar char="q"/>
            </a:pPr>
            <a:r>
              <a:rPr lang="es-ES_tradnl" sz="2400" dirty="0" smtClean="0"/>
              <a:t>Las necesidades de ajuste fiscal son considerables y en gran proporción son atribuibles a los aumentos proyectados del gasto en salud</a:t>
            </a:r>
          </a:p>
          <a:p>
            <a:pPr lvl="1">
              <a:buFont typeface="Wingdings" pitchFamily="2" charset="2"/>
              <a:buChar char="q"/>
            </a:pPr>
            <a:endParaRPr lang="es-ES_tradnl" sz="2400" dirty="0" smtClean="0"/>
          </a:p>
          <a:p>
            <a:pPr lvl="1">
              <a:buFont typeface="Wingdings" pitchFamily="2" charset="2"/>
              <a:buChar char="q"/>
            </a:pPr>
            <a:r>
              <a:rPr lang="es-ES_tradnl" sz="2400" dirty="0" smtClean="0"/>
              <a:t>Las reformas de salud pueden ayudar a contener los aumentos proyectados del gasto</a:t>
            </a:r>
          </a:p>
          <a:p>
            <a:pPr lvl="1">
              <a:buFont typeface="Wingdings" pitchFamily="2" charset="2"/>
              <a:buChar char="q"/>
            </a:pPr>
            <a:endParaRPr lang="es-ES_tradnl" sz="2400" dirty="0" smtClean="0"/>
          </a:p>
          <a:p>
            <a:pPr lvl="1">
              <a:buFont typeface="Wingdings" pitchFamily="2" charset="2"/>
              <a:buChar char="q"/>
            </a:pPr>
            <a:r>
              <a:rPr lang="es-ES_tradnl" sz="2400" dirty="0" smtClean="0"/>
              <a:t>La estrategia más eficaz es una combinación de controles a nivel macro y reformas a nivel micro para mejorar la eficiencia del gasto</a:t>
            </a:r>
          </a:p>
        </p:txBody>
      </p:sp>
      <p:sp>
        <p:nvSpPr>
          <p:cNvPr id="2" name="Title 1"/>
          <p:cNvSpPr>
            <a:spLocks noGrp="1"/>
          </p:cNvSpPr>
          <p:nvPr>
            <p:ph type="title"/>
          </p:nvPr>
        </p:nvSpPr>
        <p:spPr/>
        <p:txBody>
          <a:bodyPr/>
          <a:lstStyle/>
          <a:p>
            <a:r>
              <a:rPr lang="es-ES_tradnl" dirty="0" smtClean="0"/>
              <a:t>V. Resumen</a:t>
            </a:r>
            <a:endParaRPr lang="es-ES_tradnl"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37</a:t>
            </a:fld>
            <a:endParaRPr lang="es-ES_tradnl"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914400"/>
            <a:ext cx="8458200" cy="5486400"/>
          </a:xfrm>
        </p:spPr>
        <p:txBody>
          <a:bodyPr>
            <a:normAutofit/>
          </a:bodyPr>
          <a:lstStyle/>
          <a:p>
            <a:pPr>
              <a:buNone/>
            </a:pPr>
            <a:r>
              <a:rPr lang="es-ES_tradnl" sz="2400" dirty="0" smtClean="0"/>
              <a:t>Economías emergentes:</a:t>
            </a:r>
          </a:p>
          <a:p>
            <a:pPr>
              <a:buNone/>
            </a:pPr>
            <a:endParaRPr lang="es-ES_tradnl" sz="2400" dirty="0" smtClean="0"/>
          </a:p>
          <a:p>
            <a:pPr lvl="1">
              <a:buFont typeface="Wingdings" pitchFamily="2" charset="2"/>
              <a:buChar char="q"/>
            </a:pPr>
            <a:r>
              <a:rPr lang="es-ES_tradnl" sz="2400" dirty="0" smtClean="0"/>
              <a:t>Las necesidades de ajuste fiscal son menos apremiantes, pero algunas economías son vulnerables</a:t>
            </a:r>
          </a:p>
          <a:p>
            <a:pPr lvl="1">
              <a:buFont typeface="Wingdings" pitchFamily="2" charset="2"/>
              <a:buChar char="q"/>
            </a:pPr>
            <a:endParaRPr lang="es-ES_tradnl" sz="2400" dirty="0" smtClean="0"/>
          </a:p>
          <a:p>
            <a:pPr lvl="1">
              <a:buFont typeface="Wingdings" pitchFamily="2" charset="2"/>
              <a:buChar char="q"/>
            </a:pPr>
            <a:r>
              <a:rPr lang="es-ES_tradnl" sz="2400" dirty="0" smtClean="0"/>
              <a:t>Las reformas a favor de la eficiencia deben ser una prioridad, en especial en los países emergentes de </a:t>
            </a:r>
            <a:r>
              <a:rPr lang="es-ES_tradnl" sz="2400" dirty="0"/>
              <a:t>E</a:t>
            </a:r>
            <a:r>
              <a:rPr lang="es-ES_tradnl" sz="2400" dirty="0" smtClean="0"/>
              <a:t>uropa</a:t>
            </a:r>
          </a:p>
          <a:p>
            <a:pPr lvl="1">
              <a:buFont typeface="Wingdings" pitchFamily="2" charset="2"/>
              <a:buChar char="q"/>
            </a:pPr>
            <a:endParaRPr lang="es-ES_tradnl" sz="2400" dirty="0" smtClean="0"/>
          </a:p>
          <a:p>
            <a:pPr lvl="1">
              <a:buFont typeface="Wingdings" pitchFamily="2" charset="2"/>
              <a:buChar char="q"/>
            </a:pPr>
            <a:r>
              <a:rPr lang="es-ES_tradnl" sz="2400" dirty="0" smtClean="0"/>
              <a:t>La ampliación de la cobertura en los países emergentes de América Latina y Asia no debe poner en peligro la sostenibilidad fiscal</a:t>
            </a:r>
          </a:p>
        </p:txBody>
      </p:sp>
      <p:sp>
        <p:nvSpPr>
          <p:cNvPr id="2" name="Title 1"/>
          <p:cNvSpPr>
            <a:spLocks noGrp="1"/>
          </p:cNvSpPr>
          <p:nvPr>
            <p:ph type="title"/>
          </p:nvPr>
        </p:nvSpPr>
        <p:spPr/>
        <p:txBody>
          <a:bodyPr/>
          <a:lstStyle/>
          <a:p>
            <a:r>
              <a:rPr lang="es-ES_tradnl" dirty="0" smtClean="0"/>
              <a:t>V. Resumen</a:t>
            </a:r>
            <a:endParaRPr lang="es-ES_tradnl" dirty="0"/>
          </a:p>
        </p:txBody>
      </p:sp>
      <p:sp>
        <p:nvSpPr>
          <p:cNvPr id="5" name="Slide Number Placeholder 4"/>
          <p:cNvSpPr>
            <a:spLocks noGrp="1"/>
          </p:cNvSpPr>
          <p:nvPr>
            <p:ph type="sldNum" sz="quarter" idx="11"/>
          </p:nvPr>
        </p:nvSpPr>
        <p:spPr/>
        <p:txBody>
          <a:bodyPr/>
          <a:lstStyle/>
          <a:p>
            <a:fld id="{BB3F2FEB-4EF7-4B84-A746-67C062150325}" type="slidenum">
              <a:rPr lang="es-ES_tradnl" smtClean="0"/>
              <a:pPr/>
              <a:t>38</a:t>
            </a:fld>
            <a:endParaRPr lang="es-ES_tradnl"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5703838"/>
            <a:ext cx="4038600" cy="646331"/>
          </a:xfrm>
          <a:prstGeom prst="rect">
            <a:avLst/>
          </a:prstGeom>
          <a:noFill/>
        </p:spPr>
        <p:txBody>
          <a:bodyPr wrap="square" rtlCol="0">
            <a:spAutoFit/>
          </a:bodyPr>
          <a:lstStyle/>
          <a:p>
            <a:r>
              <a:rPr lang="es-ES_tradnl" sz="3600" dirty="0" smtClean="0">
                <a:solidFill>
                  <a:schemeClr val="bg1">
                    <a:lumMod val="50000"/>
                  </a:schemeClr>
                </a:solidFill>
                <a:latin typeface="Franklin Gothic Medium" pitchFamily="34" charset="0"/>
              </a:rPr>
              <a:t>¡Gracias!</a:t>
            </a:r>
          </a:p>
        </p:txBody>
      </p:sp>
      <p:sp>
        <p:nvSpPr>
          <p:cNvPr id="3" name="TextBox 2"/>
          <p:cNvSpPr txBox="1"/>
          <p:nvPr/>
        </p:nvSpPr>
        <p:spPr>
          <a:xfrm>
            <a:off x="3124200" y="609600"/>
            <a:ext cx="6019800" cy="4431983"/>
          </a:xfrm>
          <a:prstGeom prst="rect">
            <a:avLst/>
          </a:prstGeom>
          <a:noFill/>
        </p:spPr>
        <p:txBody>
          <a:bodyPr wrap="square" rtlCol="0">
            <a:spAutoFit/>
          </a:bodyPr>
          <a:lstStyle/>
          <a:p>
            <a:r>
              <a:rPr lang="es-ES_tradnl" b="1" dirty="0" smtClean="0"/>
              <a:t>Disponible gratis en la librería virtual del FMI:</a:t>
            </a:r>
          </a:p>
          <a:p>
            <a:r>
              <a:rPr lang="en-US" sz="1800" dirty="0" smtClean="0">
                <a:hlinkClick r:id="rId3"/>
              </a:rPr>
              <a:t>http://www.imf.org/external/pubs/cat/longres.aspx?sk=25336</a:t>
            </a:r>
            <a:endParaRPr lang="en-US" sz="1800" dirty="0" smtClean="0"/>
          </a:p>
          <a:p>
            <a:endParaRPr lang="en-US" dirty="0" smtClean="0"/>
          </a:p>
          <a:p>
            <a:r>
              <a:rPr lang="en-US" dirty="0" smtClean="0"/>
              <a:t>Enlace </a:t>
            </a:r>
            <a:r>
              <a:rPr lang="es-ES" dirty="0" smtClean="0"/>
              <a:t>corto</a:t>
            </a:r>
            <a:r>
              <a:rPr lang="en-US" dirty="0" smtClean="0"/>
              <a:t>: </a:t>
            </a:r>
          </a:p>
          <a:p>
            <a:endParaRPr lang="en-US" dirty="0" smtClean="0">
              <a:hlinkClick r:id="rId4"/>
            </a:endParaRPr>
          </a:p>
          <a:p>
            <a:r>
              <a:rPr lang="en-US" dirty="0" smtClean="0">
                <a:hlinkClick r:id="rId4"/>
              </a:rPr>
              <a:t>http://tinyurl.com/IMFHEALTHCARE</a:t>
            </a:r>
            <a:endParaRPr lang="en-US" dirty="0" smtClean="0"/>
          </a:p>
          <a:p>
            <a:endParaRPr lang="en-US" dirty="0" smtClean="0"/>
          </a:p>
          <a:p>
            <a:endParaRPr lang="es-ES_tradnl" b="1" dirty="0" smtClean="0"/>
          </a:p>
          <a:p>
            <a:r>
              <a:rPr lang="es-ES_tradnl" b="1" dirty="0" smtClean="0"/>
              <a:t>y en </a:t>
            </a:r>
            <a:r>
              <a:rPr lang="es-ES_tradnl" b="1" dirty="0" smtClean="0">
                <a:hlinkClick r:id="rId5"/>
              </a:rPr>
              <a:t>Amazon.com</a:t>
            </a:r>
            <a:endParaRPr lang="es-ES_tradnl" b="1" dirty="0" smtClean="0"/>
          </a:p>
          <a:p>
            <a:endParaRPr lang="es-ES_tradnl" b="1" dirty="0" smtClean="0"/>
          </a:p>
          <a:p>
            <a:r>
              <a:rPr lang="es-ES_tradnl" b="1" dirty="0" smtClean="0"/>
              <a:t>También está disponible un </a:t>
            </a:r>
            <a:r>
              <a:rPr lang="es-ES_tradnl" b="1" dirty="0" smtClean="0">
                <a:hlinkClick r:id="rId6"/>
              </a:rPr>
              <a:t>video</a:t>
            </a:r>
            <a:endParaRPr lang="es-ES_tradnl" b="1" dirty="0"/>
          </a:p>
        </p:txBody>
      </p:sp>
      <p:pic>
        <p:nvPicPr>
          <p:cNvPr id="5" name="Picture 3"/>
          <p:cNvPicPr>
            <a:picLocks noChangeAspect="1" noChangeArrowheads="1"/>
          </p:cNvPicPr>
          <p:nvPr/>
        </p:nvPicPr>
        <p:blipFill>
          <a:blip r:embed="rId7" cstate="print"/>
          <a:srcRect/>
          <a:stretch>
            <a:fillRect/>
          </a:stretch>
        </p:blipFill>
        <p:spPr bwMode="auto">
          <a:xfrm>
            <a:off x="304800" y="1066800"/>
            <a:ext cx="2743200" cy="4089162"/>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403BEBE1-7BD2-4AFA-85AF-7487A2E15DE6}" type="slidenum">
              <a:rPr lang="es-ES_tradnl" smtClean="0"/>
              <a:pPr/>
              <a:t>39</a:t>
            </a:fld>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BA8A3-BC96-40DE-9D65-5DB28ABA68B0}" type="slidenum">
              <a:rPr lang="en-US" smtClean="0">
                <a:solidFill>
                  <a:srgbClr val="FFFFFF"/>
                </a:solidFill>
              </a:rPr>
              <a:pPr/>
              <a:t>4</a:t>
            </a:fld>
            <a:endParaRPr lang="en-US" dirty="0">
              <a:solidFill>
                <a:srgbClr val="FFFFFF"/>
              </a:solidFill>
            </a:endParaRPr>
          </a:p>
        </p:txBody>
      </p:sp>
      <p:sp>
        <p:nvSpPr>
          <p:cNvPr id="7" name="Oval 6"/>
          <p:cNvSpPr/>
          <p:nvPr/>
        </p:nvSpPr>
        <p:spPr>
          <a:xfrm>
            <a:off x="1905000" y="762000"/>
            <a:ext cx="5562600" cy="5334000"/>
          </a:xfrm>
          <a:prstGeom prst="ellipse">
            <a:avLst/>
          </a:prstGeom>
          <a:solidFill>
            <a:srgbClr val="B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600" dirty="0" smtClean="0"/>
              <a:t>I. El contexto fiscal</a:t>
            </a:r>
            <a:endParaRPr lang="es-ES_tradnl" sz="36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a:graphicFrameLocks noGrp="1"/>
          </p:cNvGraphicFramePr>
          <p:nvPr/>
        </p:nvGraphicFramePr>
        <p:xfrm>
          <a:off x="609600" y="1447800"/>
          <a:ext cx="8001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p:txBody>
          <a:bodyPr/>
          <a:lstStyle/>
          <a:p>
            <a:r>
              <a:rPr lang="es-ES_tradnl" sz="2400" dirty="0" smtClean="0"/>
              <a:t>I. Los coeficientes de endeudamiento permanecen en niveles históricos en las economías avanzadas</a:t>
            </a:r>
            <a:endParaRPr lang="es-ES_tradnl" sz="2400" dirty="0"/>
          </a:p>
        </p:txBody>
      </p:sp>
      <p:sp>
        <p:nvSpPr>
          <p:cNvPr id="15" name="TextBox 14"/>
          <p:cNvSpPr txBox="1"/>
          <p:nvPr/>
        </p:nvSpPr>
        <p:spPr>
          <a:xfrm>
            <a:off x="838200" y="914400"/>
            <a:ext cx="7848600" cy="338554"/>
          </a:xfrm>
          <a:prstGeom prst="rect">
            <a:avLst/>
          </a:prstGeom>
          <a:noFill/>
        </p:spPr>
        <p:txBody>
          <a:bodyPr wrap="square" rtlCol="0">
            <a:spAutoFit/>
          </a:bodyPr>
          <a:lstStyle/>
          <a:p>
            <a:r>
              <a:rPr lang="es-ES_tradnl" sz="1600" b="1" dirty="0" smtClean="0">
                <a:latin typeface="+mj-lt"/>
              </a:rPr>
              <a:t>Deuda pública, </a:t>
            </a:r>
            <a:r>
              <a:rPr lang="es-ES_tradnl" sz="1600" dirty="0" smtClean="0">
                <a:latin typeface="+mj-lt"/>
              </a:rPr>
              <a:t>porcentaje del PIB</a:t>
            </a:r>
            <a:endParaRPr lang="es-ES_tradnl" sz="1600" b="1" dirty="0">
              <a:latin typeface="+mj-lt"/>
            </a:endParaRPr>
          </a:p>
        </p:txBody>
      </p:sp>
      <p:sp>
        <p:nvSpPr>
          <p:cNvPr id="6" name="Oval 5"/>
          <p:cNvSpPr/>
          <p:nvPr/>
        </p:nvSpPr>
        <p:spPr>
          <a:xfrm>
            <a:off x="4343400" y="1752600"/>
            <a:ext cx="761951" cy="990622"/>
          </a:xfrm>
          <a:prstGeom prst="ellipse">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s-ES_tradnl" dirty="0"/>
          </a:p>
        </p:txBody>
      </p:sp>
      <p:sp>
        <p:nvSpPr>
          <p:cNvPr id="7" name="Oval 6"/>
          <p:cNvSpPr/>
          <p:nvPr/>
        </p:nvSpPr>
        <p:spPr>
          <a:xfrm>
            <a:off x="7924800" y="2286000"/>
            <a:ext cx="761952" cy="990622"/>
          </a:xfrm>
          <a:prstGeom prst="ellipse">
            <a:avLst/>
          </a:prstGeom>
          <a:solidFill>
            <a:srgbClr val="FFC000">
              <a:alpha val="46000"/>
            </a:srgbClr>
          </a:solidFill>
          <a:ln w="25400" cap="flat" cmpd="sng" algn="ctr">
            <a:solidFill>
              <a:srgbClr val="FFC000">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s-ES_tradnl" dirty="0"/>
          </a:p>
        </p:txBody>
      </p:sp>
      <p:sp>
        <p:nvSpPr>
          <p:cNvPr id="8" name="TextBox 1"/>
          <p:cNvSpPr txBox="1"/>
          <p:nvPr/>
        </p:nvSpPr>
        <p:spPr>
          <a:xfrm>
            <a:off x="2590800" y="2209800"/>
            <a:ext cx="2182587" cy="44023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_tradnl" sz="1400" dirty="0" smtClean="0">
                <a:latin typeface="Arial" pitchFamily="34" charset="0"/>
                <a:cs typeface="Arial" pitchFamily="34" charset="0"/>
              </a:rPr>
              <a:t>Segunda guerra</a:t>
            </a:r>
            <a:br>
              <a:rPr lang="es-ES_tradnl" sz="1400" dirty="0" smtClean="0">
                <a:latin typeface="Arial" pitchFamily="34" charset="0"/>
                <a:cs typeface="Arial" pitchFamily="34" charset="0"/>
              </a:rPr>
            </a:br>
            <a:r>
              <a:rPr lang="es-ES_tradnl" sz="1400" dirty="0" smtClean="0">
                <a:latin typeface="Arial" pitchFamily="34" charset="0"/>
                <a:cs typeface="Arial" pitchFamily="34" charset="0"/>
              </a:rPr>
              <a:t>mundial</a:t>
            </a:r>
            <a:endParaRPr lang="es-ES_tradnl" sz="1400" dirty="0">
              <a:latin typeface="Arial" pitchFamily="34" charset="0"/>
              <a:cs typeface="Arial" pitchFamily="34" charset="0"/>
            </a:endParaRPr>
          </a:p>
        </p:txBody>
      </p:sp>
      <p:sp>
        <p:nvSpPr>
          <p:cNvPr id="9" name="TextBox 1"/>
          <p:cNvSpPr txBox="1"/>
          <p:nvPr/>
        </p:nvSpPr>
        <p:spPr>
          <a:xfrm>
            <a:off x="7010400" y="1778867"/>
            <a:ext cx="901745" cy="96433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_tradnl" sz="1400" dirty="0" smtClean="0">
                <a:latin typeface="Arial" pitchFamily="34" charset="0"/>
                <a:cs typeface="Arial" pitchFamily="34" charset="0"/>
              </a:rPr>
              <a:t>Gran</a:t>
            </a:r>
          </a:p>
          <a:p>
            <a:r>
              <a:rPr lang="es-ES_tradnl" sz="1400" dirty="0" smtClean="0">
                <a:latin typeface="Arial" pitchFamily="34" charset="0"/>
                <a:cs typeface="Arial" pitchFamily="34" charset="0"/>
              </a:rPr>
              <a:t>Recesión</a:t>
            </a:r>
            <a:endParaRPr lang="es-ES_tradnl" sz="1400" dirty="0">
              <a:latin typeface="Arial" pitchFamily="34" charset="0"/>
              <a:cs typeface="Arial" pitchFamily="34" charset="0"/>
            </a:endParaRPr>
          </a:p>
        </p:txBody>
      </p:sp>
      <p:sp>
        <p:nvSpPr>
          <p:cNvPr id="10" name="TextBox 1"/>
          <p:cNvSpPr txBox="1"/>
          <p:nvPr/>
        </p:nvSpPr>
        <p:spPr>
          <a:xfrm>
            <a:off x="4648200" y="3276600"/>
            <a:ext cx="20574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_tradnl" sz="1600" dirty="0" smtClean="0">
                <a:solidFill>
                  <a:srgbClr val="C00000"/>
                </a:solidFill>
                <a:latin typeface="Arial" pitchFamily="34" charset="0"/>
                <a:cs typeface="Arial" pitchFamily="34" charset="0"/>
              </a:rPr>
              <a:t>Economías avanzadas</a:t>
            </a:r>
            <a:endParaRPr lang="es-ES_tradnl" sz="1600" dirty="0">
              <a:solidFill>
                <a:srgbClr val="C00000"/>
              </a:solidFill>
              <a:latin typeface="Arial" pitchFamily="34" charset="0"/>
              <a:cs typeface="Arial" pitchFamily="34" charset="0"/>
            </a:endParaRPr>
          </a:p>
        </p:txBody>
      </p:sp>
      <p:sp>
        <p:nvSpPr>
          <p:cNvPr id="11" name="TextBox 1"/>
          <p:cNvSpPr txBox="1"/>
          <p:nvPr/>
        </p:nvSpPr>
        <p:spPr>
          <a:xfrm>
            <a:off x="3886200" y="5181600"/>
            <a:ext cx="1447861" cy="7338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_tradnl" sz="1600" dirty="0" smtClean="0">
                <a:solidFill>
                  <a:schemeClr val="accent3">
                    <a:lumMod val="75000"/>
                  </a:schemeClr>
                </a:solidFill>
                <a:latin typeface="Arial" pitchFamily="34" charset="0"/>
                <a:cs typeface="Arial" pitchFamily="34" charset="0"/>
              </a:rPr>
              <a:t>Economías emergentes</a:t>
            </a:r>
            <a:endParaRPr lang="es-ES_tradnl" sz="1600" dirty="0">
              <a:solidFill>
                <a:schemeClr val="accent3">
                  <a:lumMod val="75000"/>
                </a:schemeClr>
              </a:solidFill>
              <a:latin typeface="Arial" pitchFamily="34" charset="0"/>
              <a:cs typeface="Arial" pitchFamily="34" charset="0"/>
            </a:endParaRPr>
          </a:p>
        </p:txBody>
      </p:sp>
      <p:sp>
        <p:nvSpPr>
          <p:cNvPr id="12" name="Oval 11"/>
          <p:cNvSpPr/>
          <p:nvPr/>
        </p:nvSpPr>
        <p:spPr>
          <a:xfrm>
            <a:off x="8001000" y="4267200"/>
            <a:ext cx="533352" cy="990622"/>
          </a:xfrm>
          <a:prstGeom prst="ellipse">
            <a:avLst/>
          </a:prstGeom>
          <a:solidFill>
            <a:srgbClr val="FFC000">
              <a:alpha val="46000"/>
            </a:srgbClr>
          </a:solidFill>
          <a:ln w="25400" cap="flat" cmpd="sng" algn="ctr">
            <a:solidFill>
              <a:srgbClr val="FFC000">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s-ES_tradnl" dirty="0"/>
          </a:p>
        </p:txBody>
      </p:sp>
      <p:sp>
        <p:nvSpPr>
          <p:cNvPr id="14" name="Slide Number Placeholder 13"/>
          <p:cNvSpPr>
            <a:spLocks noGrp="1"/>
          </p:cNvSpPr>
          <p:nvPr>
            <p:ph type="sldNum" sz="quarter" idx="11"/>
          </p:nvPr>
        </p:nvSpPr>
        <p:spPr/>
        <p:txBody>
          <a:bodyPr/>
          <a:lstStyle/>
          <a:p>
            <a:fld id="{BB3F2FEB-4EF7-4B84-A746-67C062150325}" type="slidenum">
              <a:rPr lang="es-ES_tradnl" smtClean="0"/>
              <a:pPr/>
              <a:t>5</a:t>
            </a:fld>
            <a:endParaRPr lang="es-ES_tradnl"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graphicEl>
                                              <a:chart seriesIdx="-3" categoryIdx="-3" bldStep="gridLegen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3">
                                            <p:graphicEl>
                                              <a:chart seriesIdx="0" categoryIdx="-4" bldStep="series"/>
                                            </p:graphicEl>
                                          </p:spTgt>
                                        </p:tgtEl>
                                        <p:attrNameLst>
                                          <p:attrName>style.visibility</p:attrName>
                                        </p:attrNameLst>
                                      </p:cBhvr>
                                      <p:to>
                                        <p:strVal val="visible"/>
                                      </p:to>
                                    </p:set>
                                    <p:animEffect transition="in" filter="wipe(left)">
                                      <p:cBhvr>
                                        <p:cTn id="13" dur="2000"/>
                                        <p:tgtEl>
                                          <p:spTgt spid="13">
                                            <p:graphicEl>
                                              <a:chart seriesIdx="0" categoryIdx="-4" bldStep="series"/>
                                            </p:graphicEl>
                                          </p:spTgt>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3">
                                            <p:graphicEl>
                                              <a:chart seriesIdx="1" categoryIdx="-4" bldStep="series"/>
                                            </p:graphicEl>
                                          </p:spTgt>
                                        </p:tgtEl>
                                        <p:attrNameLst>
                                          <p:attrName>style.visibility</p:attrName>
                                        </p:attrNameLst>
                                      </p:cBhvr>
                                      <p:to>
                                        <p:strVal val="visible"/>
                                      </p:to>
                                    </p:set>
                                    <p:animEffect transition="in" filter="wipe(left)">
                                      <p:cBhvr>
                                        <p:cTn id="29" dur="2000"/>
                                        <p:tgtEl>
                                          <p:spTgt spid="13">
                                            <p:graphicEl>
                                              <a:chart seriesIdx="1" categoryIdx="-4" bldStep="series"/>
                                            </p:graphicEl>
                                          </p:spTgt>
                                        </p:tgtEl>
                                      </p:cBhvr>
                                    </p:animEffect>
                                  </p:childTnLst>
                                </p:cTn>
                              </p:par>
                              <p:par>
                                <p:cTn id="30" presetID="1"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Chart bld="series"/>
        </p:bldSub>
      </p:bldGraphic>
      <p:bldP spid="15" grpId="0"/>
      <p:bldP spid="6" grpId="0" animBg="1"/>
      <p:bldP spid="7" grpId="0" animBg="1"/>
      <p:bldP spid="8" grpId="0"/>
      <p:bldP spid="9" grpId="0"/>
      <p:bldP spid="10" grpId="0"/>
      <p:bldP spid="11"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p:nvPr/>
        </p:nvGraphicFramePr>
        <p:xfrm>
          <a:off x="609600" y="1295400"/>
          <a:ext cx="7848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a:xfrm>
            <a:off x="381000" y="0"/>
            <a:ext cx="8763000" cy="1143000"/>
          </a:xfrm>
        </p:spPr>
        <p:txBody>
          <a:bodyPr/>
          <a:lstStyle/>
          <a:p>
            <a:r>
              <a:rPr lang="es-ES_tradnl" sz="2400" dirty="0" smtClean="0"/>
              <a:t>I. </a:t>
            </a:r>
            <a:r>
              <a:rPr lang="es-ES_tradnl" sz="2000" dirty="0" smtClean="0"/>
              <a:t>Se precisa un ajuste sustancial para reducir los coeficientes de endeudamiento a niveles adecuados en las economías avanzadas</a:t>
            </a:r>
            <a:endParaRPr lang="es-ES_tradnl" sz="2400" dirty="0"/>
          </a:p>
        </p:txBody>
      </p:sp>
      <p:sp>
        <p:nvSpPr>
          <p:cNvPr id="6" name="Slide Number Placeholder 5"/>
          <p:cNvSpPr>
            <a:spLocks noGrp="1"/>
          </p:cNvSpPr>
          <p:nvPr>
            <p:ph type="sldNum" sz="quarter" idx="11"/>
          </p:nvPr>
        </p:nvSpPr>
        <p:spPr/>
        <p:txBody>
          <a:bodyPr/>
          <a:lstStyle/>
          <a:p>
            <a:fld id="{BB3F2FEB-4EF7-4B84-A746-67C062150325}" type="slidenum">
              <a:rPr lang="es-ES_tradnl" smtClean="0"/>
              <a:pPr/>
              <a:t>6</a:t>
            </a:fld>
            <a:endParaRPr lang="es-ES_tradnl" dirty="0"/>
          </a:p>
        </p:txBody>
      </p:sp>
      <p:sp>
        <p:nvSpPr>
          <p:cNvPr id="7" name="TextBox 6"/>
          <p:cNvSpPr txBox="1"/>
          <p:nvPr/>
        </p:nvSpPr>
        <p:spPr>
          <a:xfrm>
            <a:off x="1600200" y="914400"/>
            <a:ext cx="5867400" cy="338554"/>
          </a:xfrm>
          <a:prstGeom prst="rect">
            <a:avLst/>
          </a:prstGeom>
          <a:noFill/>
        </p:spPr>
        <p:txBody>
          <a:bodyPr wrap="square" rtlCol="0">
            <a:spAutoFit/>
          </a:bodyPr>
          <a:lstStyle/>
          <a:p>
            <a:r>
              <a:rPr lang="es-ES_tradnl" sz="1600" b="1" dirty="0" smtClean="0">
                <a:latin typeface="+mj-lt"/>
              </a:rPr>
              <a:t>Necesidades de ajuste ilustrativas</a:t>
            </a:r>
            <a:r>
              <a:rPr lang="es-ES_tradnl" sz="1600" dirty="0" smtClean="0">
                <a:latin typeface="+mj-lt"/>
              </a:rPr>
              <a:t>, porcentaje del PIB</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9">
                                            <p:graphicEl>
                                              <a:chart seriesIdx="0" categoryIdx="-4" bldStep="series"/>
                                            </p:graphicEl>
                                          </p:spTgt>
                                        </p:tgtEl>
                                        <p:attrNameLst>
                                          <p:attrName>style.visibility</p:attrName>
                                        </p:attrNameLst>
                                      </p:cBhvr>
                                      <p:to>
                                        <p:strVal val="visible"/>
                                      </p:to>
                                    </p:set>
                                    <p:animEffect transition="in" filter="wipe(down)">
                                      <p:cBhvr>
                                        <p:cTn id="11" dur="500"/>
                                        <p:tgtEl>
                                          <p:spTgt spid="19">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uiExpand="1">
        <p:bldSub>
          <a:bldChart bld="series"/>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p:nvPr/>
        </p:nvGraphicFramePr>
        <p:xfrm>
          <a:off x="609600" y="1295400"/>
          <a:ext cx="78486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p:txBody>
          <a:bodyPr/>
          <a:lstStyle/>
          <a:p>
            <a:r>
              <a:rPr lang="es-ES_tradnl" sz="2400" dirty="0" smtClean="0"/>
              <a:t>I. Las economías emergentes gozan de una situación fiscal más sólida en general, pero algunos países son vulnerables</a:t>
            </a:r>
            <a:endParaRPr lang="es-ES_tradnl" dirty="0"/>
          </a:p>
        </p:txBody>
      </p:sp>
      <p:sp>
        <p:nvSpPr>
          <p:cNvPr id="6" name="Slide Number Placeholder 5"/>
          <p:cNvSpPr>
            <a:spLocks noGrp="1"/>
          </p:cNvSpPr>
          <p:nvPr>
            <p:ph type="sldNum" sz="quarter" idx="11"/>
          </p:nvPr>
        </p:nvSpPr>
        <p:spPr/>
        <p:txBody>
          <a:bodyPr/>
          <a:lstStyle/>
          <a:p>
            <a:fld id="{BB3F2FEB-4EF7-4B84-A746-67C062150325}" type="slidenum">
              <a:rPr lang="es-ES_tradnl" smtClean="0"/>
              <a:pPr/>
              <a:t>7</a:t>
            </a:fld>
            <a:endParaRPr lang="es-ES_tradnl" dirty="0"/>
          </a:p>
        </p:txBody>
      </p:sp>
      <p:sp>
        <p:nvSpPr>
          <p:cNvPr id="7" name="TextBox 6"/>
          <p:cNvSpPr txBox="1"/>
          <p:nvPr/>
        </p:nvSpPr>
        <p:spPr>
          <a:xfrm>
            <a:off x="1600200" y="914400"/>
            <a:ext cx="5867400" cy="338554"/>
          </a:xfrm>
          <a:prstGeom prst="rect">
            <a:avLst/>
          </a:prstGeom>
          <a:noFill/>
        </p:spPr>
        <p:txBody>
          <a:bodyPr wrap="square" rtlCol="0">
            <a:spAutoFit/>
          </a:bodyPr>
          <a:lstStyle/>
          <a:p>
            <a:r>
              <a:rPr lang="es-ES_tradnl" sz="1600" b="1" dirty="0" smtClean="0">
                <a:latin typeface="+mj-lt"/>
              </a:rPr>
              <a:t>Necesidades de ajuste ilustrativas</a:t>
            </a:r>
            <a:r>
              <a:rPr lang="es-ES_tradnl" sz="1600" dirty="0" smtClean="0">
                <a:latin typeface="+mj-lt"/>
              </a:rPr>
              <a:t>, porcentaje del PIB</a:t>
            </a:r>
          </a:p>
        </p:txBody>
      </p:sp>
      <p:grpSp>
        <p:nvGrpSpPr>
          <p:cNvPr id="17" name="Group 16"/>
          <p:cNvGrpSpPr/>
          <p:nvPr/>
        </p:nvGrpSpPr>
        <p:grpSpPr>
          <a:xfrm>
            <a:off x="3733800" y="2971800"/>
            <a:ext cx="3657600" cy="1384300"/>
            <a:chOff x="3733800" y="2971800"/>
            <a:chExt cx="3657600" cy="1384300"/>
          </a:xfrm>
        </p:grpSpPr>
        <p:cxnSp>
          <p:nvCxnSpPr>
            <p:cNvPr id="9" name="Straight Arrow Connector 8"/>
            <p:cNvCxnSpPr/>
            <p:nvPr/>
          </p:nvCxnSpPr>
          <p:spPr>
            <a:xfrm>
              <a:off x="3733800" y="35052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038600" y="36068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6000" y="38862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902200" y="37719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277100" y="38989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692900" y="3886200"/>
              <a:ext cx="0" cy="45720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0" y="2971800"/>
              <a:ext cx="3581400" cy="646331"/>
            </a:xfrm>
            <a:prstGeom prst="rect">
              <a:avLst/>
            </a:prstGeom>
            <a:noFill/>
          </p:spPr>
          <p:txBody>
            <a:bodyPr wrap="square" rtlCol="0">
              <a:spAutoFit/>
            </a:bodyPr>
            <a:lstStyle/>
            <a:p>
              <a:r>
                <a:rPr lang="es-ES_tradnl" sz="1800" b="1" dirty="0" smtClean="0">
                  <a:solidFill>
                    <a:srgbClr val="00B0F0"/>
                  </a:solidFill>
                </a:rPr>
                <a:t>Países emergentes de</a:t>
              </a:r>
              <a:br>
                <a:rPr lang="es-ES_tradnl" sz="1800" b="1" dirty="0" smtClean="0">
                  <a:solidFill>
                    <a:srgbClr val="00B0F0"/>
                  </a:solidFill>
                </a:rPr>
              </a:br>
              <a:r>
                <a:rPr lang="es-ES_tradnl" sz="1800" b="1" dirty="0" smtClean="0">
                  <a:solidFill>
                    <a:srgbClr val="00B0F0"/>
                  </a:solidFill>
                </a:rPr>
                <a:t>América Latina</a:t>
              </a:r>
              <a:endParaRPr lang="es-ES_tradnl" sz="1800" b="1" dirty="0">
                <a:solidFill>
                  <a:srgbClr val="00B0F0"/>
                </a:solidFill>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0">
                                            <p:graphicEl>
                                              <a:chart seriesIdx="0" categoryIdx="-4" bldStep="series"/>
                                            </p:graphicEl>
                                          </p:spTgt>
                                        </p:tgtEl>
                                        <p:attrNameLst>
                                          <p:attrName>style.visibility</p:attrName>
                                        </p:attrNameLst>
                                      </p:cBhvr>
                                      <p:to>
                                        <p:strVal val="visible"/>
                                      </p:to>
                                    </p:set>
                                    <p:animEffect transition="in" filter="wipe(down)">
                                      <p:cBhvr>
                                        <p:cTn id="11" dur="500"/>
                                        <p:tgtEl>
                                          <p:spTgt spid="20">
                                            <p:graphicEl>
                                              <a:chart seriesIdx="0" categoryIdx="-4" bldStep="series"/>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uiExpand="1">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BA8A3-BC96-40DE-9D65-5DB28ABA68B0}" type="slidenum">
              <a:rPr lang="es-ES_tradnl" smtClean="0">
                <a:solidFill>
                  <a:srgbClr val="FFFFFF"/>
                </a:solidFill>
              </a:rPr>
              <a:pPr/>
              <a:t>8</a:t>
            </a:fld>
            <a:endParaRPr lang="es-ES_tradnl" dirty="0">
              <a:solidFill>
                <a:srgbClr val="FFFFFF"/>
              </a:solidFill>
            </a:endParaRPr>
          </a:p>
        </p:txBody>
      </p:sp>
      <p:sp>
        <p:nvSpPr>
          <p:cNvPr id="7" name="Oval 6"/>
          <p:cNvSpPr/>
          <p:nvPr/>
        </p:nvSpPr>
        <p:spPr>
          <a:xfrm>
            <a:off x="1905000" y="762000"/>
            <a:ext cx="5562600" cy="5334000"/>
          </a:xfrm>
          <a:prstGeom prst="ellipse">
            <a:avLst/>
          </a:prstGeom>
          <a:solidFill>
            <a:srgbClr val="B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3600" dirty="0" smtClean="0"/>
              <a:t>II. Tendencias y perspectivas del gasto público en salud</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buFont typeface="Wingdings" pitchFamily="2" charset="2"/>
              <a:buChar char="q"/>
            </a:pPr>
            <a:endParaRPr lang="es-ES_tradnl" sz="2600" dirty="0" smtClean="0"/>
          </a:p>
          <a:p>
            <a:pPr>
              <a:buFont typeface="Wingdings" pitchFamily="2" charset="2"/>
              <a:buChar char="q"/>
            </a:pPr>
            <a:endParaRPr lang="es-ES_tradnl" sz="2600" dirty="0" smtClean="0"/>
          </a:p>
          <a:p>
            <a:pPr>
              <a:buFont typeface="Wingdings" pitchFamily="2" charset="2"/>
              <a:buChar char="q"/>
            </a:pPr>
            <a:endParaRPr lang="es-ES_tradnl" sz="2600" dirty="0"/>
          </a:p>
        </p:txBody>
      </p:sp>
      <p:sp>
        <p:nvSpPr>
          <p:cNvPr id="2" name="Title 1"/>
          <p:cNvSpPr>
            <a:spLocks noGrp="1"/>
          </p:cNvSpPr>
          <p:nvPr>
            <p:ph type="title"/>
          </p:nvPr>
        </p:nvSpPr>
        <p:spPr/>
        <p:txBody>
          <a:bodyPr/>
          <a:lstStyle/>
          <a:p>
            <a:r>
              <a:rPr lang="es-ES_tradnl" sz="2400" dirty="0" smtClean="0"/>
              <a:t>II. Fuertes aumentos del gasto en las economías avanzadas en los últimos 40 años, impulsados por el sector público</a:t>
            </a:r>
            <a:endParaRPr lang="es-ES_tradnl" sz="2400" dirty="0"/>
          </a:p>
        </p:txBody>
      </p:sp>
      <p:sp>
        <p:nvSpPr>
          <p:cNvPr id="9" name="Oval 8"/>
          <p:cNvSpPr/>
          <p:nvPr/>
        </p:nvSpPr>
        <p:spPr bwMode="auto">
          <a:xfrm>
            <a:off x="1600200" y="4419600"/>
            <a:ext cx="609600" cy="304800"/>
          </a:xfrm>
          <a:prstGeom prst="ellipse">
            <a:avLst/>
          </a:prstGeom>
          <a:noFill/>
          <a:ln w="254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ES_tradnl" sz="2400" b="0" i="0" u="none" strike="noStrike" cap="none" normalizeH="0" baseline="0" dirty="0" smtClean="0">
              <a:ln>
                <a:noFill/>
              </a:ln>
              <a:solidFill>
                <a:srgbClr val="0000FF"/>
              </a:solidFill>
              <a:effectLst/>
              <a:latin typeface="Arial" charset="0"/>
              <a:cs typeface="Arial" charset="0"/>
            </a:endParaRPr>
          </a:p>
        </p:txBody>
      </p:sp>
      <p:sp>
        <p:nvSpPr>
          <p:cNvPr id="10" name="Oval 9"/>
          <p:cNvSpPr/>
          <p:nvPr/>
        </p:nvSpPr>
        <p:spPr bwMode="auto">
          <a:xfrm>
            <a:off x="4648200" y="3962400"/>
            <a:ext cx="838200" cy="304800"/>
          </a:xfrm>
          <a:prstGeom prst="ellipse">
            <a:avLst/>
          </a:prstGeom>
          <a:noFill/>
          <a:ln w="254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ES_tradnl" sz="2400" b="0" i="0" u="none" strike="noStrike" cap="none" normalizeH="0" baseline="0" dirty="0" smtClean="0">
              <a:ln>
                <a:noFill/>
              </a:ln>
              <a:solidFill>
                <a:srgbClr val="0000FF"/>
              </a:solidFill>
              <a:effectLst/>
              <a:latin typeface="Arial" charset="0"/>
              <a:cs typeface="Arial" charset="0"/>
            </a:endParaRPr>
          </a:p>
        </p:txBody>
      </p:sp>
      <p:sp>
        <p:nvSpPr>
          <p:cNvPr id="11" name="Oval 10"/>
          <p:cNvSpPr/>
          <p:nvPr/>
        </p:nvSpPr>
        <p:spPr bwMode="auto">
          <a:xfrm>
            <a:off x="6705600" y="3657600"/>
            <a:ext cx="838200" cy="304800"/>
          </a:xfrm>
          <a:prstGeom prst="ellipse">
            <a:avLst/>
          </a:prstGeom>
          <a:noFill/>
          <a:ln w="254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ES_tradnl" sz="2400" b="0" i="0" u="none" strike="noStrike" cap="none" normalizeH="0" baseline="0" dirty="0" smtClean="0">
              <a:ln>
                <a:noFill/>
              </a:ln>
              <a:solidFill>
                <a:srgbClr val="0000FF"/>
              </a:solidFill>
              <a:effectLst/>
              <a:latin typeface="Arial" charset="0"/>
              <a:cs typeface="Arial" charset="0"/>
            </a:endParaRPr>
          </a:p>
        </p:txBody>
      </p:sp>
      <p:cxnSp>
        <p:nvCxnSpPr>
          <p:cNvPr id="13" name="Straight Arrow Connector 12"/>
          <p:cNvCxnSpPr/>
          <p:nvPr/>
        </p:nvCxnSpPr>
        <p:spPr bwMode="auto">
          <a:xfrm flipH="1">
            <a:off x="2286000" y="2438400"/>
            <a:ext cx="1524000" cy="1905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Arrow Connector 14"/>
          <p:cNvCxnSpPr>
            <a:endCxn id="10" idx="0"/>
          </p:cNvCxnSpPr>
          <p:nvPr/>
        </p:nvCxnSpPr>
        <p:spPr bwMode="auto">
          <a:xfrm>
            <a:off x="3962400" y="2438400"/>
            <a:ext cx="1104900" cy="1524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4343400" y="2438400"/>
            <a:ext cx="2362200" cy="1219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2743200" y="2133600"/>
            <a:ext cx="2514600" cy="338554"/>
          </a:xfrm>
          <a:prstGeom prst="rect">
            <a:avLst/>
          </a:prstGeom>
          <a:noFill/>
        </p:spPr>
        <p:txBody>
          <a:bodyPr wrap="square" rtlCol="0">
            <a:spAutoFit/>
          </a:bodyPr>
          <a:lstStyle/>
          <a:p>
            <a:r>
              <a:rPr lang="es-ES_tradnl" sz="1600" dirty="0" smtClean="0">
                <a:solidFill>
                  <a:schemeClr val="tx1"/>
                </a:solidFill>
              </a:rPr>
              <a:t>Períodos de aceleración</a:t>
            </a:r>
            <a:endParaRPr lang="es-ES_tradnl" sz="1600" dirty="0">
              <a:solidFill>
                <a:schemeClr val="tx1"/>
              </a:solidFill>
            </a:endParaRPr>
          </a:p>
        </p:txBody>
      </p:sp>
      <p:sp>
        <p:nvSpPr>
          <p:cNvPr id="14" name="Slide Number Placeholder 13"/>
          <p:cNvSpPr>
            <a:spLocks noGrp="1"/>
          </p:cNvSpPr>
          <p:nvPr>
            <p:ph type="sldNum" sz="quarter" idx="11"/>
          </p:nvPr>
        </p:nvSpPr>
        <p:spPr/>
        <p:txBody>
          <a:bodyPr/>
          <a:lstStyle/>
          <a:p>
            <a:fld id="{BB3F2FEB-4EF7-4B84-A746-67C062150325}" type="slidenum">
              <a:rPr lang="es-ES_tradnl" smtClean="0"/>
              <a:pPr/>
              <a:t>9</a:t>
            </a:fld>
            <a:endParaRPr lang="es-ES_tradnl" dirty="0"/>
          </a:p>
        </p:txBody>
      </p:sp>
      <p:grpSp>
        <p:nvGrpSpPr>
          <p:cNvPr id="120835" name="Group 3"/>
          <p:cNvGrpSpPr>
            <a:grpSpLocks noChangeAspect="1"/>
          </p:cNvGrpSpPr>
          <p:nvPr/>
        </p:nvGrpSpPr>
        <p:grpSpPr bwMode="auto">
          <a:xfrm>
            <a:off x="228600" y="1295400"/>
            <a:ext cx="8534400" cy="5203825"/>
            <a:chOff x="144" y="816"/>
            <a:chExt cx="5376" cy="3278"/>
          </a:xfrm>
        </p:grpSpPr>
        <p:sp>
          <p:nvSpPr>
            <p:cNvPr id="120834" name="AutoShape 2"/>
            <p:cNvSpPr>
              <a:spLocks noChangeAspect="1" noChangeArrowheads="1" noTextEdit="1"/>
            </p:cNvSpPr>
            <p:nvPr/>
          </p:nvSpPr>
          <p:spPr bwMode="auto">
            <a:xfrm>
              <a:off x="144" y="816"/>
              <a:ext cx="5376" cy="32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36" name="Rectangle 4"/>
            <p:cNvSpPr>
              <a:spLocks noChangeArrowheads="1"/>
            </p:cNvSpPr>
            <p:nvPr/>
          </p:nvSpPr>
          <p:spPr bwMode="auto">
            <a:xfrm>
              <a:off x="712" y="1043"/>
              <a:ext cx="4539" cy="264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37" name="Rectangle 5"/>
            <p:cNvSpPr>
              <a:spLocks noChangeArrowheads="1"/>
            </p:cNvSpPr>
            <p:nvPr/>
          </p:nvSpPr>
          <p:spPr bwMode="auto">
            <a:xfrm>
              <a:off x="706" y="3270"/>
              <a:ext cx="4527" cy="9"/>
            </a:xfrm>
            <a:prstGeom prst="rect">
              <a:avLst/>
            </a:prstGeom>
            <a:solidFill>
              <a:srgbClr val="868686"/>
            </a:solidFill>
            <a:ln w="190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38" name="Rectangle 6"/>
            <p:cNvSpPr>
              <a:spLocks noChangeArrowheads="1"/>
            </p:cNvSpPr>
            <p:nvPr/>
          </p:nvSpPr>
          <p:spPr bwMode="auto">
            <a:xfrm>
              <a:off x="706" y="2865"/>
              <a:ext cx="4527" cy="9"/>
            </a:xfrm>
            <a:prstGeom prst="rect">
              <a:avLst/>
            </a:prstGeom>
            <a:solidFill>
              <a:srgbClr val="868686"/>
            </a:solidFill>
            <a:ln w="190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39" name="Rectangle 7"/>
            <p:cNvSpPr>
              <a:spLocks noChangeArrowheads="1"/>
            </p:cNvSpPr>
            <p:nvPr/>
          </p:nvSpPr>
          <p:spPr bwMode="auto">
            <a:xfrm>
              <a:off x="706" y="2460"/>
              <a:ext cx="4527" cy="10"/>
            </a:xfrm>
            <a:prstGeom prst="rect">
              <a:avLst/>
            </a:prstGeom>
            <a:solidFill>
              <a:srgbClr val="868686"/>
            </a:solidFill>
            <a:ln w="190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0" name="Rectangle 8"/>
            <p:cNvSpPr>
              <a:spLocks noChangeArrowheads="1"/>
            </p:cNvSpPr>
            <p:nvPr/>
          </p:nvSpPr>
          <p:spPr bwMode="auto">
            <a:xfrm>
              <a:off x="706" y="2055"/>
              <a:ext cx="4527" cy="10"/>
            </a:xfrm>
            <a:prstGeom prst="rect">
              <a:avLst/>
            </a:prstGeom>
            <a:solidFill>
              <a:srgbClr val="868686"/>
            </a:solidFill>
            <a:ln w="190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1" name="Rectangle 9"/>
            <p:cNvSpPr>
              <a:spLocks noChangeArrowheads="1"/>
            </p:cNvSpPr>
            <p:nvPr/>
          </p:nvSpPr>
          <p:spPr bwMode="auto">
            <a:xfrm>
              <a:off x="706" y="1650"/>
              <a:ext cx="4527" cy="10"/>
            </a:xfrm>
            <a:prstGeom prst="rect">
              <a:avLst/>
            </a:prstGeom>
            <a:solidFill>
              <a:srgbClr val="868686"/>
            </a:solidFill>
            <a:ln w="190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2" name="Rectangle 10"/>
            <p:cNvSpPr>
              <a:spLocks noChangeArrowheads="1"/>
            </p:cNvSpPr>
            <p:nvPr/>
          </p:nvSpPr>
          <p:spPr bwMode="auto">
            <a:xfrm>
              <a:off x="706" y="1245"/>
              <a:ext cx="4527" cy="10"/>
            </a:xfrm>
            <a:prstGeom prst="rect">
              <a:avLst/>
            </a:prstGeom>
            <a:solidFill>
              <a:srgbClr val="868686"/>
            </a:solidFill>
            <a:ln w="190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3" name="Freeform 11"/>
            <p:cNvSpPr>
              <a:spLocks/>
            </p:cNvSpPr>
            <p:nvPr/>
          </p:nvSpPr>
          <p:spPr bwMode="auto">
            <a:xfrm>
              <a:off x="718" y="2233"/>
              <a:ext cx="4527" cy="1447"/>
            </a:xfrm>
            <a:custGeom>
              <a:avLst/>
              <a:gdLst/>
              <a:ahLst/>
              <a:cxnLst>
                <a:cxn ang="0">
                  <a:pos x="119" y="766"/>
                </a:cxn>
                <a:cxn ang="0">
                  <a:pos x="357" y="732"/>
                </a:cxn>
                <a:cxn ang="0">
                  <a:pos x="595" y="567"/>
                </a:cxn>
                <a:cxn ang="0">
                  <a:pos x="834" y="579"/>
                </a:cxn>
                <a:cxn ang="0">
                  <a:pos x="1073" y="564"/>
                </a:cxn>
                <a:cxn ang="0">
                  <a:pos x="1311" y="516"/>
                </a:cxn>
                <a:cxn ang="0">
                  <a:pos x="1549" y="472"/>
                </a:cxn>
                <a:cxn ang="0">
                  <a:pos x="1787" y="460"/>
                </a:cxn>
                <a:cxn ang="0">
                  <a:pos x="2025" y="471"/>
                </a:cxn>
                <a:cxn ang="0">
                  <a:pos x="2263" y="459"/>
                </a:cxn>
                <a:cxn ang="0">
                  <a:pos x="2502" y="359"/>
                </a:cxn>
                <a:cxn ang="0">
                  <a:pos x="2741" y="238"/>
                </a:cxn>
                <a:cxn ang="0">
                  <a:pos x="2979" y="214"/>
                </a:cxn>
                <a:cxn ang="0">
                  <a:pos x="3217" y="224"/>
                </a:cxn>
                <a:cxn ang="0">
                  <a:pos x="3455" y="223"/>
                </a:cxn>
                <a:cxn ang="0">
                  <a:pos x="3693" y="158"/>
                </a:cxn>
                <a:cxn ang="0">
                  <a:pos x="3932" y="89"/>
                </a:cxn>
                <a:cxn ang="0">
                  <a:pos x="4170" y="62"/>
                </a:cxn>
                <a:cxn ang="0">
                  <a:pos x="4409" y="41"/>
                </a:cxn>
                <a:cxn ang="0">
                  <a:pos x="4527" y="1447"/>
                </a:cxn>
                <a:cxn ang="0">
                  <a:pos x="4289" y="1447"/>
                </a:cxn>
                <a:cxn ang="0">
                  <a:pos x="4051" y="1447"/>
                </a:cxn>
                <a:cxn ang="0">
                  <a:pos x="3813" y="1447"/>
                </a:cxn>
                <a:cxn ang="0">
                  <a:pos x="3575" y="1447"/>
                </a:cxn>
                <a:cxn ang="0">
                  <a:pos x="3336" y="1447"/>
                </a:cxn>
                <a:cxn ang="0">
                  <a:pos x="3098" y="1447"/>
                </a:cxn>
                <a:cxn ang="0">
                  <a:pos x="2859" y="1447"/>
                </a:cxn>
                <a:cxn ang="0">
                  <a:pos x="2621" y="1447"/>
                </a:cxn>
                <a:cxn ang="0">
                  <a:pos x="2383" y="1447"/>
                </a:cxn>
                <a:cxn ang="0">
                  <a:pos x="2145" y="1447"/>
                </a:cxn>
                <a:cxn ang="0">
                  <a:pos x="1907" y="1447"/>
                </a:cxn>
                <a:cxn ang="0">
                  <a:pos x="1668" y="1447"/>
                </a:cxn>
                <a:cxn ang="0">
                  <a:pos x="1429" y="1447"/>
                </a:cxn>
                <a:cxn ang="0">
                  <a:pos x="1191" y="1447"/>
                </a:cxn>
                <a:cxn ang="0">
                  <a:pos x="953" y="1447"/>
                </a:cxn>
                <a:cxn ang="0">
                  <a:pos x="715" y="1447"/>
                </a:cxn>
                <a:cxn ang="0">
                  <a:pos x="477" y="1447"/>
                </a:cxn>
                <a:cxn ang="0">
                  <a:pos x="239" y="1447"/>
                </a:cxn>
                <a:cxn ang="0">
                  <a:pos x="0" y="1447"/>
                </a:cxn>
              </a:cxnLst>
              <a:rect l="0" t="0" r="r" b="b"/>
              <a:pathLst>
                <a:path w="4527" h="1447">
                  <a:moveTo>
                    <a:pt x="0" y="778"/>
                  </a:moveTo>
                  <a:lnTo>
                    <a:pt x="119" y="766"/>
                  </a:lnTo>
                  <a:lnTo>
                    <a:pt x="239" y="742"/>
                  </a:lnTo>
                  <a:lnTo>
                    <a:pt x="357" y="732"/>
                  </a:lnTo>
                  <a:lnTo>
                    <a:pt x="477" y="658"/>
                  </a:lnTo>
                  <a:lnTo>
                    <a:pt x="595" y="567"/>
                  </a:lnTo>
                  <a:lnTo>
                    <a:pt x="715" y="579"/>
                  </a:lnTo>
                  <a:lnTo>
                    <a:pt x="834" y="579"/>
                  </a:lnTo>
                  <a:lnTo>
                    <a:pt x="953" y="563"/>
                  </a:lnTo>
                  <a:lnTo>
                    <a:pt x="1073" y="564"/>
                  </a:lnTo>
                  <a:lnTo>
                    <a:pt x="1191" y="508"/>
                  </a:lnTo>
                  <a:lnTo>
                    <a:pt x="1311" y="516"/>
                  </a:lnTo>
                  <a:lnTo>
                    <a:pt x="1429" y="487"/>
                  </a:lnTo>
                  <a:lnTo>
                    <a:pt x="1549" y="472"/>
                  </a:lnTo>
                  <a:lnTo>
                    <a:pt x="1668" y="493"/>
                  </a:lnTo>
                  <a:lnTo>
                    <a:pt x="1787" y="460"/>
                  </a:lnTo>
                  <a:lnTo>
                    <a:pt x="1907" y="485"/>
                  </a:lnTo>
                  <a:lnTo>
                    <a:pt x="2025" y="471"/>
                  </a:lnTo>
                  <a:lnTo>
                    <a:pt x="2145" y="459"/>
                  </a:lnTo>
                  <a:lnTo>
                    <a:pt x="2263" y="459"/>
                  </a:lnTo>
                  <a:lnTo>
                    <a:pt x="2383" y="395"/>
                  </a:lnTo>
                  <a:lnTo>
                    <a:pt x="2502" y="359"/>
                  </a:lnTo>
                  <a:lnTo>
                    <a:pt x="2621" y="271"/>
                  </a:lnTo>
                  <a:lnTo>
                    <a:pt x="2741" y="238"/>
                  </a:lnTo>
                  <a:lnTo>
                    <a:pt x="2859" y="231"/>
                  </a:lnTo>
                  <a:lnTo>
                    <a:pt x="2979" y="214"/>
                  </a:lnTo>
                  <a:lnTo>
                    <a:pt x="3098" y="208"/>
                  </a:lnTo>
                  <a:lnTo>
                    <a:pt x="3217" y="224"/>
                  </a:lnTo>
                  <a:lnTo>
                    <a:pt x="3336" y="227"/>
                  </a:lnTo>
                  <a:lnTo>
                    <a:pt x="3455" y="223"/>
                  </a:lnTo>
                  <a:lnTo>
                    <a:pt x="3575" y="215"/>
                  </a:lnTo>
                  <a:lnTo>
                    <a:pt x="3693" y="158"/>
                  </a:lnTo>
                  <a:lnTo>
                    <a:pt x="3813" y="119"/>
                  </a:lnTo>
                  <a:lnTo>
                    <a:pt x="3932" y="89"/>
                  </a:lnTo>
                  <a:lnTo>
                    <a:pt x="4051" y="82"/>
                  </a:lnTo>
                  <a:lnTo>
                    <a:pt x="4170" y="62"/>
                  </a:lnTo>
                  <a:lnTo>
                    <a:pt x="4289" y="47"/>
                  </a:lnTo>
                  <a:lnTo>
                    <a:pt x="4409" y="41"/>
                  </a:lnTo>
                  <a:lnTo>
                    <a:pt x="4527" y="0"/>
                  </a:lnTo>
                  <a:lnTo>
                    <a:pt x="4527" y="1447"/>
                  </a:lnTo>
                  <a:lnTo>
                    <a:pt x="4409" y="1447"/>
                  </a:lnTo>
                  <a:lnTo>
                    <a:pt x="4289" y="1447"/>
                  </a:lnTo>
                  <a:lnTo>
                    <a:pt x="4170" y="1447"/>
                  </a:lnTo>
                  <a:lnTo>
                    <a:pt x="4051" y="1447"/>
                  </a:lnTo>
                  <a:lnTo>
                    <a:pt x="3932" y="1447"/>
                  </a:lnTo>
                  <a:lnTo>
                    <a:pt x="3813" y="1447"/>
                  </a:lnTo>
                  <a:lnTo>
                    <a:pt x="3693" y="1447"/>
                  </a:lnTo>
                  <a:lnTo>
                    <a:pt x="3575" y="1447"/>
                  </a:lnTo>
                  <a:lnTo>
                    <a:pt x="3455" y="1447"/>
                  </a:lnTo>
                  <a:lnTo>
                    <a:pt x="3336" y="1447"/>
                  </a:lnTo>
                  <a:lnTo>
                    <a:pt x="3217" y="1447"/>
                  </a:lnTo>
                  <a:lnTo>
                    <a:pt x="3098" y="1447"/>
                  </a:lnTo>
                  <a:lnTo>
                    <a:pt x="2979" y="1447"/>
                  </a:lnTo>
                  <a:lnTo>
                    <a:pt x="2859" y="1447"/>
                  </a:lnTo>
                  <a:lnTo>
                    <a:pt x="2741" y="1447"/>
                  </a:lnTo>
                  <a:lnTo>
                    <a:pt x="2621" y="1447"/>
                  </a:lnTo>
                  <a:lnTo>
                    <a:pt x="2502" y="1447"/>
                  </a:lnTo>
                  <a:lnTo>
                    <a:pt x="2383" y="1447"/>
                  </a:lnTo>
                  <a:lnTo>
                    <a:pt x="2263" y="1447"/>
                  </a:lnTo>
                  <a:lnTo>
                    <a:pt x="2145" y="1447"/>
                  </a:lnTo>
                  <a:lnTo>
                    <a:pt x="2025" y="1447"/>
                  </a:lnTo>
                  <a:lnTo>
                    <a:pt x="1907" y="1447"/>
                  </a:lnTo>
                  <a:lnTo>
                    <a:pt x="1787" y="1447"/>
                  </a:lnTo>
                  <a:lnTo>
                    <a:pt x="1668" y="1447"/>
                  </a:lnTo>
                  <a:lnTo>
                    <a:pt x="1549" y="1447"/>
                  </a:lnTo>
                  <a:lnTo>
                    <a:pt x="1429" y="1447"/>
                  </a:lnTo>
                  <a:lnTo>
                    <a:pt x="1311" y="1447"/>
                  </a:lnTo>
                  <a:lnTo>
                    <a:pt x="1191" y="1447"/>
                  </a:lnTo>
                  <a:lnTo>
                    <a:pt x="1073" y="1447"/>
                  </a:lnTo>
                  <a:lnTo>
                    <a:pt x="953" y="1447"/>
                  </a:lnTo>
                  <a:lnTo>
                    <a:pt x="834" y="1447"/>
                  </a:lnTo>
                  <a:lnTo>
                    <a:pt x="715" y="1447"/>
                  </a:lnTo>
                  <a:lnTo>
                    <a:pt x="595" y="1447"/>
                  </a:lnTo>
                  <a:lnTo>
                    <a:pt x="477" y="1447"/>
                  </a:lnTo>
                  <a:lnTo>
                    <a:pt x="357" y="1447"/>
                  </a:lnTo>
                  <a:lnTo>
                    <a:pt x="239" y="1447"/>
                  </a:lnTo>
                  <a:lnTo>
                    <a:pt x="119" y="1447"/>
                  </a:lnTo>
                  <a:lnTo>
                    <a:pt x="0" y="1447"/>
                  </a:lnTo>
                  <a:lnTo>
                    <a:pt x="0" y="778"/>
                  </a:lnTo>
                  <a:close/>
                </a:path>
              </a:pathLst>
            </a:custGeom>
            <a:solidFill>
              <a:srgbClr val="26667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4" name="Freeform 12"/>
            <p:cNvSpPr>
              <a:spLocks noEditPoints="1"/>
            </p:cNvSpPr>
            <p:nvPr/>
          </p:nvSpPr>
          <p:spPr bwMode="auto">
            <a:xfrm>
              <a:off x="712" y="2228"/>
              <a:ext cx="4539" cy="1456"/>
            </a:xfrm>
            <a:custGeom>
              <a:avLst/>
              <a:gdLst/>
              <a:ahLst/>
              <a:cxnLst>
                <a:cxn ang="0">
                  <a:pos x="326" y="1231"/>
                </a:cxn>
                <a:cxn ang="0">
                  <a:pos x="801" y="942"/>
                </a:cxn>
                <a:cxn ang="0">
                  <a:pos x="1124" y="961"/>
                </a:cxn>
                <a:cxn ang="0">
                  <a:pos x="1441" y="937"/>
                </a:cxn>
                <a:cxn ang="0">
                  <a:pos x="1762" y="856"/>
                </a:cxn>
                <a:cxn ang="0">
                  <a:pos x="2085" y="783"/>
                </a:cxn>
                <a:cxn ang="0">
                  <a:pos x="2404" y="763"/>
                </a:cxn>
                <a:cxn ang="0">
                  <a:pos x="2880" y="762"/>
                </a:cxn>
                <a:cxn ang="0">
                  <a:pos x="3197" y="656"/>
                </a:cxn>
                <a:cxn ang="0">
                  <a:pos x="3517" y="449"/>
                </a:cxn>
                <a:cxn ang="0">
                  <a:pos x="3997" y="355"/>
                </a:cxn>
                <a:cxn ang="0">
                  <a:pos x="4317" y="372"/>
                </a:cxn>
                <a:cxn ang="0">
                  <a:pos x="4792" y="359"/>
                </a:cxn>
                <a:cxn ang="0">
                  <a:pos x="5272" y="149"/>
                </a:cxn>
                <a:cxn ang="0">
                  <a:pos x="5752" y="78"/>
                </a:cxn>
                <a:cxn ang="0">
                  <a:pos x="6077" y="2"/>
                </a:cxn>
                <a:cxn ang="0">
                  <a:pos x="5913" y="2416"/>
                </a:cxn>
                <a:cxn ang="0">
                  <a:pos x="5275" y="2416"/>
                </a:cxn>
                <a:cxn ang="0">
                  <a:pos x="4636" y="2416"/>
                </a:cxn>
                <a:cxn ang="0">
                  <a:pos x="3998" y="2416"/>
                </a:cxn>
                <a:cxn ang="0">
                  <a:pos x="3360" y="2416"/>
                </a:cxn>
                <a:cxn ang="0">
                  <a:pos x="2721" y="2416"/>
                </a:cxn>
                <a:cxn ang="0">
                  <a:pos x="2083" y="2416"/>
                </a:cxn>
                <a:cxn ang="0">
                  <a:pos x="1445" y="2416"/>
                </a:cxn>
                <a:cxn ang="0">
                  <a:pos x="806" y="2416"/>
                </a:cxn>
                <a:cxn ang="0">
                  <a:pos x="168" y="2416"/>
                </a:cxn>
                <a:cxn ang="0">
                  <a:pos x="16" y="2408"/>
                </a:cxn>
                <a:cxn ang="0">
                  <a:pos x="487" y="2400"/>
                </a:cxn>
                <a:cxn ang="0">
                  <a:pos x="1126" y="2400"/>
                </a:cxn>
                <a:cxn ang="0">
                  <a:pos x="1764" y="2400"/>
                </a:cxn>
                <a:cxn ang="0">
                  <a:pos x="2402" y="2400"/>
                </a:cxn>
                <a:cxn ang="0">
                  <a:pos x="3040" y="2400"/>
                </a:cxn>
                <a:cxn ang="0">
                  <a:pos x="3679" y="2400"/>
                </a:cxn>
                <a:cxn ang="0">
                  <a:pos x="4317" y="2400"/>
                </a:cxn>
                <a:cxn ang="0">
                  <a:pos x="4955" y="2400"/>
                </a:cxn>
                <a:cxn ang="0">
                  <a:pos x="5594" y="2400"/>
                </a:cxn>
                <a:cxn ang="0">
                  <a:pos x="6064" y="2408"/>
                </a:cxn>
                <a:cxn ang="0">
                  <a:pos x="5913" y="83"/>
                </a:cxn>
                <a:cxn ang="0">
                  <a:pos x="5275" y="164"/>
                </a:cxn>
                <a:cxn ang="0">
                  <a:pos x="4960" y="277"/>
                </a:cxn>
                <a:cxn ang="0">
                  <a:pos x="4476" y="392"/>
                </a:cxn>
                <a:cxn ang="0">
                  <a:pos x="4158" y="361"/>
                </a:cxn>
                <a:cxn ang="0">
                  <a:pos x="3681" y="411"/>
                </a:cxn>
                <a:cxn ang="0">
                  <a:pos x="3362" y="611"/>
                </a:cxn>
                <a:cxn ang="0">
                  <a:pos x="3041" y="777"/>
                </a:cxn>
                <a:cxn ang="0">
                  <a:pos x="2560" y="820"/>
                </a:cxn>
                <a:cxn ang="0">
                  <a:pos x="2241" y="832"/>
                </a:cxn>
                <a:cxn ang="0">
                  <a:pos x="1926" y="823"/>
                </a:cxn>
                <a:cxn ang="0">
                  <a:pos x="1608" y="858"/>
                </a:cxn>
                <a:cxn ang="0">
                  <a:pos x="1286" y="949"/>
                </a:cxn>
                <a:cxn ang="0">
                  <a:pos x="805" y="956"/>
                </a:cxn>
                <a:cxn ang="0">
                  <a:pos x="488" y="1230"/>
                </a:cxn>
                <a:cxn ang="0">
                  <a:pos x="16" y="1298"/>
                </a:cxn>
              </a:cxnLst>
              <a:rect l="0" t="0" r="r" b="b"/>
              <a:pathLst>
                <a:path w="6080" h="2416">
                  <a:moveTo>
                    <a:pt x="0" y="1298"/>
                  </a:moveTo>
                  <a:cubicBezTo>
                    <a:pt x="0" y="1294"/>
                    <a:pt x="3" y="1291"/>
                    <a:pt x="7" y="1290"/>
                  </a:cubicBezTo>
                  <a:lnTo>
                    <a:pt x="167" y="1270"/>
                  </a:lnTo>
                  <a:lnTo>
                    <a:pt x="326" y="1231"/>
                  </a:lnTo>
                  <a:lnTo>
                    <a:pt x="486" y="1214"/>
                  </a:lnTo>
                  <a:lnTo>
                    <a:pt x="482" y="1216"/>
                  </a:lnTo>
                  <a:lnTo>
                    <a:pt x="642" y="1093"/>
                  </a:lnTo>
                  <a:lnTo>
                    <a:pt x="801" y="942"/>
                  </a:lnTo>
                  <a:cubicBezTo>
                    <a:pt x="803" y="940"/>
                    <a:pt x="805" y="939"/>
                    <a:pt x="807" y="940"/>
                  </a:cubicBezTo>
                  <a:lnTo>
                    <a:pt x="967" y="960"/>
                  </a:lnTo>
                  <a:lnTo>
                    <a:pt x="1126" y="961"/>
                  </a:lnTo>
                  <a:lnTo>
                    <a:pt x="1124" y="961"/>
                  </a:lnTo>
                  <a:lnTo>
                    <a:pt x="1284" y="934"/>
                  </a:lnTo>
                  <a:cubicBezTo>
                    <a:pt x="1284" y="934"/>
                    <a:pt x="1285" y="934"/>
                    <a:pt x="1285" y="934"/>
                  </a:cubicBezTo>
                  <a:lnTo>
                    <a:pt x="1445" y="936"/>
                  </a:lnTo>
                  <a:lnTo>
                    <a:pt x="1441" y="937"/>
                  </a:lnTo>
                  <a:lnTo>
                    <a:pt x="1600" y="844"/>
                  </a:lnTo>
                  <a:cubicBezTo>
                    <a:pt x="1602" y="843"/>
                    <a:pt x="1603" y="843"/>
                    <a:pt x="1605" y="843"/>
                  </a:cubicBezTo>
                  <a:lnTo>
                    <a:pt x="1764" y="855"/>
                  </a:lnTo>
                  <a:lnTo>
                    <a:pt x="1762" y="856"/>
                  </a:lnTo>
                  <a:lnTo>
                    <a:pt x="1921" y="807"/>
                  </a:lnTo>
                  <a:cubicBezTo>
                    <a:pt x="1921" y="807"/>
                    <a:pt x="1922" y="807"/>
                    <a:pt x="1922" y="807"/>
                  </a:cubicBezTo>
                  <a:lnTo>
                    <a:pt x="2082" y="783"/>
                  </a:lnTo>
                  <a:cubicBezTo>
                    <a:pt x="2083" y="783"/>
                    <a:pt x="2084" y="783"/>
                    <a:pt x="2085" y="783"/>
                  </a:cubicBezTo>
                  <a:lnTo>
                    <a:pt x="2244" y="817"/>
                  </a:lnTo>
                  <a:lnTo>
                    <a:pt x="2240" y="817"/>
                  </a:lnTo>
                  <a:lnTo>
                    <a:pt x="2400" y="763"/>
                  </a:lnTo>
                  <a:cubicBezTo>
                    <a:pt x="2401" y="763"/>
                    <a:pt x="2403" y="763"/>
                    <a:pt x="2404" y="763"/>
                  </a:cubicBezTo>
                  <a:lnTo>
                    <a:pt x="2564" y="804"/>
                  </a:lnTo>
                  <a:lnTo>
                    <a:pt x="2561" y="804"/>
                  </a:lnTo>
                  <a:lnTo>
                    <a:pt x="2720" y="781"/>
                  </a:lnTo>
                  <a:lnTo>
                    <a:pt x="2880" y="762"/>
                  </a:lnTo>
                  <a:lnTo>
                    <a:pt x="3040" y="761"/>
                  </a:lnTo>
                  <a:lnTo>
                    <a:pt x="3036" y="762"/>
                  </a:lnTo>
                  <a:lnTo>
                    <a:pt x="3196" y="657"/>
                  </a:lnTo>
                  <a:cubicBezTo>
                    <a:pt x="3196" y="656"/>
                    <a:pt x="3197" y="656"/>
                    <a:pt x="3197" y="656"/>
                  </a:cubicBezTo>
                  <a:lnTo>
                    <a:pt x="3357" y="596"/>
                  </a:lnTo>
                  <a:lnTo>
                    <a:pt x="3354" y="598"/>
                  </a:lnTo>
                  <a:lnTo>
                    <a:pt x="3514" y="451"/>
                  </a:lnTo>
                  <a:cubicBezTo>
                    <a:pt x="3515" y="450"/>
                    <a:pt x="3516" y="450"/>
                    <a:pt x="3517" y="449"/>
                  </a:cubicBezTo>
                  <a:lnTo>
                    <a:pt x="3676" y="396"/>
                  </a:lnTo>
                  <a:cubicBezTo>
                    <a:pt x="3677" y="396"/>
                    <a:pt x="3678" y="395"/>
                    <a:pt x="3678" y="395"/>
                  </a:cubicBezTo>
                  <a:lnTo>
                    <a:pt x="3838" y="383"/>
                  </a:lnTo>
                  <a:lnTo>
                    <a:pt x="3997" y="355"/>
                  </a:lnTo>
                  <a:lnTo>
                    <a:pt x="4157" y="345"/>
                  </a:lnTo>
                  <a:cubicBezTo>
                    <a:pt x="4158" y="345"/>
                    <a:pt x="4158" y="345"/>
                    <a:pt x="4159" y="345"/>
                  </a:cubicBezTo>
                  <a:lnTo>
                    <a:pt x="4318" y="372"/>
                  </a:lnTo>
                  <a:lnTo>
                    <a:pt x="4317" y="372"/>
                  </a:lnTo>
                  <a:lnTo>
                    <a:pt x="4477" y="376"/>
                  </a:lnTo>
                  <a:lnTo>
                    <a:pt x="4636" y="370"/>
                  </a:lnTo>
                  <a:lnTo>
                    <a:pt x="4795" y="357"/>
                  </a:lnTo>
                  <a:lnTo>
                    <a:pt x="4792" y="359"/>
                  </a:lnTo>
                  <a:lnTo>
                    <a:pt x="4951" y="263"/>
                  </a:lnTo>
                  <a:cubicBezTo>
                    <a:pt x="4952" y="263"/>
                    <a:pt x="4952" y="263"/>
                    <a:pt x="4952" y="262"/>
                  </a:cubicBezTo>
                  <a:lnTo>
                    <a:pt x="5112" y="198"/>
                  </a:lnTo>
                  <a:lnTo>
                    <a:pt x="5272" y="149"/>
                  </a:lnTo>
                  <a:cubicBezTo>
                    <a:pt x="5273" y="149"/>
                    <a:pt x="5273" y="149"/>
                    <a:pt x="5274" y="148"/>
                  </a:cubicBezTo>
                  <a:lnTo>
                    <a:pt x="5433" y="135"/>
                  </a:lnTo>
                  <a:lnTo>
                    <a:pt x="5592" y="103"/>
                  </a:lnTo>
                  <a:lnTo>
                    <a:pt x="5752" y="78"/>
                  </a:lnTo>
                  <a:lnTo>
                    <a:pt x="5912" y="67"/>
                  </a:lnTo>
                  <a:lnTo>
                    <a:pt x="5910" y="67"/>
                  </a:lnTo>
                  <a:lnTo>
                    <a:pt x="6069" y="1"/>
                  </a:lnTo>
                  <a:cubicBezTo>
                    <a:pt x="6072" y="0"/>
                    <a:pt x="6075" y="0"/>
                    <a:pt x="6077" y="2"/>
                  </a:cubicBezTo>
                  <a:cubicBezTo>
                    <a:pt x="6079" y="3"/>
                    <a:pt x="6080" y="6"/>
                    <a:pt x="6080" y="8"/>
                  </a:cubicBezTo>
                  <a:lnTo>
                    <a:pt x="6080" y="2408"/>
                  </a:lnTo>
                  <a:cubicBezTo>
                    <a:pt x="6080" y="2413"/>
                    <a:pt x="6077" y="2416"/>
                    <a:pt x="6072" y="2416"/>
                  </a:cubicBezTo>
                  <a:lnTo>
                    <a:pt x="5913" y="2416"/>
                  </a:lnTo>
                  <a:lnTo>
                    <a:pt x="5753" y="2416"/>
                  </a:lnTo>
                  <a:lnTo>
                    <a:pt x="5594" y="2416"/>
                  </a:lnTo>
                  <a:lnTo>
                    <a:pt x="5434" y="2416"/>
                  </a:lnTo>
                  <a:lnTo>
                    <a:pt x="5275" y="2416"/>
                  </a:lnTo>
                  <a:lnTo>
                    <a:pt x="5115" y="2416"/>
                  </a:lnTo>
                  <a:lnTo>
                    <a:pt x="4955" y="2416"/>
                  </a:lnTo>
                  <a:lnTo>
                    <a:pt x="4796" y="2416"/>
                  </a:lnTo>
                  <a:lnTo>
                    <a:pt x="4636" y="2416"/>
                  </a:lnTo>
                  <a:lnTo>
                    <a:pt x="4477" y="2416"/>
                  </a:lnTo>
                  <a:lnTo>
                    <a:pt x="4317" y="2416"/>
                  </a:lnTo>
                  <a:lnTo>
                    <a:pt x="4158" y="2416"/>
                  </a:lnTo>
                  <a:lnTo>
                    <a:pt x="3998" y="2416"/>
                  </a:lnTo>
                  <a:lnTo>
                    <a:pt x="3838" y="2416"/>
                  </a:lnTo>
                  <a:lnTo>
                    <a:pt x="3679" y="2416"/>
                  </a:lnTo>
                  <a:lnTo>
                    <a:pt x="3519" y="2416"/>
                  </a:lnTo>
                  <a:lnTo>
                    <a:pt x="3360" y="2416"/>
                  </a:lnTo>
                  <a:lnTo>
                    <a:pt x="3200" y="2416"/>
                  </a:lnTo>
                  <a:lnTo>
                    <a:pt x="3040" y="2416"/>
                  </a:lnTo>
                  <a:lnTo>
                    <a:pt x="2881" y="2416"/>
                  </a:lnTo>
                  <a:lnTo>
                    <a:pt x="2721" y="2416"/>
                  </a:lnTo>
                  <a:lnTo>
                    <a:pt x="2562" y="2416"/>
                  </a:lnTo>
                  <a:lnTo>
                    <a:pt x="2402" y="2416"/>
                  </a:lnTo>
                  <a:lnTo>
                    <a:pt x="2243" y="2416"/>
                  </a:lnTo>
                  <a:lnTo>
                    <a:pt x="2083" y="2416"/>
                  </a:lnTo>
                  <a:lnTo>
                    <a:pt x="1923" y="2416"/>
                  </a:lnTo>
                  <a:lnTo>
                    <a:pt x="1764" y="2416"/>
                  </a:lnTo>
                  <a:lnTo>
                    <a:pt x="1604" y="2416"/>
                  </a:lnTo>
                  <a:lnTo>
                    <a:pt x="1445" y="2416"/>
                  </a:lnTo>
                  <a:lnTo>
                    <a:pt x="1285" y="2416"/>
                  </a:lnTo>
                  <a:lnTo>
                    <a:pt x="1126" y="2416"/>
                  </a:lnTo>
                  <a:lnTo>
                    <a:pt x="966" y="2416"/>
                  </a:lnTo>
                  <a:lnTo>
                    <a:pt x="806" y="2416"/>
                  </a:lnTo>
                  <a:lnTo>
                    <a:pt x="647" y="2416"/>
                  </a:lnTo>
                  <a:lnTo>
                    <a:pt x="487" y="2416"/>
                  </a:lnTo>
                  <a:lnTo>
                    <a:pt x="328" y="2416"/>
                  </a:lnTo>
                  <a:lnTo>
                    <a:pt x="168" y="2416"/>
                  </a:lnTo>
                  <a:lnTo>
                    <a:pt x="8" y="2416"/>
                  </a:lnTo>
                  <a:cubicBezTo>
                    <a:pt x="4" y="2416"/>
                    <a:pt x="0" y="2413"/>
                    <a:pt x="0" y="2408"/>
                  </a:cubicBezTo>
                  <a:lnTo>
                    <a:pt x="0" y="1298"/>
                  </a:lnTo>
                  <a:close/>
                  <a:moveTo>
                    <a:pt x="16" y="2408"/>
                  </a:moveTo>
                  <a:lnTo>
                    <a:pt x="8" y="2400"/>
                  </a:lnTo>
                  <a:lnTo>
                    <a:pt x="168" y="2400"/>
                  </a:lnTo>
                  <a:lnTo>
                    <a:pt x="328" y="2400"/>
                  </a:lnTo>
                  <a:lnTo>
                    <a:pt x="487" y="2400"/>
                  </a:lnTo>
                  <a:lnTo>
                    <a:pt x="647" y="2400"/>
                  </a:lnTo>
                  <a:lnTo>
                    <a:pt x="806" y="2400"/>
                  </a:lnTo>
                  <a:lnTo>
                    <a:pt x="966" y="2400"/>
                  </a:lnTo>
                  <a:lnTo>
                    <a:pt x="1126" y="2400"/>
                  </a:lnTo>
                  <a:lnTo>
                    <a:pt x="1285" y="2400"/>
                  </a:lnTo>
                  <a:lnTo>
                    <a:pt x="1445" y="2400"/>
                  </a:lnTo>
                  <a:lnTo>
                    <a:pt x="1604" y="2400"/>
                  </a:lnTo>
                  <a:lnTo>
                    <a:pt x="1764" y="2400"/>
                  </a:lnTo>
                  <a:lnTo>
                    <a:pt x="1923" y="2400"/>
                  </a:lnTo>
                  <a:lnTo>
                    <a:pt x="2083" y="2400"/>
                  </a:lnTo>
                  <a:lnTo>
                    <a:pt x="2243" y="2400"/>
                  </a:lnTo>
                  <a:lnTo>
                    <a:pt x="2402" y="2400"/>
                  </a:lnTo>
                  <a:lnTo>
                    <a:pt x="2562" y="2400"/>
                  </a:lnTo>
                  <a:lnTo>
                    <a:pt x="2721" y="2400"/>
                  </a:lnTo>
                  <a:lnTo>
                    <a:pt x="2881" y="2400"/>
                  </a:lnTo>
                  <a:lnTo>
                    <a:pt x="3040" y="2400"/>
                  </a:lnTo>
                  <a:lnTo>
                    <a:pt x="3200" y="2400"/>
                  </a:lnTo>
                  <a:lnTo>
                    <a:pt x="3360" y="2400"/>
                  </a:lnTo>
                  <a:lnTo>
                    <a:pt x="3519" y="2400"/>
                  </a:lnTo>
                  <a:lnTo>
                    <a:pt x="3679" y="2400"/>
                  </a:lnTo>
                  <a:lnTo>
                    <a:pt x="3838" y="2400"/>
                  </a:lnTo>
                  <a:lnTo>
                    <a:pt x="3998" y="2400"/>
                  </a:lnTo>
                  <a:lnTo>
                    <a:pt x="4158" y="2400"/>
                  </a:lnTo>
                  <a:lnTo>
                    <a:pt x="4317" y="2400"/>
                  </a:lnTo>
                  <a:lnTo>
                    <a:pt x="4477" y="2400"/>
                  </a:lnTo>
                  <a:lnTo>
                    <a:pt x="4636" y="2400"/>
                  </a:lnTo>
                  <a:lnTo>
                    <a:pt x="4796" y="2400"/>
                  </a:lnTo>
                  <a:lnTo>
                    <a:pt x="4955" y="2400"/>
                  </a:lnTo>
                  <a:lnTo>
                    <a:pt x="5115" y="2400"/>
                  </a:lnTo>
                  <a:lnTo>
                    <a:pt x="5275" y="2400"/>
                  </a:lnTo>
                  <a:lnTo>
                    <a:pt x="5434" y="2400"/>
                  </a:lnTo>
                  <a:lnTo>
                    <a:pt x="5594" y="2400"/>
                  </a:lnTo>
                  <a:lnTo>
                    <a:pt x="5753" y="2400"/>
                  </a:lnTo>
                  <a:lnTo>
                    <a:pt x="5913" y="2400"/>
                  </a:lnTo>
                  <a:lnTo>
                    <a:pt x="6072" y="2400"/>
                  </a:lnTo>
                  <a:lnTo>
                    <a:pt x="6064" y="2408"/>
                  </a:lnTo>
                  <a:lnTo>
                    <a:pt x="6064" y="8"/>
                  </a:lnTo>
                  <a:lnTo>
                    <a:pt x="6076" y="16"/>
                  </a:lnTo>
                  <a:lnTo>
                    <a:pt x="5916" y="82"/>
                  </a:lnTo>
                  <a:cubicBezTo>
                    <a:pt x="5915" y="82"/>
                    <a:pt x="5914" y="83"/>
                    <a:pt x="5913" y="83"/>
                  </a:cubicBezTo>
                  <a:lnTo>
                    <a:pt x="5755" y="93"/>
                  </a:lnTo>
                  <a:lnTo>
                    <a:pt x="5595" y="119"/>
                  </a:lnTo>
                  <a:lnTo>
                    <a:pt x="5435" y="151"/>
                  </a:lnTo>
                  <a:lnTo>
                    <a:pt x="5275" y="164"/>
                  </a:lnTo>
                  <a:lnTo>
                    <a:pt x="5277" y="164"/>
                  </a:lnTo>
                  <a:lnTo>
                    <a:pt x="5118" y="212"/>
                  </a:lnTo>
                  <a:lnTo>
                    <a:pt x="4958" y="277"/>
                  </a:lnTo>
                  <a:lnTo>
                    <a:pt x="4960" y="277"/>
                  </a:lnTo>
                  <a:lnTo>
                    <a:pt x="4800" y="372"/>
                  </a:lnTo>
                  <a:cubicBezTo>
                    <a:pt x="4799" y="373"/>
                    <a:pt x="4798" y="373"/>
                    <a:pt x="4796" y="373"/>
                  </a:cubicBezTo>
                  <a:lnTo>
                    <a:pt x="4637" y="386"/>
                  </a:lnTo>
                  <a:lnTo>
                    <a:pt x="4476" y="392"/>
                  </a:lnTo>
                  <a:lnTo>
                    <a:pt x="4317" y="388"/>
                  </a:lnTo>
                  <a:cubicBezTo>
                    <a:pt x="4317" y="388"/>
                    <a:pt x="4316" y="388"/>
                    <a:pt x="4316" y="388"/>
                  </a:cubicBezTo>
                  <a:lnTo>
                    <a:pt x="4156" y="361"/>
                  </a:lnTo>
                  <a:lnTo>
                    <a:pt x="4158" y="361"/>
                  </a:lnTo>
                  <a:lnTo>
                    <a:pt x="3999" y="371"/>
                  </a:lnTo>
                  <a:lnTo>
                    <a:pt x="3839" y="399"/>
                  </a:lnTo>
                  <a:lnTo>
                    <a:pt x="3679" y="411"/>
                  </a:lnTo>
                  <a:lnTo>
                    <a:pt x="3681" y="411"/>
                  </a:lnTo>
                  <a:lnTo>
                    <a:pt x="3522" y="464"/>
                  </a:lnTo>
                  <a:lnTo>
                    <a:pt x="3525" y="463"/>
                  </a:lnTo>
                  <a:lnTo>
                    <a:pt x="3365" y="609"/>
                  </a:lnTo>
                  <a:cubicBezTo>
                    <a:pt x="3364" y="610"/>
                    <a:pt x="3363" y="611"/>
                    <a:pt x="3362" y="611"/>
                  </a:cubicBezTo>
                  <a:lnTo>
                    <a:pt x="3203" y="671"/>
                  </a:lnTo>
                  <a:lnTo>
                    <a:pt x="3204" y="670"/>
                  </a:lnTo>
                  <a:lnTo>
                    <a:pt x="3045" y="775"/>
                  </a:lnTo>
                  <a:cubicBezTo>
                    <a:pt x="3044" y="776"/>
                    <a:pt x="3042" y="777"/>
                    <a:pt x="3041" y="777"/>
                  </a:cubicBezTo>
                  <a:lnTo>
                    <a:pt x="2882" y="778"/>
                  </a:lnTo>
                  <a:lnTo>
                    <a:pt x="2722" y="797"/>
                  </a:lnTo>
                  <a:lnTo>
                    <a:pt x="2563" y="820"/>
                  </a:lnTo>
                  <a:cubicBezTo>
                    <a:pt x="2562" y="820"/>
                    <a:pt x="2561" y="820"/>
                    <a:pt x="2560" y="820"/>
                  </a:cubicBezTo>
                  <a:lnTo>
                    <a:pt x="2400" y="779"/>
                  </a:lnTo>
                  <a:lnTo>
                    <a:pt x="2405" y="778"/>
                  </a:lnTo>
                  <a:lnTo>
                    <a:pt x="2245" y="832"/>
                  </a:lnTo>
                  <a:cubicBezTo>
                    <a:pt x="2244" y="833"/>
                    <a:pt x="2242" y="833"/>
                    <a:pt x="2241" y="832"/>
                  </a:cubicBezTo>
                  <a:lnTo>
                    <a:pt x="2081" y="799"/>
                  </a:lnTo>
                  <a:lnTo>
                    <a:pt x="2084" y="799"/>
                  </a:lnTo>
                  <a:lnTo>
                    <a:pt x="1925" y="823"/>
                  </a:lnTo>
                  <a:lnTo>
                    <a:pt x="1926" y="823"/>
                  </a:lnTo>
                  <a:lnTo>
                    <a:pt x="1766" y="871"/>
                  </a:lnTo>
                  <a:cubicBezTo>
                    <a:pt x="1765" y="871"/>
                    <a:pt x="1764" y="871"/>
                    <a:pt x="1763" y="871"/>
                  </a:cubicBezTo>
                  <a:lnTo>
                    <a:pt x="1604" y="859"/>
                  </a:lnTo>
                  <a:lnTo>
                    <a:pt x="1608" y="858"/>
                  </a:lnTo>
                  <a:lnTo>
                    <a:pt x="1449" y="951"/>
                  </a:lnTo>
                  <a:cubicBezTo>
                    <a:pt x="1447" y="951"/>
                    <a:pt x="1446" y="952"/>
                    <a:pt x="1445" y="952"/>
                  </a:cubicBezTo>
                  <a:lnTo>
                    <a:pt x="1285" y="950"/>
                  </a:lnTo>
                  <a:lnTo>
                    <a:pt x="1286" y="949"/>
                  </a:lnTo>
                  <a:lnTo>
                    <a:pt x="1127" y="977"/>
                  </a:lnTo>
                  <a:cubicBezTo>
                    <a:pt x="1126" y="977"/>
                    <a:pt x="1126" y="977"/>
                    <a:pt x="1125" y="977"/>
                  </a:cubicBezTo>
                  <a:lnTo>
                    <a:pt x="965" y="976"/>
                  </a:lnTo>
                  <a:lnTo>
                    <a:pt x="805" y="956"/>
                  </a:lnTo>
                  <a:lnTo>
                    <a:pt x="812" y="953"/>
                  </a:lnTo>
                  <a:lnTo>
                    <a:pt x="652" y="1106"/>
                  </a:lnTo>
                  <a:lnTo>
                    <a:pt x="492" y="1229"/>
                  </a:lnTo>
                  <a:cubicBezTo>
                    <a:pt x="491" y="1230"/>
                    <a:pt x="490" y="1230"/>
                    <a:pt x="488" y="1230"/>
                  </a:cubicBezTo>
                  <a:lnTo>
                    <a:pt x="330" y="1247"/>
                  </a:lnTo>
                  <a:lnTo>
                    <a:pt x="169" y="1286"/>
                  </a:lnTo>
                  <a:lnTo>
                    <a:pt x="9" y="1306"/>
                  </a:lnTo>
                  <a:lnTo>
                    <a:pt x="16" y="1298"/>
                  </a:lnTo>
                  <a:lnTo>
                    <a:pt x="16" y="2408"/>
                  </a:lnTo>
                  <a:close/>
                </a:path>
              </a:pathLst>
            </a:custGeom>
            <a:solidFill>
              <a:srgbClr val="266678"/>
            </a:solidFill>
            <a:ln w="1588" cap="flat">
              <a:solidFill>
                <a:srgbClr val="266678"/>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5" name="Freeform 13"/>
            <p:cNvSpPr>
              <a:spLocks/>
            </p:cNvSpPr>
            <p:nvPr/>
          </p:nvSpPr>
          <p:spPr bwMode="auto">
            <a:xfrm>
              <a:off x="718" y="1279"/>
              <a:ext cx="4527" cy="1735"/>
            </a:xfrm>
            <a:custGeom>
              <a:avLst/>
              <a:gdLst/>
              <a:ahLst/>
              <a:cxnLst>
                <a:cxn ang="0">
                  <a:pos x="119" y="1139"/>
                </a:cxn>
                <a:cxn ang="0">
                  <a:pos x="357" y="1116"/>
                </a:cxn>
                <a:cxn ang="0">
                  <a:pos x="595" y="963"/>
                </a:cxn>
                <a:cxn ang="0">
                  <a:pos x="834" y="907"/>
                </a:cxn>
                <a:cxn ang="0">
                  <a:pos x="1073" y="900"/>
                </a:cxn>
                <a:cxn ang="0">
                  <a:pos x="1311" y="790"/>
                </a:cxn>
                <a:cxn ang="0">
                  <a:pos x="1549" y="729"/>
                </a:cxn>
                <a:cxn ang="0">
                  <a:pos x="1787" y="717"/>
                </a:cxn>
                <a:cxn ang="0">
                  <a:pos x="2025" y="689"/>
                </a:cxn>
                <a:cxn ang="0">
                  <a:pos x="2263" y="634"/>
                </a:cxn>
                <a:cxn ang="0">
                  <a:pos x="2502" y="479"/>
                </a:cxn>
                <a:cxn ang="0">
                  <a:pos x="2741" y="374"/>
                </a:cxn>
                <a:cxn ang="0">
                  <a:pos x="2979" y="364"/>
                </a:cxn>
                <a:cxn ang="0">
                  <a:pos x="3217" y="367"/>
                </a:cxn>
                <a:cxn ang="0">
                  <a:pos x="3455" y="329"/>
                </a:cxn>
                <a:cxn ang="0">
                  <a:pos x="3693" y="236"/>
                </a:cxn>
                <a:cxn ang="0">
                  <a:pos x="3932" y="100"/>
                </a:cxn>
                <a:cxn ang="0">
                  <a:pos x="4170" y="63"/>
                </a:cxn>
                <a:cxn ang="0">
                  <a:pos x="4409" y="47"/>
                </a:cxn>
                <a:cxn ang="0">
                  <a:pos x="4527" y="954"/>
                </a:cxn>
                <a:cxn ang="0">
                  <a:pos x="4289" y="1001"/>
                </a:cxn>
                <a:cxn ang="0">
                  <a:pos x="4051" y="1036"/>
                </a:cxn>
                <a:cxn ang="0">
                  <a:pos x="3813" y="1073"/>
                </a:cxn>
                <a:cxn ang="0">
                  <a:pos x="3575" y="1171"/>
                </a:cxn>
                <a:cxn ang="0">
                  <a:pos x="3336" y="1181"/>
                </a:cxn>
                <a:cxn ang="0">
                  <a:pos x="3098" y="1163"/>
                </a:cxn>
                <a:cxn ang="0">
                  <a:pos x="2859" y="1186"/>
                </a:cxn>
                <a:cxn ang="0">
                  <a:pos x="2621" y="1225"/>
                </a:cxn>
                <a:cxn ang="0">
                  <a:pos x="2383" y="1351"/>
                </a:cxn>
                <a:cxn ang="0">
                  <a:pos x="2145" y="1415"/>
                </a:cxn>
                <a:cxn ang="0">
                  <a:pos x="1907" y="1441"/>
                </a:cxn>
                <a:cxn ang="0">
                  <a:pos x="1668" y="1448"/>
                </a:cxn>
                <a:cxn ang="0">
                  <a:pos x="1429" y="1443"/>
                </a:cxn>
                <a:cxn ang="0">
                  <a:pos x="1191" y="1465"/>
                </a:cxn>
                <a:cxn ang="0">
                  <a:pos x="953" y="1520"/>
                </a:cxn>
                <a:cxn ang="0">
                  <a:pos x="715" y="1536"/>
                </a:cxn>
                <a:cxn ang="0">
                  <a:pos x="477" y="1615"/>
                </a:cxn>
                <a:cxn ang="0">
                  <a:pos x="239" y="1700"/>
                </a:cxn>
                <a:cxn ang="0">
                  <a:pos x="0" y="1735"/>
                </a:cxn>
              </a:cxnLst>
              <a:rect l="0" t="0" r="r" b="b"/>
              <a:pathLst>
                <a:path w="4527" h="1735">
                  <a:moveTo>
                    <a:pt x="0" y="1186"/>
                  </a:moveTo>
                  <a:lnTo>
                    <a:pt x="119" y="1139"/>
                  </a:lnTo>
                  <a:lnTo>
                    <a:pt x="239" y="1106"/>
                  </a:lnTo>
                  <a:lnTo>
                    <a:pt x="357" y="1116"/>
                  </a:lnTo>
                  <a:lnTo>
                    <a:pt x="477" y="1048"/>
                  </a:lnTo>
                  <a:lnTo>
                    <a:pt x="595" y="963"/>
                  </a:lnTo>
                  <a:lnTo>
                    <a:pt x="715" y="934"/>
                  </a:lnTo>
                  <a:lnTo>
                    <a:pt x="834" y="907"/>
                  </a:lnTo>
                  <a:lnTo>
                    <a:pt x="953" y="903"/>
                  </a:lnTo>
                  <a:lnTo>
                    <a:pt x="1073" y="900"/>
                  </a:lnTo>
                  <a:lnTo>
                    <a:pt x="1191" y="836"/>
                  </a:lnTo>
                  <a:lnTo>
                    <a:pt x="1311" y="790"/>
                  </a:lnTo>
                  <a:lnTo>
                    <a:pt x="1429" y="749"/>
                  </a:lnTo>
                  <a:lnTo>
                    <a:pt x="1549" y="729"/>
                  </a:lnTo>
                  <a:lnTo>
                    <a:pt x="1668" y="743"/>
                  </a:lnTo>
                  <a:lnTo>
                    <a:pt x="1787" y="717"/>
                  </a:lnTo>
                  <a:lnTo>
                    <a:pt x="1907" y="708"/>
                  </a:lnTo>
                  <a:lnTo>
                    <a:pt x="2025" y="689"/>
                  </a:lnTo>
                  <a:lnTo>
                    <a:pt x="2145" y="649"/>
                  </a:lnTo>
                  <a:lnTo>
                    <a:pt x="2263" y="634"/>
                  </a:lnTo>
                  <a:lnTo>
                    <a:pt x="2383" y="575"/>
                  </a:lnTo>
                  <a:lnTo>
                    <a:pt x="2502" y="479"/>
                  </a:lnTo>
                  <a:lnTo>
                    <a:pt x="2621" y="420"/>
                  </a:lnTo>
                  <a:lnTo>
                    <a:pt x="2741" y="374"/>
                  </a:lnTo>
                  <a:lnTo>
                    <a:pt x="2859" y="372"/>
                  </a:lnTo>
                  <a:lnTo>
                    <a:pt x="2979" y="364"/>
                  </a:lnTo>
                  <a:lnTo>
                    <a:pt x="3098" y="358"/>
                  </a:lnTo>
                  <a:lnTo>
                    <a:pt x="3217" y="367"/>
                  </a:lnTo>
                  <a:lnTo>
                    <a:pt x="3336" y="340"/>
                  </a:lnTo>
                  <a:lnTo>
                    <a:pt x="3455" y="329"/>
                  </a:lnTo>
                  <a:lnTo>
                    <a:pt x="3575" y="320"/>
                  </a:lnTo>
                  <a:lnTo>
                    <a:pt x="3693" y="236"/>
                  </a:lnTo>
                  <a:lnTo>
                    <a:pt x="3813" y="161"/>
                  </a:lnTo>
                  <a:lnTo>
                    <a:pt x="3932" y="100"/>
                  </a:lnTo>
                  <a:lnTo>
                    <a:pt x="4051" y="87"/>
                  </a:lnTo>
                  <a:lnTo>
                    <a:pt x="4170" y="63"/>
                  </a:lnTo>
                  <a:lnTo>
                    <a:pt x="4289" y="51"/>
                  </a:lnTo>
                  <a:lnTo>
                    <a:pt x="4409" y="47"/>
                  </a:lnTo>
                  <a:lnTo>
                    <a:pt x="4527" y="0"/>
                  </a:lnTo>
                  <a:lnTo>
                    <a:pt x="4527" y="954"/>
                  </a:lnTo>
                  <a:lnTo>
                    <a:pt x="4409" y="994"/>
                  </a:lnTo>
                  <a:lnTo>
                    <a:pt x="4289" y="1001"/>
                  </a:lnTo>
                  <a:lnTo>
                    <a:pt x="4170" y="1016"/>
                  </a:lnTo>
                  <a:lnTo>
                    <a:pt x="4051" y="1036"/>
                  </a:lnTo>
                  <a:lnTo>
                    <a:pt x="3932" y="1043"/>
                  </a:lnTo>
                  <a:lnTo>
                    <a:pt x="3813" y="1073"/>
                  </a:lnTo>
                  <a:lnTo>
                    <a:pt x="3693" y="1112"/>
                  </a:lnTo>
                  <a:lnTo>
                    <a:pt x="3575" y="1171"/>
                  </a:lnTo>
                  <a:lnTo>
                    <a:pt x="3455" y="1178"/>
                  </a:lnTo>
                  <a:lnTo>
                    <a:pt x="3336" y="1181"/>
                  </a:lnTo>
                  <a:lnTo>
                    <a:pt x="3217" y="1179"/>
                  </a:lnTo>
                  <a:lnTo>
                    <a:pt x="3098" y="1163"/>
                  </a:lnTo>
                  <a:lnTo>
                    <a:pt x="2979" y="1169"/>
                  </a:lnTo>
                  <a:lnTo>
                    <a:pt x="2859" y="1186"/>
                  </a:lnTo>
                  <a:lnTo>
                    <a:pt x="2741" y="1194"/>
                  </a:lnTo>
                  <a:lnTo>
                    <a:pt x="2621" y="1225"/>
                  </a:lnTo>
                  <a:lnTo>
                    <a:pt x="2502" y="1315"/>
                  </a:lnTo>
                  <a:lnTo>
                    <a:pt x="2383" y="1351"/>
                  </a:lnTo>
                  <a:lnTo>
                    <a:pt x="2263" y="1415"/>
                  </a:lnTo>
                  <a:lnTo>
                    <a:pt x="2145" y="1415"/>
                  </a:lnTo>
                  <a:lnTo>
                    <a:pt x="2025" y="1427"/>
                  </a:lnTo>
                  <a:lnTo>
                    <a:pt x="1907" y="1441"/>
                  </a:lnTo>
                  <a:lnTo>
                    <a:pt x="1787" y="1416"/>
                  </a:lnTo>
                  <a:lnTo>
                    <a:pt x="1668" y="1448"/>
                  </a:lnTo>
                  <a:lnTo>
                    <a:pt x="1549" y="1429"/>
                  </a:lnTo>
                  <a:lnTo>
                    <a:pt x="1429" y="1443"/>
                  </a:lnTo>
                  <a:lnTo>
                    <a:pt x="1311" y="1472"/>
                  </a:lnTo>
                  <a:lnTo>
                    <a:pt x="1191" y="1465"/>
                  </a:lnTo>
                  <a:lnTo>
                    <a:pt x="1073" y="1521"/>
                  </a:lnTo>
                  <a:lnTo>
                    <a:pt x="953" y="1520"/>
                  </a:lnTo>
                  <a:lnTo>
                    <a:pt x="834" y="1536"/>
                  </a:lnTo>
                  <a:lnTo>
                    <a:pt x="715" y="1536"/>
                  </a:lnTo>
                  <a:lnTo>
                    <a:pt x="595" y="1523"/>
                  </a:lnTo>
                  <a:lnTo>
                    <a:pt x="477" y="1615"/>
                  </a:lnTo>
                  <a:lnTo>
                    <a:pt x="357" y="1689"/>
                  </a:lnTo>
                  <a:lnTo>
                    <a:pt x="239" y="1700"/>
                  </a:lnTo>
                  <a:lnTo>
                    <a:pt x="119" y="1723"/>
                  </a:lnTo>
                  <a:lnTo>
                    <a:pt x="0" y="1735"/>
                  </a:lnTo>
                  <a:lnTo>
                    <a:pt x="0" y="1186"/>
                  </a:lnTo>
                  <a:close/>
                </a:path>
              </a:pathLst>
            </a:custGeom>
            <a:solidFill>
              <a:srgbClr val="F9455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6" name="Freeform 14"/>
            <p:cNvSpPr>
              <a:spLocks noEditPoints="1"/>
            </p:cNvSpPr>
            <p:nvPr/>
          </p:nvSpPr>
          <p:spPr bwMode="auto">
            <a:xfrm>
              <a:off x="712" y="1274"/>
              <a:ext cx="4539" cy="1746"/>
            </a:xfrm>
            <a:custGeom>
              <a:avLst/>
              <a:gdLst/>
              <a:ahLst/>
              <a:cxnLst>
                <a:cxn ang="0">
                  <a:pos x="328" y="1835"/>
                </a:cxn>
                <a:cxn ang="0">
                  <a:pos x="804" y="1598"/>
                </a:cxn>
                <a:cxn ang="0">
                  <a:pos x="1444" y="1494"/>
                </a:cxn>
                <a:cxn ang="0">
                  <a:pos x="1920" y="1245"/>
                </a:cxn>
                <a:cxn ang="0">
                  <a:pos x="2240" y="1235"/>
                </a:cxn>
                <a:cxn ang="0">
                  <a:pos x="2718" y="1144"/>
                </a:cxn>
                <a:cxn ang="0">
                  <a:pos x="3196" y="956"/>
                </a:cxn>
                <a:cxn ang="0">
                  <a:pos x="3675" y="622"/>
                </a:cxn>
                <a:cxn ang="0">
                  <a:pos x="4158" y="595"/>
                </a:cxn>
                <a:cxn ang="0">
                  <a:pos x="4635" y="547"/>
                </a:cxn>
                <a:cxn ang="0">
                  <a:pos x="5270" y="168"/>
                </a:cxn>
                <a:cxn ang="0">
                  <a:pos x="5913" y="79"/>
                </a:cxn>
                <a:cxn ang="0">
                  <a:pos x="6080" y="1592"/>
                </a:cxn>
                <a:cxn ang="0">
                  <a:pos x="5595" y="1702"/>
                </a:cxn>
                <a:cxn ang="0">
                  <a:pos x="4958" y="1862"/>
                </a:cxn>
                <a:cxn ang="0">
                  <a:pos x="4477" y="1977"/>
                </a:cxn>
                <a:cxn ang="0">
                  <a:pos x="3998" y="1956"/>
                </a:cxn>
                <a:cxn ang="0">
                  <a:pos x="3525" y="2048"/>
                </a:cxn>
                <a:cxn ang="0">
                  <a:pos x="3045" y="2363"/>
                </a:cxn>
                <a:cxn ang="0">
                  <a:pos x="2560" y="2407"/>
                </a:cxn>
                <a:cxn ang="0">
                  <a:pos x="2081" y="2387"/>
                </a:cxn>
                <a:cxn ang="0">
                  <a:pos x="1763" y="2459"/>
                </a:cxn>
                <a:cxn ang="0">
                  <a:pos x="1285" y="2538"/>
                </a:cxn>
                <a:cxn ang="0">
                  <a:pos x="805" y="2544"/>
                </a:cxn>
                <a:cxn ang="0">
                  <a:pos x="328" y="2837"/>
                </a:cxn>
                <a:cxn ang="0">
                  <a:pos x="0" y="1976"/>
                </a:cxn>
                <a:cxn ang="0">
                  <a:pos x="486" y="2804"/>
                </a:cxn>
                <a:cxn ang="0">
                  <a:pos x="966" y="2549"/>
                </a:cxn>
                <a:cxn ang="0">
                  <a:pos x="1445" y="2524"/>
                </a:cxn>
                <a:cxn ang="0">
                  <a:pos x="1762" y="2443"/>
                </a:cxn>
                <a:cxn ang="0">
                  <a:pos x="2244" y="2405"/>
                </a:cxn>
                <a:cxn ang="0">
                  <a:pos x="2561" y="2392"/>
                </a:cxn>
                <a:cxn ang="0">
                  <a:pos x="3196" y="2243"/>
                </a:cxn>
                <a:cxn ang="0">
                  <a:pos x="3517" y="2035"/>
                </a:cxn>
                <a:cxn ang="0">
                  <a:pos x="4157" y="1930"/>
                </a:cxn>
                <a:cxn ang="0">
                  <a:pos x="4636" y="1955"/>
                </a:cxn>
                <a:cxn ang="0">
                  <a:pos x="5113" y="1781"/>
                </a:cxn>
                <a:cxn ang="0">
                  <a:pos x="5753" y="1661"/>
                </a:cxn>
                <a:cxn ang="0">
                  <a:pos x="6064" y="8"/>
                </a:cxn>
                <a:cxn ang="0">
                  <a:pos x="5596" y="120"/>
                </a:cxn>
                <a:cxn ang="0">
                  <a:pos x="4961" y="406"/>
                </a:cxn>
                <a:cxn ang="0">
                  <a:pos x="4479" y="580"/>
                </a:cxn>
                <a:cxn ang="0">
                  <a:pos x="3999" y="621"/>
                </a:cxn>
                <a:cxn ang="0">
                  <a:pos x="3364" y="811"/>
                </a:cxn>
                <a:cxn ang="0">
                  <a:pos x="3042" y="1069"/>
                </a:cxn>
                <a:cxn ang="0">
                  <a:pos x="2562" y="1192"/>
                </a:cxn>
                <a:cxn ang="0">
                  <a:pos x="2082" y="1226"/>
                </a:cxn>
                <a:cxn ang="0">
                  <a:pos x="1608" y="1402"/>
                </a:cxn>
                <a:cxn ang="0">
                  <a:pos x="1126" y="1521"/>
                </a:cxn>
                <a:cxn ang="0">
                  <a:pos x="651" y="1755"/>
                </a:cxn>
                <a:cxn ang="0">
                  <a:pos x="172" y="1905"/>
                </a:cxn>
              </a:cxnLst>
              <a:rect l="0" t="0" r="r" b="b"/>
              <a:pathLst>
                <a:path w="6080" h="2897">
                  <a:moveTo>
                    <a:pt x="0" y="1976"/>
                  </a:moveTo>
                  <a:cubicBezTo>
                    <a:pt x="0" y="1973"/>
                    <a:pt x="2" y="1970"/>
                    <a:pt x="5" y="1969"/>
                  </a:cubicBezTo>
                  <a:lnTo>
                    <a:pt x="165" y="1891"/>
                  </a:lnTo>
                  <a:lnTo>
                    <a:pt x="325" y="1835"/>
                  </a:lnTo>
                  <a:cubicBezTo>
                    <a:pt x="326" y="1835"/>
                    <a:pt x="327" y="1835"/>
                    <a:pt x="328" y="1835"/>
                  </a:cubicBezTo>
                  <a:lnTo>
                    <a:pt x="488" y="1852"/>
                  </a:lnTo>
                  <a:lnTo>
                    <a:pt x="483" y="1853"/>
                  </a:lnTo>
                  <a:lnTo>
                    <a:pt x="642" y="1742"/>
                  </a:lnTo>
                  <a:lnTo>
                    <a:pt x="801" y="1600"/>
                  </a:lnTo>
                  <a:cubicBezTo>
                    <a:pt x="802" y="1599"/>
                    <a:pt x="803" y="1598"/>
                    <a:pt x="804" y="1598"/>
                  </a:cubicBezTo>
                  <a:lnTo>
                    <a:pt x="964" y="1551"/>
                  </a:lnTo>
                  <a:lnTo>
                    <a:pt x="1123" y="1505"/>
                  </a:lnTo>
                  <a:cubicBezTo>
                    <a:pt x="1124" y="1505"/>
                    <a:pt x="1125" y="1505"/>
                    <a:pt x="1125" y="1505"/>
                  </a:cubicBezTo>
                  <a:lnTo>
                    <a:pt x="1285" y="1499"/>
                  </a:lnTo>
                  <a:lnTo>
                    <a:pt x="1444" y="1494"/>
                  </a:lnTo>
                  <a:lnTo>
                    <a:pt x="1440" y="1495"/>
                  </a:lnTo>
                  <a:lnTo>
                    <a:pt x="1600" y="1389"/>
                  </a:lnTo>
                  <a:cubicBezTo>
                    <a:pt x="1600" y="1388"/>
                    <a:pt x="1600" y="1388"/>
                    <a:pt x="1601" y="1388"/>
                  </a:cubicBezTo>
                  <a:lnTo>
                    <a:pt x="1760" y="1312"/>
                  </a:lnTo>
                  <a:lnTo>
                    <a:pt x="1920" y="1245"/>
                  </a:lnTo>
                  <a:cubicBezTo>
                    <a:pt x="1921" y="1245"/>
                    <a:pt x="1921" y="1244"/>
                    <a:pt x="1922" y="1244"/>
                  </a:cubicBezTo>
                  <a:lnTo>
                    <a:pt x="2081" y="1210"/>
                  </a:lnTo>
                  <a:cubicBezTo>
                    <a:pt x="2082" y="1210"/>
                    <a:pt x="2083" y="1210"/>
                    <a:pt x="2084" y="1210"/>
                  </a:cubicBezTo>
                  <a:lnTo>
                    <a:pt x="2244" y="1234"/>
                  </a:lnTo>
                  <a:lnTo>
                    <a:pt x="2240" y="1235"/>
                  </a:lnTo>
                  <a:lnTo>
                    <a:pt x="2400" y="1190"/>
                  </a:lnTo>
                  <a:cubicBezTo>
                    <a:pt x="2400" y="1190"/>
                    <a:pt x="2401" y="1190"/>
                    <a:pt x="2401" y="1190"/>
                  </a:cubicBezTo>
                  <a:lnTo>
                    <a:pt x="2561" y="1176"/>
                  </a:lnTo>
                  <a:lnTo>
                    <a:pt x="2720" y="1144"/>
                  </a:lnTo>
                  <a:lnTo>
                    <a:pt x="2718" y="1144"/>
                  </a:lnTo>
                  <a:lnTo>
                    <a:pt x="2878" y="1077"/>
                  </a:lnTo>
                  <a:cubicBezTo>
                    <a:pt x="2878" y="1077"/>
                    <a:pt x="2879" y="1077"/>
                    <a:pt x="2880" y="1077"/>
                  </a:cubicBezTo>
                  <a:lnTo>
                    <a:pt x="3039" y="1053"/>
                  </a:lnTo>
                  <a:lnTo>
                    <a:pt x="3036" y="1054"/>
                  </a:lnTo>
                  <a:lnTo>
                    <a:pt x="3196" y="956"/>
                  </a:lnTo>
                  <a:lnTo>
                    <a:pt x="3194" y="958"/>
                  </a:lnTo>
                  <a:lnTo>
                    <a:pt x="3354" y="799"/>
                  </a:lnTo>
                  <a:cubicBezTo>
                    <a:pt x="3354" y="798"/>
                    <a:pt x="3355" y="798"/>
                    <a:pt x="3355" y="798"/>
                  </a:cubicBezTo>
                  <a:lnTo>
                    <a:pt x="3515" y="699"/>
                  </a:lnTo>
                  <a:lnTo>
                    <a:pt x="3675" y="622"/>
                  </a:lnTo>
                  <a:cubicBezTo>
                    <a:pt x="3676" y="621"/>
                    <a:pt x="3677" y="621"/>
                    <a:pt x="3679" y="621"/>
                  </a:cubicBezTo>
                  <a:lnTo>
                    <a:pt x="3838" y="617"/>
                  </a:lnTo>
                  <a:lnTo>
                    <a:pt x="3997" y="605"/>
                  </a:lnTo>
                  <a:lnTo>
                    <a:pt x="4157" y="595"/>
                  </a:lnTo>
                  <a:cubicBezTo>
                    <a:pt x="4157" y="595"/>
                    <a:pt x="4158" y="595"/>
                    <a:pt x="4158" y="595"/>
                  </a:cubicBezTo>
                  <a:lnTo>
                    <a:pt x="4318" y="609"/>
                  </a:lnTo>
                  <a:lnTo>
                    <a:pt x="4315" y="609"/>
                  </a:lnTo>
                  <a:lnTo>
                    <a:pt x="4475" y="565"/>
                  </a:lnTo>
                  <a:cubicBezTo>
                    <a:pt x="4475" y="565"/>
                    <a:pt x="4475" y="565"/>
                    <a:pt x="4476" y="565"/>
                  </a:cubicBezTo>
                  <a:lnTo>
                    <a:pt x="4635" y="547"/>
                  </a:lnTo>
                  <a:lnTo>
                    <a:pt x="4795" y="532"/>
                  </a:lnTo>
                  <a:lnTo>
                    <a:pt x="4791" y="534"/>
                  </a:lnTo>
                  <a:lnTo>
                    <a:pt x="4950" y="394"/>
                  </a:lnTo>
                  <a:lnTo>
                    <a:pt x="5110" y="270"/>
                  </a:lnTo>
                  <a:lnTo>
                    <a:pt x="5270" y="168"/>
                  </a:lnTo>
                  <a:cubicBezTo>
                    <a:pt x="5271" y="167"/>
                    <a:pt x="5272" y="167"/>
                    <a:pt x="5273" y="167"/>
                  </a:cubicBezTo>
                  <a:lnTo>
                    <a:pt x="5433" y="145"/>
                  </a:lnTo>
                  <a:lnTo>
                    <a:pt x="5592" y="105"/>
                  </a:lnTo>
                  <a:lnTo>
                    <a:pt x="5752" y="85"/>
                  </a:lnTo>
                  <a:lnTo>
                    <a:pt x="5913" y="79"/>
                  </a:lnTo>
                  <a:lnTo>
                    <a:pt x="5909" y="80"/>
                  </a:lnTo>
                  <a:lnTo>
                    <a:pt x="6069" y="1"/>
                  </a:lnTo>
                  <a:cubicBezTo>
                    <a:pt x="6071" y="0"/>
                    <a:pt x="6074" y="0"/>
                    <a:pt x="6077" y="2"/>
                  </a:cubicBezTo>
                  <a:cubicBezTo>
                    <a:pt x="6079" y="3"/>
                    <a:pt x="6080" y="6"/>
                    <a:pt x="6080" y="8"/>
                  </a:cubicBezTo>
                  <a:lnTo>
                    <a:pt x="6080" y="1592"/>
                  </a:lnTo>
                  <a:cubicBezTo>
                    <a:pt x="6080" y="1595"/>
                    <a:pt x="6079" y="1598"/>
                    <a:pt x="6076" y="1599"/>
                  </a:cubicBezTo>
                  <a:lnTo>
                    <a:pt x="5916" y="1665"/>
                  </a:lnTo>
                  <a:cubicBezTo>
                    <a:pt x="5915" y="1666"/>
                    <a:pt x="5914" y="1666"/>
                    <a:pt x="5913" y="1666"/>
                  </a:cubicBezTo>
                  <a:lnTo>
                    <a:pt x="5754" y="1677"/>
                  </a:lnTo>
                  <a:lnTo>
                    <a:pt x="5595" y="1702"/>
                  </a:lnTo>
                  <a:lnTo>
                    <a:pt x="5436" y="1734"/>
                  </a:lnTo>
                  <a:lnTo>
                    <a:pt x="5275" y="1748"/>
                  </a:lnTo>
                  <a:lnTo>
                    <a:pt x="5277" y="1748"/>
                  </a:lnTo>
                  <a:lnTo>
                    <a:pt x="5117" y="1797"/>
                  </a:lnTo>
                  <a:lnTo>
                    <a:pt x="4958" y="1862"/>
                  </a:lnTo>
                  <a:lnTo>
                    <a:pt x="4960" y="1861"/>
                  </a:lnTo>
                  <a:lnTo>
                    <a:pt x="4800" y="1957"/>
                  </a:lnTo>
                  <a:cubicBezTo>
                    <a:pt x="4799" y="1958"/>
                    <a:pt x="4798" y="1958"/>
                    <a:pt x="4796" y="1959"/>
                  </a:cubicBezTo>
                  <a:lnTo>
                    <a:pt x="4637" y="1971"/>
                  </a:lnTo>
                  <a:lnTo>
                    <a:pt x="4477" y="1977"/>
                  </a:lnTo>
                  <a:lnTo>
                    <a:pt x="4317" y="1973"/>
                  </a:lnTo>
                  <a:cubicBezTo>
                    <a:pt x="4317" y="1973"/>
                    <a:pt x="4316" y="1973"/>
                    <a:pt x="4316" y="1973"/>
                  </a:cubicBezTo>
                  <a:lnTo>
                    <a:pt x="4156" y="1946"/>
                  </a:lnTo>
                  <a:lnTo>
                    <a:pt x="4158" y="1946"/>
                  </a:lnTo>
                  <a:lnTo>
                    <a:pt x="3998" y="1956"/>
                  </a:lnTo>
                  <a:lnTo>
                    <a:pt x="3840" y="1984"/>
                  </a:lnTo>
                  <a:lnTo>
                    <a:pt x="3679" y="1997"/>
                  </a:lnTo>
                  <a:lnTo>
                    <a:pt x="3681" y="1996"/>
                  </a:lnTo>
                  <a:lnTo>
                    <a:pt x="3522" y="2050"/>
                  </a:lnTo>
                  <a:lnTo>
                    <a:pt x="3525" y="2048"/>
                  </a:lnTo>
                  <a:lnTo>
                    <a:pt x="3365" y="2196"/>
                  </a:lnTo>
                  <a:cubicBezTo>
                    <a:pt x="3364" y="2197"/>
                    <a:pt x="3363" y="2197"/>
                    <a:pt x="3362" y="2198"/>
                  </a:cubicBezTo>
                  <a:lnTo>
                    <a:pt x="3203" y="2258"/>
                  </a:lnTo>
                  <a:lnTo>
                    <a:pt x="3204" y="2257"/>
                  </a:lnTo>
                  <a:lnTo>
                    <a:pt x="3045" y="2363"/>
                  </a:lnTo>
                  <a:cubicBezTo>
                    <a:pt x="3044" y="2364"/>
                    <a:pt x="3042" y="2364"/>
                    <a:pt x="3041" y="2364"/>
                  </a:cubicBezTo>
                  <a:lnTo>
                    <a:pt x="2881" y="2365"/>
                  </a:lnTo>
                  <a:lnTo>
                    <a:pt x="2722" y="2385"/>
                  </a:lnTo>
                  <a:lnTo>
                    <a:pt x="2563" y="2408"/>
                  </a:lnTo>
                  <a:cubicBezTo>
                    <a:pt x="2562" y="2408"/>
                    <a:pt x="2561" y="2408"/>
                    <a:pt x="2560" y="2407"/>
                  </a:cubicBezTo>
                  <a:lnTo>
                    <a:pt x="2400" y="2366"/>
                  </a:lnTo>
                  <a:lnTo>
                    <a:pt x="2405" y="2366"/>
                  </a:lnTo>
                  <a:lnTo>
                    <a:pt x="2245" y="2420"/>
                  </a:lnTo>
                  <a:cubicBezTo>
                    <a:pt x="2244" y="2420"/>
                    <a:pt x="2242" y="2420"/>
                    <a:pt x="2241" y="2420"/>
                  </a:cubicBezTo>
                  <a:lnTo>
                    <a:pt x="2081" y="2387"/>
                  </a:lnTo>
                  <a:lnTo>
                    <a:pt x="2084" y="2387"/>
                  </a:lnTo>
                  <a:lnTo>
                    <a:pt x="1925" y="2411"/>
                  </a:lnTo>
                  <a:lnTo>
                    <a:pt x="1926" y="2410"/>
                  </a:lnTo>
                  <a:lnTo>
                    <a:pt x="1766" y="2459"/>
                  </a:lnTo>
                  <a:cubicBezTo>
                    <a:pt x="1765" y="2459"/>
                    <a:pt x="1764" y="2459"/>
                    <a:pt x="1763" y="2459"/>
                  </a:cubicBezTo>
                  <a:lnTo>
                    <a:pt x="1604" y="2447"/>
                  </a:lnTo>
                  <a:lnTo>
                    <a:pt x="1608" y="2446"/>
                  </a:lnTo>
                  <a:lnTo>
                    <a:pt x="1449" y="2539"/>
                  </a:lnTo>
                  <a:cubicBezTo>
                    <a:pt x="1447" y="2540"/>
                    <a:pt x="1446" y="2540"/>
                    <a:pt x="1445" y="2540"/>
                  </a:cubicBezTo>
                  <a:lnTo>
                    <a:pt x="1285" y="2538"/>
                  </a:lnTo>
                  <a:lnTo>
                    <a:pt x="1286" y="2538"/>
                  </a:lnTo>
                  <a:lnTo>
                    <a:pt x="1127" y="2565"/>
                  </a:lnTo>
                  <a:cubicBezTo>
                    <a:pt x="1126" y="2565"/>
                    <a:pt x="1126" y="2565"/>
                    <a:pt x="1125" y="2565"/>
                  </a:cubicBezTo>
                  <a:lnTo>
                    <a:pt x="966" y="2565"/>
                  </a:lnTo>
                  <a:lnTo>
                    <a:pt x="805" y="2544"/>
                  </a:lnTo>
                  <a:lnTo>
                    <a:pt x="812" y="2542"/>
                  </a:lnTo>
                  <a:lnTo>
                    <a:pt x="652" y="2695"/>
                  </a:lnTo>
                  <a:lnTo>
                    <a:pt x="492" y="2819"/>
                  </a:lnTo>
                  <a:cubicBezTo>
                    <a:pt x="491" y="2820"/>
                    <a:pt x="490" y="2820"/>
                    <a:pt x="488" y="2820"/>
                  </a:cubicBezTo>
                  <a:lnTo>
                    <a:pt x="328" y="2837"/>
                  </a:lnTo>
                  <a:lnTo>
                    <a:pt x="170" y="2876"/>
                  </a:lnTo>
                  <a:lnTo>
                    <a:pt x="9" y="2896"/>
                  </a:lnTo>
                  <a:cubicBezTo>
                    <a:pt x="7" y="2897"/>
                    <a:pt x="5" y="2896"/>
                    <a:pt x="3" y="2894"/>
                  </a:cubicBezTo>
                  <a:cubicBezTo>
                    <a:pt x="1" y="2893"/>
                    <a:pt x="0" y="2891"/>
                    <a:pt x="0" y="2888"/>
                  </a:cubicBezTo>
                  <a:lnTo>
                    <a:pt x="0" y="1976"/>
                  </a:lnTo>
                  <a:close/>
                  <a:moveTo>
                    <a:pt x="16" y="2888"/>
                  </a:moveTo>
                  <a:lnTo>
                    <a:pt x="7" y="2881"/>
                  </a:lnTo>
                  <a:lnTo>
                    <a:pt x="166" y="2861"/>
                  </a:lnTo>
                  <a:lnTo>
                    <a:pt x="327" y="2821"/>
                  </a:lnTo>
                  <a:lnTo>
                    <a:pt x="486" y="2804"/>
                  </a:lnTo>
                  <a:lnTo>
                    <a:pt x="482" y="2806"/>
                  </a:lnTo>
                  <a:lnTo>
                    <a:pt x="641" y="2683"/>
                  </a:lnTo>
                  <a:lnTo>
                    <a:pt x="801" y="2530"/>
                  </a:lnTo>
                  <a:cubicBezTo>
                    <a:pt x="803" y="2529"/>
                    <a:pt x="805" y="2528"/>
                    <a:pt x="807" y="2528"/>
                  </a:cubicBezTo>
                  <a:lnTo>
                    <a:pt x="966" y="2549"/>
                  </a:lnTo>
                  <a:lnTo>
                    <a:pt x="1126" y="2549"/>
                  </a:lnTo>
                  <a:lnTo>
                    <a:pt x="1124" y="2549"/>
                  </a:lnTo>
                  <a:lnTo>
                    <a:pt x="1284" y="2522"/>
                  </a:lnTo>
                  <a:cubicBezTo>
                    <a:pt x="1284" y="2522"/>
                    <a:pt x="1285" y="2522"/>
                    <a:pt x="1285" y="2522"/>
                  </a:cubicBezTo>
                  <a:lnTo>
                    <a:pt x="1445" y="2524"/>
                  </a:lnTo>
                  <a:lnTo>
                    <a:pt x="1441" y="2525"/>
                  </a:lnTo>
                  <a:lnTo>
                    <a:pt x="1600" y="2432"/>
                  </a:lnTo>
                  <a:cubicBezTo>
                    <a:pt x="1602" y="2431"/>
                    <a:pt x="1603" y="2431"/>
                    <a:pt x="1605" y="2431"/>
                  </a:cubicBezTo>
                  <a:lnTo>
                    <a:pt x="1764" y="2443"/>
                  </a:lnTo>
                  <a:lnTo>
                    <a:pt x="1762" y="2443"/>
                  </a:lnTo>
                  <a:lnTo>
                    <a:pt x="1921" y="2395"/>
                  </a:lnTo>
                  <a:cubicBezTo>
                    <a:pt x="1921" y="2395"/>
                    <a:pt x="1922" y="2395"/>
                    <a:pt x="1922" y="2395"/>
                  </a:cubicBezTo>
                  <a:lnTo>
                    <a:pt x="2082" y="2371"/>
                  </a:lnTo>
                  <a:cubicBezTo>
                    <a:pt x="2083" y="2371"/>
                    <a:pt x="2084" y="2371"/>
                    <a:pt x="2085" y="2371"/>
                  </a:cubicBezTo>
                  <a:lnTo>
                    <a:pt x="2244" y="2405"/>
                  </a:lnTo>
                  <a:lnTo>
                    <a:pt x="2240" y="2405"/>
                  </a:lnTo>
                  <a:lnTo>
                    <a:pt x="2400" y="2351"/>
                  </a:lnTo>
                  <a:cubicBezTo>
                    <a:pt x="2401" y="2350"/>
                    <a:pt x="2403" y="2350"/>
                    <a:pt x="2404" y="2351"/>
                  </a:cubicBezTo>
                  <a:lnTo>
                    <a:pt x="2564" y="2392"/>
                  </a:lnTo>
                  <a:lnTo>
                    <a:pt x="2561" y="2392"/>
                  </a:lnTo>
                  <a:lnTo>
                    <a:pt x="2720" y="2369"/>
                  </a:lnTo>
                  <a:lnTo>
                    <a:pt x="2881" y="2349"/>
                  </a:lnTo>
                  <a:lnTo>
                    <a:pt x="3040" y="2348"/>
                  </a:lnTo>
                  <a:lnTo>
                    <a:pt x="3036" y="2349"/>
                  </a:lnTo>
                  <a:lnTo>
                    <a:pt x="3196" y="2243"/>
                  </a:lnTo>
                  <a:cubicBezTo>
                    <a:pt x="3196" y="2243"/>
                    <a:pt x="3197" y="2243"/>
                    <a:pt x="3197" y="2243"/>
                  </a:cubicBezTo>
                  <a:lnTo>
                    <a:pt x="3357" y="2183"/>
                  </a:lnTo>
                  <a:lnTo>
                    <a:pt x="3354" y="2184"/>
                  </a:lnTo>
                  <a:lnTo>
                    <a:pt x="3514" y="2037"/>
                  </a:lnTo>
                  <a:cubicBezTo>
                    <a:pt x="3515" y="2036"/>
                    <a:pt x="3516" y="2035"/>
                    <a:pt x="3517" y="2035"/>
                  </a:cubicBezTo>
                  <a:lnTo>
                    <a:pt x="3676" y="1981"/>
                  </a:lnTo>
                  <a:cubicBezTo>
                    <a:pt x="3677" y="1981"/>
                    <a:pt x="3677" y="1981"/>
                    <a:pt x="3678" y="1981"/>
                  </a:cubicBezTo>
                  <a:lnTo>
                    <a:pt x="3837" y="1968"/>
                  </a:lnTo>
                  <a:lnTo>
                    <a:pt x="3997" y="1940"/>
                  </a:lnTo>
                  <a:lnTo>
                    <a:pt x="4157" y="1930"/>
                  </a:lnTo>
                  <a:cubicBezTo>
                    <a:pt x="4158" y="1930"/>
                    <a:pt x="4158" y="1930"/>
                    <a:pt x="4159" y="1930"/>
                  </a:cubicBezTo>
                  <a:lnTo>
                    <a:pt x="4318" y="1958"/>
                  </a:lnTo>
                  <a:lnTo>
                    <a:pt x="4317" y="1957"/>
                  </a:lnTo>
                  <a:lnTo>
                    <a:pt x="4476" y="1961"/>
                  </a:lnTo>
                  <a:lnTo>
                    <a:pt x="4636" y="1955"/>
                  </a:lnTo>
                  <a:lnTo>
                    <a:pt x="4795" y="1943"/>
                  </a:lnTo>
                  <a:lnTo>
                    <a:pt x="4792" y="1944"/>
                  </a:lnTo>
                  <a:lnTo>
                    <a:pt x="4951" y="1847"/>
                  </a:lnTo>
                  <a:cubicBezTo>
                    <a:pt x="4952" y="1847"/>
                    <a:pt x="4952" y="1847"/>
                    <a:pt x="4952" y="1847"/>
                  </a:cubicBezTo>
                  <a:lnTo>
                    <a:pt x="5113" y="1781"/>
                  </a:lnTo>
                  <a:lnTo>
                    <a:pt x="5272" y="1733"/>
                  </a:lnTo>
                  <a:cubicBezTo>
                    <a:pt x="5273" y="1733"/>
                    <a:pt x="5273" y="1732"/>
                    <a:pt x="5274" y="1732"/>
                  </a:cubicBezTo>
                  <a:lnTo>
                    <a:pt x="5433" y="1719"/>
                  </a:lnTo>
                  <a:lnTo>
                    <a:pt x="5592" y="1686"/>
                  </a:lnTo>
                  <a:lnTo>
                    <a:pt x="5753" y="1661"/>
                  </a:lnTo>
                  <a:lnTo>
                    <a:pt x="5912" y="1650"/>
                  </a:lnTo>
                  <a:lnTo>
                    <a:pt x="5910" y="1651"/>
                  </a:lnTo>
                  <a:lnTo>
                    <a:pt x="6069" y="1584"/>
                  </a:lnTo>
                  <a:lnTo>
                    <a:pt x="6064" y="1592"/>
                  </a:lnTo>
                  <a:lnTo>
                    <a:pt x="6064" y="8"/>
                  </a:lnTo>
                  <a:lnTo>
                    <a:pt x="6076" y="16"/>
                  </a:lnTo>
                  <a:lnTo>
                    <a:pt x="5916" y="94"/>
                  </a:lnTo>
                  <a:cubicBezTo>
                    <a:pt x="5915" y="95"/>
                    <a:pt x="5914" y="95"/>
                    <a:pt x="5913" y="95"/>
                  </a:cubicBezTo>
                  <a:lnTo>
                    <a:pt x="5754" y="101"/>
                  </a:lnTo>
                  <a:lnTo>
                    <a:pt x="5596" y="120"/>
                  </a:lnTo>
                  <a:lnTo>
                    <a:pt x="5435" y="161"/>
                  </a:lnTo>
                  <a:lnTo>
                    <a:pt x="5276" y="182"/>
                  </a:lnTo>
                  <a:lnTo>
                    <a:pt x="5279" y="181"/>
                  </a:lnTo>
                  <a:lnTo>
                    <a:pt x="5120" y="283"/>
                  </a:lnTo>
                  <a:lnTo>
                    <a:pt x="4961" y="406"/>
                  </a:lnTo>
                  <a:lnTo>
                    <a:pt x="4801" y="546"/>
                  </a:lnTo>
                  <a:cubicBezTo>
                    <a:pt x="4800" y="547"/>
                    <a:pt x="4798" y="547"/>
                    <a:pt x="4797" y="548"/>
                  </a:cubicBezTo>
                  <a:lnTo>
                    <a:pt x="4637" y="563"/>
                  </a:lnTo>
                  <a:lnTo>
                    <a:pt x="4478" y="581"/>
                  </a:lnTo>
                  <a:lnTo>
                    <a:pt x="4479" y="580"/>
                  </a:lnTo>
                  <a:lnTo>
                    <a:pt x="4319" y="625"/>
                  </a:lnTo>
                  <a:cubicBezTo>
                    <a:pt x="4318" y="625"/>
                    <a:pt x="4317" y="625"/>
                    <a:pt x="4316" y="625"/>
                  </a:cubicBezTo>
                  <a:lnTo>
                    <a:pt x="4157" y="611"/>
                  </a:lnTo>
                  <a:lnTo>
                    <a:pt x="4158" y="611"/>
                  </a:lnTo>
                  <a:lnTo>
                    <a:pt x="3999" y="621"/>
                  </a:lnTo>
                  <a:lnTo>
                    <a:pt x="3839" y="633"/>
                  </a:lnTo>
                  <a:lnTo>
                    <a:pt x="3679" y="637"/>
                  </a:lnTo>
                  <a:lnTo>
                    <a:pt x="3682" y="636"/>
                  </a:lnTo>
                  <a:lnTo>
                    <a:pt x="3523" y="712"/>
                  </a:lnTo>
                  <a:lnTo>
                    <a:pt x="3364" y="811"/>
                  </a:lnTo>
                  <a:lnTo>
                    <a:pt x="3365" y="810"/>
                  </a:lnTo>
                  <a:lnTo>
                    <a:pt x="3206" y="969"/>
                  </a:lnTo>
                  <a:cubicBezTo>
                    <a:pt x="3205" y="969"/>
                    <a:pt x="3205" y="970"/>
                    <a:pt x="3204" y="970"/>
                  </a:cubicBezTo>
                  <a:lnTo>
                    <a:pt x="3045" y="1068"/>
                  </a:lnTo>
                  <a:cubicBezTo>
                    <a:pt x="3044" y="1068"/>
                    <a:pt x="3043" y="1069"/>
                    <a:pt x="3042" y="1069"/>
                  </a:cubicBezTo>
                  <a:lnTo>
                    <a:pt x="2882" y="1093"/>
                  </a:lnTo>
                  <a:lnTo>
                    <a:pt x="2884" y="1092"/>
                  </a:lnTo>
                  <a:lnTo>
                    <a:pt x="2724" y="1159"/>
                  </a:lnTo>
                  <a:cubicBezTo>
                    <a:pt x="2724" y="1159"/>
                    <a:pt x="2723" y="1159"/>
                    <a:pt x="2723" y="1159"/>
                  </a:cubicBezTo>
                  <a:lnTo>
                    <a:pt x="2562" y="1192"/>
                  </a:lnTo>
                  <a:lnTo>
                    <a:pt x="2403" y="1206"/>
                  </a:lnTo>
                  <a:lnTo>
                    <a:pt x="2404" y="1205"/>
                  </a:lnTo>
                  <a:lnTo>
                    <a:pt x="2245" y="1250"/>
                  </a:lnTo>
                  <a:cubicBezTo>
                    <a:pt x="2244" y="1250"/>
                    <a:pt x="2242" y="1250"/>
                    <a:pt x="2241" y="1250"/>
                  </a:cubicBezTo>
                  <a:lnTo>
                    <a:pt x="2082" y="1226"/>
                  </a:lnTo>
                  <a:lnTo>
                    <a:pt x="2085" y="1226"/>
                  </a:lnTo>
                  <a:lnTo>
                    <a:pt x="1925" y="1260"/>
                  </a:lnTo>
                  <a:lnTo>
                    <a:pt x="1927" y="1260"/>
                  </a:lnTo>
                  <a:lnTo>
                    <a:pt x="1767" y="1327"/>
                  </a:lnTo>
                  <a:lnTo>
                    <a:pt x="1608" y="1402"/>
                  </a:lnTo>
                  <a:lnTo>
                    <a:pt x="1609" y="1402"/>
                  </a:lnTo>
                  <a:lnTo>
                    <a:pt x="1449" y="1509"/>
                  </a:lnTo>
                  <a:cubicBezTo>
                    <a:pt x="1448" y="1509"/>
                    <a:pt x="1446" y="1510"/>
                    <a:pt x="1445" y="1510"/>
                  </a:cubicBezTo>
                  <a:lnTo>
                    <a:pt x="1285" y="1515"/>
                  </a:lnTo>
                  <a:lnTo>
                    <a:pt x="1126" y="1521"/>
                  </a:lnTo>
                  <a:lnTo>
                    <a:pt x="1128" y="1520"/>
                  </a:lnTo>
                  <a:lnTo>
                    <a:pt x="968" y="1567"/>
                  </a:lnTo>
                  <a:lnTo>
                    <a:pt x="809" y="1613"/>
                  </a:lnTo>
                  <a:lnTo>
                    <a:pt x="812" y="1611"/>
                  </a:lnTo>
                  <a:lnTo>
                    <a:pt x="651" y="1755"/>
                  </a:lnTo>
                  <a:lnTo>
                    <a:pt x="492" y="1866"/>
                  </a:lnTo>
                  <a:cubicBezTo>
                    <a:pt x="490" y="1868"/>
                    <a:pt x="488" y="1868"/>
                    <a:pt x="486" y="1868"/>
                  </a:cubicBezTo>
                  <a:lnTo>
                    <a:pt x="327" y="1851"/>
                  </a:lnTo>
                  <a:lnTo>
                    <a:pt x="330" y="1850"/>
                  </a:lnTo>
                  <a:lnTo>
                    <a:pt x="172" y="1905"/>
                  </a:lnTo>
                  <a:lnTo>
                    <a:pt x="12" y="1983"/>
                  </a:lnTo>
                  <a:lnTo>
                    <a:pt x="16" y="1976"/>
                  </a:lnTo>
                  <a:lnTo>
                    <a:pt x="16" y="2888"/>
                  </a:lnTo>
                  <a:close/>
                </a:path>
              </a:pathLst>
            </a:custGeom>
            <a:solidFill>
              <a:srgbClr val="F94556"/>
            </a:solidFill>
            <a:ln w="1588" cap="flat">
              <a:solidFill>
                <a:srgbClr val="F94556"/>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7" name="Rectangle 15"/>
            <p:cNvSpPr>
              <a:spLocks noChangeArrowheads="1"/>
            </p:cNvSpPr>
            <p:nvPr/>
          </p:nvSpPr>
          <p:spPr bwMode="auto">
            <a:xfrm>
              <a:off x="700" y="1047"/>
              <a:ext cx="12" cy="2633"/>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8" name="Rectangle 16"/>
            <p:cNvSpPr>
              <a:spLocks noChangeArrowheads="1"/>
            </p:cNvSpPr>
            <p:nvPr/>
          </p:nvSpPr>
          <p:spPr bwMode="auto">
            <a:xfrm>
              <a:off x="706" y="3675"/>
              <a:ext cx="47" cy="9"/>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49" name="Rectangle 17"/>
            <p:cNvSpPr>
              <a:spLocks noChangeArrowheads="1"/>
            </p:cNvSpPr>
            <p:nvPr/>
          </p:nvSpPr>
          <p:spPr bwMode="auto">
            <a:xfrm>
              <a:off x="706" y="3270"/>
              <a:ext cx="47" cy="9"/>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0" name="Rectangle 18"/>
            <p:cNvSpPr>
              <a:spLocks noChangeArrowheads="1"/>
            </p:cNvSpPr>
            <p:nvPr/>
          </p:nvSpPr>
          <p:spPr bwMode="auto">
            <a:xfrm>
              <a:off x="706" y="2865"/>
              <a:ext cx="47" cy="9"/>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1" name="Rectangle 19"/>
            <p:cNvSpPr>
              <a:spLocks noChangeArrowheads="1"/>
            </p:cNvSpPr>
            <p:nvPr/>
          </p:nvSpPr>
          <p:spPr bwMode="auto">
            <a:xfrm>
              <a:off x="706" y="2460"/>
              <a:ext cx="47" cy="10"/>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2" name="Rectangle 20"/>
            <p:cNvSpPr>
              <a:spLocks noChangeArrowheads="1"/>
            </p:cNvSpPr>
            <p:nvPr/>
          </p:nvSpPr>
          <p:spPr bwMode="auto">
            <a:xfrm>
              <a:off x="706" y="2055"/>
              <a:ext cx="47" cy="10"/>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3" name="Rectangle 21"/>
            <p:cNvSpPr>
              <a:spLocks noChangeArrowheads="1"/>
            </p:cNvSpPr>
            <p:nvPr/>
          </p:nvSpPr>
          <p:spPr bwMode="auto">
            <a:xfrm>
              <a:off x="706" y="1650"/>
              <a:ext cx="47" cy="10"/>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4" name="Rectangle 22"/>
            <p:cNvSpPr>
              <a:spLocks noChangeArrowheads="1"/>
            </p:cNvSpPr>
            <p:nvPr/>
          </p:nvSpPr>
          <p:spPr bwMode="auto">
            <a:xfrm>
              <a:off x="706" y="1245"/>
              <a:ext cx="47" cy="10"/>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5" name="Rectangle 23"/>
            <p:cNvSpPr>
              <a:spLocks noChangeArrowheads="1"/>
            </p:cNvSpPr>
            <p:nvPr/>
          </p:nvSpPr>
          <p:spPr bwMode="auto">
            <a:xfrm>
              <a:off x="706" y="3675"/>
              <a:ext cx="4527" cy="9"/>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6" name="Rectangle 24"/>
            <p:cNvSpPr>
              <a:spLocks noChangeArrowheads="1"/>
            </p:cNvSpPr>
            <p:nvPr/>
          </p:nvSpPr>
          <p:spPr bwMode="auto">
            <a:xfrm>
              <a:off x="700" y="3680"/>
              <a:ext cx="12" cy="38"/>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7" name="Rectangle 25"/>
            <p:cNvSpPr>
              <a:spLocks noChangeArrowheads="1"/>
            </p:cNvSpPr>
            <p:nvPr/>
          </p:nvSpPr>
          <p:spPr bwMode="auto">
            <a:xfrm>
              <a:off x="1297" y="3680"/>
              <a:ext cx="12" cy="38"/>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8" name="Rectangle 26"/>
            <p:cNvSpPr>
              <a:spLocks noChangeArrowheads="1"/>
            </p:cNvSpPr>
            <p:nvPr/>
          </p:nvSpPr>
          <p:spPr bwMode="auto">
            <a:xfrm>
              <a:off x="1894" y="3680"/>
              <a:ext cx="12" cy="38"/>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59" name="Rectangle 27"/>
            <p:cNvSpPr>
              <a:spLocks noChangeArrowheads="1"/>
            </p:cNvSpPr>
            <p:nvPr/>
          </p:nvSpPr>
          <p:spPr bwMode="auto">
            <a:xfrm>
              <a:off x="2492" y="3680"/>
              <a:ext cx="12" cy="38"/>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60" name="Rectangle 28"/>
            <p:cNvSpPr>
              <a:spLocks noChangeArrowheads="1"/>
            </p:cNvSpPr>
            <p:nvPr/>
          </p:nvSpPr>
          <p:spPr bwMode="auto">
            <a:xfrm>
              <a:off x="3089" y="3680"/>
              <a:ext cx="12" cy="38"/>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61" name="Rectangle 29"/>
            <p:cNvSpPr>
              <a:spLocks noChangeArrowheads="1"/>
            </p:cNvSpPr>
            <p:nvPr/>
          </p:nvSpPr>
          <p:spPr bwMode="auto">
            <a:xfrm>
              <a:off x="3686" y="3680"/>
              <a:ext cx="12" cy="38"/>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62" name="Rectangle 30"/>
            <p:cNvSpPr>
              <a:spLocks noChangeArrowheads="1"/>
            </p:cNvSpPr>
            <p:nvPr/>
          </p:nvSpPr>
          <p:spPr bwMode="auto">
            <a:xfrm>
              <a:off x="4284" y="3680"/>
              <a:ext cx="12" cy="38"/>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63" name="Rectangle 31"/>
            <p:cNvSpPr>
              <a:spLocks noChangeArrowheads="1"/>
            </p:cNvSpPr>
            <p:nvPr/>
          </p:nvSpPr>
          <p:spPr bwMode="auto">
            <a:xfrm>
              <a:off x="4869" y="3680"/>
              <a:ext cx="12" cy="38"/>
            </a:xfrm>
            <a:prstGeom prst="rect">
              <a:avLst/>
            </a:prstGeom>
            <a:solidFill>
              <a:srgbClr val="000000"/>
            </a:solidFill>
            <a:ln w="190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64" name="Rectangle 32"/>
            <p:cNvSpPr>
              <a:spLocks noChangeArrowheads="1"/>
            </p:cNvSpPr>
            <p:nvPr/>
          </p:nvSpPr>
          <p:spPr bwMode="auto">
            <a:xfrm>
              <a:off x="494" y="3616"/>
              <a:ext cx="155"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65" name="Rectangle 33"/>
            <p:cNvSpPr>
              <a:spLocks noChangeArrowheads="1"/>
            </p:cNvSpPr>
            <p:nvPr/>
          </p:nvSpPr>
          <p:spPr bwMode="auto">
            <a:xfrm>
              <a:off x="494" y="3209"/>
              <a:ext cx="155"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66" name="Rectangle 34"/>
            <p:cNvSpPr>
              <a:spLocks noChangeArrowheads="1"/>
            </p:cNvSpPr>
            <p:nvPr/>
          </p:nvSpPr>
          <p:spPr bwMode="auto">
            <a:xfrm>
              <a:off x="494" y="2805"/>
              <a:ext cx="155"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67" name="Rectangle 35"/>
            <p:cNvSpPr>
              <a:spLocks noChangeArrowheads="1"/>
            </p:cNvSpPr>
            <p:nvPr/>
          </p:nvSpPr>
          <p:spPr bwMode="auto">
            <a:xfrm>
              <a:off x="494" y="2399"/>
              <a:ext cx="155"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68" name="Rectangle 36"/>
            <p:cNvSpPr>
              <a:spLocks noChangeArrowheads="1"/>
            </p:cNvSpPr>
            <p:nvPr/>
          </p:nvSpPr>
          <p:spPr bwMode="auto">
            <a:xfrm>
              <a:off x="494" y="1994"/>
              <a:ext cx="155"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69" name="Rectangle 37"/>
            <p:cNvSpPr>
              <a:spLocks noChangeArrowheads="1"/>
            </p:cNvSpPr>
            <p:nvPr/>
          </p:nvSpPr>
          <p:spPr bwMode="auto">
            <a:xfrm>
              <a:off x="402" y="1588"/>
              <a:ext cx="239"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10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0" name="Rectangle 38"/>
            <p:cNvSpPr>
              <a:spLocks noChangeArrowheads="1"/>
            </p:cNvSpPr>
            <p:nvPr/>
          </p:nvSpPr>
          <p:spPr bwMode="auto">
            <a:xfrm>
              <a:off x="402" y="1182"/>
              <a:ext cx="239"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1" name="Rectangle 39"/>
            <p:cNvSpPr>
              <a:spLocks noChangeArrowheads="1"/>
            </p:cNvSpPr>
            <p:nvPr/>
          </p:nvSpPr>
          <p:spPr bwMode="auto">
            <a:xfrm>
              <a:off x="541" y="3771"/>
              <a:ext cx="41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1970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2" name="Rectangle 40"/>
            <p:cNvSpPr>
              <a:spLocks noChangeArrowheads="1"/>
            </p:cNvSpPr>
            <p:nvPr/>
          </p:nvSpPr>
          <p:spPr bwMode="auto">
            <a:xfrm>
              <a:off x="1136" y="3771"/>
              <a:ext cx="41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1975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3" name="Rectangle 41"/>
            <p:cNvSpPr>
              <a:spLocks noChangeArrowheads="1"/>
            </p:cNvSpPr>
            <p:nvPr/>
          </p:nvSpPr>
          <p:spPr bwMode="auto">
            <a:xfrm>
              <a:off x="1732" y="3771"/>
              <a:ext cx="41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1980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4" name="Rectangle 42"/>
            <p:cNvSpPr>
              <a:spLocks noChangeArrowheads="1"/>
            </p:cNvSpPr>
            <p:nvPr/>
          </p:nvSpPr>
          <p:spPr bwMode="auto">
            <a:xfrm>
              <a:off x="2328" y="3771"/>
              <a:ext cx="41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1985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5" name="Rectangle 43"/>
            <p:cNvSpPr>
              <a:spLocks noChangeArrowheads="1"/>
            </p:cNvSpPr>
            <p:nvPr/>
          </p:nvSpPr>
          <p:spPr bwMode="auto">
            <a:xfrm>
              <a:off x="2923" y="3771"/>
              <a:ext cx="41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1990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6" name="Rectangle 44"/>
            <p:cNvSpPr>
              <a:spLocks noChangeArrowheads="1"/>
            </p:cNvSpPr>
            <p:nvPr/>
          </p:nvSpPr>
          <p:spPr bwMode="auto">
            <a:xfrm>
              <a:off x="3519" y="3771"/>
              <a:ext cx="419"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1995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7" name="Rectangle 45"/>
            <p:cNvSpPr>
              <a:spLocks noChangeArrowheads="1"/>
            </p:cNvSpPr>
            <p:nvPr/>
          </p:nvSpPr>
          <p:spPr bwMode="auto">
            <a:xfrm>
              <a:off x="4115" y="3771"/>
              <a:ext cx="41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2000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8" name="Rectangle 46"/>
            <p:cNvSpPr>
              <a:spLocks noChangeArrowheads="1"/>
            </p:cNvSpPr>
            <p:nvPr/>
          </p:nvSpPr>
          <p:spPr bwMode="auto">
            <a:xfrm>
              <a:off x="4710" y="3771"/>
              <a:ext cx="41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2005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79" name="Rectangle 47"/>
            <p:cNvSpPr>
              <a:spLocks noChangeArrowheads="1"/>
            </p:cNvSpPr>
            <p:nvPr/>
          </p:nvSpPr>
          <p:spPr bwMode="auto">
            <a:xfrm rot="16200000">
              <a:off x="-1027" y="2275"/>
              <a:ext cx="2497"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rgbClr val="000000"/>
                  </a:solidFill>
                  <a:effectLst/>
                  <a:latin typeface="Arial" pitchFamily="34" charset="0"/>
                  <a:cs typeface="Arial" pitchFamily="34" charset="0"/>
                </a:rPr>
                <a:t>Porcentaje del PIB (ponderado por la PPA)</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80" name="Rectangle 48"/>
            <p:cNvSpPr>
              <a:spLocks noChangeArrowheads="1"/>
            </p:cNvSpPr>
            <p:nvPr/>
          </p:nvSpPr>
          <p:spPr bwMode="auto">
            <a:xfrm>
              <a:off x="3909" y="1998"/>
              <a:ext cx="474"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000000"/>
                  </a:solidFill>
                  <a:effectLst/>
                  <a:latin typeface="Arial" pitchFamily="34" charset="0"/>
                  <a:cs typeface="Arial" pitchFamily="34" charset="0"/>
                </a:rPr>
                <a:t>Privado</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81" name="Rectangle 49"/>
            <p:cNvSpPr>
              <a:spLocks noChangeArrowheads="1"/>
            </p:cNvSpPr>
            <p:nvPr/>
          </p:nvSpPr>
          <p:spPr bwMode="auto">
            <a:xfrm>
              <a:off x="3909" y="2586"/>
              <a:ext cx="467"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000000"/>
                  </a:solidFill>
                  <a:effectLst/>
                  <a:latin typeface="Arial" pitchFamily="34" charset="0"/>
                  <a:cs typeface="Arial" pitchFamily="34" charset="0"/>
                </a:rPr>
                <a:t>Público</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82" name="Rectangle 50"/>
            <p:cNvSpPr>
              <a:spLocks noChangeArrowheads="1"/>
            </p:cNvSpPr>
            <p:nvPr/>
          </p:nvSpPr>
          <p:spPr bwMode="auto">
            <a:xfrm>
              <a:off x="1392" y="816"/>
              <a:ext cx="3418"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algn="l"/>
              <a:r>
                <a:rPr lang="es-ES_tradnl" sz="1600" b="1" dirty="0" smtClean="0">
                  <a:solidFill>
                    <a:srgbClr val="000000"/>
                  </a:solidFill>
                  <a:latin typeface="Arial" pitchFamily="34" charset="0"/>
                </a:rPr>
                <a:t>Gasto en salud en 27 economías avanzadas 1970-2008</a:t>
              </a:r>
              <a:endParaRPr lang="es-ES_tradnl" sz="1600" dirty="0" smtClean="0">
                <a:latin typeface="Arial" pitchFamily="34" charset="0"/>
              </a:endParaRPr>
            </a:p>
          </p:txBody>
        </p:sp>
        <p:sp>
          <p:nvSpPr>
            <p:cNvPr id="120883" name="Rectangle 51"/>
            <p:cNvSpPr>
              <a:spLocks noChangeArrowheads="1"/>
            </p:cNvSpPr>
            <p:nvPr/>
          </p:nvSpPr>
          <p:spPr bwMode="auto">
            <a:xfrm>
              <a:off x="3984" y="91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84" name="Rectangle 52"/>
            <p:cNvSpPr>
              <a:spLocks noChangeArrowheads="1"/>
            </p:cNvSpPr>
            <p:nvPr/>
          </p:nvSpPr>
          <p:spPr bwMode="auto">
            <a:xfrm>
              <a:off x="4495" y="881"/>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85" name="Rectangle 53"/>
            <p:cNvSpPr>
              <a:spLocks noChangeArrowheads="1"/>
            </p:cNvSpPr>
            <p:nvPr/>
          </p:nvSpPr>
          <p:spPr bwMode="auto">
            <a:xfrm>
              <a:off x="4543" y="881"/>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par>
                                <p:cTn id="22" presetID="3" presetClass="entr" presetSubtype="1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par>
                                <p:cTn id="25" presetID="3" presetClass="entr" presetSubtype="1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8" grpId="0"/>
    </p:bldLst>
  </p:timing>
</p:sld>
</file>

<file path=ppt/theme/theme1.xml><?xml version="1.0" encoding="utf-8"?>
<a:theme xmlns:a="http://schemas.openxmlformats.org/drawingml/2006/main" name="7_Default Design">
  <a:themeElements>
    <a:clrScheme name="Custom 2">
      <a:dk1>
        <a:srgbClr val="000000"/>
      </a:dk1>
      <a:lt1>
        <a:srgbClr val="FFFFFF"/>
      </a:lt1>
      <a:dk2>
        <a:srgbClr val="7F7F7F"/>
      </a:dk2>
      <a:lt2>
        <a:srgbClr val="FFFFFF"/>
      </a:lt2>
      <a:accent1>
        <a:srgbClr val="FFC000"/>
      </a:accent1>
      <a:accent2>
        <a:srgbClr val="006BD6"/>
      </a:accent2>
      <a:accent3>
        <a:srgbClr val="008000"/>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
  <a:themeElements>
    <a:clrScheme name="Custom 17">
      <a:dk1>
        <a:srgbClr val="000000"/>
      </a:dk1>
      <a:lt1>
        <a:srgbClr val="FFFFFF"/>
      </a:lt1>
      <a:dk2>
        <a:srgbClr val="7F7F7F"/>
      </a:dk2>
      <a:lt2>
        <a:srgbClr val="FFFFFF"/>
      </a:lt2>
      <a:accent1>
        <a:srgbClr val="FFC000"/>
      </a:accent1>
      <a:accent2>
        <a:srgbClr val="C00000"/>
      </a:accent2>
      <a:accent3>
        <a:srgbClr val="00356B"/>
      </a:accent3>
      <a:accent4>
        <a:srgbClr val="008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24692</TotalTime>
  <Words>3837</Words>
  <Application>Microsoft Macintosh PowerPoint</Application>
  <PresentationFormat>On-screen Show (4:3)</PresentationFormat>
  <Paragraphs>454</Paragraphs>
  <Slides>39</Slides>
  <Notes>39</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7_Default Design</vt:lpstr>
      <vt:lpstr>6_Default Design</vt:lpstr>
      <vt:lpstr>PowerPoint Presentation</vt:lpstr>
      <vt:lpstr>PowerPoint Presentation</vt:lpstr>
      <vt:lpstr>Síntesis</vt:lpstr>
      <vt:lpstr>PowerPoint Presentation</vt:lpstr>
      <vt:lpstr>I. Los coeficientes de endeudamiento permanecen en niveles históricos en las economías avanzadas</vt:lpstr>
      <vt:lpstr>I. Se precisa un ajuste sustancial para reducir los coeficientes de endeudamiento a niveles adecuados en las economías avanzadas</vt:lpstr>
      <vt:lpstr>I. Las economías emergentes gozan de una situación fiscal más sólida en general, pero algunos países son vulnerables</vt:lpstr>
      <vt:lpstr>PowerPoint Presentation</vt:lpstr>
      <vt:lpstr>II. Fuertes aumentos del gasto en las economías avanzadas en los últimos 40 años, impulsados por el sector público</vt:lpstr>
      <vt:lpstr>II. Los aumentos del gasto en público salud fueron mucho menores en las economías emergentes</vt:lpstr>
      <vt:lpstr>II. Principales factores detrás del aumento del gasto público en salud</vt:lpstr>
      <vt:lpstr>II. Las presiones de gasto público en los países avanzados son considerables</vt:lpstr>
      <vt:lpstr>II. El crecimiento excesivo del gasto representa la mayor parte de los aumentos del gasto público en salud en los países avanzados de Europa y Estados Unidos</vt:lpstr>
      <vt:lpstr>II. Los aumentos proyectados del gasto público en salud incrementan significativamente las ya importantes necesidades de ajuste</vt:lpstr>
      <vt:lpstr>II. Los aumentos proyectados son más bajos en el caso de las economías emergentes, especialmente las de Asia</vt:lpstr>
      <vt:lpstr>II. El gasto relacionado con el envejecimiento ejerce presión sobre las necesidades de ajuste de ciertas economías emergentes</vt:lpstr>
      <vt:lpstr>PowerPoint Presentation</vt:lpstr>
      <vt:lpstr>III. Tres metodologías</vt:lpstr>
      <vt:lpstr>III. Nuestros resultados revelan cinco opciones viables para contener el crecimiento del gasto público en salud</vt:lpstr>
      <vt:lpstr>III. Nuestros resultados revelan cinco opciones viables para contener el crecimiento del gasto público en salud …</vt:lpstr>
      <vt:lpstr>III. …que tienen el potencial de contener aumentos proyectados del gasto público …</vt:lpstr>
      <vt:lpstr>III. … pero con ciertas salvedades</vt:lpstr>
      <vt:lpstr>III. Algunas reformas no surten efectos en el crecimiento de los costos</vt:lpstr>
      <vt:lpstr>III. Las opciones de reforma dependen de las características y del crecimiento proyectado de cada país</vt:lpstr>
      <vt:lpstr>III. Las opciones de reforma dependen de las características del país y del crecimiento proyectado</vt:lpstr>
      <vt:lpstr>III. Las opciones de reforma dependen de las características del país y del crecimiento proyectado</vt:lpstr>
      <vt:lpstr>III. Las opciones de reforma dependen de las características del país y del crecimiento proyectado</vt:lpstr>
      <vt:lpstr>III. Posibles reformas no incluidas en el análisis</vt:lpstr>
      <vt:lpstr>PowerPoint Presentation</vt:lpstr>
      <vt:lpstr>IV. Las economías emergentes están a la zaga en cuanto a resultados de salud y cobertura</vt:lpstr>
      <vt:lpstr>IV. Los desafíos de reforma difieren entre los países emergentes de Europa y los de América Latina y Asia</vt:lpstr>
      <vt:lpstr>IV. Las economías emergentes deberían aprender de las experiencias de las economías avanzadas</vt:lpstr>
      <vt:lpstr>IV. Un sistema de pagador único ofrece varias ventajas</vt:lpstr>
      <vt:lpstr>IV. Reforma de la salud en países emergentes de Europa</vt:lpstr>
      <vt:lpstr>IV. Reforma de la salud en países emergentes de América Latina y Asia</vt:lpstr>
      <vt:lpstr>PowerPoint Presentation</vt:lpstr>
      <vt:lpstr>V. Resumen</vt:lpstr>
      <vt:lpstr>V. Resumen</vt:lpstr>
      <vt:lpstr>PowerPoint Presentation</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OECD/IMF/World Bank Meeting in Paris</dc:title>
  <dc:creator>Elsa Sze</dc:creator>
  <cp:lastModifiedBy>William Vigil-Oliver</cp:lastModifiedBy>
  <cp:revision>2171</cp:revision>
  <dcterms:created xsi:type="dcterms:W3CDTF">2009-01-27T19:23:29Z</dcterms:created>
  <dcterms:modified xsi:type="dcterms:W3CDTF">2012-08-26T21:07:06Z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-2141951242</vt:i4>
  </property>
  <property fmtid="{D5CDD505-2E9C-101B-9397-08002B2CF9AE}" pid="3" name="_NewReviewCycle">
    <vt:lpwstr/>
  </property>
  <property fmtid="{D5CDD505-2E9C-101B-9397-08002B2CF9AE}" pid="4" name="_EmailSubject">
    <vt:lpwstr>Presentación de Libro: La Econonomía de las Reformas; Jueves 23 de Agosto; 11:00 am 12:00 pm (Hora de Washington)</vt:lpwstr>
  </property>
  <property fmtid="{D5CDD505-2E9C-101B-9397-08002B2CF9AE}" pid="5" name="_AuthorEmail">
    <vt:lpwstr>BCLEMENTS@imf.org</vt:lpwstr>
  </property>
  <property fmtid="{D5CDD505-2E9C-101B-9397-08002B2CF9AE}" pid="6" name="_AuthorEmailDisplayName">
    <vt:lpwstr>Clements, Benedict J.</vt:lpwstr>
  </property>
  <property fmtid="{D5CDD505-2E9C-101B-9397-08002B2CF9AE}" pid="7" name="_PreviousAdHocReviewCycleID">
    <vt:i4>1327811855</vt:i4>
  </property>
</Properties>
</file>