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3C3F-D901-4755-9A6C-C6C13DA55D2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5F94-0ED9-46E5-9BF5-8F87CB657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3C3F-D901-4755-9A6C-C6C13DA55D2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5F94-0ED9-46E5-9BF5-8F87CB657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5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3C3F-D901-4755-9A6C-C6C13DA55D2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5F94-0ED9-46E5-9BF5-8F87CB657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5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3C3F-D901-4755-9A6C-C6C13DA55D2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5F94-0ED9-46E5-9BF5-8F87CB657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9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3C3F-D901-4755-9A6C-C6C13DA55D2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5F94-0ED9-46E5-9BF5-8F87CB657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6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3C3F-D901-4755-9A6C-C6C13DA55D2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5F94-0ED9-46E5-9BF5-8F87CB657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5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3C3F-D901-4755-9A6C-C6C13DA55D2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5F94-0ED9-46E5-9BF5-8F87CB657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0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3C3F-D901-4755-9A6C-C6C13DA55D2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5F94-0ED9-46E5-9BF5-8F87CB657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9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3C3F-D901-4755-9A6C-C6C13DA55D2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5F94-0ED9-46E5-9BF5-8F87CB657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1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3C3F-D901-4755-9A6C-C6C13DA55D2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5F94-0ED9-46E5-9BF5-8F87CB657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5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3C3F-D901-4755-9A6C-C6C13DA55D2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5F94-0ED9-46E5-9BF5-8F87CB657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5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63C3F-D901-4755-9A6C-C6C13DA55D2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5F94-0ED9-46E5-9BF5-8F87CB657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8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Impact of NCDs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1.  Mortality and morbidity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Mortality Considerations:</a:t>
            </a:r>
          </a:p>
          <a:p>
            <a:pPr marL="514350" indent="-514350"/>
            <a:r>
              <a:rPr lang="en-US" dirty="0" smtClean="0"/>
              <a:t>Use metrics that focus on premature mortality</a:t>
            </a:r>
          </a:p>
          <a:p>
            <a:pPr marL="914400" lvl="1" indent="-514350"/>
            <a:r>
              <a:rPr lang="en-US" dirty="0" smtClean="0"/>
              <a:t>Years of life lost </a:t>
            </a:r>
          </a:p>
          <a:p>
            <a:pPr marL="1314450" lvl="2" indent="-514350"/>
            <a:r>
              <a:rPr lang="en-US" dirty="0" smtClean="0"/>
              <a:t>Compared to a uniform standard across the region?</a:t>
            </a:r>
          </a:p>
          <a:p>
            <a:pPr marL="914400" lvl="1" indent="-514350"/>
            <a:r>
              <a:rPr lang="en-US" dirty="0" smtClean="0"/>
              <a:t>Mortality before age 70 (or lower)</a:t>
            </a:r>
          </a:p>
          <a:p>
            <a:pPr marL="914400" lvl="1" indent="-514350"/>
            <a:r>
              <a:rPr lang="en-US" dirty="0" smtClean="0"/>
              <a:t>Proportions of death within an age category (percent of CVD deaths before age…)</a:t>
            </a:r>
          </a:p>
          <a:p>
            <a:pPr marL="514350" indent="-514350"/>
            <a:r>
              <a:rPr lang="en-US" dirty="0" smtClean="0"/>
              <a:t>Need for better data to allow comparisons</a:t>
            </a:r>
          </a:p>
          <a:p>
            <a:pPr marL="914400" lvl="1" indent="-514350"/>
            <a:endParaRPr lang="en-US" dirty="0" smtClean="0"/>
          </a:p>
          <a:p>
            <a:pPr marL="1771650" lvl="3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Mortality and Morbidity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" indent="0">
              <a:buNone/>
            </a:pPr>
            <a:r>
              <a:rPr lang="en-US" dirty="0" smtClean="0"/>
              <a:t>For Morbidity</a:t>
            </a:r>
          </a:p>
          <a:p>
            <a:pPr marL="457200" lvl="1" indent="0">
              <a:buNone/>
            </a:pPr>
            <a:r>
              <a:rPr lang="en-US" dirty="0" smtClean="0"/>
              <a:t>Prevalence of the following:</a:t>
            </a:r>
          </a:p>
          <a:p>
            <a:pPr marL="857250" lvl="2" indent="0">
              <a:buNone/>
            </a:pPr>
            <a:r>
              <a:rPr lang="en-US" dirty="0" smtClean="0"/>
              <a:t>Hypertension</a:t>
            </a:r>
          </a:p>
          <a:p>
            <a:pPr marL="857250" lvl="2" indent="0">
              <a:buNone/>
            </a:pPr>
            <a:r>
              <a:rPr lang="en-US" dirty="0" smtClean="0"/>
              <a:t>Obesity</a:t>
            </a:r>
          </a:p>
          <a:p>
            <a:pPr marL="857250" lvl="2" indent="0">
              <a:buNone/>
            </a:pPr>
            <a:r>
              <a:rPr lang="en-US" dirty="0" smtClean="0"/>
              <a:t>Diabetes</a:t>
            </a:r>
          </a:p>
          <a:p>
            <a:pPr marL="857250" lvl="2" indent="0">
              <a:buNone/>
            </a:pPr>
            <a:r>
              <a:rPr lang="en-US" dirty="0" smtClean="0"/>
              <a:t>Cancer</a:t>
            </a:r>
          </a:p>
          <a:p>
            <a:pPr marL="857250" lvl="2" indent="0">
              <a:buNone/>
            </a:pPr>
            <a:r>
              <a:rPr lang="en-US" dirty="0" smtClean="0"/>
              <a:t>Cardiovascular disease (ischemic, cerebrovascular)</a:t>
            </a:r>
          </a:p>
          <a:p>
            <a:pPr marL="857250" lvl="2" indent="0">
              <a:buNone/>
            </a:pPr>
            <a:r>
              <a:rPr lang="en-US" dirty="0" smtClean="0"/>
              <a:t>Renal failure</a:t>
            </a:r>
          </a:p>
          <a:p>
            <a:pPr marL="857250" lvl="2" indent="0">
              <a:buNone/>
            </a:pPr>
            <a:r>
              <a:rPr lang="en-US" dirty="0" smtClean="0"/>
              <a:t>Asthma</a:t>
            </a:r>
          </a:p>
          <a:p>
            <a:pPr marL="857250" lvl="2" indent="0">
              <a:buNone/>
            </a:pPr>
            <a:r>
              <a:rPr lang="en-US" dirty="0" smtClean="0"/>
              <a:t>COPD</a:t>
            </a:r>
          </a:p>
          <a:p>
            <a:pPr marL="857250" lvl="2" indent="0">
              <a:buNone/>
            </a:pPr>
            <a:r>
              <a:rPr lang="en-US" dirty="0" smtClean="0"/>
              <a:t>Dementia</a:t>
            </a:r>
          </a:p>
          <a:p>
            <a:pPr marL="857250" lvl="2" indent="0">
              <a:buNone/>
            </a:pPr>
            <a:r>
              <a:rPr lang="en-US" dirty="0" smtClean="0"/>
              <a:t>Cirrhosis</a:t>
            </a:r>
          </a:p>
          <a:p>
            <a:pPr marL="85725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868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Mortality and Morbidity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mortality, morbidity, and risk factors:</a:t>
            </a:r>
          </a:p>
          <a:p>
            <a:pPr lvl="1"/>
            <a:r>
              <a:rPr lang="en-US" dirty="0" smtClean="0"/>
              <a:t>Focus on inequities and describe by:</a:t>
            </a:r>
          </a:p>
          <a:p>
            <a:pPr lvl="2"/>
            <a:r>
              <a:rPr lang="en-US" dirty="0" smtClean="0"/>
              <a:t>Sex</a:t>
            </a:r>
          </a:p>
          <a:p>
            <a:pPr lvl="2"/>
            <a:r>
              <a:rPr lang="en-US" dirty="0" smtClean="0"/>
              <a:t>Ethnicity</a:t>
            </a:r>
          </a:p>
          <a:p>
            <a:pPr lvl="2"/>
            <a:r>
              <a:rPr lang="en-US" dirty="0" smtClean="0"/>
              <a:t>Education</a:t>
            </a:r>
          </a:p>
          <a:p>
            <a:pPr lvl="2"/>
            <a:r>
              <a:rPr lang="en-US" dirty="0" smtClean="0"/>
              <a:t>Urban/rural</a:t>
            </a:r>
          </a:p>
          <a:p>
            <a:pPr lvl="2"/>
            <a:r>
              <a:rPr lang="en-US" dirty="0" smtClean="0"/>
              <a:t>GDP</a:t>
            </a:r>
          </a:p>
          <a:p>
            <a:pPr lvl="1"/>
            <a:r>
              <a:rPr lang="en-US" dirty="0" smtClean="0"/>
              <a:t>If data not available for subgroups, consider case-studies of particular countries with data to highlight these issues (e.g. ethnicity).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Important to bring in how risk factors are tied to social determinants of health.  One approach may be to take a risk factors as a case study and explore upstream factors.</a:t>
            </a:r>
          </a:p>
          <a:p>
            <a:r>
              <a:rPr lang="en-US" dirty="0" smtClean="0"/>
              <a:t>Risk factors:</a:t>
            </a:r>
          </a:p>
          <a:p>
            <a:pPr lvl="1"/>
            <a:r>
              <a:rPr lang="en-US" dirty="0" smtClean="0"/>
              <a:t>Tobacco</a:t>
            </a:r>
          </a:p>
          <a:p>
            <a:pPr lvl="1"/>
            <a:r>
              <a:rPr lang="en-US" dirty="0" smtClean="0"/>
              <a:t>Physical inactivity</a:t>
            </a:r>
          </a:p>
          <a:p>
            <a:pPr lvl="1"/>
            <a:r>
              <a:rPr lang="en-US" dirty="0" smtClean="0"/>
              <a:t>Poor nutrition</a:t>
            </a:r>
          </a:p>
          <a:p>
            <a:pPr lvl="1"/>
            <a:r>
              <a:rPr lang="en-US" dirty="0" smtClean="0"/>
              <a:t>Alcohol</a:t>
            </a:r>
          </a:p>
          <a:p>
            <a:pPr lvl="1"/>
            <a:r>
              <a:rPr lang="en-US" dirty="0" smtClean="0"/>
              <a:t>Occupational exposure</a:t>
            </a:r>
          </a:p>
          <a:p>
            <a:pPr lvl="1"/>
            <a:r>
              <a:rPr lang="en-US" dirty="0" smtClean="0"/>
              <a:t>Air pollution (indoor/outdoor)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7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Social determinants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throughout</a:t>
            </a:r>
          </a:p>
          <a:p>
            <a:pPr lvl="1"/>
            <a:r>
              <a:rPr lang="en-US" dirty="0" smtClean="0"/>
              <a:t>All disease metrics broken out by subgroups as available</a:t>
            </a:r>
          </a:p>
          <a:p>
            <a:pPr lvl="1"/>
            <a:r>
              <a:rPr lang="en-US" dirty="0" smtClean="0"/>
              <a:t>Discussion of risk factors explicitly linked to social determinants.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DALYs as the summary metric.</a:t>
            </a:r>
          </a:p>
          <a:p>
            <a:r>
              <a:rPr lang="en-US" dirty="0" smtClean="0"/>
              <a:t>Report age decades to highlight impact of lost productivity due to death and/or disability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248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Health Impact of NCDs</vt:lpstr>
      <vt:lpstr>1.  Mortality and morbidity</vt:lpstr>
      <vt:lpstr>1.  Mortality and Morbidity (cont.)</vt:lpstr>
      <vt:lpstr>1.  Mortality and Morbidity (cont.)</vt:lpstr>
      <vt:lpstr>2.  Risk Factors</vt:lpstr>
      <vt:lpstr>3.  Social determinants</vt:lpstr>
      <vt:lpstr>4.  Disability</vt:lpstr>
    </vt:vector>
  </TitlesOfParts>
  <Company>UCSF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Impact of NCDs</dc:title>
  <dc:creator>Bibbins-Domingo, Kirsten</dc:creator>
  <cp:lastModifiedBy>guestdir</cp:lastModifiedBy>
  <cp:revision>2</cp:revision>
  <dcterms:created xsi:type="dcterms:W3CDTF">2013-06-24T20:44:02Z</dcterms:created>
  <dcterms:modified xsi:type="dcterms:W3CDTF">2013-06-25T13:17:09Z</dcterms:modified>
</cp:coreProperties>
</file>