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505" autoAdjust="0"/>
  </p:normalViewPr>
  <p:slideViewPr>
    <p:cSldViewPr>
      <p:cViewPr>
        <p:scale>
          <a:sx n="106" d="100"/>
          <a:sy n="106" d="100"/>
        </p:scale>
        <p:origin x="-309" y="-2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34027-0C60-4EA3-9050-1CE9E8E2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94D3-C9CF-44F5-BC53-36BA1C01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BEC8-8E06-4DF6-8CC5-2518726C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AAAD-10E0-4C6C-9877-2724B6363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" y="0"/>
            <a:ext cx="9260059" cy="6957392"/>
          </a:xfrm>
          <a:prstGeom prst="rect">
            <a:avLst/>
          </a:prstGeom>
        </p:spPr>
      </p:pic>
      <p:pic>
        <p:nvPicPr>
          <p:cNvPr id="2" name="Picture 1" descr="VERTICAL-WHITE-PORTUGUE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6912"/>
            <a:ext cx="4041755" cy="288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9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1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825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541463"/>
            <a:ext cx="4068762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541463"/>
            <a:ext cx="407035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8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3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22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52564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3888-E7F0-43D0-BB0D-9DDB9FC6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7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2913" y="1541463"/>
            <a:ext cx="8291512" cy="4310062"/>
          </a:xfrm>
        </p:spPr>
        <p:txBody>
          <a:bodyPr/>
          <a:lstStyle/>
          <a:p>
            <a:r>
              <a:rPr lang="pt-BR" smtClean="0"/>
              <a:t>Clique no ícone para adicionar tabela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3440-0C62-463F-ABD5-B56E1DE02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2655-4298-4417-936A-5C706538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EE25-6698-4957-BDB3-EB0CA8D0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115A-8B23-484B-B5A9-F78B0E63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BDAB-CBF1-4C0E-B898-1179EB00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A8EF-FB1A-4A01-A319-FCB9D2A1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A9BE-F70F-470E-868B-E9F264A3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17DC30-641F-439B-B9E7-FBCCA1F0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3-06-06 at 1.56.39 PM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1219200"/>
            <a:ext cx="9144000" cy="7620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541463"/>
            <a:ext cx="8291512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27088" y="6426200"/>
            <a:ext cx="4348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Título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</a:t>
            </a:r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da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</a:t>
            </a:r>
            <a:r>
              <a:rPr lang="en-US" sz="1200" b="1" dirty="0" err="1" smtClean="0">
                <a:solidFill>
                  <a:srgbClr val="96CCEE"/>
                </a:solidFill>
                <a:latin typeface="Arial Narrow" charset="0"/>
              </a:rPr>
              <a:t>apresentação</a:t>
            </a:r>
            <a:r>
              <a:rPr lang="en-US" b="1" baseline="12000" dirty="0" smtClean="0">
                <a:solidFill>
                  <a:srgbClr val="FFFFFF"/>
                </a:solidFill>
                <a:latin typeface="Arial Narrow" charset="0"/>
              </a:rPr>
              <a:t>|</a:t>
            </a:r>
            <a:r>
              <a:rPr lang="en-US" sz="1200" b="1" dirty="0" smtClean="0">
                <a:solidFill>
                  <a:srgbClr val="96CCEE"/>
                </a:solidFill>
                <a:latin typeface="Arial Narrow" charset="0"/>
              </a:rPr>
              <a:t> 2013</a:t>
            </a:r>
            <a:endParaRPr lang="en-US" sz="1200" b="1" dirty="0">
              <a:solidFill>
                <a:srgbClr val="96CCEE"/>
              </a:solidFill>
              <a:latin typeface="Arial Narrow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/>
            <a:fld id="{3D35E3A0-7489-5B4A-9178-1EFC836545FF}" type="slidenum">
              <a:rPr lang="ar-SA" sz="1500" b="1">
                <a:solidFill>
                  <a:srgbClr val="72BBE8"/>
                </a:solidFill>
                <a:latin typeface="Arial Narrow" charset="0"/>
              </a:rPr>
              <a:pPr algn="r"/>
              <a:t>‹#›</a:t>
            </a:fld>
            <a:r>
              <a:rPr lang="en-US" sz="1500" b="1">
                <a:solidFill>
                  <a:srgbClr val="72BBE8"/>
                </a:solidFill>
                <a:latin typeface="Arial Narrow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charset="0"/>
              </a:rPr>
              <a:t>|</a:t>
            </a:r>
          </a:p>
        </p:txBody>
      </p:sp>
      <p:graphicFrame>
        <p:nvGraphicFramePr>
          <p:cNvPr id="12298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13" imgW="0" imgH="0" progId="PowerPoint.Show.8">
                  <p:embed/>
                </p:oleObj>
              </mc:Choice>
              <mc:Fallback>
                <p:oleObj r:id="rId13" imgW="0" imgH="0" progId="PowerPoint.Show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BDF5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969696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Screen shot 2013-06-06 at 1.52.49 PM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15000" y="6171330"/>
            <a:ext cx="3376832" cy="610470"/>
          </a:xfrm>
          <a:prstGeom prst="rect">
            <a:avLst/>
          </a:prstGeom>
        </p:spPr>
      </p:pic>
      <p:pic>
        <p:nvPicPr>
          <p:cNvPr id="2" name="Picture 1" descr="horizontal-ON-WHITE-PORTUGUES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72" y="5889725"/>
            <a:ext cx="3994728" cy="93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ea typeface="+mn-ea"/>
          <a:cs typeface="+mn-cs"/>
        </a:defRPr>
      </a:lvl2pPr>
      <a:lvl3pPr marL="1255713" indent="-269875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charset="0"/>
          <a:ea typeface="+mn-ea"/>
          <a:cs typeface="+mn-cs"/>
        </a:defRPr>
      </a:lvl3pPr>
      <a:lvl4pPr marL="1663700" indent="-227013" algn="l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charset="0"/>
          <a:ea typeface="+mn-ea"/>
          <a:cs typeface="+mn-cs"/>
        </a:defRPr>
      </a:lvl4pPr>
      <a:lvl5pPr marL="19891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04800" y="1333500"/>
            <a:ext cx="8510588" cy="4686300"/>
            <a:chOff x="181" y="859"/>
            <a:chExt cx="5361" cy="2952"/>
          </a:xfrm>
        </p:grpSpPr>
        <p:graphicFrame>
          <p:nvGraphicFramePr>
            <p:cNvPr id="205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362350"/>
                </p:ext>
              </p:extLst>
            </p:nvPr>
          </p:nvGraphicFramePr>
          <p:xfrm>
            <a:off x="181" y="859"/>
            <a:ext cx="5361" cy="2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Chart" r:id="rId4" imgW="8839200" imgH="4867344" progId="MSGraph.Chart.8">
                    <p:embed followColorScheme="full"/>
                  </p:oleObj>
                </mc:Choice>
                <mc:Fallback>
                  <p:oleObj name="Chart" r:id="rId4" imgW="8839200" imgH="4867344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859"/>
                          <a:ext cx="5361" cy="2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PE" sz="2800" b="1" dirty="0" smtClean="0">
                <a:solidFill>
                  <a:schemeClr val="tx1"/>
                </a:solidFill>
              </a:rPr>
              <a:t>Indicadores del </a:t>
            </a:r>
            <a:r>
              <a:rPr lang="es-PE" sz="2800" b="1" dirty="0">
                <a:solidFill>
                  <a:schemeClr val="tx1"/>
                </a:solidFill>
              </a:rPr>
              <a:t>Sistema de Vigilancia Integrado </a:t>
            </a:r>
            <a:r>
              <a:rPr lang="es-PE" sz="2800" b="1" dirty="0" smtClean="0">
                <a:solidFill>
                  <a:schemeClr val="tx1"/>
                </a:solidFill>
              </a:rPr>
              <a:t>Sarampión-Rubeola, Las Américas, 2009-2013</a:t>
            </a:r>
            <a:r>
              <a:rPr lang="en-US" sz="2800" b="1" dirty="0" smtClean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14350" y="6274713"/>
            <a:ext cx="34480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1100" b="1" dirty="0" err="1" smtClean="0"/>
              <a:t>Fuente</a:t>
            </a:r>
            <a:r>
              <a:rPr lang="en-US" sz="1100" b="1" dirty="0" smtClean="0"/>
              <a:t>: </a:t>
            </a:r>
            <a:r>
              <a:rPr lang="en-US" sz="1100" b="1" dirty="0"/>
              <a:t>MESS, ISIS </a:t>
            </a:r>
            <a:r>
              <a:rPr lang="en-US" sz="1100" b="1" dirty="0" smtClean="0"/>
              <a:t>y </a:t>
            </a:r>
            <a:r>
              <a:rPr lang="en-US" sz="1100" b="1" dirty="0" err="1" smtClean="0"/>
              <a:t>reporte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países</a:t>
            </a:r>
            <a:endParaRPr lang="en-US" sz="1100" b="1" dirty="0" smtClean="0"/>
          </a:p>
          <a:p>
            <a:pPr eaLnBrk="1" hangingPunct="1">
              <a:spcBef>
                <a:spcPts val="0"/>
              </a:spcBef>
            </a:pPr>
            <a:r>
              <a:rPr lang="en-US" sz="1100" b="1" dirty="0" smtClean="0"/>
              <a:t>* </a:t>
            </a:r>
            <a:r>
              <a:rPr lang="en-US" sz="1100" b="1" dirty="0" err="1" smtClean="0"/>
              <a:t>Datos</a:t>
            </a:r>
            <a:r>
              <a:rPr lang="en-US" sz="1100" b="1" dirty="0" smtClean="0"/>
              <a:t> hasta </a:t>
            </a:r>
            <a:r>
              <a:rPr lang="en-US" sz="1100" b="1" dirty="0" err="1" smtClean="0"/>
              <a:t>Marzo</a:t>
            </a:r>
            <a:r>
              <a:rPr lang="en-US" sz="1100" b="1" dirty="0" smtClean="0"/>
              <a:t> 7, 2014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7263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_port_blue_ppt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30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 Design</vt:lpstr>
      <vt:lpstr>template_port_blue_ppt</vt:lpstr>
      <vt:lpstr>Microsoft PowerPoint 97-2003 Presentation</vt:lpstr>
      <vt:lpstr>Chart</vt:lpstr>
      <vt:lpstr>Indicadores del Sistema de Vigilancia Integrado Sarampión-Rubeola, Las Américas, 2009-2013*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Measles-Rubella Surveillance Indicators, Region of the Americas, 2003-2007*</dc:title>
  <dc:creator>PAHO Lan User</dc:creator>
  <cp:lastModifiedBy>Revilla, Mr. Fernando (WDC)</cp:lastModifiedBy>
  <cp:revision>60</cp:revision>
  <dcterms:created xsi:type="dcterms:W3CDTF">2007-12-13T17:36:21Z</dcterms:created>
  <dcterms:modified xsi:type="dcterms:W3CDTF">2014-03-07T21:17:59Z</dcterms:modified>
</cp:coreProperties>
</file>