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625126278495739E-2"/>
          <c:y val="1.7307577861051585E-2"/>
          <c:w val="0.70033515973494009"/>
          <c:h val="0.8883276959294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4 años</c:v>
                </c:pt>
              </c:strCache>
            </c:strRef>
          </c:tx>
          <c:invertIfNegative val="0"/>
          <c:cat>
            <c:numRef>
              <c:f>Sheet1!$B$5:$B$8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Sheet1!$C$5:$C$8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15-18 meses</c:v>
                </c:pt>
              </c:strCache>
            </c:strRef>
          </c:tx>
          <c:invertIfNegative val="0"/>
          <c:cat>
            <c:numRef>
              <c:f>Sheet1!$B$5:$B$8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Sheet1!$D$5:$D$8</c:f>
              <c:numCache>
                <c:formatCode>General</c:formatCode>
                <c:ptCount val="4"/>
                <c:pt idx="0">
                  <c:v>32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55552"/>
        <c:axId val="120457088"/>
      </c:barChart>
      <c:catAx>
        <c:axId val="12045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AR"/>
            </a:pPr>
            <a:endParaRPr lang="en-US"/>
          </a:p>
        </c:txPr>
        <c:crossAx val="120457088"/>
        <c:crosses val="autoZero"/>
        <c:auto val="1"/>
        <c:lblAlgn val="ctr"/>
        <c:lblOffset val="100"/>
        <c:noMultiLvlLbl val="0"/>
      </c:catAx>
      <c:valAx>
        <c:axId val="12045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AR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4555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lang="es-AR"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s-AR"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589500327146343"/>
          <c:y val="0.46216299290213858"/>
          <c:w val="0.16303677812596856"/>
          <c:h val="0.15725461566552851"/>
        </c:manualLayout>
      </c:layout>
      <c:overlay val="0"/>
      <c:txPr>
        <a:bodyPr/>
        <a:lstStyle/>
        <a:p>
          <a:pPr>
            <a:defRPr lang="es-AR"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76200"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30C319-ED95-42B7-AF99-03875F270BA2}" type="datetimeFigureOut">
              <a:rPr lang="es-AR"/>
              <a:pPr>
                <a:defRPr/>
              </a:pPr>
              <a:t>02/08/2013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A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11B136-21C5-4183-B309-0E38823F4BFF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700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AR" smtClean="0"/>
              <a:t>Porcentaje esperado de susceptibles edad 1-4 años cuando SRP2 se da a los 4 años (negro) y 18 meses (gris oscuro);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800449-96B8-4090-BF0D-E56DDE902AD4}" type="slidenum">
              <a:rPr lang="es-AR">
                <a:solidFill>
                  <a:srgbClr val="000000"/>
                </a:solidFill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AR">
              <a:solidFill>
                <a:srgbClr val="000000"/>
              </a:solidFill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tura de pantalla 2013-06-21 a la(s) 10.47.4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1BDE44-30BD-4E90-B076-0134253AB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0582F-AC09-4CBC-B3F2-F5B7049BF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2BAE0C-6CB4-4CA2-86AB-323835CC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874110-BC13-476F-9461-FB76C0057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6109D6-B4DC-4286-9EA9-D357755D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EEDCBA-8F0E-4BD6-9253-2AC62977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460780-E11D-43C7-B982-23576152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F67714-CEF3-45B3-8117-A511E687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20BED9-B908-4742-B8AB-572514488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BF4CA2-AD72-434D-8FDD-A7088182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F5CC3-556D-40B0-80FA-864CCDC1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66457B-C6C6-44D6-B812-69225DC94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9C5692-3424-4EC2-8FCD-333755092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aptura de pantalla 2013-06-21 a la(s) 10.48.10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BA8496-2B11-4E21-BF47-B236D95A0889}" type="datetime1">
              <a:rPr lang="en-US"/>
              <a:pPr>
                <a:defRPr/>
              </a:pPr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37EBFE-8ECE-4856-B705-72F69E520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-79375" y="-17463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AR" b="1" dirty="0">
                <a:solidFill>
                  <a:schemeClr val="bg1"/>
                </a:solidFill>
                <a:ea typeface="MS PGothic"/>
                <a:cs typeface="MS PGothic"/>
              </a:rPr>
              <a:t>Recomendación </a:t>
            </a:r>
            <a: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  <a:t>GTA 2013</a:t>
            </a:r>
            <a:r>
              <a:rPr lang="es-AR" b="1" dirty="0">
                <a:solidFill>
                  <a:schemeClr val="bg1"/>
                </a:solidFill>
                <a:ea typeface="MS PGothic"/>
                <a:cs typeface="MS PGothic"/>
              </a:rPr>
              <a:t>:</a:t>
            </a:r>
          </a:p>
          <a:p>
            <a:pPr algn="ctr" eaLnBrk="0" hangingPunct="0"/>
            <a: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  <a:t>Segunda </a:t>
            </a:r>
            <a:r>
              <a:rPr lang="es-AR" b="1" dirty="0">
                <a:solidFill>
                  <a:schemeClr val="bg1"/>
                </a:solidFill>
                <a:ea typeface="MS PGothic"/>
                <a:cs typeface="MS PGothic"/>
              </a:rPr>
              <a:t>dosis </a:t>
            </a:r>
            <a: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  <a:t>de la vacuna contra sarampión </a:t>
            </a:r>
            <a:r>
              <a:rPr lang="es-AR" b="1" dirty="0">
                <a:solidFill>
                  <a:schemeClr val="bg1"/>
                </a:solidFill>
                <a:ea typeface="MS PGothic"/>
                <a:cs typeface="MS PGothic"/>
              </a:rPr>
              <a:t>y rubéola </a:t>
            </a:r>
            <a: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  <a:t/>
            </a:r>
            <a:b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</a:br>
            <a:r>
              <a:rPr lang="es-AR" b="1" dirty="0" smtClean="0">
                <a:solidFill>
                  <a:schemeClr val="bg1"/>
                </a:solidFill>
                <a:ea typeface="MS PGothic"/>
                <a:cs typeface="MS PGothic"/>
              </a:rPr>
              <a:t>en la vacunación </a:t>
            </a:r>
            <a:r>
              <a:rPr lang="es-AR" b="1" dirty="0">
                <a:solidFill>
                  <a:schemeClr val="bg1"/>
                </a:solidFill>
                <a:ea typeface="MS PGothic"/>
                <a:cs typeface="MS PGothic"/>
              </a:rPr>
              <a:t>de rutina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429000" y="4422775"/>
            <a:ext cx="1066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  <a:ea typeface="MS PGothic"/>
                <a:cs typeface="MS PGothic"/>
              </a:rPr>
              <a:t>Edad</a:t>
            </a:r>
            <a:r>
              <a:rPr lang="en-US" sz="1200" b="1" dirty="0" smtClean="0">
                <a:solidFill>
                  <a:srgbClr val="000000"/>
                </a:solidFill>
                <a:ea typeface="MS PGothic"/>
                <a:cs typeface="MS PGothic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ea typeface="MS PGothic"/>
                <a:cs typeface="MS PGothic"/>
              </a:rPr>
              <a:t>años</a:t>
            </a:r>
            <a:r>
              <a:rPr lang="en-US" sz="1200" b="1" dirty="0" smtClean="0">
                <a:solidFill>
                  <a:srgbClr val="000000"/>
                </a:solidFill>
                <a:ea typeface="MS PGothic"/>
                <a:cs typeface="MS PGothic"/>
              </a:rPr>
              <a:t>)</a:t>
            </a:r>
            <a:endParaRPr lang="es-AR" sz="1200" b="1" dirty="0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 rot="-5400000">
            <a:off x="-207962" y="2433638"/>
            <a:ext cx="2892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 b="1" dirty="0" smtClean="0">
                <a:solidFill>
                  <a:srgbClr val="000000"/>
                </a:solidFill>
                <a:ea typeface="MS PGothic"/>
                <a:cs typeface="MS PGothic"/>
              </a:rPr>
              <a:t>Población susceptible </a:t>
            </a:r>
            <a:r>
              <a:rPr lang="en-US" sz="1200" b="1" dirty="0" smtClean="0">
                <a:solidFill>
                  <a:srgbClr val="000000"/>
                </a:solidFill>
                <a:ea typeface="MS PGothic"/>
                <a:cs typeface="MS PGothic"/>
              </a:rPr>
              <a:t>(%)</a:t>
            </a:r>
            <a:endParaRPr lang="en-US" sz="1200" b="1" dirty="0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83059" y="4700588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Porcentaje de niños de 1-4 años de edad susceptibles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al aplicar la vacuna SPR2 a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los 4 años (azul) y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a los 18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meses (rojo).</a:t>
            </a:r>
          </a:p>
          <a:p>
            <a:endParaRPr lang="es-AR" sz="1200" dirty="0">
              <a:solidFill>
                <a:schemeClr val="bg1"/>
              </a:solidFill>
              <a:ea typeface="MS PGothic"/>
              <a:cs typeface="Arial" charset="0"/>
            </a:endParaRPr>
          </a:p>
          <a:p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Un modelo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matemático sugiere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que la provisión de SRP2 a los 18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meses,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en lugar de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a los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4 años de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edad, reduciría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considerablemente la susceptibilidad en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los niños de 2-4 años. </a:t>
            </a:r>
            <a:r>
              <a:rPr lang="es-AR" sz="1200" dirty="0">
                <a:solidFill>
                  <a:schemeClr val="bg1"/>
                </a:solidFill>
                <a:ea typeface="MS PGothic"/>
                <a:cs typeface="Arial" charset="0"/>
              </a:rPr>
              <a:t>Se prevé que la proporción de niños susceptibles en el grupo de edad 0-4 caería del 25% al ​​20% una vez que </a:t>
            </a:r>
            <a:r>
              <a:rPr lang="es-AR" sz="1200" dirty="0" smtClean="0">
                <a:solidFill>
                  <a:schemeClr val="bg1"/>
                </a:solidFill>
                <a:ea typeface="MS PGothic"/>
                <a:cs typeface="Arial" charset="0"/>
              </a:rPr>
              <a:t>se ha establecido el nuevo esquema.</a:t>
            </a:r>
          </a:p>
          <a:p>
            <a:endParaRPr lang="en-US" sz="1200" dirty="0">
              <a:solidFill>
                <a:schemeClr val="bg1"/>
              </a:solidFill>
              <a:ea typeface="MS PGothic"/>
              <a:cs typeface="Arial" charset="0"/>
            </a:endParaRPr>
          </a:p>
          <a:p>
            <a:r>
              <a:rPr lang="en-US" sz="1000" dirty="0" err="1" smtClean="0">
                <a:solidFill>
                  <a:schemeClr val="bg1"/>
                </a:solidFill>
                <a:ea typeface="MS PGothic"/>
                <a:cs typeface="Arial" charset="0"/>
              </a:rPr>
              <a:t>Fuente</a:t>
            </a:r>
            <a:r>
              <a:rPr lang="en-US" sz="1000" dirty="0" smtClean="0">
                <a:solidFill>
                  <a:schemeClr val="bg1"/>
                </a:solidFill>
                <a:ea typeface="MS PGothic"/>
                <a:cs typeface="Arial" charset="0"/>
              </a:rPr>
              <a:t>:</a:t>
            </a:r>
            <a:r>
              <a:rPr lang="en-US" sz="1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Wood James G., </a:t>
            </a:r>
            <a:r>
              <a:rPr lang="en-US" sz="1000" dirty="0" err="1">
                <a:solidFill>
                  <a:schemeClr val="bg1"/>
                </a:solidFill>
                <a:cs typeface="Arial" charset="0"/>
              </a:rPr>
              <a:t>Gidding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 Heather F., Heywood Anita, </a:t>
            </a:r>
            <a:r>
              <a:rPr lang="en-US" sz="1000" dirty="0" err="1">
                <a:solidFill>
                  <a:schemeClr val="bg1"/>
                </a:solidFill>
                <a:cs typeface="Arial" charset="0"/>
              </a:rPr>
              <a:t>Macartney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 Kristine, McIntyre Peter B., </a:t>
            </a:r>
            <a:r>
              <a:rPr lang="en-US" sz="1000" dirty="0" err="1">
                <a:solidFill>
                  <a:schemeClr val="bg1"/>
                </a:solidFill>
                <a:cs typeface="Arial" charset="0"/>
              </a:rPr>
              <a:t>MacIntyre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 C. </a:t>
            </a:r>
            <a:r>
              <a:rPr lang="en-US" sz="1000" dirty="0" err="1">
                <a:solidFill>
                  <a:schemeClr val="bg1"/>
                </a:solidFill>
                <a:cs typeface="Arial" charset="0"/>
              </a:rPr>
              <a:t>Raina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Potential impacts of schedule changes, waning immunity and vaccine uptake on measles elimination  in Australia.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  Vaccine. 2009 27(2). p.313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5384" y="1359931"/>
            <a:ext cx="6969360" cy="3113473"/>
            <a:chOff x="1705384" y="1359931"/>
            <a:chExt cx="6969360" cy="3113473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0424294"/>
                </p:ext>
              </p:extLst>
            </p:nvPr>
          </p:nvGraphicFramePr>
          <p:xfrm>
            <a:off x="1705384" y="1359931"/>
            <a:ext cx="6969360" cy="31134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7234236" y="3019647"/>
              <a:ext cx="919163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square" l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 </a:t>
              </a:r>
              <a:r>
                <a:rPr lang="es-ES_tradnl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meses</a:t>
              </a:r>
              <a:endParaRPr lang="es-ES_tradnl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150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Kontio, Ms. Katri (WDC)</dc:creator>
  <cp:lastModifiedBy>Pacis, Ms. Carmelita Lucia (WDC)</cp:lastModifiedBy>
  <cp:revision>26</cp:revision>
  <dcterms:created xsi:type="dcterms:W3CDTF">2013-07-29T20:12:42Z</dcterms:created>
  <dcterms:modified xsi:type="dcterms:W3CDTF">2013-08-02T14:26:22Z</dcterms:modified>
</cp:coreProperties>
</file>