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74" r:id="rId1"/>
    <p:sldMasterId id="2147485057" r:id="rId2"/>
  </p:sldMasterIdLst>
  <p:notesMasterIdLst>
    <p:notesMasterId r:id="rId19"/>
  </p:notesMasterIdLst>
  <p:handoutMasterIdLst>
    <p:handoutMasterId r:id="rId20"/>
  </p:handoutMasterIdLst>
  <p:sldIdLst>
    <p:sldId id="291" r:id="rId3"/>
    <p:sldId id="286" r:id="rId4"/>
    <p:sldId id="282" r:id="rId5"/>
    <p:sldId id="292" r:id="rId6"/>
    <p:sldId id="313" r:id="rId7"/>
    <p:sldId id="306" r:id="rId8"/>
    <p:sldId id="297" r:id="rId9"/>
    <p:sldId id="308" r:id="rId10"/>
    <p:sldId id="310" r:id="rId11"/>
    <p:sldId id="312" r:id="rId12"/>
    <p:sldId id="298" r:id="rId13"/>
    <p:sldId id="304" r:id="rId14"/>
    <p:sldId id="309" r:id="rId15"/>
    <p:sldId id="305" r:id="rId16"/>
    <p:sldId id="299" r:id="rId17"/>
    <p:sldId id="301" r:id="rId18"/>
  </p:sldIdLst>
  <p:sldSz cx="9144000" cy="6858000" type="screen4x3"/>
  <p:notesSz cx="6805613" cy="9939338"/>
  <p:embeddedFontLst>
    <p:embeddedFont>
      <p:font typeface="MS PGothic" panose="020B0600070205080204" pitchFamily="34" charset="-128"/>
      <p:regular r:id="rId21"/>
    </p:embeddedFont>
    <p:embeddedFont>
      <p:font typeface="SimSun" panose="02010600030101010101" pitchFamily="2" charset="-122"/>
      <p:regular r:id="rId22"/>
    </p:embeddedFont>
    <p:embeddedFont>
      <p:font typeface="Gill Sans MT" panose="020B0604020202020204" charset="0"/>
      <p:regular r:id="rId23"/>
      <p:bold r:id="rId24"/>
      <p:italic r:id="rId25"/>
      <p:boldItalic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HO" initials="PAHO" lastIdx="5" clrIdx="0"/>
  <p:cmAuthor id="1" name="Thrush, Ms. Elizabeth (WDC)" initials="TME(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66"/>
    <a:srgbClr val="FF99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85200" autoAdjust="0"/>
  </p:normalViewPr>
  <p:slideViewPr>
    <p:cSldViewPr>
      <p:cViewPr>
        <p:scale>
          <a:sx n="100" d="100"/>
          <a:sy n="100" d="100"/>
        </p:scale>
        <p:origin x="-1659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95"/>
    </p:cViewPr>
  </p:sorterViewPr>
  <p:notesViewPr>
    <p:cSldViewPr>
      <p:cViewPr>
        <p:scale>
          <a:sx n="100" d="100"/>
          <a:sy n="100" d="100"/>
        </p:scale>
        <p:origin x="-426" y="13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defTabSz="912813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 defTabSz="912813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defTabSz="912813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 defTabSz="912813" fontAlgn="base">
              <a:spcBef>
                <a:spcPct val="0"/>
              </a:spcBef>
              <a:spcAft>
                <a:spcPct val="0"/>
              </a:spcAft>
              <a:defRPr>
                <a:latin typeface="Limon F3" charset="0"/>
                <a:ea typeface="MS PGothic" pitchFamily="34" charset="-128"/>
                <a:cs typeface="Arial" charset="0"/>
              </a:defRPr>
            </a:lvl1pPr>
          </a:lstStyle>
          <a:p>
            <a:r>
              <a:rPr lang="en-GB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50382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defTabSz="912813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 defTabSz="912813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defTabSz="912813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 defTabSz="912813" fontAlgn="base">
              <a:spcBef>
                <a:spcPct val="0"/>
              </a:spcBef>
              <a:spcAft>
                <a:spcPct val="0"/>
              </a:spcAft>
              <a:defRPr>
                <a:latin typeface="Limon F3" charset="0"/>
                <a:ea typeface="MS PGothic" pitchFamily="34" charset="-128"/>
                <a:cs typeface="Arial" charset="0"/>
              </a:defRPr>
            </a:lvl1pPr>
          </a:lstStyle>
          <a:p>
            <a:r>
              <a:rPr lang="es-ES" dirty="0" smtClean="0"/>
              <a:t>&lt;#&gt;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3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Grp="1"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/>
            <a:r>
              <a:rPr lang="es-ES" sz="1200" dirty="0" smtClean="0">
                <a:latin typeface="Arial" charset="0"/>
              </a:rPr>
              <a:t>Organización Mundial de la Salud</a:t>
            </a:r>
            <a:endParaRPr lang="es-ES" sz="1200" dirty="0">
              <a:latin typeface="Arial" charset="0"/>
            </a:endParaRPr>
          </a:p>
        </p:txBody>
      </p:sp>
      <p:sp>
        <p:nvSpPr>
          <p:cNvPr id="17411" name="Text Box 3"/>
          <p:cNvSpPr txBox="1">
            <a:spLocks noGrp="1" noChangeArrowheads="1"/>
          </p:cNvSpPr>
          <p:nvPr/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25 de noviembre del 2014</a:t>
            </a:r>
            <a:endParaRPr lang="es-ES" sz="1200" dirty="0">
              <a:latin typeface="Arial" charset="0"/>
            </a:endParaRPr>
          </a:p>
        </p:txBody>
      </p:sp>
      <p:sp>
        <p:nvSpPr>
          <p:cNvPr id="17412" name="Text Box 4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1</a:t>
            </a:r>
            <a:endParaRPr lang="es-ES" sz="1200" dirty="0">
              <a:latin typeface="Arial" charset="0"/>
            </a:endParaRPr>
          </a:p>
        </p:txBody>
      </p:sp>
      <p:sp>
        <p:nvSpPr>
          <p:cNvPr id="1741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4275"/>
          </a:xfrm>
          <a:ln/>
        </p:spPr>
      </p:sp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83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xfrm>
            <a:off x="681039" y="4721225"/>
            <a:ext cx="5314056" cy="4471988"/>
          </a:xfrm>
          <a:ln/>
        </p:spPr>
        <p:txBody>
          <a:bodyPr lIns="91392" tIns="45695" rIns="91392" bIns="45695"/>
          <a:lstStyle/>
          <a:p>
            <a:r>
              <a:rPr lang="es-ES" b="1" dirty="0" smtClean="0"/>
              <a:t>Notas para el facilitador: </a:t>
            </a:r>
          </a:p>
          <a:p>
            <a:r>
              <a:rPr lang="es-ES" dirty="0" smtClean="0"/>
              <a:t>Lea la diapositiva. </a:t>
            </a:r>
          </a:p>
          <a:p>
            <a:r>
              <a:rPr lang="es-ES" dirty="0" smtClean="0"/>
              <a:t>La pregunta indagará si los participantes saben qué hacer en caso de que el refrigerador deje de funcionar. </a:t>
            </a:r>
          </a:p>
          <a:p>
            <a:endParaRPr lang="es-ES" b="1" dirty="0" smtClean="0"/>
          </a:p>
          <a:p>
            <a:r>
              <a:rPr lang="es-ES" b="1" dirty="0" smtClean="0"/>
              <a:t>Respuesta: </a:t>
            </a:r>
          </a:p>
          <a:p>
            <a:pPr marL="266700" indent="-266700">
              <a:buFontTx/>
              <a:buChar char="•"/>
            </a:pPr>
            <a:r>
              <a:rPr lang="es-ES" dirty="0" smtClean="0"/>
              <a:t>Encontrar otro refrigerador o cámara frigorífica para almacenar las vacunas (cerciorarse de que la temperatura se mantenga entre +2 </a:t>
            </a:r>
            <a:r>
              <a:rPr lang="es-ES" baseline="30000" dirty="0" smtClean="0"/>
              <a:t>o</a:t>
            </a:r>
            <a:r>
              <a:rPr lang="es-ES" dirty="0" smtClean="0"/>
              <a:t>C y + 8 </a:t>
            </a:r>
            <a:r>
              <a:rPr lang="es-ES" baseline="30000" dirty="0" smtClean="0"/>
              <a:t>o</a:t>
            </a:r>
            <a:r>
              <a:rPr lang="es-ES" dirty="0" smtClean="0"/>
              <a:t>C). </a:t>
            </a:r>
          </a:p>
          <a:p>
            <a:pPr marL="266700" indent="-266700">
              <a:buFontTx/>
              <a:buChar char="•"/>
            </a:pPr>
            <a:r>
              <a:rPr lang="es-ES" dirty="0" smtClean="0"/>
              <a:t>Si no se cuenta con otro refrigerador, alinear las bolsas de hielo o paquetes de gel refrigerante en una o varias cajas frías o portavacunas y  guardar las vacunas en ellas. Debe cuidarse de no poner las vacunas de poliovirus inactivados u otras vacunas sensibles a la congelación en contacto con las bolsas de hielo, ya que esto puede afectar la potencia de las vacunas. </a:t>
            </a:r>
          </a:p>
          <a:p>
            <a:pPr marL="266700" indent="-266700">
              <a:buFontTx/>
              <a:buChar char="•"/>
            </a:pPr>
            <a:r>
              <a:rPr lang="es-ES" dirty="0" smtClean="0"/>
              <a:t>Informar al supervisor de inmediato.</a:t>
            </a:r>
            <a:endParaRPr lang="es-ES" dirty="0"/>
          </a:p>
        </p:txBody>
      </p:sp>
      <p:sp>
        <p:nvSpPr>
          <p:cNvPr id="24580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0000"/>
                </a:solidFill>
                <a:latin typeface="Arial" charset="0"/>
              </a:rPr>
              <a:t>9</a:t>
            </a:r>
            <a:endParaRPr lang="es-E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7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endParaRPr lang="es-ES" dirty="0"/>
          </a:p>
        </p:txBody>
      </p:sp>
      <p:sp>
        <p:nvSpPr>
          <p:cNvPr id="25604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0000"/>
                </a:solidFill>
                <a:latin typeface="Arial" charset="0"/>
              </a:rPr>
              <a:t>10</a:t>
            </a:r>
            <a:endParaRPr lang="es-E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7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602088" cy="5072980"/>
          </a:xfrm>
          <a:ln/>
        </p:spPr>
        <p:txBody>
          <a:bodyPr lIns="91392" tIns="45695" rIns="91392" bIns="45695"/>
          <a:lstStyle/>
          <a:p>
            <a:r>
              <a:rPr lang="es-ES" sz="1100" b="1" dirty="0" smtClean="0"/>
              <a:t>Notas para el facilitador: Explique a los participantes que la nueva </a:t>
            </a:r>
            <a:r>
              <a:rPr lang="es-BO" sz="1100" b="1" dirty="0" smtClean="0"/>
              <a:t>vacuna inactivada contra la poliomielitis</a:t>
            </a:r>
            <a:r>
              <a:rPr lang="es-ES" sz="1100" b="1" dirty="0" smtClean="0"/>
              <a:t> es inocua. </a:t>
            </a:r>
          </a:p>
          <a:p>
            <a:endParaRPr lang="es-ES" sz="1100" b="1" dirty="0" smtClean="0"/>
          </a:p>
          <a:p>
            <a:r>
              <a:rPr lang="es-ES" sz="1100" dirty="0" smtClean="0"/>
              <a:t>Las vacunas de poliovirus inactivados (</a:t>
            </a:r>
            <a:r>
              <a:rPr lang="es-ES" sz="1100" dirty="0" err="1" smtClean="0"/>
              <a:t>IPV</a:t>
            </a:r>
            <a:r>
              <a:rPr lang="es-ES" sz="1100" dirty="0" smtClean="0"/>
              <a:t>) que se usan en la actualidad generalmente son bien toleradas. No parecen causar muchos eventos adversos graves. </a:t>
            </a:r>
          </a:p>
          <a:p>
            <a:r>
              <a:rPr lang="es-ES" sz="1100" dirty="0" smtClean="0"/>
              <a:t>Los efectos colaterales que se presentan ocasionalmente son hinchazón, enrojecimiento y dolor en sitio de inyección, así como fiebre y malestar.</a:t>
            </a:r>
          </a:p>
          <a:p>
            <a:r>
              <a:rPr lang="es-ES" sz="1100" u="sng" dirty="0" smtClean="0"/>
              <a:t>Reacciones locales: </a:t>
            </a:r>
          </a:p>
          <a:p>
            <a:r>
              <a:rPr lang="es-ES" sz="1100" dirty="0" smtClean="0"/>
              <a:t>Poco frecuentes (menos de 5% en general): Hinchazón, enrojecimiento y dolor en el sitio de inyección. </a:t>
            </a:r>
          </a:p>
          <a:p>
            <a:r>
              <a:rPr lang="es-ES" sz="1100" u="sng" dirty="0" smtClean="0"/>
              <a:t>Reacciones sistémicas: </a:t>
            </a:r>
          </a:p>
          <a:p>
            <a:r>
              <a:rPr lang="es-ES" sz="1100" dirty="0" smtClean="0"/>
              <a:t>Rara vez (&gt;1/10.000, &lt;1/1.000)): Fiebre, malestar. </a:t>
            </a:r>
          </a:p>
          <a:p>
            <a:r>
              <a:rPr lang="es-ES" sz="1100" u="sng" dirty="0" smtClean="0"/>
              <a:t>Trastornos neurológicos: </a:t>
            </a:r>
          </a:p>
          <a:p>
            <a:r>
              <a:rPr lang="es-ES" sz="1100" dirty="0" smtClean="0"/>
              <a:t>Muy rara vez (&lt;1/10.000): Neuropatía, polineuropatía.</a:t>
            </a:r>
          </a:p>
          <a:p>
            <a:r>
              <a:rPr lang="es-ES" sz="1100" u="sng" dirty="0" smtClean="0"/>
              <a:t>Trastornos respiratorios, torácicos y mediastínicos: </a:t>
            </a:r>
          </a:p>
          <a:p>
            <a:r>
              <a:rPr lang="es-ES" sz="1100" dirty="0" smtClean="0"/>
              <a:t>Apnea en recién nacidos muy prematuros (28 semanas de gestación o menos). </a:t>
            </a:r>
          </a:p>
          <a:p>
            <a:r>
              <a:rPr lang="es-ES" sz="1100" dirty="0" smtClean="0"/>
              <a:t>La incidencia de eventos adversos que acompañan a otras vacunas (por ejemplo, pentavalente o antineumocócica) no aumenta cuando se administra la  </a:t>
            </a:r>
            <a:r>
              <a:rPr lang="es-ES" sz="1100" dirty="0" err="1" smtClean="0"/>
              <a:t>IPV</a:t>
            </a:r>
            <a:r>
              <a:rPr lang="es-ES" sz="1100" dirty="0" smtClean="0"/>
              <a:t> en la misma sesión con otras vacunas, ya sea sola o en vacunas combinadas. </a:t>
            </a:r>
          </a:p>
          <a:p>
            <a:r>
              <a:rPr lang="es-ES" sz="1100" dirty="0" smtClean="0"/>
              <a:t>Cualquier evento adverso y otros problemas relacionados con las vacunas deben notificarse mediante el Sistema de Notificación de ESAVI existente, establecido por el Programa Nacional de Vacunación (para mayor información, consulte el módulo 6). </a:t>
            </a:r>
          </a:p>
          <a:p>
            <a:r>
              <a:rPr lang="es-ES" sz="1100" dirty="0" smtClean="0"/>
              <a:t>La </a:t>
            </a:r>
            <a:r>
              <a:rPr lang="es-BO" sz="1100" dirty="0" smtClean="0"/>
              <a:t>vacuna inactivada contra la poliomielitis</a:t>
            </a:r>
            <a:r>
              <a:rPr lang="es-ES" sz="1100" dirty="0" smtClean="0"/>
              <a:t> puede administrarse de manera inocua con otras vacunas.</a:t>
            </a:r>
            <a:endParaRPr lang="es-ES" sz="1100" dirty="0"/>
          </a:p>
        </p:txBody>
      </p:sp>
      <p:sp>
        <p:nvSpPr>
          <p:cNvPr id="26628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11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9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b="1" dirty="0"/>
          </a:p>
        </p:txBody>
      </p:sp>
      <p:sp>
        <p:nvSpPr>
          <p:cNvPr id="27652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0000"/>
                </a:solidFill>
                <a:latin typeface="Arial" charset="0"/>
              </a:rPr>
              <a:t>12</a:t>
            </a:r>
            <a:endParaRPr lang="es-E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7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28676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13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5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18436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2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5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s-ES" b="1" dirty="0" smtClean="0"/>
              <a:t>Notas para el facilitador: </a:t>
            </a:r>
          </a:p>
          <a:p>
            <a:r>
              <a:rPr lang="es-ES" b="1" dirty="0" smtClean="0"/>
              <a:t>Explique a los participantes los temas clave planteados en este módulo. </a:t>
            </a:r>
          </a:p>
          <a:p>
            <a:endParaRPr lang="es-ES" b="1" dirty="0" smtClean="0"/>
          </a:p>
          <a:p>
            <a:r>
              <a:rPr lang="es-ES" dirty="0" smtClean="0"/>
              <a:t>En el presente módulo se expondrá cómo almacenar la vacuna. Se responderán las siguientes preguntas: </a:t>
            </a:r>
          </a:p>
          <a:p>
            <a:pPr marL="266700" indent="-266700">
              <a:buFontTx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la presentación de la 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vacuna inactivada contra la poliomielitis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IPV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</a:p>
          <a:p>
            <a:pPr marL="266700" indent="-266700">
              <a:buFontTx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¿A qué temperatura debe almacenarse la vacuna? </a:t>
            </a:r>
          </a:p>
          <a:p>
            <a:pPr marL="266700" indent="-266700">
              <a:buFontTx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¿Dónde debe almacenarse la vacuna? </a:t>
            </a:r>
          </a:p>
          <a:p>
            <a:pPr marL="266700" indent="-266700">
              <a:buFontTx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¿Cuán inocua es la 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vacuna inactivada contra la poliomielitis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s-ES" dirty="0" smtClean="0"/>
          </a:p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19460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3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1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r>
              <a:rPr lang="es-ES" b="1" dirty="0" smtClean="0"/>
              <a:t>Notas para el facilitador: </a:t>
            </a:r>
          </a:p>
          <a:p>
            <a:r>
              <a:rPr lang="es-ES" b="1" dirty="0" smtClean="0"/>
              <a:t>Describa a los participantes la presentación de la </a:t>
            </a:r>
            <a:r>
              <a:rPr lang="es-BO" b="1" dirty="0" smtClean="0"/>
              <a:t>vacuna inactivada contra la poliomielitis</a:t>
            </a:r>
            <a:r>
              <a:rPr lang="es-ES" b="1" dirty="0" smtClean="0"/>
              <a:t>. </a:t>
            </a:r>
          </a:p>
          <a:p>
            <a:endParaRPr lang="es-ES" b="1" dirty="0" smtClean="0"/>
          </a:p>
          <a:p>
            <a:r>
              <a:rPr lang="es-ES" dirty="0" smtClean="0"/>
              <a:t>La </a:t>
            </a:r>
            <a:r>
              <a:rPr lang="es-BO" dirty="0" smtClean="0"/>
              <a:t>vacuna inactivada contra la poliomielitis</a:t>
            </a:r>
            <a:r>
              <a:rPr lang="es-ES" dirty="0" smtClean="0"/>
              <a:t> (</a:t>
            </a:r>
            <a:r>
              <a:rPr lang="es-ES" dirty="0" err="1" smtClean="0"/>
              <a:t>IPV</a:t>
            </a:r>
            <a:r>
              <a:rPr lang="es-ES" dirty="0" smtClean="0"/>
              <a:t>) es una suspensión inyectable. </a:t>
            </a:r>
          </a:p>
          <a:p>
            <a:r>
              <a:rPr lang="es-ES" dirty="0" smtClean="0"/>
              <a:t>Se presenta como una suspensión lista para inyectarse, en un vial multidosis de 5 mililitros (para 10 dosis, cada una de 0,5 ml). La caja contiene 10 viales.</a:t>
            </a:r>
          </a:p>
          <a:p>
            <a:r>
              <a:rPr lang="es-ES" dirty="0" smtClean="0"/>
              <a:t>La </a:t>
            </a:r>
            <a:r>
              <a:rPr lang="es-ES" dirty="0" err="1" smtClean="0"/>
              <a:t>IPV</a:t>
            </a:r>
            <a:r>
              <a:rPr lang="es-ES" dirty="0" smtClean="0"/>
              <a:t> no necesita reconstituirse. </a:t>
            </a:r>
          </a:p>
          <a:p>
            <a:endParaRPr lang="es-ES" dirty="0"/>
          </a:p>
        </p:txBody>
      </p:sp>
      <p:sp>
        <p:nvSpPr>
          <p:cNvPr id="20484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4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8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s-ES" b="1" dirty="0" smtClean="0"/>
              <a:t>Notas para el facilitador: </a:t>
            </a:r>
          </a:p>
          <a:p>
            <a:r>
              <a:rPr lang="es-ES" b="1" dirty="0" smtClean="0"/>
              <a:t>Explique a los participantes a qué temperatura debe almacenarse la vacuna. </a:t>
            </a:r>
          </a:p>
          <a:p>
            <a:endParaRPr lang="es-ES" b="1" dirty="0" smtClean="0"/>
          </a:p>
          <a:p>
            <a:r>
              <a:rPr lang="es-ES" dirty="0" smtClean="0"/>
              <a:t>La manipulación de las vacunas requiere sumo cuidado. Algunas vacunas son sensibles al calor y algunas son sensibles a la congelación. </a:t>
            </a:r>
          </a:p>
          <a:p>
            <a:r>
              <a:rPr lang="es-ES" dirty="0" smtClean="0"/>
              <a:t>Se necesitan condiciones cuidadosas de almacenamiento y transporte para proteger las vacunas y evitar que se vuelvan ineficaces e inutilizables. </a:t>
            </a:r>
          </a:p>
          <a:p>
            <a:r>
              <a:rPr lang="es-ES" b="1" dirty="0" smtClean="0"/>
              <a:t>La </a:t>
            </a:r>
            <a:r>
              <a:rPr lang="es-ES" b="1" dirty="0" err="1" smtClean="0"/>
              <a:t>IPV</a:t>
            </a:r>
            <a:r>
              <a:rPr lang="es-ES" b="1" dirty="0" smtClean="0"/>
              <a:t> es sensible a la congelación (a diferencia de la vacuna antipoliomielítica oral, que puede congelarse).</a:t>
            </a:r>
            <a:r>
              <a:rPr lang="es-ES" dirty="0" smtClean="0"/>
              <a:t> Es importante evitar que la vacuna se congele. </a:t>
            </a:r>
          </a:p>
          <a:p>
            <a:r>
              <a:rPr lang="es-ES" dirty="0" smtClean="0"/>
              <a:t>Si las vacunas se congelan, pierden su potencia y no brindan una protección adecuada contra la enfermedad. Las vacunas que han estado congeladas también pueden causar "abscesos asépticos". Dado que la </a:t>
            </a:r>
            <a:r>
              <a:rPr lang="es-ES" dirty="0" err="1" smtClean="0"/>
              <a:t>IPV</a:t>
            </a:r>
            <a:r>
              <a:rPr lang="es-ES" dirty="0" smtClean="0"/>
              <a:t> por sí sola no es una</a:t>
            </a:r>
            <a:r>
              <a:rPr lang="es-ES" b="1" dirty="0" smtClean="0">
                <a:solidFill>
                  <a:srgbClr val="FF0000"/>
                </a:solidFill>
              </a:rPr>
              <a:t>… [OJO: INCOMPLETO EN EL ORIGINAL. N. de la t.]</a:t>
            </a:r>
          </a:p>
          <a:p>
            <a:r>
              <a:rPr lang="es-ES" dirty="0" smtClean="0"/>
              <a:t>¡La </a:t>
            </a:r>
            <a:r>
              <a:rPr lang="es-ES" dirty="0" err="1" smtClean="0"/>
              <a:t>IPV</a:t>
            </a:r>
            <a:r>
              <a:rPr lang="es-ES" dirty="0" smtClean="0"/>
              <a:t> no debe congelarse! Si la vacuna se congela, deséchela. </a:t>
            </a:r>
          </a:p>
          <a:p>
            <a:endParaRPr lang="es-ES" dirty="0" smtClean="0"/>
          </a:p>
          <a:p>
            <a:r>
              <a:rPr lang="es-ES" dirty="0" smtClean="0"/>
              <a:t>Dado que la </a:t>
            </a:r>
            <a:r>
              <a:rPr lang="es-ES" dirty="0" err="1" smtClean="0"/>
              <a:t>IPV</a:t>
            </a:r>
            <a:r>
              <a:rPr lang="es-ES" dirty="0" smtClean="0"/>
              <a:t> es una vacuna adsorbida (es decir, que no contiene un adyuvante de aluminio), la </a:t>
            </a:r>
            <a:r>
              <a:rPr lang="es-ES" b="1" dirty="0" smtClean="0"/>
              <a:t>"prueba de las sacudidas" no sirve </a:t>
            </a:r>
            <a:r>
              <a:rPr lang="es-ES" dirty="0" smtClean="0"/>
              <a:t>para determinar si  la </a:t>
            </a:r>
            <a:r>
              <a:rPr lang="es-ES" dirty="0" err="1" smtClean="0"/>
              <a:t>IPV</a:t>
            </a:r>
            <a:r>
              <a:rPr lang="es-ES" dirty="0" smtClean="0"/>
              <a:t> se ha congelado. </a:t>
            </a:r>
          </a:p>
          <a:p>
            <a:r>
              <a:rPr lang="es-ES" dirty="0" smtClean="0"/>
              <a:t>Si hay duda o se sospecha que la </a:t>
            </a:r>
            <a:r>
              <a:rPr lang="es-ES" dirty="0" err="1" smtClean="0"/>
              <a:t>IPV</a:t>
            </a:r>
            <a:r>
              <a:rPr lang="es-ES" dirty="0" smtClean="0"/>
              <a:t> se congeló, debe desecharse el vial. </a:t>
            </a:r>
          </a:p>
          <a:p>
            <a:endParaRPr lang="es-ES" dirty="0"/>
          </a:p>
        </p:txBody>
      </p:sp>
      <p:sp>
        <p:nvSpPr>
          <p:cNvPr id="21508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5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2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22532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6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Text Box 4"/>
          <p:cNvSpPr txBox="1">
            <a:spLocks noGrp="1"/>
          </p:cNvSpPr>
          <p:nvPr/>
        </p:nvSpPr>
        <p:spPr bwMode="auto">
          <a:xfrm>
            <a:off x="3856038" y="9442451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fld id="{0726702C-2EC0-4BFD-A21D-754361E783D3}" type="slidenum">
              <a:rPr lang="es-ES" sz="1200" smtClean="0">
                <a:latin typeface="Arial" charset="0"/>
              </a:rPr>
              <a:pPr algn="r" eaLnBrk="1" hangingPunct="1"/>
              <a:t>8</a:t>
            </a:fld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5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Text Box 4"/>
          <p:cNvSpPr txBox="1">
            <a:spLocks noGrp="1"/>
          </p:cNvSpPr>
          <p:nvPr/>
        </p:nvSpPr>
        <p:spPr bwMode="auto">
          <a:xfrm>
            <a:off x="3856038" y="9442451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fld id="{0726702C-2EC0-4BFD-A21D-754361E783D3}" type="slidenum">
              <a:rPr lang="es-ES" sz="1200" smtClean="0">
                <a:latin typeface="Arial" charset="0"/>
              </a:rPr>
              <a:pPr algn="r" eaLnBrk="1" hangingPunct="1"/>
              <a:t>9</a:t>
            </a:fld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5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s-ES" b="1" dirty="0" smtClean="0"/>
              <a:t>Notas para el facilitador: </a:t>
            </a:r>
          </a:p>
          <a:p>
            <a:r>
              <a:rPr lang="es-ES" b="1" dirty="0" smtClean="0"/>
              <a:t>Explique a los participantes cómo se almacena la vacuna </a:t>
            </a:r>
          </a:p>
          <a:p>
            <a:endParaRPr lang="es-ES" dirty="0" smtClean="0"/>
          </a:p>
          <a:p>
            <a:r>
              <a:rPr lang="es-ES" dirty="0" smtClean="0"/>
              <a:t>Mencione el principio de "primero en entrar, primero en salir". Las vacunas cuyas fechas de caducidad estén más próximas deben mantenerse al frente, para usarse primero. </a:t>
            </a:r>
          </a:p>
          <a:p>
            <a:r>
              <a:rPr lang="es-ES" dirty="0" smtClean="0"/>
              <a:t>Coloque en el refrigerador una caja rotulada como “usar primero”, para poner los viales de vacuna que ya salieron del refrigerador (ya sea para una sesión fija o de extensión) y se devolvieron sin usar. Las vacunas de la caja de "usar primero” deben usarse en primer lugar en la próxima sesión de vacunación. </a:t>
            </a:r>
          </a:p>
          <a:p>
            <a:r>
              <a:rPr lang="es-ES" dirty="0" smtClean="0"/>
              <a:t>Evite abrir la puerta del refrigerador con frecuencia y revise regularmente la temperatura del refrigerador.</a:t>
            </a:r>
            <a:endParaRPr lang="es-ES" dirty="0"/>
          </a:p>
        </p:txBody>
      </p:sp>
      <p:sp>
        <p:nvSpPr>
          <p:cNvPr id="23556" name="Text Box 4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/>
            <a:r>
              <a:rPr lang="es-ES" sz="1200" dirty="0" smtClean="0">
                <a:latin typeface="Arial" charset="0"/>
              </a:rPr>
              <a:t>8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Click to edit Master subtitle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55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32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4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5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90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2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5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048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24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4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44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39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8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5" rIns="80147" bIns="40075" anchor="ctr"/>
          <a:lstStyle>
            <a:lvl1pPr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s-ES" altLang="en-US" sz="34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11560" y="6453336"/>
            <a:ext cx="5178589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96CCEE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Características de la vacuna inactivada contra la poliomielitis (IPV) y recomendaciones para su almacenamiento -</a:t>
            </a:r>
            <a:r>
              <a:rPr lang="es-ES" sz="1200" b="1" baseline="0" dirty="0" smtClean="0">
                <a:solidFill>
                  <a:srgbClr val="96CCEE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 </a:t>
            </a:r>
            <a:r>
              <a:rPr lang="es-ES" sz="1200" b="1" kern="1200" dirty="0" smtClean="0">
                <a:solidFill>
                  <a:srgbClr val="96CCEE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Módulo 2 ¦ Febrero del 2015</a:t>
            </a:r>
            <a:endParaRPr lang="es-ES" sz="1200" b="1" kern="1200" dirty="0">
              <a:solidFill>
                <a:srgbClr val="96CCEE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179512" y="6407750"/>
            <a:ext cx="539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C0EDC4B-F563-48B3-AC6F-ED2592B80087}" type="slidenum">
              <a:rPr lang="es-ES" sz="1100" smtClean="0">
                <a:solidFill>
                  <a:srgbClr val="96CCEE"/>
                </a:solidFill>
              </a:rPr>
              <a:pPr algn="ctr"/>
              <a:t>‹#›</a:t>
            </a:fld>
            <a:r>
              <a:rPr lang="es-ES" sz="1100" dirty="0" smtClean="0">
                <a:solidFill>
                  <a:srgbClr val="96CCEE"/>
                </a:solidFill>
              </a:rPr>
              <a:t> </a:t>
            </a:r>
            <a:r>
              <a:rPr lang="es-ES" sz="1100" b="1" dirty="0" smtClean="0">
                <a:solidFill>
                  <a:srgbClr val="96CCEE"/>
                </a:solidFill>
              </a:rPr>
              <a:t>|</a:t>
            </a:r>
            <a:endParaRPr lang="es-ES" sz="1100" dirty="0">
              <a:solidFill>
                <a:srgbClr val="96CCEE"/>
              </a:solidFill>
            </a:endParaRPr>
          </a:p>
        </p:txBody>
      </p:sp>
      <p:pic>
        <p:nvPicPr>
          <p:cNvPr id="2050" name="Picture 2" descr="C:\Users\smitha\Desktop\WhiteHorizontalSPANISH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21288"/>
            <a:ext cx="2987824" cy="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2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8" r:id="rId1"/>
    <p:sldLayoutId id="2147485059" r:id="rId2"/>
    <p:sldLayoutId id="2147485060" r:id="rId3"/>
    <p:sldLayoutId id="2147485061" r:id="rId4"/>
    <p:sldLayoutId id="2147485062" r:id="rId5"/>
    <p:sldLayoutId id="2147485063" r:id="rId6"/>
    <p:sldLayoutId id="2147485064" r:id="rId7"/>
    <p:sldLayoutId id="2147485065" r:id="rId8"/>
    <p:sldLayoutId id="2147485066" r:id="rId9"/>
    <p:sldLayoutId id="2147485067" r:id="rId10"/>
    <p:sldLayoutId id="2147485068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 kern="12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 kern="1200">
          <a:solidFill>
            <a:srgbClr val="000066"/>
          </a:solidFill>
          <a:latin typeface="+mn-lt"/>
          <a:ea typeface="Arial" charset="0"/>
          <a:cs typeface="+mn-cs"/>
        </a:defRPr>
      </a:lvl2pPr>
      <a:lvl3pPr marL="1255713" indent="-26987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 kern="12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3pPr>
      <a:lvl4pPr marL="1663700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 kern="12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4pPr>
      <a:lvl5pPr marL="1987550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66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588" y="0"/>
            <a:ext cx="9144000" cy="6858000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5" rIns="80147" bIns="40075" anchor="ctr"/>
          <a:lstStyle>
            <a:lvl1pPr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34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144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 kern="12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 kern="1200">
          <a:solidFill>
            <a:srgbClr val="000066"/>
          </a:solidFill>
          <a:latin typeface="+mn-lt"/>
          <a:ea typeface="Arial" charset="0"/>
          <a:cs typeface="+mn-cs"/>
        </a:defRPr>
      </a:lvl2pPr>
      <a:lvl3pPr marL="1255713" indent="-26987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 kern="12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3pPr>
      <a:lvl4pPr marL="1663700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 kern="1200">
          <a:solidFill>
            <a:srgbClr val="000066"/>
          </a:solidFill>
          <a:latin typeface="Arial Narrow" pitchFamily="34" charset="0"/>
          <a:ea typeface="Arial" charset="0"/>
          <a:cs typeface="+mn-cs"/>
        </a:defRPr>
      </a:lvl4pPr>
      <a:lvl5pPr marL="1987550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66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000240"/>
            <a:ext cx="9144000" cy="248127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s-ES" sz="3200" b="1" noProof="0" dirty="0" smtClean="0">
                <a:solidFill>
                  <a:schemeClr val="bg1"/>
                </a:solidFill>
              </a:rPr>
              <a:t>Módulo 2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chemeClr val="bg1"/>
                </a:solidFill>
              </a:rPr>
              <a:t>Características de la </a:t>
            </a:r>
            <a:r>
              <a:rPr lang="es-BO" sz="3200" b="1" dirty="0" smtClean="0">
                <a:solidFill>
                  <a:schemeClr val="bg1"/>
                </a:solidFill>
              </a:rPr>
              <a:t>vacuna inactivada contra la poliomielitis</a:t>
            </a:r>
            <a:r>
              <a:rPr lang="es-ES" sz="3200" b="1" dirty="0" smtClean="0">
                <a:solidFill>
                  <a:schemeClr val="bg1"/>
                </a:solidFill>
              </a:rPr>
              <a:t> (IPV) </a:t>
            </a:r>
            <a:r>
              <a:rPr lang="es-ES" sz="3200" b="1" dirty="0">
                <a:solidFill>
                  <a:schemeClr val="bg1"/>
                </a:solidFill>
              </a:rPr>
              <a:t>y </a:t>
            </a:r>
            <a:r>
              <a:rPr lang="es-ES" sz="3200" b="1" dirty="0" smtClean="0">
                <a:solidFill>
                  <a:schemeClr val="bg1"/>
                </a:solidFill>
              </a:rPr>
              <a:t>recomendaciones para su almacenamiento </a:t>
            </a:r>
            <a:r>
              <a:rPr lang="es-ES" sz="3200" b="1" noProof="0" dirty="0" smtClean="0">
                <a:solidFill>
                  <a:schemeClr val="bg1"/>
                </a:solidFill>
              </a:rPr>
              <a:t/>
            </a:r>
            <a:br>
              <a:rPr lang="es-ES" sz="3200" b="1" noProof="0" dirty="0" smtClean="0">
                <a:solidFill>
                  <a:schemeClr val="bg1"/>
                </a:solidFill>
              </a:rPr>
            </a:br>
            <a:endParaRPr lang="es-ES" sz="3200" b="1" noProof="0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>
          <a:xfrm>
            <a:off x="685800" y="404813"/>
            <a:ext cx="7772400" cy="863600"/>
          </a:xfrm>
          <a:prstGeom prst="rect">
            <a:avLst/>
          </a:prstGeom>
          <a:noFill/>
          <a:ln/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Capacitación para la introducción</a:t>
            </a:r>
            <a:b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</a:br>
            <a: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de la </a:t>
            </a:r>
            <a:r>
              <a:rPr lang="es-BO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vacuna inactivada contra la poliomielitis</a:t>
            </a:r>
            <a: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 (</a:t>
            </a:r>
            <a:r>
              <a:rPr lang="es-ES" sz="2400" b="1" dirty="0" err="1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IPV</a:t>
            </a:r>
            <a: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)</a:t>
            </a:r>
            <a:endParaRPr lang="es-ES" sz="3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MS PGothic"/>
              <a:cs typeface="Arial"/>
            </a:endParaRPr>
          </a:p>
        </p:txBody>
      </p:sp>
      <p:pic>
        <p:nvPicPr>
          <p:cNvPr id="1026" name="Picture 2" descr="C:\Users\smitha\Desktop\WhiteHorizontalSPAN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72" y="4869160"/>
            <a:ext cx="6190456" cy="15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AppData\Local\Temp\Acondicionamiento_de_paquetes_frios_figura_24_(22-09-14).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550583" cy="474700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2844" y="428604"/>
            <a:ext cx="87868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500" b="1" dirty="0" smtClean="0">
                <a:solidFill>
                  <a:srgbClr val="000066"/>
                </a:solidFill>
                <a:latin typeface="Gill Sans MT" pitchFamily="34" charset="0"/>
                <a:ea typeface="+mj-ea"/>
                <a:cs typeface="+mj-cs"/>
              </a:rPr>
              <a:t>Ambientación de paquetes fríos con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484313"/>
            <a:ext cx="48863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1434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rtl="1"/>
            <a:r>
              <a:rPr lang="es-ES" noProof="0" dirty="0" smtClean="0">
                <a:latin typeface="Gill Sans MT" pitchFamily="34" charset="0"/>
              </a:rPr>
              <a:t>¿Qué vacunas deben almacenarse al frente?</a:t>
            </a:r>
            <a:endParaRPr lang="es-ES" noProof="0" dirty="0">
              <a:latin typeface="Gill Sans MT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2758357">
            <a:off x="6197247" y="1509082"/>
            <a:ext cx="1852612" cy="2595562"/>
          </a:xfrm>
          <a:prstGeom prst="rightArrow">
            <a:avLst>
              <a:gd name="adj1" fmla="val 26481"/>
              <a:gd name="adj2" fmla="val 4152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s-ES" altLang="en-US" sz="39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 rot="-387593">
            <a:off x="5481191" y="1834182"/>
            <a:ext cx="912813" cy="974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969696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s-ES" altLang="en-US" sz="39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rot="-387593">
            <a:off x="2417763" y="2552700"/>
            <a:ext cx="911225" cy="974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969696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s-ES" altLang="en-US" sz="39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18774203">
            <a:off x="1351442" y="2370578"/>
            <a:ext cx="1594317" cy="2594521"/>
          </a:xfrm>
          <a:prstGeom prst="rightArrow">
            <a:avLst>
              <a:gd name="adj1" fmla="val 26481"/>
              <a:gd name="adj2" fmla="val 43572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s-ES" altLang="en-US" sz="39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4450338"/>
            <a:ext cx="2449513" cy="1514945"/>
          </a:xfr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1900" dirty="0" smtClean="0">
                <a:solidFill>
                  <a:srgbClr val="002060"/>
                </a:solidFill>
                <a:latin typeface="Gill Sans MT" panose="020B0604020202020204" charset="0"/>
              </a:rPr>
              <a:t>Las vacunas con</a:t>
            </a:r>
            <a:r>
              <a:rPr lang="es-ES" sz="1900" dirty="0" smtClean="0">
                <a:latin typeface="Gill Sans MT" panose="020B0604020202020204" charset="0"/>
              </a:rPr>
              <a:t> las </a:t>
            </a:r>
            <a:r>
              <a:rPr lang="es-ES" sz="1900" dirty="0" smtClean="0">
                <a:solidFill>
                  <a:srgbClr val="002060"/>
                </a:solidFill>
                <a:latin typeface="Gill Sans MT" panose="020B0604020202020204" charset="0"/>
              </a:rPr>
              <a:t>fechas de caducidad más próximas deben mantenerse delante y usarse primero</a:t>
            </a:r>
            <a:endParaRPr lang="es-ES" sz="1900" noProof="0" dirty="0">
              <a:solidFill>
                <a:srgbClr val="002060"/>
              </a:solidFill>
              <a:latin typeface="Gill Sans MT" panose="020B060402020202020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43438" y="3214687"/>
            <a:ext cx="928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expiración:</a:t>
            </a:r>
          </a:p>
          <a:p>
            <a:r>
              <a:rPr lang="es-B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05.06.2014</a:t>
            </a:r>
            <a:endParaRPr lang="es-B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71868" y="3214687"/>
            <a:ext cx="785818" cy="5678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930" b="1" dirty="0" smtClean="0"/>
              <a:t>USE ESTA CAJA PRIMERO</a:t>
            </a:r>
          </a:p>
          <a:p>
            <a:pPr algn="ctr"/>
            <a:endParaRPr lang="es-BO" sz="300" b="1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28987" y="3613699"/>
            <a:ext cx="2286016" cy="15149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4863" indent="-2809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100" kern="1200">
                <a:solidFill>
                  <a:srgbClr val="000066"/>
                </a:solidFill>
                <a:latin typeface="+mn-lt"/>
                <a:ea typeface="Arial" charset="0"/>
                <a:cs typeface="+mn-cs"/>
              </a:defRPr>
            </a:lvl2pPr>
            <a:lvl3pPr marL="1255713" indent="-2698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100" kern="1200">
                <a:solidFill>
                  <a:srgbClr val="000066"/>
                </a:solidFill>
                <a:latin typeface="Arial Narrow" pitchFamily="34" charset="0"/>
                <a:ea typeface="Arial" charset="0"/>
                <a:cs typeface="+mn-cs"/>
              </a:defRPr>
            </a:lvl3pPr>
            <a:lvl4pPr marL="1663700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100" kern="1200">
                <a:solidFill>
                  <a:srgbClr val="000066"/>
                </a:solidFill>
                <a:latin typeface="Arial Narrow" pitchFamily="34" charset="0"/>
                <a:ea typeface="Arial" charset="0"/>
                <a:cs typeface="+mn-cs"/>
              </a:defRPr>
            </a:lvl4pPr>
            <a:lvl5pPr marL="1987550" indent="-144463" algn="r" defTabSz="9128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66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s-ES" sz="1800" dirty="0" smtClean="0">
                <a:solidFill>
                  <a:srgbClr val="002060"/>
                </a:solidFill>
                <a:latin typeface="Gill Sans MT" panose="020B0604020202020204" charset="0"/>
              </a:rPr>
              <a:t>Las vacunas con</a:t>
            </a:r>
            <a:r>
              <a:rPr lang="es-ES" sz="1800" dirty="0" smtClean="0">
                <a:latin typeface="Gill Sans MT" panose="020B0604020202020204" charset="0"/>
              </a:rPr>
              <a:t> las </a:t>
            </a:r>
            <a:r>
              <a:rPr lang="es-ES" sz="1800" dirty="0" smtClean="0">
                <a:solidFill>
                  <a:srgbClr val="002060"/>
                </a:solidFill>
                <a:latin typeface="Gill Sans MT" panose="020B0604020202020204" charset="0"/>
              </a:rPr>
              <a:t>fechas de caducidad más lejanas deben almacenarse atrás y usarse después</a:t>
            </a:r>
            <a:endParaRPr lang="es-ES" sz="1800" dirty="0">
              <a:solidFill>
                <a:srgbClr val="002060"/>
              </a:solidFill>
              <a:latin typeface="Gill Sans MT" panose="020B0604020202020204" charset="0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2857488" y="5000636"/>
            <a:ext cx="584993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es-ES" sz="2800" b="1" dirty="0" smtClean="0">
                <a:solidFill>
                  <a:srgbClr val="FF0000"/>
                </a:solidFill>
                <a:latin typeface="Gill Sans MT" pitchFamily="34" charset="0"/>
              </a:rPr>
              <a:t>Seguir el principio de: </a:t>
            </a:r>
            <a:r>
              <a:rPr lang="es-ES" sz="2800" b="1" dirty="0">
                <a:solidFill>
                  <a:srgbClr val="FF0000"/>
                </a:solidFill>
                <a:latin typeface="Gill Sans MT" pitchFamily="34" charset="0"/>
              </a:rPr>
              <a:t>"Primero en caducar, primero en salir"</a:t>
            </a:r>
          </a:p>
        </p:txBody>
      </p:sp>
    </p:spTree>
    <p:extLst>
      <p:ext uri="{BB962C8B-B14F-4D97-AF65-F5344CB8AC3E}">
        <p14:creationId xmlns:p14="http://schemas.microsoft.com/office/powerpoint/2010/main" val="39358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3" grpId="0" uiExpand="1" build="p"/>
      <p:bldP spid="13" grpId="0" build="p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octor_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871788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¿Qué hacer si…?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971550" y="1989138"/>
            <a:ext cx="4321175" cy="1944687"/>
          </a:xfrm>
          <a:prstGeom prst="wedgeRoundRectCallout">
            <a:avLst>
              <a:gd name="adj1" fmla="val 68125"/>
              <a:gd name="adj2" fmla="val -25755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El refrigerador deja de funcionar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srgbClr val="002060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¿Qué debe usted hacer?</a:t>
            </a:r>
            <a:endParaRPr lang="es-ES" sz="2400" b="1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rgbClr val="00206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Respuesta: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1500175"/>
            <a:ext cx="5176844" cy="4357718"/>
          </a:xfrm>
          <a:prstGeom prst="wedgeRoundRectCallout">
            <a:avLst>
              <a:gd name="adj1" fmla="val 68125"/>
              <a:gd name="adj2" fmla="val -25755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s-ES" sz="1200" b="1" dirty="0">
              <a:solidFill>
                <a:srgbClr val="002060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642173" y="1571612"/>
            <a:ext cx="48585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71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•"/>
            </a:pPr>
            <a:r>
              <a:rPr lang="es-ES" sz="1750" dirty="0" smtClean="0">
                <a:solidFill>
                  <a:srgbClr val="000066"/>
                </a:solidFill>
                <a:latin typeface="Gill Sans MT" pitchFamily="34" charset="0"/>
              </a:rPr>
              <a:t>Encontrar otro refrigerador o cuarto frio exclusivo para almacenar vacunas (cerciorarse de que la temperatura se mantenga entre +2 </a:t>
            </a:r>
            <a:r>
              <a:rPr lang="es-ES" altLang="zh-CN" sz="175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</a:rPr>
              <a:t>⁰</a:t>
            </a:r>
            <a:r>
              <a:rPr lang="es-ES" sz="1750" dirty="0" smtClean="0">
                <a:solidFill>
                  <a:srgbClr val="000066"/>
                </a:solidFill>
                <a:latin typeface="Gill Sans MT" pitchFamily="34" charset="0"/>
              </a:rPr>
              <a:t>C y + 8 </a:t>
            </a:r>
            <a:r>
              <a:rPr lang="es-ES" altLang="zh-CN" sz="175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</a:rPr>
              <a:t>⁰</a:t>
            </a:r>
            <a:r>
              <a:rPr lang="es-ES" sz="1750" dirty="0" smtClean="0">
                <a:solidFill>
                  <a:srgbClr val="000066"/>
                </a:solidFill>
                <a:latin typeface="Gill Sans MT" pitchFamily="34" charset="0"/>
              </a:rPr>
              <a:t>C). 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•"/>
            </a:pPr>
            <a:r>
              <a:rPr lang="es-ES" sz="1750" dirty="0" smtClean="0">
                <a:solidFill>
                  <a:srgbClr val="000066"/>
                </a:solidFill>
                <a:latin typeface="Gill Sans MT" pitchFamily="34" charset="0"/>
              </a:rPr>
              <a:t>Si no se cuenta con otro refrigerador,  alinear los paquetes fríos o paquetes en una o varias cajas frías o termos y guardar las vacunas. Debe cuidarse de no poner las vacunas de poliovirus inactivados (</a:t>
            </a:r>
            <a:r>
              <a:rPr lang="es-ES" sz="1750" dirty="0" err="1" smtClean="0">
                <a:solidFill>
                  <a:srgbClr val="000066"/>
                </a:solidFill>
                <a:latin typeface="Gill Sans MT" pitchFamily="34" charset="0"/>
              </a:rPr>
              <a:t>IPV</a:t>
            </a:r>
            <a:r>
              <a:rPr lang="es-ES" sz="1750" dirty="0" smtClean="0">
                <a:solidFill>
                  <a:srgbClr val="000066"/>
                </a:solidFill>
                <a:latin typeface="Gill Sans MT" pitchFamily="34" charset="0"/>
              </a:rPr>
              <a:t>) u otras vacunas sensibles a la congelación en contacto con los paquetes fríos ya que esto puede afectar la potencia de las vacunas. 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•"/>
            </a:pPr>
            <a:r>
              <a:rPr lang="es-ES" sz="1750" dirty="0" smtClean="0">
                <a:solidFill>
                  <a:srgbClr val="000066"/>
                </a:solidFill>
                <a:latin typeface="Gill Sans MT" pitchFamily="34" charset="0"/>
              </a:rPr>
              <a:t> </a:t>
            </a:r>
            <a:r>
              <a:rPr lang="es-ES" sz="1750" dirty="0" smtClean="0">
                <a:solidFill>
                  <a:srgbClr val="002060"/>
                </a:solidFill>
                <a:latin typeface="Gill Sans MT" pitchFamily="34" charset="0"/>
              </a:rPr>
              <a:t>Colocar un termómetro o un dispositivo para vigilar continuamente la temperatura. 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•"/>
            </a:pPr>
            <a:r>
              <a:rPr lang="es-ES" sz="1750" dirty="0" smtClean="0">
                <a:solidFill>
                  <a:srgbClr val="000066"/>
                </a:solidFill>
                <a:latin typeface="Gill Sans MT" pitchFamily="34" charset="0"/>
              </a:rPr>
              <a:t>Informar al supervisor de inmediato. </a:t>
            </a:r>
            <a:endParaRPr lang="es-ES" sz="1750" dirty="0">
              <a:solidFill>
                <a:srgbClr val="000066"/>
              </a:solidFill>
              <a:latin typeface="Gill Sans MT" pitchFamily="34" charset="0"/>
            </a:endParaRPr>
          </a:p>
        </p:txBody>
      </p:sp>
      <p:pic>
        <p:nvPicPr>
          <p:cNvPr id="12293" name="Picture 15" descr="do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628775"/>
            <a:ext cx="2392348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>
                <a:latin typeface="Gill Sans MT" pitchFamily="34" charset="0"/>
                <a:ea typeface="MS PGothic" pitchFamily="34" charset="-128"/>
                <a:cs typeface="Arial" charset="0"/>
              </a:rPr>
              <a:t>¿Cuán </a:t>
            </a:r>
            <a:r>
              <a:rPr lang="es-ES" dirty="0" smtClean="0">
                <a:latin typeface="Gill Sans MT" pitchFamily="34" charset="0"/>
                <a:ea typeface="MS PGothic" pitchFamily="34" charset="-128"/>
                <a:cs typeface="Arial" charset="0"/>
              </a:rPr>
              <a:t>segura </a:t>
            </a:r>
            <a:r>
              <a:rPr lang="es-ES" dirty="0">
                <a:latin typeface="Gill Sans MT" pitchFamily="34" charset="0"/>
                <a:ea typeface="MS PGothic" pitchFamily="34" charset="-128"/>
                <a:cs typeface="Arial" charset="0"/>
              </a:rPr>
              <a:t>es la </a:t>
            </a:r>
            <a:r>
              <a:rPr lang="es-ES" dirty="0" err="1" smtClean="0"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r>
              <a:rPr lang="es-ES" dirty="0" smtClean="0">
                <a:latin typeface="Gill Sans MT" pitchFamily="34" charset="0"/>
                <a:ea typeface="MS PGothic" pitchFamily="34" charset="-128"/>
                <a:cs typeface="Arial" charset="0"/>
              </a:rPr>
              <a:t>?</a:t>
            </a:r>
            <a:endParaRPr lang="es-ES" dirty="0"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913" y="1268760"/>
            <a:ext cx="8272491" cy="46805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sz="2400" noProof="0" dirty="0" smtClean="0">
                <a:latin typeface="Gill Sans MT" panose="020B0604020202020204" charset="0"/>
              </a:rPr>
              <a:t>La </a:t>
            </a:r>
            <a:r>
              <a:rPr lang="es-BO" sz="2400" noProof="0" dirty="0" smtClean="0">
                <a:latin typeface="Gill Sans MT" panose="020B0604020202020204" charset="0"/>
              </a:rPr>
              <a:t>vacuna inactivada contra la poliomielitis</a:t>
            </a:r>
            <a:r>
              <a:rPr lang="es-ES" sz="2400" noProof="0" dirty="0" smtClean="0">
                <a:latin typeface="Gill Sans MT" panose="020B0604020202020204" charset="0"/>
              </a:rPr>
              <a:t> (</a:t>
            </a:r>
            <a:r>
              <a:rPr lang="es-ES" sz="2400" noProof="0" dirty="0" err="1" smtClean="0">
                <a:latin typeface="Gill Sans MT" panose="020B0604020202020204" charset="0"/>
              </a:rPr>
              <a:t>IPV</a:t>
            </a:r>
            <a:r>
              <a:rPr lang="es-ES" sz="2400" noProof="0" dirty="0" smtClean="0">
                <a:latin typeface="Gill Sans MT" panose="020B0604020202020204" charset="0"/>
              </a:rPr>
              <a:t>) es una de las vacunas más </a:t>
            </a:r>
            <a:r>
              <a:rPr lang="es-ES" sz="2400" dirty="0" smtClean="0">
                <a:latin typeface="Gill Sans MT" panose="020B0604020202020204" charset="0"/>
              </a:rPr>
              <a:t>seguras que existen actualmente.</a:t>
            </a:r>
          </a:p>
          <a:p>
            <a:pPr>
              <a:spcBef>
                <a:spcPts val="1800"/>
              </a:spcBef>
            </a:pPr>
            <a:r>
              <a:rPr lang="es-ES" sz="2400" dirty="0" smtClean="0">
                <a:latin typeface="Gill Sans MT" panose="020B0604020202020204" charset="0"/>
              </a:rPr>
              <a:t>Los efectos secundarios </a:t>
            </a:r>
            <a:r>
              <a:rPr lang="es-ES" sz="2400" noProof="0" dirty="0" smtClean="0">
                <a:latin typeface="Gill Sans MT" panose="020B0604020202020204" charset="0"/>
              </a:rPr>
              <a:t>ocasionalmente </a:t>
            </a:r>
            <a:r>
              <a:rPr lang="es-ES" sz="2400" dirty="0" smtClean="0">
                <a:latin typeface="Gill Sans MT" panose="020B0604020202020204" charset="0"/>
              </a:rPr>
              <a:t>notificados son</a:t>
            </a:r>
            <a:r>
              <a:rPr lang="es-ES" sz="2400" noProof="0" dirty="0" smtClean="0">
                <a:latin typeface="Gill Sans MT" panose="020B0604020202020204" charset="0"/>
              </a:rPr>
              <a:t>: hinchazón, enrojecimiento y dolor en el sitio de inyección, fiebre y malestar.</a:t>
            </a:r>
          </a:p>
          <a:p>
            <a:pPr>
              <a:spcBef>
                <a:spcPts val="1800"/>
              </a:spcBef>
            </a:pPr>
            <a:r>
              <a:rPr lang="es-ES" sz="2400" noProof="0" dirty="0" smtClean="0">
                <a:latin typeface="Gill Sans MT" panose="020B0604020202020204" charset="0"/>
              </a:rPr>
              <a:t>La </a:t>
            </a:r>
            <a:r>
              <a:rPr lang="es-ES" sz="2400" dirty="0" err="1" smtClean="0">
                <a:latin typeface="Gill Sans MT" panose="020B0604020202020204" charset="0"/>
              </a:rPr>
              <a:t>IPV</a:t>
            </a:r>
            <a:r>
              <a:rPr lang="es-ES" sz="2400" noProof="0" dirty="0" smtClean="0">
                <a:latin typeface="Gill Sans MT" panose="020B0604020202020204" charset="0"/>
              </a:rPr>
              <a:t> puede administrarse junto con otras vacunas del Programa Ampliado de Inmunización (</a:t>
            </a:r>
            <a:r>
              <a:rPr lang="es-ES" sz="2400" noProof="0" dirty="0" err="1" smtClean="0">
                <a:latin typeface="Gill Sans MT" panose="020B0604020202020204" charset="0"/>
              </a:rPr>
              <a:t>PAI</a:t>
            </a:r>
            <a:r>
              <a:rPr lang="es-ES" sz="2400" noProof="0" dirty="0" smtClean="0">
                <a:latin typeface="Gill Sans MT" panose="020B0604020202020204" charset="0"/>
              </a:rPr>
              <a:t>), sin interferir con su eficacia.</a:t>
            </a:r>
          </a:p>
          <a:p>
            <a:pPr>
              <a:spcBef>
                <a:spcPts val="1800"/>
              </a:spcBef>
            </a:pPr>
            <a:r>
              <a:rPr lang="es-ES" sz="2400" noProof="0" dirty="0" smtClean="0">
                <a:latin typeface="Gill Sans MT" panose="020B0604020202020204" charset="0"/>
              </a:rPr>
              <a:t>La incidencia de ESAVI no aumenta cuando se administra </a:t>
            </a:r>
            <a:r>
              <a:rPr lang="es-ES" sz="2400" dirty="0">
                <a:latin typeface="Gill Sans MT" panose="020B0604020202020204" charset="0"/>
              </a:rPr>
              <a:t>la </a:t>
            </a:r>
            <a:r>
              <a:rPr lang="es-ES" sz="2400" dirty="0" err="1" smtClean="0">
                <a:latin typeface="Gill Sans MT" panose="020B0604020202020204" charset="0"/>
              </a:rPr>
              <a:t>IPV</a:t>
            </a:r>
            <a:r>
              <a:rPr lang="es-ES" sz="2400" dirty="0" smtClean="0">
                <a:latin typeface="Gill Sans MT" panose="020B0604020202020204" charset="0"/>
              </a:rPr>
              <a:t> sola o simultáneamente con otras vacunas. </a:t>
            </a:r>
            <a:endParaRPr lang="es-ES" sz="2400" dirty="0">
              <a:latin typeface="Gill Sans MT" panose="020B06040202020202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508375"/>
            <a:ext cx="66246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>
                <a:latin typeface="Gill Sans MT" pitchFamily="34" charset="0"/>
                <a:ea typeface="MS PGothic" pitchFamily="34" charset="-128"/>
                <a:cs typeface="Arial" charset="0"/>
              </a:rPr>
              <a:t>Mensajes clave</a:t>
            </a:r>
          </a:p>
        </p:txBody>
      </p:sp>
      <p:pic>
        <p:nvPicPr>
          <p:cNvPr id="14339" name="Picture 7" descr="doct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-26988"/>
            <a:ext cx="1846262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263" y="1341438"/>
            <a:ext cx="8785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La </a:t>
            </a:r>
            <a:r>
              <a:rPr lang="es-ES" altLang="zh-CN" sz="2100" dirty="0" err="1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IPV</a:t>
            </a: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 es una formulación líquida inyectable.</a:t>
            </a:r>
          </a:p>
          <a:p>
            <a:pPr marL="341313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La </a:t>
            </a:r>
            <a:r>
              <a:rPr lang="es-ES" altLang="zh-CN" sz="2100" dirty="0" err="1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IPV</a:t>
            </a: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 puede utilizarse hasta 28 días después de abierto el frasco, si se cumple estrictamente con las recomendaciones de la OMS sobre conservación de la vacuna.</a:t>
            </a:r>
          </a:p>
          <a:p>
            <a:pPr marL="341313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Presentaciones: vial de 1, 5 y 10 dosis.</a:t>
            </a:r>
          </a:p>
          <a:p>
            <a:pPr marL="341313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Dolor pasajero en el sitio de inyección y la fiebre son las reacciones más comunes.</a:t>
            </a:r>
          </a:p>
          <a:p>
            <a:pPr marL="341313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La vacuna debe almacenarse entre +2 ⁰C y +8 ⁰C; </a:t>
            </a:r>
            <a:r>
              <a:rPr lang="es-ES" altLang="zh-CN" sz="2100" b="1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no debe congelarse.</a:t>
            </a:r>
          </a:p>
          <a:p>
            <a:pPr marL="341313" lvl="1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La “prueba de agitación” </a:t>
            </a:r>
            <a:r>
              <a:rPr lang="es-ES" altLang="zh-CN" sz="2100" b="1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no sirve </a:t>
            </a: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para determinar si  la </a:t>
            </a:r>
            <a:r>
              <a:rPr lang="es-ES" altLang="zh-CN" sz="2100" dirty="0" err="1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IPV</a:t>
            </a: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 se ha congelado.</a:t>
            </a:r>
          </a:p>
          <a:p>
            <a:pPr marL="341313" lvl="1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Las vacunas con las fechas de caducidad más próximas deben mantenerse en el frente del refrigerador y usarse primero.</a:t>
            </a:r>
          </a:p>
          <a:p>
            <a:pPr marL="341313" indent="-341313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1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Hay que revisar la temperatura del refrigerador, al menos, dos veces al día.</a:t>
            </a:r>
            <a:endParaRPr lang="es-ES" altLang="zh-CN" sz="2100" dirty="0">
              <a:solidFill>
                <a:srgbClr val="002060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octor_goodb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773238"/>
            <a:ext cx="2522538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>
                <a:latin typeface="Gill Sans MT" pitchFamily="34" charset="0"/>
                <a:ea typeface="MS PGothic" pitchFamily="34" charset="-128"/>
                <a:cs typeface="Arial" charset="0"/>
              </a:rPr>
              <a:t>Fin del módulo</a:t>
            </a:r>
          </a:p>
        </p:txBody>
      </p:sp>
      <p:sp>
        <p:nvSpPr>
          <p:cNvPr id="6" name="AutoShape 4"/>
          <p:cNvSpPr/>
          <p:nvPr/>
        </p:nvSpPr>
        <p:spPr bwMode="auto">
          <a:xfrm>
            <a:off x="3924300" y="1916113"/>
            <a:ext cx="3671888" cy="1512887"/>
          </a:xfrm>
          <a:prstGeom prst="wedgeRoundRectCallout">
            <a:avLst>
              <a:gd name="adj1" fmla="val -74175"/>
              <a:gd name="adj2" fmla="val 24851"/>
              <a:gd name="adj3" fmla="val 16667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/>
            </a:r>
            <a:br>
              <a:rPr lang="es-ES" sz="1400" b="1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</a:br>
            <a:r>
              <a:rPr lang="es-ES" sz="24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¡Gracias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por su atención! 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noProof="0" dirty="0" smtClean="0">
                <a:latin typeface="Gill Sans MT" pitchFamily="34" charset="0"/>
              </a:rPr>
              <a:t>Objetivos de aprendizaje</a:t>
            </a:r>
            <a:endParaRPr lang="es-ES" noProof="0" dirty="0">
              <a:latin typeface="Gill Sans MT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76375" y="1381125"/>
            <a:ext cx="725805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Al final del módulo, el participante podrá: </a:t>
            </a: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Describir las principales características de la </a:t>
            </a:r>
            <a:r>
              <a:rPr lang="es-BO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vacuna inactivada contra la poliomielitis</a:t>
            </a: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 (</a:t>
            </a:r>
            <a:r>
              <a:rPr lang="es-ES" sz="21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).</a:t>
            </a: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Describir correctamente las condiciones de almacenamiento para la </a:t>
            </a:r>
            <a:r>
              <a:rPr lang="es-ES" sz="21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.</a:t>
            </a: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</a:pPr>
            <a:endParaRPr lang="es-ES" sz="21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Duración</a:t>
            </a: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20 minutos</a:t>
            </a:r>
            <a:endParaRPr lang="es-ES" altLang="ja-JP" sz="21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</a:pPr>
            <a:endParaRPr lang="es-ES" altLang="ja-JP" sz="2100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4100" name="Picture 6" descr="sand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429000"/>
            <a:ext cx="82391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7" descr="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22396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00200" y="6565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3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do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73526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57871" y="1500174"/>
            <a:ext cx="4745930" cy="1081087"/>
            <a:chOff x="295" y="1071"/>
            <a:chExt cx="2857" cy="681"/>
          </a:xfrm>
        </p:grpSpPr>
        <p:sp>
          <p:nvSpPr>
            <p:cNvPr id="4" name="AutoShape 15"/>
            <p:cNvSpPr/>
            <p:nvPr/>
          </p:nvSpPr>
          <p:spPr bwMode="auto">
            <a:xfrm>
              <a:off x="566" y="1207"/>
              <a:ext cx="2586" cy="545"/>
            </a:xfrm>
            <a:prstGeom prst="wedgeRoundRectCallout">
              <a:avLst>
                <a:gd name="adj1" fmla="val 68142"/>
                <a:gd name="adj2" fmla="val 36750"/>
                <a:gd name="adj3" fmla="val 16667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¿Qué es la </a:t>
              </a:r>
              <a:r>
                <a:rPr lang="es-BO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vacuna inactivada contra la poliomielitis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 (</a:t>
              </a:r>
              <a:r>
                <a:rPr lang="es-ES" sz="2000" b="1" dirty="0" err="1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IPV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)?</a:t>
              </a:r>
              <a:endParaRPr lang="es-ES" sz="2200" b="1" dirty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295" y="1071"/>
              <a:ext cx="318" cy="318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1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1521" y="3559161"/>
            <a:ext cx="4745930" cy="1009650"/>
            <a:chOff x="295" y="1842"/>
            <a:chExt cx="2857" cy="636"/>
          </a:xfrm>
        </p:grpSpPr>
        <p:sp>
          <p:nvSpPr>
            <p:cNvPr id="6" name="AutoShape 13"/>
            <p:cNvSpPr/>
            <p:nvPr/>
          </p:nvSpPr>
          <p:spPr bwMode="auto">
            <a:xfrm>
              <a:off x="566" y="1979"/>
              <a:ext cx="2586" cy="499"/>
            </a:xfrm>
            <a:prstGeom prst="wedgeRoundRectCallout">
              <a:avLst>
                <a:gd name="adj1" fmla="val 69870"/>
                <a:gd name="adj2" fmla="val -7207"/>
                <a:gd name="adj3" fmla="val 16667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¿Dónde debe almacenarse la </a:t>
              </a:r>
              <a:r>
                <a:rPr lang="es-ES" sz="2000" b="1" dirty="0" err="1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IPV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?</a:t>
              </a:r>
              <a:endParaRPr lang="es-ES" sz="2000" b="1" dirty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95" y="1842"/>
              <a:ext cx="318" cy="317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3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51521" y="4568811"/>
            <a:ext cx="4745930" cy="1008063"/>
            <a:chOff x="295" y="2568"/>
            <a:chExt cx="2857" cy="635"/>
          </a:xfrm>
        </p:grpSpPr>
        <p:sp>
          <p:nvSpPr>
            <p:cNvPr id="7" name="AutoShape 11"/>
            <p:cNvSpPr/>
            <p:nvPr/>
          </p:nvSpPr>
          <p:spPr bwMode="auto">
            <a:xfrm>
              <a:off x="566" y="2704"/>
              <a:ext cx="2586" cy="499"/>
            </a:xfrm>
            <a:prstGeom prst="wedgeRoundRectCallout">
              <a:avLst>
                <a:gd name="adj1" fmla="val 69091"/>
                <a:gd name="adj2" fmla="val -67490"/>
                <a:gd name="adj3" fmla="val 16667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¿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Cuán segura e inocua es la </a:t>
              </a:r>
              <a:r>
                <a:rPr lang="es-ES" sz="2000" b="1" dirty="0" err="1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IPV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?</a:t>
              </a:r>
              <a:endParaRPr lang="es-ES" sz="2000" b="1" dirty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95" y="2568"/>
              <a:ext cx="317" cy="318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4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9222" name="Rectangle 6"/>
          <p:cNvSpPr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Temas clave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003800" y="55927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Limon F3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43582" y="2508236"/>
            <a:ext cx="4745931" cy="1009650"/>
            <a:chOff x="295" y="1842"/>
            <a:chExt cx="2857" cy="636"/>
          </a:xfrm>
        </p:grpSpPr>
        <p:sp>
          <p:nvSpPr>
            <p:cNvPr id="16" name="AutoShape 9"/>
            <p:cNvSpPr/>
            <p:nvPr/>
          </p:nvSpPr>
          <p:spPr bwMode="auto">
            <a:xfrm>
              <a:off x="566" y="1979"/>
              <a:ext cx="2586" cy="499"/>
            </a:xfrm>
            <a:prstGeom prst="wedgeRoundRectCallout">
              <a:avLst>
                <a:gd name="adj1" fmla="val 69870"/>
                <a:gd name="adj2" fmla="val -7207"/>
                <a:gd name="adj3" fmla="val 16667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smtClean="0">
                  <a:solidFill>
                    <a:srgbClr val="002060"/>
                  </a:solidFill>
                  <a:latin typeface="Gill Sans MT" panose="020B0604020202020204" charset="0"/>
                  <a:ea typeface="MS PGothic" pitchFamily="34" charset="-128"/>
                  <a:cs typeface="Arial" charset="0"/>
                </a:rPr>
                <a:t>¿A qué temperatura debe a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lmacenarse la </a:t>
              </a:r>
              <a:r>
                <a:rPr lang="es-ES" sz="2000" b="1" dirty="0" err="1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IPV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?</a:t>
              </a:r>
              <a:endParaRPr lang="es-ES" sz="2000" b="1" dirty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295" y="1842"/>
              <a:ext cx="318" cy="317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charset="0"/>
                </a:rPr>
                <a:t>2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412875"/>
            <a:ext cx="6120358" cy="408782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s-ES" sz="2400" dirty="0" smtClean="0">
                <a:latin typeface="Gill Sans MT" panose="020B0604020202020204" charset="0"/>
              </a:rPr>
              <a:t>Es una s</a:t>
            </a:r>
            <a:r>
              <a:rPr lang="es-ES" sz="2400" noProof="0" dirty="0" smtClean="0">
                <a:latin typeface="Gill Sans MT" panose="020B0604020202020204" charset="0"/>
              </a:rPr>
              <a:t>uspensión líquida que protege contra los tres tipos de poliovirus.</a:t>
            </a:r>
          </a:p>
          <a:p>
            <a:pPr>
              <a:spcBef>
                <a:spcPts val="1200"/>
              </a:spcBef>
            </a:pPr>
            <a:r>
              <a:rPr lang="es-ES" sz="2400" noProof="0" dirty="0" smtClean="0">
                <a:latin typeface="Gill Sans MT" panose="020B0604020202020204" charset="0"/>
              </a:rPr>
              <a:t>Presentaciones : vial de 1, 5 </a:t>
            </a:r>
            <a:r>
              <a:rPr lang="es-ES" sz="2400" dirty="0" smtClean="0">
                <a:latin typeface="Gill Sans MT" panose="020B0604020202020204" charset="0"/>
              </a:rPr>
              <a:t>y </a:t>
            </a:r>
            <a:r>
              <a:rPr lang="es-ES" sz="2400" noProof="0" dirty="0" smtClean="0">
                <a:latin typeface="Gill Sans MT" panose="020B0604020202020204" charset="0"/>
              </a:rPr>
              <a:t>10 dosis.</a:t>
            </a:r>
          </a:p>
          <a:p>
            <a:pPr>
              <a:spcBef>
                <a:spcPts val="1200"/>
              </a:spcBef>
            </a:pPr>
            <a:r>
              <a:rPr lang="es-ES" sz="2400" noProof="0" dirty="0" smtClean="0">
                <a:latin typeface="Gill Sans MT" panose="020B0604020202020204" charset="0"/>
              </a:rPr>
              <a:t>No necesita reconstituirse.</a:t>
            </a:r>
          </a:p>
          <a:p>
            <a:pPr>
              <a:spcBef>
                <a:spcPts val="1200"/>
              </a:spcBef>
            </a:pPr>
            <a:r>
              <a:rPr lang="es-ES" sz="2400" dirty="0" smtClean="0">
                <a:latin typeface="Gill Sans MT" panose="020B0604020202020204" charset="0"/>
              </a:rPr>
              <a:t>El frasco </a:t>
            </a:r>
            <a:r>
              <a:rPr lang="es-ES" sz="2400" dirty="0" err="1" smtClean="0">
                <a:latin typeface="Gill Sans MT" panose="020B0604020202020204" charset="0"/>
              </a:rPr>
              <a:t>multidosis</a:t>
            </a:r>
            <a:r>
              <a:rPr lang="es-ES" sz="2400" dirty="0" smtClean="0">
                <a:latin typeface="Gill Sans MT" panose="020B0604020202020204" charset="0"/>
              </a:rPr>
              <a:t> abierto puede ser utilizado hasta 28 días después de abrirlo, siempre y cuando se cumplan estrictamente las recomendaciones de la OMS sobre la adecuada conservación de la vacuna.</a:t>
            </a:r>
            <a:endParaRPr lang="es-ES" sz="2400" noProof="0" dirty="0" smtClean="0">
              <a:latin typeface="Gill Sans MT" panose="020B0604020202020204" charset="0"/>
            </a:endParaRP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>
                <a:latin typeface="Gill Sans MT" pitchFamily="34" charset="0"/>
                <a:ea typeface="MS PGothic" pitchFamily="34" charset="-128"/>
                <a:cs typeface="Arial" charset="0"/>
              </a:rPr>
              <a:t>¿Cuál es la presentación de la </a:t>
            </a:r>
            <a:r>
              <a:rPr lang="es-BO" dirty="0" smtClean="0">
                <a:latin typeface="Gill Sans MT" pitchFamily="34" charset="0"/>
                <a:ea typeface="MS PGothic" pitchFamily="34" charset="-128"/>
                <a:cs typeface="Arial" charset="0"/>
              </a:rPr>
              <a:t>vacuna inactivada contra la poliomielitis</a:t>
            </a:r>
            <a:r>
              <a:rPr lang="es-ES" dirty="0" smtClean="0">
                <a:latin typeface="Gill Sans MT" pitchFamily="34" charset="0"/>
                <a:ea typeface="MS PGothic" pitchFamily="34" charset="-128"/>
                <a:cs typeface="Arial" charset="0"/>
              </a:rPr>
              <a:t> (</a:t>
            </a:r>
            <a:r>
              <a:rPr lang="es-ES" dirty="0" err="1" smtClean="0"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r>
              <a:rPr lang="es-ES" dirty="0" smtClean="0">
                <a:latin typeface="Gill Sans MT" pitchFamily="34" charset="0"/>
                <a:ea typeface="MS PGothic" pitchFamily="34" charset="-128"/>
                <a:cs typeface="Arial" charset="0"/>
              </a:rPr>
              <a:t>)?</a:t>
            </a:r>
            <a:endParaRPr lang="es-ES" dirty="0"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15863"/>
            <a:ext cx="18859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282" y="1335764"/>
            <a:ext cx="878687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BO" sz="2000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Viales </a:t>
            </a:r>
            <a:r>
              <a:rPr lang="es-BO" sz="2000" dirty="0" err="1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multidosis</a:t>
            </a:r>
            <a:r>
              <a:rPr lang="es-BO" sz="2000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  de IPV pueden ser utilizados por un período de hasta 28 días, si se cumplen los siguientes criterios de la OMS.</a:t>
            </a:r>
            <a:endParaRPr lang="es-BO" sz="2000" b="1" dirty="0">
              <a:solidFill>
                <a:srgbClr val="000066"/>
              </a:solidFill>
              <a:latin typeface="Gill Sans MT" panose="020B0502020104020203" pitchFamily="34" charset="0"/>
              <a:ea typeface="MS PGothic" pitchFamily="34" charset="-128"/>
            </a:endParaRP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es-BO" b="1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La vacuna está precalificada por la OMS. </a:t>
            </a: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es-BO" b="1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La vacuna está aprobada por la OMS para ser usada hasta 28 días después de abrir el vial.   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BO" b="1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La fecha de caducidad de la vacuna no ha pasado.  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BO" b="1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El frasco de la vacuna ha sido, y seguirá siendo, almacenado en las temperaturas recomendadas por  la OMS, o el productor.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BO" b="1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Que el tapón de la vacuna no se haya sumergido en agua.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Nunca debe usar un frasco si falta una etiqueta o si no se pude leer el etiqueta.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BO" b="1" dirty="0" smtClean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Que </a:t>
            </a:r>
            <a:r>
              <a:rPr lang="es-BO" b="1" dirty="0">
                <a:solidFill>
                  <a:srgbClr val="000066"/>
                </a:solidFill>
                <a:latin typeface="Gill Sans MT" panose="020B0502020104020203" pitchFamily="34" charset="0"/>
                <a:ea typeface="MS PGothic" pitchFamily="34" charset="-128"/>
              </a:rPr>
              <a:t>los frascos de vacunas sean  manejados con buenas prácticas asépticas</a:t>
            </a:r>
            <a:r>
              <a:rPr lang="es-BO" sz="1100" b="1" dirty="0" smtClean="0">
                <a:solidFill>
                  <a:srgbClr val="002060"/>
                </a:solidFill>
              </a:rPr>
              <a:t>.</a:t>
            </a:r>
            <a:endParaRPr lang="es-BO" sz="11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BO" sz="1100" dirty="0">
              <a:solidFill>
                <a:srgbClr val="00206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71473" y="109538"/>
            <a:ext cx="8039128" cy="1123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500" b="1" dirty="0" smtClean="0">
                <a:solidFill>
                  <a:schemeClr val="accent5">
                    <a:lumMod val="50000"/>
                  </a:schemeClr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Manejo apropiado de los frascos abiertos de vacunas </a:t>
            </a:r>
            <a:r>
              <a:rPr lang="es-ES" sz="3500" b="1" dirty="0" err="1" smtClean="0">
                <a:solidFill>
                  <a:schemeClr val="accent5">
                    <a:lumMod val="50000"/>
                  </a:schemeClr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multidosis</a:t>
            </a:r>
            <a:endParaRPr lang="es-ES" sz="3500" b="1" dirty="0" smtClean="0">
              <a:solidFill>
                <a:schemeClr val="accent5">
                  <a:lumMod val="50000"/>
                </a:schemeClr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528" y="1554163"/>
            <a:ext cx="8352928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8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Sí, la </a:t>
            </a:r>
            <a:r>
              <a:rPr lang="es-ES" sz="2800" b="1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r>
              <a:rPr lang="es-ES" sz="28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 </a:t>
            </a:r>
            <a:r>
              <a:rPr lang="es-ES" sz="28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es sensible a la congelación (a diferencia de la vacuna oral contra la poliomielitis).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</a:pP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La “prueba de agitación” </a:t>
            </a:r>
            <a:r>
              <a:rPr lang="es-ES" sz="2400" u="sng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no sirve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 para determinar si la IPV se ha </a:t>
            </a:r>
            <a:r>
              <a:rPr lang="es-ES" sz="2400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congelado porque la vacuna </a:t>
            </a:r>
            <a:r>
              <a:rPr lang="es-ES" sz="2400" b="1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no</a:t>
            </a:r>
            <a:r>
              <a:rPr lang="es-ES" dirty="0" smtClean="0">
                <a:solidFill>
                  <a:srgbClr val="002060"/>
                </a:solidFill>
                <a:latin typeface="Limon F3" charset="0"/>
                <a:ea typeface="MS PGothic" pitchFamily="34" charset="-128"/>
                <a:cs typeface="Arial" charset="0"/>
              </a:rPr>
              <a:t> </a:t>
            </a:r>
            <a:r>
              <a:rPr lang="es-ES" sz="2400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contiene adyuvante de aluminio.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</a:pPr>
            <a:r>
              <a:rPr lang="es-ES" sz="2400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A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nte la </a:t>
            </a:r>
            <a:r>
              <a:rPr lang="es-ES" sz="2400" u="sng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sospecha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 de que la </a:t>
            </a:r>
            <a:r>
              <a:rPr lang="es-ES" sz="24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 ha estado congelada, el vial </a:t>
            </a:r>
            <a:r>
              <a:rPr lang="es-ES" sz="2400" u="sng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debe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 desecharse</a:t>
            </a:r>
            <a:r>
              <a:rPr lang="es-ES" sz="2400" b="1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!</a:t>
            </a:r>
          </a:p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es-ES" sz="2500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ctr"/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</a:rPr>
              <a:t>¿La </a:t>
            </a:r>
            <a:r>
              <a:rPr lang="es-ES" sz="3500" b="1" dirty="0" err="1" smtClean="0">
                <a:solidFill>
                  <a:srgbClr val="000066"/>
                </a:solidFill>
                <a:latin typeface="Gill Sans MT" pitchFamily="34" charset="0"/>
              </a:rPr>
              <a:t>IPV</a:t>
            </a: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</a:rPr>
              <a:t> es sensible a la congelación?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</a:endParaRPr>
          </a:p>
        </p:txBody>
      </p:sp>
      <p:pic>
        <p:nvPicPr>
          <p:cNvPr id="7172" name="Picture 9" descr="2-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4357694"/>
            <a:ext cx="5624197" cy="15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4071934" y="4357694"/>
            <a:ext cx="1295448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Objetivo:</a:t>
            </a:r>
          </a:p>
          <a:p>
            <a:pPr algn="ctr"/>
            <a:r>
              <a:rPr lang="es-ES" sz="1200" b="1" dirty="0" smtClean="0"/>
              <a:t>+ 4 °C</a:t>
            </a:r>
            <a:endParaRPr lang="es-ES" sz="1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428860" y="5427005"/>
            <a:ext cx="121444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400" b="1" dirty="0" smtClean="0"/>
              <a:t>Demasiado fría</a:t>
            </a:r>
            <a:endParaRPr lang="es-ES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857882" y="5429264"/>
            <a:ext cx="107157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400" b="1" dirty="0" smtClean="0"/>
              <a:t>Demasiado caliente</a:t>
            </a:r>
            <a:endParaRPr lang="es-ES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929058" y="5429264"/>
            <a:ext cx="1643074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b="1" dirty="0" smtClean="0"/>
              <a:t>+ 2 </a:t>
            </a:r>
            <a:r>
              <a:rPr lang="es-ES" b="1" baseline="30000" dirty="0" smtClean="0"/>
              <a:t>o</a:t>
            </a:r>
            <a:r>
              <a:rPr lang="es-ES" b="1" dirty="0" smtClean="0"/>
              <a:t>C a + 8 </a:t>
            </a:r>
            <a:r>
              <a:rPr lang="es-ES" b="1" baseline="30000" dirty="0" err="1" smtClean="0"/>
              <a:t>o</a:t>
            </a:r>
            <a:r>
              <a:rPr lang="es-ES" b="1" dirty="0" err="1" smtClean="0"/>
              <a:t>C</a:t>
            </a:r>
            <a:endParaRPr lang="es-ES" b="1" dirty="0" smtClean="0"/>
          </a:p>
          <a:p>
            <a:pPr algn="ctr"/>
            <a:endParaRPr lang="es-ES" sz="700" b="1" dirty="0"/>
          </a:p>
        </p:txBody>
      </p:sp>
    </p:spTree>
    <p:extLst>
      <p:ext uri="{BB962C8B-B14F-4D97-AF65-F5344CB8AC3E}">
        <p14:creationId xmlns:p14="http://schemas.microsoft.com/office/powerpoint/2010/main" val="41500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24871" y="1428736"/>
            <a:ext cx="4639617" cy="4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Guarde la </a:t>
            </a:r>
            <a:r>
              <a:rPr lang="es-ES" sz="2400" dirty="0" err="1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IPV</a:t>
            </a:r>
            <a:r>
              <a:rPr lang="es-ES" sz="24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 en un refrigerador, entre +2 </a:t>
            </a:r>
            <a:r>
              <a:rPr lang="es-ES" altLang="zh-CN" sz="24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⁰</a:t>
            </a:r>
            <a:r>
              <a:rPr lang="es-ES" sz="24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C y +8 </a:t>
            </a:r>
            <a:r>
              <a:rPr lang="es-ES" altLang="zh-CN" sz="24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charset="0"/>
              </a:rPr>
              <a:t>⁰</a:t>
            </a:r>
            <a:r>
              <a:rPr lang="es-ES" sz="24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C.</a:t>
            </a:r>
          </a:p>
          <a:p>
            <a:pPr marL="341313" indent="-341313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No abrir la puerta con frecuencia (no más de 3 veces por día).</a:t>
            </a:r>
          </a:p>
          <a:p>
            <a:pPr marL="341313" indent="-341313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Revise la temperatura del refrigerador al menos dos veces al día </a:t>
            </a:r>
            <a:r>
              <a:rPr lang="es-ES" sz="2400" b="1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y regístrela.</a:t>
            </a:r>
          </a:p>
          <a:p>
            <a:pPr marL="341313" indent="-341313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b="1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No ponga la </a:t>
            </a:r>
            <a:r>
              <a:rPr lang="es-ES" sz="2400" b="1" dirty="0" err="1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IPV</a:t>
            </a:r>
            <a:r>
              <a:rPr lang="es-ES" sz="2400" b="1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 en el congelador.</a:t>
            </a:r>
          </a:p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es-ES" sz="2500" dirty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3786214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6811" y="2000240"/>
            <a:ext cx="688975" cy="147151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Paquetes fríos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94993" y="4830162"/>
            <a:ext cx="688975" cy="313350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s-ES" sz="900" dirty="0" smtClean="0">
                <a:latin typeface="Arial Narrow" panose="020B0606020202030204" pitchFamily="34" charset="0"/>
              </a:rPr>
              <a:t>Asegúrese de cerrar la puerta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00512" y="1857364"/>
            <a:ext cx="742530" cy="479550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 anchor="t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Compartimiento de congelación ("congelador")</a:t>
            </a:r>
          </a:p>
          <a:p>
            <a:pPr algn="r">
              <a:lnSpc>
                <a:spcPct val="80000"/>
              </a:lnSpc>
            </a:pP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18728" y="2742421"/>
            <a:ext cx="496888" cy="257951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Polio oral,</a:t>
            </a:r>
          </a:p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sarampión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09655" y="3068960"/>
            <a:ext cx="605961" cy="92274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BCG,</a:t>
            </a:r>
          </a:p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DTP, TT,</a:t>
            </a:r>
          </a:p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diluyente,</a:t>
            </a:r>
          </a:p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vacuna</a:t>
            </a:r>
          </a:p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contra Hib, </a:t>
            </a:r>
          </a:p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vacuna contra hepatitis B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2825521"/>
            <a:ext cx="425276" cy="174851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Superior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87624" y="3325587"/>
            <a:ext cx="384175" cy="174851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Central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87624" y="4039967"/>
            <a:ext cx="344487" cy="174851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Inferior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54553" y="4410287"/>
            <a:ext cx="1158347" cy="590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r>
              <a:rPr lang="es-ES" sz="900" dirty="0" smtClean="0">
                <a:latin typeface="Arial Narrow" panose="020B0606020202030204" pitchFamily="34" charset="0"/>
              </a:rPr>
              <a:t>Los viales abiertos deben guardarse en una caja especial marcada </a:t>
            </a:r>
            <a:r>
              <a:rPr lang="es-ES" sz="900" b="1" dirty="0" smtClean="0">
                <a:latin typeface="Arial Narrow" panose="020B0606020202030204" pitchFamily="34" charset="0"/>
              </a:rPr>
              <a:t>“frascos abiertos"</a:t>
            </a:r>
            <a:r>
              <a:rPr lang="es-ES" sz="900" dirty="0" smtClean="0">
                <a:latin typeface="Arial Narrow" panose="020B0606020202030204" pitchFamily="34" charset="0"/>
              </a:rPr>
              <a:t>.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1609617" y="2814658"/>
            <a:ext cx="224011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843809" y="3668712"/>
            <a:ext cx="576063" cy="174851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s-ES" sz="900" dirty="0" smtClean="0">
                <a:latin typeface="Arial Narrow" panose="020B0606020202030204" pitchFamily="34" charset="0"/>
              </a:rPr>
              <a:t>Termostato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787353" y="2663221"/>
            <a:ext cx="560512" cy="261723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Anaqueles de la puerta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1663306" y="2069637"/>
            <a:ext cx="224011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28596" y="4071942"/>
            <a:ext cx="688975" cy="147151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900" dirty="0" smtClean="0">
                <a:latin typeface="Arial Narrow" panose="020B0606020202030204" pitchFamily="34" charset="0"/>
              </a:rPr>
              <a:t>Paquetes fríos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3500" b="1" dirty="0" smtClean="0">
                <a:solidFill>
                  <a:srgbClr val="000066"/>
                </a:solidFill>
                <a:latin typeface="Gill Sans MT" pitchFamily="34" charset="0"/>
                <a:cs typeface="Arial" charset="0"/>
              </a:rPr>
              <a:t>¿Dónde debe almacenarse la </a:t>
            </a:r>
            <a:r>
              <a:rPr lang="es-ES" altLang="en-US" sz="3500" b="1" dirty="0" err="1" smtClean="0">
                <a:solidFill>
                  <a:srgbClr val="000066"/>
                </a:solidFill>
                <a:latin typeface="Gill Sans MT" pitchFamily="34" charset="0"/>
                <a:cs typeface="Arial" charset="0"/>
              </a:rPr>
              <a:t>IPV</a:t>
            </a:r>
            <a:r>
              <a:rPr lang="es-ES" altLang="en-US" sz="3500" b="1" dirty="0" smtClean="0">
                <a:solidFill>
                  <a:srgbClr val="000066"/>
                </a:solidFill>
                <a:latin typeface="Gill Sans MT" pitchFamily="34" charset="0"/>
                <a:cs typeface="Arial" charset="0"/>
              </a:rPr>
              <a:t>?</a:t>
            </a:r>
            <a:endParaRPr lang="es-ES" altLang="en-US" sz="3500" b="1" dirty="0">
              <a:solidFill>
                <a:srgbClr val="000066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411760" y="3140968"/>
            <a:ext cx="288032" cy="113296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s-ES" sz="500" dirty="0" smtClean="0">
                <a:latin typeface="Arial Narrow" panose="020B0606020202030204" pitchFamily="34" charset="0"/>
              </a:rPr>
              <a:t>Devueltos</a:t>
            </a:r>
            <a:endParaRPr lang="es-ES" sz="500" dirty="0">
              <a:latin typeface="Arial Narrow" panose="020B060602020203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32" y="3131106"/>
            <a:ext cx="714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/>
            <a:r>
              <a:rPr lang="es-ES" b="1" dirty="0" err="1" smtClean="0">
                <a:solidFill>
                  <a:srgbClr val="FF0000"/>
                </a:solidFill>
              </a:rPr>
              <a:t>IPV</a:t>
            </a:r>
            <a:r>
              <a:rPr lang="es-ES" b="1" dirty="0" smtClean="0">
                <a:solidFill>
                  <a:srgbClr val="FF0000"/>
                </a:solidFill>
              </a:rPr>
              <a:t>+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1428736"/>
            <a:ext cx="853443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Arial" charset="0"/>
                <a:ea typeface="MS PGothic" pitchFamily="34" charset="-128"/>
                <a:cs typeface="Arial" charset="0"/>
              </a:rPr>
              <a:t>Mantener las cajas de las vacunas </a:t>
            </a:r>
            <a:r>
              <a:rPr lang="es-ES" sz="2200" dirty="0" err="1" smtClean="0">
                <a:solidFill>
                  <a:srgbClr val="002060"/>
                </a:solidFill>
                <a:latin typeface="Arial" charset="0"/>
                <a:ea typeface="MS PGothic" pitchFamily="34" charset="-128"/>
                <a:cs typeface="Arial" charset="0"/>
              </a:rPr>
              <a:t>IPV</a:t>
            </a:r>
            <a:r>
              <a:rPr lang="es-ES" sz="2200" dirty="0" smtClean="0">
                <a:solidFill>
                  <a:srgbClr val="002060"/>
                </a:solidFill>
                <a:latin typeface="Arial" charset="0"/>
                <a:ea typeface="MS PGothic" pitchFamily="34" charset="-128"/>
                <a:cs typeface="Arial" charset="0"/>
              </a:rPr>
              <a:t> en una fila ordenada.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s-ES" sz="2200" dirty="0" smtClean="0">
              <a:solidFill>
                <a:srgbClr val="002060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Arial" charset="0"/>
                <a:ea typeface="MS PGothic" pitchFamily="34" charset="-128"/>
                <a:cs typeface="Arial" charset="0"/>
              </a:rPr>
              <a:t>Mantener un espacio de, más o menos, 2 cm entre filas para facilitar la circulación del aire.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s-ES" sz="2200" dirty="0" smtClean="0">
              <a:solidFill>
                <a:srgbClr val="002060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Arial" charset="0"/>
                <a:ea typeface="MS PGothic" pitchFamily="34" charset="-128"/>
                <a:cs typeface="Arial" charset="0"/>
              </a:rPr>
              <a:t>En los refrigeradores verticales almacenar la vacuna IPV en la rejilla/estante central del refrigerador vertical.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s-ES" sz="2200" dirty="0" smtClean="0">
              <a:solidFill>
                <a:srgbClr val="002060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Arial" charset="0"/>
                <a:ea typeface="MS PGothic" pitchFamily="34" charset="-128"/>
                <a:cs typeface="Arial" charset="0"/>
              </a:rPr>
              <a:t>En los refrigeradores horizontales (que se abren por arriba) almacenar la IPV y otras vacunas sensibles a la congelación en las canastillas  superiores.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2000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700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700" dirty="0">
              <a:latin typeface="Limon F3" charset="0"/>
              <a:ea typeface="MS PGothic" pitchFamily="34" charset="-128"/>
              <a:cs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34" y="142852"/>
            <a:ext cx="82153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Buenas prácticas para el almacenamiento </a:t>
            </a:r>
          </a:p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de la </a:t>
            </a:r>
            <a:r>
              <a:rPr lang="es-ES" sz="3200" b="1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1428736"/>
            <a:ext cx="853443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Durante el transporte de vacunas en las cajas frías y los termos, la vacuna </a:t>
            </a:r>
            <a:r>
              <a:rPr lang="es-ES" sz="2000" dirty="0" err="1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IPV</a:t>
            </a:r>
            <a:r>
              <a:rPr lang="es-ES" sz="20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 no debe estar en contacto directo con los paquetes fríos por que puede congelarse y dañarse.</a:t>
            </a:r>
            <a:endParaRPr lang="es-ES" sz="2000" dirty="0" smtClean="0">
              <a:solidFill>
                <a:srgbClr val="00B050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2000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Siga cuidadosamente y paso a paso los procedimientos recomendados para el uso de los paquetes fríos antes de colocar las vacunas en las cajas frías o termos.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Los paquetes fríos estarán listos para utilizarse cuando físicamente comience el proceso de descongelación, haya desaparecido el hielo y hayan gotas de agua en su superficie y se observe la presencia de líquido en el interior del paquete.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s-ES" dirty="0" smtClean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Seque los paquetes, colóquelos rodeando completamente la pared interna del recipiente térmico, introduzca las vacunas y asegúrese de que el recipiente quede bien cerrado.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34" y="142852"/>
            <a:ext cx="82153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Principios para el almacenamiento </a:t>
            </a:r>
          </a:p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de la </a:t>
            </a:r>
            <a:r>
              <a:rPr lang="es-ES" sz="3500" b="1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charset="0"/>
              </a:rPr>
              <a:t>IPV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templat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templat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templat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PTtemplat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41424</TotalTime>
  <Words>1926</Words>
  <Application>Microsoft Office PowerPoint</Application>
  <PresentationFormat>On-screen Show (4:3)</PresentationFormat>
  <Paragraphs>193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MS PGothic</vt:lpstr>
      <vt:lpstr>SimSun</vt:lpstr>
      <vt:lpstr>Wingdings</vt:lpstr>
      <vt:lpstr>Gill Sans MT</vt:lpstr>
      <vt:lpstr>Limon F3</vt:lpstr>
      <vt:lpstr>Arial Narrow</vt:lpstr>
      <vt:lpstr>PPTtemplate</vt:lpstr>
      <vt:lpstr>1_PPTtemplate</vt:lpstr>
      <vt:lpstr>PowerPoint Presentation</vt:lpstr>
      <vt:lpstr>Objetivos de aprendizaje</vt:lpstr>
      <vt:lpstr>PowerPoint Presentation</vt:lpstr>
      <vt:lpstr>¿Cuál es la presentación de la vacuna inactivada contra la poliomielitis (IPV)?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vacunas deben almacenarse al frente?</vt:lpstr>
      <vt:lpstr>PowerPoint Presentation</vt:lpstr>
      <vt:lpstr>PowerPoint Presentation</vt:lpstr>
      <vt:lpstr>¿Cuán segura es la IPV?</vt:lpstr>
      <vt:lpstr>Mensajes clave</vt:lpstr>
      <vt:lpstr>Fin del módulo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 Vaccine attributes and storage</dc:title>
  <dc:creator>RANIM</dc:creator>
  <cp:lastModifiedBy>Revilla, Mr. Fernando (WDC)</cp:lastModifiedBy>
  <cp:revision>931</cp:revision>
  <cp:lastPrinted>2014-07-04T11:34:58Z</cp:lastPrinted>
  <dcterms:created xsi:type="dcterms:W3CDTF">2012-01-26T15:16:34Z</dcterms:created>
  <dcterms:modified xsi:type="dcterms:W3CDTF">2015-02-18T19:19:50Z</dcterms:modified>
</cp:coreProperties>
</file>