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2" r:id="rId2"/>
  </p:sldMasterIdLst>
  <p:notesMasterIdLst>
    <p:notesMasterId r:id="rId20"/>
  </p:notesMasterIdLst>
  <p:sldIdLst>
    <p:sldId id="335" r:id="rId3"/>
    <p:sldId id="303" r:id="rId4"/>
    <p:sldId id="319" r:id="rId5"/>
    <p:sldId id="337" r:id="rId6"/>
    <p:sldId id="338" r:id="rId7"/>
    <p:sldId id="340" r:id="rId8"/>
    <p:sldId id="341" r:id="rId9"/>
    <p:sldId id="328" r:id="rId10"/>
    <p:sldId id="329" r:id="rId11"/>
    <p:sldId id="342" r:id="rId12"/>
    <p:sldId id="343" r:id="rId13"/>
    <p:sldId id="311" r:id="rId14"/>
    <p:sldId id="310" r:id="rId15"/>
    <p:sldId id="331" r:id="rId16"/>
    <p:sldId id="332" r:id="rId17"/>
    <p:sldId id="333" r:id="rId18"/>
    <p:sldId id="28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o Osor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20" autoAdjust="0"/>
  </p:normalViewPr>
  <p:slideViewPr>
    <p:cSldViewPr snapToGrid="0" snapToObjects="1">
      <p:cViewPr varScale="1">
        <p:scale>
          <a:sx n="73" d="100"/>
          <a:sy n="73" d="100"/>
        </p:scale>
        <p:origin x="9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2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5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nyamalpica\Desktop\Paho%20contrato\7th%20PANDRH%20Conference\Surveys\PANDRH%20Survey_Responses_19July13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nyamalpica\Desktop\Paho%20contrato\7th%20PANDRH%20Conference\Surveys\PANDRH%20Survey_Responses_19July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33502211458624E-2"/>
          <c:w val="0.97727499884330005"/>
          <c:h val="0.6502639840730605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11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1.6407501309631249E-2"/>
                  <c:y val="-2.99199805881570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045414892255266E-2"/>
                  <c:y val="-8.112338263806634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564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57">
          <a:noFill/>
        </a:ln>
      </c:spPr>
    </c:plotArea>
    <c:legend>
      <c:legendPos val="b"/>
      <c:layout>
        <c:manualLayout>
          <c:xMode val="edge"/>
          <c:yMode val="edge"/>
          <c:x val="0.10569687822800626"/>
          <c:y val="0.76944601032877513"/>
          <c:w val="0.84516530484749897"/>
          <c:h val="0.18725223668897295"/>
        </c:manualLayout>
      </c:layout>
      <c:overlay val="0"/>
      <c:spPr>
        <a:noFill/>
        <a:ln w="1564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7580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'Presented at the CD'!$A$21:$A$34</c:f>
              <c:strCache>
                <c:ptCount val="14"/>
                <c:pt idx="0">
                  <c:v>Combating counterfeit drugs</c:v>
                </c:pt>
                <c:pt idx="1">
                  <c:v>Bioequivalence / Bioavailability</c:v>
                </c:pt>
                <c:pt idx="2">
                  <c:v>Control of importation/exportation</c:v>
                </c:pt>
                <c:pt idx="3">
                  <c:v>National Laboratory of Drug Quality Control</c:v>
                </c:pt>
                <c:pt idx="4">
                  <c:v>Pharmacovigilance</c:v>
                </c:pt>
                <c:pt idx="5">
                  <c:v>Good Regulatory Practices</c:v>
                </c:pt>
                <c:pt idx="6">
                  <c:v>Control of clinical trials</c:v>
                </c:pt>
                <c:pt idx="7">
                  <c:v>Regulatory Quality Management system quality control</c:v>
                </c:pt>
                <c:pt idx="8">
                  <c:v>Regulatory inspections: verification of GMP</c:v>
                </c:pt>
                <c:pt idx="9">
                  <c:v>Price control of health technologies</c:v>
                </c:pt>
                <c:pt idx="10">
                  <c:v>Regulation of promotion and advertising of medications and products</c:v>
                </c:pt>
                <c:pt idx="11">
                  <c:v>Manufacturers licensing</c:v>
                </c:pt>
                <c:pt idx="12">
                  <c:v>Others</c:v>
                </c:pt>
                <c:pt idx="13">
                  <c:v>Narcotic and psychotropic substances</c:v>
                </c:pt>
              </c:strCache>
            </c:strRef>
          </c:cat>
          <c:val>
            <c:numRef>
              <c:f>'Presented at the CD'!$C$21:$C$34</c:f>
              <c:numCache>
                <c:formatCode>0%</c:formatCode>
                <c:ptCount val="14"/>
                <c:pt idx="0">
                  <c:v>0.48571428571428582</c:v>
                </c:pt>
                <c:pt idx="1">
                  <c:v>0.42857142857142855</c:v>
                </c:pt>
                <c:pt idx="2">
                  <c:v>0.4</c:v>
                </c:pt>
                <c:pt idx="3">
                  <c:v>0.4</c:v>
                </c:pt>
                <c:pt idx="4">
                  <c:v>0.37142857142857155</c:v>
                </c:pt>
                <c:pt idx="5">
                  <c:v>0.31428571428571433</c:v>
                </c:pt>
                <c:pt idx="6">
                  <c:v>0.28571428571428581</c:v>
                </c:pt>
                <c:pt idx="7">
                  <c:v>0.22857142857142859</c:v>
                </c:pt>
                <c:pt idx="8">
                  <c:v>0.2</c:v>
                </c:pt>
                <c:pt idx="9">
                  <c:v>0.1142857142857143</c:v>
                </c:pt>
                <c:pt idx="10">
                  <c:v>0.1142857142857143</c:v>
                </c:pt>
                <c:pt idx="11">
                  <c:v>5.7142857142857141E-2</c:v>
                </c:pt>
                <c:pt idx="12">
                  <c:v>5.7142857142857141E-2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876600"/>
        <c:axId val="532876992"/>
      </c:barChart>
      <c:catAx>
        <c:axId val="532876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32876992"/>
        <c:crosses val="autoZero"/>
        <c:auto val="1"/>
        <c:lblAlgn val="ctr"/>
        <c:lblOffset val="100"/>
        <c:noMultiLvlLbl val="0"/>
      </c:catAx>
      <c:valAx>
        <c:axId val="53287699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532876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1265259524163"/>
          <c:y val="9.5657391746958892E-2"/>
          <c:w val="0.75864449327017858"/>
          <c:h val="0.59054070049005603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3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explosion val="2"/>
          </c:dPt>
          <c:dLbls>
            <c:dLbl>
              <c:idx val="0"/>
              <c:layout>
                <c:manualLayout>
                  <c:x val="-3.3320092946474568E-2"/>
                  <c:y val="-3.9383976646573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6575502816774E-2"/>
                  <c:y val="-0.12349130886941023"/>
                </c:manualLayout>
              </c:layout>
              <c:spPr>
                <a:noFill/>
                <a:ln w="16001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 w="1600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4">
          <a:noFill/>
        </a:ln>
      </c:spPr>
    </c:plotArea>
    <c:legend>
      <c:legendPos val="b"/>
      <c:layout>
        <c:manualLayout>
          <c:xMode val="edge"/>
          <c:yMode val="edge"/>
          <c:x val="3.439394385052142E-2"/>
          <c:y val="0.71613170076710264"/>
          <c:w val="0.92731683480648974"/>
          <c:h val="0.23981831984880797"/>
        </c:manualLayout>
      </c:layout>
      <c:overlay val="0"/>
      <c:spPr>
        <a:noFill/>
        <a:ln w="1600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7939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203573576728576E-2"/>
          <c:y val="5.7072528845390755E-2"/>
          <c:w val="0.8306182197249431"/>
          <c:h val="0.7137886983925431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1"/>
          <c:dPt>
            <c:idx val="0"/>
            <c:bubble3D val="0"/>
          </c:dPt>
          <c:dPt>
            <c:idx val="1"/>
            <c:bubble3D val="0"/>
            <c:explosion val="16"/>
          </c:dPt>
          <c:dLbls>
            <c:dLbl>
              <c:idx val="0"/>
              <c:layout>
                <c:manualLayout>
                  <c:x val="0.27340435643093836"/>
                  <c:y val="-0.2634665540475493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421490287085627E-2"/>
                  <c:y val="1.77106818664598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95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Fully adopted</c:v>
                </c:pt>
                <c:pt idx="1">
                  <c:v>Not adopted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13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16539849135733287"/>
          <c:y val="0.82637970255043791"/>
          <c:w val="0.72305645182847922"/>
          <c:h val="0.11466624460887109"/>
        </c:manualLayout>
      </c:layout>
      <c:overlay val="0"/>
      <c:spPr>
        <a:noFill/>
        <a:ln w="1895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364627854796465E-2"/>
          <c:y val="4.7206086780657269E-2"/>
          <c:w val="0.83800503933072679"/>
          <c:h val="0.7266469883969890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4"/>
          <c:dPt>
            <c:idx val="0"/>
            <c:bubble3D val="0"/>
            <c:explosion val="9"/>
          </c:dPt>
          <c:dPt>
            <c:idx val="1"/>
            <c:bubble3D val="0"/>
            <c:explosion val="8"/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1.5216829239628629E-2"/>
                  <c:y val="-1.60343362053102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1529773428765E-2"/>
                  <c:y val="2.153903745374741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796769173901325E-2"/>
                  <c:y val="-7.814445895574917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31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278">
          <a:noFill/>
        </a:ln>
      </c:spPr>
    </c:plotArea>
    <c:legend>
      <c:legendPos val="b"/>
      <c:layout>
        <c:manualLayout>
          <c:xMode val="edge"/>
          <c:yMode val="edge"/>
          <c:x val="5.2472343959314556E-2"/>
          <c:y val="0.75539339045663656"/>
          <c:w val="0.92357658525940611"/>
          <c:h val="0.21516771330143511"/>
        </c:manualLayout>
      </c:layout>
      <c:overlay val="0"/>
      <c:spPr>
        <a:noFill/>
        <a:ln w="1831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7123077244004"/>
          <c:y val="7.8189459270172318E-2"/>
          <c:w val="0.72071088721666188"/>
          <c:h val="0.6008740319112427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  <c:explosion val="7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9.2840686236933756E-2"/>
                  <c:y val="4.6972215847364265E-3"/>
                </c:manualLayout>
              </c:layout>
              <c:spPr/>
              <c:txPr>
                <a:bodyPr rot="0" vert="horz" lIns="38100" tIns="19050" rIns="38100" bIns="19050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9418850982153422E-2"/>
                  <c:y val="-5.29815033908823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652868760905395E-2"/>
                  <c:y val="-0.147606912499345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4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47">
          <a:noFill/>
        </a:ln>
      </c:spPr>
    </c:plotArea>
    <c:legend>
      <c:legendPos val="b"/>
      <c:layout>
        <c:manualLayout>
          <c:xMode val="edge"/>
          <c:yMode val="edge"/>
          <c:x val="0.10265380100174447"/>
          <c:y val="0.71504795000829324"/>
          <c:w val="0.85533767343854106"/>
          <c:h val="0.25262763160853008"/>
        </c:manualLayout>
      </c:layout>
      <c:overlay val="0"/>
      <c:spPr>
        <a:noFill/>
        <a:ln w="184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401760074108385E-2"/>
          <c:y val="0.10363172327981389"/>
          <c:w val="0.86558863671452835"/>
          <c:h val="0.54000718043865181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16"/>
          <c:dPt>
            <c:idx val="0"/>
            <c:bubble3D val="0"/>
            <c:explosion val="7"/>
          </c:dPt>
          <c:dPt>
            <c:idx val="1"/>
            <c:bubble3D val="0"/>
            <c:explosion val="11"/>
          </c:dPt>
          <c:dPt>
            <c:idx val="2"/>
            <c:bubble3D val="0"/>
            <c:explosion val="7"/>
          </c:dPt>
          <c:dLbls>
            <c:dLbl>
              <c:idx val="0"/>
              <c:layout>
                <c:manualLayout>
                  <c:x val="8.872154226333924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663887217398778E-3"/>
                  <c:y val="-0.1720211056136070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106490552540285E-2"/>
                  <c:y val="-0.3089819287685540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803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 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10">
          <a:noFill/>
        </a:ln>
      </c:spPr>
    </c:plotArea>
    <c:legend>
      <c:legendPos val="b"/>
      <c:layout>
        <c:manualLayout>
          <c:xMode val="edge"/>
          <c:yMode val="edge"/>
          <c:x val="4.361179558437548E-2"/>
          <c:y val="0.73601490747334286"/>
          <c:w val="0.93787444804693532"/>
          <c:h val="0.26398509252665714"/>
        </c:manualLayout>
      </c:layout>
      <c:overlay val="0"/>
      <c:spPr>
        <a:noFill/>
        <a:ln w="1803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0175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73304633313219"/>
          <c:y val="8.7912883454504639E-2"/>
          <c:w val="0.7618450415056176"/>
          <c:h val="0.6569252701723242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NORMA</c:v>
                </c:pt>
              </c:strCache>
            </c:strRef>
          </c:tx>
          <c:explosion val="17"/>
          <c:dPt>
            <c:idx val="0"/>
            <c:bubble3D val="0"/>
            <c:explosion val="0"/>
          </c:dPt>
          <c:dPt>
            <c:idx val="1"/>
            <c:bubble3D val="0"/>
            <c:explosion val="18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0806590532612489"/>
                  <c:y val="-0.172258309930107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173587723692482"/>
                  <c:y val="-0.176181614006969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70922950948653E-2"/>
                  <c:y val="-6.59094144255761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09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10">
          <a:noFill/>
        </a:ln>
      </c:spPr>
    </c:plotArea>
    <c:legend>
      <c:legendPos val="b"/>
      <c:layout>
        <c:manualLayout>
          <c:xMode val="edge"/>
          <c:yMode val="edge"/>
          <c:x val="0.11640474401280752"/>
          <c:y val="0.77142572178477686"/>
          <c:w val="0.82004717874995914"/>
          <c:h val="0.22857450099153323"/>
        </c:manualLayout>
      </c:layout>
      <c:overlay val="0"/>
      <c:spPr>
        <a:noFill/>
        <a:ln w="1709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178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570454320653436E-2"/>
          <c:y val="6.5283434628321355E-2"/>
          <c:w val="0.82972554388851005"/>
          <c:h val="0.71419477766792494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%UTILIDAD</c:v>
                </c:pt>
              </c:strCache>
            </c:strRef>
          </c:tx>
          <c:explosion val="2"/>
          <c:dPt>
            <c:idx val="0"/>
            <c:bubble3D val="0"/>
          </c:dPt>
          <c:dPt>
            <c:idx val="1"/>
            <c:bubble3D val="0"/>
            <c:explosion val="25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3.528387499171709E-2"/>
                  <c:y val="3.47790705055027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5692537914684463"/>
                  <c:y val="-0.3668525706187125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26030945997541E-2"/>
                  <c:y val="4.079481755233936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748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Fully adopted</c:v>
                </c:pt>
                <c:pt idx="1">
                  <c:v>Partially adopted</c:v>
                </c:pt>
                <c:pt idx="2">
                  <c:v>Not adopted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7.3091119220777864E-2"/>
          <c:y val="0.7845243990411388"/>
          <c:w val="0.92323870705766597"/>
          <c:h val="0.21547560095886115"/>
        </c:manualLayout>
      </c:layout>
      <c:overlay val="0"/>
      <c:spPr>
        <a:noFill/>
        <a:ln w="1748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657"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'Presented at the CD'!$A$5:$A$11</c:f>
              <c:strCache>
                <c:ptCount val="7"/>
                <c:pt idx="0">
                  <c:v>Medical devices</c:v>
                </c:pt>
                <c:pt idx="1">
                  <c:v>Biotechnology</c:v>
                </c:pt>
                <c:pt idx="2">
                  <c:v>Biologics/Vaccines</c:v>
                </c:pt>
                <c:pt idx="3">
                  <c:v>Herbal medicines</c:v>
                </c:pt>
                <c:pt idx="4">
                  <c:v>Blood derivatives</c:v>
                </c:pt>
                <c:pt idx="5">
                  <c:v>Medicines (Synthetic route)</c:v>
                </c:pt>
                <c:pt idx="6">
                  <c:v>Others</c:v>
                </c:pt>
              </c:strCache>
            </c:strRef>
          </c:cat>
          <c:val>
            <c:numRef>
              <c:f>'Presented at the CD'!$C$5:$C$11</c:f>
              <c:numCache>
                <c:formatCode>0%</c:formatCode>
                <c:ptCount val="7"/>
                <c:pt idx="0">
                  <c:v>0.8</c:v>
                </c:pt>
                <c:pt idx="1">
                  <c:v>0.65714285714285725</c:v>
                </c:pt>
                <c:pt idx="2">
                  <c:v>0.51428571428571423</c:v>
                </c:pt>
                <c:pt idx="3">
                  <c:v>0.45714285714285724</c:v>
                </c:pt>
                <c:pt idx="4">
                  <c:v>0.1714285714285714</c:v>
                </c:pt>
                <c:pt idx="5">
                  <c:v>0.1714285714285714</c:v>
                </c:pt>
                <c:pt idx="6">
                  <c:v>0.1428571428571429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2343224"/>
        <c:axId val="452344792"/>
      </c:barChart>
      <c:catAx>
        <c:axId val="452343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2344792"/>
        <c:crosses val="autoZero"/>
        <c:auto val="1"/>
        <c:lblAlgn val="ctr"/>
        <c:lblOffset val="100"/>
        <c:noMultiLvlLbl val="0"/>
      </c:catAx>
      <c:valAx>
        <c:axId val="4523447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2343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072BBAE-5233-4688-AF9C-6AE4EA97D86C}" type="datetime1">
              <a:rPr lang="es-ES"/>
              <a:pPr>
                <a:defRPr/>
              </a:pPr>
              <a:t>04/09/2013</a:t>
            </a:fld>
            <a:endParaRPr lang="es-E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Click to edit Master text styles</a:t>
            </a:r>
          </a:p>
          <a:p>
            <a:pPr lvl="1"/>
            <a:r>
              <a:rPr lang="es-ES" noProof="0" smtClean="0"/>
              <a:t>Second level</a:t>
            </a:r>
          </a:p>
          <a:p>
            <a:pPr lvl="2"/>
            <a:r>
              <a:rPr lang="es-ES" noProof="0" smtClean="0"/>
              <a:t>Third level</a:t>
            </a:r>
          </a:p>
          <a:p>
            <a:pPr lvl="3"/>
            <a:r>
              <a:rPr lang="es-ES" noProof="0" smtClean="0"/>
              <a:t>Fourth level</a:t>
            </a:r>
          </a:p>
          <a:p>
            <a:pPr lvl="4"/>
            <a:r>
              <a:rPr lang="es-E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BD9E51E-C1AD-44FC-A338-00B6260A69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31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_tradnl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r" eaLnBrk="1" hangingPunct="1"/>
            <a:fld id="{2E25365E-EB1F-4BC7-B350-BB419B801137}" type="slidenum">
              <a:rPr lang="en-US" sz="1200" b="0"/>
              <a:pPr algn="r" eaLnBrk="1" hangingPunct="1"/>
              <a:t>5</a:t>
            </a:fld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val="122547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 b="1" i="1" dirty="0"/>
              <a:t>Adoption phase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Survey answers: Dichotomous (yes/no)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Survey participants: NRAs’ technical representatives from all countries in the region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000" dirty="0"/>
              <a:t>Results are based on responses from 22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33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DFB6FDE2-F394-407B-8AFA-71CB6EE8979B}" type="slidenum">
              <a:rPr lang="es-ES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4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fld id="{1BE4BCF3-7E1F-47B5-BD0E-728EDC54EF6A}" type="slidenum">
              <a:rPr lang="es-ES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04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791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9E51E-C1AD-44FC-A338-00B6260A699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56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125CD3-C229-8D43-B8C5-2681F7B0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2789"/>
      </p:ext>
    </p:extLst>
  </p:cSld>
  <p:clrMapOvr>
    <a:masterClrMapping/>
  </p:clrMapOvr>
  <p:transition spd="slow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B478A5-408C-B545-873D-25FE5E4209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45588706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46D2152-467A-6641-8FE2-BE7645387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71362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9F0F8FF-B02D-3441-AE5C-7B810ED7DE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8763179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B478A5-408C-B545-873D-25FE5E4209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10682237"/>
      </p:ext>
    </p:extLst>
  </p:cSld>
  <p:clrMapOvr>
    <a:masterClrMapping/>
  </p:clrMapOvr>
  <p:transition spd="slow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46D2152-467A-6641-8FE2-BE7645387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</p:spTree>
    <p:extLst>
      <p:ext uri="{BB962C8B-B14F-4D97-AF65-F5344CB8AC3E}">
        <p14:creationId xmlns:p14="http://schemas.microsoft.com/office/powerpoint/2010/main" val="1138495760"/>
      </p:ext>
    </p:extLst>
  </p:cSld>
  <p:clrMapOvr>
    <a:masterClrMapping/>
  </p:clrMapOvr>
  <p:transition spd="slow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 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9F0F8FF-B02D-3441-AE5C-7B810ED7DE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5" y="1889125"/>
            <a:ext cx="8207373" cy="4257675"/>
          </a:xfrm>
          <a:prstGeom prst="rect">
            <a:avLst/>
          </a:prstGeom>
        </p:spPr>
        <p:txBody>
          <a:bodyPr vert="horz"/>
          <a:lstStyle>
            <a:lvl1pPr>
              <a:defRPr sz="2800" baseline="0">
                <a:solidFill>
                  <a:srgbClr val="313131"/>
                </a:solidFill>
                <a:latin typeface="+mn-lt"/>
              </a:defRPr>
            </a:lvl1pPr>
            <a:lvl2pPr>
              <a:defRPr sz="2400">
                <a:solidFill>
                  <a:srgbClr val="313131"/>
                </a:solidFill>
                <a:latin typeface="+mn-lt"/>
              </a:defRPr>
            </a:lvl2pPr>
            <a:lvl3pPr>
              <a:defRPr sz="2200">
                <a:solidFill>
                  <a:srgbClr val="313131"/>
                </a:solidFill>
                <a:latin typeface="+mn-lt"/>
              </a:defRPr>
            </a:lvl3pPr>
            <a:lvl4pPr>
              <a:defRPr sz="2000">
                <a:solidFill>
                  <a:srgbClr val="313131"/>
                </a:solidFill>
                <a:latin typeface="+mn-lt"/>
              </a:defRPr>
            </a:lvl4pPr>
            <a:lvl5pPr>
              <a:defRPr sz="1800">
                <a:solidFill>
                  <a:srgbClr val="313131"/>
                </a:solidFill>
                <a:latin typeface="+mn-lt"/>
              </a:defRPr>
            </a:lvl5pPr>
          </a:lstStyle>
          <a:p>
            <a:pPr lvl="0"/>
            <a:r>
              <a:rPr lang="en-CA"/>
              <a:t>Add bullets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86437507"/>
      </p:ext>
    </p:extLst>
  </p:cSld>
  <p:clrMapOvr>
    <a:masterClrMapping/>
  </p:clrMapOvr>
  <p:transition spd="slow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9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917019A-AECC-4603-87F8-6F4562DB2916}" type="datetime1">
              <a:rPr lang="en-US"/>
              <a:pPr>
                <a:defRPr/>
              </a:pPr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25A738F-A6E9-4E9E-A7ED-876F392B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3743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8291513" y="6451600"/>
            <a:ext cx="249237" cy="296863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 userDrawn="1"/>
        </p:nvSpPr>
        <p:spPr>
          <a:xfrm>
            <a:off x="7886700" y="6451600"/>
            <a:ext cx="249238" cy="296863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1147083"/>
            <a:ext cx="8207375" cy="608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500" b="1" i="0" cap="all" normalizeH="0" baseline="0">
                <a:solidFill>
                  <a:srgbClr val="313131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5" y="1888918"/>
            <a:ext cx="8207375" cy="42578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rgbClr val="313131"/>
                </a:solidFill>
                <a:latin typeface="+mn-lt"/>
              </a:defRPr>
            </a:lvl1pPr>
          </a:lstStyle>
          <a:p>
            <a:pPr lvl="0"/>
            <a:r>
              <a:rPr lang="en-CA"/>
              <a:t>Add content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125CD3-C229-8D43-B8C5-2681F7B09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83338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96979B"/>
                </a:solidFill>
                <a:latin typeface="12 pt Helvetica* 55 Roman   054" charset="0"/>
              </a:defRPr>
            </a:lvl1pPr>
          </a:lstStyle>
          <a:p>
            <a:fld id="{AA58CF60-395A-D046-8737-3EA6334F4D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7875588" y="6461125"/>
            <a:ext cx="219075" cy="287338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9 Imagen" descr="110 Anniversary Blue_jpg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5959475"/>
            <a:ext cx="11890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0750" y="6383338"/>
            <a:ext cx="514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96979B"/>
                </a:solidFill>
                <a:latin typeface="12 pt Helvetica* 55 Roman   054" charset="0"/>
              </a:defRPr>
            </a:lvl1pPr>
          </a:lstStyle>
          <a:p>
            <a:pPr defTabSz="457200"/>
            <a:fld id="{AA58CF60-395A-D046-8737-3EA6334F4DD5}" type="slidenum">
              <a:rPr lang="en-US">
                <a:ea typeface="ＭＳ Ｐゴシック" charset="0"/>
              </a:rPr>
              <a:pPr defTabSz="457200"/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 userDrawn="1"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 userDrawn="1"/>
        </p:nvSpPr>
        <p:spPr>
          <a:xfrm>
            <a:off x="7875588" y="6461125"/>
            <a:ext cx="219075" cy="287338"/>
          </a:xfrm>
          <a:prstGeom prst="actionButtonBackPrevious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4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12 pt Helvetica* 55 Roman   054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itzgerj@paho.or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291513" y="6461125"/>
            <a:ext cx="249237" cy="28733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31841" y="706978"/>
            <a:ext cx="8375561" cy="287520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PANDRH Strategic Development Plan 2014-2020: 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Rationale, regional context and lessons learned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0442" y="5428112"/>
            <a:ext cx="6615112" cy="1612900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James Fitzgerald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Director </a:t>
            </a:r>
            <a:r>
              <a:rPr lang="en-US" sz="1800" b="1" dirty="0" err="1" smtClean="0">
                <a:latin typeface="Calibri" pitchFamily="34" charset="0"/>
                <a:ea typeface="ＭＳ Ｐゴシック" pitchFamily="34" charset="-128"/>
              </a:rPr>
              <a:t>ai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, Health Systems and Services,</a:t>
            </a:r>
            <a:endParaRPr lang="en-US" sz="1800" b="1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Pan American Health Organization  / World Health Organization</a:t>
            </a:r>
            <a:endParaRPr lang="en-US" sz="1800" b="1" dirty="0" smtClean="0">
              <a:latin typeface="Calibri" pitchFamily="34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Ottawa, September 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5-7</a:t>
            </a:r>
            <a:r>
              <a:rPr lang="en-US" sz="1800" b="1" baseline="30000" dirty="0" smtClean="0"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US" sz="1800" b="1" dirty="0" smtClean="0">
                <a:latin typeface="Calibri" pitchFamily="34" charset="0"/>
                <a:ea typeface="ＭＳ Ｐゴシック" pitchFamily="34" charset="-128"/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036094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0" y="911225"/>
            <a:ext cx="4176713" cy="5946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 bwMode="auto">
          <a:xfrm>
            <a:off x="317500" y="-65881"/>
            <a:ext cx="8229600" cy="108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 NRA PRIORITIES IN 2013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(I)</a:t>
            </a:r>
            <a:endParaRPr lang="en-US" sz="30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6868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52400" y="1050925"/>
            <a:ext cx="3816350" cy="118903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000099"/>
                </a:solidFill>
              </a:rPr>
              <a:t>Survey response rate (results based on responses from 29 countries):</a:t>
            </a:r>
          </a:p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000099"/>
                </a:solidFill>
              </a:rPr>
              <a:t>Yes 76%</a:t>
            </a:r>
          </a:p>
          <a:p>
            <a:pPr eaLnBrk="1" hangingPunct="1">
              <a:spcBef>
                <a:spcPct val="0"/>
              </a:spcBef>
            </a:pPr>
            <a:r>
              <a:rPr lang="en-US" sz="1700" smtClean="0">
                <a:solidFill>
                  <a:srgbClr val="CC3300"/>
                </a:solidFill>
              </a:rPr>
              <a:t>No 24%</a:t>
            </a:r>
          </a:p>
        </p:txBody>
      </p:sp>
      <p:sp>
        <p:nvSpPr>
          <p:cNvPr id="36869" name="Text Placeholder 3"/>
          <p:cNvSpPr>
            <a:spLocks noGrp="1"/>
          </p:cNvSpPr>
          <p:nvPr>
            <p:ph type="body" sz="quarter" idx="3"/>
          </p:nvPr>
        </p:nvSpPr>
        <p:spPr bwMode="auto">
          <a:xfrm>
            <a:off x="4240213" y="1068388"/>
            <a:ext cx="4795837" cy="117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800" smtClean="0">
                <a:solidFill>
                  <a:srgbClr val="000099"/>
                </a:solidFill>
              </a:rPr>
              <a:t>Part I: Identification of future national regulatory priorities/challenges for the work of PANDRH </a:t>
            </a:r>
          </a:p>
          <a:p>
            <a:pPr eaLnBrk="1" hangingPunct="1"/>
            <a:r>
              <a:rPr lang="en-US" sz="1600" smtClean="0">
                <a:solidFill>
                  <a:srgbClr val="000099"/>
                </a:solidFill>
              </a:rPr>
              <a:t>National regulatory challenges identified by countries: Health Technologies</a:t>
            </a:r>
          </a:p>
        </p:txBody>
      </p:sp>
      <p:pic>
        <p:nvPicPr>
          <p:cNvPr id="36870" name="Picture 2" descr="C:\Users\TANYAM~1\AppData\Local\Temp\Mapa-1.tif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346325"/>
            <a:ext cx="3409950" cy="4352925"/>
          </a:xfrm>
          <a:noFill/>
          <a:ln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</p:nvPr>
        </p:nvGraphicFramePr>
        <p:xfrm>
          <a:off x="4331121" y="2322159"/>
          <a:ext cx="4644928" cy="391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0180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53975" y="26988"/>
            <a:ext cx="8229600" cy="747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 NRA PRIORITIES IN 2013 (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II)</a:t>
            </a:r>
            <a:endParaRPr lang="en-US" sz="3200" b="1" cap="none" dirty="0" smtClean="0">
              <a:latin typeface="12 pt Helvetica* 55 Roman   054"/>
            </a:endParaRPr>
          </a:p>
        </p:txBody>
      </p:sp>
      <p:sp>
        <p:nvSpPr>
          <p:cNvPr id="3789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884238" y="1108075"/>
            <a:ext cx="7802562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smtClean="0">
                <a:solidFill>
                  <a:srgbClr val="000099"/>
                </a:solidFill>
              </a:rPr>
              <a:t>Part I (Cont.): National regulatory priorities/challenges identified by countries: Technical areas*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1979613" y="6410325"/>
            <a:ext cx="54308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1100" i="1">
                <a:solidFill>
                  <a:srgbClr val="0000CC"/>
                </a:solidFill>
              </a:rPr>
              <a:t>Source: PANDRH survey on </a:t>
            </a:r>
            <a:r>
              <a:rPr lang="en-US" sz="1100">
                <a:solidFill>
                  <a:srgbClr val="0000CC"/>
                </a:solidFill>
                <a:latin typeface="Calibri" panose="020F0502020204030204" pitchFamily="34" charset="0"/>
              </a:rPr>
              <a:t>current and future regulatory challenges in the Americas, 2013</a:t>
            </a:r>
            <a:endParaRPr lang="en-US" sz="1100" i="1">
              <a:solidFill>
                <a:srgbClr val="0000CC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1177" y="1727773"/>
          <a:ext cx="8919721" cy="467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0662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82550"/>
            <a:ext cx="9144000" cy="9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CONSIDERATIONS FOR THE FUTURE OF PANDHR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57201" y="1357358"/>
            <a:ext cx="8229600" cy="4625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8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Approximately 60% of PANDRH technical documents have been used for the development of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NRA regulations; 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34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%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have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been fully adopted and 26% have been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partially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adopted</a:t>
            </a:r>
          </a:p>
          <a:p>
            <a:pPr lvl="1">
              <a:spcBef>
                <a:spcPts val="580"/>
              </a:spcBef>
              <a:spcAft>
                <a:spcPts val="600"/>
              </a:spcAft>
            </a:pPr>
            <a:r>
              <a:rPr lang="en-US" sz="1800" dirty="0">
                <a:latin typeface="Calibri" pitchFamily="34" charset="0"/>
                <a:ea typeface="ＭＳ Ｐゴシック" pitchFamily="34" charset="-128"/>
              </a:rPr>
              <a:t>Of the remaining 40%, 55% correspond to countries that previously implemented other regulations and/or regulations were based on other harmonization initiatives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Initial results from the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studies and surveys facilitate: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identification of future priority areas for normative adoption / implementation (equivalency, SSFFC, biologicals </a:t>
            </a:r>
            <a:r>
              <a:rPr lang="en-US" sz="1800" dirty="0" err="1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);</a:t>
            </a:r>
          </a:p>
          <a:p>
            <a:pPr lvl="1">
              <a:spcBef>
                <a:spcPts val="500"/>
              </a:spcBef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</a:rPr>
              <a:t>future focus areas for PANDHR to address current regulatory challenges;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Results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 inform the PANDRH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Strategic Development Plan 2014-2020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67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0"/>
          <p:cNvSpPr>
            <a:spLocks noChangeArrowheads="1"/>
          </p:cNvSpPr>
          <p:nvPr/>
        </p:nvSpPr>
        <p:spPr bwMode="auto">
          <a:xfrm>
            <a:off x="0" y="0"/>
            <a:ext cx="9198555" cy="60441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208" y="146505"/>
            <a:ext cx="9016383" cy="922338"/>
          </a:xfrm>
          <a:solidFill>
            <a:srgbClr val="99CCFF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Timeline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for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the PANDRH Strategic Plan 2014-2020</a:t>
            </a: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50824" y="3017444"/>
            <a:ext cx="7908925" cy="792162"/>
          </a:xfrm>
          <a:prstGeom prst="rightArrow">
            <a:avLst>
              <a:gd name="adj1" fmla="val 49102"/>
              <a:gd name="adj2" fmla="val 67952"/>
            </a:avLst>
          </a:prstGeom>
          <a:gradFill rotWithShape="1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323850" y="1708150"/>
            <a:ext cx="1223963" cy="769441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100" dirty="0" smtClean="0">
                <a:latin typeface="Palatino Linotype" pitchFamily="18" charset="0"/>
              </a:rPr>
              <a:t>VI PANDRH Conference, Brasilia, Brazil (July 2011)</a:t>
            </a:r>
            <a:endParaRPr lang="es-ES" sz="1100" dirty="0" smtClean="0">
              <a:latin typeface="Palatino Linotype" pitchFamily="18" charset="0"/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1331913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2052638" y="33004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2987675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3492500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3924300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4859338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5416287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5811928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6263771" y="3292475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46" name="AutoShape 74"/>
          <p:cNvSpPr>
            <a:spLocks noChangeArrowheads="1"/>
          </p:cNvSpPr>
          <p:nvPr/>
        </p:nvSpPr>
        <p:spPr bwMode="auto">
          <a:xfrm>
            <a:off x="2892425" y="1682750"/>
            <a:ext cx="1247775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ts val="50"/>
              </a:spcBef>
              <a:defRPr/>
            </a:pPr>
            <a:r>
              <a:rPr lang="en-US" sz="1100" dirty="0">
                <a:ea typeface="ＭＳ Ｐゴシック" charset="0"/>
              </a:rPr>
              <a:t>1st DRAFT Version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of the Strategic Plan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Conceptual </a:t>
            </a:r>
            <a:endParaRPr lang="en-US" sz="1100" dirty="0">
              <a:ea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Document for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(</a:t>
            </a:r>
            <a:r>
              <a:rPr lang="en-US" sz="1100" dirty="0">
                <a:ea typeface="ＭＳ Ｐゴシック" charset="0"/>
              </a:rPr>
              <a:t>Oct. 3, 2012) </a:t>
            </a:r>
            <a:endParaRPr lang="es-ES" sz="1100" dirty="0">
              <a:ea typeface="ＭＳ Ｐゴシック" charset="0"/>
            </a:endParaRP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5329614" y="1682750"/>
            <a:ext cx="1152525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2nd DRAFT Version</a:t>
            </a:r>
          </a:p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of the </a:t>
            </a:r>
            <a:r>
              <a:rPr lang="en-US" sz="1000" dirty="0" smtClean="0">
                <a:ea typeface="ＭＳ Ｐゴシック" charset="0"/>
              </a:rPr>
              <a:t>Strategic </a:t>
            </a:r>
            <a:r>
              <a:rPr lang="en-US" sz="1000" dirty="0">
                <a:ea typeface="ＭＳ Ｐゴシック" charset="0"/>
              </a:rPr>
              <a:t>Plan</a:t>
            </a: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Conceptual </a:t>
            </a:r>
            <a:endParaRPr lang="en-US" sz="1000" dirty="0">
              <a:ea typeface="ＭＳ Ｐゴシック" charset="0"/>
            </a:endParaRP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Document</a:t>
            </a:r>
            <a:endParaRPr lang="en-US" sz="1000" dirty="0">
              <a:ea typeface="ＭＳ Ｐゴシック" charset="0"/>
            </a:endParaRPr>
          </a:p>
          <a:p>
            <a:pPr algn="ctr">
              <a:defRPr/>
            </a:pPr>
            <a:r>
              <a:rPr lang="en-US" sz="1000" dirty="0" smtClean="0">
                <a:ea typeface="ＭＳ Ｐゴシック" charset="0"/>
              </a:rPr>
              <a:t>(</a:t>
            </a:r>
            <a:r>
              <a:rPr lang="en-US" sz="1000" dirty="0">
                <a:ea typeface="ＭＳ Ｐゴシック" charset="0"/>
              </a:rPr>
              <a:t>Feb, 2013) </a:t>
            </a:r>
            <a:endParaRPr lang="es-ES" sz="1000" dirty="0">
              <a:ea typeface="ＭＳ Ｐゴシック" charset="0"/>
            </a:endParaRP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6520384" y="1682750"/>
            <a:ext cx="1388187" cy="1041400"/>
          </a:xfrm>
          <a:prstGeom prst="flowChartDocumen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3rd</a:t>
            </a:r>
            <a:r>
              <a:rPr lang="en-US" sz="1100" baseline="30000" dirty="0" smtClean="0">
                <a:ea typeface="ＭＳ Ｐゴシック" charset="0"/>
              </a:rPr>
              <a:t> </a:t>
            </a:r>
            <a:r>
              <a:rPr lang="en-US" sz="1100" dirty="0" smtClean="0">
                <a:ea typeface="ＭＳ Ｐゴシック" charset="0"/>
              </a:rPr>
              <a:t>DRAFT </a:t>
            </a:r>
            <a:r>
              <a:rPr lang="en-US" sz="1100" dirty="0">
                <a:ea typeface="ＭＳ Ｐゴシック" charset="0"/>
              </a:rPr>
              <a:t>Version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of the Strategic Plan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Conceptual 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Document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</a:t>
            </a:r>
            <a:r>
              <a:rPr lang="en-US" sz="1100" dirty="0" smtClean="0">
                <a:ea typeface="ＭＳ Ｐゴシック" charset="0"/>
              </a:rPr>
              <a:t>Jul. 15-16, 2013) </a:t>
            </a:r>
            <a:endParaRPr lang="es-ES" sz="1100" dirty="0">
              <a:ea typeface="ＭＳ Ｐゴシック" charset="0"/>
            </a:endParaRPr>
          </a:p>
        </p:txBody>
      </p:sp>
      <p:grpSp>
        <p:nvGrpSpPr>
          <p:cNvPr id="5138" name="Group 83"/>
          <p:cNvGrpSpPr>
            <a:grpSpLocks/>
          </p:cNvGrpSpPr>
          <p:nvPr/>
        </p:nvGrpSpPr>
        <p:grpSpPr bwMode="auto">
          <a:xfrm>
            <a:off x="2700338" y="3805238"/>
            <a:ext cx="1295400" cy="719137"/>
            <a:chOff x="1610" y="3748"/>
            <a:chExt cx="771" cy="408"/>
          </a:xfrm>
        </p:grpSpPr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1610" y="3748"/>
              <a:ext cx="771" cy="40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100" b="1" dirty="0" err="1">
                  <a:latin typeface="Arial" pitchFamily="34" charset="0"/>
                </a:rPr>
                <a:t>CoP</a:t>
              </a:r>
              <a:r>
                <a:rPr lang="en-US" sz="1100" b="1" dirty="0">
                  <a:latin typeface="Arial" pitchFamily="34" charset="0"/>
                </a:rPr>
                <a:t> – Oct. 3, 2012</a:t>
              </a: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  <a:p>
              <a:pPr algn="ctr">
                <a:defRPr/>
              </a:pPr>
              <a:endParaRPr lang="en-US" sz="1100" dirty="0">
                <a:latin typeface="Arial" pitchFamily="34" charset="0"/>
              </a:endParaRPr>
            </a:p>
          </p:txBody>
        </p:sp>
        <p:pic>
          <p:nvPicPr>
            <p:cNvPr id="5181" name="Picture 80" descr="PRAISe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" y="3915"/>
              <a:ext cx="72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9" name="Group 86"/>
          <p:cNvGrpSpPr>
            <a:grpSpLocks/>
          </p:cNvGrpSpPr>
          <p:nvPr/>
        </p:nvGrpSpPr>
        <p:grpSpPr bwMode="auto">
          <a:xfrm>
            <a:off x="395288" y="3005138"/>
            <a:ext cx="792162" cy="792162"/>
            <a:chOff x="3923" y="3605"/>
            <a:chExt cx="636" cy="579"/>
          </a:xfrm>
        </p:grpSpPr>
        <p:sp>
          <p:nvSpPr>
            <p:cNvPr id="3159" name="Oval 87"/>
            <p:cNvSpPr>
              <a:spLocks noChangeArrowheads="1"/>
            </p:cNvSpPr>
            <p:nvPr/>
          </p:nvSpPr>
          <p:spPr bwMode="auto">
            <a:xfrm>
              <a:off x="3923" y="3612"/>
              <a:ext cx="636" cy="5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pic>
          <p:nvPicPr>
            <p:cNvPr id="5179" name="Picture 88" descr="PARF PAND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605"/>
              <a:ext cx="58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40" name="Group 89"/>
          <p:cNvGrpSpPr>
            <a:grpSpLocks/>
          </p:cNvGrpSpPr>
          <p:nvPr/>
        </p:nvGrpSpPr>
        <p:grpSpPr bwMode="auto">
          <a:xfrm>
            <a:off x="8001548" y="2940531"/>
            <a:ext cx="977662" cy="884124"/>
            <a:chOff x="3923" y="3605"/>
            <a:chExt cx="636" cy="579"/>
          </a:xfrm>
        </p:grpSpPr>
        <p:sp>
          <p:nvSpPr>
            <p:cNvPr id="3162" name="Oval 90"/>
            <p:cNvSpPr>
              <a:spLocks noChangeArrowheads="1"/>
            </p:cNvSpPr>
            <p:nvPr/>
          </p:nvSpPr>
          <p:spPr bwMode="auto">
            <a:xfrm>
              <a:off x="3923" y="3612"/>
              <a:ext cx="636" cy="5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pic>
          <p:nvPicPr>
            <p:cNvPr id="5177" name="Picture 91" descr="PARF PANDR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" y="3605"/>
              <a:ext cx="587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7591239" y="4913108"/>
            <a:ext cx="1127125" cy="1057275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900" b="1" dirty="0">
                <a:ea typeface="ＭＳ Ｐゴシック" charset="0"/>
              </a:rPr>
              <a:t>VII Pan American Conference on Drug Regulatory Harmonization September 2013, in Ottawa, Canada </a:t>
            </a:r>
            <a:endParaRPr lang="es-ES" sz="900" b="1" dirty="0">
              <a:ea typeface="ＭＳ Ｐゴシック" charset="0"/>
            </a:endParaRPr>
          </a:p>
        </p:txBody>
      </p:sp>
      <p:sp>
        <p:nvSpPr>
          <p:cNvPr id="3169" name="Rectangle 97"/>
          <p:cNvSpPr>
            <a:spLocks noChangeArrowheads="1"/>
          </p:cNvSpPr>
          <p:nvPr/>
        </p:nvSpPr>
        <p:spPr bwMode="auto">
          <a:xfrm>
            <a:off x="1908175" y="4667791"/>
            <a:ext cx="1152525" cy="93871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100" dirty="0">
                <a:latin typeface="Arial" pitchFamily="34" charset="0"/>
              </a:rPr>
              <a:t>1st meeting of the </a:t>
            </a:r>
            <a:r>
              <a:rPr lang="en-US" sz="1100" dirty="0" smtClean="0">
                <a:latin typeface="Arial" pitchFamily="34" charset="0"/>
              </a:rPr>
              <a:t>Ad Hoc </a:t>
            </a:r>
            <a:r>
              <a:rPr lang="en-US" sz="1100" dirty="0">
                <a:latin typeface="Arial" pitchFamily="34" charset="0"/>
              </a:rPr>
              <a:t>Group. Aug. </a:t>
            </a:r>
            <a:r>
              <a:rPr lang="en-US" sz="1100" dirty="0" smtClean="0">
                <a:latin typeface="Arial" pitchFamily="34" charset="0"/>
              </a:rPr>
              <a:t>28-29</a:t>
            </a:r>
            <a:r>
              <a:rPr lang="en-US" sz="1100" dirty="0">
                <a:latin typeface="Arial" pitchFamily="34" charset="0"/>
              </a:rPr>
              <a:t>, 2012</a:t>
            </a:r>
          </a:p>
          <a:p>
            <a:pPr>
              <a:defRPr/>
            </a:pPr>
            <a:r>
              <a:rPr lang="en-US" sz="1100" dirty="0">
                <a:latin typeface="Arial" pitchFamily="34" charset="0"/>
              </a:rPr>
              <a:t>PAHO, WDC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0825" y="1344613"/>
            <a:ext cx="8701088" cy="2889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684213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2011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3159125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2012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6659563" y="12842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ea typeface="ＭＳ Ｐゴシック" charset="0"/>
              </a:rPr>
              <a:t>2013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733550" y="1355725"/>
            <a:ext cx="0" cy="444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>
            <a:off x="5292724" y="1355725"/>
            <a:ext cx="50537" cy="4440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5149" name="Group 99"/>
          <p:cNvGrpSpPr>
            <a:grpSpLocks/>
          </p:cNvGrpSpPr>
          <p:nvPr/>
        </p:nvGrpSpPr>
        <p:grpSpPr bwMode="auto">
          <a:xfrm>
            <a:off x="3505200" y="4595809"/>
            <a:ext cx="1714500" cy="1107301"/>
            <a:chOff x="1701" y="3748"/>
            <a:chExt cx="907" cy="644"/>
          </a:xfrm>
        </p:grpSpPr>
        <p:sp>
          <p:nvSpPr>
            <p:cNvPr id="3168" name="Text Box 96"/>
            <p:cNvSpPr txBox="1">
              <a:spLocks noChangeArrowheads="1"/>
            </p:cNvSpPr>
            <p:nvPr/>
          </p:nvSpPr>
          <p:spPr bwMode="auto">
            <a:xfrm>
              <a:off x="1701" y="3748"/>
              <a:ext cx="907" cy="6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ea typeface="ＭＳ Ｐゴシック" charset="0"/>
                </a:rPr>
                <a:t>Ad Hoc </a:t>
              </a:r>
            </a:p>
            <a:p>
              <a:pPr>
                <a:defRPr/>
              </a:pPr>
              <a:r>
                <a:rPr lang="en-US" sz="1100" dirty="0">
                  <a:ea typeface="ＭＳ Ｐゴシック" charset="0"/>
                </a:rPr>
                <a:t>Group </a:t>
              </a:r>
              <a:endParaRPr lang="en-US" sz="1100" dirty="0" smtClean="0">
                <a:ea typeface="ＭＳ Ｐゴシック" charset="0"/>
              </a:endParaRP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2nd </a:t>
              </a:r>
              <a:r>
                <a:rPr lang="en-US" sz="1100" dirty="0">
                  <a:ea typeface="ＭＳ Ｐゴシック" charset="0"/>
                </a:rPr>
                <a:t>meeting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At </a:t>
              </a:r>
              <a:r>
                <a:rPr lang="es-ES" sz="1100" dirty="0" smtClean="0">
                  <a:ea typeface="ＭＳ Ｐゴシック" charset="0"/>
                </a:rPr>
                <a:t>15th ICDRA</a:t>
              </a:r>
              <a:endParaRPr lang="es-ES" sz="1100" dirty="0">
                <a:ea typeface="ＭＳ Ｐゴシック" charset="0"/>
              </a:endParaRPr>
            </a:p>
            <a:p>
              <a:pPr>
                <a:defRPr/>
              </a:pPr>
              <a:r>
                <a:rPr lang="es-ES" sz="1100" dirty="0" err="1">
                  <a:ea typeface="ＭＳ Ｐゴシック" charset="0"/>
                </a:rPr>
                <a:t>Tallinn</a:t>
              </a:r>
              <a:r>
                <a:rPr lang="es-ES" sz="1100" dirty="0">
                  <a:ea typeface="ＭＳ Ｐゴシック" charset="0"/>
                </a:rPr>
                <a:t>, Estonia</a:t>
              </a:r>
            </a:p>
            <a:p>
              <a:pPr>
                <a:defRPr/>
              </a:pPr>
              <a:r>
                <a:rPr lang="es-ES" sz="1100" dirty="0">
                  <a:ea typeface="ＭＳ Ｐゴシック" charset="0"/>
                </a:rPr>
                <a:t>Oct. 24, 2012 </a:t>
              </a:r>
            </a:p>
          </p:txBody>
        </p:sp>
        <p:pic>
          <p:nvPicPr>
            <p:cNvPr id="5175" name="Picture 98" descr="WH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774"/>
              <a:ext cx="317" cy="29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cxnSp>
        <p:nvCxnSpPr>
          <p:cNvPr id="3179" name="AutoShape 107"/>
          <p:cNvCxnSpPr>
            <a:cxnSpLocks noChangeShapeType="1"/>
            <a:stCxn id="3195" idx="2"/>
            <a:endCxn id="3169" idx="0"/>
          </p:cNvCxnSpPr>
          <p:nvPr/>
        </p:nvCxnSpPr>
        <p:spPr bwMode="auto">
          <a:xfrm rot="5400000">
            <a:off x="1962674" y="4038077"/>
            <a:ext cx="1151478" cy="107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1" name="AutoShape 108"/>
          <p:cNvCxnSpPr>
            <a:cxnSpLocks noChangeShapeType="1"/>
            <a:stCxn id="3132" idx="2"/>
            <a:endCxn id="3153" idx="0"/>
          </p:cNvCxnSpPr>
          <p:nvPr/>
        </p:nvCxnSpPr>
        <p:spPr bwMode="auto">
          <a:xfrm rot="16200000" flipH="1">
            <a:off x="3073400" y="3530600"/>
            <a:ext cx="296863" cy="252413"/>
          </a:xfrm>
          <a:prstGeom prst="curvedConnector3">
            <a:avLst>
              <a:gd name="adj1" fmla="val 49731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2" name="AutoShape 109"/>
          <p:cNvCxnSpPr>
            <a:cxnSpLocks noChangeShapeType="1"/>
            <a:stCxn id="3136" idx="2"/>
            <a:endCxn id="3168" idx="0"/>
          </p:cNvCxnSpPr>
          <p:nvPr/>
        </p:nvCxnSpPr>
        <p:spPr bwMode="auto">
          <a:xfrm rot="16200000" flipH="1">
            <a:off x="3653633" y="3886992"/>
            <a:ext cx="1087434" cy="330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2" name="AutoShape 110"/>
          <p:cNvCxnSpPr>
            <a:cxnSpLocks noChangeShapeType="1"/>
            <a:stCxn id="3134" idx="0"/>
            <a:endCxn id="3146" idx="2"/>
          </p:cNvCxnSpPr>
          <p:nvPr/>
        </p:nvCxnSpPr>
        <p:spPr bwMode="auto">
          <a:xfrm rot="16200000" flipV="1">
            <a:off x="3206439" y="2898463"/>
            <a:ext cx="703887" cy="841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3" name="AutoShape 111"/>
          <p:cNvCxnSpPr>
            <a:cxnSpLocks noChangeShapeType="1"/>
            <a:stCxn id="3138" idx="3"/>
            <a:endCxn id="3198" idx="2"/>
          </p:cNvCxnSpPr>
          <p:nvPr/>
        </p:nvCxnSpPr>
        <p:spPr bwMode="auto">
          <a:xfrm flipH="1" flipV="1">
            <a:off x="4735490" y="2338388"/>
            <a:ext cx="339748" cy="1062037"/>
          </a:xfrm>
          <a:prstGeom prst="curvedConnector4">
            <a:avLst>
              <a:gd name="adj1" fmla="val -67285"/>
              <a:gd name="adj2" fmla="val 55082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4" name="AutoShape 112"/>
          <p:cNvCxnSpPr>
            <a:cxnSpLocks noChangeShapeType="1"/>
            <a:stCxn id="3140" idx="0"/>
            <a:endCxn id="3149" idx="2"/>
          </p:cNvCxnSpPr>
          <p:nvPr/>
        </p:nvCxnSpPr>
        <p:spPr bwMode="auto">
          <a:xfrm rot="5400000" flipH="1" flipV="1">
            <a:off x="5363114" y="2749712"/>
            <a:ext cx="703887" cy="3816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85" name="AutoShape 113"/>
          <p:cNvCxnSpPr>
            <a:cxnSpLocks noChangeShapeType="1"/>
            <a:stCxn id="3144" idx="0"/>
            <a:endCxn id="3150" idx="2"/>
          </p:cNvCxnSpPr>
          <p:nvPr/>
        </p:nvCxnSpPr>
        <p:spPr bwMode="auto">
          <a:xfrm rot="5400000" flipH="1" flipV="1">
            <a:off x="6474513" y="2552511"/>
            <a:ext cx="637173" cy="84275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5157" name="Group 115"/>
          <p:cNvGrpSpPr>
            <a:grpSpLocks/>
          </p:cNvGrpSpPr>
          <p:nvPr/>
        </p:nvGrpSpPr>
        <p:grpSpPr bwMode="auto">
          <a:xfrm>
            <a:off x="122830" y="4330696"/>
            <a:ext cx="1498481" cy="1106388"/>
            <a:chOff x="204" y="2563"/>
            <a:chExt cx="727" cy="234"/>
          </a:xfrm>
        </p:grpSpPr>
        <p:sp>
          <p:nvSpPr>
            <p:cNvPr id="3166" name="Text Box 94"/>
            <p:cNvSpPr txBox="1">
              <a:spLocks noChangeArrowheads="1"/>
            </p:cNvSpPr>
            <p:nvPr/>
          </p:nvSpPr>
          <p:spPr bwMode="auto">
            <a:xfrm>
              <a:off x="204" y="2563"/>
              <a:ext cx="726" cy="23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PANDRH Ad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Hoc Group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creation/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SC Meeting 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Nov</a:t>
              </a:r>
              <a:r>
                <a:rPr lang="en-US" sz="1100" dirty="0">
                  <a:ea typeface="ＭＳ Ｐゴシック" charset="0"/>
                </a:rPr>
                <a:t>. 22-23, </a:t>
              </a:r>
              <a:r>
                <a:rPr lang="en-US" sz="1100" dirty="0" smtClean="0">
                  <a:ea typeface="ＭＳ Ｐゴシック" charset="0"/>
                </a:rPr>
                <a:t>2011</a:t>
              </a:r>
            </a:p>
            <a:p>
              <a:pPr>
                <a:defRPr/>
              </a:pPr>
              <a:r>
                <a:rPr lang="en-US" sz="1100" dirty="0" smtClean="0">
                  <a:ea typeface="ＭＳ Ｐゴシック" charset="0"/>
                </a:rPr>
                <a:t>PAHO,WDC</a:t>
              </a:r>
              <a:endParaRPr lang="es-ES" sz="1100" dirty="0">
                <a:ea typeface="ＭＳ Ｐゴシック" charset="0"/>
              </a:endParaRPr>
            </a:p>
          </p:txBody>
        </p:sp>
        <p:pic>
          <p:nvPicPr>
            <p:cNvPr id="5173" name="Picture 114" descr="PAHO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" y="2579"/>
              <a:ext cx="26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158" name="AutoShape 116"/>
          <p:cNvCxnSpPr>
            <a:cxnSpLocks noChangeShapeType="1"/>
            <a:stCxn id="3128" idx="2"/>
            <a:endCxn id="3166" idx="0"/>
          </p:cNvCxnSpPr>
          <p:nvPr/>
        </p:nvCxnSpPr>
        <p:spPr bwMode="auto">
          <a:xfrm rot="5400000">
            <a:off x="744292" y="3635124"/>
            <a:ext cx="822321" cy="56882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59" name="AutoShape 117"/>
          <p:cNvCxnSpPr>
            <a:cxnSpLocks noChangeShapeType="1"/>
            <a:stCxn id="5179" idx="0"/>
            <a:endCxn id="3113" idx="1"/>
          </p:cNvCxnSpPr>
          <p:nvPr/>
        </p:nvCxnSpPr>
        <p:spPr bwMode="auto">
          <a:xfrm rot="16200000" flipV="1">
            <a:off x="94938" y="2321784"/>
            <a:ext cx="912267" cy="454442"/>
          </a:xfrm>
          <a:prstGeom prst="curvedConnector4">
            <a:avLst>
              <a:gd name="adj1" fmla="val 28914"/>
              <a:gd name="adj2" fmla="val 150303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5160" name="AutoShape 118"/>
          <p:cNvCxnSpPr>
            <a:cxnSpLocks noChangeShapeType="1"/>
            <a:endCxn id="3164" idx="3"/>
          </p:cNvCxnSpPr>
          <p:nvPr/>
        </p:nvCxnSpPr>
        <p:spPr bwMode="auto">
          <a:xfrm rot="5400000">
            <a:off x="7879939" y="4343028"/>
            <a:ext cx="1937144" cy="260293"/>
          </a:xfrm>
          <a:prstGeom prst="curvedConnector2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3191" name="Rectangle 119"/>
          <p:cNvSpPr>
            <a:spLocks noChangeArrowheads="1"/>
          </p:cNvSpPr>
          <p:nvPr/>
        </p:nvSpPr>
        <p:spPr bwMode="auto">
          <a:xfrm>
            <a:off x="5343262" y="4041463"/>
            <a:ext cx="1136409" cy="769441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Ad </a:t>
            </a:r>
            <a:r>
              <a:rPr lang="en-US" sz="1100" dirty="0" smtClean="0">
                <a:ea typeface="ＭＳ Ｐゴシック" charset="0"/>
              </a:rPr>
              <a:t>Hoc Group </a:t>
            </a:r>
            <a:r>
              <a:rPr lang="en-US" sz="1100" dirty="0">
                <a:ea typeface="ＭＳ Ｐゴシック" charset="0"/>
              </a:rPr>
              <a:t>3rd </a:t>
            </a:r>
            <a:r>
              <a:rPr lang="en-US" sz="1100" dirty="0" smtClean="0">
                <a:ea typeface="ＭＳ Ｐゴシック" charset="0"/>
              </a:rPr>
              <a:t>meeting Mar</a:t>
            </a:r>
            <a:r>
              <a:rPr lang="en-US" sz="1100" dirty="0">
                <a:ea typeface="ＭＳ Ｐゴシック" charset="0"/>
              </a:rPr>
              <a:t>. 6-7, 2013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PAHO, WDC</a:t>
            </a:r>
          </a:p>
        </p:txBody>
      </p:sp>
      <p:cxnSp>
        <p:nvCxnSpPr>
          <p:cNvPr id="3192" name="AutoShape 120"/>
          <p:cNvCxnSpPr>
            <a:cxnSpLocks noChangeShapeType="1"/>
            <a:stCxn id="3142" idx="2"/>
            <a:endCxn id="3191" idx="0"/>
          </p:cNvCxnSpPr>
          <p:nvPr/>
        </p:nvCxnSpPr>
        <p:spPr bwMode="auto">
          <a:xfrm rot="5400000">
            <a:off x="5649129" y="3770714"/>
            <a:ext cx="533088" cy="841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94" name="AutoShape 122"/>
          <p:cNvSpPr>
            <a:spLocks noChangeArrowheads="1"/>
          </p:cNvSpPr>
          <p:nvPr/>
        </p:nvSpPr>
        <p:spPr bwMode="auto">
          <a:xfrm>
            <a:off x="1779610" y="1682750"/>
            <a:ext cx="992188" cy="969963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 err="1">
                <a:ea typeface="ＭＳ Ｐゴシック" charset="0"/>
              </a:rPr>
              <a:t>ToR</a:t>
            </a:r>
            <a:r>
              <a:rPr lang="en-US" sz="1100" dirty="0">
                <a:ea typeface="ＭＳ Ｐゴシック" charset="0"/>
              </a:rPr>
              <a:t> 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Strategic Plan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(Sept. 26, 2012) </a:t>
            </a:r>
            <a:endParaRPr lang="es-ES" sz="1100" dirty="0">
              <a:ea typeface="ＭＳ Ｐゴシック" charset="0"/>
            </a:endParaRPr>
          </a:p>
        </p:txBody>
      </p:sp>
      <p:sp>
        <p:nvSpPr>
          <p:cNvPr id="3195" name="Rectangle 123"/>
          <p:cNvSpPr>
            <a:spLocks noChangeArrowheads="1"/>
          </p:cNvSpPr>
          <p:nvPr/>
        </p:nvSpPr>
        <p:spPr bwMode="auto">
          <a:xfrm>
            <a:off x="2484438" y="33004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cxnSp>
        <p:nvCxnSpPr>
          <p:cNvPr id="3196" name="AutoShape 124"/>
          <p:cNvCxnSpPr>
            <a:cxnSpLocks noChangeShapeType="1"/>
            <a:stCxn id="3130" idx="0"/>
            <a:endCxn id="3194" idx="2"/>
          </p:cNvCxnSpPr>
          <p:nvPr/>
        </p:nvCxnSpPr>
        <p:spPr bwMode="auto">
          <a:xfrm rot="5400000" flipH="1" flipV="1">
            <a:off x="1862234" y="2886943"/>
            <a:ext cx="711825" cy="11511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98" name="AutoShape 126"/>
          <p:cNvSpPr>
            <a:spLocks noChangeArrowheads="1"/>
          </p:cNvSpPr>
          <p:nvPr/>
        </p:nvSpPr>
        <p:spPr bwMode="auto">
          <a:xfrm>
            <a:off x="4208440" y="1690688"/>
            <a:ext cx="1054100" cy="647700"/>
          </a:xfrm>
          <a:prstGeom prst="flowChartPredefinedProcess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PAHO internal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Meeting</a:t>
            </a: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(Nov. 30, 2012</a:t>
            </a:r>
          </a:p>
        </p:txBody>
      </p:sp>
      <p:sp>
        <p:nvSpPr>
          <p:cNvPr id="3200" name="Rectangle 128"/>
          <p:cNvSpPr>
            <a:spLocks noChangeArrowheads="1"/>
          </p:cNvSpPr>
          <p:nvPr/>
        </p:nvSpPr>
        <p:spPr bwMode="auto">
          <a:xfrm>
            <a:off x="4381500" y="3287713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201" name="AutoShape 129"/>
          <p:cNvSpPr>
            <a:spLocks noChangeArrowheads="1"/>
          </p:cNvSpPr>
          <p:nvPr/>
        </p:nvSpPr>
        <p:spPr bwMode="auto">
          <a:xfrm>
            <a:off x="3635375" y="2652713"/>
            <a:ext cx="1081088" cy="35877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000" dirty="0" err="1">
                <a:ea typeface="ＭＳ Ｐゴシック" charset="0"/>
              </a:rPr>
              <a:t>CoP</a:t>
            </a:r>
            <a:r>
              <a:rPr lang="en-US" sz="1000" dirty="0">
                <a:ea typeface="ＭＳ Ｐゴシック" charset="0"/>
              </a:rPr>
              <a:t> Members</a:t>
            </a:r>
          </a:p>
          <a:p>
            <a:pPr algn="ctr">
              <a:defRPr/>
            </a:pPr>
            <a:r>
              <a:rPr lang="en-US" sz="1000" dirty="0">
                <a:ea typeface="ＭＳ Ｐゴシック" charset="0"/>
              </a:rPr>
              <a:t>feedback</a:t>
            </a:r>
            <a:endParaRPr lang="es-ES" sz="1000" dirty="0">
              <a:ea typeface="ＭＳ Ｐゴシック" charset="0"/>
            </a:endParaRPr>
          </a:p>
        </p:txBody>
      </p:sp>
      <p:cxnSp>
        <p:nvCxnSpPr>
          <p:cNvPr id="3202" name="AutoShape 130"/>
          <p:cNvCxnSpPr>
            <a:cxnSpLocks noChangeShapeType="1"/>
            <a:stCxn id="3200" idx="0"/>
            <a:endCxn id="3201" idx="2"/>
          </p:cNvCxnSpPr>
          <p:nvPr/>
        </p:nvCxnSpPr>
        <p:spPr bwMode="auto">
          <a:xfrm rot="5400000" flipH="1">
            <a:off x="4194969" y="2993232"/>
            <a:ext cx="276225" cy="3127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71" name="Rectangle 5"/>
          <p:cNvSpPr>
            <a:spLocks noChangeArrowheads="1"/>
          </p:cNvSpPr>
          <p:nvPr/>
        </p:nvSpPr>
        <p:spPr bwMode="auto">
          <a:xfrm>
            <a:off x="684213" y="6213188"/>
            <a:ext cx="7632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100" b="1" dirty="0" smtClean="0"/>
              <a:t>VII Pan </a:t>
            </a:r>
            <a:r>
              <a:rPr lang="en-US" sz="1100" b="1" dirty="0"/>
              <a:t>American Network for Drug Regulatory Harmonization (PANDRH</a:t>
            </a:r>
            <a:r>
              <a:rPr lang="en-US" sz="1100" b="1" dirty="0" smtClean="0"/>
              <a:t>) Conference </a:t>
            </a:r>
            <a:endParaRPr lang="en-US" sz="1100" b="1" dirty="0"/>
          </a:p>
          <a:p>
            <a:pPr algn="ctr"/>
            <a:r>
              <a:rPr lang="en-US" sz="1100" dirty="0" smtClean="0"/>
              <a:t>Ottawa, Canada</a:t>
            </a:r>
            <a:endParaRPr lang="en-US" sz="1100" dirty="0"/>
          </a:p>
          <a:p>
            <a:pPr algn="ctr"/>
            <a:r>
              <a:rPr lang="en-US" sz="1100" dirty="0" smtClean="0"/>
              <a:t>September 5-7, </a:t>
            </a:r>
            <a:r>
              <a:rPr lang="en-US" sz="1100" dirty="0"/>
              <a:t>2013</a:t>
            </a:r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6753687" y="3300415"/>
            <a:ext cx="202732" cy="224078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4" name="Rectangle 119"/>
          <p:cNvSpPr>
            <a:spLocks noChangeArrowheads="1"/>
          </p:cNvSpPr>
          <p:nvPr/>
        </p:nvSpPr>
        <p:spPr bwMode="auto">
          <a:xfrm>
            <a:off x="6534032" y="3939653"/>
            <a:ext cx="1117938" cy="93871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Steering Committee </a:t>
            </a:r>
            <a:r>
              <a:rPr lang="en-US" sz="1100" dirty="0" smtClean="0">
                <a:ea typeface="ＭＳ Ｐゴシック" charset="0"/>
              </a:rPr>
              <a:t>Meeting.  July 15-16, </a:t>
            </a:r>
            <a:r>
              <a:rPr lang="en-US" sz="1100" dirty="0">
                <a:ea typeface="ＭＳ Ｐゴシック" charset="0"/>
              </a:rPr>
              <a:t>2013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PAHO, </a:t>
            </a:r>
            <a:r>
              <a:rPr lang="en-US" sz="1100" dirty="0" smtClean="0">
                <a:ea typeface="ＭＳ Ｐゴシック" charset="0"/>
              </a:rPr>
              <a:t>WDC</a:t>
            </a:r>
            <a:endParaRPr lang="en-US" sz="1100" dirty="0">
              <a:ea typeface="ＭＳ Ｐゴシック" charset="0"/>
            </a:endParaRPr>
          </a:p>
        </p:txBody>
      </p:sp>
      <p:cxnSp>
        <p:nvCxnSpPr>
          <p:cNvPr id="65" name="AutoShape 120"/>
          <p:cNvCxnSpPr>
            <a:cxnSpLocks noChangeShapeType="1"/>
            <a:stCxn id="63" idx="2"/>
            <a:endCxn id="64" idx="0"/>
          </p:cNvCxnSpPr>
          <p:nvPr/>
        </p:nvCxnSpPr>
        <p:spPr bwMode="auto">
          <a:xfrm rot="16200000" flipH="1">
            <a:off x="6766447" y="3613099"/>
            <a:ext cx="415160" cy="2379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Rectangle 72"/>
          <p:cNvSpPr>
            <a:spLocks noChangeArrowheads="1"/>
          </p:cNvSpPr>
          <p:nvPr/>
        </p:nvSpPr>
        <p:spPr bwMode="auto">
          <a:xfrm>
            <a:off x="7193175" y="3295541"/>
            <a:ext cx="215900" cy="2159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cxnSp>
        <p:nvCxnSpPr>
          <p:cNvPr id="68" name="AutoShape 120"/>
          <p:cNvCxnSpPr>
            <a:cxnSpLocks noChangeShapeType="1"/>
            <a:stCxn id="66" idx="0"/>
            <a:endCxn id="75" idx="2"/>
          </p:cNvCxnSpPr>
          <p:nvPr/>
        </p:nvCxnSpPr>
        <p:spPr bwMode="auto">
          <a:xfrm rot="5400000" flipH="1" flipV="1">
            <a:off x="7559756" y="2315870"/>
            <a:ext cx="721040" cy="12383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AutoShape 78"/>
          <p:cNvSpPr>
            <a:spLocks noChangeArrowheads="1"/>
          </p:cNvSpPr>
          <p:nvPr/>
        </p:nvSpPr>
        <p:spPr bwMode="auto">
          <a:xfrm>
            <a:off x="7963164" y="1692385"/>
            <a:ext cx="1152525" cy="944562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Strategic Plan </a:t>
            </a:r>
            <a:endParaRPr lang="en-US" sz="1100" dirty="0" smtClean="0">
              <a:ea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ea typeface="ＭＳ Ｐゴシック" charset="0"/>
              </a:rPr>
              <a:t>s</a:t>
            </a:r>
            <a:r>
              <a:rPr lang="en-US" sz="1100" dirty="0" smtClean="0">
                <a:ea typeface="ＭＳ Ｐゴシック" charset="0"/>
              </a:rPr>
              <a:t>ubsequent 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DRAFT </a:t>
            </a:r>
          </a:p>
          <a:p>
            <a:pPr algn="ctr">
              <a:defRPr/>
            </a:pPr>
            <a:r>
              <a:rPr lang="en-US" sz="1100" dirty="0" smtClean="0">
                <a:ea typeface="ＭＳ Ｐゴシック" charset="0"/>
              </a:rPr>
              <a:t>Versions</a:t>
            </a:r>
            <a:endParaRPr lang="en-US" sz="11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53976"/>
            <a:ext cx="8229600" cy="9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STRUCTURE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of the Strategic Development Plan 2014-2020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403350"/>
            <a:ext cx="8229600" cy="46243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Introduction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and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Context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Analysis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of the situation in the Americas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Region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Lessons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learned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Strategic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Orientation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1"/>
              </a:spcBef>
              <a:spcAft>
                <a:spcPts val="600"/>
              </a:spcAft>
            </a:pPr>
            <a:r>
              <a:rPr lang="en-US" sz="1800" u="sng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Purpose: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strengthen the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capacity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of National Regulatory Authorities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(NRAs) in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Americas so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support fulfillment of regulatory mandates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efficiently, effectively, and transparently, through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increased cooperation,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moving towards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convergence and harmonization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 lvl="1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Four Strategic Objectives </a:t>
            </a:r>
          </a:p>
          <a:p>
            <a:pPr lvl="2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Lines of actions </a:t>
            </a:r>
          </a:p>
          <a:p>
            <a:pPr lvl="2"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Expected results</a:t>
            </a:r>
            <a:endParaRPr lang="en-US" sz="18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3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" y="109538"/>
            <a:ext cx="9144000" cy="8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Components of the Strategic Development Plan 2014-2020 (cont.)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243840" y="1361531"/>
            <a:ext cx="8229600" cy="46243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81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Strategic objectives (SO)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efficient governance of PANDRH and the active participation and cooperation of NRAs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 moving towards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convergence and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Periodically define strategies and mechanisms for regulatory convergence and harmonization, and support their dissemination, adoption, and implementation by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NRAs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III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strengthening of competencies in Good Regulatory Practices and Regulatory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Sciences</a:t>
            </a: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SO IV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. Promote the exchange of experiences and regulatory knowledge between NRAs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within PANDRH, as well as with NRAs outside of the Region.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9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8465"/>
            <a:ext cx="9144000" cy="8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VII PANDRH Conference: 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Expected outcomes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39634" y="1683747"/>
            <a:ext cx="8229600" cy="46243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81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PANDRH Steering Committee (PAHO Washington, July 2013) proposed expected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outcomes from the VII PANDRH Conference are: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	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Endorsement of the Strategic Development Plan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2014-2020;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Discussion on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how to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approach and implement each of the strategic priorities;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Bef>
                <a:spcPts val="581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Agreement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on the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development of a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joint implementation / work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plan through the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establishment of working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groups that would address each of the four strategic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objectives;</a:t>
            </a:r>
            <a:endParaRPr lang="en-US" sz="18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4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8" y="2399937"/>
            <a:ext cx="2657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3174990" y="2682512"/>
            <a:ext cx="5710238" cy="172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James Fitzgerald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Director </a:t>
            </a:r>
            <a:r>
              <a:rPr lang="en-US" sz="2000" dirty="0" err="1" smtClean="0"/>
              <a:t>a.i</a:t>
            </a:r>
            <a:r>
              <a:rPr lang="en-US" sz="2000" dirty="0" smtClean="0"/>
              <a:t>., Health Systems and Services,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/>
              <a:t>PAHO/WHO Washington DC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2000" dirty="0" smtClean="0">
                <a:hlinkClick r:id="rId3"/>
              </a:rPr>
              <a:t>fitzgerj@paho.org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73376" y="0"/>
            <a:ext cx="7956223" cy="12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Outline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39365" y="1293813"/>
            <a:ext cx="8229600" cy="462438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PANDRH: 1999 -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2013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Regulatory Systems Development and Cooperation in the Region;</a:t>
            </a: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Implementation of PANDHR Guidelines within a complex global regulatory environment;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NRA Priorities in the Americas; an overview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The PANDHR Strategic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Development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Plan 2014 - 2020</a:t>
            </a:r>
            <a:endParaRPr lang="en-US" sz="2200" dirty="0" smtClean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6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92230" y="0"/>
            <a:ext cx="7937369" cy="105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PANDRh:1999 - 2013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424207" y="1318198"/>
            <a:ext cx="8229600" cy="462438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Pan American Network for Drug Regulatory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 (PANDRH) </a:t>
            </a:r>
            <a:r>
              <a:rPr lang="en-US" sz="22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was established in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1999;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Mission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promote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regulatory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harmonization, including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the quality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, safety, efficacy, and the rational use of pharmaceutical products, while strengthening the capacities of </a:t>
            </a: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National Regulatory Authorities (NRAs)</a:t>
            </a:r>
          </a:p>
          <a:p>
            <a:pPr>
              <a:spcAft>
                <a:spcPts val="600"/>
              </a:spcAft>
            </a:pPr>
            <a:endParaRPr lang="en-US" sz="2200" dirty="0" smtClean="0"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Six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Conferences organized to present, discuss and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adopt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normative guidelines developed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by Working Groups</a:t>
            </a:r>
          </a:p>
          <a:p>
            <a:pPr>
              <a:spcAft>
                <a:spcPts val="600"/>
              </a:spcAft>
            </a:pP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  <a:p>
            <a:pPr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PANDHR has supported capacity building, implementation of normative guidelines, exchange of experience between NRAs.</a:t>
            </a:r>
            <a:endParaRPr lang="en-US" sz="2200" dirty="0">
              <a:solidFill>
                <a:schemeClr val="tx1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69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9750" y="1238036"/>
            <a:ext cx="7772400" cy="49530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Adoption of Technical Documents: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Recommendations for the evaluation of similar bio-therapeutic products (SBP);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Guidelines for the Registration of Medicines in the Americas;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Manual for research / Guidelines for Good Clinical Practices;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Guidelines for Clinical Trials in Pediatrics;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Considerations on the use of placebo in Clinical Trials;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Ethical criteria for the promotion,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advertising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of medicines.</a:t>
            </a:r>
          </a:p>
          <a:p>
            <a:pPr lvl="1">
              <a:lnSpc>
                <a:spcPct val="80000"/>
              </a:lnSpc>
            </a:pPr>
            <a:endParaRPr lang="en-US" sz="1600" i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A call for the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development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of a Strategic Plan for PANDRH that integrates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NRA systems development (CD50R9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/ 2010):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Network flexibility, promoting cooperation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and exchange between NRAs;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Focus on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of regulatory systems;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Design and implement regional training program with NRAs of reference and other entities (universities).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sz="16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Use new and existing platforms to create opportunities for collaboration. </a:t>
            </a:r>
          </a:p>
          <a:p>
            <a:pPr>
              <a:lnSpc>
                <a:spcPct val="80000"/>
              </a:lnSpc>
            </a:pPr>
            <a:endParaRPr lang="es-ES" sz="1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41402"/>
            <a:ext cx="9539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VI PANDHR Conference, Brazil, 2011;</a:t>
            </a:r>
          </a:p>
          <a:p>
            <a:pPr eaLnBrk="0" hangingPunct="0"/>
            <a:r>
              <a:rPr lang="en-US" sz="3600" cap="all" dirty="0">
                <a:solidFill>
                  <a:schemeClr val="accent2">
                    <a:lumMod val="75000"/>
                  </a:schemeClr>
                </a:solidFill>
                <a:latin typeface="12 pt Helvetica* 55 Roman   054" charset="0"/>
                <a:cs typeface="ＭＳ Ｐゴシック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218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383472" y="1359376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Institutional development of NRA in process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for: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Bahamas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Costa Rica, Chile, Colombia, Dominican Republic, Ecuador, El Salvador, Guatemala, Guyana, Honduras, Panama, Paraguay, Peru, Surinam, Trinidad &amp; Tobago.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None/>
            </a:pPr>
            <a:endParaRPr lang="en-US" sz="22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Currently, there are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seven WHO/PAHO reference </a:t>
            </a: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regulatory </a:t>
            </a:r>
            <a:r>
              <a:rPr lang="en-US" sz="2200" dirty="0" smtClean="0">
                <a:latin typeface="Calibri" pitchFamily="34" charset="0"/>
                <a:ea typeface="ＭＳ Ｐゴシック" pitchFamily="34" charset="-128"/>
              </a:rPr>
              <a:t>authorities with regulatory functions assessed: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Argentina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Brazil, Canada, Colombia, Cuba, Mexico and the United States of America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400" b="1" dirty="0" smtClean="0">
              <a:solidFill>
                <a:srgbClr val="0B7275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2200" dirty="0">
                <a:latin typeface="Calibri" pitchFamily="34" charset="0"/>
                <a:ea typeface="ＭＳ Ｐゴシック" pitchFamily="34" charset="-128"/>
              </a:rPr>
              <a:t>WHO/PAHO Collaborating Centers: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0B7275"/>
                </a:solidFill>
              </a:rPr>
              <a:t>	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US FDA (CBER), Health </a:t>
            </a:r>
            <a:r>
              <a:rPr lang="en-U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 (HPFB), </a:t>
            </a:r>
            <a:r>
              <a:rPr lang="en-U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Cuba (process initiated)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0B7275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Regulatory Systems Development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7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15797" y="1320296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Multiple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new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agreements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signed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between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NRAs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Strengthening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capacity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Mexico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/ El Salvador)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Sharing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GMP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inspection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reports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(Argentina,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Brazil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Colombia, Cuba)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Recognition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 medical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device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product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registrations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 US / Costa Rica)</a:t>
            </a:r>
          </a:p>
          <a:p>
            <a:pPr lvl="1">
              <a:lnSpc>
                <a:spcPct val="80000"/>
              </a:lnSpc>
              <a:buFontTx/>
              <a:buChar char="•"/>
            </a:pPr>
            <a:endParaRPr lang="es-ES" sz="1600" b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C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apacity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building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between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regulators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: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Multicountry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participation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in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Health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Canada’s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HPFB International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Forum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2011 and 2012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vaccines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and medical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devices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).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ANMAT International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courses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falsified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products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PV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etc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s-ES" sz="1600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Cooperation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through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collaborative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networks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;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e.g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.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10th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Annual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Step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PAHO/WHO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External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Quality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Control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Program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23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countries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and 26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OMCLs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;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Establishment of a Regional Network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Farmacovigilance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Focal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Points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within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NRAs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(2012)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IMDRF: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with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participation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Canada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, US and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Brazil</a:t>
            </a:r>
            <a:endParaRPr lang="es-ES" sz="1800" dirty="0" smtClean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Communities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practice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through</a:t>
            </a: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PRAIS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s-ES" sz="2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26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Increasing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 COOPERATION</a:t>
            </a:r>
            <a:endParaRPr lang="en-US" sz="32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84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7389" y="-90292"/>
            <a:ext cx="8229600" cy="11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12 pt Helvetica* 55 Roman   054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COmpLEX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ReGional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 / 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Global Regulatory LANDSCAPE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15797" y="142563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Sub-regional </a:t>
            </a:r>
            <a:r>
              <a:rPr lang="es-ES" sz="2200" dirty="0" err="1">
                <a:latin typeface="Calibri" pitchFamily="34" charset="0"/>
                <a:ea typeface="ＭＳ Ｐゴシック" pitchFamily="34" charset="-128"/>
              </a:rPr>
              <a:t>developments</a:t>
            </a:r>
            <a:r>
              <a:rPr lang="es-ES" sz="2200" dirty="0">
                <a:latin typeface="Calibri" pitchFamily="34" charset="0"/>
                <a:ea typeface="ＭＳ Ｐゴシック" pitchFamily="34" charset="-128"/>
              </a:rPr>
              <a:t>;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CARICOM;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towards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a sub-regional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framework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strengthening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systems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in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the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Caribbean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ALBA (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July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2013)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towards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 Regional Center and Single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Registry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Medicines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Central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America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of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roadmap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for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systems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development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(2013)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endParaRPr lang="es-ES" sz="1600" b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NRAs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establishing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collaborative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links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with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Global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Initiatives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/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alternative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harmonization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or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regulatory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convergence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ES" sz="2200" dirty="0" err="1" smtClean="0">
                <a:latin typeface="Calibri" pitchFamily="34" charset="0"/>
                <a:ea typeface="ＭＳ Ｐゴシック" pitchFamily="34" charset="-128"/>
              </a:rPr>
              <a:t>initiatives</a:t>
            </a:r>
            <a:r>
              <a:rPr lang="es-ES" sz="2200" dirty="0" smtClean="0">
                <a:latin typeface="Calibri" pitchFamily="34" charset="0"/>
                <a:ea typeface="ＭＳ Ｐゴシック" pitchFamily="34" charset="-128"/>
              </a:rPr>
              <a:t>;</a:t>
            </a:r>
            <a:endParaRPr lang="es-ES" sz="2200" dirty="0">
              <a:latin typeface="Calibri" pitchFamily="34" charset="0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WHO / ICDRA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ICH 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/ APEC / ICH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smtClean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IMDRF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PIC/S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Trans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Pacific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Partnership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/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Regulatory</a:t>
            </a:r>
            <a:r>
              <a:rPr lang="es-ES" sz="1800" dirty="0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es-ES" sz="1800" dirty="0" err="1">
                <a:latin typeface="Calibri" pitchFamily="34" charset="0"/>
                <a:ea typeface="ＭＳ Ｐゴシック" pitchFamily="34" charset="-128"/>
                <a:cs typeface="ＭＳ Ｐゴシック" charset="0"/>
              </a:rPr>
              <a:t>Coherence</a:t>
            </a:r>
            <a:endParaRPr lang="es-ES" sz="1800" dirty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s-ES" sz="1800" dirty="0" smtClean="0">
              <a:latin typeface="Calibri" pitchFamily="34" charset="0"/>
              <a:ea typeface="ＭＳ Ｐゴシック" pitchFamily="34" charset="-128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endParaRPr lang="es-ES" sz="26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s-E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64483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76" y="-28052"/>
            <a:ext cx="8651224" cy="696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Have PANDHR Guidelines Been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Adopted / Implemented? (I)</a:t>
            </a:r>
            <a:endParaRPr lang="en-US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6" y="1275317"/>
            <a:ext cx="4040188" cy="406404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Manufacturing Practices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72013" y="1263183"/>
            <a:ext cx="4041775" cy="402679"/>
          </a:xfrm>
        </p:spPr>
        <p:txBody>
          <a:bodyPr/>
          <a:lstStyle/>
          <a:p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Implementation of equivalence 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requirements </a:t>
            </a:r>
          </a:p>
        </p:txBody>
      </p:sp>
      <p:graphicFrame>
        <p:nvGraphicFramePr>
          <p:cNvPr id="8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05869950"/>
              </p:ext>
            </p:extLst>
          </p:nvPr>
        </p:nvGraphicFramePr>
        <p:xfrm>
          <a:off x="368493" y="1668905"/>
          <a:ext cx="391199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Marcador de contenid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7617704"/>
              </p:ext>
            </p:extLst>
          </p:nvPr>
        </p:nvGraphicFramePr>
        <p:xfrm>
          <a:off x="4772010" y="1668906"/>
          <a:ext cx="384178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95536" y="1102440"/>
            <a:ext cx="899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Extend to which technical documents have been adopted by NRAs in the Americas:</a:t>
            </a:r>
          </a:p>
        </p:txBody>
      </p:sp>
      <p:graphicFrame>
        <p:nvGraphicFramePr>
          <p:cNvPr id="10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696551"/>
              </p:ext>
            </p:extLst>
          </p:nvPr>
        </p:nvGraphicFramePr>
        <p:xfrm>
          <a:off x="368493" y="4389962"/>
          <a:ext cx="3911991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6918772"/>
              </p:ext>
            </p:extLst>
          </p:nvPr>
        </p:nvGraphicFramePr>
        <p:xfrm>
          <a:off x="4772010" y="4388454"/>
          <a:ext cx="3841780" cy="234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57200" y="3971500"/>
            <a:ext cx="4040188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b"/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Good Laboratory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672013" y="3985148"/>
            <a:ext cx="4041775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Counterfeit / Falsified medical 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products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2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296" y="1248021"/>
            <a:ext cx="4040188" cy="406404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Clinical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72013" y="1249535"/>
            <a:ext cx="4041775" cy="402679"/>
          </a:xfrm>
        </p:spPr>
        <p:txBody>
          <a:bodyPr/>
          <a:lstStyle/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Good </a:t>
            </a:r>
            <a:r>
              <a:rPr lang="en-US" sz="1600" i="1" dirty="0" err="1" smtClean="0">
                <a:solidFill>
                  <a:schemeClr val="tx1"/>
                </a:solidFill>
                <a:latin typeface="Calibri" pitchFamily="34" charset="0"/>
              </a:rPr>
              <a:t>Pharmacovigilance</a:t>
            </a:r>
            <a:r>
              <a:rPr lang="en-US" sz="1600" i="1" dirty="0" smtClean="0">
                <a:solidFill>
                  <a:schemeClr val="tx1"/>
                </a:solidFill>
                <a:latin typeface="Calibri" pitchFamily="34" charset="0"/>
              </a:rPr>
              <a:t> Practices</a:t>
            </a:r>
            <a:endParaRPr lang="en-US" sz="16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" name="Marcador de contenido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1495729"/>
              </p:ext>
            </p:extLst>
          </p:nvPr>
        </p:nvGraphicFramePr>
        <p:xfrm>
          <a:off x="321266" y="4373644"/>
          <a:ext cx="3978859" cy="23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Marcador de contenido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84728743"/>
              </p:ext>
            </p:extLst>
          </p:nvPr>
        </p:nvGraphicFramePr>
        <p:xfrm>
          <a:off x="4855948" y="4373644"/>
          <a:ext cx="3864190" cy="235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57200" y="3957852"/>
            <a:ext cx="4040188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b"/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Licensing of vaccines 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4672013" y="3957852"/>
            <a:ext cx="4041775" cy="4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Similar </a:t>
            </a:r>
            <a:r>
              <a:rPr lang="en-US" sz="1600" i="1" dirty="0" err="1">
                <a:solidFill>
                  <a:schemeClr val="tx1"/>
                </a:solidFill>
                <a:latin typeface="Calibri" pitchFamily="34" charset="0"/>
              </a:rPr>
              <a:t>Biotherapeutics</a:t>
            </a:r>
            <a:r>
              <a:rPr lang="en-US" sz="1600" i="1" dirty="0">
                <a:solidFill>
                  <a:schemeClr val="tx1"/>
                </a:solidFill>
                <a:latin typeface="Calibri" pitchFamily="34" charset="0"/>
              </a:rPr>
              <a:t> Products </a:t>
            </a:r>
          </a:p>
        </p:txBody>
      </p:sp>
      <p:graphicFrame>
        <p:nvGraphicFramePr>
          <p:cNvPr id="1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58755"/>
              </p:ext>
            </p:extLst>
          </p:nvPr>
        </p:nvGraphicFramePr>
        <p:xfrm>
          <a:off x="301625" y="1623416"/>
          <a:ext cx="3978859" cy="23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633178"/>
              </p:ext>
            </p:extLst>
          </p:nvPr>
        </p:nvGraphicFramePr>
        <p:xfrm>
          <a:off x="4855948" y="1623416"/>
          <a:ext cx="3841780" cy="233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95536" y="1102440"/>
            <a:ext cx="8993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>
                <a:solidFill>
                  <a:srgbClr val="7F7F7F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20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rgbClr val="7F7F7F"/>
                </a:solidFill>
                <a:latin typeface="+mj-lt"/>
                <a:ea typeface="ＭＳ Ｐゴシック" charset="0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i="1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rPr>
              <a:t>Extend to which technical documents have been adopted by NRAs in the Americas: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71776" y="-28052"/>
            <a:ext cx="8651224" cy="696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  <a:t>Have PANDHR Guidelines Been</a:t>
            </a:r>
            <a:br>
              <a:rPr lang="en-US" sz="3000" dirty="0" smtClean="0">
                <a:solidFill>
                  <a:schemeClr val="accent2">
                    <a:lumMod val="75000"/>
                  </a:schemeClr>
                </a:solidFill>
                <a:effectLst/>
                <a:ea typeface="ＭＳ Ｐゴシック" pitchFamily="34" charset="-128"/>
              </a:rPr>
            </a:b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34" charset="-128"/>
              </a:rPr>
              <a:t>Adopted / Implemented? (II)</a:t>
            </a:r>
            <a:endParaRPr lang="en-US" sz="30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ANDRH Conferenc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Module">
    <a:maj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rbel"/>
      <a:ea typeface=""/>
      <a:cs typeface=""/>
      <a:font script="Jpan" typeface="ＭＳ ゴシック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Template-PANDRH Conference PPT</Template>
  <TotalTime>3310</TotalTime>
  <Words>1198</Words>
  <Application>Microsoft Office PowerPoint</Application>
  <PresentationFormat>On-screen Show (4:3)</PresentationFormat>
  <Paragraphs>221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12 pt Helvetica* 55 Roman   054</vt:lpstr>
      <vt:lpstr>Arial</vt:lpstr>
      <vt:lpstr>Calibri</vt:lpstr>
      <vt:lpstr>Corbel</vt:lpstr>
      <vt:lpstr>DejaVu Sans</vt:lpstr>
      <vt:lpstr>Palatino Linotype</vt:lpstr>
      <vt:lpstr>Wingdings</vt:lpstr>
      <vt:lpstr>Template-PANDRH Conference PPT</vt:lpstr>
      <vt:lpstr>Office Theme</vt:lpstr>
      <vt:lpstr>PowerPoint Presentation</vt:lpstr>
      <vt:lpstr>Outline</vt:lpstr>
      <vt:lpstr>PANDRh:1999 - 2013</vt:lpstr>
      <vt:lpstr>PowerPoint Presentation</vt:lpstr>
      <vt:lpstr>PowerPoint Presentation</vt:lpstr>
      <vt:lpstr>PowerPoint Presentation</vt:lpstr>
      <vt:lpstr>PowerPoint Presentation</vt:lpstr>
      <vt:lpstr>Have PANDHR Guidelines Been Adopted / Implemented? (I)</vt:lpstr>
      <vt:lpstr>Have PANDHR Guidelines Been Adopted / Implemented? (II)</vt:lpstr>
      <vt:lpstr>REGIONAL NRA PRIORITIES IN 2013 (I)</vt:lpstr>
      <vt:lpstr>REGIONAL NRA PRIORITIES IN 2013 (II)</vt:lpstr>
      <vt:lpstr>CONSIDERATIONS FOR THE FUTURE OF PANDHR</vt:lpstr>
      <vt:lpstr>Timeline for the PANDRH Strategic Plan 2014-2020</vt:lpstr>
      <vt:lpstr>STRUCTURE of the Strategic Development Plan 2014-2020</vt:lpstr>
      <vt:lpstr>Components of the Strategic Development Plan 2014-2020 (cont.)</vt:lpstr>
      <vt:lpstr>VII PANDRH Conference:  Expected outcomes</vt:lpstr>
      <vt:lpstr>PowerPoint Presentation</vt:lpstr>
    </vt:vector>
  </TitlesOfParts>
  <Company>PAHO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Sistematización de datos Regulatorios</dc:title>
  <dc:creator>MT/HSS</dc:creator>
  <cp:lastModifiedBy>James Fitzgerald</cp:lastModifiedBy>
  <cp:revision>227</cp:revision>
  <dcterms:created xsi:type="dcterms:W3CDTF">2012-02-06T16:34:15Z</dcterms:created>
  <dcterms:modified xsi:type="dcterms:W3CDTF">2013-09-04T20:00:25Z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">
    <vt:lpwstr>Powerpoint_presentation </vt:lpwstr>
  </property>
  <property fmtid="{D5CDD505-2E9C-101B-9397-08002B2CF9AE}" pid="3" name="Color">
    <vt:lpwstr>White</vt:lpwstr>
  </property>
  <property fmtid="{D5CDD505-2E9C-101B-9397-08002B2CF9AE}" pid="4" name="Document Type">
    <vt:lpwstr>ppt</vt:lpwstr>
  </property>
</Properties>
</file>