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52" autoAdjust="0"/>
  </p:normalViewPr>
  <p:slideViewPr>
    <p:cSldViewPr>
      <p:cViewPr varScale="1">
        <p:scale>
          <a:sx n="81" d="100"/>
          <a:sy n="81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16159580224439"/>
          <c:y val="4.7473512025361722E-2"/>
          <c:w val="0.77527773664422672"/>
          <c:h val="0.6630358675184138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Feuil1!$A$3</c:f>
              <c:strCache>
                <c:ptCount val="1"/>
                <c:pt idx="0">
                  <c:v>Número de casos</c:v>
                </c:pt>
              </c:strCache>
            </c:strRef>
          </c:tx>
          <c:invertIfNegative val="0"/>
          <c:cat>
            <c:strRef>
              <c:f>Feuil1!$B$1:$AI$1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Feuil1!$B$3:$AI$3</c:f>
              <c:numCache>
                <c:formatCode>General</c:formatCode>
                <c:ptCount val="34"/>
                <c:pt idx="0">
                  <c:v>4211431</c:v>
                </c:pt>
                <c:pt idx="1">
                  <c:v>4430074</c:v>
                </c:pt>
                <c:pt idx="2">
                  <c:v>4090001</c:v>
                </c:pt>
                <c:pt idx="3">
                  <c:v>3819944</c:v>
                </c:pt>
                <c:pt idx="4">
                  <c:v>3282451</c:v>
                </c:pt>
                <c:pt idx="5">
                  <c:v>3092393</c:v>
                </c:pt>
                <c:pt idx="6">
                  <c:v>2243378</c:v>
                </c:pt>
                <c:pt idx="7">
                  <c:v>1873419</c:v>
                </c:pt>
                <c:pt idx="8">
                  <c:v>1828659</c:v>
                </c:pt>
                <c:pt idx="9">
                  <c:v>1874400</c:v>
                </c:pt>
                <c:pt idx="10">
                  <c:v>1374083</c:v>
                </c:pt>
                <c:pt idx="11">
                  <c:v>1408399</c:v>
                </c:pt>
                <c:pt idx="12">
                  <c:v>1482023</c:v>
                </c:pt>
                <c:pt idx="13">
                  <c:v>1143945</c:v>
                </c:pt>
                <c:pt idx="14">
                  <c:v>926808</c:v>
                </c:pt>
                <c:pt idx="15">
                  <c:v>720391</c:v>
                </c:pt>
                <c:pt idx="16">
                  <c:v>870218</c:v>
                </c:pt>
                <c:pt idx="17">
                  <c:v>825673</c:v>
                </c:pt>
                <c:pt idx="18">
                  <c:v>694466</c:v>
                </c:pt>
                <c:pt idx="19">
                  <c:v>752407</c:v>
                </c:pt>
                <c:pt idx="20">
                  <c:v>853480</c:v>
                </c:pt>
                <c:pt idx="21">
                  <c:v>849173</c:v>
                </c:pt>
                <c:pt idx="22">
                  <c:v>576156</c:v>
                </c:pt>
                <c:pt idx="23">
                  <c:v>679902</c:v>
                </c:pt>
                <c:pt idx="24">
                  <c:v>509244</c:v>
                </c:pt>
                <c:pt idx="25">
                  <c:v>585701</c:v>
                </c:pt>
                <c:pt idx="26">
                  <c:v>377574</c:v>
                </c:pt>
                <c:pt idx="27">
                  <c:v>285031</c:v>
                </c:pt>
                <c:pt idx="28">
                  <c:v>278418</c:v>
                </c:pt>
                <c:pt idx="29">
                  <c:v>278637</c:v>
                </c:pt>
                <c:pt idx="30">
                  <c:v>342107</c:v>
                </c:pt>
                <c:pt idx="31">
                  <c:v>354882</c:v>
                </c:pt>
                <c:pt idx="32">
                  <c:v>227245</c:v>
                </c:pt>
                <c:pt idx="33">
                  <c:v>282431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662720"/>
        <c:axId val="147681280"/>
      </c:barChart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Cobertura de MCV1*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Feuil1!$B$1:$AI$1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Feuil1!$B$2:$AI$2</c:f>
              <c:numCache>
                <c:formatCode>General</c:formatCode>
                <c:ptCount val="34"/>
                <c:pt idx="0">
                  <c:v>13</c:v>
                </c:pt>
                <c:pt idx="1">
                  <c:v>15</c:v>
                </c:pt>
                <c:pt idx="2">
                  <c:v>16</c:v>
                </c:pt>
                <c:pt idx="3">
                  <c:v>34</c:v>
                </c:pt>
                <c:pt idx="4">
                  <c:v>38</c:v>
                </c:pt>
                <c:pt idx="5">
                  <c:v>45</c:v>
                </c:pt>
                <c:pt idx="6">
                  <c:v>45</c:v>
                </c:pt>
                <c:pt idx="7">
                  <c:v>52</c:v>
                </c:pt>
                <c:pt idx="8">
                  <c:v>61</c:v>
                </c:pt>
                <c:pt idx="9">
                  <c:v>67</c:v>
                </c:pt>
                <c:pt idx="10">
                  <c:v>72</c:v>
                </c:pt>
                <c:pt idx="11">
                  <c:v>68</c:v>
                </c:pt>
                <c:pt idx="12">
                  <c:v>69</c:v>
                </c:pt>
                <c:pt idx="13">
                  <c:v>70</c:v>
                </c:pt>
                <c:pt idx="14">
                  <c:v>71</c:v>
                </c:pt>
                <c:pt idx="15">
                  <c:v>73</c:v>
                </c:pt>
                <c:pt idx="16">
                  <c:v>73</c:v>
                </c:pt>
                <c:pt idx="17">
                  <c:v>71</c:v>
                </c:pt>
                <c:pt idx="18">
                  <c:v>71</c:v>
                </c:pt>
                <c:pt idx="19">
                  <c:v>71</c:v>
                </c:pt>
                <c:pt idx="20">
                  <c:v>72</c:v>
                </c:pt>
                <c:pt idx="21">
                  <c:v>72</c:v>
                </c:pt>
                <c:pt idx="22">
                  <c:v>72</c:v>
                </c:pt>
                <c:pt idx="23">
                  <c:v>74</c:v>
                </c:pt>
                <c:pt idx="24">
                  <c:v>77</c:v>
                </c:pt>
                <c:pt idx="25">
                  <c:v>76</c:v>
                </c:pt>
                <c:pt idx="26">
                  <c:v>81</c:v>
                </c:pt>
                <c:pt idx="27">
                  <c:v>81</c:v>
                </c:pt>
                <c:pt idx="28">
                  <c:v>83</c:v>
                </c:pt>
                <c:pt idx="29">
                  <c:v>84</c:v>
                </c:pt>
                <c:pt idx="30">
                  <c:v>84</c:v>
                </c:pt>
                <c:pt idx="31">
                  <c:v>83</c:v>
                </c:pt>
                <c:pt idx="32">
                  <c:v>83</c:v>
                </c:pt>
                <c:pt idx="33">
                  <c:v>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85760"/>
        <c:axId val="147683584"/>
      </c:lineChart>
      <c:catAx>
        <c:axId val="14766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681280"/>
        <c:crosses val="autoZero"/>
        <c:auto val="1"/>
        <c:lblAlgn val="ctr"/>
        <c:lblOffset val="100"/>
        <c:noMultiLvlLbl val="0"/>
      </c:catAx>
      <c:valAx>
        <c:axId val="147681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CL" noProof="0" dirty="0" smtClean="0"/>
                  <a:t>No. de casos </a:t>
                </a:r>
                <a:r>
                  <a:rPr lang="es-CL" noProof="0" dirty="0" smtClean="0"/>
                  <a:t>reportados (millones)</a:t>
                </a:r>
                <a:endParaRPr lang="es-CL" noProof="0" dirty="0"/>
              </a:p>
            </c:rich>
          </c:tx>
          <c:layout>
            <c:manualLayout>
              <c:xMode val="edge"/>
              <c:yMode val="edge"/>
              <c:x val="0"/>
              <c:y val="0.120347223877513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7662720"/>
        <c:crosses val="autoZero"/>
        <c:crossBetween val="between"/>
        <c:dispUnits>
          <c:builtInUnit val="millions"/>
        </c:dispUnits>
      </c:valAx>
      <c:valAx>
        <c:axId val="147683584"/>
        <c:scaling>
          <c:orientation val="minMax"/>
          <c:max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CH" dirty="0" err="1" smtClean="0"/>
                  <a:t>Cobertura</a:t>
                </a:r>
                <a:r>
                  <a:rPr lang="fr-CH" dirty="0" smtClean="0"/>
                  <a:t> de </a:t>
                </a:r>
                <a:r>
                  <a:rPr lang="fr-CH" sz="1800" b="1" i="0" u="none" strike="noStrike" baseline="0" noProof="0" dirty="0" smtClean="0">
                    <a:effectLst/>
                  </a:rPr>
                  <a:t>MCV1</a:t>
                </a:r>
                <a:r>
                  <a:rPr lang="fr-CH" dirty="0" smtClean="0"/>
                  <a:t>* </a:t>
                </a:r>
                <a:r>
                  <a:rPr lang="fr-CH" dirty="0"/>
                  <a:t>(%)</a:t>
                </a:r>
              </a:p>
            </c:rich>
          </c:tx>
          <c:layout>
            <c:manualLayout>
              <c:xMode val="edge"/>
              <c:yMode val="edge"/>
              <c:x val="0.96140615663199325"/>
              <c:y val="0.108900634837397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7685760"/>
        <c:crosses val="max"/>
        <c:crossBetween val="between"/>
      </c:valAx>
      <c:catAx>
        <c:axId val="147685760"/>
        <c:scaling>
          <c:orientation val="minMax"/>
        </c:scaling>
        <c:delete val="1"/>
        <c:axPos val="b"/>
        <c:majorTickMark val="out"/>
        <c:minorTickMark val="none"/>
        <c:tickLblPos val="none"/>
        <c:crossAx val="14768358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lang="en-US" sz="1800" noProof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C1AA4-B9E6-4817-8A28-71BCD641FB0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1263B-A7BC-4BCB-B1C9-49C0302B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8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aumento de la cobertura de rutina (se muestra en la línea negra), complementado con la</a:t>
            </a:r>
            <a:r>
              <a:rPr lang="es-ES" baseline="0" dirty="0" smtClean="0"/>
              <a:t> implementación de</a:t>
            </a:r>
            <a:r>
              <a:rPr lang="es-ES" dirty="0" smtClean="0"/>
              <a:t> campañas, ha resultado en una reducción del 93% en el reporte de casos de </a:t>
            </a:r>
            <a:r>
              <a:rPr lang="es-ES" smtClean="0"/>
              <a:t>sarampión: </a:t>
            </a:r>
            <a:r>
              <a:rPr lang="es-ES" dirty="0" smtClean="0"/>
              <a:t>de 4 millones en 1980 a un poco más de 280.000 en el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08141-4204-49A2-961E-9F708BDF67B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5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7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1 Plain 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45349" y="1828804"/>
            <a:ext cx="8218875" cy="4027311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lIns="91391" tIns="45696" rIns="91391" bIns="45696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6"/>
          </p:nvPr>
        </p:nvSpPr>
        <p:spPr>
          <a:xfrm>
            <a:off x="1969478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43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6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3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84F4-275B-4206-BD82-82E107EB3E5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B4B7-B798-4FB7-8D66-BD634EDF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4280360"/>
              </p:ext>
            </p:extLst>
          </p:nvPr>
        </p:nvGraphicFramePr>
        <p:xfrm>
          <a:off x="446090" y="1828800"/>
          <a:ext cx="8218487" cy="402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5346" y="260648"/>
            <a:ext cx="8219230" cy="115212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CL" sz="2800" smtClean="0">
                <a:solidFill>
                  <a:schemeClr val="tx1"/>
                </a:solidFill>
              </a:rPr>
              <a:t>Reducción del </a:t>
            </a:r>
            <a:r>
              <a:rPr lang="es-CL" sz="2800" dirty="0" smtClean="0">
                <a:solidFill>
                  <a:schemeClr val="tx1"/>
                </a:solidFill>
              </a:rPr>
              <a:t>93% en casos reportados de sarampión</a:t>
            </a:r>
          </a:p>
          <a:p>
            <a:pPr algn="ctr"/>
            <a:r>
              <a:rPr lang="es-ES" sz="1800" dirty="0" smtClean="0">
                <a:solidFill>
                  <a:schemeClr val="tx1"/>
                </a:solidFill>
              </a:rPr>
              <a:t>Casos </a:t>
            </a:r>
            <a:r>
              <a:rPr lang="es-ES" sz="1800" dirty="0">
                <a:solidFill>
                  <a:schemeClr val="tx1"/>
                </a:solidFill>
              </a:rPr>
              <a:t>de sarampión reportados globales anuales </a:t>
            </a:r>
            <a:r>
              <a:rPr lang="es-CL" sz="1800" dirty="0" smtClean="0">
                <a:solidFill>
                  <a:schemeClr val="tx1"/>
                </a:solidFill>
              </a:rPr>
              <a:t>y cobertura de MCV1*, 1980-2013</a:t>
            </a:r>
            <a:endParaRPr lang="es-CL" sz="1800" dirty="0">
              <a:solidFill>
                <a:schemeClr val="tx1"/>
              </a:solidFill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445346" y="5973891"/>
            <a:ext cx="8219230" cy="274509"/>
          </a:xfrm>
          <a:prstGeom prst="rect">
            <a:avLst/>
          </a:prstGeom>
          <a:noFill/>
        </p:spPr>
        <p:txBody>
          <a:bodyPr wrap="square" lIns="104213" tIns="52107" rIns="104213" bIns="52107" rtlCol="0">
            <a:spAutoFit/>
          </a:bodyPr>
          <a:lstStyle/>
          <a:p>
            <a:pPr marL="1530638" indent="-1530638" defTabSz="1042136"/>
            <a:r>
              <a:rPr lang="es-CL" sz="1100" dirty="0" smtClean="0">
                <a:solidFill>
                  <a:srgbClr val="FFFFFF">
                    <a:lumMod val="50000"/>
                  </a:srgbClr>
                </a:solidFill>
                <a:latin typeface="Calibri"/>
              </a:rPr>
              <a:t>* Cobertura con la primera dosis de la vacuna contra el sarampión como estimado por la OMS y UNICEF</a:t>
            </a:r>
            <a:endParaRPr lang="es-CL" sz="1100" dirty="0">
              <a:solidFill>
                <a:srgbClr val="FFFFFF">
                  <a:lumMod val="50000"/>
                </a:srgbClr>
              </a:solidFill>
              <a:latin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211963" y="1771988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04050" y="1778360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52122" y="1844824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156179" y="1833514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60235" y="1833514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092283" y="1813670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524331" y="1831926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89244" y="1412778"/>
            <a:ext cx="1287435" cy="4000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91392" tIns="45696" rIns="91392" bIns="45696" rtlCol="0">
            <a:spAutoFit/>
          </a:bodyPr>
          <a:lstStyle/>
          <a:p>
            <a:r>
              <a:rPr lang="es-CL" sz="2000" b="1" dirty="0" smtClean="0">
                <a:solidFill>
                  <a:srgbClr val="636463">
                    <a:lumMod val="50000"/>
                  </a:srgbClr>
                </a:solidFill>
              </a:rPr>
              <a:t>Campañas</a:t>
            </a:r>
            <a:endParaRPr lang="es-CL" sz="2000" b="1" dirty="0">
              <a:solidFill>
                <a:srgbClr val="636463">
                  <a:lumMod val="5000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27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6</cp:revision>
  <dcterms:created xsi:type="dcterms:W3CDTF">2014-09-11T19:05:14Z</dcterms:created>
  <dcterms:modified xsi:type="dcterms:W3CDTF">2014-09-11T21:15:31Z</dcterms:modified>
</cp:coreProperties>
</file>