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rawings/legacyDiagramText1.bin" ContentType="application/vnd.ms-office.legacyDiagramText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9" r:id="rId4"/>
    <p:sldId id="258" r:id="rId5"/>
    <p:sldId id="259" r:id="rId6"/>
    <p:sldId id="260" r:id="rId7"/>
    <p:sldId id="280" r:id="rId8"/>
    <p:sldId id="281" r:id="rId9"/>
    <p:sldId id="262" r:id="rId10"/>
    <p:sldId id="269" r:id="rId11"/>
    <p:sldId id="266" r:id="rId12"/>
    <p:sldId id="265" r:id="rId13"/>
    <p:sldId id="261" r:id="rId14"/>
    <p:sldId id="271" r:id="rId15"/>
    <p:sldId id="272" r:id="rId16"/>
    <p:sldId id="277" r:id="rId17"/>
    <p:sldId id="276" r:id="rId18"/>
    <p:sldId id="278" r:id="rId19"/>
    <p:sldId id="273" r:id="rId20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79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06/relationships/legacyDocTextInfo" Target="legacyDocTextInfo.bin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microsoft.com/office/2006/relationships/legacyDiagramText" Target="legacyDiagramText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D5D04-E30D-45E5-BD20-94AF888F969A}" type="datetimeFigureOut">
              <a:rPr lang="es-ES_tradnl" smtClean="0"/>
              <a:pPr/>
              <a:t>01/12/2009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493F4-4B9B-4B77-B435-B5C2C6B1F70D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D198C7-5685-4581-A6B8-E2B121FCEF49}" type="slidenum">
              <a:rPr lang="es-ES"/>
              <a:pPr/>
              <a:t>8</a:t>
            </a:fld>
            <a:endParaRPr lang="es-E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s-B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6-B39D-4A62-A7C2-6CEF04868653}" type="datetimeFigureOut">
              <a:rPr lang="es-ES_tradnl" smtClean="0"/>
              <a:pPr/>
              <a:t>01/12/2009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959B-5CB4-4226-80C8-383DCAFFC28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6-B39D-4A62-A7C2-6CEF04868653}" type="datetimeFigureOut">
              <a:rPr lang="es-ES_tradnl" smtClean="0"/>
              <a:pPr/>
              <a:t>01/12/2009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959B-5CB4-4226-80C8-383DCAFFC28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6-B39D-4A62-A7C2-6CEF04868653}" type="datetimeFigureOut">
              <a:rPr lang="es-ES_tradnl" smtClean="0"/>
              <a:pPr/>
              <a:t>01/12/2009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959B-5CB4-4226-80C8-383DCAFFC28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6-B39D-4A62-A7C2-6CEF04868653}" type="datetimeFigureOut">
              <a:rPr lang="es-ES_tradnl" smtClean="0"/>
              <a:pPr/>
              <a:t>01/12/2009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959B-5CB4-4226-80C8-383DCAFFC28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6-B39D-4A62-A7C2-6CEF04868653}" type="datetimeFigureOut">
              <a:rPr lang="es-ES_tradnl" smtClean="0"/>
              <a:pPr/>
              <a:t>01/12/2009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959B-5CB4-4226-80C8-383DCAFFC28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6-B39D-4A62-A7C2-6CEF04868653}" type="datetimeFigureOut">
              <a:rPr lang="es-ES_tradnl" smtClean="0"/>
              <a:pPr/>
              <a:t>01/12/2009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959B-5CB4-4226-80C8-383DCAFFC28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6-B39D-4A62-A7C2-6CEF04868653}" type="datetimeFigureOut">
              <a:rPr lang="es-ES_tradnl" smtClean="0"/>
              <a:pPr/>
              <a:t>01/12/2009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959B-5CB4-4226-80C8-383DCAFFC28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6-B39D-4A62-A7C2-6CEF04868653}" type="datetimeFigureOut">
              <a:rPr lang="es-ES_tradnl" smtClean="0"/>
              <a:pPr/>
              <a:t>01/12/2009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959B-5CB4-4226-80C8-383DCAFFC28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6-B39D-4A62-A7C2-6CEF04868653}" type="datetimeFigureOut">
              <a:rPr lang="es-ES_tradnl" smtClean="0"/>
              <a:pPr/>
              <a:t>01/12/2009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959B-5CB4-4226-80C8-383DCAFFC28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6-B39D-4A62-A7C2-6CEF04868653}" type="datetimeFigureOut">
              <a:rPr lang="es-ES_tradnl" smtClean="0"/>
              <a:pPr/>
              <a:t>01/12/2009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959B-5CB4-4226-80C8-383DCAFFC28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6-B39D-4A62-A7C2-6CEF04868653}" type="datetimeFigureOut">
              <a:rPr lang="es-ES_tradnl" smtClean="0"/>
              <a:pPr/>
              <a:t>01/12/2009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959B-5CB4-4226-80C8-383DCAFFC28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4CAD6-B39D-4A62-A7C2-6CEF04868653}" type="datetimeFigureOut">
              <a:rPr lang="es-ES_tradnl" smtClean="0"/>
              <a:pPr/>
              <a:t>01/12/2009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6959B-5CB4-4226-80C8-383DCAFFC28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gi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em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1" descr="untitled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4024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14480" y="5000636"/>
            <a:ext cx="6400800" cy="1357322"/>
          </a:xfrm>
        </p:spPr>
        <p:txBody>
          <a:bodyPr>
            <a:normAutofit fontScale="47500" lnSpcReduction="20000"/>
          </a:bodyPr>
          <a:lstStyle/>
          <a:p>
            <a:r>
              <a:rPr lang="en-US" sz="5900" b="1" dirty="0" smtClean="0">
                <a:solidFill>
                  <a:schemeClr val="tx1"/>
                </a:solidFill>
                <a:latin typeface="Edwardian Script ITC" pitchFamily="66" charset="0"/>
              </a:rPr>
              <a:t>Estado </a:t>
            </a:r>
            <a:r>
              <a:rPr lang="en-US" sz="5900" b="1" dirty="0" err="1" smtClean="0">
                <a:solidFill>
                  <a:schemeClr val="tx1"/>
                </a:solidFill>
                <a:latin typeface="Edwardian Script ITC" pitchFamily="66" charset="0"/>
              </a:rPr>
              <a:t>Plurinacional</a:t>
            </a:r>
            <a:r>
              <a:rPr lang="en-US" sz="5900" b="1" dirty="0" smtClean="0">
                <a:solidFill>
                  <a:schemeClr val="tx1"/>
                </a:solidFill>
                <a:latin typeface="Edwardian Script ITC" pitchFamily="66" charset="0"/>
              </a:rPr>
              <a:t> de Bolivia</a:t>
            </a:r>
          </a:p>
          <a:p>
            <a:r>
              <a:rPr lang="en-US" sz="5900" b="1" dirty="0" err="1" smtClean="0">
                <a:solidFill>
                  <a:schemeClr val="tx1"/>
                </a:solidFill>
                <a:latin typeface="Edwardian Script ITC" pitchFamily="66" charset="0"/>
              </a:rPr>
              <a:t>Ministerio</a:t>
            </a:r>
            <a:r>
              <a:rPr lang="en-US" sz="5900" b="1" dirty="0" smtClean="0">
                <a:solidFill>
                  <a:schemeClr val="tx1"/>
                </a:solidFill>
                <a:latin typeface="Edwardian Script ITC" pitchFamily="66" charset="0"/>
              </a:rPr>
              <a:t> de </a:t>
            </a:r>
            <a:r>
              <a:rPr lang="en-US" sz="5900" b="1" dirty="0" err="1" smtClean="0">
                <a:solidFill>
                  <a:schemeClr val="tx1"/>
                </a:solidFill>
                <a:latin typeface="Edwardian Script ITC" pitchFamily="66" charset="0"/>
              </a:rPr>
              <a:t>Salud</a:t>
            </a:r>
            <a:r>
              <a:rPr lang="en-US" sz="5900" b="1" dirty="0" smtClean="0">
                <a:solidFill>
                  <a:schemeClr val="tx1"/>
                </a:solidFill>
                <a:latin typeface="Edwardian Script ITC" pitchFamily="66" charset="0"/>
              </a:rPr>
              <a:t> y </a:t>
            </a:r>
            <a:r>
              <a:rPr lang="en-US" sz="5900" b="1" dirty="0" err="1" smtClean="0">
                <a:solidFill>
                  <a:schemeClr val="tx1"/>
                </a:solidFill>
                <a:latin typeface="Edwardian Script ITC" pitchFamily="66" charset="0"/>
              </a:rPr>
              <a:t>Deportes</a:t>
            </a:r>
            <a:endParaRPr lang="en-US" sz="5900" b="1" dirty="0" smtClean="0">
              <a:solidFill>
                <a:schemeClr val="tx1"/>
              </a:solidFill>
              <a:latin typeface="Edwardian Script ITC" pitchFamily="66" charset="0"/>
            </a:endParaRPr>
          </a:p>
          <a:p>
            <a:r>
              <a:rPr lang="en-US" b="1" dirty="0" err="1" smtClean="0">
                <a:solidFill>
                  <a:schemeClr val="tx1"/>
                </a:solidFill>
                <a:latin typeface="Edwardian Script ITC" pitchFamily="66" charset="0"/>
              </a:rPr>
              <a:t>Direccion</a:t>
            </a:r>
            <a:r>
              <a:rPr lang="en-US" b="1" dirty="0" smtClean="0">
                <a:solidFill>
                  <a:schemeClr val="tx1"/>
                </a:solidFill>
                <a:latin typeface="Edwardian Script ITC" pitchFamily="66" charset="0"/>
              </a:rPr>
              <a:t>  General de </a:t>
            </a:r>
            <a:r>
              <a:rPr lang="en-US" b="1" dirty="0" err="1" smtClean="0">
                <a:solidFill>
                  <a:schemeClr val="tx1"/>
                </a:solidFill>
                <a:latin typeface="Edwardian Script ITC" pitchFamily="66" charset="0"/>
              </a:rPr>
              <a:t>Prompocion</a:t>
            </a:r>
            <a:r>
              <a:rPr lang="en-US" b="1" dirty="0" smtClean="0">
                <a:solidFill>
                  <a:schemeClr val="tx1"/>
                </a:solidFill>
                <a:latin typeface="Edwardian Script ITC" pitchFamily="66" charset="0"/>
              </a:rPr>
              <a:t>  de la </a:t>
            </a:r>
            <a:r>
              <a:rPr lang="en-US" b="1" dirty="0" err="1" smtClean="0">
                <a:solidFill>
                  <a:schemeClr val="tx1"/>
                </a:solidFill>
                <a:latin typeface="Edwardian Script ITC" pitchFamily="66" charset="0"/>
              </a:rPr>
              <a:t>Salud</a:t>
            </a:r>
            <a:endParaRPr lang="en-US" b="1" dirty="0" smtClean="0">
              <a:solidFill>
                <a:schemeClr val="tx1"/>
              </a:solidFill>
              <a:latin typeface="Edwardian Script ITC" pitchFamily="66" charset="0"/>
            </a:endParaRPr>
          </a:p>
          <a:p>
            <a:r>
              <a:rPr lang="en-US" b="1" dirty="0" err="1" smtClean="0">
                <a:solidFill>
                  <a:schemeClr val="tx1"/>
                </a:solidFill>
                <a:latin typeface="Edwardian Script ITC" pitchFamily="66" charset="0"/>
              </a:rPr>
              <a:t>Unidad</a:t>
            </a:r>
            <a:r>
              <a:rPr lang="en-US" b="1" dirty="0" smtClean="0">
                <a:solidFill>
                  <a:schemeClr val="tx1"/>
                </a:solidFill>
                <a:latin typeface="Edwardian Script ITC" pitchFamily="66" charset="0"/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  <a:latin typeface="Edwardian Script ITC" pitchFamily="66" charset="0"/>
              </a:rPr>
              <a:t>Salud</a:t>
            </a:r>
            <a:r>
              <a:rPr lang="en-US" b="1" dirty="0" smtClean="0">
                <a:solidFill>
                  <a:schemeClr val="tx1"/>
                </a:solidFill>
                <a:latin typeface="Edwardian Script ITC" pitchFamily="66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Edwardian Script ITC" pitchFamily="66" charset="0"/>
              </a:rPr>
              <a:t>Comunitaria</a:t>
            </a:r>
            <a:r>
              <a:rPr lang="en-US" b="1" dirty="0" smtClean="0">
                <a:solidFill>
                  <a:schemeClr val="tx1"/>
                </a:solidFill>
                <a:latin typeface="Edwardian Script ITC" pitchFamily="66" charset="0"/>
              </a:rPr>
              <a:t> y </a:t>
            </a:r>
            <a:r>
              <a:rPr lang="en-US" b="1" dirty="0" err="1" smtClean="0">
                <a:solidFill>
                  <a:schemeClr val="tx1"/>
                </a:solidFill>
                <a:latin typeface="Edwardian Script ITC" pitchFamily="66" charset="0"/>
              </a:rPr>
              <a:t>Movilizacion</a:t>
            </a:r>
            <a:r>
              <a:rPr lang="en-US" b="1" dirty="0" smtClean="0">
                <a:solidFill>
                  <a:schemeClr val="tx1"/>
                </a:solidFill>
                <a:latin typeface="Edwardian Script ITC" pitchFamily="66" charset="0"/>
              </a:rPr>
              <a:t>  Social </a:t>
            </a:r>
            <a:endParaRPr lang="es-ES_tradnl" b="1" dirty="0">
              <a:solidFill>
                <a:schemeClr val="tx1"/>
              </a:solidFill>
              <a:latin typeface="Edwardian Script ITC" pitchFamily="66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8572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http://webspace.webring.com/people/we/emlynccs/imagenes/Ima_Bolivar_Int/escudo_bolivi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1357298"/>
            <a:ext cx="4365303" cy="3523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938"/>
          <p:cNvPicPr>
            <a:picLocks noChangeAspect="1" noChangeArrowheads="1"/>
          </p:cNvPicPr>
          <p:nvPr/>
        </p:nvPicPr>
        <p:blipFill>
          <a:blip r:embed="rId2"/>
          <a:srcRect l="35101" t="40463" r="42618" b="31476"/>
          <a:stretch>
            <a:fillRect/>
          </a:stretch>
        </p:blipFill>
        <p:spPr bwMode="auto">
          <a:xfrm>
            <a:off x="128580" y="428604"/>
            <a:ext cx="5014924" cy="469752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0" descr="Caciques_guarani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938766"/>
            <a:ext cx="4403747" cy="427618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7" name="Picture 9" descr="1110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3571876"/>
            <a:ext cx="3113710" cy="296057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64357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magen 077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4248150" cy="432117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643182"/>
            <a:ext cx="3702050" cy="3962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4" descr="0608potosinos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56" y="428604"/>
            <a:ext cx="3492500" cy="260985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10" name="9 Imagen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5572140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286124"/>
            <a:ext cx="4679950" cy="28908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1" y="428605"/>
            <a:ext cx="4001396" cy="321471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571868" y="1922471"/>
          <a:ext cx="3527425" cy="2720975"/>
        </p:xfrm>
        <a:graphic>
          <a:graphicData uri="http://schemas.openxmlformats.org/presentationml/2006/ole">
            <p:oleObj spid="_x0000_s2050" name="Fotografía de Photo Editor" r:id="rId5" imgW="6095238" imgH="4571429" progId="">
              <p:embed/>
            </p:oleObj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725" y="2349500"/>
            <a:ext cx="3671888" cy="31686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06" y="28572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msoA596E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 t="4683" r="49635" b="2867"/>
          <a:stretch>
            <a:fillRect/>
          </a:stretch>
        </p:blipFill>
        <p:spPr bwMode="auto">
          <a:xfrm>
            <a:off x="5286380" y="857232"/>
            <a:ext cx="3454400" cy="4411663"/>
          </a:xfrm>
          <a:prstGeom prst="rect">
            <a:avLst/>
          </a:prstGeom>
          <a:noFill/>
          <a:ln w="76200" cmpd="thinThick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43306" y="3753607"/>
          <a:ext cx="4184648" cy="3032979"/>
        </p:xfrm>
        <a:graphic>
          <a:graphicData uri="http://schemas.openxmlformats.org/presentationml/2006/ole">
            <p:oleObj spid="_x0000_s1026" name="Fotografía de Photo Editor" r:id="rId4" imgW="6095238" imgH="4571429" progId="">
              <p:embed/>
            </p:oleObj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57166"/>
            <a:ext cx="3378200" cy="38877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3214686"/>
            <a:ext cx="3570288" cy="28384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8 Imagen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28572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09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5219700" cy="40417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8572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esto_no_es_carrete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43" y="2855934"/>
            <a:ext cx="4643437" cy="35734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VITICHI P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3429000"/>
            <a:ext cx="4876800" cy="3171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1" descr="VITICHI P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5382" y="1389063"/>
            <a:ext cx="3505200" cy="22685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2" descr="204"/>
          <p:cNvPicPr>
            <a:picLocks noChangeAspect="1" noChangeArrowheads="1"/>
          </p:cNvPicPr>
          <p:nvPr/>
        </p:nvPicPr>
        <p:blipFill>
          <a:blip r:embed="rId4"/>
          <a:srcRect l="2205" t="4445" r="2986" b="6667"/>
          <a:stretch>
            <a:fillRect/>
          </a:stretch>
        </p:blipFill>
        <p:spPr bwMode="auto">
          <a:xfrm>
            <a:off x="4548182" y="990600"/>
            <a:ext cx="3276600" cy="304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13" descr="VITICHI PRO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782" y="3505200"/>
            <a:ext cx="3811588" cy="241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28572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6135" name="Object 23"/>
          <p:cNvGraphicFramePr>
            <a:graphicFrameLocks noChangeAspect="1"/>
          </p:cNvGraphicFramePr>
          <p:nvPr/>
        </p:nvGraphicFramePr>
        <p:xfrm>
          <a:off x="1279717" y="1142984"/>
          <a:ext cx="6364117" cy="4786346"/>
        </p:xfrm>
        <a:graphic>
          <a:graphicData uri="http://schemas.openxmlformats.org/presentationml/2006/ole">
            <p:oleObj spid="_x0000_s4098" name="Diapositiva" r:id="rId3" imgW="4572180" imgH="3428852" progId="PowerPoint.Slide.8">
              <p:embed/>
            </p:oleObj>
          </a:graphicData>
        </a:graphic>
      </p:graphicFrame>
      <p:sp>
        <p:nvSpPr>
          <p:cNvPr id="346136" name="Rectangle 24"/>
          <p:cNvSpPr>
            <a:spLocks noChangeArrowheads="1"/>
          </p:cNvSpPr>
          <p:nvPr/>
        </p:nvSpPr>
        <p:spPr bwMode="auto">
          <a:xfrm>
            <a:off x="0" y="5157788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s-ES_tradnl"/>
          </a:p>
        </p:txBody>
      </p:sp>
      <p:pic>
        <p:nvPicPr>
          <p:cNvPr id="8" name="7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28572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7" y="785794"/>
            <a:ext cx="536257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 de flecha"/>
          <p:cNvCxnSpPr>
            <a:endCxn id="19" idx="3"/>
          </p:cNvCxnSpPr>
          <p:nvPr/>
        </p:nvCxnSpPr>
        <p:spPr>
          <a:xfrm rot="16200000" flipV="1">
            <a:off x="1540668" y="1596213"/>
            <a:ext cx="822325" cy="64293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rot="10800000">
            <a:off x="1643062" y="2300269"/>
            <a:ext cx="1214438" cy="11430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>
            <a:endCxn id="24" idx="1"/>
          </p:cNvCxnSpPr>
          <p:nvPr/>
        </p:nvCxnSpPr>
        <p:spPr>
          <a:xfrm>
            <a:off x="3916362" y="5024419"/>
            <a:ext cx="928688" cy="465137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>
            <a:endCxn id="22" idx="3"/>
          </p:cNvCxnSpPr>
          <p:nvPr/>
        </p:nvCxnSpPr>
        <p:spPr>
          <a:xfrm rot="16200000" flipV="1">
            <a:off x="1757363" y="3425806"/>
            <a:ext cx="677862" cy="642937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>
            <a:endCxn id="23" idx="3"/>
          </p:cNvCxnSpPr>
          <p:nvPr/>
        </p:nvCxnSpPr>
        <p:spPr>
          <a:xfrm rot="10800000">
            <a:off x="1703387" y="4479906"/>
            <a:ext cx="928688" cy="606425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rot="5400000" flipH="1" flipV="1">
            <a:off x="3929062" y="2514581"/>
            <a:ext cx="1714500" cy="5715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Rectángulo"/>
          <p:cNvSpPr/>
          <p:nvPr/>
        </p:nvSpPr>
        <p:spPr>
          <a:xfrm>
            <a:off x="214312" y="1146156"/>
            <a:ext cx="1403350" cy="720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>
                <a:solidFill>
                  <a:srgbClr val="FF0000"/>
                </a:solidFill>
              </a:rPr>
              <a:t>11 EMSACFI</a:t>
            </a:r>
          </a:p>
          <a:p>
            <a:pPr algn="ctr">
              <a:defRPr/>
            </a:pPr>
            <a:r>
              <a:rPr lang="en-US" sz="1600">
                <a:solidFill>
                  <a:srgbClr val="FF0000"/>
                </a:solidFill>
              </a:rPr>
              <a:t>5 municipios</a:t>
            </a:r>
            <a:endParaRPr lang="es-ES" sz="1600">
              <a:solidFill>
                <a:srgbClr val="FF0000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4357687" y="1290619"/>
            <a:ext cx="1436688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</a:rPr>
              <a:t>8 EMSACFI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</a:rPr>
              <a:t>5 </a:t>
            </a:r>
            <a:r>
              <a:rPr lang="en-US" sz="1600" dirty="0" err="1">
                <a:solidFill>
                  <a:srgbClr val="FF0000"/>
                </a:solidFill>
              </a:rPr>
              <a:t>municipios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357187" y="2085956"/>
            <a:ext cx="1404938" cy="500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</a:rPr>
              <a:t>7 EMSACFI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</a:rPr>
              <a:t>5 </a:t>
            </a:r>
            <a:r>
              <a:rPr lang="en-US" sz="1600" dirty="0" err="1">
                <a:solidFill>
                  <a:srgbClr val="FF0000"/>
                </a:solidFill>
              </a:rPr>
              <a:t>municipios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85750" y="3157519"/>
            <a:ext cx="1476375" cy="500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>
                <a:solidFill>
                  <a:srgbClr val="FF0000"/>
                </a:solidFill>
              </a:rPr>
              <a:t>6 EMSACFI</a:t>
            </a:r>
          </a:p>
          <a:p>
            <a:pPr algn="ctr">
              <a:defRPr/>
            </a:pPr>
            <a:r>
              <a:rPr lang="en-US" sz="1600">
                <a:solidFill>
                  <a:srgbClr val="FF0000"/>
                </a:solidFill>
              </a:rPr>
              <a:t>6 municipios</a:t>
            </a:r>
            <a:endParaRPr lang="es-ES" sz="1600">
              <a:solidFill>
                <a:srgbClr val="FF0000"/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285750" y="4229081"/>
            <a:ext cx="1404937" cy="500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>
                <a:solidFill>
                  <a:srgbClr val="FF0000"/>
                </a:solidFill>
              </a:rPr>
              <a:t>10 EMSACFI</a:t>
            </a:r>
          </a:p>
          <a:p>
            <a:pPr algn="ctr">
              <a:defRPr/>
            </a:pPr>
            <a:r>
              <a:rPr lang="en-US" sz="1600">
                <a:solidFill>
                  <a:srgbClr val="FF0000"/>
                </a:solidFill>
              </a:rPr>
              <a:t>5 municipios</a:t>
            </a:r>
            <a:endParaRPr lang="es-ES" sz="1600">
              <a:solidFill>
                <a:srgbClr val="FF0000"/>
              </a:solidFill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4857750" y="5035531"/>
            <a:ext cx="1512887" cy="908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>
                <a:solidFill>
                  <a:srgbClr val="FF0000"/>
                </a:solidFill>
              </a:rPr>
              <a:t>10 EMSACFI</a:t>
            </a:r>
          </a:p>
          <a:p>
            <a:pPr algn="ctr">
              <a:defRPr/>
            </a:pPr>
            <a:r>
              <a:rPr lang="en-US" sz="1600">
                <a:solidFill>
                  <a:srgbClr val="FF0000"/>
                </a:solidFill>
              </a:rPr>
              <a:t>5 municipios</a:t>
            </a:r>
            <a:endParaRPr lang="es-ES" sz="1600">
              <a:solidFill>
                <a:srgbClr val="FF0000"/>
              </a:solidFill>
            </a:endParaRPr>
          </a:p>
        </p:txBody>
      </p:sp>
      <p:sp>
        <p:nvSpPr>
          <p:cNvPr id="3087" name="Rectangle 34"/>
          <p:cNvSpPr>
            <a:spLocks noChangeArrowheads="1"/>
          </p:cNvSpPr>
          <p:nvPr/>
        </p:nvSpPr>
        <p:spPr bwMode="auto">
          <a:xfrm>
            <a:off x="6572250" y="1228706"/>
            <a:ext cx="2571750" cy="714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>
              <a:latin typeface="Calibri" pitchFamily="34" charset="0"/>
            </a:endParaRPr>
          </a:p>
          <a:p>
            <a:pPr algn="ctr"/>
            <a:r>
              <a:rPr lang="es-ES" b="1">
                <a:latin typeface="Calibri" pitchFamily="34" charset="0"/>
              </a:rPr>
              <a:t>  </a:t>
            </a:r>
          </a:p>
          <a:p>
            <a:pPr algn="ctr"/>
            <a:r>
              <a:rPr lang="es-ES" b="1">
                <a:latin typeface="Calibri" pitchFamily="34" charset="0"/>
              </a:rPr>
              <a:t>    Total EMSAFCI:      52</a:t>
            </a:r>
          </a:p>
          <a:p>
            <a:pPr algn="ctr"/>
            <a:r>
              <a:rPr lang="en-US" b="1">
                <a:latin typeface="Calibri" pitchFamily="34" charset="0"/>
              </a:rPr>
              <a:t>    Total Municipios:  31 </a:t>
            </a:r>
            <a:endParaRPr lang="es-ES" b="1">
              <a:latin typeface="Calibri" pitchFamily="34" charset="0"/>
            </a:endParaRPr>
          </a:p>
          <a:p>
            <a:pPr algn="ctr"/>
            <a:endParaRPr lang="es-ES">
              <a:latin typeface="Calibri" pitchFamily="34" charset="0"/>
            </a:endParaRPr>
          </a:p>
          <a:p>
            <a:pPr algn="ctr"/>
            <a:endParaRPr lang="es-ES">
              <a:latin typeface="Calibri" pitchFamily="34" charset="0"/>
            </a:endParaRPr>
          </a:p>
        </p:txBody>
      </p:sp>
      <p:sp>
        <p:nvSpPr>
          <p:cNvPr id="3088" name="Rectangle 34"/>
          <p:cNvSpPr>
            <a:spLocks noChangeArrowheads="1"/>
          </p:cNvSpPr>
          <p:nvPr/>
        </p:nvSpPr>
        <p:spPr bwMode="auto">
          <a:xfrm>
            <a:off x="6572250" y="2085956"/>
            <a:ext cx="2571750" cy="1857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>
              <a:latin typeface="Calibri" pitchFamily="34" charset="0"/>
            </a:endParaRPr>
          </a:p>
          <a:p>
            <a:pPr algn="ctr"/>
            <a:r>
              <a:rPr lang="es-ES" b="1">
                <a:latin typeface="Calibri" pitchFamily="34" charset="0"/>
              </a:rPr>
              <a:t>  </a:t>
            </a:r>
          </a:p>
          <a:p>
            <a:pPr algn="ctr"/>
            <a:r>
              <a:rPr lang="es-ES" b="1">
                <a:latin typeface="Calibri" pitchFamily="34" charset="0"/>
              </a:rPr>
              <a:t> Conformación EMSAFCI</a:t>
            </a:r>
          </a:p>
          <a:p>
            <a:pPr algn="ctr">
              <a:buFont typeface="Arial" charset="0"/>
              <a:buChar char="•"/>
            </a:pPr>
            <a:r>
              <a:rPr lang="en-US" b="1">
                <a:latin typeface="Calibri" pitchFamily="34" charset="0"/>
              </a:rPr>
              <a:t> 1 Médico</a:t>
            </a:r>
          </a:p>
          <a:p>
            <a:pPr algn="ctr">
              <a:buFont typeface="Arial" charset="0"/>
              <a:buChar char="•"/>
            </a:pPr>
            <a:r>
              <a:rPr lang="en-US" b="1">
                <a:latin typeface="Calibri" pitchFamily="34" charset="0"/>
              </a:rPr>
              <a:t> 1 Odontólogo</a:t>
            </a:r>
          </a:p>
          <a:p>
            <a:pPr algn="ctr">
              <a:buFont typeface="Arial" charset="0"/>
              <a:buChar char="•"/>
            </a:pPr>
            <a:r>
              <a:rPr lang="en-US" b="1">
                <a:latin typeface="Calibri" pitchFamily="34" charset="0"/>
              </a:rPr>
              <a:t> 1 T. Area Social</a:t>
            </a:r>
          </a:p>
          <a:p>
            <a:pPr algn="ctr">
              <a:buFont typeface="Arial" charset="0"/>
              <a:buChar char="•"/>
            </a:pPr>
            <a:r>
              <a:rPr lang="en-US" b="1">
                <a:latin typeface="Calibri" pitchFamily="34" charset="0"/>
              </a:rPr>
              <a:t> 1 Enfermera/o Auxiliar </a:t>
            </a:r>
          </a:p>
          <a:p>
            <a:pPr algn="ctr">
              <a:buFont typeface="Arial" charset="0"/>
              <a:buChar char="•"/>
            </a:pPr>
            <a:r>
              <a:rPr lang="en-US" b="1">
                <a:latin typeface="Calibri" pitchFamily="34" charset="0"/>
              </a:rPr>
              <a:t> 1 Conductor</a:t>
            </a:r>
            <a:endParaRPr lang="es-ES" b="1">
              <a:latin typeface="Calibri" pitchFamily="34" charset="0"/>
            </a:endParaRPr>
          </a:p>
          <a:p>
            <a:pPr algn="ctr"/>
            <a:endParaRPr lang="es-ES">
              <a:latin typeface="Calibri" pitchFamily="34" charset="0"/>
            </a:endParaRPr>
          </a:p>
          <a:p>
            <a:pPr algn="ctr"/>
            <a:endParaRPr lang="es-ES">
              <a:latin typeface="Calibri" pitchFamily="34" charset="0"/>
            </a:endParaRPr>
          </a:p>
        </p:txBody>
      </p:sp>
      <p:sp>
        <p:nvSpPr>
          <p:cNvPr id="3090" name="Rectangle 34"/>
          <p:cNvSpPr>
            <a:spLocks noChangeArrowheads="1"/>
          </p:cNvSpPr>
          <p:nvPr/>
        </p:nvSpPr>
        <p:spPr bwMode="auto">
          <a:xfrm>
            <a:off x="6572250" y="4086206"/>
            <a:ext cx="2571750" cy="1714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>
              <a:latin typeface="Calibri" pitchFamily="34" charset="0"/>
            </a:endParaRPr>
          </a:p>
          <a:p>
            <a:pPr algn="ctr"/>
            <a:r>
              <a:rPr lang="es-ES" b="1">
                <a:latin typeface="Calibri" pitchFamily="34" charset="0"/>
              </a:rPr>
              <a:t> </a:t>
            </a:r>
          </a:p>
          <a:p>
            <a:pPr algn="ctr"/>
            <a:r>
              <a:rPr lang="es-ES" b="1">
                <a:latin typeface="Calibri" pitchFamily="34" charset="0"/>
              </a:rPr>
              <a:t> 15 EMSAFCI  en </a:t>
            </a:r>
          </a:p>
          <a:p>
            <a:pPr algn="ctr"/>
            <a:r>
              <a:rPr lang="es-ES" b="1">
                <a:latin typeface="Calibri" pitchFamily="34" charset="0"/>
              </a:rPr>
              <a:t> creación en Pando, Beni</a:t>
            </a:r>
          </a:p>
          <a:p>
            <a:pPr algn="ctr"/>
            <a:r>
              <a:rPr lang="es-ES" b="1">
                <a:latin typeface="Calibri" pitchFamily="34" charset="0"/>
              </a:rPr>
              <a:t>Y Tarija </a:t>
            </a:r>
          </a:p>
          <a:p>
            <a:pPr algn="ctr"/>
            <a:r>
              <a:rPr lang="en-US" b="1">
                <a:latin typeface="Calibri" pitchFamily="34" charset="0"/>
              </a:rPr>
              <a:t> 20 EMSAFCI en </a:t>
            </a:r>
          </a:p>
          <a:p>
            <a:pPr algn="ctr"/>
            <a:r>
              <a:rPr lang="en-US" b="1">
                <a:latin typeface="Calibri" pitchFamily="34" charset="0"/>
              </a:rPr>
              <a:t>creación en el resto de </a:t>
            </a:r>
          </a:p>
          <a:p>
            <a:pPr algn="ctr"/>
            <a:r>
              <a:rPr lang="en-US" b="1">
                <a:latin typeface="Calibri" pitchFamily="34" charset="0"/>
              </a:rPr>
              <a:t>Bolivia</a:t>
            </a:r>
            <a:endParaRPr lang="es-ES" b="1">
              <a:latin typeface="Calibri" pitchFamily="34" charset="0"/>
            </a:endParaRPr>
          </a:p>
          <a:p>
            <a:pPr algn="ctr"/>
            <a:endParaRPr lang="es-ES">
              <a:latin typeface="Calibri" pitchFamily="34" charset="0"/>
            </a:endParaRPr>
          </a:p>
          <a:p>
            <a:pPr algn="ctr"/>
            <a:endParaRPr lang="es-ES">
              <a:latin typeface="Calibri" pitchFamily="34" charset="0"/>
            </a:endParaRPr>
          </a:p>
        </p:txBody>
      </p:sp>
      <p:pic>
        <p:nvPicPr>
          <p:cNvPr id="3091" name="Picture 3" descr="C:\Users\dv31075\Desktop\ambulanc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7" y="3514706"/>
            <a:ext cx="97631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3" descr="C:\Users\dv31075\Desktop\ambulanc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3228956"/>
            <a:ext cx="81438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3" descr="C:\Users\dv31075\Desktop\ambulanc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812" y="3871894"/>
            <a:ext cx="83343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Picture 3" descr="C:\Users\dv31075\Desktop\ambulanc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4872019"/>
            <a:ext cx="8334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3" descr="C:\Users\dv31075\Desktop\ambulanc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62" y="1943081"/>
            <a:ext cx="7858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Picture 3" descr="C:\Users\dv31075\Desktop\ambulanc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4575156"/>
            <a:ext cx="8334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24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28572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6"/>
          <p:cNvPicPr>
            <a:picLocks noChangeAspect="1" noChangeArrowheads="1"/>
          </p:cNvPicPr>
          <p:nvPr/>
        </p:nvPicPr>
        <p:blipFill>
          <a:blip r:embed="rId2"/>
          <a:srcRect t="4962" b="7361"/>
          <a:stretch>
            <a:fillRect/>
          </a:stretch>
        </p:blipFill>
        <p:spPr bwMode="auto">
          <a:xfrm>
            <a:off x="357158" y="214290"/>
            <a:ext cx="3716337" cy="4246562"/>
          </a:xfrm>
          <a:prstGeom prst="rect">
            <a:avLst/>
          </a:prstGeom>
          <a:noFill/>
          <a:ln w="76200" algn="in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48" name="Picture 4" descr="30"/>
          <p:cNvPicPr>
            <a:picLocks noChangeAspect="1" noChangeArrowheads="1"/>
          </p:cNvPicPr>
          <p:nvPr/>
        </p:nvPicPr>
        <p:blipFill>
          <a:blip r:embed="rId3">
            <a:lum bright="-30000" contrast="54000"/>
          </a:blip>
          <a:srcRect l="9485" t="6897" r="7047" b="8963"/>
          <a:stretch>
            <a:fillRect/>
          </a:stretch>
        </p:blipFill>
        <p:spPr bwMode="auto">
          <a:xfrm>
            <a:off x="2143108" y="2105025"/>
            <a:ext cx="3429000" cy="4752975"/>
          </a:xfrm>
          <a:prstGeom prst="rect">
            <a:avLst/>
          </a:prstGeom>
          <a:noFill/>
          <a:ln w="76200" algn="in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5" descr="28"/>
          <p:cNvPicPr>
            <a:picLocks noChangeAspect="1" noChangeArrowheads="1"/>
          </p:cNvPicPr>
          <p:nvPr/>
        </p:nvPicPr>
        <p:blipFill>
          <a:blip r:embed="rId4">
            <a:lum bright="-18000" contrast="42000"/>
          </a:blip>
          <a:srcRect t="6334" b="2467"/>
          <a:stretch>
            <a:fillRect/>
          </a:stretch>
        </p:blipFill>
        <p:spPr bwMode="auto">
          <a:xfrm>
            <a:off x="4786314" y="285728"/>
            <a:ext cx="2739024" cy="3435350"/>
          </a:xfrm>
          <a:prstGeom prst="rect">
            <a:avLst/>
          </a:prstGeom>
          <a:noFill/>
          <a:ln w="76200" algn="in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Picture 2" descr="9"/>
          <p:cNvPicPr>
            <a:picLocks noChangeAspect="1" noChangeArrowheads="1"/>
          </p:cNvPicPr>
          <p:nvPr/>
        </p:nvPicPr>
        <p:blipFill>
          <a:blip r:embed="rId5" cstate="print"/>
          <a:srcRect l="7582" r="7126"/>
          <a:stretch>
            <a:fillRect/>
          </a:stretch>
        </p:blipFill>
        <p:spPr bwMode="auto">
          <a:xfrm>
            <a:off x="5214942" y="2714620"/>
            <a:ext cx="3529012" cy="3205162"/>
          </a:xfrm>
          <a:prstGeom prst="rect">
            <a:avLst/>
          </a:prstGeom>
          <a:noFill/>
          <a:ln w="76200" algn="in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9 Imagen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85786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86182" y="5072074"/>
            <a:ext cx="5014890" cy="1143000"/>
          </a:xfrm>
        </p:spPr>
        <p:txBody>
          <a:bodyPr/>
          <a:lstStyle/>
          <a:p>
            <a:r>
              <a:rPr lang="en-US" dirty="0" err="1" smtClean="0"/>
              <a:t>Muchas</a:t>
            </a:r>
            <a:r>
              <a:rPr lang="en-US" dirty="0" smtClean="0"/>
              <a:t> gracias…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7610" cy="868346"/>
          </a:xfrm>
          <a:solidFill>
            <a:srgbClr val="0000FF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_tradnl" sz="40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PIOCs</a:t>
            </a:r>
            <a:r>
              <a:rPr lang="es-ES_tradnl" sz="40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de Bolivia</a:t>
            </a:r>
            <a:endParaRPr lang="es-ES_tradnl" sz="400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2757478" cy="4686320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es-ES_tradnl" dirty="0" err="1" smtClean="0"/>
              <a:t>Nro</a:t>
            </a:r>
            <a:r>
              <a:rPr lang="es-ES_tradnl" dirty="0" smtClean="0"/>
              <a:t> de pueblos indígenas de Bolivia: 36</a:t>
            </a:r>
          </a:p>
          <a:p>
            <a:pPr lvl="0" algn="just"/>
            <a:endParaRPr lang="es-ES_tradnl" dirty="0" smtClean="0"/>
          </a:p>
          <a:p>
            <a:pPr lvl="0" algn="just"/>
            <a:r>
              <a:rPr lang="es-ES_tradnl" dirty="0" smtClean="0"/>
              <a:t>% de habitantes indígenas: 60% (INE)</a:t>
            </a:r>
          </a:p>
          <a:p>
            <a:pPr lvl="0" algn="just"/>
            <a:endParaRPr lang="es-ES_tradnl" dirty="0" smtClean="0"/>
          </a:p>
          <a:p>
            <a:pPr lvl="0" algn="just"/>
            <a:r>
              <a:rPr lang="es-ES_tradnl" dirty="0" smtClean="0"/>
              <a:t>Formas de organización </a:t>
            </a:r>
          </a:p>
          <a:p>
            <a:pPr lvl="1"/>
            <a:r>
              <a:rPr lang="es-ES_tradnl" dirty="0" smtClean="0"/>
              <a:t>Ayllus</a:t>
            </a:r>
          </a:p>
          <a:p>
            <a:pPr lvl="1"/>
            <a:r>
              <a:rPr lang="en-US" dirty="0" err="1" smtClean="0"/>
              <a:t>Sindicatos</a:t>
            </a:r>
            <a:endParaRPr lang="es-ES_tradnl" dirty="0" smtClean="0"/>
          </a:p>
          <a:p>
            <a:pPr lvl="1"/>
            <a:r>
              <a:rPr lang="es-ES_tradnl" dirty="0" err="1" smtClean="0"/>
              <a:t>Tentas</a:t>
            </a:r>
            <a:r>
              <a:rPr lang="es-ES_tradnl" dirty="0" smtClean="0"/>
              <a:t> </a:t>
            </a:r>
          </a:p>
          <a:p>
            <a:pPr lvl="1"/>
            <a:r>
              <a:rPr lang="es-ES_tradnl" dirty="0" err="1" smtClean="0"/>
              <a:t>Capitanias</a:t>
            </a:r>
            <a:r>
              <a:rPr lang="es-ES_tradnl" dirty="0" smtClean="0"/>
              <a:t> </a:t>
            </a:r>
          </a:p>
          <a:p>
            <a:pPr lvl="1"/>
            <a:r>
              <a:rPr lang="en-US" dirty="0" err="1" smtClean="0"/>
              <a:t>Otros</a:t>
            </a:r>
            <a:endParaRPr lang="es-ES_tradnl" dirty="0" smtClean="0"/>
          </a:p>
          <a:p>
            <a:endParaRPr lang="es-ES_tradnl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3929058" y="1643044"/>
          <a:ext cx="2159000" cy="4214844"/>
        </p:xfrm>
        <a:graphic>
          <a:graphicData uri="http://schemas.openxmlformats.org/drawingml/2006/table">
            <a:tbl>
              <a:tblPr/>
              <a:tblGrid>
                <a:gridCol w="357190"/>
                <a:gridCol w="823910"/>
                <a:gridCol w="977900"/>
              </a:tblGrid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Quechua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   2.556.277,00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Aymara</a:t>
                      </a:r>
                      <a:endParaRPr lang="es-ES_tradn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   2.098.317,00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Guarani</a:t>
                      </a:r>
                      <a:endParaRPr lang="es-ES_tradn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       133.393,00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Chiquitano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   1.844.248,00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Afroboliviano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         22.000,00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Movima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10.152,00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Guarayo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9.863,00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Chiman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8.528,00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Tacana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7.056,00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Maropa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4.498,00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Leco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4.009,00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Itonama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2.940,00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Yuracare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2.755,00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Uru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2.383,00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Wanayek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2.020,00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Cavineno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1.677,00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Ayoreo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1.701,00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58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Moseten</a:t>
                      </a:r>
                      <a:endParaRPr lang="es-ES_tradnl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1.601,00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6429388" y="1571620"/>
          <a:ext cx="2159000" cy="4629305"/>
        </p:xfrm>
        <a:graphic>
          <a:graphicData uri="http://schemas.openxmlformats.org/drawingml/2006/table">
            <a:tbl>
              <a:tblPr/>
              <a:tblGrid>
                <a:gridCol w="292100"/>
                <a:gridCol w="889000"/>
                <a:gridCol w="977900"/>
              </a:tblGrid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Baure</a:t>
                      </a:r>
                      <a:endParaRPr lang="es-ES_tradnl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976,00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Ese Ejja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939,00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Cayubaba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645,00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Chacobo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501,00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Canichama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420,00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Siriono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308,00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Joaquiniano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337,00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Yuqui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220,00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Yaminahua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188,00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Machineri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155,00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Araona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112,00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101,00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Tapiete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                 63,00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Guarasugme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                 31,00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Pacahuara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                 25,00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Toronoma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  <a:r>
                        <a:rPr lang="es-ES_tradnl" sz="11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???</a:t>
                      </a:r>
                      <a:endParaRPr lang="es-ES_tradn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40">
                <a:tc>
                  <a:txBody>
                    <a:bodyPr/>
                    <a:lstStyle/>
                    <a:p>
                      <a:pPr algn="r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Nahua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  <a:r>
                        <a:rPr lang="es-ES_tradnl" sz="11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???</a:t>
                      </a:r>
                      <a:endParaRPr lang="es-ES_tradn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808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es-ES_trad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6.718.439,00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28572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8"/>
          <p:cNvSpPr txBox="1">
            <a:spLocks noChangeArrowheads="1"/>
          </p:cNvSpPr>
          <p:nvPr/>
        </p:nvSpPr>
        <p:spPr bwMode="auto">
          <a:xfrm rot="-4042159">
            <a:off x="3356768" y="773907"/>
            <a:ext cx="735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 b="1" i="1"/>
              <a:t>PANO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 rot="-4517546">
            <a:off x="2137569" y="1759744"/>
            <a:ext cx="1173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/>
              <a:t>TAKANAS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 rot="-2397453">
            <a:off x="3416300" y="1836738"/>
            <a:ext cx="938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b="1" i="1"/>
              <a:t>MOVIMA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 rot="-2397453">
            <a:off x="3705225" y="2557463"/>
            <a:ext cx="1204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b="1" i="1"/>
              <a:t>MOXITANIA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 rot="2107879">
            <a:off x="2916238" y="3213100"/>
            <a:ext cx="1044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b="1" i="1"/>
              <a:t>MOSETEN</a:t>
            </a: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 rot="3056812">
            <a:off x="1874044" y="2886869"/>
            <a:ext cx="8572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800" b="1" i="1"/>
              <a:t>KALLAGUAYA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 rot="978355">
            <a:off x="2124075" y="3284538"/>
            <a:ext cx="6810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800" b="1" i="1"/>
              <a:t>OMASUYU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 rot="-965497">
            <a:off x="2051050" y="3716338"/>
            <a:ext cx="857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b="1" i="1"/>
              <a:t>PAKAJA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 rot="-1401385">
            <a:off x="2124075" y="4437063"/>
            <a:ext cx="730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900" b="1" i="1"/>
              <a:t>CARANGA</a:t>
            </a: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 rot="-3347378">
            <a:off x="2763044" y="4087019"/>
            <a:ext cx="5810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 b="1" i="1"/>
              <a:t>SORA</a:t>
            </a: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 rot="-3830023">
            <a:off x="3186907" y="4094956"/>
            <a:ext cx="703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000" b="1" i="1"/>
              <a:t>CHARKA</a:t>
            </a:r>
          </a:p>
        </p:txBody>
      </p:sp>
      <p:sp>
        <p:nvSpPr>
          <p:cNvPr id="1043" name="Text Box 19"/>
          <p:cNvSpPr txBox="1">
            <a:spLocks noChangeArrowheads="1"/>
          </p:cNvSpPr>
          <p:nvPr/>
        </p:nvSpPr>
        <p:spPr bwMode="auto">
          <a:xfrm rot="-3462499">
            <a:off x="4350544" y="5017294"/>
            <a:ext cx="1354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 b="1" i="1" dirty="0"/>
              <a:t>GUARANIES</a:t>
            </a:r>
          </a:p>
        </p:txBody>
      </p:sp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5148263" y="3716338"/>
            <a:ext cx="1547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 b="1" i="1"/>
              <a:t>CHIQUITANIA</a:t>
            </a:r>
          </a:p>
        </p:txBody>
      </p:sp>
      <p:sp>
        <p:nvSpPr>
          <p:cNvPr id="1045" name="Text Box 21"/>
          <p:cNvSpPr txBox="1">
            <a:spLocks noChangeArrowheads="1"/>
          </p:cNvSpPr>
          <p:nvPr/>
        </p:nvSpPr>
        <p:spPr bwMode="auto">
          <a:xfrm rot="-3888326">
            <a:off x="4179888" y="3028950"/>
            <a:ext cx="1263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 b="1" i="1"/>
              <a:t>GUARAYUS</a:t>
            </a:r>
          </a:p>
        </p:txBody>
      </p:sp>
      <p:sp>
        <p:nvSpPr>
          <p:cNvPr id="1046" name="Text Box 22"/>
          <p:cNvSpPr txBox="1">
            <a:spLocks noChangeArrowheads="1"/>
          </p:cNvSpPr>
          <p:nvPr/>
        </p:nvSpPr>
        <p:spPr bwMode="auto">
          <a:xfrm rot="1096628">
            <a:off x="3779838" y="4076700"/>
            <a:ext cx="657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 b="1" i="1"/>
              <a:t>CHUIS</a:t>
            </a:r>
          </a:p>
        </p:txBody>
      </p:sp>
      <p:sp>
        <p:nvSpPr>
          <p:cNvPr id="1047" name="Text Box 23"/>
          <p:cNvSpPr txBox="1">
            <a:spLocks noChangeArrowheads="1"/>
          </p:cNvSpPr>
          <p:nvPr/>
        </p:nvSpPr>
        <p:spPr bwMode="auto">
          <a:xfrm rot="1433360">
            <a:off x="3708400" y="4724400"/>
            <a:ext cx="730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900" b="1" i="1"/>
              <a:t>YAMPARA</a:t>
            </a:r>
          </a:p>
        </p:txBody>
      </p:sp>
      <p:sp>
        <p:nvSpPr>
          <p:cNvPr id="1048" name="Text Box 24"/>
          <p:cNvSpPr txBox="1">
            <a:spLocks noChangeArrowheads="1"/>
          </p:cNvSpPr>
          <p:nvPr/>
        </p:nvSpPr>
        <p:spPr bwMode="auto">
          <a:xfrm rot="-4570302">
            <a:off x="3203575" y="4797425"/>
            <a:ext cx="806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900" b="1" i="1"/>
              <a:t>QARAQARA</a:t>
            </a:r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 rot="217175">
            <a:off x="2700338" y="4797425"/>
            <a:ext cx="7254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000" b="1" i="1"/>
              <a:t>KILLAKA</a:t>
            </a:r>
          </a:p>
        </p:txBody>
      </p:sp>
      <p:sp>
        <p:nvSpPr>
          <p:cNvPr id="1050" name="Text Box 26"/>
          <p:cNvSpPr txBox="1">
            <a:spLocks noChangeArrowheads="1"/>
          </p:cNvSpPr>
          <p:nvPr/>
        </p:nvSpPr>
        <p:spPr bwMode="auto">
          <a:xfrm>
            <a:off x="2555875" y="5516563"/>
            <a:ext cx="769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 b="1" i="1"/>
              <a:t>LIPEZ</a:t>
            </a:r>
          </a:p>
        </p:txBody>
      </p:sp>
      <p:sp>
        <p:nvSpPr>
          <p:cNvPr id="1051" name="Text Box 27"/>
          <p:cNvSpPr txBox="1">
            <a:spLocks noChangeArrowheads="1"/>
          </p:cNvSpPr>
          <p:nvPr/>
        </p:nvSpPr>
        <p:spPr bwMode="auto">
          <a:xfrm rot="2251950">
            <a:off x="3635375" y="5084763"/>
            <a:ext cx="6207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800" b="1" i="1"/>
              <a:t>KILLAKA</a:t>
            </a:r>
          </a:p>
        </p:txBody>
      </p:sp>
      <p:sp>
        <p:nvSpPr>
          <p:cNvPr id="1052" name="Text Box 28"/>
          <p:cNvSpPr txBox="1">
            <a:spLocks noChangeArrowheads="1"/>
          </p:cNvSpPr>
          <p:nvPr/>
        </p:nvSpPr>
        <p:spPr bwMode="auto">
          <a:xfrm>
            <a:off x="3419475" y="5589588"/>
            <a:ext cx="730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000" b="1" i="1"/>
              <a:t>CHICHA</a:t>
            </a:r>
          </a:p>
        </p:txBody>
      </p:sp>
      <p:sp>
        <p:nvSpPr>
          <p:cNvPr id="1054" name="Text Box 30"/>
          <p:cNvSpPr txBox="1">
            <a:spLocks noChangeArrowheads="1"/>
          </p:cNvSpPr>
          <p:nvPr/>
        </p:nvSpPr>
        <p:spPr bwMode="auto">
          <a:xfrm>
            <a:off x="2012950" y="920750"/>
            <a:ext cx="730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700" b="1">
                <a:solidFill>
                  <a:srgbClr val="CC0000"/>
                </a:solidFill>
                <a:latin typeface="Arial" charset="0"/>
              </a:rPr>
              <a:t>YAMINAGUA</a:t>
            </a:r>
          </a:p>
          <a:p>
            <a:pPr algn="ctr"/>
            <a:r>
              <a:rPr lang="es-ES" sz="700" b="1">
                <a:solidFill>
                  <a:srgbClr val="CC0000"/>
                </a:solidFill>
                <a:latin typeface="Arial" charset="0"/>
              </a:rPr>
              <a:t>MACHINERI</a:t>
            </a:r>
          </a:p>
        </p:txBody>
      </p:sp>
      <p:sp>
        <p:nvSpPr>
          <p:cNvPr id="1055" name="Text Box 31"/>
          <p:cNvSpPr txBox="1">
            <a:spLocks noChangeArrowheads="1"/>
          </p:cNvSpPr>
          <p:nvPr/>
        </p:nvSpPr>
        <p:spPr bwMode="auto">
          <a:xfrm>
            <a:off x="3336925" y="404813"/>
            <a:ext cx="7080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700" b="1">
                <a:solidFill>
                  <a:srgbClr val="CC0000"/>
                </a:solidFill>
                <a:latin typeface="Arial" charset="0"/>
              </a:rPr>
              <a:t>PAKAWARA</a:t>
            </a:r>
          </a:p>
        </p:txBody>
      </p:sp>
      <p:sp>
        <p:nvSpPr>
          <p:cNvPr id="1056" name="Text Box 32"/>
          <p:cNvSpPr txBox="1">
            <a:spLocks noChangeArrowheads="1"/>
          </p:cNvSpPr>
          <p:nvPr/>
        </p:nvSpPr>
        <p:spPr bwMode="auto">
          <a:xfrm>
            <a:off x="3417888" y="1268413"/>
            <a:ext cx="63658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700" b="1">
                <a:solidFill>
                  <a:srgbClr val="CC0000"/>
                </a:solidFill>
                <a:latin typeface="Arial" charset="0"/>
              </a:rPr>
              <a:t>CHAKOVO</a:t>
            </a:r>
          </a:p>
        </p:txBody>
      </p:sp>
      <p:sp>
        <p:nvSpPr>
          <p:cNvPr id="1057" name="Text Box 33"/>
          <p:cNvSpPr txBox="1">
            <a:spLocks noChangeArrowheads="1"/>
          </p:cNvSpPr>
          <p:nvPr/>
        </p:nvSpPr>
        <p:spPr bwMode="auto">
          <a:xfrm>
            <a:off x="2838450" y="1700213"/>
            <a:ext cx="5810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700" b="1">
                <a:solidFill>
                  <a:srgbClr val="CC0000"/>
                </a:solidFill>
                <a:latin typeface="Arial" charset="0"/>
              </a:rPr>
              <a:t>CAVINAS</a:t>
            </a:r>
          </a:p>
        </p:txBody>
      </p:sp>
      <p:sp>
        <p:nvSpPr>
          <p:cNvPr id="1058" name="Text Box 34"/>
          <p:cNvSpPr txBox="1">
            <a:spLocks noChangeArrowheads="1"/>
          </p:cNvSpPr>
          <p:nvPr/>
        </p:nvSpPr>
        <p:spPr bwMode="auto">
          <a:xfrm rot="-2244321">
            <a:off x="2744788" y="2065338"/>
            <a:ext cx="56038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700" b="1">
                <a:solidFill>
                  <a:srgbClr val="CC0000"/>
                </a:solidFill>
                <a:latin typeface="Arial" charset="0"/>
              </a:rPr>
              <a:t>ESE-EIA</a:t>
            </a:r>
          </a:p>
        </p:txBody>
      </p:sp>
      <p:sp>
        <p:nvSpPr>
          <p:cNvPr id="1059" name="Text Box 35"/>
          <p:cNvSpPr txBox="1">
            <a:spLocks noChangeArrowheads="1"/>
          </p:cNvSpPr>
          <p:nvPr/>
        </p:nvSpPr>
        <p:spPr bwMode="auto">
          <a:xfrm rot="-1328130">
            <a:off x="2617788" y="2492375"/>
            <a:ext cx="5556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700" b="1">
                <a:solidFill>
                  <a:srgbClr val="CC0000"/>
                </a:solidFill>
                <a:latin typeface="Arial" charset="0"/>
              </a:rPr>
              <a:t>TAKANA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 rot="-813655">
            <a:off x="4857750" y="2205038"/>
            <a:ext cx="5762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700" b="1">
                <a:solidFill>
                  <a:srgbClr val="CC0000"/>
                </a:solidFill>
                <a:latin typeface="Arial" charset="0"/>
              </a:rPr>
              <a:t>BAWRES</a:t>
            </a:r>
          </a:p>
        </p:txBody>
      </p:sp>
      <p:sp>
        <p:nvSpPr>
          <p:cNvPr id="1061" name="Text Box 37"/>
          <p:cNvSpPr txBox="1">
            <a:spLocks noChangeArrowheads="1"/>
          </p:cNvSpPr>
          <p:nvPr/>
        </p:nvSpPr>
        <p:spPr bwMode="auto">
          <a:xfrm rot="-3897554">
            <a:off x="4079875" y="3175001"/>
            <a:ext cx="560387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700" b="1">
                <a:solidFill>
                  <a:srgbClr val="CC0000"/>
                </a:solidFill>
                <a:latin typeface="Arial" charset="0"/>
              </a:rPr>
              <a:t>YUKI</a:t>
            </a:r>
          </a:p>
          <a:p>
            <a:pPr algn="ctr"/>
            <a:endParaRPr lang="es-ES" sz="700">
              <a:solidFill>
                <a:srgbClr val="CC0000"/>
              </a:solidFill>
              <a:latin typeface="Arial" charset="0"/>
            </a:endParaRPr>
          </a:p>
          <a:p>
            <a:pPr algn="ctr"/>
            <a:r>
              <a:rPr lang="es-ES" sz="700" b="1">
                <a:solidFill>
                  <a:srgbClr val="CC0000"/>
                </a:solidFill>
                <a:latin typeface="Arial" charset="0"/>
              </a:rPr>
              <a:t>SIRIONO</a:t>
            </a:r>
          </a:p>
        </p:txBody>
      </p: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3773488" y="3573463"/>
            <a:ext cx="6826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700" b="1">
                <a:solidFill>
                  <a:srgbClr val="CC0000"/>
                </a:solidFill>
                <a:latin typeface="Arial" charset="0"/>
              </a:rPr>
              <a:t>YURAKARE</a:t>
            </a:r>
          </a:p>
        </p:txBody>
      </p:sp>
      <p:sp>
        <p:nvSpPr>
          <p:cNvPr id="1063" name="Text Box 39"/>
          <p:cNvSpPr txBox="1">
            <a:spLocks noChangeArrowheads="1"/>
          </p:cNvSpPr>
          <p:nvPr/>
        </p:nvSpPr>
        <p:spPr bwMode="auto">
          <a:xfrm rot="2036615">
            <a:off x="2986088" y="3429000"/>
            <a:ext cx="53816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700" b="1">
                <a:solidFill>
                  <a:srgbClr val="CC0000"/>
                </a:solidFill>
                <a:latin typeface="Arial" charset="0"/>
              </a:rPr>
              <a:t>CHIMAN</a:t>
            </a:r>
          </a:p>
        </p:txBody>
      </p:sp>
      <p:sp>
        <p:nvSpPr>
          <p:cNvPr id="1064" name="Text Box 40"/>
          <p:cNvSpPr txBox="1">
            <a:spLocks noChangeArrowheads="1"/>
          </p:cNvSpPr>
          <p:nvPr/>
        </p:nvSpPr>
        <p:spPr bwMode="auto">
          <a:xfrm rot="-4261139">
            <a:off x="4097338" y="5519738"/>
            <a:ext cx="593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000" b="1">
                <a:solidFill>
                  <a:srgbClr val="CC0000"/>
                </a:solidFill>
                <a:latin typeface="Arial" charset="0"/>
              </a:rPr>
              <a:t>SIMBA</a:t>
            </a:r>
          </a:p>
        </p:txBody>
      </p: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5508625" y="4005263"/>
            <a:ext cx="7159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800" b="1">
                <a:solidFill>
                  <a:srgbClr val="CC0000"/>
                </a:solidFill>
                <a:latin typeface="Arial" charset="0"/>
              </a:rPr>
              <a:t>BESIRO</a:t>
            </a:r>
          </a:p>
        </p:txBody>
      </p:sp>
      <p:sp>
        <p:nvSpPr>
          <p:cNvPr id="1066" name="Text Box 42"/>
          <p:cNvSpPr txBox="1">
            <a:spLocks noChangeArrowheads="1"/>
          </p:cNvSpPr>
          <p:nvPr/>
        </p:nvSpPr>
        <p:spPr bwMode="auto">
          <a:xfrm rot="1166402">
            <a:off x="5864225" y="4365625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900" b="1">
                <a:solidFill>
                  <a:srgbClr val="CC0000"/>
                </a:solidFill>
                <a:latin typeface="Arial" charset="0"/>
              </a:rPr>
              <a:t>AYOREODE</a:t>
            </a:r>
          </a:p>
        </p:txBody>
      </p:sp>
      <p:sp>
        <p:nvSpPr>
          <p:cNvPr id="1067" name="Text Box 43"/>
          <p:cNvSpPr txBox="1">
            <a:spLocks noChangeArrowheads="1"/>
          </p:cNvSpPr>
          <p:nvPr/>
        </p:nvSpPr>
        <p:spPr bwMode="auto">
          <a:xfrm rot="-3213772">
            <a:off x="4421188" y="4867275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900" b="1">
                <a:solidFill>
                  <a:srgbClr val="CC0000"/>
                </a:solidFill>
                <a:latin typeface="Arial" charset="0"/>
              </a:rPr>
              <a:t>AVA</a:t>
            </a:r>
          </a:p>
        </p:txBody>
      </p:sp>
      <p:sp>
        <p:nvSpPr>
          <p:cNvPr id="1068" name="Text Box 44"/>
          <p:cNvSpPr txBox="1">
            <a:spLocks noChangeArrowheads="1"/>
          </p:cNvSpPr>
          <p:nvPr/>
        </p:nvSpPr>
        <p:spPr bwMode="auto">
          <a:xfrm rot="-2818070">
            <a:off x="4787107" y="4653756"/>
            <a:ext cx="6540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800" b="1">
                <a:solidFill>
                  <a:srgbClr val="CC0000"/>
                </a:solidFill>
                <a:latin typeface="Arial" charset="0"/>
              </a:rPr>
              <a:t>ISOCEÑO</a:t>
            </a:r>
          </a:p>
        </p:txBody>
      </p:sp>
      <p:sp>
        <p:nvSpPr>
          <p:cNvPr id="39" name="1 Título"/>
          <p:cNvSpPr txBox="1">
            <a:spLocks/>
          </p:cNvSpPr>
          <p:nvPr/>
        </p:nvSpPr>
        <p:spPr>
          <a:xfrm>
            <a:off x="4929190" y="274638"/>
            <a:ext cx="3757610" cy="1225536"/>
          </a:xfrm>
          <a:prstGeom prst="rect">
            <a:avLst/>
          </a:prstGeom>
          <a:solidFill>
            <a:srgbClr val="0000FF"/>
          </a:solidFill>
          <a:ln w="76200">
            <a:solidFill>
              <a:schemeClr val="tx1"/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s-ES_tradnl" sz="4400" dirty="0" smtClean="0">
                <a:solidFill>
                  <a:schemeClr val="bg1">
                    <a:lumMod val="95000"/>
                  </a:schemeClr>
                </a:solidFill>
              </a:rPr>
              <a:t>Ubicación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los PIOCs Bolivia</a:t>
            </a:r>
            <a:endParaRPr kumimoji="0" lang="es-ES_tradnl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" name="Picture 1" descr="C:\Users\dv31075\Desktop\532px-Pueblos_originarios_de_Boliv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81082"/>
            <a:ext cx="6072230" cy="6848380"/>
          </a:xfrm>
          <a:prstGeom prst="rect">
            <a:avLst/>
          </a:prstGeom>
          <a:noFill/>
        </p:spPr>
      </p:pic>
      <p:sp>
        <p:nvSpPr>
          <p:cNvPr id="42" name="2 Marcador de contenido"/>
          <p:cNvSpPr txBox="1">
            <a:spLocks/>
          </p:cNvSpPr>
          <p:nvPr/>
        </p:nvSpPr>
        <p:spPr>
          <a:xfrm>
            <a:off x="6100770" y="1857364"/>
            <a:ext cx="3043230" cy="61435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Rural 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urbano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departamentos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s-ES_tradn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" name="42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564357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 descr="C:\Users\dv31075\Desktop\latino america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134" y="357166"/>
            <a:ext cx="1554346" cy="22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inkTgt spid="_x0000_s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inkTgt spid="_x0000_s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inkTgt spid="_x0000_s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inkTgt spid="_x0000_s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inkTgt spid="_x0000_s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inkTgt spid="_x0000_s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2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2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2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9" dur="2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5" dur="2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2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2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4" dur="2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7" dur="2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0" dur="2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3" dur="2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2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2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2" dur="2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/>
      <p:bldP spid="1033" grpId="0"/>
      <p:bldP spid="1034" grpId="0"/>
      <p:bldP spid="1035" grpId="0"/>
      <p:bldP spid="1036" grpId="0"/>
      <p:bldP spid="1037" grpId="0"/>
      <p:bldP spid="1038" grpId="0"/>
      <p:bldP spid="1039" grpId="0"/>
      <p:bldP spid="1040" grpId="0"/>
      <p:bldP spid="1041" grpId="0"/>
      <p:bldP spid="1042" grpId="0"/>
      <p:bldP spid="1043" grpId="0"/>
      <p:bldP spid="1044" grpId="0"/>
      <p:bldP spid="1045" grpId="0"/>
      <p:bldP spid="1046" grpId="0"/>
      <p:bldP spid="1047" grpId="0"/>
      <p:bldP spid="1048" grpId="0"/>
      <p:bldP spid="1049" grpId="0"/>
      <p:bldP spid="1050" grpId="0"/>
      <p:bldP spid="1051" grpId="0"/>
      <p:bldP spid="1052" grpId="0"/>
      <p:bldP spid="1054" grpId="0"/>
      <p:bldP spid="1055" grpId="0"/>
      <p:bldP spid="1056" grpId="0"/>
      <p:bldP spid="1057" grpId="0"/>
      <p:bldP spid="1058" grpId="0"/>
      <p:bldP spid="1059" grpId="0"/>
      <p:bldP spid="1060" grpId="0"/>
      <p:bldP spid="1061" grpId="0"/>
      <p:bldP spid="1062" grpId="0"/>
      <p:bldP spid="1063" grpId="0"/>
      <p:bldP spid="1064" grpId="0"/>
      <p:bldP spid="1065" grpId="0"/>
      <p:bldP spid="1066" grpId="0"/>
      <p:bldP spid="1067" grpId="0"/>
      <p:bldP spid="1068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85720" y="285728"/>
            <a:ext cx="6000792" cy="796908"/>
          </a:xfrm>
          <a:solidFill>
            <a:srgbClr val="0000FF"/>
          </a:solidFill>
          <a:ln w="762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s-ES_tradnl" sz="40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Situación de salud de los </a:t>
            </a:r>
            <a:r>
              <a:rPr lang="es-ES_tradnl" sz="40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PIOCs</a:t>
            </a:r>
            <a:endParaRPr lang="es-ES_tradnl" sz="400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857224" y="1571612"/>
          <a:ext cx="7929618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3668"/>
                <a:gridCol w="928694"/>
                <a:gridCol w="8572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Objetivo</a:t>
                      </a:r>
                      <a:r>
                        <a:rPr lang="en-US" dirty="0" smtClean="0"/>
                        <a:t> y meta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1990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2007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_tradnl" sz="1800" b="1" dirty="0" smtClean="0"/>
                        <a:t>O1. M4. </a:t>
                      </a:r>
                      <a:r>
                        <a:rPr lang="es-ES_tradnl" sz="1800" b="1" dirty="0" err="1" smtClean="0"/>
                        <a:t>Ind</a:t>
                      </a:r>
                      <a:r>
                        <a:rPr lang="es-ES_tradnl" sz="1800" b="1" dirty="0" smtClean="0"/>
                        <a:t> 4. </a:t>
                      </a:r>
                      <a:r>
                        <a:rPr lang="es-ES_tradnl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Prevalencia de desnutrición en menores de 3 años (en %)</a:t>
                      </a:r>
                      <a:endParaRPr lang="es-ES_tradnl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38.3%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22.5%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800" b="1" dirty="0" smtClean="0"/>
                        <a:t>O4. M5. </a:t>
                      </a:r>
                      <a:r>
                        <a:rPr lang="es-ES_tradnl" sz="1800" b="1" dirty="0" err="1" smtClean="0"/>
                        <a:t>Ind</a:t>
                      </a:r>
                      <a:r>
                        <a:rPr lang="es-ES_tradnl" sz="1800" b="1" dirty="0" smtClean="0"/>
                        <a:t> 14. </a:t>
                      </a:r>
                      <a:r>
                        <a:rPr lang="es-ES_tradnl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Tasa de Mortalidad Infantil x 1000 nacidos vivos</a:t>
                      </a:r>
                      <a:endParaRPr lang="es-ES_tradnl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800" b="1" dirty="0" smtClean="0"/>
                        <a:t>O5. M6.Ind 16. </a:t>
                      </a:r>
                      <a:r>
                        <a:rPr lang="es-ES_tradnl" sz="1800" b="0" dirty="0" smtClean="0"/>
                        <a:t>Tas</a:t>
                      </a:r>
                      <a:r>
                        <a:rPr lang="es-ES_tradnl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de Mortalidad Materna (por 100.000 </a:t>
                      </a:r>
                      <a:r>
                        <a:rPr lang="es-ES_tradnl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n.v</a:t>
                      </a:r>
                      <a:r>
                        <a:rPr lang="es-ES_tradnl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s-ES_tradnl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416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220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800" b="1" dirty="0" smtClean="0"/>
                        <a:t>O7. M10.</a:t>
                      </a:r>
                      <a:r>
                        <a:rPr lang="es-ES_tradnl" sz="1800" b="1" baseline="0" dirty="0" smtClean="0"/>
                        <a:t> </a:t>
                      </a:r>
                      <a:r>
                        <a:rPr lang="es-ES_tradnl" sz="1800" b="1" dirty="0" err="1" smtClean="0"/>
                        <a:t>Ind</a:t>
                      </a:r>
                      <a:r>
                        <a:rPr lang="es-ES_tradnl" sz="1800" b="1" dirty="0" smtClean="0"/>
                        <a:t> 29. </a:t>
                      </a:r>
                      <a:r>
                        <a:rPr lang="es-ES_tradnl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Cobertura de agua potable a nivel nacional (% población)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57.5%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73%</a:t>
                      </a:r>
                      <a:endParaRPr lang="es-ES_tradn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1357290" y="4270725"/>
            <a:ext cx="6680483" cy="10156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s-ES_tradnl" dirty="0" smtClean="0"/>
              <a:t> </a:t>
            </a:r>
            <a:r>
              <a:rPr lang="es-ES_tradnl" sz="2000" dirty="0" smtClean="0"/>
              <a:t>Indicadores nacionales altos</a:t>
            </a:r>
          </a:p>
          <a:p>
            <a:pPr lvl="0">
              <a:buFont typeface="Arial" pitchFamily="34" charset="0"/>
              <a:buChar char="•"/>
            </a:pPr>
            <a:r>
              <a:rPr lang="es-ES_tradnl" sz="2000" dirty="0" smtClean="0"/>
              <a:t>Diferencias a nivel áreas rurales y urbanas </a:t>
            </a:r>
          </a:p>
          <a:p>
            <a:pPr lvl="0">
              <a:buFont typeface="Arial" pitchFamily="34" charset="0"/>
              <a:buChar char="•"/>
            </a:pPr>
            <a:r>
              <a:rPr lang="es-ES_tradnl" sz="2000" dirty="0" err="1" smtClean="0"/>
              <a:t>Morbimortalidad</a:t>
            </a:r>
            <a:r>
              <a:rPr lang="es-ES_tradnl" sz="2000" dirty="0" smtClean="0"/>
              <a:t> por enfermedades prevenibles: IRAS y EDAS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17457" y="-571528"/>
            <a:ext cx="9026575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lvl="0" algn="ctr"/>
            <a:r>
              <a:rPr lang="es-ES_tradnl" sz="2400" b="1" dirty="0" smtClean="0">
                <a:solidFill>
                  <a:srgbClr val="FFFF00"/>
                </a:solidFill>
              </a:rPr>
              <a:t>DETERMINATES SOCIALES, ECONOMICAS  TANGIBLES E INTENAGIBLES</a:t>
            </a:r>
            <a:endParaRPr lang="es-ES_tradnl" sz="2400" b="1" dirty="0">
              <a:solidFill>
                <a:srgbClr val="FFFF00"/>
              </a:solidFill>
            </a:endParaRPr>
          </a:p>
        </p:txBody>
      </p:sp>
      <p:sp>
        <p:nvSpPr>
          <p:cNvPr id="13" name="12 Flecha abajo"/>
          <p:cNvSpPr/>
          <p:nvPr/>
        </p:nvSpPr>
        <p:spPr>
          <a:xfrm>
            <a:off x="3929058" y="-971614"/>
            <a:ext cx="1643074" cy="500066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13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28572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09827E-6 L 0.00417 0.929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4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8 -0.07977 L -0.03003 0.957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500174"/>
            <a:ext cx="8501122" cy="1857388"/>
          </a:xfrm>
          <a:ln>
            <a:solidFill>
              <a:srgbClr val="0000FF"/>
            </a:solidFill>
          </a:ln>
        </p:spPr>
        <p:txBody>
          <a:bodyPr>
            <a:normAutofit fontScale="47500" lnSpcReduction="20000"/>
          </a:bodyPr>
          <a:lstStyle/>
          <a:p>
            <a:pPr lvl="0">
              <a:buNone/>
            </a:pPr>
            <a:r>
              <a:rPr lang="es-ES_tradnl" sz="5000" dirty="0" smtClean="0"/>
              <a:t>Constitución Política del Estado</a:t>
            </a:r>
          </a:p>
          <a:p>
            <a:r>
              <a:rPr lang="en-US" sz="5000" dirty="0" err="1" smtClean="0"/>
              <a:t>Identidad</a:t>
            </a:r>
            <a:r>
              <a:rPr lang="en-US" sz="5000" dirty="0" smtClean="0"/>
              <a:t> cultural</a:t>
            </a:r>
          </a:p>
          <a:p>
            <a:r>
              <a:rPr lang="en-US" sz="5000" dirty="0" err="1" smtClean="0"/>
              <a:t>Determinacion</a:t>
            </a:r>
            <a:r>
              <a:rPr lang="en-US" sz="5000" dirty="0" smtClean="0"/>
              <a:t> y </a:t>
            </a:r>
            <a:r>
              <a:rPr lang="en-US" sz="5000" dirty="0" err="1" smtClean="0"/>
              <a:t>territorialidad</a:t>
            </a:r>
            <a:endParaRPr lang="en-US" sz="5000" dirty="0" smtClean="0"/>
          </a:p>
          <a:p>
            <a:r>
              <a:rPr lang="en-US" sz="5000" dirty="0" err="1" smtClean="0"/>
              <a:t>Saberes</a:t>
            </a:r>
            <a:r>
              <a:rPr lang="en-US" sz="5000" dirty="0" smtClean="0"/>
              <a:t>, </a:t>
            </a:r>
            <a:r>
              <a:rPr lang="en-US" sz="5000" dirty="0" err="1" smtClean="0"/>
              <a:t>conocimietnos</a:t>
            </a:r>
            <a:r>
              <a:rPr lang="en-US" sz="5000" dirty="0" smtClean="0"/>
              <a:t> y </a:t>
            </a:r>
            <a:r>
              <a:rPr lang="en-US" sz="5000" dirty="0" err="1" smtClean="0"/>
              <a:t>medicina</a:t>
            </a:r>
            <a:r>
              <a:rPr lang="en-US" sz="5000" dirty="0" smtClean="0"/>
              <a:t> </a:t>
            </a:r>
            <a:r>
              <a:rPr lang="en-US" sz="5000" dirty="0" err="1" smtClean="0"/>
              <a:t>tradicional</a:t>
            </a:r>
            <a:endParaRPr lang="en-US" sz="5000" dirty="0" smtClean="0"/>
          </a:p>
          <a:p>
            <a:r>
              <a:rPr lang="en-US" sz="5000" dirty="0" err="1" smtClean="0"/>
              <a:t>Salud</a:t>
            </a:r>
            <a:r>
              <a:rPr lang="en-US" sz="5000" dirty="0" smtClean="0"/>
              <a:t> universal y </a:t>
            </a:r>
            <a:r>
              <a:rPr lang="en-US" sz="5000" dirty="0" err="1" smtClean="0"/>
              <a:t>gratuita</a:t>
            </a:r>
            <a:endParaRPr lang="en-US" sz="5000" dirty="0" smtClean="0"/>
          </a:p>
          <a:p>
            <a:pPr lvl="0">
              <a:buNone/>
            </a:pP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85720" y="285728"/>
            <a:ext cx="6000792" cy="796908"/>
          </a:xfrm>
          <a:solidFill>
            <a:srgbClr val="0000FF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s-ES_tradnl" sz="40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Marco normativo y </a:t>
            </a:r>
            <a:r>
              <a:rPr lang="es-ES_tradnl" sz="40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PIOCs</a:t>
            </a:r>
            <a:endParaRPr lang="es-ES_tradnl" sz="400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428596" y="3643314"/>
            <a:ext cx="8358246" cy="2714644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PND y PSD</a:t>
            </a:r>
            <a:r>
              <a:rPr kumimoji="0" lang="en-US" sz="5500" b="0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: Bolivia </a:t>
            </a:r>
            <a:r>
              <a:rPr kumimoji="0" lang="en-US" sz="5500" b="0" i="0" u="none" strike="noStrike" kern="1200" cap="none" spc="0" normalizeH="0" noProof="0" dirty="0" err="1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Digna</a:t>
            </a:r>
            <a:r>
              <a:rPr kumimoji="0" lang="en-US" sz="5500" b="0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s-ES_tradnl" sz="5500" b="0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es-ES" sz="5500" dirty="0" smtClean="0"/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s-ES" sz="5500" dirty="0" smtClean="0"/>
              <a:t>Sistema Único Familiar Comunitario Intercultural (SAFCI D.S. 29601)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s-ES" sz="5500" dirty="0" smtClean="0"/>
              <a:t>2. Rectoría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s-ES" sz="5500" dirty="0" smtClean="0"/>
              <a:t>Movilización Social 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s-ES" sz="5500" dirty="0" smtClean="0"/>
              <a:t>Determinante de la Salud 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s-ES" sz="5500" dirty="0" smtClean="0"/>
              <a:t>Solidaridad</a:t>
            </a:r>
          </a:p>
          <a:p>
            <a:pPr marL="800100" lvl="1" indent="-342900" algn="just">
              <a:buFont typeface="Arial" pitchFamily="34" charset="0"/>
              <a:buChar char="•"/>
              <a:defRPr/>
            </a:pPr>
            <a:r>
              <a:rPr lang="es-ES" sz="5500" dirty="0" smtClean="0"/>
              <a:t>Viceministerio de Medicina Tradicional e Interculturalidad</a:t>
            </a:r>
          </a:p>
          <a:p>
            <a:pPr marL="800100" lvl="1" indent="-342900" algn="just">
              <a:buFont typeface="Arial" pitchFamily="34" charset="0"/>
              <a:buChar char="•"/>
              <a:defRPr/>
            </a:pPr>
            <a:r>
              <a:rPr lang="es-ES" sz="5500" dirty="0" smtClean="0"/>
              <a:t>Vice de Salud y Promoción de la Salud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_tradn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_tradn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7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28572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43076"/>
            <a:ext cx="8401080" cy="1614486"/>
          </a:xfrm>
          <a:ln>
            <a:solidFill>
              <a:srgbClr val="0000FF"/>
            </a:solidFill>
          </a:ln>
        </p:spPr>
        <p:txBody>
          <a:bodyPr>
            <a:normAutofit fontScale="77500" lnSpcReduction="20000"/>
          </a:bodyPr>
          <a:lstStyle/>
          <a:p>
            <a:pPr marL="1588" lvl="0" indent="14288">
              <a:buNone/>
            </a:pPr>
            <a:r>
              <a:rPr lang="es-ES_tradnl" dirty="0" smtClean="0"/>
              <a:t>Salud Familiar Comunitaria Intercultural </a:t>
            </a:r>
            <a:r>
              <a:rPr lang="es-ES_tradnl" sz="2800" dirty="0" smtClean="0"/>
              <a:t>(Promoción de la salud </a:t>
            </a:r>
          </a:p>
          <a:p>
            <a:pPr marL="1588" lvl="0" indent="14288">
              <a:buNone/>
            </a:pPr>
            <a:r>
              <a:rPr lang="es-ES_tradnl" sz="2800" dirty="0" smtClean="0"/>
              <a:t>territorio</a:t>
            </a:r>
            <a:r>
              <a:rPr lang="es-ES_tradnl" sz="2800" dirty="0" smtClean="0"/>
              <a:t>)</a:t>
            </a:r>
            <a:endParaRPr lang="es-ES_tradnl" dirty="0" smtClean="0"/>
          </a:p>
          <a:p>
            <a:pPr lvl="2"/>
            <a:r>
              <a:rPr lang="es-ES_tradnl" dirty="0" smtClean="0"/>
              <a:t> Atención: Interculturalidad/Integralidad</a:t>
            </a:r>
          </a:p>
          <a:p>
            <a:pPr lvl="2"/>
            <a:r>
              <a:rPr lang="es-ES_tradnl" dirty="0" smtClean="0"/>
              <a:t>Gestión: Participación social/</a:t>
            </a:r>
            <a:r>
              <a:rPr lang="es-ES_tradnl" dirty="0" err="1" smtClean="0"/>
              <a:t>Intersectorialidad</a:t>
            </a:r>
            <a:endParaRPr lang="es-ES_tradnl" dirty="0" smtClean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85720" y="285728"/>
            <a:ext cx="6000792" cy="796908"/>
          </a:xfrm>
          <a:solidFill>
            <a:srgbClr val="0000FF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s-ES_tradnl" sz="40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Modelo sanitario y </a:t>
            </a:r>
            <a:r>
              <a:rPr lang="es-ES_tradnl" sz="40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PIOCs</a:t>
            </a:r>
            <a:endParaRPr lang="es-ES_tradnl" sz="400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28596" y="3786191"/>
            <a:ext cx="8401080" cy="185738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53975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Estrategias</a:t>
            </a:r>
            <a:endParaRPr kumimoji="0" lang="es-ES_trad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EMSAFCI: 52 en 33 municipios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RMSAFCI: 170 en 90 municipios en 2000 comunidades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Desnutricion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“0”</a:t>
            </a:r>
            <a:endParaRPr kumimoji="0" lang="es-ES_trad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_tradn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5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28572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ln>
            <a:solidFill>
              <a:srgbClr val="0000FF"/>
            </a:solidFill>
          </a:ln>
        </p:spPr>
        <p:txBody>
          <a:bodyPr>
            <a:normAutofit fontScale="55000" lnSpcReduction="20000"/>
          </a:bodyPr>
          <a:lstStyle/>
          <a:p>
            <a:pPr lvl="1"/>
            <a:r>
              <a:rPr lang="es-ES_tradnl" sz="3400" dirty="0" smtClean="0"/>
              <a:t>Apropiación de la SAFCI por:</a:t>
            </a:r>
          </a:p>
          <a:p>
            <a:pPr lvl="2"/>
            <a:r>
              <a:rPr lang="es-ES_tradnl" sz="3400" dirty="0" smtClean="0"/>
              <a:t>CSUTCB</a:t>
            </a:r>
          </a:p>
          <a:p>
            <a:pPr lvl="2"/>
            <a:r>
              <a:rPr lang="es-ES_tradnl" sz="3400" dirty="0" smtClean="0"/>
              <a:t>Apropiación por la CIDOB</a:t>
            </a:r>
          </a:p>
          <a:p>
            <a:pPr lvl="1"/>
            <a:r>
              <a:rPr lang="es-ES_tradnl" sz="3400" dirty="0" smtClean="0"/>
              <a:t>Incorporación “limitada” de indicadores en instrumentos</a:t>
            </a:r>
          </a:p>
          <a:p>
            <a:pPr lvl="2"/>
            <a:r>
              <a:rPr lang="es-ES_tradnl" sz="3400" dirty="0" smtClean="0"/>
              <a:t>SNIS</a:t>
            </a:r>
          </a:p>
          <a:p>
            <a:pPr lvl="2"/>
            <a:r>
              <a:rPr lang="es-ES_tradnl" sz="3400" dirty="0" smtClean="0"/>
              <a:t>Modulo de Información Básica </a:t>
            </a:r>
          </a:p>
          <a:p>
            <a:pPr lvl="2"/>
            <a:r>
              <a:rPr lang="es-ES_tradnl" sz="3400" dirty="0" smtClean="0"/>
              <a:t>Carpeta familiar</a:t>
            </a:r>
          </a:p>
          <a:p>
            <a:pPr lvl="2"/>
            <a:r>
              <a:rPr lang="es-ES_tradnl" sz="3400" dirty="0" smtClean="0"/>
              <a:t>Protocolo de atención materna y neonatal culturalmente adecuados</a:t>
            </a:r>
          </a:p>
          <a:p>
            <a:pPr lvl="2"/>
            <a:r>
              <a:rPr lang="es-ES_tradnl" sz="3400" dirty="0" smtClean="0"/>
              <a:t>Protocolos de salud sexual reproductiva, PAP culturalmente adecuados</a:t>
            </a:r>
          </a:p>
          <a:p>
            <a:pPr lvl="1"/>
            <a:r>
              <a:rPr lang="es-ES_tradnl" sz="3400" dirty="0" smtClean="0"/>
              <a:t>Estrategias operativas de implementación </a:t>
            </a:r>
          </a:p>
          <a:p>
            <a:pPr lvl="2"/>
            <a:r>
              <a:rPr lang="es-ES_tradnl" sz="3400" dirty="0" smtClean="0"/>
              <a:t>RMSAFCI</a:t>
            </a:r>
          </a:p>
          <a:p>
            <a:pPr lvl="2"/>
            <a:r>
              <a:rPr lang="es-ES_tradnl" sz="3400" dirty="0" smtClean="0"/>
              <a:t>EMSAFCI</a:t>
            </a:r>
          </a:p>
          <a:p>
            <a:pPr lvl="2"/>
            <a:r>
              <a:rPr lang="es-ES_tradnl" sz="3400" dirty="0" smtClean="0"/>
              <a:t>Post grado de interculturalidad UMSA</a:t>
            </a:r>
          </a:p>
          <a:p>
            <a:pPr lvl="2"/>
            <a:r>
              <a:rPr lang="es-ES_tradnl" sz="3400" dirty="0" smtClean="0"/>
              <a:t>Experiencias locales para la retroalimentación de la SAFCI </a:t>
            </a:r>
          </a:p>
          <a:p>
            <a:endParaRPr lang="es-ES_tradnl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85720" y="285728"/>
            <a:ext cx="4500594" cy="796908"/>
          </a:xfrm>
          <a:prstGeom prst="rect">
            <a:avLst/>
          </a:prstGeom>
          <a:solidFill>
            <a:srgbClr val="0000FF"/>
          </a:solidFill>
          <a:ln w="762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000" dirty="0" smtClean="0">
                <a:solidFill>
                  <a:schemeClr val="bg1">
                    <a:lumMod val="95000"/>
                  </a:schemeClr>
                </a:solidFill>
              </a:rPr>
              <a:t>Avances y limitantes</a:t>
            </a:r>
            <a:endParaRPr kumimoji="0" lang="es-ES_tradnl" sz="4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571472" y="2071678"/>
            <a:ext cx="8072494" cy="3714776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_tradn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s-ES_tradnl" sz="2100" dirty="0" smtClean="0"/>
              <a:t>Sin existencia de epidemiologia sociocultural por pueblos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s-ES_tradnl" sz="2100" dirty="0" smtClean="0"/>
              <a:t>Sin apropiación completa del Sistema Nacional de Salud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s-ES_tradnl" sz="2100" dirty="0" smtClean="0"/>
              <a:t>Sin articulación con las Universidades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s-ES_tradnl" sz="2100" dirty="0" smtClean="0"/>
              <a:t>Mayor intervención en el área occidental, poco esfuerzo para la zona amazónica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s-ES_tradnl" sz="2100" dirty="0" smtClean="0"/>
              <a:t>Estructura ministerial no acorde a la política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s-ES_tradnl" sz="2100" dirty="0" smtClean="0"/>
              <a:t>Problemas de gestión para la operación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_tradn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5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28572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785918" y="3286124"/>
            <a:ext cx="5545138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ES" sz="2100" b="1" i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MOVILIZADOS POR EL DERECHO A LA SALUD Y LA VIDA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endParaRPr lang="es-BO" sz="2100" b="1" i="1">
              <a:solidFill>
                <a:srgbClr val="FFFFFF"/>
              </a:solidFill>
              <a:latin typeface="Tahoma" pitchFamily="34" charset="0"/>
              <a:cs typeface="Arial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s-BO" sz="2100" b="1" i="1">
                <a:solidFill>
                  <a:srgbClr val="FFFFFF"/>
                </a:solidFill>
                <a:latin typeface="Tahoma" pitchFamily="34" charset="0"/>
                <a:cs typeface="Arial" charset="0"/>
              </a:rPr>
              <a:t>¡¡AHORA ES CUANDO!!</a:t>
            </a:r>
            <a:endParaRPr lang="es-ES" sz="2100" b="1" i="1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" name="Picture 5" descr="AFC9B6CD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571472" y="571480"/>
            <a:ext cx="4359799" cy="335619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" name="Picture 2" descr="6169CE9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428604"/>
            <a:ext cx="3077150" cy="411480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" descr="CAB7131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3000372"/>
            <a:ext cx="3404191" cy="3476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" name="6 Imagen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564357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IMG_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908050"/>
            <a:ext cx="5266671" cy="337820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3" name="Picture 2" descr="DSC041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00430" y="2428868"/>
            <a:ext cx="5143139" cy="385765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4" name="3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28572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670</Words>
  <Application>Microsoft Office PowerPoint</Application>
  <PresentationFormat>Presentación en pantalla (4:3)</PresentationFormat>
  <Paragraphs>268</Paragraphs>
  <Slides>19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2" baseType="lpstr">
      <vt:lpstr>Tema de Office</vt:lpstr>
      <vt:lpstr>Fotografía de Photo Editor</vt:lpstr>
      <vt:lpstr>Diapositiva</vt:lpstr>
      <vt:lpstr>Diapositiva 1</vt:lpstr>
      <vt:lpstr>PIOCs de Bolivia</vt:lpstr>
      <vt:lpstr>Diapositiva 3</vt:lpstr>
      <vt:lpstr>Situación de salud de los PIOCs</vt:lpstr>
      <vt:lpstr>Marco normativo y PIOCs</vt:lpstr>
      <vt:lpstr>Modelo sanitario y PIOCs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Muchas gracias…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dv31075</dc:creator>
  <cp:lastModifiedBy>dv31075</cp:lastModifiedBy>
  <cp:revision>27</cp:revision>
  <dcterms:created xsi:type="dcterms:W3CDTF">2009-11-30T23:47:36Z</dcterms:created>
  <dcterms:modified xsi:type="dcterms:W3CDTF">2009-12-01T15:52:53Z</dcterms:modified>
</cp:coreProperties>
</file>