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36713813551084"/>
          <c:y val="5.1275717455047679E-2"/>
          <c:w val="0.44726584524156704"/>
          <c:h val="0.81326758526306997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141</c:v>
                </c:pt>
              </c:strCache>
            </c:strRef>
          </c:tx>
          <c:spPr>
            <a:ln w="3175" cmpd="sng">
              <a:solidFill>
                <a:schemeClr val="tx1"/>
              </a:solidFill>
            </a:ln>
          </c:spPr>
          <c:dPt>
            <c:idx val="18"/>
            <c:bubble3D val="0"/>
            <c:spPr>
              <a:solidFill>
                <a:srgbClr val="FFCC66"/>
              </a:solidFill>
              <a:ln w="3175" cmpd="sng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5.546320598814037E-3"/>
                  <c:y val="-3.64227458333176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110819480898217E-3"/>
                  <c:y val="-1.25537924194254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221736171867402E-3"/>
                  <c:y val="-5.692048299997149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264970350928357"/>
                  <c:y val="-5.3491378519886267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678550597841942E-2"/>
                  <c:y val="8.28601559491317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3656678331875183E-2"/>
                  <c:y val="0.158576196933116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2730144843006016E-3"/>
                  <c:y val="0.103815917187126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170822397200349E-2"/>
                  <c:y val="6.20442544492741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957689316613203E-2"/>
                  <c:y val="3.045760648065395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9144308350345093E-2"/>
                  <c:y val="-1.528072589192620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752260134149898E-2"/>
                  <c:y val="-2.08125872880533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064717604743851E-2"/>
                  <c:y val="2.6188901676836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283902012248467E-2"/>
                  <c:y val="5.46906812981016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9624890638670163E-2"/>
                  <c:y val="-4.937733693359844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7225867599883351E-2"/>
                  <c:y val="-7.68095099319194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7942791873238071E-2"/>
                  <c:y val="-0.146582948203509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4064353066977741E-2"/>
                  <c:y val="2.940368712691641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3.5434893554972297E-3"/>
                  <c:y val="-3.23493585784947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9.8481092641197632E-3"/>
                  <c:y val="-9.874583596905232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9.5918392145426263E-3"/>
                  <c:y val="-5.699560513420016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Sheet1!$A$3:$A$28</c:f>
              <c:strCache>
                <c:ptCount val="20"/>
                <c:pt idx="0">
                  <c:v>COL</c:v>
                </c:pt>
                <c:pt idx="1">
                  <c:v>PER</c:v>
                </c:pt>
                <c:pt idx="2">
                  <c:v>VEN</c:v>
                </c:pt>
                <c:pt idx="3">
                  <c:v>BRA</c:v>
                </c:pt>
                <c:pt idx="4">
                  <c:v>CRI</c:v>
                </c:pt>
                <c:pt idx="5">
                  <c:v>GTM</c:v>
                </c:pt>
                <c:pt idx="6">
                  <c:v>HND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  <c:pt idx="10">
                  <c:v>CAR</c:v>
                </c:pt>
                <c:pt idx="11">
                  <c:v>CUB</c:v>
                </c:pt>
                <c:pt idx="12">
                  <c:v>DOM</c:v>
                </c:pt>
                <c:pt idx="13">
                  <c:v>GLP</c:v>
                </c:pt>
                <c:pt idx="14">
                  <c:v>GUF</c:v>
                </c:pt>
                <c:pt idx="15">
                  <c:v>HTI</c:v>
                </c:pt>
                <c:pt idx="16">
                  <c:v>MEX</c:v>
                </c:pt>
                <c:pt idx="17">
                  <c:v>ARG</c:v>
                </c:pt>
                <c:pt idx="18">
                  <c:v>CHL</c:v>
                </c:pt>
                <c:pt idx="19">
                  <c:v>PRY</c:v>
                </c:pt>
              </c:strCache>
            </c:strRef>
          </c:cat>
          <c:val>
            <c:numRef>
              <c:f>Sheet1!$B$3:$B$28</c:f>
              <c:numCache>
                <c:formatCode>General</c:formatCode>
                <c:ptCount val="20"/>
                <c:pt idx="0">
                  <c:v>2060</c:v>
                </c:pt>
                <c:pt idx="1">
                  <c:v>426</c:v>
                </c:pt>
                <c:pt idx="2">
                  <c:v>321</c:v>
                </c:pt>
                <c:pt idx="3">
                  <c:v>4999</c:v>
                </c:pt>
                <c:pt idx="4">
                  <c:v>26</c:v>
                </c:pt>
                <c:pt idx="5">
                  <c:v>300</c:v>
                </c:pt>
                <c:pt idx="6">
                  <c:v>146</c:v>
                </c:pt>
                <c:pt idx="7">
                  <c:v>180</c:v>
                </c:pt>
                <c:pt idx="8">
                  <c:v>139</c:v>
                </c:pt>
                <c:pt idx="9">
                  <c:v>275</c:v>
                </c:pt>
                <c:pt idx="10">
                  <c:v>327</c:v>
                </c:pt>
                <c:pt idx="11">
                  <c:v>1001</c:v>
                </c:pt>
                <c:pt idx="12">
                  <c:v>62</c:v>
                </c:pt>
                <c:pt idx="13">
                  <c:v>2</c:v>
                </c:pt>
                <c:pt idx="14">
                  <c:v>1</c:v>
                </c:pt>
                <c:pt idx="15">
                  <c:v>350</c:v>
                </c:pt>
                <c:pt idx="16">
                  <c:v>4795</c:v>
                </c:pt>
                <c:pt idx="17">
                  <c:v>278</c:v>
                </c:pt>
                <c:pt idx="18">
                  <c:v>153</c:v>
                </c:pt>
                <c:pt idx="19">
                  <c:v>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6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8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3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3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000" b="1" dirty="0" err="1" smtClean="0"/>
              <a:t>Número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casos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sospechosos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sarampión</a:t>
            </a:r>
            <a:r>
              <a:rPr lang="en-US" sz="3000" b="1" dirty="0" smtClean="0"/>
              <a:t>/</a:t>
            </a:r>
            <a:r>
              <a:rPr lang="en-US" sz="3000" b="1" dirty="0" err="1" smtClean="0"/>
              <a:t>rubéola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err="1" smtClean="0"/>
              <a:t>Región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las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Américas</a:t>
            </a:r>
            <a:r>
              <a:rPr lang="en-US" sz="3000" b="1" dirty="0" smtClean="0"/>
              <a:t>, 2013*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000679"/>
              </p:ext>
            </p:extLst>
          </p:nvPr>
        </p:nvGraphicFramePr>
        <p:xfrm>
          <a:off x="3810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5763" y="6327775"/>
            <a:ext cx="84518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sz="1200" b="1" dirty="0" err="1" smtClean="0"/>
              <a:t>Fuente</a:t>
            </a:r>
            <a:r>
              <a:rPr lang="en-US" sz="1200" b="1" dirty="0" smtClean="0"/>
              <a:t>: </a:t>
            </a:r>
            <a:r>
              <a:rPr lang="en-US" sz="1200" b="1" dirty="0"/>
              <a:t>ISIS, MESS </a:t>
            </a:r>
            <a:r>
              <a:rPr lang="en-US" sz="1200" b="1" dirty="0" smtClean="0"/>
              <a:t>e </a:t>
            </a:r>
            <a:r>
              <a:rPr lang="en-US" sz="1200" b="1" dirty="0" err="1" smtClean="0"/>
              <a:t>informes</a:t>
            </a:r>
            <a:r>
              <a:rPr lang="en-US" sz="1200" b="1" dirty="0" smtClean="0"/>
              <a:t> de los </a:t>
            </a:r>
            <a:r>
              <a:rPr lang="en-US" sz="1200" b="1" dirty="0" err="1" smtClean="0"/>
              <a:t>países</a:t>
            </a:r>
            <a:r>
              <a:rPr lang="en-US" sz="1200" b="1" dirty="0" smtClean="0"/>
              <a:t>                                                                       </a:t>
            </a:r>
            <a:r>
              <a:rPr lang="en-US" sz="1200" b="1" dirty="0"/>
              <a:t>* Data </a:t>
            </a:r>
            <a:r>
              <a:rPr lang="en-US" sz="1200" b="1" dirty="0" smtClean="0"/>
              <a:t>hasta la SE 50, </a:t>
            </a:r>
            <a:r>
              <a:rPr lang="en-US" sz="1200" b="1" dirty="0"/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153559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Número de casos sospechosos de sarampión/rubéola Región de las Américas, 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12</cp:revision>
  <dcterms:created xsi:type="dcterms:W3CDTF">2013-12-12T22:36:34Z</dcterms:created>
  <dcterms:modified xsi:type="dcterms:W3CDTF">2013-12-19T23:16:47Z</dcterms:modified>
</cp:coreProperties>
</file>