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5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FF8989"/>
    <a:srgbClr val="FFFF99"/>
    <a:srgbClr val="FF505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7562" autoAdjust="0"/>
    <p:restoredTop sz="92756" autoAdjust="0"/>
  </p:normalViewPr>
  <p:slideViewPr>
    <p:cSldViewPr snapToGrid="0">
      <p:cViewPr varScale="1">
        <p:scale>
          <a:sx n="102" d="100"/>
          <a:sy n="102" d="100"/>
        </p:scale>
        <p:origin x="-1077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312500000000001"/>
          <c:y val="0.14007092198581561"/>
          <c:w val="0.83020833333333344"/>
          <c:h val="0.67198581560283688"/>
        </c:manualLayout>
      </c:layout>
      <c:barChart>
        <c:barDir val="col"/>
        <c:grouping val="percentStacked"/>
        <c:varyColors val="0"/>
        <c:ser>
          <c:idx val="8"/>
          <c:order val="0"/>
          <c:tx>
            <c:strRef>
              <c:f>Sheet1!$C$1</c:f>
              <c:strCache>
                <c:ptCount val="1"/>
                <c:pt idx="0">
                  <c:v>Pendiente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13"/>
              <c:layout>
                <c:manualLayout>
                  <c:x val="0"/>
                  <c:y val="2.38332988608072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0"/>
                  <c:y val="6.3504572729093569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delete val="1"/>
            </c:dLbl>
            <c:dLbl>
              <c:idx val="16"/>
              <c:delete val="1"/>
            </c:dLbl>
            <c:dLbl>
              <c:idx val="17"/>
              <c:delete val="1"/>
            </c:dLbl>
            <c:dLbl>
              <c:idx val="18"/>
              <c:delete val="1"/>
            </c:dLbl>
            <c:dLbl>
              <c:idx val="19"/>
              <c:delete val="1"/>
            </c:dLbl>
            <c:dLbl>
              <c:idx val="20"/>
              <c:delete val="1"/>
            </c:dLbl>
            <c:dLbl>
              <c:idx val="21"/>
              <c:delete val="1"/>
            </c:dLbl>
            <c:spPr>
              <a:effectLst/>
            </c:spPr>
            <c:txPr>
              <a:bodyPr anchor="t" anchorCtr="1"/>
              <a:lstStyle/>
              <a:p>
                <a:pPr>
                  <a:defRPr sz="800" b="0"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Sheet1!$A$2:$A$23</c:f>
              <c:strCache>
                <c:ptCount val="22"/>
                <c:pt idx="0">
                  <c:v>PRY</c:v>
                </c:pt>
                <c:pt idx="1">
                  <c:v>ECU</c:v>
                </c:pt>
                <c:pt idx="2">
                  <c:v>CAR</c:v>
                </c:pt>
                <c:pt idx="3">
                  <c:v>GTM</c:v>
                </c:pt>
                <c:pt idx="4">
                  <c:v>SLV</c:v>
                </c:pt>
                <c:pt idx="5">
                  <c:v>CHL</c:v>
                </c:pt>
                <c:pt idx="6">
                  <c:v>CRI</c:v>
                </c:pt>
                <c:pt idx="7">
                  <c:v>BRA</c:v>
                </c:pt>
                <c:pt idx="8">
                  <c:v>HND</c:v>
                </c:pt>
                <c:pt idx="9">
                  <c:v>ARG</c:v>
                </c:pt>
                <c:pt idx="10">
                  <c:v>VEN</c:v>
                </c:pt>
                <c:pt idx="11">
                  <c:v>DOM</c:v>
                </c:pt>
                <c:pt idx="12">
                  <c:v>COL</c:v>
                </c:pt>
                <c:pt idx="13">
                  <c:v>HTI</c:v>
                </c:pt>
                <c:pt idx="14">
                  <c:v>BOL</c:v>
                </c:pt>
                <c:pt idx="15">
                  <c:v>CAN</c:v>
                </c:pt>
                <c:pt idx="16">
                  <c:v>CUB</c:v>
                </c:pt>
                <c:pt idx="17">
                  <c:v>MEX</c:v>
                </c:pt>
                <c:pt idx="18">
                  <c:v>NIC</c:v>
                </c:pt>
                <c:pt idx="19">
                  <c:v>PAN</c:v>
                </c:pt>
                <c:pt idx="20">
                  <c:v>PER</c:v>
                </c:pt>
                <c:pt idx="21">
                  <c:v>URY</c:v>
                </c:pt>
              </c:strCache>
            </c:strRef>
          </c:cat>
          <c:val>
            <c:numRef>
              <c:f>Sheet1!$C$2:$C$23</c:f>
              <c:numCache>
                <c:formatCode>General</c:formatCode>
                <c:ptCount val="22"/>
                <c:pt idx="0">
                  <c:v>17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19</c:v>
                </c:pt>
                <c:pt idx="5">
                  <c:v>19</c:v>
                </c:pt>
                <c:pt idx="6">
                  <c:v>3</c:v>
                </c:pt>
                <c:pt idx="7">
                  <c:v>59</c:v>
                </c:pt>
                <c:pt idx="8">
                  <c:v>7</c:v>
                </c:pt>
                <c:pt idx="9">
                  <c:v>23</c:v>
                </c:pt>
                <c:pt idx="10">
                  <c:v>6</c:v>
                </c:pt>
                <c:pt idx="11">
                  <c:v>2</c:v>
                </c:pt>
                <c:pt idx="12">
                  <c:v>8</c:v>
                </c:pt>
                <c:pt idx="13">
                  <c:v>1</c:v>
                </c:pt>
                <c:pt idx="14">
                  <c:v>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</c:ser>
        <c:ser>
          <c:idx val="9"/>
          <c:order val="1"/>
          <c:tx>
            <c:strRef>
              <c:f>Sheet1!$D$1</c:f>
              <c:strCache>
                <c:ptCount val="1"/>
                <c:pt idx="0">
                  <c:v>Clasificado</c:v>
                </c:pt>
              </c:strCache>
            </c:strRef>
          </c:tx>
          <c:spPr>
            <a:solidFill>
              <a:schemeClr val="accent2"/>
            </a:solidFill>
            <a:ln w="12700" cap="flat">
              <a:solidFill>
                <a:schemeClr val="tx1"/>
              </a:solidFill>
              <a:prstDash val="solid"/>
              <a:round/>
            </a:ln>
            <a:effectLst/>
          </c:spPr>
          <c:invertIfNegative val="0"/>
          <c:cat>
            <c:strRef>
              <c:f>Sheet1!$A$2:$A$23</c:f>
              <c:strCache>
                <c:ptCount val="22"/>
                <c:pt idx="0">
                  <c:v>PRY</c:v>
                </c:pt>
                <c:pt idx="1">
                  <c:v>ECU</c:v>
                </c:pt>
                <c:pt idx="2">
                  <c:v>CAR</c:v>
                </c:pt>
                <c:pt idx="3">
                  <c:v>GTM</c:v>
                </c:pt>
                <c:pt idx="4">
                  <c:v>SLV</c:v>
                </c:pt>
                <c:pt idx="5">
                  <c:v>CHL</c:v>
                </c:pt>
                <c:pt idx="6">
                  <c:v>CRI</c:v>
                </c:pt>
                <c:pt idx="7">
                  <c:v>BRA</c:v>
                </c:pt>
                <c:pt idx="8">
                  <c:v>HND</c:v>
                </c:pt>
                <c:pt idx="9">
                  <c:v>ARG</c:v>
                </c:pt>
                <c:pt idx="10">
                  <c:v>VEN</c:v>
                </c:pt>
                <c:pt idx="11">
                  <c:v>DOM</c:v>
                </c:pt>
                <c:pt idx="12">
                  <c:v>COL</c:v>
                </c:pt>
                <c:pt idx="13">
                  <c:v>HTI</c:v>
                </c:pt>
                <c:pt idx="14">
                  <c:v>BOL</c:v>
                </c:pt>
                <c:pt idx="15">
                  <c:v>CAN</c:v>
                </c:pt>
                <c:pt idx="16">
                  <c:v>CUB</c:v>
                </c:pt>
                <c:pt idx="17">
                  <c:v>MEX</c:v>
                </c:pt>
                <c:pt idx="18">
                  <c:v>NIC</c:v>
                </c:pt>
                <c:pt idx="19">
                  <c:v>PAN</c:v>
                </c:pt>
                <c:pt idx="20">
                  <c:v>PER</c:v>
                </c:pt>
                <c:pt idx="21">
                  <c:v>URY</c:v>
                </c:pt>
              </c:strCache>
            </c:strRef>
          </c:cat>
          <c:val>
            <c:numRef>
              <c:f>Sheet1!$D$2:$D$23</c:f>
              <c:numCache>
                <c:formatCode>General</c:formatCode>
                <c:ptCount val="22"/>
                <c:pt idx="0">
                  <c:v>1</c:v>
                </c:pt>
                <c:pt idx="1">
                  <c:v>1</c:v>
                </c:pt>
                <c:pt idx="2">
                  <c:v>6</c:v>
                </c:pt>
                <c:pt idx="3">
                  <c:v>20</c:v>
                </c:pt>
                <c:pt idx="4">
                  <c:v>39</c:v>
                </c:pt>
                <c:pt idx="5">
                  <c:v>57</c:v>
                </c:pt>
                <c:pt idx="6">
                  <c:v>15</c:v>
                </c:pt>
                <c:pt idx="7">
                  <c:v>300</c:v>
                </c:pt>
                <c:pt idx="8">
                  <c:v>42</c:v>
                </c:pt>
                <c:pt idx="9">
                  <c:v>149</c:v>
                </c:pt>
                <c:pt idx="10">
                  <c:v>56</c:v>
                </c:pt>
                <c:pt idx="11">
                  <c:v>33</c:v>
                </c:pt>
                <c:pt idx="12">
                  <c:v>136</c:v>
                </c:pt>
                <c:pt idx="13">
                  <c:v>23</c:v>
                </c:pt>
                <c:pt idx="14">
                  <c:v>48</c:v>
                </c:pt>
                <c:pt idx="15">
                  <c:v>24</c:v>
                </c:pt>
                <c:pt idx="16">
                  <c:v>16</c:v>
                </c:pt>
                <c:pt idx="17">
                  <c:v>547</c:v>
                </c:pt>
                <c:pt idx="18">
                  <c:v>17</c:v>
                </c:pt>
                <c:pt idx="19">
                  <c:v>12</c:v>
                </c:pt>
                <c:pt idx="20">
                  <c:v>82</c:v>
                </c:pt>
                <c:pt idx="2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03802368"/>
        <c:axId val="103803904"/>
      </c:barChart>
      <c:catAx>
        <c:axId val="103802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642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803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803904"/>
        <c:scaling>
          <c:orientation val="minMax"/>
        </c:scaling>
        <c:delete val="0"/>
        <c:axPos val="l"/>
        <c:majorGridlines>
          <c:spPr>
            <a:ln w="254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 dirty="0" err="1" smtClean="0"/>
                  <a:t>Porcentaje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6.8931888980802408E-2"/>
              <c:y val="0.37056735719559153"/>
            </c:manualLayout>
          </c:layout>
          <c:overlay val="0"/>
          <c:spPr>
            <a:noFill/>
            <a:ln w="29133">
              <a:noFill/>
            </a:ln>
          </c:spPr>
        </c:title>
        <c:numFmt formatCode="0%" sourceLinked="1"/>
        <c:majorTickMark val="out"/>
        <c:minorTickMark val="none"/>
        <c:tickLblPos val="nextTo"/>
        <c:spPr>
          <a:ln w="364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802368"/>
        <c:crosses val="autoZero"/>
        <c:crossBetween val="between"/>
      </c:valAx>
      <c:spPr>
        <a:noFill/>
        <a:ln w="14567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9166657315342945"/>
          <c:y val="0.90804450627284861"/>
          <c:w val="0.3208333333333333"/>
          <c:h val="6.0283687943262415E-2"/>
        </c:manualLayout>
      </c:layout>
      <c:overlay val="0"/>
      <c:spPr>
        <a:noFill/>
        <a:ln w="3642">
          <a:solidFill>
            <a:schemeClr val="tx1"/>
          </a:solidFill>
          <a:prstDash val="solid"/>
        </a:ln>
      </c:spPr>
      <c:txPr>
        <a:bodyPr/>
        <a:lstStyle/>
        <a:p>
          <a:pPr>
            <a:defRPr sz="14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6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086D-5826-4DC6-AD5F-F03DD98946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39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9264CA-0674-4D40-A1D0-2918D610AB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61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BC3FA-C13D-4551-92D7-E18580FB82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70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64FCD-0B2A-4C8D-B6D1-FA5473A76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41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7E92A-5F6F-458E-9873-3CF8A2FF57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5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A6A98-9577-4356-A719-041B9B9D96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4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E63FE-65DA-4BAA-8339-02D7A1E6A6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32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9A4B5C-A9CB-49FB-9A87-04EDB1C963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10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893933-A8A0-4E76-BC6F-0B9FB329F5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63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22E32-CB04-4444-BE8C-E6C6F036DD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1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47AD7-385D-420F-BE69-B1C7703526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18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5656A-0FF9-416F-8D61-540B58F4EF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40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1A29503-1BCA-4935-A819-BEADD3B519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2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698236310"/>
              </p:ext>
            </p:extLst>
          </p:nvPr>
        </p:nvGraphicFramePr>
        <p:xfrm>
          <a:off x="-504749" y="797357"/>
          <a:ext cx="9446078" cy="550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2" name="Rectangle 29"/>
          <p:cNvSpPr txBox="1">
            <a:spLocks noChangeArrowheads="1"/>
          </p:cNvSpPr>
          <p:nvPr/>
        </p:nvSpPr>
        <p:spPr bwMode="auto">
          <a:xfrm>
            <a:off x="0" y="201425"/>
            <a:ext cx="91440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altLang="en-US" sz="2400" b="1" kern="0" dirty="0" smtClean="0"/>
              <a:t>Proporción de casos de parálisis flácida aguda (PFA) del 2013 con clasificación pendiente por país*, Las Américas</a:t>
            </a:r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114300" y="6357845"/>
            <a:ext cx="236315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000" dirty="0" smtClean="0"/>
              <a:t>* </a:t>
            </a:r>
            <a:r>
              <a:rPr lang="es-ES" altLang="en-US" sz="1000" dirty="0" smtClean="0"/>
              <a:t>Datos </a:t>
            </a:r>
            <a:r>
              <a:rPr lang="es-ES" altLang="en-US" sz="1000" dirty="0"/>
              <a:t>al </a:t>
            </a:r>
            <a:r>
              <a:rPr lang="es-ES" altLang="en-US" sz="1000" dirty="0" smtClean="0"/>
              <a:t>15 </a:t>
            </a:r>
            <a:r>
              <a:rPr lang="es-ES" altLang="en-US" sz="1000" dirty="0"/>
              <a:t>de </a:t>
            </a:r>
            <a:r>
              <a:rPr lang="es-ES" altLang="en-US" sz="1000" dirty="0" smtClean="0"/>
              <a:t>marzo </a:t>
            </a:r>
            <a:r>
              <a:rPr lang="es-ES" altLang="en-US" sz="1000" dirty="0"/>
              <a:t>del </a:t>
            </a:r>
            <a:r>
              <a:rPr lang="en-US" altLang="en-US" sz="1000" dirty="0" smtClean="0"/>
              <a:t>2014</a:t>
            </a:r>
          </a:p>
          <a:p>
            <a:pPr eaLnBrk="1" hangingPunct="1"/>
            <a:r>
              <a:rPr lang="en-US" altLang="en-US" sz="1000" dirty="0" smtClean="0"/>
              <a:t>  Fuente</a:t>
            </a:r>
            <a:r>
              <a:rPr lang="en-US" altLang="en-US" sz="1000" dirty="0"/>
              <a:t>: </a:t>
            </a:r>
            <a:r>
              <a:rPr lang="en-US" altLang="en-US" sz="1000" dirty="0" err="1" smtClean="0"/>
              <a:t>Reportes</a:t>
            </a:r>
            <a:r>
              <a:rPr lang="en-US" altLang="en-US" sz="1000" dirty="0" smtClean="0"/>
              <a:t> de </a:t>
            </a:r>
            <a:r>
              <a:rPr lang="en-US" altLang="en-US" sz="1000" dirty="0" err="1" smtClean="0"/>
              <a:t>países</a:t>
            </a:r>
            <a:r>
              <a:rPr lang="en-US" altLang="en-US" sz="1000" dirty="0" smtClean="0"/>
              <a:t> en OPS</a:t>
            </a:r>
            <a:endParaRPr lang="en-US" altLang="en-US" sz="1000" dirty="0"/>
          </a:p>
        </p:txBody>
      </p:sp>
      <p:pic>
        <p:nvPicPr>
          <p:cNvPr id="36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6229350"/>
            <a:ext cx="2513013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1399761" y="12814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12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3180366" y="12814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19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Text Box 10"/>
          <p:cNvSpPr txBox="1">
            <a:spLocks noChangeArrowheads="1"/>
          </p:cNvSpPr>
          <p:nvPr/>
        </p:nvSpPr>
        <p:spPr bwMode="auto">
          <a:xfrm>
            <a:off x="1765265" y="12814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18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" name="Text Box 11"/>
          <p:cNvSpPr txBox="1">
            <a:spLocks noChangeArrowheads="1"/>
          </p:cNvSpPr>
          <p:nvPr/>
        </p:nvSpPr>
        <p:spPr bwMode="auto">
          <a:xfrm>
            <a:off x="2078180" y="1281416"/>
            <a:ext cx="208496" cy="15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33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Text Box 12"/>
          <p:cNvSpPr txBox="1">
            <a:spLocks noChangeArrowheads="1"/>
          </p:cNvSpPr>
          <p:nvPr/>
        </p:nvSpPr>
        <p:spPr bwMode="auto">
          <a:xfrm>
            <a:off x="2824052" y="12814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75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" name="Text Box 13"/>
          <p:cNvSpPr txBox="1">
            <a:spLocks noChangeArrowheads="1"/>
          </p:cNvSpPr>
          <p:nvPr/>
        </p:nvSpPr>
        <p:spPr bwMode="auto">
          <a:xfrm>
            <a:off x="3509476" y="1281417"/>
            <a:ext cx="21159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387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6042598" y="12814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50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7473748" y="12814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17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3" name="Text Box 17"/>
          <p:cNvSpPr txBox="1">
            <a:spLocks noChangeArrowheads="1"/>
          </p:cNvSpPr>
          <p:nvPr/>
        </p:nvSpPr>
        <p:spPr bwMode="auto">
          <a:xfrm>
            <a:off x="4610946" y="12814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62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" name="Text Box 18"/>
          <p:cNvSpPr txBox="1">
            <a:spLocks noChangeArrowheads="1"/>
          </p:cNvSpPr>
          <p:nvPr/>
        </p:nvSpPr>
        <p:spPr bwMode="auto">
          <a:xfrm>
            <a:off x="6744516" y="12814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16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5" name="Text Box 19"/>
          <p:cNvSpPr txBox="1">
            <a:spLocks noChangeArrowheads="1"/>
          </p:cNvSpPr>
          <p:nvPr/>
        </p:nvSpPr>
        <p:spPr bwMode="auto">
          <a:xfrm>
            <a:off x="6382979" y="12814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6" name="Text Box 20"/>
          <p:cNvSpPr txBox="1">
            <a:spLocks noChangeArrowheads="1"/>
          </p:cNvSpPr>
          <p:nvPr/>
        </p:nvSpPr>
        <p:spPr bwMode="auto">
          <a:xfrm>
            <a:off x="8561046" y="1281496"/>
            <a:ext cx="70532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" name="Text Box 21"/>
          <p:cNvSpPr txBox="1">
            <a:spLocks noChangeArrowheads="1"/>
          </p:cNvSpPr>
          <p:nvPr/>
        </p:nvSpPr>
        <p:spPr bwMode="auto">
          <a:xfrm>
            <a:off x="5287075" y="1281417"/>
            <a:ext cx="21159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144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8" name="Text Box 22"/>
          <p:cNvSpPr txBox="1">
            <a:spLocks noChangeArrowheads="1"/>
          </p:cNvSpPr>
          <p:nvPr/>
        </p:nvSpPr>
        <p:spPr bwMode="auto">
          <a:xfrm>
            <a:off x="4962263" y="12814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36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9" name="Text Box 23"/>
          <p:cNvSpPr txBox="1">
            <a:spLocks noChangeArrowheads="1"/>
          </p:cNvSpPr>
          <p:nvPr/>
        </p:nvSpPr>
        <p:spPr bwMode="auto">
          <a:xfrm>
            <a:off x="7072798" y="1281417"/>
            <a:ext cx="21159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542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0" name="Text Box 24"/>
          <p:cNvSpPr txBox="1">
            <a:spLocks noChangeArrowheads="1"/>
          </p:cNvSpPr>
          <p:nvPr/>
        </p:nvSpPr>
        <p:spPr bwMode="auto">
          <a:xfrm>
            <a:off x="8181952" y="12814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83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" name="Text Box 26"/>
          <p:cNvSpPr txBox="1">
            <a:spLocks noChangeArrowheads="1"/>
          </p:cNvSpPr>
          <p:nvPr/>
        </p:nvSpPr>
        <p:spPr bwMode="auto">
          <a:xfrm>
            <a:off x="2477451" y="12814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48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2" name="Text Box 27"/>
          <p:cNvSpPr txBox="1">
            <a:spLocks noChangeArrowheads="1"/>
          </p:cNvSpPr>
          <p:nvPr/>
        </p:nvSpPr>
        <p:spPr bwMode="auto">
          <a:xfrm>
            <a:off x="1037721" y="12814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18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3" name="Text Box 28"/>
          <p:cNvSpPr txBox="1">
            <a:spLocks noChangeArrowheads="1"/>
          </p:cNvSpPr>
          <p:nvPr/>
        </p:nvSpPr>
        <p:spPr bwMode="auto">
          <a:xfrm>
            <a:off x="746247" y="1282290"/>
            <a:ext cx="203582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 =</a:t>
            </a:r>
          </a:p>
        </p:txBody>
      </p:sp>
      <p:sp>
        <p:nvSpPr>
          <p:cNvPr id="54" name="Text Box 17"/>
          <p:cNvSpPr txBox="1">
            <a:spLocks noChangeArrowheads="1"/>
          </p:cNvSpPr>
          <p:nvPr/>
        </p:nvSpPr>
        <p:spPr bwMode="auto">
          <a:xfrm>
            <a:off x="4222667" y="1281417"/>
            <a:ext cx="21159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177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5" name="Text Box 14"/>
          <p:cNvSpPr txBox="1">
            <a:spLocks noChangeArrowheads="1"/>
          </p:cNvSpPr>
          <p:nvPr/>
        </p:nvSpPr>
        <p:spPr bwMode="auto">
          <a:xfrm>
            <a:off x="5680320" y="12814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26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Text Box 13"/>
          <p:cNvSpPr txBox="1">
            <a:spLocks noChangeArrowheads="1"/>
          </p:cNvSpPr>
          <p:nvPr/>
        </p:nvSpPr>
        <p:spPr bwMode="auto">
          <a:xfrm>
            <a:off x="3896025" y="12814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50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7" name="Text Box 13"/>
          <p:cNvSpPr txBox="1">
            <a:spLocks noChangeArrowheads="1"/>
          </p:cNvSpPr>
          <p:nvPr/>
        </p:nvSpPr>
        <p:spPr bwMode="auto">
          <a:xfrm>
            <a:off x="7811622" y="12814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12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06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2191</TotalTime>
  <Words>63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Proportion of Acute Flaccid Paralysis (AFP) cases pending classification, the Americas, 2007*</dc:title>
  <dc:creator>PAHO Lan User</dc:creator>
  <cp:lastModifiedBy>Revilla, Mr. Fernando (WDC)</cp:lastModifiedBy>
  <cp:revision>88</cp:revision>
  <dcterms:created xsi:type="dcterms:W3CDTF">2007-11-01T14:35:31Z</dcterms:created>
  <dcterms:modified xsi:type="dcterms:W3CDTF">2014-03-21T14:54:12Z</dcterms:modified>
</cp:coreProperties>
</file>