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6410" autoAdjust="0"/>
    <p:restoredTop sz="94660"/>
  </p:normalViewPr>
  <p:slideViewPr>
    <p:cSldViewPr>
      <p:cViewPr varScale="1">
        <p:scale>
          <a:sx n="112" d="100"/>
          <a:sy n="112" d="100"/>
        </p:scale>
        <p:origin x="-1749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682F2-FC03-42B1-94AB-6D72A4272E90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9AF1C-8008-42A2-B2D9-7B9C8DBE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86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1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9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3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5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8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7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6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6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3F885-A305-4D31-B6F3-8754EA082E7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212760"/>
              </p:ext>
            </p:extLst>
          </p:nvPr>
        </p:nvGraphicFramePr>
        <p:xfrm>
          <a:off x="571499" y="1295400"/>
          <a:ext cx="8001001" cy="4663440"/>
        </p:xfrm>
        <a:graphic>
          <a:graphicData uri="http://schemas.openxmlformats.org/drawingml/2006/table">
            <a:tbl>
              <a:tblPr firstCol="1" lastRow="1">
                <a:tableStyleId>{5C22544A-7EE6-4342-B048-85BDC9FD1C3A}</a:tableStyleId>
              </a:tblPr>
              <a:tblGrid>
                <a:gridCol w="2244163"/>
                <a:gridCol w="744238"/>
                <a:gridCol w="744238"/>
                <a:gridCol w="744238"/>
                <a:gridCol w="744238"/>
                <a:gridCol w="744238"/>
                <a:gridCol w="744238"/>
                <a:gridCol w="1291410"/>
              </a:tblGrid>
              <a:tr h="28575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 Countries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Total  2013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01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 January – 29 July* 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Onset of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most  </a:t>
                      </a:r>
                      <a:b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 recent case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WPV1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WPV3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WPV1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WPV3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WPV1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WPV3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   Pakistan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93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22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102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09-Jul-14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   Afghanistan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8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17-Jun-14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   Nigeria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53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40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27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-May-14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</a:rPr>
                        <a:t>Endemic countries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160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65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115</a:t>
                      </a:r>
                      <a:endParaRPr lang="en-US" sz="1400" b="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   Somalia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194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95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03-Jun-14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   Equatorial Guinea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-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-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5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03-May-14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   Iraq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-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-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2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07-Apr-14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   Cameroon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-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3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31-Jan-14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   Syria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35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-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</a:rPr>
                        <a:t>21-Jan-14</a:t>
                      </a:r>
                      <a:endParaRPr lang="en-US" sz="1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   Ethiopia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9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-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05-Jan-14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   Kenya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10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-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14-Jul-13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</a:rPr>
                        <a:t> Non-endemic countries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256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105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16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Total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416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-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170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-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131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6506289"/>
            <a:ext cx="46265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* Data </a:t>
            </a:r>
            <a:r>
              <a:rPr lang="en-US" altLang="en-US" sz="1000" dirty="0">
                <a:latin typeface="Arial" pitchFamily="34" charset="0"/>
                <a:ea typeface="Calibri" pitchFamily="34" charset="0"/>
                <a:cs typeface="Arial" pitchFamily="34" charset="0"/>
              </a:rPr>
              <a:t>in WHO as of </a:t>
            </a:r>
            <a:r>
              <a:rPr lang="en-US" altLang="en-US" sz="1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30 </a:t>
            </a:r>
            <a:r>
              <a:rPr lang="en-US" altLang="en-US" sz="1000" dirty="0">
                <a:latin typeface="Arial" pitchFamily="34" charset="0"/>
                <a:ea typeface="Calibri" pitchFamily="34" charset="0"/>
                <a:cs typeface="Arial" pitchFamily="34" charset="0"/>
              </a:rPr>
              <a:t>July </a:t>
            </a:r>
            <a:r>
              <a:rPr lang="en-US" altLang="en-US" sz="1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2013 for 2013 data and 29 July 2014 for 2014 data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6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30988" y="6176745"/>
            <a:ext cx="2513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9"/>
          <p:cNvSpPr txBox="1">
            <a:spLocks noChangeArrowheads="1"/>
          </p:cNvSpPr>
          <p:nvPr/>
        </p:nvSpPr>
        <p:spPr bwMode="auto">
          <a:xfrm>
            <a:off x="0" y="201425"/>
            <a:ext cx="91440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solidFill>
                  <a:schemeClr val="tx1"/>
                </a:solidFill>
              </a:rPr>
              <a:t>Wild </a:t>
            </a:r>
            <a:r>
              <a:rPr lang="en-US" sz="2400" b="1" dirty="0">
                <a:solidFill>
                  <a:schemeClr val="tx1"/>
                </a:solidFill>
              </a:rPr>
              <a:t>Poliovirus (WPV) </a:t>
            </a:r>
            <a:r>
              <a:rPr lang="en-US" sz="2400" b="1" dirty="0" smtClean="0">
                <a:solidFill>
                  <a:schemeClr val="tx1"/>
                </a:solidFill>
              </a:rPr>
              <a:t>Cases by Type </a:t>
            </a:r>
            <a:r>
              <a:rPr lang="en-US" sz="2400" b="1" dirty="0" smtClean="0">
                <a:solidFill>
                  <a:schemeClr val="tx1"/>
                </a:solidFill>
              </a:rPr>
              <a:t>- Global 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GB" altLang="en-US" sz="2400" b="1" dirty="0" smtClean="0">
                <a:solidFill>
                  <a:schemeClr val="tx1"/>
                </a:solidFill>
              </a:rPr>
              <a:t>Year </a:t>
            </a:r>
            <a:r>
              <a:rPr lang="en-GB" altLang="en-US" sz="2400" b="1" dirty="0">
                <a:solidFill>
                  <a:schemeClr val="tx1"/>
                </a:solidFill>
              </a:rPr>
              <a:t>to Date </a:t>
            </a:r>
            <a:r>
              <a:rPr lang="en-GB" altLang="en-US" sz="2400" b="1" dirty="0" smtClean="0">
                <a:solidFill>
                  <a:schemeClr val="tx1"/>
                </a:solidFill>
              </a:rPr>
              <a:t>Comparison, 2013 - 2014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83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129</Words>
  <Application>Microsoft Office PowerPoint</Application>
  <PresentationFormat>On-screen Show (4:3)</PresentationFormat>
  <Paragraphs>84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Revilla, Mr. Fernando (WDC)</dc:creator>
  <cp:lastModifiedBy>Revilla, Mr. Fernando (WDC)</cp:lastModifiedBy>
  <cp:revision>30</cp:revision>
  <cp:lastPrinted>2014-03-12T19:28:45Z</cp:lastPrinted>
  <dcterms:created xsi:type="dcterms:W3CDTF">2014-03-12T18:18:59Z</dcterms:created>
  <dcterms:modified xsi:type="dcterms:W3CDTF">2014-07-31T19:16:35Z</dcterms:modified>
</cp:coreProperties>
</file>