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0"/>
  </p:notesMasterIdLst>
  <p:handoutMasterIdLst>
    <p:handoutMasterId r:id="rId21"/>
  </p:handoutMasterIdLst>
  <p:sldIdLst>
    <p:sldId id="2151" r:id="rId2"/>
    <p:sldId id="2035" r:id="rId3"/>
    <p:sldId id="2251" r:id="rId4"/>
    <p:sldId id="2254" r:id="rId5"/>
    <p:sldId id="2252" r:id="rId6"/>
    <p:sldId id="2253" r:id="rId7"/>
    <p:sldId id="2255" r:id="rId8"/>
    <p:sldId id="2256" r:id="rId9"/>
    <p:sldId id="2257" r:id="rId10"/>
    <p:sldId id="2258" r:id="rId11"/>
    <p:sldId id="2259" r:id="rId12"/>
    <p:sldId id="2262" r:id="rId13"/>
    <p:sldId id="2263" r:id="rId14"/>
    <p:sldId id="2261" r:id="rId15"/>
    <p:sldId id="2265" r:id="rId16"/>
    <p:sldId id="2266" r:id="rId17"/>
    <p:sldId id="2267" r:id="rId18"/>
    <p:sldId id="2268" r:id="rId19"/>
  </p:sldIdLst>
  <p:sldSz cx="9145588" cy="6858000"/>
  <p:notesSz cx="6934200" cy="9232900"/>
  <p:defaultTextStyle>
    <a:defPPr>
      <a:defRPr lang="en-GB"/>
    </a:defPPr>
    <a:lvl1pPr algn="l" rtl="0" fontAlgn="base">
      <a:spcBef>
        <a:spcPct val="0"/>
      </a:spcBef>
      <a:spcAft>
        <a:spcPct val="0"/>
      </a:spcAft>
      <a:defRPr kern="1200">
        <a:solidFill>
          <a:schemeClr val="tx1"/>
        </a:solidFill>
        <a:latin typeface="Arial Narrow" pitchFamily="34" charset="0"/>
        <a:ea typeface="+mn-ea"/>
        <a:cs typeface="Arial" charset="0"/>
      </a:defRPr>
    </a:lvl1pPr>
    <a:lvl2pPr marL="457200" algn="l" rtl="0" fontAlgn="base">
      <a:spcBef>
        <a:spcPct val="0"/>
      </a:spcBef>
      <a:spcAft>
        <a:spcPct val="0"/>
      </a:spcAft>
      <a:defRPr kern="1200">
        <a:solidFill>
          <a:schemeClr val="tx1"/>
        </a:solidFill>
        <a:latin typeface="Arial Narrow" pitchFamily="34" charset="0"/>
        <a:ea typeface="+mn-ea"/>
        <a:cs typeface="Arial" charset="0"/>
      </a:defRPr>
    </a:lvl2pPr>
    <a:lvl3pPr marL="914400" algn="l" rtl="0" fontAlgn="base">
      <a:spcBef>
        <a:spcPct val="0"/>
      </a:spcBef>
      <a:spcAft>
        <a:spcPct val="0"/>
      </a:spcAft>
      <a:defRPr kern="1200">
        <a:solidFill>
          <a:schemeClr val="tx1"/>
        </a:solidFill>
        <a:latin typeface="Arial Narrow" pitchFamily="34" charset="0"/>
        <a:ea typeface="+mn-ea"/>
        <a:cs typeface="Arial" charset="0"/>
      </a:defRPr>
    </a:lvl3pPr>
    <a:lvl4pPr marL="1371600" algn="l" rtl="0" fontAlgn="base">
      <a:spcBef>
        <a:spcPct val="0"/>
      </a:spcBef>
      <a:spcAft>
        <a:spcPct val="0"/>
      </a:spcAft>
      <a:defRPr kern="1200">
        <a:solidFill>
          <a:schemeClr val="tx1"/>
        </a:solidFill>
        <a:latin typeface="Arial Narrow" pitchFamily="34" charset="0"/>
        <a:ea typeface="+mn-ea"/>
        <a:cs typeface="Arial" charset="0"/>
      </a:defRPr>
    </a:lvl4pPr>
    <a:lvl5pPr marL="1828800" algn="l" rtl="0" fontAlgn="base">
      <a:spcBef>
        <a:spcPct val="0"/>
      </a:spcBef>
      <a:spcAft>
        <a:spcPct val="0"/>
      </a:spcAft>
      <a:defRPr kern="1200">
        <a:solidFill>
          <a:schemeClr val="tx1"/>
        </a:solidFill>
        <a:latin typeface="Arial Narrow" pitchFamily="34" charset="0"/>
        <a:ea typeface="+mn-ea"/>
        <a:cs typeface="Arial" charset="0"/>
      </a:defRPr>
    </a:lvl5pPr>
    <a:lvl6pPr marL="2286000" algn="l" defTabSz="914400" rtl="0" eaLnBrk="1" latinLnBrk="0" hangingPunct="1">
      <a:defRPr kern="1200">
        <a:solidFill>
          <a:schemeClr val="tx1"/>
        </a:solidFill>
        <a:latin typeface="Arial Narrow" pitchFamily="34" charset="0"/>
        <a:ea typeface="+mn-ea"/>
        <a:cs typeface="Arial" charset="0"/>
      </a:defRPr>
    </a:lvl6pPr>
    <a:lvl7pPr marL="2743200" algn="l" defTabSz="914400" rtl="0" eaLnBrk="1" latinLnBrk="0" hangingPunct="1">
      <a:defRPr kern="1200">
        <a:solidFill>
          <a:schemeClr val="tx1"/>
        </a:solidFill>
        <a:latin typeface="Arial Narrow" pitchFamily="34" charset="0"/>
        <a:ea typeface="+mn-ea"/>
        <a:cs typeface="Arial" charset="0"/>
      </a:defRPr>
    </a:lvl7pPr>
    <a:lvl8pPr marL="3200400" algn="l" defTabSz="914400" rtl="0" eaLnBrk="1" latinLnBrk="0" hangingPunct="1">
      <a:defRPr kern="1200">
        <a:solidFill>
          <a:schemeClr val="tx1"/>
        </a:solidFill>
        <a:latin typeface="Arial Narrow" pitchFamily="34" charset="0"/>
        <a:ea typeface="+mn-ea"/>
        <a:cs typeface="Arial" charset="0"/>
      </a:defRPr>
    </a:lvl8pPr>
    <a:lvl9pPr marL="3657600" algn="l" defTabSz="914400" rtl="0" eaLnBrk="1" latinLnBrk="0" hangingPunct="1">
      <a:defRPr kern="1200">
        <a:solidFill>
          <a:schemeClr val="tx1"/>
        </a:solidFill>
        <a:latin typeface="Arial Narrow"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9900"/>
    <a:srgbClr val="0066FF"/>
    <a:srgbClr val="99CC00"/>
    <a:srgbClr val="3366FF"/>
    <a:srgbClr val="6699FF"/>
    <a:srgbClr val="99CC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615" autoAdjust="0"/>
    <p:restoredTop sz="91795" autoAdjust="0"/>
  </p:normalViewPr>
  <p:slideViewPr>
    <p:cSldViewPr>
      <p:cViewPr>
        <p:scale>
          <a:sx n="100" d="100"/>
          <a:sy n="100" d="100"/>
        </p:scale>
        <p:origin x="-984" y="-72"/>
      </p:cViewPr>
      <p:guideLst>
        <p:guide orient="horz" pos="436"/>
        <p:guide pos="2881"/>
      </p:guideLst>
    </p:cSldViewPr>
  </p:slideViewPr>
  <p:outlineViewPr>
    <p:cViewPr>
      <p:scale>
        <a:sx n="33" d="100"/>
        <a:sy n="33" d="100"/>
      </p:scale>
      <p:origin x="0" y="31122"/>
    </p:cViewPr>
  </p:outlineViewPr>
  <p:notesTextViewPr>
    <p:cViewPr>
      <p:scale>
        <a:sx n="100" d="100"/>
        <a:sy n="100" d="100"/>
      </p:scale>
      <p:origin x="0" y="0"/>
    </p:cViewPr>
  </p:notesTextViewPr>
  <p:sorterViewPr>
    <p:cViewPr>
      <p:scale>
        <a:sx n="100" d="100"/>
        <a:sy n="100" d="100"/>
      </p:scale>
      <p:origin x="0" y="23850"/>
    </p:cViewPr>
  </p:sorterViewPr>
  <p:notesViewPr>
    <p:cSldViewPr>
      <p:cViewPr varScale="1">
        <p:scale>
          <a:sx n="59" d="100"/>
          <a:sy n="59" d="100"/>
        </p:scale>
        <p:origin x="-1740" y="-84"/>
      </p:cViewPr>
      <p:guideLst>
        <p:guide orient="horz" pos="2908"/>
        <p:guide pos="218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6930"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a:latin typeface="Arial" charset="0"/>
              </a:defRPr>
            </a:lvl1pPr>
          </a:lstStyle>
          <a:p>
            <a:pPr>
              <a:defRPr/>
            </a:pPr>
            <a:endParaRPr lang="en-US"/>
          </a:p>
        </p:txBody>
      </p:sp>
      <p:sp>
        <p:nvSpPr>
          <p:cNvPr id="636931" name="Rectangle 3"/>
          <p:cNvSpPr>
            <a:spLocks noGrp="1" noChangeArrowheads="1"/>
          </p:cNvSpPr>
          <p:nvPr>
            <p:ph type="dt" sz="quarter" idx="1"/>
          </p:nvPr>
        </p:nvSpPr>
        <p:spPr bwMode="auto">
          <a:xfrm>
            <a:off x="3927475" y="0"/>
            <a:ext cx="3005138" cy="4619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endParaRPr lang="en-US"/>
          </a:p>
        </p:txBody>
      </p:sp>
      <p:sp>
        <p:nvSpPr>
          <p:cNvPr id="636932" name="Rectangle 4"/>
          <p:cNvSpPr>
            <a:spLocks noGrp="1" noChangeArrowheads="1"/>
          </p:cNvSpPr>
          <p:nvPr>
            <p:ph type="ftr" sz="quarter" idx="2"/>
          </p:nvPr>
        </p:nvSpPr>
        <p:spPr bwMode="auto">
          <a:xfrm>
            <a:off x="0" y="8769350"/>
            <a:ext cx="3005138" cy="461963"/>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a:latin typeface="Arial" charset="0"/>
              </a:defRPr>
            </a:lvl1pPr>
          </a:lstStyle>
          <a:p>
            <a:pPr>
              <a:defRPr/>
            </a:pPr>
            <a:endParaRPr lang="en-US"/>
          </a:p>
        </p:txBody>
      </p:sp>
      <p:sp>
        <p:nvSpPr>
          <p:cNvPr id="636933" name="Rectangle 5"/>
          <p:cNvSpPr>
            <a:spLocks noGrp="1" noChangeArrowheads="1"/>
          </p:cNvSpPr>
          <p:nvPr>
            <p:ph type="sldNum" sz="quarter" idx="3"/>
          </p:nvPr>
        </p:nvSpPr>
        <p:spPr bwMode="auto">
          <a:xfrm>
            <a:off x="3927475" y="8769350"/>
            <a:ext cx="3005138" cy="461963"/>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defRPr>
            </a:lvl1pPr>
          </a:lstStyle>
          <a:p>
            <a:pPr>
              <a:defRPr/>
            </a:pPr>
            <a:fld id="{E164BA7F-05FA-4BF7-9793-EEF43BBA9722}" type="slidenum">
              <a:rPr lang="en-US"/>
              <a:pPr>
                <a:defRPr/>
              </a:pPr>
              <a:t>‹#›</a:t>
            </a:fld>
            <a:endParaRPr lang="en-US" dirty="0"/>
          </a:p>
        </p:txBody>
      </p:sp>
    </p:spTree>
    <p:extLst>
      <p:ext uri="{BB962C8B-B14F-4D97-AF65-F5344CB8AC3E}">
        <p14:creationId xmlns:p14="http://schemas.microsoft.com/office/powerpoint/2010/main" val="1136146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a:latin typeface="Arial" charset="0"/>
              </a:defRPr>
            </a:lvl1pPr>
          </a:lstStyle>
          <a:p>
            <a:pPr>
              <a:defRPr/>
            </a:pPr>
            <a:endParaRPr lang="en-GB"/>
          </a:p>
        </p:txBody>
      </p:sp>
      <p:sp>
        <p:nvSpPr>
          <p:cNvPr id="20483" name="Rectangle 3"/>
          <p:cNvSpPr>
            <a:spLocks noGrp="1" noChangeArrowheads="1"/>
          </p:cNvSpPr>
          <p:nvPr>
            <p:ph type="dt" idx="1"/>
          </p:nvPr>
        </p:nvSpPr>
        <p:spPr bwMode="auto">
          <a:xfrm>
            <a:off x="3927475" y="0"/>
            <a:ext cx="3005138" cy="4619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endParaRPr lang="en-GB"/>
          </a:p>
        </p:txBody>
      </p:sp>
      <p:sp>
        <p:nvSpPr>
          <p:cNvPr id="23556" name="Rectangle 4"/>
          <p:cNvSpPr>
            <a:spLocks noGrp="1" noRot="1" noChangeAspect="1" noChangeArrowheads="1" noTextEdit="1"/>
          </p:cNvSpPr>
          <p:nvPr>
            <p:ph type="sldImg" idx="2"/>
          </p:nvPr>
        </p:nvSpPr>
        <p:spPr bwMode="auto">
          <a:xfrm>
            <a:off x="1158875" y="692150"/>
            <a:ext cx="4618038" cy="3462338"/>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693738" y="4386263"/>
            <a:ext cx="5546725" cy="415448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0486" name="Rectangle 6"/>
          <p:cNvSpPr>
            <a:spLocks noGrp="1" noChangeArrowheads="1"/>
          </p:cNvSpPr>
          <p:nvPr>
            <p:ph type="ftr" sz="quarter" idx="4"/>
          </p:nvPr>
        </p:nvSpPr>
        <p:spPr bwMode="auto">
          <a:xfrm>
            <a:off x="0" y="8769350"/>
            <a:ext cx="3005138" cy="461963"/>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a:latin typeface="Arial" charset="0"/>
              </a:defRPr>
            </a:lvl1pPr>
          </a:lstStyle>
          <a:p>
            <a:pPr>
              <a:defRPr/>
            </a:pPr>
            <a:endParaRPr lang="en-GB"/>
          </a:p>
        </p:txBody>
      </p:sp>
      <p:sp>
        <p:nvSpPr>
          <p:cNvPr id="20487" name="Rectangle 7"/>
          <p:cNvSpPr>
            <a:spLocks noGrp="1" noChangeArrowheads="1"/>
          </p:cNvSpPr>
          <p:nvPr>
            <p:ph type="sldNum" sz="quarter" idx="5"/>
          </p:nvPr>
        </p:nvSpPr>
        <p:spPr bwMode="auto">
          <a:xfrm>
            <a:off x="3927475" y="8769350"/>
            <a:ext cx="3005138" cy="461963"/>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defRPr>
            </a:lvl1pPr>
          </a:lstStyle>
          <a:p>
            <a:pPr>
              <a:defRPr/>
            </a:pPr>
            <a:fld id="{13A3882C-7F1B-4CE4-AE60-122A2F8D5A8B}" type="slidenum">
              <a:rPr lang="en-GB"/>
              <a:pPr>
                <a:defRPr/>
              </a:pPr>
              <a:t>‹#›</a:t>
            </a:fld>
            <a:endParaRPr lang="en-GB" dirty="0"/>
          </a:p>
        </p:txBody>
      </p:sp>
    </p:spTree>
    <p:extLst>
      <p:ext uri="{BB962C8B-B14F-4D97-AF65-F5344CB8AC3E}">
        <p14:creationId xmlns:p14="http://schemas.microsoft.com/office/powerpoint/2010/main" val="5475567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txBox="1">
            <a:spLocks noGrp="1" noChangeArrowheads="1"/>
          </p:cNvSpPr>
          <p:nvPr/>
        </p:nvSpPr>
        <p:spPr bwMode="auto">
          <a:xfrm>
            <a:off x="3927475" y="8769350"/>
            <a:ext cx="3005138" cy="461963"/>
          </a:xfrm>
          <a:prstGeom prst="rect">
            <a:avLst/>
          </a:prstGeom>
          <a:noFill/>
          <a:ln w="9525">
            <a:noFill/>
            <a:miter lim="800000"/>
            <a:headEnd/>
            <a:tailEnd/>
          </a:ln>
        </p:spPr>
        <p:txBody>
          <a:bodyPr lIns="93177" tIns="46589" rIns="93177" bIns="46589" anchor="b"/>
          <a:lstStyle/>
          <a:p>
            <a:pPr algn="r" defTabSz="931863"/>
            <a:fld id="{3BD7BAA0-B0EF-4B4D-BBC4-9255AE590581}" type="slidenum">
              <a:rPr lang="en-GB" sz="1200"/>
              <a:pPr algn="r" defTabSz="931863"/>
              <a:t>1</a:t>
            </a:fld>
            <a:endParaRPr lang="en-GB" sz="12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5AEC3DC0-D8D7-48CC-86B5-0DD5B3FD7A3C}" type="slidenum">
              <a:rPr lang="en-US" smtClean="0"/>
              <a:pPr/>
              <a:t>4</a:t>
            </a:fld>
            <a:endParaRPr lang="en-US" smtClean="0"/>
          </a:p>
        </p:txBody>
      </p:sp>
      <p:sp>
        <p:nvSpPr>
          <p:cNvPr id="30722" name="Rectangle 2"/>
          <p:cNvSpPr txBox="1">
            <a:spLocks noGrp="1" noChangeArrowheads="1"/>
          </p:cNvSpPr>
          <p:nvPr/>
        </p:nvSpPr>
        <p:spPr bwMode="auto">
          <a:xfrm>
            <a:off x="0" y="0"/>
            <a:ext cx="3005138" cy="461963"/>
          </a:xfrm>
          <a:prstGeom prst="rect">
            <a:avLst/>
          </a:prstGeom>
          <a:noFill/>
          <a:ln w="9525">
            <a:noFill/>
            <a:miter lim="800000"/>
            <a:headEnd/>
            <a:tailEnd/>
          </a:ln>
        </p:spPr>
        <p:txBody>
          <a:bodyPr lIns="92374" tIns="46186" rIns="92374" bIns="46186"/>
          <a:lstStyle/>
          <a:p>
            <a:pPr defTabSz="931863"/>
            <a:r>
              <a:rPr lang="en-US" sz="1200">
                <a:latin typeface="Calibri" pitchFamily="34" charset="0"/>
              </a:rPr>
              <a:t>World Health Organization</a:t>
            </a:r>
          </a:p>
        </p:txBody>
      </p:sp>
      <p:sp>
        <p:nvSpPr>
          <p:cNvPr id="30723" name="Rectangle 3"/>
          <p:cNvSpPr txBox="1">
            <a:spLocks noGrp="1" noChangeArrowheads="1"/>
          </p:cNvSpPr>
          <p:nvPr/>
        </p:nvSpPr>
        <p:spPr bwMode="auto">
          <a:xfrm>
            <a:off x="3927475" y="0"/>
            <a:ext cx="3005138" cy="461963"/>
          </a:xfrm>
          <a:prstGeom prst="rect">
            <a:avLst/>
          </a:prstGeom>
          <a:noFill/>
          <a:ln w="9525">
            <a:noFill/>
            <a:miter lim="800000"/>
            <a:headEnd/>
            <a:tailEnd/>
          </a:ln>
        </p:spPr>
        <p:txBody>
          <a:bodyPr lIns="92374" tIns="46186" rIns="92374" bIns="46186"/>
          <a:lstStyle/>
          <a:p>
            <a:pPr algn="r" defTabSz="931863"/>
            <a:fld id="{39A5CBC6-1AE5-4E07-89CC-C178AA655BD6}" type="datetime3">
              <a:rPr lang="en-US" sz="1200">
                <a:latin typeface="Calibri" pitchFamily="34" charset="0"/>
              </a:rPr>
              <a:pPr algn="r" defTabSz="931863"/>
              <a:t>11 February 2015</a:t>
            </a:fld>
            <a:endParaRPr lang="en-US" sz="1200">
              <a:latin typeface="Calibri" pitchFamily="34" charset="0"/>
            </a:endParaRPr>
          </a:p>
        </p:txBody>
      </p:sp>
      <p:sp>
        <p:nvSpPr>
          <p:cNvPr id="30724" name="Rectangle 7"/>
          <p:cNvSpPr txBox="1">
            <a:spLocks noGrp="1" noChangeArrowheads="1"/>
          </p:cNvSpPr>
          <p:nvPr/>
        </p:nvSpPr>
        <p:spPr bwMode="auto">
          <a:xfrm>
            <a:off x="3927475" y="8769350"/>
            <a:ext cx="3005138" cy="461963"/>
          </a:xfrm>
          <a:prstGeom prst="rect">
            <a:avLst/>
          </a:prstGeom>
          <a:noFill/>
          <a:ln w="9525">
            <a:noFill/>
            <a:miter lim="800000"/>
            <a:headEnd/>
            <a:tailEnd/>
          </a:ln>
        </p:spPr>
        <p:txBody>
          <a:bodyPr lIns="92374" tIns="46186" rIns="92374" bIns="46186" anchor="b"/>
          <a:lstStyle/>
          <a:p>
            <a:pPr algn="r" defTabSz="931863"/>
            <a:fld id="{1500DA36-F3BE-492E-BAF8-B3B2E6712901}" type="slidenum">
              <a:rPr lang="en-US" sz="1200">
                <a:latin typeface="Calibri" pitchFamily="34" charset="0"/>
              </a:rPr>
              <a:pPr algn="r" defTabSz="931863"/>
              <a:t>4</a:t>
            </a:fld>
            <a:endParaRPr lang="en-US" sz="1200">
              <a:latin typeface="Calibri" pitchFamily="34" charset="0"/>
            </a:endParaRPr>
          </a:p>
        </p:txBody>
      </p:sp>
      <p:sp>
        <p:nvSpPr>
          <p:cNvPr id="30725" name="Rectangle 2"/>
          <p:cNvSpPr>
            <a:spLocks noGrp="1" noRot="1" noChangeAspect="1" noChangeArrowheads="1" noTextEdit="1"/>
          </p:cNvSpPr>
          <p:nvPr>
            <p:ph type="sldImg"/>
          </p:nvPr>
        </p:nvSpPr>
        <p:spPr>
          <a:xfrm>
            <a:off x="1200150" y="712788"/>
            <a:ext cx="4583113" cy="3436937"/>
          </a:xfrm>
          <a:ln/>
        </p:spPr>
      </p:sp>
      <p:sp>
        <p:nvSpPr>
          <p:cNvPr id="30726" name="Rectangle 3"/>
          <p:cNvSpPr>
            <a:spLocks noGrp="1" noChangeArrowheads="1"/>
          </p:cNvSpPr>
          <p:nvPr>
            <p:ph type="body" idx="1"/>
          </p:nvPr>
        </p:nvSpPr>
        <p:spPr>
          <a:xfrm>
            <a:off x="950913" y="4356100"/>
            <a:ext cx="5075237" cy="258763"/>
          </a:xfrm>
          <a:noFill/>
          <a:ln/>
        </p:spPr>
        <p:txBody>
          <a:bodyPr lIns="92374" tIns="46186" rIns="92374" bIns="46186"/>
          <a:lstStyle/>
          <a:p>
            <a:pPr marL="735013" lvl="1" indent="-282575">
              <a:spcBef>
                <a:spcPct val="0"/>
              </a:spcBef>
              <a:buFontTx/>
              <a:buChar char="•"/>
            </a:pPr>
            <a:endParaRPr lang="es-P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6"/>
            <a:ext cx="7773989"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3886200"/>
            <a:ext cx="64023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2007</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Pan American</a:t>
            </a:r>
          </a:p>
          <a:p>
            <a:pPr>
              <a:defRPr/>
            </a:pPr>
            <a:r>
              <a:rPr lang="en-US"/>
              <a:t>Health</a:t>
            </a:r>
          </a:p>
          <a:p>
            <a:pPr>
              <a:defRPr/>
            </a:pPr>
            <a:r>
              <a:rPr lang="en-US"/>
              <a:t>Organization</a:t>
            </a:r>
            <a:endParaRPr lang="en-US" sz="1400">
              <a:solidFill>
                <a:schemeClr val="accent2"/>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A1B9B7-F26B-44DF-8B11-0DD88F0A699A}" type="slidenum">
              <a:rPr lang="en-US"/>
              <a:pPr>
                <a:defRPr/>
              </a:pPr>
              <a:t>‹#›</a:t>
            </a:fld>
            <a:endParaRPr lang="en-US" dirty="0"/>
          </a:p>
        </p:txBody>
      </p:sp>
    </p:spTree>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2007</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Pan American</a:t>
            </a:r>
          </a:p>
          <a:p>
            <a:pPr>
              <a:defRPr/>
            </a:pPr>
            <a:r>
              <a:rPr lang="en-US"/>
              <a:t>Health</a:t>
            </a:r>
          </a:p>
          <a:p>
            <a:pPr>
              <a:defRPr/>
            </a:pPr>
            <a:r>
              <a:rPr lang="en-US"/>
              <a:t>Organization</a:t>
            </a:r>
            <a:endParaRPr lang="en-US" sz="1400">
              <a:solidFill>
                <a:schemeClr val="accent2"/>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415694-5A5C-4FF4-A729-42BC6750C9DB}" type="slidenum">
              <a:rPr lang="en-US"/>
              <a:pPr>
                <a:defRPr/>
              </a:pPr>
              <a:t>‹#›</a:t>
            </a:fld>
            <a:endParaRPr lang="en-US" dirty="0"/>
          </a:p>
        </p:txBody>
      </p:sp>
    </p:spTree>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6688"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8489"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2007</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Pan American</a:t>
            </a:r>
          </a:p>
          <a:p>
            <a:pPr>
              <a:defRPr/>
            </a:pPr>
            <a:r>
              <a:rPr lang="en-US"/>
              <a:t>Health</a:t>
            </a:r>
          </a:p>
          <a:p>
            <a:pPr>
              <a:defRPr/>
            </a:pPr>
            <a:r>
              <a:rPr lang="en-US"/>
              <a:t>Organization</a:t>
            </a:r>
            <a:endParaRPr lang="en-US" sz="1400">
              <a:solidFill>
                <a:schemeClr val="accent2"/>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647C15-5267-4A2D-B8F0-4876027FF051}" type="slidenum">
              <a:rPr lang="en-US"/>
              <a:pPr>
                <a:defRPr/>
              </a:pPr>
              <a:t>‹#›</a:t>
            </a:fld>
            <a:endParaRPr lang="en-US" dirty="0"/>
          </a:p>
        </p:txBody>
      </p:sp>
    </p:spTree>
  </p:cSld>
  <p:clrMapOvr>
    <a:masterClrMapping/>
  </p:clrMapOvr>
  <p:transition>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7773989"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1" y="1981201"/>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1"/>
            <a:ext cx="3811588" cy="4114800"/>
          </a:xfrm>
        </p:spPr>
        <p:txBody>
          <a:bodyPr/>
          <a:lstStyle/>
          <a:p>
            <a:pPr lvl="0"/>
            <a:endParaRPr lang="en-US" noProof="0" dirty="0" smtClean="0"/>
          </a:p>
        </p:txBody>
      </p:sp>
      <p:sp>
        <p:nvSpPr>
          <p:cNvPr id="5" name="Rectangle 4"/>
          <p:cNvSpPr>
            <a:spLocks noGrp="1" noChangeArrowheads="1"/>
          </p:cNvSpPr>
          <p:nvPr>
            <p:ph type="dt" sz="half" idx="10"/>
          </p:nvPr>
        </p:nvSpPr>
        <p:spPr>
          <a:ln/>
        </p:spPr>
        <p:txBody>
          <a:bodyPr/>
          <a:lstStyle>
            <a:lvl1pPr>
              <a:defRPr/>
            </a:lvl1pPr>
          </a:lstStyle>
          <a:p>
            <a:pPr>
              <a:defRPr/>
            </a:pPr>
            <a:r>
              <a:rPr lang="en-US"/>
              <a:t>2007</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Pan American</a:t>
            </a:r>
          </a:p>
          <a:p>
            <a:pPr>
              <a:defRPr/>
            </a:pPr>
            <a:r>
              <a:rPr lang="en-US"/>
              <a:t>Health</a:t>
            </a:r>
          </a:p>
          <a:p>
            <a:pPr>
              <a:defRPr/>
            </a:pPr>
            <a:r>
              <a:rPr lang="en-US"/>
              <a:t>Organization</a:t>
            </a:r>
            <a:endParaRPr lang="en-US" sz="1400">
              <a:solidFill>
                <a:schemeClr val="accent2"/>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D799F2-6590-4439-8820-0640BF4F7637}" type="slidenum">
              <a:rPr lang="en-US"/>
              <a:pPr>
                <a:defRPr/>
              </a:pPr>
              <a:t>‹#›</a:t>
            </a:fld>
            <a:endParaRPr lang="en-US" dirty="0"/>
          </a:p>
        </p:txBody>
      </p:sp>
    </p:spTree>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7773989"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1" y="1981201"/>
            <a:ext cx="7773989"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a:t>2007</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Pan American</a:t>
            </a:r>
          </a:p>
          <a:p>
            <a:pPr>
              <a:defRPr/>
            </a:pPr>
            <a:r>
              <a:rPr lang="en-US"/>
              <a:t>Health</a:t>
            </a:r>
          </a:p>
          <a:p>
            <a:pPr>
              <a:defRPr/>
            </a:pPr>
            <a:r>
              <a:rPr lang="en-US"/>
              <a:t>Organization</a:t>
            </a:r>
            <a:endParaRPr lang="en-US" sz="1400">
              <a:solidFill>
                <a:schemeClr val="accent2"/>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655469-D637-4F47-BA1B-E75CC2DF3705}" type="slidenum">
              <a:rPr lang="en-US"/>
              <a:pPr>
                <a:defRPr/>
              </a:pPr>
              <a:t>‹#›</a:t>
            </a:fld>
            <a:endParaRPr lang="en-US" dirty="0"/>
          </a:p>
        </p:txBody>
      </p:sp>
    </p:spTree>
  </p:cSld>
  <p:clrMapOvr>
    <a:masterClrMapping/>
  </p:clrMapOvr>
  <p:transition>
    <p:cu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7773989"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1" y="1981201"/>
            <a:ext cx="7773989"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a:t>2007</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Pan American</a:t>
            </a:r>
          </a:p>
          <a:p>
            <a:pPr>
              <a:defRPr/>
            </a:pPr>
            <a:r>
              <a:rPr lang="en-US"/>
              <a:t>Health</a:t>
            </a:r>
          </a:p>
          <a:p>
            <a:pPr>
              <a:defRPr/>
            </a:pPr>
            <a:r>
              <a:rPr lang="en-US"/>
              <a:t>Organization</a:t>
            </a:r>
            <a:endParaRPr lang="en-US" sz="1400">
              <a:solidFill>
                <a:schemeClr val="accent2"/>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D92564-0F50-45CE-9D55-ED046818E781}" type="slidenum">
              <a:rPr lang="en-US"/>
              <a:pPr>
                <a:defRPr/>
              </a:pPr>
              <a:t>‹#›</a:t>
            </a:fld>
            <a:endParaRPr lang="en-US" dirty="0"/>
          </a:p>
        </p:txBody>
      </p:sp>
    </p:spTree>
  </p:cSld>
  <p:clrMapOvr>
    <a:masterClrMapping/>
  </p:clrMapOvr>
  <p:transition>
    <p:cu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7773989"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1" y="1981201"/>
            <a:ext cx="7773989"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r>
              <a:rPr lang="en-US"/>
              <a:t>2007</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Pan American</a:t>
            </a:r>
          </a:p>
          <a:p>
            <a:pPr>
              <a:defRPr/>
            </a:pPr>
            <a:r>
              <a:rPr lang="en-US"/>
              <a:t>Health</a:t>
            </a:r>
          </a:p>
          <a:p>
            <a:pPr>
              <a:defRPr/>
            </a:pPr>
            <a:r>
              <a:rPr lang="en-US"/>
              <a:t>Organization</a:t>
            </a:r>
            <a:endParaRPr lang="en-US" sz="1400">
              <a:solidFill>
                <a:schemeClr val="accent2"/>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C473FA-5910-4D80-816F-5A06C08114CC}" type="slidenum">
              <a:rPr lang="en-US"/>
              <a:pPr>
                <a:defRPr/>
              </a:pPr>
              <a:t>‹#›</a:t>
            </a:fld>
            <a:endParaRPr lang="en-US" dirty="0"/>
          </a:p>
        </p:txBody>
      </p:sp>
    </p:spTree>
  </p:cSld>
  <p:clrMapOvr>
    <a:masterClrMapping/>
  </p:clrMapOvr>
  <p:transition>
    <p:cu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7773989"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1" y="1981201"/>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1"/>
            <a:ext cx="381158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2007</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Pan American</a:t>
            </a:r>
          </a:p>
          <a:p>
            <a:pPr>
              <a:defRPr/>
            </a:pPr>
            <a:r>
              <a:rPr lang="en-US"/>
              <a:t>Health</a:t>
            </a:r>
          </a:p>
          <a:p>
            <a:pPr>
              <a:defRPr/>
            </a:pPr>
            <a:r>
              <a:rPr lang="en-US"/>
              <a:t>Organization</a:t>
            </a:r>
            <a:endParaRPr lang="en-US" sz="1400">
              <a:solidFill>
                <a:schemeClr val="accent2"/>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B8B500-B16B-457A-B970-B0A78EE460F2}" type="slidenum">
              <a:rPr lang="en-US"/>
              <a:pPr>
                <a:defRPr/>
              </a:pPr>
              <a:t>‹#›</a:t>
            </a:fld>
            <a:endParaRPr lang="en-US" dirty="0"/>
          </a:p>
        </p:txBody>
      </p:sp>
    </p:spTree>
  </p:cSld>
  <p:clrMapOvr>
    <a:masterClrMapping/>
  </p:clrMapOvr>
  <p:transition>
    <p:cu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81" y="274638"/>
            <a:ext cx="8231029"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81" y="1600200"/>
            <a:ext cx="8231029"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81" y="3938590"/>
            <a:ext cx="8231029"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7188"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4788" y="6245225"/>
            <a:ext cx="2133600" cy="476250"/>
          </a:xfrm>
        </p:spPr>
        <p:txBody>
          <a:bodyPr/>
          <a:lstStyle>
            <a:lvl1pPr>
              <a:defRPr/>
            </a:lvl1pPr>
          </a:lstStyle>
          <a:p>
            <a:pPr>
              <a:defRPr/>
            </a:pPr>
            <a:fld id="{D52765B6-CEF7-48CE-8997-EE15C7C8BF5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81" y="274638"/>
            <a:ext cx="8231029"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79" y="1600202"/>
            <a:ext cx="404777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0539" y="1600202"/>
            <a:ext cx="404777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7188"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4788" y="6245225"/>
            <a:ext cx="2133600" cy="476250"/>
          </a:xfrm>
        </p:spPr>
        <p:txBody>
          <a:bodyPr/>
          <a:lstStyle>
            <a:lvl1pPr>
              <a:defRPr/>
            </a:lvl1pPr>
          </a:lstStyle>
          <a:p>
            <a:pPr>
              <a:defRPr/>
            </a:pPr>
            <a:fld id="{64AB2F5A-1744-4079-86EC-62F67529BFFF}"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81" y="274638"/>
            <a:ext cx="8231029"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79" y="1600200"/>
            <a:ext cx="404777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79" y="3938590"/>
            <a:ext cx="404777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0539" y="1600202"/>
            <a:ext cx="404777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5225"/>
            <a:ext cx="2897188"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4788" y="6245225"/>
            <a:ext cx="2133600" cy="476250"/>
          </a:xfrm>
        </p:spPr>
        <p:txBody>
          <a:bodyPr/>
          <a:lstStyle>
            <a:lvl1pPr>
              <a:defRPr/>
            </a:lvl1pPr>
          </a:lstStyle>
          <a:p>
            <a:pPr>
              <a:defRPr/>
            </a:pPr>
            <a:fld id="{A38E9E6B-4BEB-494D-9E7A-F350719C9AF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2007</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Pan American</a:t>
            </a:r>
          </a:p>
          <a:p>
            <a:pPr>
              <a:defRPr/>
            </a:pPr>
            <a:r>
              <a:rPr lang="en-US"/>
              <a:t>Health</a:t>
            </a:r>
          </a:p>
          <a:p>
            <a:pPr>
              <a:defRPr/>
            </a:pPr>
            <a:r>
              <a:rPr lang="en-US"/>
              <a:t>Organization</a:t>
            </a:r>
            <a:endParaRPr lang="en-US" sz="1400">
              <a:solidFill>
                <a:schemeClr val="accent2"/>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712649-ACE7-4494-962B-42DA655FA86C}" type="slidenum">
              <a:rPr lang="en-US"/>
              <a:pPr>
                <a:defRPr/>
              </a:pPr>
              <a:t>‹#›</a:t>
            </a:fld>
            <a:endParaRPr lang="en-US" dirty="0"/>
          </a:p>
        </p:txBody>
      </p:sp>
    </p:spTree>
  </p:cSld>
  <p:clrMapOvr>
    <a:masterClrMapping/>
  </p:clrMapOvr>
  <p:transition>
    <p:cu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7773989" cy="1143000"/>
          </a:xfrm>
        </p:spPr>
        <p:txBody>
          <a:bodyPr/>
          <a:lstStyle/>
          <a:p>
            <a:r>
              <a:rPr lang="en-US"/>
              <a:t>Click to edit Master title style</a:t>
            </a:r>
          </a:p>
        </p:txBody>
      </p:sp>
      <p:sp>
        <p:nvSpPr>
          <p:cNvPr id="3" name="Content Placeholder 2"/>
          <p:cNvSpPr>
            <a:spLocks noGrp="1"/>
          </p:cNvSpPr>
          <p:nvPr>
            <p:ph sz="half" idx="1"/>
          </p:nvPr>
        </p:nvSpPr>
        <p:spPr>
          <a:xfrm>
            <a:off x="685801" y="1981201"/>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1"/>
            <a:ext cx="3811588"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1"/>
            <a:ext cx="3811588"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r>
              <a:rPr lang="en-US"/>
              <a:t>2007</a:t>
            </a:r>
          </a:p>
        </p:txBody>
      </p:sp>
      <p:sp>
        <p:nvSpPr>
          <p:cNvPr id="7" name="Rectangle 5"/>
          <p:cNvSpPr>
            <a:spLocks noGrp="1" noChangeArrowheads="1"/>
          </p:cNvSpPr>
          <p:nvPr>
            <p:ph type="ftr" sz="quarter" idx="11"/>
          </p:nvPr>
        </p:nvSpPr>
        <p:spPr>
          <a:ln/>
        </p:spPr>
        <p:txBody>
          <a:bodyPr/>
          <a:lstStyle>
            <a:lvl1pPr>
              <a:defRPr/>
            </a:lvl1pPr>
          </a:lstStyle>
          <a:p>
            <a:pPr>
              <a:defRPr/>
            </a:pPr>
            <a:r>
              <a:rPr lang="en-US"/>
              <a:t>Pan American</a:t>
            </a:r>
          </a:p>
          <a:p>
            <a:pPr>
              <a:defRPr/>
            </a:pPr>
            <a:r>
              <a:rPr lang="en-US"/>
              <a:t>Health</a:t>
            </a:r>
          </a:p>
          <a:p>
            <a:pPr>
              <a:defRPr/>
            </a:pPr>
            <a:r>
              <a:rPr lang="en-US"/>
              <a:t>Organization</a:t>
            </a:r>
            <a:endParaRPr lang="en-US" sz="1400">
              <a:solidFill>
                <a:schemeClr val="accent2"/>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ABD6D178-1E54-40A3-9651-4E4BC53F362E}"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1" y="609600"/>
            <a:ext cx="7773989"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r>
              <a:rPr lang="en-US"/>
              <a:t>2007</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Pan American</a:t>
            </a:r>
          </a:p>
          <a:p>
            <a:pPr>
              <a:defRPr/>
            </a:pPr>
            <a:r>
              <a:rPr lang="en-US"/>
              <a:t>Health</a:t>
            </a:r>
          </a:p>
          <a:p>
            <a:pPr>
              <a:defRPr/>
            </a:pPr>
            <a:r>
              <a:rPr lang="en-US"/>
              <a:t>Organization</a:t>
            </a:r>
            <a:endParaRPr lang="en-US" sz="1400">
              <a:solidFill>
                <a:schemeClr val="accent2"/>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2BFB32E-3E8B-4DEF-A6A0-B8BE7F9E7AA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3987"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4"/>
            <a:ext cx="77739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2007</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Pan American</a:t>
            </a:r>
          </a:p>
          <a:p>
            <a:pPr>
              <a:defRPr/>
            </a:pPr>
            <a:r>
              <a:rPr lang="en-US"/>
              <a:t>Health</a:t>
            </a:r>
          </a:p>
          <a:p>
            <a:pPr>
              <a:defRPr/>
            </a:pPr>
            <a:r>
              <a:rPr lang="en-US"/>
              <a:t>Organization</a:t>
            </a:r>
            <a:endParaRPr lang="en-US" sz="1400">
              <a:solidFill>
                <a:schemeClr val="accent2"/>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A0A46D-D099-4443-A287-6AC28C0CD524}" type="slidenum">
              <a:rPr lang="en-US"/>
              <a:pPr>
                <a:defRPr/>
              </a:pPr>
              <a:t>‹#›</a:t>
            </a:fld>
            <a:endParaRPr lang="en-US" dirty="0"/>
          </a:p>
        </p:txBody>
      </p:sp>
    </p:spTree>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1981201"/>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1"/>
            <a:ext cx="38115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2007</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Pan American</a:t>
            </a:r>
          </a:p>
          <a:p>
            <a:pPr>
              <a:defRPr/>
            </a:pPr>
            <a:r>
              <a:rPr lang="en-US"/>
              <a:t>Health</a:t>
            </a:r>
          </a:p>
          <a:p>
            <a:pPr>
              <a:defRPr/>
            </a:pPr>
            <a:r>
              <a:rPr lang="en-US"/>
              <a:t>Organization</a:t>
            </a:r>
            <a:endParaRPr lang="en-US" sz="1400">
              <a:solidFill>
                <a:schemeClr val="accent2"/>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CD5C4A-CF49-4BB3-A9E2-64DE266DB049}" type="slidenum">
              <a:rPr lang="en-US"/>
              <a:pPr>
                <a:defRPr/>
              </a:pPr>
              <a:t>‹#›</a:t>
            </a:fld>
            <a:endParaRPr lang="en-US" dirty="0"/>
          </a:p>
        </p:txBody>
      </p:sp>
    </p:spTree>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231188"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661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61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2007</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Pan American</a:t>
            </a:r>
          </a:p>
          <a:p>
            <a:pPr>
              <a:defRPr/>
            </a:pPr>
            <a:r>
              <a:rPr lang="en-US"/>
              <a:t>Health</a:t>
            </a:r>
          </a:p>
          <a:p>
            <a:pPr>
              <a:defRPr/>
            </a:pPr>
            <a:r>
              <a:rPr lang="en-US"/>
              <a:t>Organization</a:t>
            </a:r>
            <a:endParaRPr lang="en-US" sz="1400">
              <a:solidFill>
                <a:schemeClr val="accent2"/>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3F55250-B46E-4D2C-929B-4998CBD315FC}" type="slidenum">
              <a:rPr lang="en-US"/>
              <a:pPr>
                <a:defRPr/>
              </a:pPr>
              <a:t>‹#›</a:t>
            </a:fld>
            <a:endParaRPr lang="en-US" dirty="0"/>
          </a:p>
        </p:txBody>
      </p:sp>
    </p:spTree>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2007</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Pan American</a:t>
            </a:r>
          </a:p>
          <a:p>
            <a:pPr>
              <a:defRPr/>
            </a:pPr>
            <a:r>
              <a:rPr lang="en-US"/>
              <a:t>Health</a:t>
            </a:r>
          </a:p>
          <a:p>
            <a:pPr>
              <a:defRPr/>
            </a:pPr>
            <a:r>
              <a:rPr lang="en-US"/>
              <a:t>Organization</a:t>
            </a:r>
            <a:endParaRPr lang="en-US" sz="1400">
              <a:solidFill>
                <a:schemeClr val="accent2"/>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D7935D-6F0C-4193-9311-462CD9DBB79D}" type="slidenum">
              <a:rPr lang="en-US"/>
              <a:pPr>
                <a:defRPr/>
              </a:pPr>
              <a:t>‹#›</a:t>
            </a:fld>
            <a:endParaRPr lang="en-US" dirty="0"/>
          </a:p>
        </p:txBody>
      </p:sp>
    </p:spTree>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2007</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Pan American</a:t>
            </a:r>
          </a:p>
          <a:p>
            <a:pPr>
              <a:defRPr/>
            </a:pPr>
            <a:r>
              <a:rPr lang="en-US"/>
              <a:t>Health</a:t>
            </a:r>
          </a:p>
          <a:p>
            <a:pPr>
              <a:defRPr/>
            </a:pPr>
            <a:r>
              <a:rPr lang="en-US"/>
              <a:t>Organization</a:t>
            </a:r>
            <a:endParaRPr lang="en-US" sz="1400">
              <a:solidFill>
                <a:schemeClr val="accent2"/>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73170EF-D41E-4B0F-9CE4-17EA8D78697C}" type="slidenum">
              <a:rPr lang="en-US"/>
              <a:pPr>
                <a:defRPr/>
              </a:pPr>
              <a:t>‹#›</a:t>
            </a:fld>
            <a:endParaRPr lang="en-US" dirty="0"/>
          </a:p>
        </p:txBody>
      </p:sp>
    </p:spTree>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333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2007</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Pan American</a:t>
            </a:r>
          </a:p>
          <a:p>
            <a:pPr>
              <a:defRPr/>
            </a:pPr>
            <a:r>
              <a:rPr lang="en-US"/>
              <a:t>Health</a:t>
            </a:r>
          </a:p>
          <a:p>
            <a:pPr>
              <a:defRPr/>
            </a:pPr>
            <a:r>
              <a:rPr lang="en-US"/>
              <a:t>Organization</a:t>
            </a:r>
            <a:endParaRPr lang="en-US" sz="1400">
              <a:solidFill>
                <a:schemeClr val="accent2"/>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92288CA-853B-466F-9505-8B25A5D3F878}" type="slidenum">
              <a:rPr lang="en-US"/>
              <a:pPr>
                <a:defRPr/>
              </a:pPr>
              <a:t>‹#›</a:t>
            </a:fld>
            <a:endParaRPr lang="en-US" dirty="0"/>
          </a:p>
        </p:txBody>
      </p:sp>
    </p:spTree>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7988"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798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798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2007</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Pan American</a:t>
            </a:r>
          </a:p>
          <a:p>
            <a:pPr>
              <a:defRPr/>
            </a:pPr>
            <a:r>
              <a:rPr lang="en-US"/>
              <a:t>Health</a:t>
            </a:r>
          </a:p>
          <a:p>
            <a:pPr>
              <a:defRPr/>
            </a:pPr>
            <a:r>
              <a:rPr lang="en-US"/>
              <a:t>Organization</a:t>
            </a:r>
            <a:endParaRPr lang="en-US" sz="1400">
              <a:solidFill>
                <a:schemeClr val="accent2"/>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684895-D61F-42DF-BD13-7DAC03875AE1}" type="slidenum">
              <a:rPr lang="en-US"/>
              <a:pPr>
                <a:defRPr/>
              </a:pPr>
              <a:t>‹#›</a:t>
            </a:fld>
            <a:endParaRPr lang="en-US" dirty="0"/>
          </a:p>
        </p:txBody>
      </p:sp>
    </p:spTree>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398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3988"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35908" name="Rectangle 4"/>
          <p:cNvSpPr>
            <a:spLocks noGrp="1" noChangeArrowheads="1"/>
          </p:cNvSpPr>
          <p:nvPr>
            <p:ph type="dt" sz="half" idx="2"/>
          </p:nvPr>
        </p:nvSpPr>
        <p:spPr bwMode="auto">
          <a:xfrm>
            <a:off x="8078788" y="152400"/>
            <a:ext cx="533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00">
                <a:solidFill>
                  <a:srgbClr val="004080"/>
                </a:solidFill>
                <a:latin typeface="Arial" charset="0"/>
              </a:defRPr>
            </a:lvl1pPr>
          </a:lstStyle>
          <a:p>
            <a:pPr>
              <a:defRPr/>
            </a:pPr>
            <a:r>
              <a:rPr lang="en-US"/>
              <a:t>2007</a:t>
            </a:r>
          </a:p>
        </p:txBody>
      </p:sp>
      <p:sp>
        <p:nvSpPr>
          <p:cNvPr id="635909" name="Rectangle 5"/>
          <p:cNvSpPr>
            <a:spLocks noGrp="1" noChangeArrowheads="1"/>
          </p:cNvSpPr>
          <p:nvPr>
            <p:ph type="ftr" sz="quarter" idx="3"/>
          </p:nvPr>
        </p:nvSpPr>
        <p:spPr bwMode="auto">
          <a:xfrm>
            <a:off x="838200" y="606266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lnSpc>
                <a:spcPct val="80000"/>
              </a:lnSpc>
              <a:defRPr sz="1200">
                <a:solidFill>
                  <a:srgbClr val="004080"/>
                </a:solidFill>
                <a:latin typeface="+mj-lt"/>
              </a:defRPr>
            </a:lvl1pPr>
          </a:lstStyle>
          <a:p>
            <a:pPr>
              <a:defRPr/>
            </a:pPr>
            <a:r>
              <a:rPr lang="en-US"/>
              <a:t>Pan American</a:t>
            </a:r>
          </a:p>
          <a:p>
            <a:pPr>
              <a:defRPr/>
            </a:pPr>
            <a:r>
              <a:rPr lang="en-US"/>
              <a:t>Health</a:t>
            </a:r>
          </a:p>
          <a:p>
            <a:pPr>
              <a:defRPr/>
            </a:pPr>
            <a:r>
              <a:rPr lang="en-US"/>
              <a:t>Organization</a:t>
            </a:r>
            <a:endParaRPr lang="en-US" sz="1400">
              <a:solidFill>
                <a:schemeClr val="accent2"/>
              </a:solidFill>
            </a:endParaRPr>
          </a:p>
        </p:txBody>
      </p:sp>
      <p:sp>
        <p:nvSpPr>
          <p:cNvPr id="635910" name="Rectangle 6"/>
          <p:cNvSpPr>
            <a:spLocks noGrp="1" noChangeArrowheads="1"/>
          </p:cNvSpPr>
          <p:nvPr>
            <p:ph type="sldNum" sz="quarter" idx="4"/>
          </p:nvPr>
        </p:nvSpPr>
        <p:spPr bwMode="auto">
          <a:xfrm>
            <a:off x="8612188" y="152400"/>
            <a:ext cx="533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900">
                <a:solidFill>
                  <a:srgbClr val="0080FF"/>
                </a:solidFill>
                <a:latin typeface="Arial" charset="0"/>
              </a:defRPr>
            </a:lvl1pPr>
          </a:lstStyle>
          <a:p>
            <a:pPr>
              <a:defRPr/>
            </a:pPr>
            <a:fld id="{1B48B465-96E0-48EF-A626-CF416AA6AB0F}" type="slidenum">
              <a:rPr lang="en-US"/>
              <a:pPr>
                <a:defRPr/>
              </a:pPr>
              <a:t>‹#›</a:t>
            </a:fld>
            <a:endParaRPr lang="en-US" dirty="0"/>
          </a:p>
        </p:txBody>
      </p:sp>
      <p:pic>
        <p:nvPicPr>
          <p:cNvPr id="1031" name="Picture 7"/>
          <p:cNvPicPr>
            <a:picLocks noChangeAspect="1" noChangeArrowheads="1"/>
          </p:cNvPicPr>
          <p:nvPr/>
        </p:nvPicPr>
        <p:blipFill>
          <a:blip r:embed="rId24"/>
          <a:srcRect/>
          <a:stretch>
            <a:fillRect/>
          </a:stretch>
        </p:blipFill>
        <p:spPr bwMode="auto">
          <a:xfrm>
            <a:off x="357188" y="6038850"/>
            <a:ext cx="528637" cy="5413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 id="2147483661" r:id="rId12"/>
    <p:sldLayoutId id="2147483660" r:id="rId13"/>
    <p:sldLayoutId id="2147483659" r:id="rId14"/>
    <p:sldLayoutId id="2147483658" r:id="rId15"/>
    <p:sldLayoutId id="2147483657" r:id="rId16"/>
    <p:sldLayoutId id="2147483673" r:id="rId17"/>
    <p:sldLayoutId id="2147483674" r:id="rId18"/>
    <p:sldLayoutId id="2147483675" r:id="rId19"/>
    <p:sldLayoutId id="2147483656" r:id="rId20"/>
    <p:sldLayoutId id="2147483655" r:id="rId21"/>
  </p:sldLayoutIdLst>
  <p:transition>
    <p:cut/>
  </p:transition>
  <p:hf sldNum="0" hdr="0"/>
  <p:txStyles>
    <p:titleStyle>
      <a:lvl1pPr algn="ctr" rtl="0" eaLnBrk="0" fontAlgn="base" hangingPunct="0">
        <a:lnSpc>
          <a:spcPct val="70000"/>
        </a:lnSpc>
        <a:spcBef>
          <a:spcPct val="0"/>
        </a:spcBef>
        <a:spcAft>
          <a:spcPct val="0"/>
        </a:spcAft>
        <a:defRPr sz="3200">
          <a:solidFill>
            <a:srgbClr val="004080"/>
          </a:solidFill>
          <a:latin typeface="+mj-lt"/>
          <a:ea typeface="+mj-ea"/>
          <a:cs typeface="+mj-cs"/>
        </a:defRPr>
      </a:lvl1pPr>
      <a:lvl2pPr algn="ctr" rtl="0" eaLnBrk="0" fontAlgn="base" hangingPunct="0">
        <a:lnSpc>
          <a:spcPct val="70000"/>
        </a:lnSpc>
        <a:spcBef>
          <a:spcPct val="0"/>
        </a:spcBef>
        <a:spcAft>
          <a:spcPct val="0"/>
        </a:spcAft>
        <a:defRPr sz="3200">
          <a:solidFill>
            <a:srgbClr val="004080"/>
          </a:solidFill>
          <a:latin typeface="Arial Black" pitchFamily="34" charset="0"/>
        </a:defRPr>
      </a:lvl2pPr>
      <a:lvl3pPr algn="ctr" rtl="0" eaLnBrk="0" fontAlgn="base" hangingPunct="0">
        <a:lnSpc>
          <a:spcPct val="70000"/>
        </a:lnSpc>
        <a:spcBef>
          <a:spcPct val="0"/>
        </a:spcBef>
        <a:spcAft>
          <a:spcPct val="0"/>
        </a:spcAft>
        <a:defRPr sz="3200">
          <a:solidFill>
            <a:srgbClr val="004080"/>
          </a:solidFill>
          <a:latin typeface="Arial Black" pitchFamily="34" charset="0"/>
        </a:defRPr>
      </a:lvl3pPr>
      <a:lvl4pPr algn="ctr" rtl="0" eaLnBrk="0" fontAlgn="base" hangingPunct="0">
        <a:lnSpc>
          <a:spcPct val="70000"/>
        </a:lnSpc>
        <a:spcBef>
          <a:spcPct val="0"/>
        </a:spcBef>
        <a:spcAft>
          <a:spcPct val="0"/>
        </a:spcAft>
        <a:defRPr sz="3200">
          <a:solidFill>
            <a:srgbClr val="004080"/>
          </a:solidFill>
          <a:latin typeface="Arial Black" pitchFamily="34" charset="0"/>
        </a:defRPr>
      </a:lvl4pPr>
      <a:lvl5pPr algn="ctr" rtl="0" eaLnBrk="0" fontAlgn="base" hangingPunct="0">
        <a:lnSpc>
          <a:spcPct val="70000"/>
        </a:lnSpc>
        <a:spcBef>
          <a:spcPct val="0"/>
        </a:spcBef>
        <a:spcAft>
          <a:spcPct val="0"/>
        </a:spcAft>
        <a:defRPr sz="3200">
          <a:solidFill>
            <a:srgbClr val="004080"/>
          </a:solidFill>
          <a:latin typeface="Arial Black" pitchFamily="34" charset="0"/>
        </a:defRPr>
      </a:lvl5pPr>
      <a:lvl6pPr marL="457200" algn="ctr" rtl="0" fontAlgn="base">
        <a:lnSpc>
          <a:spcPct val="70000"/>
        </a:lnSpc>
        <a:spcBef>
          <a:spcPct val="0"/>
        </a:spcBef>
        <a:spcAft>
          <a:spcPct val="0"/>
        </a:spcAft>
        <a:defRPr sz="3200">
          <a:solidFill>
            <a:srgbClr val="004080"/>
          </a:solidFill>
          <a:latin typeface="Arial Black" pitchFamily="34" charset="0"/>
        </a:defRPr>
      </a:lvl6pPr>
      <a:lvl7pPr marL="914400" algn="ctr" rtl="0" fontAlgn="base">
        <a:lnSpc>
          <a:spcPct val="70000"/>
        </a:lnSpc>
        <a:spcBef>
          <a:spcPct val="0"/>
        </a:spcBef>
        <a:spcAft>
          <a:spcPct val="0"/>
        </a:spcAft>
        <a:defRPr sz="3200">
          <a:solidFill>
            <a:srgbClr val="004080"/>
          </a:solidFill>
          <a:latin typeface="Arial Black" pitchFamily="34" charset="0"/>
        </a:defRPr>
      </a:lvl7pPr>
      <a:lvl8pPr marL="1371600" algn="ctr" rtl="0" fontAlgn="base">
        <a:lnSpc>
          <a:spcPct val="70000"/>
        </a:lnSpc>
        <a:spcBef>
          <a:spcPct val="0"/>
        </a:spcBef>
        <a:spcAft>
          <a:spcPct val="0"/>
        </a:spcAft>
        <a:defRPr sz="3200">
          <a:solidFill>
            <a:srgbClr val="004080"/>
          </a:solidFill>
          <a:latin typeface="Arial Black" pitchFamily="34" charset="0"/>
        </a:defRPr>
      </a:lvl8pPr>
      <a:lvl9pPr marL="1828800" algn="ctr" rtl="0" fontAlgn="base">
        <a:lnSpc>
          <a:spcPct val="70000"/>
        </a:lnSpc>
        <a:spcBef>
          <a:spcPct val="0"/>
        </a:spcBef>
        <a:spcAft>
          <a:spcPct val="0"/>
        </a:spcAft>
        <a:defRPr sz="3200">
          <a:solidFill>
            <a:srgbClr val="004080"/>
          </a:solidFill>
          <a:latin typeface="Arial Black" pitchFamily="34" charset="0"/>
        </a:defRPr>
      </a:lvl9pPr>
    </p:titleStyle>
    <p:bodyStyle>
      <a:lvl1pPr marL="342900" indent="-342900" algn="l" rtl="0" eaLnBrk="0" fontAlgn="base" hangingPunct="0">
        <a:spcBef>
          <a:spcPct val="20000"/>
        </a:spcBef>
        <a:spcAft>
          <a:spcPct val="0"/>
        </a:spcAft>
        <a:buClr>
          <a:srgbClr val="0080FF"/>
        </a:buClr>
        <a:buChar char="•"/>
        <a:defRPr sz="2600">
          <a:solidFill>
            <a:srgbClr val="00005C"/>
          </a:solidFill>
          <a:latin typeface="+mn-lt"/>
          <a:ea typeface="+mn-ea"/>
          <a:cs typeface="+mn-cs"/>
        </a:defRPr>
      </a:lvl1pPr>
      <a:lvl2pPr marL="742950" indent="-285750" algn="l" rtl="0" eaLnBrk="0" fontAlgn="base" hangingPunct="0">
        <a:spcBef>
          <a:spcPct val="20000"/>
        </a:spcBef>
        <a:spcAft>
          <a:spcPct val="0"/>
        </a:spcAft>
        <a:buClr>
          <a:srgbClr val="0080FF"/>
        </a:buClr>
        <a:buChar char="–"/>
        <a:defRPr sz="2400">
          <a:solidFill>
            <a:srgbClr val="00005C"/>
          </a:solidFill>
          <a:latin typeface="+mn-lt"/>
        </a:defRPr>
      </a:lvl2pPr>
      <a:lvl3pPr marL="1143000" indent="-228600" algn="l" rtl="0" eaLnBrk="0" fontAlgn="base" hangingPunct="0">
        <a:spcBef>
          <a:spcPct val="20000"/>
        </a:spcBef>
        <a:spcAft>
          <a:spcPct val="0"/>
        </a:spcAft>
        <a:buClr>
          <a:srgbClr val="0080FF"/>
        </a:buClr>
        <a:buChar char="•"/>
        <a:defRPr sz="2000">
          <a:solidFill>
            <a:srgbClr val="00005C"/>
          </a:solidFill>
          <a:latin typeface="+mn-lt"/>
        </a:defRPr>
      </a:lvl3pPr>
      <a:lvl4pPr marL="1600200" indent="-228600" algn="l" rtl="0" eaLnBrk="0" fontAlgn="base" hangingPunct="0">
        <a:spcBef>
          <a:spcPct val="20000"/>
        </a:spcBef>
        <a:spcAft>
          <a:spcPct val="0"/>
        </a:spcAft>
        <a:buClr>
          <a:srgbClr val="0080FF"/>
        </a:buClr>
        <a:buChar char="–"/>
        <a:defRPr>
          <a:solidFill>
            <a:srgbClr val="00005C"/>
          </a:solidFill>
          <a:latin typeface="+mn-lt"/>
        </a:defRPr>
      </a:lvl4pPr>
      <a:lvl5pPr marL="2057400" indent="-228600" algn="l" rtl="0" eaLnBrk="0" fontAlgn="base" hangingPunct="0">
        <a:spcBef>
          <a:spcPct val="20000"/>
        </a:spcBef>
        <a:spcAft>
          <a:spcPct val="0"/>
        </a:spcAft>
        <a:buClr>
          <a:srgbClr val="0080FF"/>
        </a:buClr>
        <a:buChar char="»"/>
        <a:defRPr sz="1600">
          <a:solidFill>
            <a:srgbClr val="00005C"/>
          </a:solidFill>
          <a:latin typeface="+mn-lt"/>
        </a:defRPr>
      </a:lvl5pPr>
      <a:lvl6pPr marL="2514600" indent="-228600" algn="l" rtl="0" fontAlgn="base">
        <a:spcBef>
          <a:spcPct val="20000"/>
        </a:spcBef>
        <a:spcAft>
          <a:spcPct val="0"/>
        </a:spcAft>
        <a:buClr>
          <a:srgbClr val="0080FF"/>
        </a:buClr>
        <a:buChar char="»"/>
        <a:defRPr sz="1600">
          <a:solidFill>
            <a:srgbClr val="00005C"/>
          </a:solidFill>
          <a:latin typeface="+mn-lt"/>
        </a:defRPr>
      </a:lvl6pPr>
      <a:lvl7pPr marL="2971800" indent="-228600" algn="l" rtl="0" fontAlgn="base">
        <a:spcBef>
          <a:spcPct val="20000"/>
        </a:spcBef>
        <a:spcAft>
          <a:spcPct val="0"/>
        </a:spcAft>
        <a:buClr>
          <a:srgbClr val="0080FF"/>
        </a:buClr>
        <a:buChar char="»"/>
        <a:defRPr sz="1600">
          <a:solidFill>
            <a:srgbClr val="00005C"/>
          </a:solidFill>
          <a:latin typeface="+mn-lt"/>
        </a:defRPr>
      </a:lvl7pPr>
      <a:lvl8pPr marL="3429000" indent="-228600" algn="l" rtl="0" fontAlgn="base">
        <a:spcBef>
          <a:spcPct val="20000"/>
        </a:spcBef>
        <a:spcAft>
          <a:spcPct val="0"/>
        </a:spcAft>
        <a:buClr>
          <a:srgbClr val="0080FF"/>
        </a:buClr>
        <a:buChar char="»"/>
        <a:defRPr sz="1600">
          <a:solidFill>
            <a:srgbClr val="00005C"/>
          </a:solidFill>
          <a:latin typeface="+mn-lt"/>
        </a:defRPr>
      </a:lvl8pPr>
      <a:lvl9pPr marL="3886200" indent="-228600" algn="l" rtl="0" fontAlgn="base">
        <a:spcBef>
          <a:spcPct val="20000"/>
        </a:spcBef>
        <a:spcAft>
          <a:spcPct val="0"/>
        </a:spcAft>
        <a:buClr>
          <a:srgbClr val="0080FF"/>
        </a:buClr>
        <a:buChar char="»"/>
        <a:defRPr sz="1600">
          <a:solidFill>
            <a:srgbClr val="0000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txBox="1">
            <a:spLocks noGrp="1"/>
          </p:cNvSpPr>
          <p:nvPr/>
        </p:nvSpPr>
        <p:spPr bwMode="auto">
          <a:xfrm>
            <a:off x="838200" y="6062663"/>
            <a:ext cx="2895600" cy="457200"/>
          </a:xfrm>
          <a:prstGeom prst="rect">
            <a:avLst/>
          </a:prstGeom>
          <a:noFill/>
          <a:ln>
            <a:miter lim="800000"/>
            <a:headEnd/>
            <a:tailEnd/>
          </a:ln>
        </p:spPr>
        <p:txBody>
          <a:bodyPr/>
          <a:lstStyle/>
          <a:p>
            <a:pPr eaLnBrk="0" hangingPunct="0">
              <a:lnSpc>
                <a:spcPct val="80000"/>
              </a:lnSpc>
              <a:defRPr/>
            </a:pPr>
            <a:r>
              <a:rPr lang="en-US" sz="1200" dirty="0">
                <a:solidFill>
                  <a:srgbClr val="004080"/>
                </a:solidFill>
                <a:latin typeface="+mj-lt"/>
                <a:cs typeface="Arial" pitchFamily="34" charset="0"/>
              </a:rPr>
              <a:t>Pan American</a:t>
            </a:r>
          </a:p>
          <a:p>
            <a:pPr eaLnBrk="0" hangingPunct="0">
              <a:lnSpc>
                <a:spcPct val="80000"/>
              </a:lnSpc>
              <a:defRPr/>
            </a:pPr>
            <a:r>
              <a:rPr lang="en-US" sz="1200" dirty="0">
                <a:solidFill>
                  <a:srgbClr val="004080"/>
                </a:solidFill>
                <a:latin typeface="+mj-lt"/>
                <a:cs typeface="Arial" pitchFamily="34" charset="0"/>
              </a:rPr>
              <a:t>Health</a:t>
            </a:r>
          </a:p>
          <a:p>
            <a:pPr eaLnBrk="0" hangingPunct="0">
              <a:lnSpc>
                <a:spcPct val="80000"/>
              </a:lnSpc>
              <a:defRPr/>
            </a:pPr>
            <a:r>
              <a:rPr lang="en-US" sz="1200" dirty="0">
                <a:solidFill>
                  <a:srgbClr val="004080"/>
                </a:solidFill>
                <a:latin typeface="+mj-lt"/>
                <a:cs typeface="Arial" pitchFamily="34" charset="0"/>
              </a:rPr>
              <a:t>Organization</a:t>
            </a:r>
            <a:endParaRPr lang="en-US" sz="1400" dirty="0">
              <a:solidFill>
                <a:schemeClr val="accent2"/>
              </a:solidFill>
              <a:latin typeface="+mj-lt"/>
              <a:cs typeface="Arial" pitchFamily="34" charset="0"/>
            </a:endParaRPr>
          </a:p>
        </p:txBody>
      </p:sp>
      <p:sp>
        <p:nvSpPr>
          <p:cNvPr id="25602" name="Title 5"/>
          <p:cNvSpPr>
            <a:spLocks noGrp="1"/>
          </p:cNvSpPr>
          <p:nvPr>
            <p:ph type="ctrTitle"/>
          </p:nvPr>
        </p:nvSpPr>
        <p:spPr>
          <a:xfrm>
            <a:off x="284163" y="2130425"/>
            <a:ext cx="8567737" cy="1470025"/>
          </a:xfrm>
        </p:spPr>
        <p:txBody>
          <a:bodyPr/>
          <a:lstStyle/>
          <a:p>
            <a:pPr>
              <a:lnSpc>
                <a:spcPct val="100000"/>
              </a:lnSpc>
            </a:pPr>
            <a:r>
              <a:rPr lang="es-ES" sz="2800" b="1" smtClean="0">
                <a:latin typeface="Arial Narrow" pitchFamily="34" charset="0"/>
              </a:rPr>
              <a:t>Reglamento Sanitario Internacional y la epidemia de cólera en la Región </a:t>
            </a:r>
          </a:p>
        </p:txBody>
      </p:sp>
      <p:sp>
        <p:nvSpPr>
          <p:cNvPr id="25603" name="Rectangle 6"/>
          <p:cNvSpPr>
            <a:spLocks noGrp="1" noChangeArrowheads="1"/>
          </p:cNvSpPr>
          <p:nvPr>
            <p:ph type="subTitle" idx="1"/>
          </p:nvPr>
        </p:nvSpPr>
        <p:spPr>
          <a:xfrm>
            <a:off x="1476375" y="3860800"/>
            <a:ext cx="6402388" cy="1752600"/>
          </a:xfrm>
        </p:spPr>
        <p:txBody>
          <a:bodyPr/>
          <a:lstStyle/>
          <a:p>
            <a:pPr>
              <a:spcBef>
                <a:spcPct val="0"/>
              </a:spcBef>
            </a:pPr>
            <a:r>
              <a:rPr lang="en-US" sz="2000" smtClean="0">
                <a:solidFill>
                  <a:schemeClr val="tx1"/>
                </a:solidFill>
                <a:latin typeface="Arial Narrow" pitchFamily="34" charset="0"/>
              </a:rPr>
              <a:t>Maria Almiron, OPS/HSD/IR/ARO</a:t>
            </a:r>
          </a:p>
          <a:p>
            <a:pPr>
              <a:spcBef>
                <a:spcPct val="0"/>
              </a:spcBef>
            </a:pPr>
            <a:endParaRPr lang="en-US" sz="2000" smtClean="0">
              <a:solidFill>
                <a:schemeClr val="tx1"/>
              </a:solidFill>
              <a:latin typeface="Arial Narrow" pitchFamily="34" charset="0"/>
            </a:endParaRPr>
          </a:p>
          <a:p>
            <a:pPr>
              <a:spcBef>
                <a:spcPct val="0"/>
              </a:spcBef>
            </a:pPr>
            <a:r>
              <a:rPr lang="es-SV" sz="2000" b="1" smtClean="0">
                <a:solidFill>
                  <a:schemeClr val="tx1"/>
                </a:solidFill>
                <a:latin typeface="Arial Narrow" pitchFamily="34" charset="0"/>
              </a:rPr>
              <a:t>Octava reunión virtual de análisis y discusión sobre Cólera en la Sala Regional de Situación de Salud</a:t>
            </a:r>
            <a:endParaRPr lang="en-US" sz="2000" b="1" smtClean="0">
              <a:solidFill>
                <a:schemeClr val="tx1"/>
              </a:solidFill>
              <a:latin typeface="Arial Narrow" pitchFamily="34" charset="0"/>
            </a:endParaRPr>
          </a:p>
          <a:p>
            <a:endParaRPr lang="en-US" sz="2000" smtClean="0">
              <a:solidFill>
                <a:schemeClr val="tx1"/>
              </a:solidFill>
              <a:latin typeface="Arial Narrow" pitchFamily="34" charset="0"/>
            </a:endParaRPr>
          </a:p>
          <a:p>
            <a:r>
              <a:rPr lang="en-US" sz="2000" smtClean="0">
                <a:solidFill>
                  <a:schemeClr val="tx1"/>
                </a:solidFill>
                <a:latin typeface="Arial Narrow" pitchFamily="34" charset="0"/>
              </a:rPr>
              <a:t>11 de Octubre de 2012</a:t>
            </a:r>
          </a:p>
        </p:txBody>
      </p:sp>
    </p:spTree>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5"/>
          <p:cNvPicPr>
            <a:picLocks noChangeAspect="1" noChangeArrowheads="1"/>
          </p:cNvPicPr>
          <p:nvPr/>
        </p:nvPicPr>
        <p:blipFill>
          <a:blip r:embed="rId2"/>
          <a:srcRect/>
          <a:stretch>
            <a:fillRect/>
          </a:stretch>
        </p:blipFill>
        <p:spPr bwMode="auto">
          <a:xfrm>
            <a:off x="5653088" y="3213100"/>
            <a:ext cx="3311525" cy="3167063"/>
          </a:xfrm>
          <a:prstGeom prst="rect">
            <a:avLst/>
          </a:prstGeom>
          <a:noFill/>
          <a:ln w="9525">
            <a:noFill/>
            <a:miter lim="800000"/>
            <a:headEnd/>
            <a:tailEnd/>
          </a:ln>
        </p:spPr>
      </p:pic>
      <p:pic>
        <p:nvPicPr>
          <p:cNvPr id="36866" name="Picture 2"/>
          <p:cNvPicPr>
            <a:picLocks noChangeAspect="1" noChangeArrowheads="1"/>
          </p:cNvPicPr>
          <p:nvPr/>
        </p:nvPicPr>
        <p:blipFill>
          <a:blip r:embed="rId3"/>
          <a:srcRect/>
          <a:stretch>
            <a:fillRect/>
          </a:stretch>
        </p:blipFill>
        <p:spPr bwMode="auto">
          <a:xfrm>
            <a:off x="4068763" y="1412875"/>
            <a:ext cx="2466975" cy="3168650"/>
          </a:xfrm>
          <a:prstGeom prst="rect">
            <a:avLst/>
          </a:prstGeom>
          <a:noFill/>
          <a:ln w="9525">
            <a:noFill/>
            <a:miter lim="800000"/>
            <a:headEnd/>
            <a:tailEnd/>
          </a:ln>
        </p:spPr>
      </p:pic>
      <p:sp>
        <p:nvSpPr>
          <p:cNvPr id="36867" name="Title 1"/>
          <p:cNvSpPr>
            <a:spLocks noGrp="1"/>
          </p:cNvSpPr>
          <p:nvPr>
            <p:ph type="title"/>
          </p:nvPr>
        </p:nvSpPr>
        <p:spPr/>
        <p:txBody>
          <a:bodyPr/>
          <a:lstStyle/>
          <a:p>
            <a:r>
              <a:rPr lang="es-ES" smtClean="0"/>
              <a:t>Fortalecimiento de los sistemas nacionales de vigilancia y respuesta </a:t>
            </a:r>
            <a:br>
              <a:rPr lang="es-ES" smtClean="0"/>
            </a:br>
            <a:endParaRPr lang="en-US" smtClean="0"/>
          </a:p>
        </p:txBody>
      </p:sp>
      <p:sp>
        <p:nvSpPr>
          <p:cNvPr id="36868" name="Date Placeholder 3"/>
          <p:cNvSpPr>
            <a:spLocks noGrp="1"/>
          </p:cNvSpPr>
          <p:nvPr>
            <p:ph type="dt" sz="quarter" idx="10"/>
          </p:nvPr>
        </p:nvSpPr>
        <p:spPr>
          <a:noFill/>
        </p:spPr>
        <p:txBody>
          <a:bodyPr/>
          <a:lstStyle/>
          <a:p>
            <a:r>
              <a:rPr lang="en-US" smtClean="0"/>
              <a:t>2007</a:t>
            </a:r>
          </a:p>
        </p:txBody>
      </p:sp>
      <p:sp>
        <p:nvSpPr>
          <p:cNvPr id="5" name="Footer Placeholder 4"/>
          <p:cNvSpPr>
            <a:spLocks noGrp="1"/>
          </p:cNvSpPr>
          <p:nvPr>
            <p:ph type="ftr" sz="quarter" idx="11"/>
          </p:nvPr>
        </p:nvSpPr>
        <p:spPr/>
        <p:txBody>
          <a:bodyPr/>
          <a:lstStyle/>
          <a:p>
            <a:pPr>
              <a:defRPr/>
            </a:pPr>
            <a:r>
              <a:rPr lang="en-US" smtClean="0"/>
              <a:t>Pan American</a:t>
            </a:r>
          </a:p>
          <a:p>
            <a:pPr>
              <a:defRPr/>
            </a:pPr>
            <a:r>
              <a:rPr lang="en-US" smtClean="0"/>
              <a:t>Health</a:t>
            </a:r>
          </a:p>
          <a:p>
            <a:pPr>
              <a:defRPr/>
            </a:pPr>
            <a:r>
              <a:rPr lang="en-US" smtClean="0"/>
              <a:t>Organization</a:t>
            </a:r>
            <a:endParaRPr lang="en-US" sz="1400">
              <a:solidFill>
                <a:schemeClr val="accent2"/>
              </a:solidFill>
            </a:endParaRPr>
          </a:p>
        </p:txBody>
      </p:sp>
      <p:sp>
        <p:nvSpPr>
          <p:cNvPr id="36870" name="Content Placeholder 2"/>
          <p:cNvSpPr>
            <a:spLocks noGrp="1"/>
          </p:cNvSpPr>
          <p:nvPr>
            <p:ph idx="1"/>
          </p:nvPr>
        </p:nvSpPr>
        <p:spPr>
          <a:xfrm>
            <a:off x="36513" y="1844675"/>
            <a:ext cx="4462462" cy="4760913"/>
          </a:xfrm>
          <a:solidFill>
            <a:schemeClr val="bg1"/>
          </a:solidFill>
        </p:spPr>
        <p:txBody>
          <a:bodyPr/>
          <a:lstStyle/>
          <a:p>
            <a:pPr marL="0" indent="0">
              <a:buFontTx/>
              <a:buNone/>
            </a:pPr>
            <a:r>
              <a:rPr lang="es-ES" smtClean="0"/>
              <a:t>Con la re introducción del cólera en el Caribe, los países de las Américas deben continuar fortaleciendo sus sistemas nacionales de salud, en el área de vigilancia y respuesta a fin de detectar, evaluar y responder de manera oportuna y prevenir la propagación internacional</a:t>
            </a:r>
            <a:endParaRPr lang="en-US" smtClean="0"/>
          </a:p>
        </p:txBody>
      </p:sp>
      <p:pic>
        <p:nvPicPr>
          <p:cNvPr id="36871"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980137">
            <a:off x="6305550" y="1522413"/>
            <a:ext cx="3044825" cy="1495425"/>
          </a:xfrm>
          <a:prstGeom prst="rect">
            <a:avLst/>
          </a:prstGeom>
          <a:noFill/>
          <a:ln w="9525">
            <a:noFill/>
            <a:miter lim="800000"/>
            <a:headEnd/>
            <a:tailEnd/>
          </a:ln>
        </p:spPr>
      </p:pic>
      <p:pic>
        <p:nvPicPr>
          <p:cNvPr id="36872" name="Picture 4"/>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260850" y="5732463"/>
            <a:ext cx="3579813" cy="97155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684213" y="188913"/>
            <a:ext cx="7773987" cy="1143000"/>
          </a:xfrm>
        </p:spPr>
        <p:txBody>
          <a:bodyPr/>
          <a:lstStyle/>
          <a:p>
            <a:r>
              <a:rPr lang="es-ES" smtClean="0"/>
              <a:t>Fortalecimiento de la seguridad sanitaria en los viajes y el transporte </a:t>
            </a:r>
            <a:br>
              <a:rPr lang="es-ES" smtClean="0"/>
            </a:br>
            <a:endParaRPr lang="en-US" smtClean="0"/>
          </a:p>
        </p:txBody>
      </p:sp>
      <p:sp>
        <p:nvSpPr>
          <p:cNvPr id="37890" name="Content Placeholder 2"/>
          <p:cNvSpPr>
            <a:spLocks noGrp="1"/>
          </p:cNvSpPr>
          <p:nvPr>
            <p:ph idx="1"/>
          </p:nvPr>
        </p:nvSpPr>
        <p:spPr/>
        <p:txBody>
          <a:bodyPr/>
          <a:lstStyle/>
          <a:p>
            <a:endParaRPr lang="en-US" smtClean="0"/>
          </a:p>
        </p:txBody>
      </p:sp>
      <p:sp>
        <p:nvSpPr>
          <p:cNvPr id="5" name="Footer Placeholder 4"/>
          <p:cNvSpPr>
            <a:spLocks noGrp="1"/>
          </p:cNvSpPr>
          <p:nvPr>
            <p:ph type="ftr" sz="quarter" idx="11"/>
          </p:nvPr>
        </p:nvSpPr>
        <p:spPr/>
        <p:txBody>
          <a:bodyPr/>
          <a:lstStyle/>
          <a:p>
            <a:pPr>
              <a:defRPr/>
            </a:pPr>
            <a:r>
              <a:rPr lang="en-US" smtClean="0"/>
              <a:t>Pan American</a:t>
            </a:r>
          </a:p>
          <a:p>
            <a:pPr>
              <a:defRPr/>
            </a:pPr>
            <a:r>
              <a:rPr lang="en-US" smtClean="0"/>
              <a:t>Health</a:t>
            </a:r>
          </a:p>
          <a:p>
            <a:pPr>
              <a:defRPr/>
            </a:pPr>
            <a:r>
              <a:rPr lang="en-US" smtClean="0"/>
              <a:t>Organization</a:t>
            </a:r>
            <a:endParaRPr lang="en-US" sz="1400">
              <a:solidFill>
                <a:schemeClr val="accent2"/>
              </a:solidFill>
            </a:endParaRPr>
          </a:p>
        </p:txBody>
      </p:sp>
      <p:pic>
        <p:nvPicPr>
          <p:cNvPr id="37892" name="Picture 4"/>
          <p:cNvPicPr>
            <a:picLocks noChangeAspect="1" noChangeArrowheads="1"/>
          </p:cNvPicPr>
          <p:nvPr/>
        </p:nvPicPr>
        <p:blipFill>
          <a:blip r:embed="rId2"/>
          <a:srcRect/>
          <a:stretch>
            <a:fillRect/>
          </a:stretch>
        </p:blipFill>
        <p:spPr bwMode="auto">
          <a:xfrm>
            <a:off x="4860925" y="3127375"/>
            <a:ext cx="4356100" cy="3830638"/>
          </a:xfrm>
          <a:prstGeom prst="rect">
            <a:avLst/>
          </a:prstGeom>
          <a:noFill/>
          <a:ln w="9525">
            <a:noFill/>
            <a:miter lim="800000"/>
            <a:headEnd/>
            <a:tailEnd/>
          </a:ln>
        </p:spPr>
      </p:pic>
      <p:pic>
        <p:nvPicPr>
          <p:cNvPr id="37893" name="Picture 2"/>
          <p:cNvPicPr>
            <a:picLocks noChangeAspect="1" noChangeArrowheads="1"/>
          </p:cNvPicPr>
          <p:nvPr/>
        </p:nvPicPr>
        <p:blipFill>
          <a:blip r:embed="rId3"/>
          <a:srcRect/>
          <a:stretch>
            <a:fillRect/>
          </a:stretch>
        </p:blipFill>
        <p:spPr bwMode="auto">
          <a:xfrm>
            <a:off x="-34925" y="1628775"/>
            <a:ext cx="5183188" cy="1800225"/>
          </a:xfrm>
          <a:prstGeom prst="rect">
            <a:avLst/>
          </a:prstGeom>
          <a:noFill/>
          <a:ln w="9525">
            <a:noFill/>
            <a:miter lim="800000"/>
            <a:headEnd/>
            <a:tailEnd/>
          </a:ln>
        </p:spPr>
      </p:pic>
      <p:pic>
        <p:nvPicPr>
          <p:cNvPr id="37894"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925" y="3500438"/>
            <a:ext cx="5351463" cy="2586037"/>
          </a:xfrm>
          <a:prstGeom prst="rect">
            <a:avLst/>
          </a:prstGeom>
          <a:noFill/>
          <a:ln w="9525">
            <a:noFill/>
            <a:miter lim="800000"/>
            <a:headEnd/>
            <a:tailEnd/>
          </a:ln>
        </p:spPr>
      </p:pic>
      <p:pic>
        <p:nvPicPr>
          <p:cNvPr id="37895" name="Picture 8"/>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48300" y="1125538"/>
            <a:ext cx="3228975" cy="3409950"/>
          </a:xfrm>
          <a:prstGeom prst="rect">
            <a:avLst/>
          </a:prstGeom>
          <a:noFill/>
          <a:ln w="9525">
            <a:noFill/>
            <a:miter lim="800000"/>
            <a:headEnd/>
            <a:tailEnd/>
          </a:ln>
        </p:spPr>
      </p:pic>
      <p:sp>
        <p:nvSpPr>
          <p:cNvPr id="37896" name="Oval 5"/>
          <p:cNvSpPr>
            <a:spLocks noChangeArrowheads="1"/>
          </p:cNvSpPr>
          <p:nvPr/>
        </p:nvSpPr>
        <p:spPr bwMode="auto">
          <a:xfrm>
            <a:off x="-107950" y="3860800"/>
            <a:ext cx="5113338" cy="674688"/>
          </a:xfrm>
          <a:prstGeom prst="ellipse">
            <a:avLst/>
          </a:prstGeom>
          <a:noFill/>
          <a:ln w="19050" algn="ctr">
            <a:solidFill>
              <a:srgbClr val="FF0000"/>
            </a:solidFill>
            <a:round/>
            <a:headEnd/>
            <a:tailEnd/>
          </a:ln>
        </p:spPr>
        <p:txBody>
          <a:bodyPr/>
          <a:lstStyle/>
          <a:p>
            <a:pPr algn="ctr"/>
            <a:endParaRPr lang="en-US">
              <a:latin typeface="Arial" charset="0"/>
            </a:endParaRPr>
          </a:p>
        </p:txBody>
      </p:sp>
    </p:spTree>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p:cNvPicPr>
            <a:picLocks noChangeAspect="1" noChangeArrowheads="1"/>
          </p:cNvPicPr>
          <p:nvPr/>
        </p:nvPicPr>
        <p:blipFill>
          <a:blip r:embed="rId2"/>
          <a:srcRect/>
          <a:stretch>
            <a:fillRect/>
          </a:stretch>
        </p:blipFill>
        <p:spPr bwMode="auto">
          <a:xfrm>
            <a:off x="468313" y="1693863"/>
            <a:ext cx="8237537" cy="5119687"/>
          </a:xfrm>
          <a:prstGeom prst="rect">
            <a:avLst/>
          </a:prstGeom>
          <a:noFill/>
          <a:ln w="9525">
            <a:noFill/>
            <a:miter lim="800000"/>
            <a:headEnd/>
            <a:tailEnd/>
          </a:ln>
        </p:spPr>
      </p:pic>
      <p:pic>
        <p:nvPicPr>
          <p:cNvPr id="38914" name="Picture 272" descr="GOARN (3)"/>
          <p:cNvPicPr>
            <a:picLocks noChangeAspect="1" noChangeArrowheads="1"/>
          </p:cNvPicPr>
          <p:nvPr/>
        </p:nvPicPr>
        <p:blipFill>
          <a:blip r:embed="rId3"/>
          <a:srcRect/>
          <a:stretch>
            <a:fillRect/>
          </a:stretch>
        </p:blipFill>
        <p:spPr bwMode="auto">
          <a:xfrm>
            <a:off x="6013450" y="877888"/>
            <a:ext cx="3009900" cy="2190750"/>
          </a:xfrm>
          <a:prstGeom prst="rect">
            <a:avLst/>
          </a:prstGeom>
          <a:noFill/>
          <a:ln w="9525">
            <a:noFill/>
            <a:miter lim="800000"/>
            <a:headEnd/>
            <a:tailEnd/>
          </a:ln>
        </p:spPr>
      </p:pic>
      <p:sp>
        <p:nvSpPr>
          <p:cNvPr id="38915" name="Title 1"/>
          <p:cNvSpPr txBox="1">
            <a:spLocks/>
          </p:cNvSpPr>
          <p:nvPr/>
        </p:nvSpPr>
        <p:spPr bwMode="auto">
          <a:xfrm>
            <a:off x="681038" y="-26988"/>
            <a:ext cx="7773987" cy="1143001"/>
          </a:xfrm>
          <a:prstGeom prst="rect">
            <a:avLst/>
          </a:prstGeom>
          <a:noFill/>
          <a:ln w="9525">
            <a:noFill/>
            <a:miter lim="800000"/>
            <a:headEnd/>
            <a:tailEnd/>
          </a:ln>
        </p:spPr>
        <p:txBody>
          <a:bodyPr anchor="ctr"/>
          <a:lstStyle/>
          <a:p>
            <a:pPr algn="ctr" eaLnBrk="0" hangingPunct="0">
              <a:lnSpc>
                <a:spcPct val="70000"/>
              </a:lnSpc>
            </a:pPr>
            <a:r>
              <a:rPr lang="es-ES" sz="2400">
                <a:solidFill>
                  <a:srgbClr val="004080"/>
                </a:solidFill>
                <a:latin typeface="Arial Black" pitchFamily="34" charset="0"/>
              </a:rPr>
              <a:t>Fortalecimiento de los sistemas mundiales de alerta y respuesta</a:t>
            </a:r>
            <a:br>
              <a:rPr lang="es-ES" sz="2400">
                <a:solidFill>
                  <a:srgbClr val="004080"/>
                </a:solidFill>
                <a:latin typeface="Arial Black" pitchFamily="34" charset="0"/>
              </a:rPr>
            </a:br>
            <a:endParaRPr lang="en-US" sz="2400">
              <a:solidFill>
                <a:srgbClr val="004080"/>
              </a:solidFill>
              <a:latin typeface="Arial Black" pitchFamily="34" charset="0"/>
            </a:endParaRPr>
          </a:p>
        </p:txBody>
      </p:sp>
      <p:pic>
        <p:nvPicPr>
          <p:cNvPr id="38916" name="Picture 8"/>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925" y="765175"/>
            <a:ext cx="3311525" cy="3311525"/>
          </a:xfrm>
          <a:prstGeom prst="rect">
            <a:avLst/>
          </a:prstGeom>
          <a:noFill/>
          <a:ln w="9525">
            <a:noFill/>
            <a:miter lim="800000"/>
            <a:headEnd/>
            <a:tailEnd/>
          </a:ln>
        </p:spPr>
      </p:pic>
      <p:pic>
        <p:nvPicPr>
          <p:cNvPr id="38917" name="Picture 7"/>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705100" y="765175"/>
            <a:ext cx="3451225" cy="3600450"/>
          </a:xfrm>
          <a:prstGeom prst="rect">
            <a:avLst/>
          </a:prstGeom>
          <a:noFill/>
          <a:ln w="9525">
            <a:noFill/>
            <a:miter lim="800000"/>
            <a:headEnd/>
            <a:tailEnd/>
          </a:ln>
        </p:spPr>
      </p:pic>
      <p:pic>
        <p:nvPicPr>
          <p:cNvPr id="38918" name="Picture 9"/>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0" y="5657850"/>
            <a:ext cx="2808288" cy="1152525"/>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5588" cy="6308725"/>
          </a:xfrm>
          <a:prstGeom prst="rect">
            <a:avLst/>
          </a:prstGeom>
          <a:noFill/>
          <a:ln w="9525">
            <a:noFill/>
            <a:miter lim="800000"/>
            <a:headEnd/>
            <a:tailEnd/>
          </a:ln>
        </p:spPr>
      </p:pic>
      <p:sp>
        <p:nvSpPr>
          <p:cNvPr id="39938" name="Rectangle 38"/>
          <p:cNvSpPr>
            <a:spLocks noChangeArrowheads="1"/>
          </p:cNvSpPr>
          <p:nvPr/>
        </p:nvSpPr>
        <p:spPr bwMode="auto">
          <a:xfrm>
            <a:off x="1835150" y="3429000"/>
            <a:ext cx="1152525" cy="215900"/>
          </a:xfrm>
          <a:prstGeom prst="rect">
            <a:avLst/>
          </a:prstGeom>
          <a:solidFill>
            <a:srgbClr val="FFFF99">
              <a:alpha val="89803"/>
            </a:srgbClr>
          </a:solidFill>
          <a:ln w="9525">
            <a:solidFill>
              <a:srgbClr val="000080"/>
            </a:solidFill>
            <a:miter lim="800000"/>
            <a:headEnd/>
            <a:tailEnd/>
          </a:ln>
        </p:spPr>
        <p:txBody>
          <a:bodyPr wrap="none" lIns="91435" tIns="45717" rIns="91435" bIns="45717" anchor="ctr"/>
          <a:lstStyle/>
          <a:p>
            <a:pPr defTabSz="912813"/>
            <a:r>
              <a:rPr lang="en-GB" sz="1400">
                <a:solidFill>
                  <a:srgbClr val="000099"/>
                </a:solidFill>
              </a:rPr>
              <a:t>Cholera</a:t>
            </a:r>
            <a:endParaRPr lang="en-US" sz="1400">
              <a:solidFill>
                <a:srgbClr val="000099"/>
              </a:solidFill>
            </a:endParaRPr>
          </a:p>
        </p:txBody>
      </p:sp>
      <p:sp>
        <p:nvSpPr>
          <p:cNvPr id="698390" name="Rectangle 22"/>
          <p:cNvSpPr>
            <a:spLocks noGrp="1" noChangeArrowheads="1"/>
          </p:cNvSpPr>
          <p:nvPr>
            <p:ph type="title"/>
          </p:nvPr>
        </p:nvSpPr>
        <p:spPr>
          <a:xfrm>
            <a:off x="-36513" y="-73025"/>
            <a:ext cx="9145588" cy="1341438"/>
          </a:xfrm>
          <a:effectLst>
            <a:outerShdw dist="17961" dir="2700000" algn="ctr" rotWithShape="0">
              <a:schemeClr val="bg2"/>
            </a:outerShdw>
          </a:effectLst>
        </p:spPr>
        <p:txBody>
          <a:bodyPr lIns="274303" tIns="45717" rIns="91435" bIns="45717"/>
          <a:lstStyle/>
          <a:p>
            <a:pPr>
              <a:defRPr/>
            </a:pPr>
            <a:r>
              <a:rPr lang="en-GB" dirty="0" smtClean="0">
                <a:solidFill>
                  <a:schemeClr val="tx1"/>
                </a:solidFill>
                <a:latin typeface="Arial Narrow" pitchFamily="34" charset="0"/>
              </a:rPr>
              <a:t>2010- 2011</a:t>
            </a:r>
            <a:endParaRPr lang="en-US" dirty="0">
              <a:solidFill>
                <a:schemeClr val="tx1"/>
              </a:solidFill>
              <a:latin typeface="Arial Narrow" pitchFamily="34" charset="0"/>
            </a:endParaRPr>
          </a:p>
        </p:txBody>
      </p:sp>
      <p:sp>
        <p:nvSpPr>
          <p:cNvPr id="39940" name="Rectangle 29"/>
          <p:cNvSpPr>
            <a:spLocks noChangeArrowheads="1"/>
          </p:cNvSpPr>
          <p:nvPr/>
        </p:nvSpPr>
        <p:spPr bwMode="auto">
          <a:xfrm>
            <a:off x="7237413" y="4365625"/>
            <a:ext cx="1152525" cy="215900"/>
          </a:xfrm>
          <a:prstGeom prst="rect">
            <a:avLst/>
          </a:prstGeom>
          <a:solidFill>
            <a:srgbClr val="FFFF99">
              <a:alpha val="89803"/>
            </a:srgbClr>
          </a:solidFill>
          <a:ln w="9525">
            <a:solidFill>
              <a:srgbClr val="000080"/>
            </a:solidFill>
            <a:miter lim="800000"/>
            <a:headEnd/>
            <a:tailEnd/>
          </a:ln>
        </p:spPr>
        <p:txBody>
          <a:bodyPr wrap="none" lIns="91435" tIns="45717" rIns="91435" bIns="45717" anchor="ctr"/>
          <a:lstStyle/>
          <a:p>
            <a:pPr defTabSz="912813"/>
            <a:r>
              <a:rPr lang="en-GB" sz="1400">
                <a:solidFill>
                  <a:srgbClr val="000099"/>
                </a:solidFill>
              </a:rPr>
              <a:t>Cholera</a:t>
            </a:r>
            <a:endParaRPr lang="en-US" sz="1400">
              <a:solidFill>
                <a:srgbClr val="000099"/>
              </a:solidFill>
            </a:endParaRPr>
          </a:p>
        </p:txBody>
      </p:sp>
      <p:pic>
        <p:nvPicPr>
          <p:cNvPr id="39941" name="Picture 31" descr="topBanner"/>
          <p:cNvPicPr>
            <a:picLocks noChangeAspect="1" noChangeArrowheads="1"/>
          </p:cNvPicPr>
          <p:nvPr/>
        </p:nvPicPr>
        <p:blipFill>
          <a:blip r:embed="rId3"/>
          <a:srcRect/>
          <a:stretch>
            <a:fillRect/>
          </a:stretch>
        </p:blipFill>
        <p:spPr bwMode="auto">
          <a:xfrm>
            <a:off x="0" y="6311900"/>
            <a:ext cx="9145588" cy="546100"/>
          </a:xfrm>
          <a:prstGeom prst="rect">
            <a:avLst/>
          </a:prstGeom>
          <a:noFill/>
          <a:ln w="9525">
            <a:noFill/>
            <a:miter lim="800000"/>
            <a:headEnd/>
            <a:tailEnd/>
          </a:ln>
        </p:spPr>
      </p:pic>
      <p:sp>
        <p:nvSpPr>
          <p:cNvPr id="39942" name="Rectangle 33"/>
          <p:cNvSpPr>
            <a:spLocks noChangeArrowheads="1"/>
          </p:cNvSpPr>
          <p:nvPr/>
        </p:nvSpPr>
        <p:spPr bwMode="auto">
          <a:xfrm>
            <a:off x="5003800" y="4724400"/>
            <a:ext cx="1154113" cy="215900"/>
          </a:xfrm>
          <a:prstGeom prst="rect">
            <a:avLst/>
          </a:prstGeom>
          <a:solidFill>
            <a:srgbClr val="FFFF99">
              <a:alpha val="89803"/>
            </a:srgbClr>
          </a:solidFill>
          <a:ln w="9525">
            <a:solidFill>
              <a:srgbClr val="000080"/>
            </a:solidFill>
            <a:miter lim="800000"/>
            <a:headEnd/>
            <a:tailEnd/>
          </a:ln>
        </p:spPr>
        <p:txBody>
          <a:bodyPr wrap="none" lIns="91435" tIns="45717" rIns="91435" bIns="45717" anchor="ctr"/>
          <a:lstStyle/>
          <a:p>
            <a:pPr defTabSz="912813"/>
            <a:r>
              <a:rPr lang="en-GB" sz="1400">
                <a:solidFill>
                  <a:srgbClr val="000099"/>
                </a:solidFill>
              </a:rPr>
              <a:t>Cholera</a:t>
            </a:r>
            <a:endParaRPr lang="en-US" sz="1400">
              <a:solidFill>
                <a:srgbClr val="000099"/>
              </a:solidFill>
            </a:endParaRPr>
          </a:p>
        </p:txBody>
      </p:sp>
      <p:sp>
        <p:nvSpPr>
          <p:cNvPr id="39943" name="Rectangle 35"/>
          <p:cNvSpPr>
            <a:spLocks noChangeArrowheads="1"/>
          </p:cNvSpPr>
          <p:nvPr/>
        </p:nvSpPr>
        <p:spPr bwMode="auto">
          <a:xfrm>
            <a:off x="2268538" y="2997200"/>
            <a:ext cx="1152525" cy="360363"/>
          </a:xfrm>
          <a:prstGeom prst="rect">
            <a:avLst/>
          </a:prstGeom>
          <a:solidFill>
            <a:srgbClr val="FFFF00">
              <a:alpha val="89803"/>
            </a:srgbClr>
          </a:solidFill>
          <a:ln w="76200">
            <a:solidFill>
              <a:srgbClr val="FFC000"/>
            </a:solidFill>
            <a:miter lim="800000"/>
            <a:headEnd/>
            <a:tailEnd/>
          </a:ln>
        </p:spPr>
        <p:txBody>
          <a:bodyPr wrap="none" lIns="91435" tIns="45717" rIns="91435" bIns="45717" anchor="ctr"/>
          <a:lstStyle/>
          <a:p>
            <a:pPr defTabSz="912813"/>
            <a:r>
              <a:rPr lang="en-GB" sz="1600">
                <a:solidFill>
                  <a:srgbClr val="000099"/>
                </a:solidFill>
              </a:rPr>
              <a:t>Haiti</a:t>
            </a:r>
            <a:endParaRPr lang="en-US" sz="1600">
              <a:solidFill>
                <a:srgbClr val="000099"/>
              </a:solidFill>
            </a:endParaRPr>
          </a:p>
        </p:txBody>
      </p:sp>
      <p:sp>
        <p:nvSpPr>
          <p:cNvPr id="39944" name="Rectangle 36"/>
          <p:cNvSpPr>
            <a:spLocks noChangeArrowheads="1"/>
          </p:cNvSpPr>
          <p:nvPr/>
        </p:nvSpPr>
        <p:spPr bwMode="auto">
          <a:xfrm>
            <a:off x="2622550" y="3294063"/>
            <a:ext cx="569913" cy="177800"/>
          </a:xfrm>
          <a:prstGeom prst="rect">
            <a:avLst/>
          </a:prstGeom>
          <a:solidFill>
            <a:srgbClr val="99CCFF"/>
          </a:solidFill>
          <a:ln w="76200">
            <a:solidFill>
              <a:srgbClr val="FFC000"/>
            </a:solidFill>
            <a:miter lim="800000"/>
            <a:headEnd/>
            <a:tailEnd/>
          </a:ln>
        </p:spPr>
        <p:txBody>
          <a:bodyPr wrap="none" lIns="91435" tIns="45717" rIns="91435" bIns="45717" anchor="ctr"/>
          <a:lstStyle/>
          <a:p>
            <a:pPr defTabSz="912813"/>
            <a:r>
              <a:rPr lang="en-GB" sz="1400">
                <a:solidFill>
                  <a:srgbClr val="000099"/>
                </a:solidFill>
              </a:rPr>
              <a:t>Haiti</a:t>
            </a:r>
            <a:endParaRPr lang="en-US" sz="1400">
              <a:solidFill>
                <a:srgbClr val="000099"/>
              </a:solidFill>
            </a:endParaRPr>
          </a:p>
        </p:txBody>
      </p:sp>
      <p:sp>
        <p:nvSpPr>
          <p:cNvPr id="39945" name="Rectangle 40"/>
          <p:cNvSpPr>
            <a:spLocks noChangeArrowheads="1"/>
          </p:cNvSpPr>
          <p:nvPr/>
        </p:nvSpPr>
        <p:spPr bwMode="auto">
          <a:xfrm>
            <a:off x="6084888" y="3284538"/>
            <a:ext cx="1152525" cy="215900"/>
          </a:xfrm>
          <a:prstGeom prst="rect">
            <a:avLst/>
          </a:prstGeom>
          <a:solidFill>
            <a:srgbClr val="FFFF99">
              <a:alpha val="89803"/>
            </a:srgbClr>
          </a:solidFill>
          <a:ln w="9525">
            <a:solidFill>
              <a:srgbClr val="000080"/>
            </a:solidFill>
            <a:miter lim="800000"/>
            <a:headEnd/>
            <a:tailEnd/>
          </a:ln>
        </p:spPr>
        <p:txBody>
          <a:bodyPr wrap="none" lIns="91435" tIns="45717" rIns="91435" bIns="45717" anchor="ctr"/>
          <a:lstStyle/>
          <a:p>
            <a:pPr defTabSz="912813"/>
            <a:r>
              <a:rPr lang="en-GB" sz="1400">
                <a:solidFill>
                  <a:srgbClr val="000099"/>
                </a:solidFill>
              </a:rPr>
              <a:t>Cholera</a:t>
            </a:r>
            <a:endParaRPr lang="en-US" sz="1400">
              <a:solidFill>
                <a:srgbClr val="000099"/>
              </a:solidFill>
            </a:endParaRPr>
          </a:p>
        </p:txBody>
      </p:sp>
    </p:spTree>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3"/>
          <p:cNvPicPr>
            <a:picLocks noChangeAspect="1" noChangeArrowheads="1"/>
          </p:cNvPicPr>
          <p:nvPr/>
        </p:nvPicPr>
        <p:blipFill>
          <a:blip r:embed="rId2"/>
          <a:srcRect/>
          <a:stretch>
            <a:fillRect/>
          </a:stretch>
        </p:blipFill>
        <p:spPr bwMode="auto">
          <a:xfrm>
            <a:off x="5868988" y="1546225"/>
            <a:ext cx="2789237" cy="1522413"/>
          </a:xfrm>
          <a:prstGeom prst="rect">
            <a:avLst/>
          </a:prstGeom>
          <a:noFill/>
          <a:ln w="9525">
            <a:noFill/>
            <a:miter lim="800000"/>
            <a:headEnd/>
            <a:tailEnd/>
          </a:ln>
        </p:spPr>
      </p:pic>
      <p:sp>
        <p:nvSpPr>
          <p:cNvPr id="40962" name="Title 1"/>
          <p:cNvSpPr>
            <a:spLocks noGrp="1"/>
          </p:cNvSpPr>
          <p:nvPr>
            <p:ph type="title"/>
          </p:nvPr>
        </p:nvSpPr>
        <p:spPr>
          <a:xfrm>
            <a:off x="684213" y="333375"/>
            <a:ext cx="7773987" cy="1143000"/>
          </a:xfrm>
        </p:spPr>
        <p:txBody>
          <a:bodyPr/>
          <a:lstStyle/>
          <a:p>
            <a:r>
              <a:rPr lang="es-ES" smtClean="0"/>
              <a:t>Fortalecimiento de la gestión de riesgos </a:t>
            </a:r>
            <a:br>
              <a:rPr lang="es-ES" smtClean="0"/>
            </a:br>
            <a:endParaRPr lang="en-US" smtClean="0"/>
          </a:p>
        </p:txBody>
      </p:sp>
      <p:sp>
        <p:nvSpPr>
          <p:cNvPr id="40963" name="Content Placeholder 2"/>
          <p:cNvSpPr>
            <a:spLocks noGrp="1"/>
          </p:cNvSpPr>
          <p:nvPr>
            <p:ph idx="1"/>
          </p:nvPr>
        </p:nvSpPr>
        <p:spPr>
          <a:xfrm>
            <a:off x="252413" y="1700213"/>
            <a:ext cx="4535487" cy="4114800"/>
          </a:xfrm>
        </p:spPr>
        <p:txBody>
          <a:bodyPr/>
          <a:lstStyle/>
          <a:p>
            <a:r>
              <a:rPr lang="es-ES_tradnl" b="1" smtClean="0">
                <a:solidFill>
                  <a:srgbClr val="000080"/>
                </a:solidFill>
              </a:rPr>
              <a:t>Acciones de prevención y control del cólera y su impacto en otras EDAS. </a:t>
            </a:r>
          </a:p>
          <a:p>
            <a:pPr>
              <a:buFontTx/>
              <a:buNone/>
            </a:pPr>
            <a:endParaRPr lang="es-ES_tradnl" b="1" smtClean="0">
              <a:solidFill>
                <a:srgbClr val="000080"/>
              </a:solidFill>
            </a:endParaRPr>
          </a:p>
          <a:p>
            <a:r>
              <a:rPr lang="es-ES_tradnl" b="1" smtClean="0">
                <a:solidFill>
                  <a:srgbClr val="000080"/>
                </a:solidFill>
              </a:rPr>
              <a:t>Sistemas de vigilancia enfocados al riesgo de reintroducción.</a:t>
            </a:r>
          </a:p>
          <a:p>
            <a:pPr>
              <a:lnSpc>
                <a:spcPct val="30000"/>
              </a:lnSpc>
            </a:pPr>
            <a:endParaRPr lang="es-ES_tradnl" b="1" smtClean="0">
              <a:solidFill>
                <a:srgbClr val="000080"/>
              </a:solidFill>
            </a:endParaRPr>
          </a:p>
          <a:p>
            <a:endParaRPr lang="en-US" smtClean="0"/>
          </a:p>
        </p:txBody>
      </p:sp>
      <p:sp>
        <p:nvSpPr>
          <p:cNvPr id="40964" name="Date Placeholder 3"/>
          <p:cNvSpPr>
            <a:spLocks noGrp="1"/>
          </p:cNvSpPr>
          <p:nvPr>
            <p:ph type="dt" sz="quarter" idx="10"/>
          </p:nvPr>
        </p:nvSpPr>
        <p:spPr>
          <a:noFill/>
        </p:spPr>
        <p:txBody>
          <a:bodyPr/>
          <a:lstStyle/>
          <a:p>
            <a:r>
              <a:rPr lang="en-US" smtClean="0"/>
              <a:t>2007</a:t>
            </a:r>
          </a:p>
        </p:txBody>
      </p:sp>
      <p:sp>
        <p:nvSpPr>
          <p:cNvPr id="5" name="Footer Placeholder 4"/>
          <p:cNvSpPr>
            <a:spLocks noGrp="1"/>
          </p:cNvSpPr>
          <p:nvPr>
            <p:ph type="ftr" sz="quarter" idx="11"/>
          </p:nvPr>
        </p:nvSpPr>
        <p:spPr/>
        <p:txBody>
          <a:bodyPr/>
          <a:lstStyle/>
          <a:p>
            <a:pPr>
              <a:defRPr/>
            </a:pPr>
            <a:r>
              <a:rPr lang="en-US" smtClean="0"/>
              <a:t>Pan American</a:t>
            </a:r>
          </a:p>
          <a:p>
            <a:pPr>
              <a:defRPr/>
            </a:pPr>
            <a:r>
              <a:rPr lang="en-US" smtClean="0"/>
              <a:t>Health</a:t>
            </a:r>
          </a:p>
          <a:p>
            <a:pPr>
              <a:defRPr/>
            </a:pPr>
            <a:r>
              <a:rPr lang="en-US" smtClean="0"/>
              <a:t>Organization</a:t>
            </a:r>
            <a:endParaRPr lang="en-US" sz="1400">
              <a:solidFill>
                <a:schemeClr val="accent2"/>
              </a:solidFill>
            </a:endParaRPr>
          </a:p>
        </p:txBody>
      </p:sp>
      <p:pic>
        <p:nvPicPr>
          <p:cNvPr id="4096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524500" y="1773238"/>
            <a:ext cx="3621088" cy="527050"/>
          </a:xfrm>
          <a:prstGeom prst="rect">
            <a:avLst/>
          </a:prstGeom>
          <a:noFill/>
          <a:ln w="9525">
            <a:noFill/>
            <a:miter lim="800000"/>
            <a:headEnd/>
            <a:tailEnd/>
          </a:ln>
        </p:spPr>
      </p:pic>
      <p:pic>
        <p:nvPicPr>
          <p:cNvPr id="40967" name="Picture 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221288" y="2730500"/>
            <a:ext cx="3995737" cy="3290888"/>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idx="4294967295"/>
          </p:nvPr>
        </p:nvSpPr>
        <p:spPr>
          <a:xfrm>
            <a:off x="152400" y="381000"/>
            <a:ext cx="8688388" cy="533400"/>
          </a:xfrm>
        </p:spPr>
        <p:txBody>
          <a:bodyPr/>
          <a:lstStyle/>
          <a:p>
            <a:pPr>
              <a:lnSpc>
                <a:spcPct val="80000"/>
              </a:lnSpc>
            </a:pPr>
            <a:r>
              <a:rPr lang="es-ES_tradnl" smtClean="0"/>
              <a:t>Lecciones aprendidas</a:t>
            </a:r>
          </a:p>
        </p:txBody>
      </p:sp>
      <p:sp>
        <p:nvSpPr>
          <p:cNvPr id="3" name="Content Placeholder 2"/>
          <p:cNvSpPr>
            <a:spLocks noGrp="1"/>
          </p:cNvSpPr>
          <p:nvPr>
            <p:ph idx="4294967295"/>
          </p:nvPr>
        </p:nvSpPr>
        <p:spPr>
          <a:xfrm>
            <a:off x="762000" y="1268413"/>
            <a:ext cx="7850188" cy="4191000"/>
          </a:xfrm>
          <a:solidFill>
            <a:schemeClr val="bg1"/>
          </a:solidFill>
        </p:spPr>
        <p:txBody>
          <a:bodyPr/>
          <a:lstStyle/>
          <a:p>
            <a:pPr>
              <a:spcBef>
                <a:spcPts val="0"/>
              </a:spcBef>
              <a:defRPr/>
            </a:pPr>
            <a:r>
              <a:rPr lang="es-ES_tradnl" b="1" dirty="0">
                <a:solidFill>
                  <a:srgbClr val="000080"/>
                </a:solidFill>
              </a:rPr>
              <a:t>Intercambio de información y notificación internacional oportuna.</a:t>
            </a:r>
          </a:p>
          <a:p>
            <a:pPr>
              <a:spcBef>
                <a:spcPts val="0"/>
              </a:spcBef>
              <a:buFontTx/>
              <a:buNone/>
              <a:defRPr/>
            </a:pPr>
            <a:endParaRPr lang="es-ES_tradnl" sz="1600" b="1" dirty="0">
              <a:solidFill>
                <a:srgbClr val="000080"/>
              </a:solidFill>
            </a:endParaRPr>
          </a:p>
          <a:p>
            <a:pPr marL="231775" indent="-231775">
              <a:spcBef>
                <a:spcPts val="0"/>
              </a:spcBef>
              <a:defRPr/>
            </a:pPr>
            <a:r>
              <a:rPr lang="es-ES_tradnl" b="1" dirty="0" smtClean="0">
                <a:solidFill>
                  <a:srgbClr val="000080"/>
                </a:solidFill>
              </a:rPr>
              <a:t>El éxito de los esfuerzos proporcional a la infraestructura de salud pública existente (capacidades básicas). </a:t>
            </a:r>
          </a:p>
          <a:p>
            <a:pPr marL="0" indent="0">
              <a:spcBef>
                <a:spcPts val="0"/>
              </a:spcBef>
              <a:buFontTx/>
              <a:buNone/>
              <a:defRPr/>
            </a:pPr>
            <a:endParaRPr lang="es-ES_tradnl" sz="1600" b="1" dirty="0" smtClean="0">
              <a:solidFill>
                <a:srgbClr val="000080"/>
              </a:solidFill>
            </a:endParaRPr>
          </a:p>
          <a:p>
            <a:pPr marL="0" indent="0">
              <a:lnSpc>
                <a:spcPct val="20000"/>
              </a:lnSpc>
              <a:spcBef>
                <a:spcPts val="0"/>
              </a:spcBef>
              <a:buFontTx/>
              <a:buNone/>
              <a:defRPr/>
            </a:pPr>
            <a:endParaRPr lang="es-ES_tradnl" b="1" dirty="0" smtClean="0">
              <a:solidFill>
                <a:srgbClr val="000080"/>
              </a:solidFill>
            </a:endParaRPr>
          </a:p>
          <a:p>
            <a:pPr marL="0" indent="0">
              <a:lnSpc>
                <a:spcPct val="20000"/>
              </a:lnSpc>
              <a:spcBef>
                <a:spcPts val="0"/>
              </a:spcBef>
              <a:buFontTx/>
              <a:buNone/>
              <a:defRPr/>
            </a:pPr>
            <a:endParaRPr lang="es-ES_tradnl" b="1" dirty="0" smtClean="0">
              <a:solidFill>
                <a:srgbClr val="000080"/>
              </a:solidFill>
            </a:endParaRPr>
          </a:p>
          <a:p>
            <a:pPr marL="231775" indent="-231775">
              <a:spcBef>
                <a:spcPts val="0"/>
              </a:spcBef>
              <a:defRPr/>
            </a:pPr>
            <a:r>
              <a:rPr lang="es-ES_tradnl" b="1" dirty="0" smtClean="0">
                <a:solidFill>
                  <a:srgbClr val="000080"/>
                </a:solidFill>
              </a:rPr>
              <a:t>Persistencia del riesgo de salud pública mientras existan condiciones sanitarias deficientes y problemas de acceso a agua potable.</a:t>
            </a:r>
          </a:p>
          <a:p>
            <a:pPr marL="231775" indent="-231775">
              <a:spcBef>
                <a:spcPts val="0"/>
              </a:spcBef>
              <a:buFontTx/>
              <a:buNone/>
              <a:defRPr/>
            </a:pPr>
            <a:endParaRPr lang="es-ES_tradnl" sz="1600" b="1" dirty="0" smtClean="0">
              <a:solidFill>
                <a:srgbClr val="000080"/>
              </a:solidFill>
            </a:endParaRPr>
          </a:p>
          <a:p>
            <a:pPr marL="231775" indent="-231775">
              <a:lnSpc>
                <a:spcPct val="10000"/>
              </a:lnSpc>
              <a:spcBef>
                <a:spcPts val="0"/>
              </a:spcBef>
              <a:defRPr/>
            </a:pPr>
            <a:endParaRPr lang="es-ES_tradnl" b="1" dirty="0" smtClean="0">
              <a:solidFill>
                <a:srgbClr val="000080"/>
              </a:solidFill>
            </a:endParaRPr>
          </a:p>
          <a:p>
            <a:pPr marL="231775" indent="-231775">
              <a:spcBef>
                <a:spcPts val="0"/>
              </a:spcBef>
              <a:defRPr/>
            </a:pPr>
            <a:r>
              <a:rPr lang="es-ES_tradnl" b="1" dirty="0" smtClean="0">
                <a:solidFill>
                  <a:srgbClr val="000080"/>
                </a:solidFill>
              </a:rPr>
              <a:t>Necesidad del abordaje multisectorial. </a:t>
            </a:r>
          </a:p>
        </p:txBody>
      </p:sp>
    </p:spTree>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4"/>
          <p:cNvPicPr>
            <a:picLocks noChangeAspect="1" noChangeArrowheads="1"/>
          </p:cNvPicPr>
          <p:nvPr/>
        </p:nvPicPr>
        <p:blipFill>
          <a:blip r:embed="rId2"/>
          <a:srcRect/>
          <a:stretch>
            <a:fillRect/>
          </a:stretch>
        </p:blipFill>
        <p:spPr bwMode="auto">
          <a:xfrm>
            <a:off x="304800" y="1600200"/>
            <a:ext cx="3581400" cy="3870325"/>
          </a:xfrm>
          <a:prstGeom prst="rect">
            <a:avLst/>
          </a:prstGeom>
          <a:noFill/>
          <a:ln w="9525">
            <a:noFill/>
            <a:miter lim="800000"/>
            <a:headEnd/>
            <a:tailEnd/>
          </a:ln>
        </p:spPr>
      </p:pic>
      <p:sp>
        <p:nvSpPr>
          <p:cNvPr id="43010" name="Title 1"/>
          <p:cNvSpPr>
            <a:spLocks noGrp="1"/>
          </p:cNvSpPr>
          <p:nvPr>
            <p:ph type="title"/>
          </p:nvPr>
        </p:nvSpPr>
        <p:spPr>
          <a:xfrm>
            <a:off x="457200" y="628650"/>
            <a:ext cx="8154988" cy="838200"/>
          </a:xfrm>
        </p:spPr>
        <p:txBody>
          <a:bodyPr/>
          <a:lstStyle/>
          <a:p>
            <a:r>
              <a:rPr lang="es-ES_tradnl" sz="2000" smtClean="0"/>
              <a:t>Diferencia urbano-rural </a:t>
            </a:r>
            <a:br>
              <a:rPr lang="es-ES_tradnl" sz="2000" smtClean="0"/>
            </a:br>
            <a:r>
              <a:rPr lang="es-ES_tradnl" sz="2000" smtClean="0"/>
              <a:t>en el uso de instalación mejorada de saneamiento, 2008 </a:t>
            </a:r>
          </a:p>
        </p:txBody>
      </p:sp>
      <p:sp>
        <p:nvSpPr>
          <p:cNvPr id="43011" name="Content Placeholder 2"/>
          <p:cNvSpPr>
            <a:spLocks noGrp="1"/>
          </p:cNvSpPr>
          <p:nvPr>
            <p:ph idx="1"/>
          </p:nvPr>
        </p:nvSpPr>
        <p:spPr>
          <a:xfrm>
            <a:off x="685800" y="1676400"/>
            <a:ext cx="7773988" cy="4724400"/>
          </a:xfrm>
        </p:spPr>
        <p:txBody>
          <a:bodyPr/>
          <a:lstStyle/>
          <a:p>
            <a:endParaRPr lang="en-US" smtClean="0"/>
          </a:p>
        </p:txBody>
      </p:sp>
      <p:pic>
        <p:nvPicPr>
          <p:cNvPr id="43012" name="Picture 5"/>
          <p:cNvPicPr>
            <a:picLocks noChangeAspect="1" noChangeArrowheads="1"/>
          </p:cNvPicPr>
          <p:nvPr/>
        </p:nvPicPr>
        <p:blipFill>
          <a:blip r:embed="rId3"/>
          <a:srcRect/>
          <a:stretch>
            <a:fillRect/>
          </a:stretch>
        </p:blipFill>
        <p:spPr bwMode="auto">
          <a:xfrm>
            <a:off x="3878263" y="1447800"/>
            <a:ext cx="3844925" cy="4495800"/>
          </a:xfrm>
          <a:prstGeom prst="rect">
            <a:avLst/>
          </a:prstGeom>
          <a:noFill/>
          <a:ln w="9525">
            <a:noFill/>
            <a:miter lim="800000"/>
            <a:headEnd/>
            <a:tailEnd/>
          </a:ln>
        </p:spPr>
      </p:pic>
      <p:pic>
        <p:nvPicPr>
          <p:cNvPr id="43013" name="Picture 6"/>
          <p:cNvPicPr>
            <a:picLocks noChangeAspect="1" noChangeArrowheads="1"/>
          </p:cNvPicPr>
          <p:nvPr/>
        </p:nvPicPr>
        <p:blipFill>
          <a:blip r:embed="rId4"/>
          <a:srcRect/>
          <a:stretch>
            <a:fillRect/>
          </a:stretch>
        </p:blipFill>
        <p:spPr bwMode="auto">
          <a:xfrm>
            <a:off x="1143000" y="6162675"/>
            <a:ext cx="6121400" cy="438150"/>
          </a:xfrm>
          <a:prstGeom prst="rect">
            <a:avLst/>
          </a:prstGeom>
          <a:noFill/>
          <a:ln w="9525">
            <a:noFill/>
            <a:miter lim="800000"/>
            <a:headEnd/>
            <a:tailEnd/>
          </a:ln>
        </p:spPr>
      </p:pic>
      <p:sp>
        <p:nvSpPr>
          <p:cNvPr id="43014" name="TextBox 3"/>
          <p:cNvSpPr txBox="1">
            <a:spLocks noChangeArrowheads="1"/>
          </p:cNvSpPr>
          <p:nvPr/>
        </p:nvSpPr>
        <p:spPr bwMode="auto">
          <a:xfrm>
            <a:off x="7264400" y="6297613"/>
            <a:ext cx="814388" cy="277812"/>
          </a:xfrm>
          <a:prstGeom prst="rect">
            <a:avLst/>
          </a:prstGeom>
          <a:noFill/>
          <a:ln w="9525">
            <a:noFill/>
            <a:miter lim="800000"/>
            <a:headEnd/>
            <a:tailEnd/>
          </a:ln>
        </p:spPr>
        <p:txBody>
          <a:bodyPr>
            <a:spAutoFit/>
          </a:bodyPr>
          <a:lstStyle/>
          <a:p>
            <a:r>
              <a:rPr lang="en-US" sz="1200"/>
              <a:t>Sin dato</a:t>
            </a:r>
          </a:p>
        </p:txBody>
      </p:sp>
      <p:pic>
        <p:nvPicPr>
          <p:cNvPr id="43015" name="Picture 7"/>
          <p:cNvPicPr>
            <a:picLocks noChangeAspect="1" noChangeArrowheads="1"/>
          </p:cNvPicPr>
          <p:nvPr/>
        </p:nvPicPr>
        <p:blipFill>
          <a:blip r:embed="rId5"/>
          <a:srcRect/>
          <a:stretch>
            <a:fillRect/>
          </a:stretch>
        </p:blipFill>
        <p:spPr bwMode="auto">
          <a:xfrm>
            <a:off x="3124200" y="3036888"/>
            <a:ext cx="2060575" cy="735012"/>
          </a:xfrm>
          <a:prstGeom prst="rect">
            <a:avLst/>
          </a:prstGeom>
          <a:noFill/>
          <a:ln w="9525">
            <a:noFill/>
            <a:miter lim="800000"/>
            <a:headEnd/>
            <a:tailEnd/>
          </a:ln>
        </p:spPr>
      </p:pic>
      <p:pic>
        <p:nvPicPr>
          <p:cNvPr id="43016" name="Picture 8"/>
          <p:cNvPicPr>
            <a:picLocks noChangeAspect="1" noChangeArrowheads="1"/>
          </p:cNvPicPr>
          <p:nvPr/>
        </p:nvPicPr>
        <p:blipFill>
          <a:blip r:embed="rId6"/>
          <a:srcRect/>
          <a:stretch>
            <a:fillRect/>
          </a:stretch>
        </p:blipFill>
        <p:spPr bwMode="auto">
          <a:xfrm>
            <a:off x="6916738" y="3038475"/>
            <a:ext cx="2152650" cy="820738"/>
          </a:xfrm>
          <a:prstGeom prst="rect">
            <a:avLst/>
          </a:prstGeom>
          <a:noFill/>
          <a:ln w="9525">
            <a:noFill/>
            <a:miter lim="800000"/>
            <a:headEnd/>
            <a:tailEnd/>
          </a:ln>
        </p:spPr>
      </p:pic>
      <p:sp>
        <p:nvSpPr>
          <p:cNvPr id="43017" name="TextBox 7"/>
          <p:cNvSpPr txBox="1">
            <a:spLocks noChangeArrowheads="1"/>
          </p:cNvSpPr>
          <p:nvPr/>
        </p:nvSpPr>
        <p:spPr bwMode="auto">
          <a:xfrm>
            <a:off x="838200" y="6556375"/>
            <a:ext cx="4344988" cy="260350"/>
          </a:xfrm>
          <a:prstGeom prst="rect">
            <a:avLst/>
          </a:prstGeom>
          <a:noFill/>
          <a:ln w="9525">
            <a:noFill/>
            <a:miter lim="800000"/>
            <a:headEnd/>
            <a:tailEnd/>
          </a:ln>
        </p:spPr>
        <p:txBody>
          <a:bodyPr>
            <a:spAutoFit/>
          </a:bodyPr>
          <a:lstStyle/>
          <a:p>
            <a:r>
              <a:rPr lang="en-US" sz="1100"/>
              <a:t>Fuente: Progress on sanitation and drinking –water, updated 2010</a:t>
            </a:r>
          </a:p>
        </p:txBody>
      </p:sp>
      <p:sp>
        <p:nvSpPr>
          <p:cNvPr id="108556" name="Text Box 5"/>
          <p:cNvSpPr txBox="1">
            <a:spLocks noChangeArrowheads="1"/>
          </p:cNvSpPr>
          <p:nvPr/>
        </p:nvSpPr>
        <p:spPr bwMode="auto">
          <a:xfrm>
            <a:off x="2590800" y="165100"/>
            <a:ext cx="3582988" cy="400050"/>
          </a:xfrm>
          <a:prstGeom prst="rect">
            <a:avLst/>
          </a:prstGeom>
          <a:noFill/>
          <a:ln w="9525">
            <a:noFill/>
            <a:miter lim="800000"/>
            <a:headEnd/>
            <a:tailEnd/>
          </a:ln>
        </p:spPr>
        <p:txBody>
          <a:bodyPr>
            <a:spAutoFit/>
          </a:bodyPr>
          <a:lstStyle/>
          <a:p>
            <a:pPr algn="ctr" eaLnBrk="0" hangingPunct="0">
              <a:spcBef>
                <a:spcPct val="50000"/>
              </a:spcBef>
              <a:defRPr/>
            </a:pPr>
            <a:r>
              <a:rPr lang="es-CR" sz="2000" dirty="0">
                <a:solidFill>
                  <a:srgbClr val="004080"/>
                </a:solidFill>
                <a:latin typeface="+mj-lt"/>
                <a:ea typeface="+mj-ea"/>
                <a:cs typeface="+mj-cs"/>
              </a:rPr>
              <a:t>Perspectivas</a:t>
            </a:r>
            <a:endParaRPr lang="en-US" sz="2000" dirty="0">
              <a:solidFill>
                <a:srgbClr val="004080"/>
              </a:solidFill>
              <a:latin typeface="+mj-lt"/>
              <a:ea typeface="+mj-ea"/>
              <a:cs typeface="+mj-cs"/>
            </a:endParaRPr>
          </a:p>
        </p:txBody>
      </p:sp>
      <p:sp>
        <p:nvSpPr>
          <p:cNvPr id="43019" name="Text Box 14"/>
          <p:cNvSpPr txBox="1">
            <a:spLocks noChangeArrowheads="1"/>
          </p:cNvSpPr>
          <p:nvPr/>
        </p:nvSpPr>
        <p:spPr bwMode="auto">
          <a:xfrm>
            <a:off x="1295400" y="5562600"/>
            <a:ext cx="990600" cy="366713"/>
          </a:xfrm>
          <a:prstGeom prst="rect">
            <a:avLst/>
          </a:prstGeom>
          <a:noFill/>
          <a:ln w="9525">
            <a:noFill/>
            <a:miter lim="800000"/>
            <a:headEnd/>
            <a:tailEnd/>
          </a:ln>
        </p:spPr>
        <p:txBody>
          <a:bodyPr>
            <a:spAutoFit/>
          </a:bodyPr>
          <a:lstStyle/>
          <a:p>
            <a:pPr>
              <a:spcBef>
                <a:spcPct val="50000"/>
              </a:spcBef>
            </a:pPr>
            <a:r>
              <a:rPr lang="en-US"/>
              <a:t>Urbano</a:t>
            </a:r>
          </a:p>
        </p:txBody>
      </p:sp>
      <p:sp>
        <p:nvSpPr>
          <p:cNvPr id="43020" name="Text Box 15"/>
          <p:cNvSpPr txBox="1">
            <a:spLocks noChangeArrowheads="1"/>
          </p:cNvSpPr>
          <p:nvPr/>
        </p:nvSpPr>
        <p:spPr bwMode="auto">
          <a:xfrm>
            <a:off x="7088188" y="5562600"/>
            <a:ext cx="990600" cy="366713"/>
          </a:xfrm>
          <a:prstGeom prst="rect">
            <a:avLst/>
          </a:prstGeom>
          <a:noFill/>
          <a:ln w="9525">
            <a:noFill/>
            <a:miter lim="800000"/>
            <a:headEnd/>
            <a:tailEnd/>
          </a:ln>
        </p:spPr>
        <p:txBody>
          <a:bodyPr>
            <a:spAutoFit/>
          </a:bodyPr>
          <a:lstStyle/>
          <a:p>
            <a:pPr>
              <a:spcBef>
                <a:spcPct val="50000"/>
              </a:spcBef>
            </a:pPr>
            <a:r>
              <a:rPr lang="en-US"/>
              <a:t>Rural </a:t>
            </a:r>
          </a:p>
        </p:txBody>
      </p:sp>
    </p:spTree>
  </p:cSld>
  <p:clrMapOvr>
    <a:masterClrMapping/>
  </p:clrMapOvr>
  <p:transition>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3"/>
          <p:cNvPicPr>
            <a:picLocks noChangeAspect="1" noChangeArrowheads="1"/>
          </p:cNvPicPr>
          <p:nvPr/>
        </p:nvPicPr>
        <p:blipFill>
          <a:blip r:embed="rId2"/>
          <a:srcRect/>
          <a:stretch>
            <a:fillRect/>
          </a:stretch>
        </p:blipFill>
        <p:spPr bwMode="auto">
          <a:xfrm>
            <a:off x="4705350" y="1600200"/>
            <a:ext cx="3678238" cy="4114800"/>
          </a:xfrm>
          <a:prstGeom prst="rect">
            <a:avLst/>
          </a:prstGeom>
          <a:noFill/>
          <a:ln w="9525">
            <a:noFill/>
            <a:miter lim="800000"/>
            <a:headEnd/>
            <a:tailEnd/>
          </a:ln>
        </p:spPr>
      </p:pic>
      <p:pic>
        <p:nvPicPr>
          <p:cNvPr id="44034" name="Picture 4"/>
          <p:cNvPicPr>
            <a:picLocks noChangeAspect="1" noChangeArrowheads="1"/>
          </p:cNvPicPr>
          <p:nvPr/>
        </p:nvPicPr>
        <p:blipFill>
          <a:blip r:embed="rId3"/>
          <a:srcRect/>
          <a:stretch>
            <a:fillRect/>
          </a:stretch>
        </p:blipFill>
        <p:spPr bwMode="auto">
          <a:xfrm>
            <a:off x="381000" y="1674813"/>
            <a:ext cx="3651250" cy="3965575"/>
          </a:xfrm>
          <a:prstGeom prst="rect">
            <a:avLst/>
          </a:prstGeom>
          <a:noFill/>
          <a:ln w="9525">
            <a:noFill/>
            <a:miter lim="800000"/>
            <a:headEnd/>
            <a:tailEnd/>
          </a:ln>
        </p:spPr>
      </p:pic>
      <p:pic>
        <p:nvPicPr>
          <p:cNvPr id="44035" name="Picture 5"/>
          <p:cNvPicPr>
            <a:picLocks noChangeAspect="1" noChangeArrowheads="1"/>
          </p:cNvPicPr>
          <p:nvPr/>
        </p:nvPicPr>
        <p:blipFill>
          <a:blip r:embed="rId4"/>
          <a:srcRect/>
          <a:stretch>
            <a:fillRect/>
          </a:stretch>
        </p:blipFill>
        <p:spPr bwMode="auto">
          <a:xfrm>
            <a:off x="3194050" y="3276600"/>
            <a:ext cx="1677988" cy="561975"/>
          </a:xfrm>
          <a:prstGeom prst="rect">
            <a:avLst/>
          </a:prstGeom>
          <a:noFill/>
          <a:ln w="9525">
            <a:noFill/>
            <a:miter lim="800000"/>
            <a:headEnd/>
            <a:tailEnd/>
          </a:ln>
        </p:spPr>
      </p:pic>
      <p:pic>
        <p:nvPicPr>
          <p:cNvPr id="44036" name="Picture 6"/>
          <p:cNvPicPr>
            <a:picLocks noChangeAspect="1" noChangeArrowheads="1"/>
          </p:cNvPicPr>
          <p:nvPr/>
        </p:nvPicPr>
        <p:blipFill>
          <a:blip r:embed="rId5"/>
          <a:srcRect/>
          <a:stretch>
            <a:fillRect/>
          </a:stretch>
        </p:blipFill>
        <p:spPr bwMode="auto">
          <a:xfrm>
            <a:off x="7392988" y="3295650"/>
            <a:ext cx="1724025" cy="542925"/>
          </a:xfrm>
          <a:prstGeom prst="rect">
            <a:avLst/>
          </a:prstGeom>
          <a:noFill/>
          <a:ln w="9525">
            <a:noFill/>
            <a:miter lim="800000"/>
            <a:headEnd/>
            <a:tailEnd/>
          </a:ln>
        </p:spPr>
      </p:pic>
      <p:sp>
        <p:nvSpPr>
          <p:cNvPr id="44037" name="TextBox 11"/>
          <p:cNvSpPr txBox="1">
            <a:spLocks noChangeArrowheads="1"/>
          </p:cNvSpPr>
          <p:nvPr/>
        </p:nvSpPr>
        <p:spPr bwMode="auto">
          <a:xfrm>
            <a:off x="7264400" y="6297613"/>
            <a:ext cx="814388" cy="277812"/>
          </a:xfrm>
          <a:prstGeom prst="rect">
            <a:avLst/>
          </a:prstGeom>
          <a:noFill/>
          <a:ln w="9525">
            <a:noFill/>
            <a:miter lim="800000"/>
            <a:headEnd/>
            <a:tailEnd/>
          </a:ln>
        </p:spPr>
        <p:txBody>
          <a:bodyPr>
            <a:spAutoFit/>
          </a:bodyPr>
          <a:lstStyle/>
          <a:p>
            <a:r>
              <a:rPr lang="en-US" sz="1200"/>
              <a:t>Sin dato</a:t>
            </a:r>
          </a:p>
        </p:txBody>
      </p:sp>
      <p:pic>
        <p:nvPicPr>
          <p:cNvPr id="44038" name="Picture 9"/>
          <p:cNvPicPr>
            <a:picLocks noChangeAspect="1" noChangeArrowheads="1"/>
          </p:cNvPicPr>
          <p:nvPr/>
        </p:nvPicPr>
        <p:blipFill>
          <a:blip r:embed="rId6"/>
          <a:srcRect/>
          <a:stretch>
            <a:fillRect/>
          </a:stretch>
        </p:blipFill>
        <p:spPr bwMode="auto">
          <a:xfrm>
            <a:off x="2389188" y="6249988"/>
            <a:ext cx="4964112" cy="323850"/>
          </a:xfrm>
          <a:prstGeom prst="rect">
            <a:avLst/>
          </a:prstGeom>
          <a:noFill/>
          <a:ln w="9525">
            <a:noFill/>
            <a:miter lim="800000"/>
            <a:headEnd/>
            <a:tailEnd/>
          </a:ln>
        </p:spPr>
      </p:pic>
      <p:sp>
        <p:nvSpPr>
          <p:cNvPr id="44039" name="Title 1"/>
          <p:cNvSpPr txBox="1">
            <a:spLocks/>
          </p:cNvSpPr>
          <p:nvPr/>
        </p:nvSpPr>
        <p:spPr bwMode="auto">
          <a:xfrm>
            <a:off x="457200" y="685800"/>
            <a:ext cx="8383588" cy="533400"/>
          </a:xfrm>
          <a:prstGeom prst="rect">
            <a:avLst/>
          </a:prstGeom>
          <a:noFill/>
          <a:ln w="9525">
            <a:noFill/>
            <a:miter lim="800000"/>
            <a:headEnd/>
            <a:tailEnd/>
          </a:ln>
        </p:spPr>
        <p:txBody>
          <a:bodyPr/>
          <a:lstStyle/>
          <a:p>
            <a:pPr algn="ctr" eaLnBrk="0" hangingPunct="0">
              <a:lnSpc>
                <a:spcPct val="70000"/>
              </a:lnSpc>
            </a:pPr>
            <a:r>
              <a:rPr lang="es-ES_tradnl" sz="2000">
                <a:solidFill>
                  <a:srgbClr val="004080"/>
                </a:solidFill>
                <a:latin typeface="Arial Black" pitchFamily="34" charset="0"/>
              </a:rPr>
              <a:t>Diferencia urbano-rural </a:t>
            </a:r>
            <a:br>
              <a:rPr lang="es-ES_tradnl" sz="2000">
                <a:solidFill>
                  <a:srgbClr val="004080"/>
                </a:solidFill>
                <a:latin typeface="Arial Black" pitchFamily="34" charset="0"/>
              </a:rPr>
            </a:br>
            <a:r>
              <a:rPr lang="es-ES_tradnl" sz="2000">
                <a:solidFill>
                  <a:srgbClr val="004080"/>
                </a:solidFill>
                <a:latin typeface="Arial Black" pitchFamily="34" charset="0"/>
              </a:rPr>
              <a:t>en el acceso a agua potable, 2008 </a:t>
            </a:r>
          </a:p>
        </p:txBody>
      </p:sp>
      <p:sp>
        <p:nvSpPr>
          <p:cNvPr id="44040" name="TextBox 14"/>
          <p:cNvSpPr txBox="1">
            <a:spLocks noChangeArrowheads="1"/>
          </p:cNvSpPr>
          <p:nvPr/>
        </p:nvSpPr>
        <p:spPr bwMode="auto">
          <a:xfrm>
            <a:off x="838200" y="6556375"/>
            <a:ext cx="5487988" cy="260350"/>
          </a:xfrm>
          <a:prstGeom prst="rect">
            <a:avLst/>
          </a:prstGeom>
          <a:noFill/>
          <a:ln w="9525">
            <a:noFill/>
            <a:miter lim="800000"/>
            <a:headEnd/>
            <a:tailEnd/>
          </a:ln>
        </p:spPr>
        <p:txBody>
          <a:bodyPr>
            <a:spAutoFit/>
          </a:bodyPr>
          <a:lstStyle/>
          <a:p>
            <a:r>
              <a:rPr lang="en-US" sz="1100"/>
              <a:t>Fuente: Progress on sanitation and drinking –water, updated 2010</a:t>
            </a:r>
          </a:p>
        </p:txBody>
      </p:sp>
      <p:sp>
        <p:nvSpPr>
          <p:cNvPr id="44041" name="Text Box 5"/>
          <p:cNvSpPr txBox="1">
            <a:spLocks noChangeArrowheads="1"/>
          </p:cNvSpPr>
          <p:nvPr/>
        </p:nvSpPr>
        <p:spPr bwMode="auto">
          <a:xfrm>
            <a:off x="2590800" y="165100"/>
            <a:ext cx="3582988" cy="400050"/>
          </a:xfrm>
          <a:prstGeom prst="rect">
            <a:avLst/>
          </a:prstGeom>
          <a:noFill/>
          <a:ln w="9525">
            <a:noFill/>
            <a:miter lim="800000"/>
            <a:headEnd/>
            <a:tailEnd/>
          </a:ln>
        </p:spPr>
        <p:txBody>
          <a:bodyPr>
            <a:spAutoFit/>
          </a:bodyPr>
          <a:lstStyle/>
          <a:p>
            <a:pPr algn="ctr" eaLnBrk="0" hangingPunct="0">
              <a:spcBef>
                <a:spcPct val="50000"/>
              </a:spcBef>
            </a:pPr>
            <a:r>
              <a:rPr lang="es-CR" sz="2000">
                <a:solidFill>
                  <a:srgbClr val="004080"/>
                </a:solidFill>
                <a:latin typeface="Arial Black" pitchFamily="34" charset="0"/>
              </a:rPr>
              <a:t>Perspectivas</a:t>
            </a:r>
            <a:endParaRPr lang="en-US" sz="2000">
              <a:solidFill>
                <a:srgbClr val="004080"/>
              </a:solidFill>
              <a:latin typeface="Arial Black" pitchFamily="34" charset="0"/>
            </a:endParaRPr>
          </a:p>
        </p:txBody>
      </p:sp>
      <p:sp>
        <p:nvSpPr>
          <p:cNvPr id="44042" name="Text Box 11"/>
          <p:cNvSpPr txBox="1">
            <a:spLocks noChangeArrowheads="1"/>
          </p:cNvSpPr>
          <p:nvPr/>
        </p:nvSpPr>
        <p:spPr bwMode="auto">
          <a:xfrm>
            <a:off x="1295400" y="5562600"/>
            <a:ext cx="990600" cy="366713"/>
          </a:xfrm>
          <a:prstGeom prst="rect">
            <a:avLst/>
          </a:prstGeom>
          <a:noFill/>
          <a:ln w="9525">
            <a:noFill/>
            <a:miter lim="800000"/>
            <a:headEnd/>
            <a:tailEnd/>
          </a:ln>
        </p:spPr>
        <p:txBody>
          <a:bodyPr>
            <a:spAutoFit/>
          </a:bodyPr>
          <a:lstStyle/>
          <a:p>
            <a:pPr>
              <a:spcBef>
                <a:spcPct val="50000"/>
              </a:spcBef>
            </a:pPr>
            <a:r>
              <a:rPr lang="en-US"/>
              <a:t>Urbano</a:t>
            </a:r>
          </a:p>
        </p:txBody>
      </p:sp>
      <p:sp>
        <p:nvSpPr>
          <p:cNvPr id="44043" name="Text Box 12"/>
          <p:cNvSpPr txBox="1">
            <a:spLocks noChangeArrowheads="1"/>
          </p:cNvSpPr>
          <p:nvPr/>
        </p:nvSpPr>
        <p:spPr bwMode="auto">
          <a:xfrm>
            <a:off x="7850188" y="5638800"/>
            <a:ext cx="990600" cy="366713"/>
          </a:xfrm>
          <a:prstGeom prst="rect">
            <a:avLst/>
          </a:prstGeom>
          <a:noFill/>
          <a:ln w="9525">
            <a:noFill/>
            <a:miter lim="800000"/>
            <a:headEnd/>
            <a:tailEnd/>
          </a:ln>
        </p:spPr>
        <p:txBody>
          <a:bodyPr>
            <a:spAutoFit/>
          </a:bodyPr>
          <a:lstStyle/>
          <a:p>
            <a:pPr>
              <a:spcBef>
                <a:spcPct val="50000"/>
              </a:spcBef>
            </a:pPr>
            <a:r>
              <a:rPr lang="en-US"/>
              <a:t>Rural</a:t>
            </a:r>
          </a:p>
        </p:txBody>
      </p:sp>
      <p:cxnSp>
        <p:nvCxnSpPr>
          <p:cNvPr id="44044" name="Straight Arrow Connector 5"/>
          <p:cNvCxnSpPr>
            <a:cxnSpLocks noChangeShapeType="1"/>
          </p:cNvCxnSpPr>
          <p:nvPr/>
        </p:nvCxnSpPr>
        <p:spPr bwMode="auto">
          <a:xfrm flipV="1">
            <a:off x="2743200" y="3581400"/>
            <a:ext cx="1295400" cy="0"/>
          </a:xfrm>
          <a:prstGeom prst="straightConnector1">
            <a:avLst/>
          </a:prstGeom>
          <a:noFill/>
          <a:ln w="34925" algn="ctr">
            <a:solidFill>
              <a:srgbClr val="262626"/>
            </a:solidFill>
            <a:round/>
            <a:headEnd/>
            <a:tailEnd type="arrow" w="lg" len="lg"/>
          </a:ln>
        </p:spPr>
      </p:cxnSp>
      <p:sp>
        <p:nvSpPr>
          <p:cNvPr id="44045" name="Line 15"/>
          <p:cNvSpPr>
            <a:spLocks noChangeShapeType="1"/>
          </p:cNvSpPr>
          <p:nvPr/>
        </p:nvSpPr>
        <p:spPr bwMode="auto">
          <a:xfrm flipV="1">
            <a:off x="7316788" y="3657600"/>
            <a:ext cx="685800" cy="152400"/>
          </a:xfrm>
          <a:prstGeom prst="line">
            <a:avLst/>
          </a:prstGeom>
          <a:noFill/>
          <a:ln w="38100">
            <a:solidFill>
              <a:schemeClr val="tx1"/>
            </a:solidFill>
            <a:round/>
            <a:headEnd/>
            <a:tailEnd type="triangle" w="med" len="med"/>
          </a:ln>
        </p:spPr>
        <p:txBody>
          <a:bodyPr/>
          <a:lstStyle/>
          <a:p>
            <a:endParaRPr lang="en-US"/>
          </a:p>
        </p:txBody>
      </p:sp>
    </p:spTree>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t>Pan American</a:t>
            </a:r>
          </a:p>
          <a:p>
            <a:pPr>
              <a:defRPr/>
            </a:pPr>
            <a:r>
              <a:rPr lang="en-US" smtClean="0"/>
              <a:t>Health</a:t>
            </a:r>
          </a:p>
          <a:p>
            <a:pPr>
              <a:defRPr/>
            </a:pPr>
            <a:r>
              <a:rPr lang="en-US" smtClean="0"/>
              <a:t>Organization</a:t>
            </a:r>
            <a:endParaRPr lang="en-US" sz="1400">
              <a:solidFill>
                <a:schemeClr val="accent2"/>
              </a:solidFill>
            </a:endParaRPr>
          </a:p>
        </p:txBody>
      </p:sp>
      <p:pic>
        <p:nvPicPr>
          <p:cNvPr id="45058" name="Picture 2"/>
          <p:cNvPicPr>
            <a:picLocks noChangeAspect="1" noChangeArrowheads="1"/>
          </p:cNvPicPr>
          <p:nvPr/>
        </p:nvPicPr>
        <p:blipFill>
          <a:blip r:embed="rId2"/>
          <a:srcRect/>
          <a:stretch>
            <a:fillRect/>
          </a:stretch>
        </p:blipFill>
        <p:spPr bwMode="auto">
          <a:xfrm>
            <a:off x="612775" y="471488"/>
            <a:ext cx="8280400" cy="4973637"/>
          </a:xfrm>
          <a:prstGeom prst="rect">
            <a:avLst/>
          </a:prstGeom>
          <a:noFill/>
          <a:ln w="9525">
            <a:noFill/>
            <a:miter lim="800000"/>
            <a:headEnd/>
            <a:tailEnd/>
          </a:ln>
        </p:spPr>
      </p:pic>
      <p:pic>
        <p:nvPicPr>
          <p:cNvPr id="45059" name="Picture 3"/>
          <p:cNvPicPr>
            <a:picLocks noChangeAspect="1" noChangeArrowheads="1"/>
          </p:cNvPicPr>
          <p:nvPr/>
        </p:nvPicPr>
        <p:blipFill>
          <a:blip r:embed="rId3"/>
          <a:srcRect/>
          <a:stretch>
            <a:fillRect/>
          </a:stretch>
        </p:blipFill>
        <p:spPr bwMode="auto">
          <a:xfrm>
            <a:off x="252413" y="5157788"/>
            <a:ext cx="8640762" cy="1690687"/>
          </a:xfrm>
          <a:prstGeom prst="rect">
            <a:avLst/>
          </a:prstGeom>
          <a:noFill/>
          <a:ln w="9525">
            <a:noFill/>
            <a:miter lim="800000"/>
            <a:headEnd/>
            <a:tailEnd/>
          </a:ln>
        </p:spPr>
      </p:pic>
      <p:sp>
        <p:nvSpPr>
          <p:cNvPr id="6" name="Text Box 5"/>
          <p:cNvSpPr txBox="1">
            <a:spLocks noChangeArrowheads="1"/>
          </p:cNvSpPr>
          <p:nvPr/>
        </p:nvSpPr>
        <p:spPr bwMode="auto">
          <a:xfrm>
            <a:off x="2590800" y="165100"/>
            <a:ext cx="3582988" cy="400050"/>
          </a:xfrm>
          <a:prstGeom prst="rect">
            <a:avLst/>
          </a:prstGeom>
          <a:noFill/>
          <a:ln w="9525">
            <a:noFill/>
            <a:miter lim="800000"/>
            <a:headEnd/>
            <a:tailEnd/>
          </a:ln>
        </p:spPr>
        <p:txBody>
          <a:bodyPr>
            <a:spAutoFit/>
          </a:bodyPr>
          <a:lstStyle/>
          <a:p>
            <a:pPr algn="ctr" eaLnBrk="0" hangingPunct="0">
              <a:spcBef>
                <a:spcPct val="50000"/>
              </a:spcBef>
              <a:defRPr/>
            </a:pPr>
            <a:r>
              <a:rPr lang="es-CR" sz="2000" dirty="0">
                <a:solidFill>
                  <a:srgbClr val="004080"/>
                </a:solidFill>
                <a:latin typeface="+mj-lt"/>
                <a:ea typeface="+mj-ea"/>
                <a:cs typeface="+mj-cs"/>
              </a:rPr>
              <a:t>Perspectivas</a:t>
            </a:r>
            <a:endParaRPr lang="en-US" sz="2000" dirty="0">
              <a:solidFill>
                <a:srgbClr val="004080"/>
              </a:solidFill>
              <a:latin typeface="+mj-lt"/>
              <a:ea typeface="+mj-ea"/>
              <a:cs typeface="+mj-cs"/>
            </a:endParaRPr>
          </a:p>
        </p:txBody>
      </p:sp>
      <p:sp>
        <p:nvSpPr>
          <p:cNvPr id="45061" name="TextBox 4"/>
          <p:cNvSpPr txBox="1">
            <a:spLocks noChangeArrowheads="1"/>
          </p:cNvSpPr>
          <p:nvPr/>
        </p:nvSpPr>
        <p:spPr bwMode="auto">
          <a:xfrm>
            <a:off x="684213" y="4724400"/>
            <a:ext cx="6348412" cy="307975"/>
          </a:xfrm>
          <a:prstGeom prst="rect">
            <a:avLst/>
          </a:prstGeom>
          <a:solidFill>
            <a:schemeClr val="bg1"/>
          </a:solidFill>
          <a:ln w="9525">
            <a:noFill/>
            <a:miter lim="800000"/>
            <a:headEnd/>
            <a:tailEnd/>
          </a:ln>
        </p:spPr>
        <p:txBody>
          <a:bodyPr>
            <a:spAutoFit/>
          </a:bodyPr>
          <a:lstStyle/>
          <a:p>
            <a:r>
              <a:rPr lang="es-ES" sz="1400" b="1"/>
              <a:t>Porcentaje de muertes atribuibles a enfermedades relacionadas a agua y saneamiento </a:t>
            </a:r>
          </a:p>
        </p:txBody>
      </p:sp>
    </p:spTree>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1044575" y="0"/>
            <a:ext cx="7212013" cy="1295400"/>
          </a:xfrm>
        </p:spPr>
        <p:txBody>
          <a:bodyPr/>
          <a:lstStyle/>
          <a:p>
            <a:r>
              <a:rPr lang="es-ES" smtClean="0"/>
              <a:t>El Cólera en el RSI </a:t>
            </a:r>
          </a:p>
        </p:txBody>
      </p:sp>
      <p:sp>
        <p:nvSpPr>
          <p:cNvPr id="27650" name="Rectangle 3"/>
          <p:cNvSpPr>
            <a:spLocks noGrp="1" noChangeArrowheads="1"/>
          </p:cNvSpPr>
          <p:nvPr>
            <p:ph type="body" idx="1"/>
          </p:nvPr>
        </p:nvSpPr>
        <p:spPr>
          <a:xfrm>
            <a:off x="4973638" y="3644900"/>
            <a:ext cx="4162425" cy="739775"/>
          </a:xfrm>
        </p:spPr>
        <p:txBody>
          <a:bodyPr/>
          <a:lstStyle/>
          <a:p>
            <a:pPr marL="0" indent="0">
              <a:lnSpc>
                <a:spcPct val="90000"/>
              </a:lnSpc>
              <a:buClr>
                <a:schemeClr val="tx1"/>
              </a:buClr>
              <a:buFontTx/>
              <a:buNone/>
            </a:pPr>
            <a:r>
              <a:rPr lang="es-ES_tradnl" sz="2000" smtClean="0"/>
              <a:t>«</a:t>
            </a:r>
            <a:r>
              <a:rPr lang="es-ES_tradnl" sz="1600" smtClean="0"/>
              <a:t>Prevenir la propagación internacional de enfermedades, proteger contra esa propagación, controlarla y darle una respuesta de salud pública proporcionada y restringida a los riesgos para la salud pública y </a:t>
            </a:r>
            <a:r>
              <a:rPr lang="es-ES_tradnl" sz="1600" b="1" smtClean="0"/>
              <a:t>evitando </a:t>
            </a:r>
            <a:r>
              <a:rPr lang="es-ES_tradnl" sz="1600" smtClean="0"/>
              <a:t>al mismo tiempo </a:t>
            </a:r>
            <a:r>
              <a:rPr lang="es-ES_tradnl" sz="1600" b="1" smtClean="0"/>
              <a:t>las interferencias innecesarias con el tráfico y el comercio internacionales</a:t>
            </a:r>
            <a:r>
              <a:rPr lang="es-ES_tradnl" sz="1600" smtClean="0"/>
              <a:t>»</a:t>
            </a:r>
            <a:endParaRPr lang="en-US" sz="1600" smtClean="0">
              <a:solidFill>
                <a:schemeClr val="tx1"/>
              </a:solidFill>
              <a:latin typeface="Arial Narrow" pitchFamily="34" charset="0"/>
            </a:endParaRPr>
          </a:p>
        </p:txBody>
      </p:sp>
      <p:sp>
        <p:nvSpPr>
          <p:cNvPr id="27651" name="Text Box 4"/>
          <p:cNvSpPr txBox="1">
            <a:spLocks noChangeArrowheads="1"/>
          </p:cNvSpPr>
          <p:nvPr/>
        </p:nvSpPr>
        <p:spPr bwMode="auto">
          <a:xfrm>
            <a:off x="73025" y="1196975"/>
            <a:ext cx="2881313" cy="2862263"/>
          </a:xfrm>
          <a:prstGeom prst="rect">
            <a:avLst/>
          </a:prstGeom>
          <a:noFill/>
          <a:ln w="9525">
            <a:noFill/>
            <a:miter lim="800000"/>
            <a:headEnd/>
            <a:tailEnd/>
          </a:ln>
        </p:spPr>
        <p:txBody>
          <a:bodyPr>
            <a:spAutoFit/>
          </a:bodyPr>
          <a:lstStyle/>
          <a:p>
            <a:pPr marL="342900" indent="-342900">
              <a:buFont typeface="Arial" charset="0"/>
              <a:buChar char="•"/>
            </a:pPr>
            <a:r>
              <a:rPr lang="es-ES" sz="2000"/>
              <a:t>Enfermedad  objeto de reglamentación </a:t>
            </a:r>
          </a:p>
          <a:p>
            <a:pPr marL="342900" indent="-342900">
              <a:buFont typeface="Arial" charset="0"/>
              <a:buChar char="•"/>
            </a:pPr>
            <a:r>
              <a:rPr lang="es-ES" sz="2000"/>
              <a:t>Notificación mandatoria en las 24 hs de detección.  </a:t>
            </a:r>
          </a:p>
          <a:p>
            <a:pPr marL="342900" indent="-342900">
              <a:buFont typeface="Arial" charset="0"/>
              <a:buChar char="•"/>
            </a:pPr>
            <a:r>
              <a:rPr lang="es-ES" sz="2000"/>
              <a:t>Enfermedad cuarentenable. </a:t>
            </a:r>
          </a:p>
          <a:p>
            <a:pPr marL="342900" indent="-342900">
              <a:buFont typeface="Arial" charset="0"/>
              <a:buChar char="•"/>
            </a:pPr>
            <a:r>
              <a:rPr lang="es-ES" sz="2000"/>
              <a:t>Disposiciones especiales, Capitulo II. </a:t>
            </a:r>
          </a:p>
        </p:txBody>
      </p:sp>
      <p:pic>
        <p:nvPicPr>
          <p:cNvPr id="27652" name="Picture 5"/>
          <p:cNvPicPr>
            <a:picLocks noChangeAspect="1" noChangeArrowheads="1"/>
          </p:cNvPicPr>
          <p:nvPr/>
        </p:nvPicPr>
        <p:blipFill>
          <a:blip r:embed="rId2"/>
          <a:srcRect/>
          <a:stretch>
            <a:fillRect/>
          </a:stretch>
        </p:blipFill>
        <p:spPr bwMode="auto">
          <a:xfrm>
            <a:off x="2833688" y="1412875"/>
            <a:ext cx="3898900" cy="1584325"/>
          </a:xfrm>
          <a:prstGeom prst="rect">
            <a:avLst/>
          </a:prstGeom>
          <a:noFill/>
          <a:ln w="9525">
            <a:noFill/>
            <a:miter lim="800000"/>
            <a:headEnd/>
            <a:tailEnd/>
          </a:ln>
        </p:spPr>
      </p:pic>
      <p:sp>
        <p:nvSpPr>
          <p:cNvPr id="27653" name="Text Box 4"/>
          <p:cNvSpPr txBox="1">
            <a:spLocks noChangeArrowheads="1"/>
          </p:cNvSpPr>
          <p:nvPr/>
        </p:nvSpPr>
        <p:spPr bwMode="auto">
          <a:xfrm>
            <a:off x="6661150" y="1125538"/>
            <a:ext cx="2339975" cy="2246312"/>
          </a:xfrm>
          <a:prstGeom prst="rect">
            <a:avLst/>
          </a:prstGeom>
          <a:noFill/>
          <a:ln w="9525">
            <a:noFill/>
            <a:miter lim="800000"/>
            <a:headEnd/>
            <a:tailEnd/>
          </a:ln>
        </p:spPr>
        <p:txBody>
          <a:bodyPr>
            <a:spAutoFit/>
          </a:bodyPr>
          <a:lstStyle/>
          <a:p>
            <a:pPr marL="342900" indent="-342900">
              <a:buFont typeface="Arial" charset="0"/>
              <a:buChar char="•"/>
            </a:pPr>
            <a:r>
              <a:rPr lang="es-ES" sz="2000"/>
              <a:t>Todo evento de cólera debe ser evaluado en base al Anexo 2.  </a:t>
            </a:r>
          </a:p>
          <a:p>
            <a:pPr marL="342900" indent="-342900">
              <a:buFont typeface="Arial" charset="0"/>
              <a:buChar char="•"/>
            </a:pPr>
            <a:r>
              <a:rPr lang="es-ES" sz="2000"/>
              <a:t>Notificación en 24 hs cuando cumple 2 o mas criterios. </a:t>
            </a:r>
          </a:p>
        </p:txBody>
      </p:sp>
      <p:pic>
        <p:nvPicPr>
          <p:cNvPr id="27654" name="Picture 3"/>
          <p:cNvPicPr>
            <a:picLocks noChangeAspect="1" noChangeArrowheads="1"/>
          </p:cNvPicPr>
          <p:nvPr/>
        </p:nvPicPr>
        <p:blipFill>
          <a:blip r:embed="rId3"/>
          <a:srcRect/>
          <a:stretch>
            <a:fillRect/>
          </a:stretch>
        </p:blipFill>
        <p:spPr bwMode="auto">
          <a:xfrm>
            <a:off x="66675" y="3879850"/>
            <a:ext cx="5103813" cy="3078163"/>
          </a:xfrm>
          <a:prstGeom prst="rect">
            <a:avLst/>
          </a:prstGeom>
          <a:noFill/>
          <a:ln w="9525">
            <a:noFill/>
            <a:miter lim="800000"/>
            <a:headEnd/>
            <a:tailEnd/>
          </a:ln>
        </p:spPr>
      </p:pic>
      <p:sp>
        <p:nvSpPr>
          <p:cNvPr id="27655" name="Oval 4"/>
          <p:cNvSpPr>
            <a:spLocks noChangeArrowheads="1"/>
          </p:cNvSpPr>
          <p:nvPr/>
        </p:nvSpPr>
        <p:spPr bwMode="auto">
          <a:xfrm>
            <a:off x="2773363" y="5287963"/>
            <a:ext cx="1993900" cy="647700"/>
          </a:xfrm>
          <a:prstGeom prst="ellipse">
            <a:avLst/>
          </a:prstGeom>
          <a:noFill/>
          <a:ln w="57150">
            <a:solidFill>
              <a:schemeClr val="tx1"/>
            </a:solidFill>
            <a:prstDash val="sysDot"/>
            <a:round/>
            <a:headEnd/>
            <a:tailEnd/>
          </a:ln>
        </p:spPr>
        <p:txBody>
          <a:bodyPr wrap="none" anchor="ctr"/>
          <a:lstStyle/>
          <a:p>
            <a:endParaRPr lang="en-US"/>
          </a:p>
        </p:txBody>
      </p:sp>
      <p:sp>
        <p:nvSpPr>
          <p:cNvPr id="27656" name="Text Box 196"/>
          <p:cNvSpPr txBox="1">
            <a:spLocks noChangeArrowheads="1"/>
          </p:cNvSpPr>
          <p:nvPr/>
        </p:nvSpPr>
        <p:spPr bwMode="auto">
          <a:xfrm>
            <a:off x="3276600" y="5418138"/>
            <a:ext cx="711200" cy="277812"/>
          </a:xfrm>
          <a:prstGeom prst="rect">
            <a:avLst/>
          </a:prstGeom>
          <a:noFill/>
          <a:ln w="9525">
            <a:noFill/>
            <a:miter lim="800000"/>
            <a:headEnd/>
            <a:tailEnd/>
          </a:ln>
        </p:spPr>
        <p:txBody>
          <a:bodyPr>
            <a:spAutoFit/>
          </a:bodyPr>
          <a:lstStyle/>
          <a:p>
            <a:r>
              <a:rPr lang="en-GB" sz="1200" b="1">
                <a:solidFill>
                  <a:srgbClr val="FF3300"/>
                </a:solidFill>
              </a:rPr>
              <a:t>10 años </a:t>
            </a:r>
          </a:p>
        </p:txBody>
      </p:sp>
      <p:cxnSp>
        <p:nvCxnSpPr>
          <p:cNvPr id="27657" name="Elbow Connector 3"/>
          <p:cNvCxnSpPr>
            <a:cxnSpLocks noChangeShapeType="1"/>
          </p:cNvCxnSpPr>
          <p:nvPr/>
        </p:nvCxnSpPr>
        <p:spPr bwMode="auto">
          <a:xfrm rot="16200000" flipH="1">
            <a:off x="6265069" y="3032919"/>
            <a:ext cx="647700" cy="576262"/>
          </a:xfrm>
          <a:prstGeom prst="bentConnector3">
            <a:avLst>
              <a:gd name="adj1" fmla="val 50000"/>
            </a:avLst>
          </a:prstGeom>
          <a:noFill/>
          <a:ln w="9525" algn="ctr">
            <a:solidFill>
              <a:schemeClr val="tx1"/>
            </a:solidFill>
            <a:round/>
            <a:headEnd/>
            <a:tailEnd type="arrow" w="med" len="med"/>
          </a:ln>
        </p:spPr>
      </p:cxnSp>
    </p:spTree>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762000" y="228600"/>
            <a:ext cx="7773988" cy="674688"/>
          </a:xfrm>
        </p:spPr>
        <p:txBody>
          <a:bodyPr/>
          <a:lstStyle/>
          <a:p>
            <a:r>
              <a:rPr lang="es-ES" smtClean="0"/>
              <a:t>El cólera en el marco operativo del nuevo RSI</a:t>
            </a:r>
          </a:p>
        </p:txBody>
      </p:sp>
      <p:sp>
        <p:nvSpPr>
          <p:cNvPr id="28674" name="Text Box 2"/>
          <p:cNvSpPr txBox="1">
            <a:spLocks noChangeArrowheads="1"/>
          </p:cNvSpPr>
          <p:nvPr/>
        </p:nvSpPr>
        <p:spPr bwMode="auto">
          <a:xfrm>
            <a:off x="558800" y="1196975"/>
            <a:ext cx="3167063" cy="1477963"/>
          </a:xfrm>
          <a:prstGeom prst="rect">
            <a:avLst/>
          </a:prstGeom>
          <a:solidFill>
            <a:srgbClr val="EAEAEA"/>
          </a:solidFill>
          <a:ln w="9525">
            <a:noFill/>
            <a:miter lim="800000"/>
            <a:headEnd/>
            <a:tailEnd/>
          </a:ln>
        </p:spPr>
        <p:txBody>
          <a:bodyPr lIns="97341" tIns="48671" rIns="97341" bIns="48671">
            <a:spAutoFit/>
          </a:bodyPr>
          <a:lstStyle/>
          <a:p>
            <a:pPr defTabSz="973138">
              <a:spcBef>
                <a:spcPct val="30000"/>
              </a:spcBef>
            </a:pPr>
            <a:r>
              <a:rPr lang="es-ES" sz="1300"/>
              <a:t>Accesible todo el tiempo</a:t>
            </a:r>
          </a:p>
          <a:p>
            <a:pPr defTabSz="973138">
              <a:spcBef>
                <a:spcPct val="30000"/>
              </a:spcBef>
            </a:pPr>
            <a:r>
              <a:rPr lang="es-ES" sz="1300"/>
              <a:t>Canal primario de comunicación con el CNE en relación a eventos </a:t>
            </a:r>
          </a:p>
          <a:p>
            <a:pPr defTabSz="973138">
              <a:spcBef>
                <a:spcPct val="30000"/>
              </a:spcBef>
            </a:pPr>
            <a:r>
              <a:rPr lang="es-ES" sz="1300"/>
              <a:t>Disemina información dentro de la OMS</a:t>
            </a:r>
          </a:p>
          <a:p>
            <a:pPr defTabSz="973138">
              <a:spcBef>
                <a:spcPct val="30000"/>
              </a:spcBef>
            </a:pPr>
            <a:r>
              <a:rPr lang="es-ES" sz="1300"/>
              <a:t>"Activa" el sistema de evaluación y respuesta de la OMS </a:t>
            </a:r>
          </a:p>
        </p:txBody>
      </p:sp>
      <p:sp>
        <p:nvSpPr>
          <p:cNvPr id="28675" name="Text Box 3"/>
          <p:cNvSpPr txBox="1">
            <a:spLocks noChangeArrowheads="1"/>
          </p:cNvSpPr>
          <p:nvPr/>
        </p:nvSpPr>
        <p:spPr bwMode="auto">
          <a:xfrm>
            <a:off x="1955800" y="4221163"/>
            <a:ext cx="1770063" cy="892175"/>
          </a:xfrm>
          <a:prstGeom prst="rect">
            <a:avLst/>
          </a:prstGeom>
          <a:solidFill>
            <a:srgbClr val="EAEAEA"/>
          </a:solidFill>
          <a:ln w="9525">
            <a:noFill/>
            <a:miter lim="800000"/>
            <a:headEnd/>
            <a:tailEnd/>
          </a:ln>
        </p:spPr>
        <p:txBody>
          <a:bodyPr lIns="97341" tIns="48671" rIns="97341" bIns="48671">
            <a:spAutoFit/>
          </a:bodyPr>
          <a:lstStyle/>
          <a:p>
            <a:pPr defTabSz="973138"/>
            <a:r>
              <a:rPr lang="es-ES" sz="1300"/>
              <a:t>Detecta</a:t>
            </a:r>
          </a:p>
          <a:p>
            <a:pPr defTabSz="973138"/>
            <a:r>
              <a:rPr lang="es-ES" sz="1300"/>
              <a:t>Evalúa</a:t>
            </a:r>
          </a:p>
          <a:p>
            <a:pPr defTabSz="973138"/>
            <a:r>
              <a:rPr lang="es-ES" sz="1300"/>
              <a:t>Informa</a:t>
            </a:r>
          </a:p>
          <a:p>
            <a:pPr defTabSz="973138"/>
            <a:r>
              <a:rPr lang="es-ES" sz="1300"/>
              <a:t>Responde</a:t>
            </a:r>
          </a:p>
        </p:txBody>
      </p:sp>
      <p:sp>
        <p:nvSpPr>
          <p:cNvPr id="28676" name="Text Box 4"/>
          <p:cNvSpPr txBox="1">
            <a:spLocks noChangeArrowheads="1"/>
          </p:cNvSpPr>
          <p:nvPr/>
        </p:nvSpPr>
        <p:spPr bwMode="auto">
          <a:xfrm>
            <a:off x="557213" y="2852738"/>
            <a:ext cx="3168650" cy="1079500"/>
          </a:xfrm>
          <a:prstGeom prst="rect">
            <a:avLst/>
          </a:prstGeom>
          <a:solidFill>
            <a:srgbClr val="EAEAEA"/>
          </a:solidFill>
          <a:ln w="9525">
            <a:noFill/>
            <a:miter lim="800000"/>
            <a:headEnd/>
            <a:tailEnd/>
          </a:ln>
        </p:spPr>
        <p:txBody>
          <a:bodyPr lIns="97341" tIns="48671" rIns="97341" bIns="48671">
            <a:spAutoFit/>
          </a:bodyPr>
          <a:lstStyle/>
          <a:p>
            <a:pPr defTabSz="973138">
              <a:spcBef>
                <a:spcPct val="30000"/>
              </a:spcBef>
            </a:pPr>
            <a:r>
              <a:rPr lang="es-ES" sz="1300"/>
              <a:t>Accesible todo el tiempo</a:t>
            </a:r>
          </a:p>
          <a:p>
            <a:pPr defTabSz="973138">
              <a:spcBef>
                <a:spcPct val="30000"/>
              </a:spcBef>
            </a:pPr>
            <a:r>
              <a:rPr lang="es-ES" sz="1300"/>
              <a:t>Comunicación con la OMS</a:t>
            </a:r>
          </a:p>
          <a:p>
            <a:pPr defTabSz="973138">
              <a:spcBef>
                <a:spcPct val="30000"/>
              </a:spcBef>
            </a:pPr>
            <a:r>
              <a:rPr lang="es-ES" sz="1300"/>
              <a:t>Diseminación de la información a nivel nacional</a:t>
            </a:r>
          </a:p>
          <a:p>
            <a:pPr defTabSz="973138">
              <a:spcBef>
                <a:spcPct val="30000"/>
              </a:spcBef>
            </a:pPr>
            <a:r>
              <a:rPr lang="es-ES" sz="1300"/>
              <a:t>Consolidación de la información nacional</a:t>
            </a:r>
          </a:p>
        </p:txBody>
      </p:sp>
      <p:sp>
        <p:nvSpPr>
          <p:cNvPr id="28677" name="AutoShape 5"/>
          <p:cNvSpPr>
            <a:spLocks noChangeArrowheads="1"/>
          </p:cNvSpPr>
          <p:nvPr/>
        </p:nvSpPr>
        <p:spPr bwMode="auto">
          <a:xfrm>
            <a:off x="3132138" y="4508500"/>
            <a:ext cx="3384550" cy="431800"/>
          </a:xfrm>
          <a:prstGeom prst="roundRect">
            <a:avLst>
              <a:gd name="adj" fmla="val 16667"/>
            </a:avLst>
          </a:prstGeom>
          <a:solidFill>
            <a:srgbClr val="FFFF00"/>
          </a:solidFill>
          <a:ln w="9525">
            <a:noFill/>
            <a:round/>
            <a:headEnd/>
            <a:tailEnd/>
          </a:ln>
        </p:spPr>
        <p:txBody>
          <a:bodyPr wrap="none" lIns="97341" tIns="48671" rIns="97341" bIns="48671" anchor="ctr"/>
          <a:lstStyle/>
          <a:p>
            <a:pPr defTabSz="973138"/>
            <a:r>
              <a:rPr lang="es-ES" sz="1300" b="1"/>
              <a:t>Sistemas Nacionales de Vigilancia y Respuesta </a:t>
            </a:r>
          </a:p>
          <a:p>
            <a:pPr defTabSz="973138"/>
            <a:r>
              <a:rPr lang="es-ES" sz="1300"/>
              <a:t>Incl. Puntos de Entrada</a:t>
            </a:r>
          </a:p>
        </p:txBody>
      </p:sp>
      <p:sp>
        <p:nvSpPr>
          <p:cNvPr id="28678" name="Oval 6"/>
          <p:cNvSpPr>
            <a:spLocks noChangeArrowheads="1"/>
          </p:cNvSpPr>
          <p:nvPr/>
        </p:nvSpPr>
        <p:spPr bwMode="auto">
          <a:xfrm>
            <a:off x="3636963" y="2852738"/>
            <a:ext cx="2376487" cy="792162"/>
          </a:xfrm>
          <a:prstGeom prst="ellipse">
            <a:avLst/>
          </a:prstGeom>
          <a:solidFill>
            <a:srgbClr val="FFCC00"/>
          </a:solidFill>
          <a:ln w="9525">
            <a:noFill/>
            <a:round/>
            <a:headEnd/>
            <a:tailEnd/>
          </a:ln>
        </p:spPr>
        <p:txBody>
          <a:bodyPr wrap="none" lIns="97341" tIns="48671" rIns="97341" bIns="48671" anchor="ctr"/>
          <a:lstStyle/>
          <a:p>
            <a:pPr defTabSz="973138"/>
            <a:r>
              <a:rPr lang="es-ES" sz="1400" b="1">
                <a:solidFill>
                  <a:schemeClr val="tx2"/>
                </a:solidFill>
              </a:rPr>
              <a:t>Centros Nacionales de </a:t>
            </a:r>
          </a:p>
          <a:p>
            <a:pPr defTabSz="973138"/>
            <a:r>
              <a:rPr lang="es-ES" sz="1400" b="1">
                <a:solidFill>
                  <a:schemeClr val="tx2"/>
                </a:solidFill>
              </a:rPr>
              <a:t>Enlace para el RSI (CNE) </a:t>
            </a:r>
          </a:p>
        </p:txBody>
      </p:sp>
      <p:sp>
        <p:nvSpPr>
          <p:cNvPr id="28679" name="Oval 7"/>
          <p:cNvSpPr>
            <a:spLocks noChangeArrowheads="1"/>
          </p:cNvSpPr>
          <p:nvPr/>
        </p:nvSpPr>
        <p:spPr bwMode="auto">
          <a:xfrm>
            <a:off x="3636963" y="1341438"/>
            <a:ext cx="2376487" cy="792162"/>
          </a:xfrm>
          <a:prstGeom prst="ellipse">
            <a:avLst/>
          </a:prstGeom>
          <a:solidFill>
            <a:schemeClr val="accent2"/>
          </a:solidFill>
          <a:ln w="9525">
            <a:noFill/>
            <a:round/>
            <a:headEnd/>
            <a:tailEnd/>
          </a:ln>
        </p:spPr>
        <p:txBody>
          <a:bodyPr wrap="none" lIns="97341" tIns="48671" rIns="97341" bIns="48671" anchor="ctr"/>
          <a:lstStyle/>
          <a:p>
            <a:pPr algn="ctr" defTabSz="973138"/>
            <a:r>
              <a:rPr lang="es-ES" sz="1400" b="1">
                <a:solidFill>
                  <a:schemeClr val="bg1"/>
                </a:solidFill>
              </a:rPr>
              <a:t>Punto Regional de </a:t>
            </a:r>
          </a:p>
          <a:p>
            <a:pPr algn="ctr" defTabSz="973138"/>
            <a:r>
              <a:rPr lang="es-ES" sz="1400" b="1">
                <a:solidFill>
                  <a:schemeClr val="bg1"/>
                </a:solidFill>
              </a:rPr>
              <a:t>Contacto  de la OMS para </a:t>
            </a:r>
          </a:p>
          <a:p>
            <a:pPr algn="ctr" defTabSz="973138"/>
            <a:r>
              <a:rPr lang="es-ES" sz="1400" b="1">
                <a:solidFill>
                  <a:schemeClr val="bg1"/>
                </a:solidFill>
              </a:rPr>
              <a:t>el RSI</a:t>
            </a:r>
          </a:p>
        </p:txBody>
      </p:sp>
      <p:sp>
        <p:nvSpPr>
          <p:cNvPr id="28680" name="AutoShape 9"/>
          <p:cNvSpPr>
            <a:spLocks noChangeArrowheads="1"/>
          </p:cNvSpPr>
          <p:nvPr/>
        </p:nvSpPr>
        <p:spPr bwMode="auto">
          <a:xfrm>
            <a:off x="6753225" y="1412875"/>
            <a:ext cx="1670050" cy="647700"/>
          </a:xfrm>
          <a:prstGeom prst="roundRect">
            <a:avLst>
              <a:gd name="adj" fmla="val 16667"/>
            </a:avLst>
          </a:prstGeom>
          <a:solidFill>
            <a:srgbClr val="6699FF"/>
          </a:solidFill>
          <a:ln w="9525">
            <a:noFill/>
            <a:round/>
            <a:headEnd/>
            <a:tailEnd/>
          </a:ln>
        </p:spPr>
        <p:txBody>
          <a:bodyPr wrap="none" lIns="97341" tIns="48671" rIns="97341" bIns="48671" anchor="ctr"/>
          <a:lstStyle/>
          <a:p>
            <a:pPr defTabSz="973138"/>
            <a:r>
              <a:rPr lang="es-ES" sz="1300"/>
              <a:t>Otras Organizaciones </a:t>
            </a:r>
          </a:p>
          <a:p>
            <a:pPr defTabSz="973138"/>
            <a:r>
              <a:rPr lang="es-ES" sz="1300"/>
              <a:t>competentes</a:t>
            </a:r>
          </a:p>
          <a:p>
            <a:pPr defTabSz="973138"/>
            <a:r>
              <a:rPr lang="es-ES" sz="1300"/>
              <a:t>(Unicef, OCHA, CDC etc.)</a:t>
            </a:r>
          </a:p>
        </p:txBody>
      </p:sp>
      <p:sp>
        <p:nvSpPr>
          <p:cNvPr id="28681" name="AutoShape 10"/>
          <p:cNvSpPr>
            <a:spLocks noChangeArrowheads="1"/>
          </p:cNvSpPr>
          <p:nvPr/>
        </p:nvSpPr>
        <p:spPr bwMode="auto">
          <a:xfrm>
            <a:off x="6805613" y="2995613"/>
            <a:ext cx="1608137" cy="504825"/>
          </a:xfrm>
          <a:prstGeom prst="roundRect">
            <a:avLst>
              <a:gd name="adj" fmla="val 16667"/>
            </a:avLst>
          </a:prstGeom>
          <a:solidFill>
            <a:srgbClr val="FFFF00"/>
          </a:solidFill>
          <a:ln w="9525">
            <a:noFill/>
            <a:round/>
            <a:headEnd/>
            <a:tailEnd/>
          </a:ln>
        </p:spPr>
        <p:txBody>
          <a:bodyPr wrap="none" lIns="97341" tIns="48671" rIns="97341" bIns="48671" anchor="ctr"/>
          <a:lstStyle/>
          <a:p>
            <a:pPr defTabSz="973138"/>
            <a:r>
              <a:rPr lang="es-ES" sz="1300"/>
              <a:t>Ministerios y otros </a:t>
            </a:r>
          </a:p>
          <a:p>
            <a:pPr defTabSz="973138"/>
            <a:r>
              <a:rPr lang="es-ES" sz="1300"/>
              <a:t>Sectores pertinentes</a:t>
            </a:r>
          </a:p>
        </p:txBody>
      </p:sp>
      <p:cxnSp>
        <p:nvCxnSpPr>
          <p:cNvPr id="28682" name="AutoShape 16"/>
          <p:cNvCxnSpPr>
            <a:cxnSpLocks noChangeShapeType="1"/>
            <a:stCxn id="28679" idx="4"/>
            <a:endCxn id="28678" idx="0"/>
          </p:cNvCxnSpPr>
          <p:nvPr/>
        </p:nvCxnSpPr>
        <p:spPr bwMode="auto">
          <a:xfrm>
            <a:off x="4824413" y="2133600"/>
            <a:ext cx="0" cy="719138"/>
          </a:xfrm>
          <a:prstGeom prst="straightConnector1">
            <a:avLst/>
          </a:prstGeom>
          <a:noFill/>
          <a:ln w="38100">
            <a:solidFill>
              <a:schemeClr val="tx1"/>
            </a:solidFill>
            <a:round/>
            <a:headEnd type="triangle" w="med" len="med"/>
            <a:tailEnd type="triangle" w="med" len="med"/>
          </a:ln>
        </p:spPr>
      </p:cxnSp>
      <p:cxnSp>
        <p:nvCxnSpPr>
          <p:cNvPr id="28683" name="AutoShape 17"/>
          <p:cNvCxnSpPr>
            <a:cxnSpLocks noChangeShapeType="1"/>
            <a:stCxn id="28678" idx="4"/>
            <a:endCxn id="28677" idx="0"/>
          </p:cNvCxnSpPr>
          <p:nvPr/>
        </p:nvCxnSpPr>
        <p:spPr bwMode="auto">
          <a:xfrm flipH="1">
            <a:off x="4824413" y="3644900"/>
            <a:ext cx="0" cy="863600"/>
          </a:xfrm>
          <a:prstGeom prst="straightConnector1">
            <a:avLst/>
          </a:prstGeom>
          <a:noFill/>
          <a:ln w="38100">
            <a:solidFill>
              <a:schemeClr val="tx1"/>
            </a:solidFill>
            <a:round/>
            <a:headEnd type="triangle" w="med" len="med"/>
            <a:tailEnd type="triangle" w="med" len="med"/>
          </a:ln>
        </p:spPr>
      </p:cxnSp>
      <p:cxnSp>
        <p:nvCxnSpPr>
          <p:cNvPr id="28684" name="AutoShape 18"/>
          <p:cNvCxnSpPr>
            <a:cxnSpLocks noChangeShapeType="1"/>
            <a:stCxn id="28677" idx="3"/>
            <a:endCxn id="28681" idx="2"/>
          </p:cNvCxnSpPr>
          <p:nvPr/>
        </p:nvCxnSpPr>
        <p:spPr bwMode="auto">
          <a:xfrm flipV="1">
            <a:off x="6516688" y="3500438"/>
            <a:ext cx="1092200" cy="1223962"/>
          </a:xfrm>
          <a:prstGeom prst="bentConnector2">
            <a:avLst/>
          </a:prstGeom>
          <a:noFill/>
          <a:ln w="38100">
            <a:solidFill>
              <a:schemeClr val="tx1"/>
            </a:solidFill>
            <a:miter lim="800000"/>
            <a:headEnd type="triangle" w="med" len="med"/>
            <a:tailEnd type="triangle" w="med" len="med"/>
          </a:ln>
        </p:spPr>
      </p:cxnSp>
      <p:cxnSp>
        <p:nvCxnSpPr>
          <p:cNvPr id="28685" name="AutoShape 19"/>
          <p:cNvCxnSpPr>
            <a:cxnSpLocks noChangeShapeType="1"/>
            <a:stCxn id="28678" idx="6"/>
            <a:endCxn id="28681" idx="1"/>
          </p:cNvCxnSpPr>
          <p:nvPr/>
        </p:nvCxnSpPr>
        <p:spPr bwMode="auto">
          <a:xfrm flipV="1">
            <a:off x="6013450" y="3248025"/>
            <a:ext cx="792163" cy="1588"/>
          </a:xfrm>
          <a:prstGeom prst="straightConnector1">
            <a:avLst/>
          </a:prstGeom>
          <a:noFill/>
          <a:ln w="38100">
            <a:solidFill>
              <a:schemeClr val="tx1"/>
            </a:solidFill>
            <a:round/>
            <a:headEnd type="triangle" w="med" len="med"/>
            <a:tailEnd type="triangle" w="med" len="med"/>
          </a:ln>
        </p:spPr>
      </p:cxnSp>
      <p:cxnSp>
        <p:nvCxnSpPr>
          <p:cNvPr id="28686" name="AutoShape 20"/>
          <p:cNvCxnSpPr>
            <a:cxnSpLocks noChangeShapeType="1"/>
            <a:stCxn id="28680" idx="2"/>
            <a:endCxn id="28681" idx="0"/>
          </p:cNvCxnSpPr>
          <p:nvPr/>
        </p:nvCxnSpPr>
        <p:spPr bwMode="auto">
          <a:xfrm>
            <a:off x="7588250" y="2060575"/>
            <a:ext cx="20638" cy="935038"/>
          </a:xfrm>
          <a:prstGeom prst="straightConnector1">
            <a:avLst/>
          </a:prstGeom>
          <a:noFill/>
          <a:ln w="38100">
            <a:solidFill>
              <a:schemeClr val="tx1"/>
            </a:solidFill>
            <a:round/>
            <a:headEnd type="triangle" w="med" len="med"/>
            <a:tailEnd type="triangle" w="med" len="med"/>
          </a:ln>
        </p:spPr>
      </p:cxnSp>
      <p:cxnSp>
        <p:nvCxnSpPr>
          <p:cNvPr id="28687" name="AutoShape 21"/>
          <p:cNvCxnSpPr>
            <a:cxnSpLocks noChangeShapeType="1"/>
            <a:stCxn id="28679" idx="6"/>
            <a:endCxn id="28680" idx="1"/>
          </p:cNvCxnSpPr>
          <p:nvPr/>
        </p:nvCxnSpPr>
        <p:spPr bwMode="auto">
          <a:xfrm flipV="1">
            <a:off x="6013450" y="1736725"/>
            <a:ext cx="739775" cy="0"/>
          </a:xfrm>
          <a:prstGeom prst="straightConnector1">
            <a:avLst/>
          </a:prstGeom>
          <a:noFill/>
          <a:ln w="38100">
            <a:solidFill>
              <a:schemeClr val="tx1"/>
            </a:solidFill>
            <a:round/>
            <a:headEnd type="triangle" w="med" len="med"/>
            <a:tailEnd type="triangle" w="med" len="med"/>
          </a:ln>
        </p:spPr>
      </p:cxnSp>
      <p:sp>
        <p:nvSpPr>
          <p:cNvPr id="28688" name="AutoShape 23"/>
          <p:cNvSpPr>
            <a:spLocks/>
          </p:cNvSpPr>
          <p:nvPr/>
        </p:nvSpPr>
        <p:spPr bwMode="auto">
          <a:xfrm>
            <a:off x="5383213" y="1989138"/>
            <a:ext cx="288925" cy="936625"/>
          </a:xfrm>
          <a:prstGeom prst="leftBrace">
            <a:avLst>
              <a:gd name="adj1" fmla="val 27015"/>
              <a:gd name="adj2" fmla="val 50000"/>
            </a:avLst>
          </a:prstGeom>
          <a:noFill/>
          <a:ln w="38100">
            <a:solidFill>
              <a:schemeClr val="tx1"/>
            </a:solidFill>
            <a:round/>
            <a:headEnd/>
            <a:tailEnd/>
          </a:ln>
        </p:spPr>
        <p:txBody>
          <a:bodyPr wrap="none" anchor="ctr"/>
          <a:lstStyle/>
          <a:p>
            <a:endParaRPr lang="en-US"/>
          </a:p>
        </p:txBody>
      </p:sp>
      <p:sp>
        <p:nvSpPr>
          <p:cNvPr id="28689" name="Text Box 24"/>
          <p:cNvSpPr txBox="1">
            <a:spLocks noChangeArrowheads="1"/>
          </p:cNvSpPr>
          <p:nvPr/>
        </p:nvSpPr>
        <p:spPr bwMode="auto">
          <a:xfrm>
            <a:off x="5599113" y="1989138"/>
            <a:ext cx="1223962" cy="1073150"/>
          </a:xfrm>
          <a:prstGeom prst="rect">
            <a:avLst/>
          </a:prstGeom>
          <a:noFill/>
          <a:ln w="9525">
            <a:noFill/>
            <a:miter lim="800000"/>
            <a:headEnd/>
            <a:tailEnd/>
          </a:ln>
        </p:spPr>
        <p:txBody>
          <a:bodyPr lIns="97341" tIns="48671" rIns="97341" bIns="48671">
            <a:spAutoFit/>
          </a:bodyPr>
          <a:lstStyle/>
          <a:p>
            <a:pPr defTabSz="973138">
              <a:spcBef>
                <a:spcPct val="30000"/>
              </a:spcBef>
            </a:pPr>
            <a:r>
              <a:rPr lang="es-ES" sz="1300"/>
              <a:t>Notificación</a:t>
            </a:r>
          </a:p>
          <a:p>
            <a:pPr defTabSz="973138">
              <a:spcBef>
                <a:spcPct val="30000"/>
              </a:spcBef>
            </a:pPr>
            <a:r>
              <a:rPr lang="es-ES" sz="1300"/>
              <a:t>Consulta</a:t>
            </a:r>
          </a:p>
          <a:p>
            <a:pPr defTabSz="973138">
              <a:spcBef>
                <a:spcPct val="30000"/>
              </a:spcBef>
            </a:pPr>
            <a:r>
              <a:rPr lang="es-ES" sz="1300"/>
              <a:t>Informes</a:t>
            </a:r>
          </a:p>
          <a:p>
            <a:pPr defTabSz="973138">
              <a:spcBef>
                <a:spcPct val="30000"/>
              </a:spcBef>
            </a:pPr>
            <a:r>
              <a:rPr lang="es-ES" sz="1300"/>
              <a:t>Verificación</a:t>
            </a:r>
          </a:p>
        </p:txBody>
      </p:sp>
      <p:sp>
        <p:nvSpPr>
          <p:cNvPr id="28690" name="Rectangle 25"/>
          <p:cNvSpPr>
            <a:spLocks noChangeArrowheads="1"/>
          </p:cNvSpPr>
          <p:nvPr/>
        </p:nvSpPr>
        <p:spPr bwMode="auto">
          <a:xfrm>
            <a:off x="271463" y="4521200"/>
            <a:ext cx="1314450" cy="292100"/>
          </a:xfrm>
          <a:prstGeom prst="rect">
            <a:avLst/>
          </a:prstGeom>
          <a:noFill/>
          <a:ln w="9525">
            <a:noFill/>
            <a:miter lim="800000"/>
            <a:headEnd/>
            <a:tailEnd/>
          </a:ln>
        </p:spPr>
        <p:txBody>
          <a:bodyPr wrap="none">
            <a:spAutoFit/>
          </a:bodyPr>
          <a:lstStyle/>
          <a:p>
            <a:r>
              <a:rPr lang="es-ES" sz="1300"/>
              <a:t>Eventos de cólera </a:t>
            </a:r>
          </a:p>
        </p:txBody>
      </p:sp>
      <p:sp>
        <p:nvSpPr>
          <p:cNvPr id="28691" name="AutoShape 26"/>
          <p:cNvSpPr>
            <a:spLocks/>
          </p:cNvSpPr>
          <p:nvPr/>
        </p:nvSpPr>
        <p:spPr bwMode="auto">
          <a:xfrm>
            <a:off x="1652588" y="4221163"/>
            <a:ext cx="244475" cy="830262"/>
          </a:xfrm>
          <a:prstGeom prst="leftBrace">
            <a:avLst>
              <a:gd name="adj1" fmla="val 28301"/>
              <a:gd name="adj2" fmla="val 50000"/>
            </a:avLst>
          </a:prstGeom>
          <a:noFill/>
          <a:ln w="38100">
            <a:solidFill>
              <a:schemeClr val="tx1"/>
            </a:solidFill>
            <a:round/>
            <a:headEnd/>
            <a:tailEnd/>
          </a:ln>
        </p:spPr>
        <p:txBody>
          <a:bodyPr wrap="none" anchor="ctr"/>
          <a:lstStyle/>
          <a:p>
            <a:endParaRPr lang="en-US"/>
          </a:p>
        </p:txBody>
      </p:sp>
      <p:pic>
        <p:nvPicPr>
          <p:cNvPr id="28692" name="Picture 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553200" y="2168525"/>
            <a:ext cx="509588" cy="719138"/>
          </a:xfrm>
          <a:prstGeom prst="rect">
            <a:avLst/>
          </a:prstGeom>
          <a:noFill/>
          <a:ln w="9525">
            <a:noFill/>
            <a:miter lim="800000"/>
            <a:headEnd/>
            <a:tailEnd/>
          </a:ln>
        </p:spPr>
      </p:pic>
      <p:sp>
        <p:nvSpPr>
          <p:cNvPr id="28693" name="Rectangle 29"/>
          <p:cNvSpPr>
            <a:spLocks noChangeArrowheads="1"/>
          </p:cNvSpPr>
          <p:nvPr/>
        </p:nvSpPr>
        <p:spPr bwMode="auto">
          <a:xfrm>
            <a:off x="36513" y="3141663"/>
            <a:ext cx="469900" cy="290512"/>
          </a:xfrm>
          <a:prstGeom prst="rect">
            <a:avLst/>
          </a:prstGeom>
          <a:noFill/>
          <a:ln w="9525">
            <a:noFill/>
            <a:miter lim="800000"/>
            <a:headEnd/>
            <a:tailEnd/>
          </a:ln>
        </p:spPr>
        <p:txBody>
          <a:bodyPr wrap="none">
            <a:spAutoFit/>
          </a:bodyPr>
          <a:lstStyle/>
          <a:p>
            <a:r>
              <a:rPr lang="es-ES" sz="1300" i="1">
                <a:solidFill>
                  <a:schemeClr val="bg2"/>
                </a:solidFill>
              </a:rPr>
              <a:t>Art.4</a:t>
            </a:r>
          </a:p>
        </p:txBody>
      </p:sp>
      <p:sp>
        <p:nvSpPr>
          <p:cNvPr id="28694" name="Rectangle 30"/>
          <p:cNvSpPr>
            <a:spLocks noChangeArrowheads="1"/>
          </p:cNvSpPr>
          <p:nvPr/>
        </p:nvSpPr>
        <p:spPr bwMode="auto">
          <a:xfrm>
            <a:off x="3924300" y="2276475"/>
            <a:ext cx="815975" cy="492125"/>
          </a:xfrm>
          <a:prstGeom prst="rect">
            <a:avLst/>
          </a:prstGeom>
          <a:noFill/>
          <a:ln w="9525">
            <a:noFill/>
            <a:miter lim="800000"/>
            <a:headEnd/>
            <a:tailEnd/>
          </a:ln>
        </p:spPr>
        <p:txBody>
          <a:bodyPr wrap="none">
            <a:spAutoFit/>
          </a:bodyPr>
          <a:lstStyle/>
          <a:p>
            <a:r>
              <a:rPr lang="es-ES" sz="1300" i="1">
                <a:solidFill>
                  <a:schemeClr val="bg2"/>
                </a:solidFill>
              </a:rPr>
              <a:t>Art.6-12</a:t>
            </a:r>
          </a:p>
          <a:p>
            <a:r>
              <a:rPr lang="es-ES" sz="1300" i="1">
                <a:solidFill>
                  <a:schemeClr val="bg2"/>
                </a:solidFill>
              </a:rPr>
              <a:t>Anexo 1.A</a:t>
            </a:r>
          </a:p>
        </p:txBody>
      </p:sp>
      <p:sp>
        <p:nvSpPr>
          <p:cNvPr id="28695" name="Rectangle 31"/>
          <p:cNvSpPr>
            <a:spLocks noChangeArrowheads="1"/>
          </p:cNvSpPr>
          <p:nvPr/>
        </p:nvSpPr>
        <p:spPr bwMode="auto">
          <a:xfrm>
            <a:off x="4198938" y="5040313"/>
            <a:ext cx="684212" cy="692150"/>
          </a:xfrm>
          <a:prstGeom prst="rect">
            <a:avLst/>
          </a:prstGeom>
          <a:noFill/>
          <a:ln w="9525">
            <a:noFill/>
            <a:miter lim="800000"/>
            <a:headEnd/>
            <a:tailEnd/>
          </a:ln>
        </p:spPr>
        <p:txBody>
          <a:bodyPr wrap="none">
            <a:spAutoFit/>
          </a:bodyPr>
          <a:lstStyle/>
          <a:p>
            <a:r>
              <a:rPr lang="es-ES" sz="1300" i="1">
                <a:solidFill>
                  <a:schemeClr val="bg2"/>
                </a:solidFill>
              </a:rPr>
              <a:t>Anexo 1</a:t>
            </a:r>
          </a:p>
          <a:p>
            <a:r>
              <a:rPr lang="es-ES" sz="1300" i="1">
                <a:solidFill>
                  <a:schemeClr val="bg2"/>
                </a:solidFill>
              </a:rPr>
              <a:t>Art.22</a:t>
            </a:r>
          </a:p>
          <a:p>
            <a:r>
              <a:rPr lang="es-ES" sz="1300" i="1">
                <a:solidFill>
                  <a:schemeClr val="bg2"/>
                </a:solidFill>
              </a:rPr>
              <a:t>Art.27</a:t>
            </a:r>
          </a:p>
        </p:txBody>
      </p:sp>
      <p:sp>
        <p:nvSpPr>
          <p:cNvPr id="28696" name="TextBox 1"/>
          <p:cNvSpPr txBox="1">
            <a:spLocks noChangeArrowheads="1"/>
          </p:cNvSpPr>
          <p:nvPr/>
        </p:nvSpPr>
        <p:spPr bwMode="auto">
          <a:xfrm>
            <a:off x="5868988" y="6096000"/>
            <a:ext cx="3048000" cy="523875"/>
          </a:xfrm>
          <a:prstGeom prst="rect">
            <a:avLst/>
          </a:prstGeom>
          <a:noFill/>
          <a:ln w="9525">
            <a:noFill/>
            <a:miter lim="800000"/>
            <a:headEnd/>
            <a:tailEnd/>
          </a:ln>
        </p:spPr>
        <p:txBody>
          <a:bodyPr>
            <a:spAutoFit/>
          </a:bodyPr>
          <a:lstStyle/>
          <a:p>
            <a:r>
              <a:rPr lang="es-ES" sz="1400"/>
              <a:t>Adaptado de la presentación de Roberta Andraghetti, OPS/OMS</a:t>
            </a:r>
          </a:p>
        </p:txBody>
      </p:sp>
      <p:sp>
        <p:nvSpPr>
          <p:cNvPr id="28697" name="TextBox 2"/>
          <p:cNvSpPr txBox="1">
            <a:spLocks noChangeArrowheads="1"/>
          </p:cNvSpPr>
          <p:nvPr/>
        </p:nvSpPr>
        <p:spPr bwMode="auto">
          <a:xfrm>
            <a:off x="271463" y="5732463"/>
            <a:ext cx="4248150" cy="923925"/>
          </a:xfrm>
          <a:prstGeom prst="rect">
            <a:avLst/>
          </a:prstGeom>
          <a:solidFill>
            <a:srgbClr val="FFC000"/>
          </a:solidFill>
          <a:ln w="9525">
            <a:solidFill>
              <a:schemeClr val="accent1"/>
            </a:solidFill>
            <a:miter lim="800000"/>
            <a:headEnd/>
            <a:tailEnd/>
          </a:ln>
        </p:spPr>
        <p:txBody>
          <a:bodyPr>
            <a:spAutoFit/>
          </a:bodyPr>
          <a:lstStyle/>
          <a:p>
            <a:r>
              <a:rPr lang="es-ES"/>
              <a:t>Mejorar la vigilancia y la diseminación de información para prevenir y contener brotes de cólera de manera oportuna </a:t>
            </a:r>
          </a:p>
        </p:txBody>
      </p:sp>
    </p:spTree>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3" name="Rectangle 3"/>
          <p:cNvSpPr>
            <a:spLocks noGrp="1" noChangeArrowheads="1"/>
          </p:cNvSpPr>
          <p:nvPr>
            <p:ph type="title" idx="4294967295"/>
          </p:nvPr>
        </p:nvSpPr>
        <p:spPr>
          <a:xfrm>
            <a:off x="684213" y="260350"/>
            <a:ext cx="7773987" cy="1143000"/>
          </a:xfrm>
          <a:effectLst>
            <a:outerShdw dist="17961" dir="2700000" algn="ctr" rotWithShape="0">
              <a:schemeClr val="bg2"/>
            </a:outerShdw>
          </a:effectLst>
        </p:spPr>
        <p:txBody>
          <a:bodyPr lIns="91424" tIns="45712" rIns="91424" bIns="45712">
            <a:normAutofit/>
          </a:bodyPr>
          <a:lstStyle/>
          <a:p>
            <a:pPr>
              <a:defRPr/>
            </a:pPr>
            <a:r>
              <a:rPr lang="es-ES_tradnl" dirty="0"/>
              <a:t>EL RSI en </a:t>
            </a:r>
            <a:r>
              <a:rPr lang="es-ES_tradnl" dirty="0" smtClean="0"/>
              <a:t>la </a:t>
            </a:r>
            <a:r>
              <a:rPr lang="es-ES_tradnl" dirty="0"/>
              <a:t>detección, evaluación y respuesta a eventos </a:t>
            </a:r>
            <a:r>
              <a:rPr lang="es-ES_tradnl" b="1" dirty="0">
                <a:latin typeface="Arial Narrow" pitchFamily="34" charset="0"/>
                <a:ea typeface="Gulim" pitchFamily="34" charset="-127"/>
                <a:cs typeface="Arial" pitchFamily="34" charset="0"/>
              </a:rPr>
              <a:t/>
            </a:r>
            <a:br>
              <a:rPr lang="es-ES_tradnl" b="1" dirty="0">
                <a:latin typeface="Arial Narrow" pitchFamily="34" charset="0"/>
                <a:ea typeface="Gulim" pitchFamily="34" charset="-127"/>
                <a:cs typeface="Arial" pitchFamily="34" charset="0"/>
              </a:rPr>
            </a:br>
            <a:endParaRPr lang="en-US" b="1" dirty="0">
              <a:latin typeface="Arial Narrow" pitchFamily="34" charset="0"/>
              <a:ea typeface="Gulim" pitchFamily="34" charset="-127"/>
              <a:cs typeface="Arial" pitchFamily="34" charset="0"/>
            </a:endParaRPr>
          </a:p>
        </p:txBody>
      </p:sp>
      <p:sp>
        <p:nvSpPr>
          <p:cNvPr id="29698" name="Text Box 4"/>
          <p:cNvSpPr txBox="1">
            <a:spLocks noChangeArrowheads="1"/>
          </p:cNvSpPr>
          <p:nvPr/>
        </p:nvSpPr>
        <p:spPr bwMode="auto">
          <a:xfrm>
            <a:off x="0" y="1143000"/>
            <a:ext cx="1727200" cy="966788"/>
          </a:xfrm>
          <a:prstGeom prst="rect">
            <a:avLst/>
          </a:prstGeom>
          <a:solidFill>
            <a:srgbClr val="66FFFF"/>
          </a:solidFill>
          <a:ln w="3175">
            <a:solidFill>
              <a:schemeClr val="tx1"/>
            </a:solidFill>
            <a:miter lim="800000"/>
            <a:headEnd/>
            <a:tailEnd/>
          </a:ln>
        </p:spPr>
        <p:txBody>
          <a:bodyPr lIns="91424" tIns="45712" rIns="91424" bIns="45712" anchor="ctr" anchorCtr="1"/>
          <a:lstStyle/>
          <a:p>
            <a:pPr algn="ctr" defTabSz="912813">
              <a:spcBef>
                <a:spcPct val="50000"/>
              </a:spcBef>
            </a:pPr>
            <a:r>
              <a:rPr lang="en-GB" sz="1400">
                <a:latin typeface="Calibri" pitchFamily="34" charset="0"/>
              </a:rPr>
              <a:t>Centros Nacionales de Enlace (CNE)</a:t>
            </a:r>
          </a:p>
        </p:txBody>
      </p:sp>
      <p:sp>
        <p:nvSpPr>
          <p:cNvPr id="29699" name="Rectangle 5"/>
          <p:cNvSpPr>
            <a:spLocks noChangeArrowheads="1"/>
          </p:cNvSpPr>
          <p:nvPr/>
        </p:nvSpPr>
        <p:spPr bwMode="auto">
          <a:xfrm>
            <a:off x="3886200" y="1252538"/>
            <a:ext cx="1730375" cy="742950"/>
          </a:xfrm>
          <a:prstGeom prst="rect">
            <a:avLst/>
          </a:prstGeom>
          <a:solidFill>
            <a:srgbClr val="CCFF66"/>
          </a:solidFill>
          <a:ln w="9525">
            <a:solidFill>
              <a:schemeClr val="tx1"/>
            </a:solidFill>
            <a:miter lim="800000"/>
            <a:headEnd/>
            <a:tailEnd/>
          </a:ln>
        </p:spPr>
        <p:txBody>
          <a:bodyPr lIns="91424" tIns="45712" rIns="91424" bIns="45712" anchor="ctr">
            <a:spAutoFit/>
          </a:bodyPr>
          <a:lstStyle/>
          <a:p>
            <a:pPr algn="ctr" defTabSz="912813"/>
            <a:r>
              <a:rPr lang="en-GB" sz="2100">
                <a:latin typeface="Calibri" pitchFamily="34" charset="0"/>
              </a:rPr>
              <a:t> Informes oficiales</a:t>
            </a:r>
          </a:p>
        </p:txBody>
      </p:sp>
      <p:sp>
        <p:nvSpPr>
          <p:cNvPr id="29700" name="AutoShape 6"/>
          <p:cNvSpPr>
            <a:spLocks noChangeArrowheads="1"/>
          </p:cNvSpPr>
          <p:nvPr/>
        </p:nvSpPr>
        <p:spPr bwMode="auto">
          <a:xfrm rot="-5400000">
            <a:off x="6946900" y="466725"/>
            <a:ext cx="1430338" cy="2516188"/>
          </a:xfrm>
          <a:prstGeom prst="foldedCorner">
            <a:avLst>
              <a:gd name="adj" fmla="val 12500"/>
            </a:avLst>
          </a:prstGeom>
          <a:solidFill>
            <a:srgbClr val="FF9900"/>
          </a:solidFill>
          <a:ln w="3175">
            <a:solidFill>
              <a:schemeClr val="tx1"/>
            </a:solidFill>
            <a:round/>
            <a:headEnd/>
            <a:tailEnd/>
          </a:ln>
        </p:spPr>
        <p:txBody>
          <a:bodyPr vert="eaVert" lIns="91424" tIns="45712" rIns="91424" bIns="45712" anchor="ctr" anchorCtr="1">
            <a:spAutoFit/>
          </a:bodyPr>
          <a:lstStyle/>
          <a:p>
            <a:pPr algn="ctr" defTabSz="912813">
              <a:spcBef>
                <a:spcPct val="50000"/>
              </a:spcBef>
            </a:pPr>
            <a:r>
              <a:rPr lang="en-GB">
                <a:latin typeface="Calibri" pitchFamily="34" charset="0"/>
              </a:rPr>
              <a:t>Diseminación de Información de salud pública </a:t>
            </a:r>
          </a:p>
          <a:p>
            <a:pPr algn="ctr" defTabSz="912813">
              <a:spcBef>
                <a:spcPct val="50000"/>
              </a:spcBef>
            </a:pPr>
            <a:r>
              <a:rPr lang="en-GB" b="1">
                <a:latin typeface="Calibri" pitchFamily="34" charset="0"/>
              </a:rPr>
              <a:t>La alerta Internacional</a:t>
            </a:r>
          </a:p>
        </p:txBody>
      </p:sp>
      <p:sp>
        <p:nvSpPr>
          <p:cNvPr id="29701" name="Rectangle 7"/>
          <p:cNvSpPr>
            <a:spLocks noChangeArrowheads="1"/>
          </p:cNvSpPr>
          <p:nvPr/>
        </p:nvSpPr>
        <p:spPr bwMode="auto">
          <a:xfrm>
            <a:off x="4344988" y="5448300"/>
            <a:ext cx="2541587" cy="390525"/>
          </a:xfrm>
          <a:prstGeom prst="rect">
            <a:avLst/>
          </a:prstGeom>
          <a:solidFill>
            <a:srgbClr val="FF9900"/>
          </a:solidFill>
          <a:ln w="9525">
            <a:solidFill>
              <a:schemeClr val="tx1"/>
            </a:solidFill>
            <a:miter lim="800000"/>
            <a:headEnd/>
            <a:tailEnd/>
          </a:ln>
        </p:spPr>
        <p:txBody>
          <a:bodyPr lIns="91424" tIns="45712" rIns="91424" bIns="45712" anchor="ctr">
            <a:spAutoFit/>
          </a:bodyPr>
          <a:lstStyle/>
          <a:p>
            <a:pPr marL="100013" defTabSz="912813"/>
            <a:r>
              <a:rPr lang="en-GB" sz="1900">
                <a:latin typeface="Calibri" pitchFamily="34" charset="0"/>
              </a:rPr>
              <a:t>Apoyo / Respuesta</a:t>
            </a:r>
          </a:p>
        </p:txBody>
      </p:sp>
      <p:sp>
        <p:nvSpPr>
          <p:cNvPr id="967688" name="Text Box 8"/>
          <p:cNvSpPr txBox="1">
            <a:spLocks noChangeArrowheads="1"/>
          </p:cNvSpPr>
          <p:nvPr/>
        </p:nvSpPr>
        <p:spPr bwMode="auto">
          <a:xfrm>
            <a:off x="0" y="2133600"/>
            <a:ext cx="1676400" cy="4343400"/>
          </a:xfrm>
          <a:prstGeom prst="rect">
            <a:avLst/>
          </a:prstGeom>
          <a:gradFill rotWithShape="1">
            <a:gsLst>
              <a:gs pos="0">
                <a:srgbClr val="33CCFF">
                  <a:gamma/>
                  <a:shade val="46275"/>
                  <a:invGamma/>
                </a:srgbClr>
              </a:gs>
              <a:gs pos="100000">
                <a:srgbClr val="33CCFF"/>
              </a:gs>
            </a:gsLst>
            <a:lin ang="5400000" scaled="1"/>
          </a:gradFill>
          <a:ln w="3175">
            <a:solidFill>
              <a:schemeClr val="tx1"/>
            </a:solidFill>
            <a:miter lim="800000"/>
            <a:headEnd/>
            <a:tailEnd/>
          </a:ln>
          <a:effectLst/>
        </p:spPr>
        <p:txBody>
          <a:bodyPr lIns="91424" tIns="45712" rIns="91424" bIns="45712" anchor="ctr" anchorCtr="1"/>
          <a:lstStyle>
            <a:lvl1pPr defTabSz="912813">
              <a:defRPr sz="2400">
                <a:solidFill>
                  <a:schemeClr val="tx1"/>
                </a:solidFill>
                <a:latin typeface="Times" pitchFamily="18" charset="0"/>
              </a:defRPr>
            </a:lvl1pPr>
            <a:lvl2pPr marL="742950" indent="-285750" defTabSz="912813">
              <a:defRPr sz="2400">
                <a:solidFill>
                  <a:schemeClr val="tx1"/>
                </a:solidFill>
                <a:latin typeface="Times" pitchFamily="18" charset="0"/>
              </a:defRPr>
            </a:lvl2pPr>
            <a:lvl3pPr marL="1143000" indent="-228600" defTabSz="912813">
              <a:defRPr sz="2400">
                <a:solidFill>
                  <a:schemeClr val="tx1"/>
                </a:solidFill>
                <a:latin typeface="Times" pitchFamily="18" charset="0"/>
              </a:defRPr>
            </a:lvl3pPr>
            <a:lvl4pPr marL="1600200" indent="-228600" defTabSz="912813">
              <a:defRPr sz="2400">
                <a:solidFill>
                  <a:schemeClr val="tx1"/>
                </a:solidFill>
                <a:latin typeface="Times" pitchFamily="18" charset="0"/>
              </a:defRPr>
            </a:lvl4pPr>
            <a:lvl5pPr marL="2057400" indent="-228600" defTabSz="912813">
              <a:defRPr sz="2400">
                <a:solidFill>
                  <a:schemeClr val="tx1"/>
                </a:solidFill>
                <a:latin typeface="Times" pitchFamily="18" charset="0"/>
              </a:defRPr>
            </a:lvl5pPr>
            <a:lvl6pPr marL="2514600" indent="-228600" defTabSz="912813" eaLnBrk="0" fontAlgn="base" hangingPunct="0">
              <a:spcBef>
                <a:spcPct val="0"/>
              </a:spcBef>
              <a:spcAft>
                <a:spcPct val="0"/>
              </a:spcAft>
              <a:defRPr sz="2400">
                <a:solidFill>
                  <a:schemeClr val="tx1"/>
                </a:solidFill>
                <a:latin typeface="Times" pitchFamily="18" charset="0"/>
              </a:defRPr>
            </a:lvl6pPr>
            <a:lvl7pPr marL="2971800" indent="-228600" defTabSz="912813" eaLnBrk="0" fontAlgn="base" hangingPunct="0">
              <a:spcBef>
                <a:spcPct val="0"/>
              </a:spcBef>
              <a:spcAft>
                <a:spcPct val="0"/>
              </a:spcAft>
              <a:defRPr sz="2400">
                <a:solidFill>
                  <a:schemeClr val="tx1"/>
                </a:solidFill>
                <a:latin typeface="Times" pitchFamily="18" charset="0"/>
              </a:defRPr>
            </a:lvl7pPr>
            <a:lvl8pPr marL="3429000" indent="-228600" defTabSz="912813" eaLnBrk="0" fontAlgn="base" hangingPunct="0">
              <a:spcBef>
                <a:spcPct val="0"/>
              </a:spcBef>
              <a:spcAft>
                <a:spcPct val="0"/>
              </a:spcAft>
              <a:defRPr sz="2400">
                <a:solidFill>
                  <a:schemeClr val="tx1"/>
                </a:solidFill>
                <a:latin typeface="Times" pitchFamily="18" charset="0"/>
              </a:defRPr>
            </a:lvl8pPr>
            <a:lvl9pPr marL="3886200" indent="-228600" defTabSz="912813" eaLnBrk="0" fontAlgn="base" hangingPunct="0">
              <a:spcBef>
                <a:spcPct val="0"/>
              </a:spcBef>
              <a:spcAft>
                <a:spcPct val="0"/>
              </a:spcAft>
              <a:defRPr sz="2400">
                <a:solidFill>
                  <a:schemeClr val="tx1"/>
                </a:solidFill>
                <a:latin typeface="Times" pitchFamily="18" charset="0"/>
              </a:defRPr>
            </a:lvl9pPr>
          </a:lstStyle>
          <a:p>
            <a:pPr>
              <a:spcBef>
                <a:spcPct val="50000"/>
              </a:spcBef>
              <a:defRPr/>
            </a:pPr>
            <a:r>
              <a:rPr lang="en-GB" sz="1800">
                <a:solidFill>
                  <a:srgbClr val="FFFFCC"/>
                </a:solidFill>
                <a:effectLst>
                  <a:outerShdw blurRad="38100" dist="38100" dir="2700000" algn="tl">
                    <a:srgbClr val="000000"/>
                  </a:outerShdw>
                </a:effectLst>
                <a:latin typeface="Calibri" pitchFamily="34" charset="0"/>
              </a:rPr>
              <a:t>WHO EMS (*)</a:t>
            </a:r>
          </a:p>
        </p:txBody>
      </p:sp>
      <p:sp>
        <p:nvSpPr>
          <p:cNvPr id="29703" name="Rectangle 9"/>
          <p:cNvSpPr>
            <a:spLocks noChangeArrowheads="1"/>
          </p:cNvSpPr>
          <p:nvPr/>
        </p:nvSpPr>
        <p:spPr bwMode="auto">
          <a:xfrm>
            <a:off x="3922713" y="3455988"/>
            <a:ext cx="2019300" cy="1050925"/>
          </a:xfrm>
          <a:prstGeom prst="rect">
            <a:avLst/>
          </a:prstGeom>
          <a:solidFill>
            <a:srgbClr val="CCFF66"/>
          </a:solidFill>
          <a:ln w="9525">
            <a:solidFill>
              <a:schemeClr val="tx1"/>
            </a:solidFill>
            <a:miter lim="800000"/>
            <a:headEnd/>
            <a:tailEnd/>
          </a:ln>
        </p:spPr>
        <p:txBody>
          <a:bodyPr lIns="91424" tIns="45712" rIns="91424" bIns="45712" anchor="ctr"/>
          <a:lstStyle/>
          <a:p>
            <a:pPr algn="ctr" defTabSz="912813"/>
            <a:r>
              <a:rPr lang="en-GB" sz="2100">
                <a:latin typeface="Calibri" pitchFamily="34" charset="0"/>
              </a:rPr>
              <a:t>Evaluación de riesgo </a:t>
            </a:r>
          </a:p>
        </p:txBody>
      </p:sp>
      <p:sp>
        <p:nvSpPr>
          <p:cNvPr id="29704" name="AutoShape 10"/>
          <p:cNvSpPr>
            <a:spLocks noChangeArrowheads="1"/>
          </p:cNvSpPr>
          <p:nvPr/>
        </p:nvSpPr>
        <p:spPr bwMode="auto">
          <a:xfrm>
            <a:off x="1666875" y="3529013"/>
            <a:ext cx="1925638" cy="1101725"/>
          </a:xfrm>
          <a:prstGeom prst="diamond">
            <a:avLst/>
          </a:prstGeom>
          <a:solidFill>
            <a:srgbClr val="CCFF66"/>
          </a:solidFill>
          <a:ln w="3175">
            <a:solidFill>
              <a:schemeClr val="tx1"/>
            </a:solidFill>
            <a:miter lim="800000"/>
            <a:headEnd/>
            <a:tailEnd/>
          </a:ln>
        </p:spPr>
        <p:txBody>
          <a:bodyPr lIns="91424" tIns="45712" rIns="91424" bIns="45712" anchor="ctr">
            <a:spAutoFit/>
          </a:bodyPr>
          <a:lstStyle/>
          <a:p>
            <a:pPr algn="ctr" defTabSz="912813"/>
            <a:r>
              <a:rPr lang="en-GB" sz="1500">
                <a:latin typeface="Calibri" pitchFamily="34" charset="0"/>
              </a:rPr>
              <a:t>Detección</a:t>
            </a:r>
          </a:p>
          <a:p>
            <a:pPr algn="ctr" defTabSz="912813"/>
            <a:r>
              <a:rPr lang="en-GB" sz="1500">
                <a:latin typeface="Calibri" pitchFamily="34" charset="0"/>
              </a:rPr>
              <a:t>Inicial</a:t>
            </a:r>
            <a:endParaRPr lang="en-US" sz="1500">
              <a:latin typeface="Calibri" pitchFamily="34" charset="0"/>
            </a:endParaRPr>
          </a:p>
        </p:txBody>
      </p:sp>
      <p:sp>
        <p:nvSpPr>
          <p:cNvPr id="29705" name="Rectangle 11"/>
          <p:cNvSpPr>
            <a:spLocks noChangeArrowheads="1"/>
          </p:cNvSpPr>
          <p:nvPr/>
        </p:nvSpPr>
        <p:spPr bwMode="auto">
          <a:xfrm>
            <a:off x="6842125" y="3382963"/>
            <a:ext cx="2252663" cy="1200150"/>
          </a:xfrm>
          <a:prstGeom prst="rect">
            <a:avLst/>
          </a:prstGeom>
          <a:solidFill>
            <a:srgbClr val="FF9900"/>
          </a:solidFill>
          <a:ln w="9525">
            <a:solidFill>
              <a:schemeClr val="tx1"/>
            </a:solidFill>
            <a:miter lim="800000"/>
            <a:headEnd/>
            <a:tailEnd/>
          </a:ln>
        </p:spPr>
        <p:txBody>
          <a:bodyPr lIns="91424" tIns="45712" rIns="91424" bIns="45712" anchor="ctr">
            <a:spAutoFit/>
          </a:bodyPr>
          <a:lstStyle/>
          <a:p>
            <a:pPr algn="ctr" defTabSz="912813"/>
            <a:r>
              <a:rPr lang="en-GB">
                <a:latin typeface="Calibri" pitchFamily="34" charset="0"/>
              </a:rPr>
              <a:t>Emergencia de Salud Pública de Importancia Internacional (ESPII)</a:t>
            </a:r>
          </a:p>
        </p:txBody>
      </p:sp>
      <p:sp>
        <p:nvSpPr>
          <p:cNvPr id="29706" name="Rectangle 12"/>
          <p:cNvSpPr>
            <a:spLocks noChangeArrowheads="1"/>
          </p:cNvSpPr>
          <p:nvPr/>
        </p:nvSpPr>
        <p:spPr bwMode="auto">
          <a:xfrm>
            <a:off x="3592513" y="2300288"/>
            <a:ext cx="1473200" cy="422275"/>
          </a:xfrm>
          <a:prstGeom prst="rect">
            <a:avLst/>
          </a:prstGeom>
          <a:solidFill>
            <a:srgbClr val="CCFF66"/>
          </a:solidFill>
          <a:ln w="9525">
            <a:solidFill>
              <a:schemeClr val="tx1"/>
            </a:solidFill>
            <a:miter lim="800000"/>
            <a:headEnd/>
            <a:tailEnd/>
          </a:ln>
        </p:spPr>
        <p:txBody>
          <a:bodyPr wrap="none" lIns="91424" tIns="45712" rIns="91424" bIns="45712" anchor="ctr">
            <a:spAutoFit/>
          </a:bodyPr>
          <a:lstStyle/>
          <a:p>
            <a:pPr algn="ctr" defTabSz="912813"/>
            <a:r>
              <a:rPr lang="en-GB" sz="2100">
                <a:latin typeface="Calibri" pitchFamily="34" charset="0"/>
              </a:rPr>
              <a:t>Verificación</a:t>
            </a:r>
          </a:p>
        </p:txBody>
      </p:sp>
      <p:cxnSp>
        <p:nvCxnSpPr>
          <p:cNvPr id="29707" name="AutoShape 13"/>
          <p:cNvCxnSpPr>
            <a:cxnSpLocks noChangeShapeType="1"/>
            <a:endCxn id="29706" idx="1"/>
          </p:cNvCxnSpPr>
          <p:nvPr/>
        </p:nvCxnSpPr>
        <p:spPr bwMode="auto">
          <a:xfrm rot="5400000" flipH="1" flipV="1">
            <a:off x="2727325" y="2908300"/>
            <a:ext cx="1262063" cy="468313"/>
          </a:xfrm>
          <a:prstGeom prst="bentConnector2">
            <a:avLst/>
          </a:prstGeom>
          <a:noFill/>
          <a:ln w="38100">
            <a:solidFill>
              <a:schemeClr val="tx1"/>
            </a:solidFill>
            <a:miter lim="800000"/>
            <a:headEnd/>
            <a:tailEnd type="triangle" w="med" len="med"/>
          </a:ln>
        </p:spPr>
      </p:cxnSp>
      <p:cxnSp>
        <p:nvCxnSpPr>
          <p:cNvPr id="29708" name="AutoShape 17"/>
          <p:cNvCxnSpPr>
            <a:cxnSpLocks noChangeShapeType="1"/>
          </p:cNvCxnSpPr>
          <p:nvPr/>
        </p:nvCxnSpPr>
        <p:spPr bwMode="auto">
          <a:xfrm flipV="1">
            <a:off x="5945188" y="2209800"/>
            <a:ext cx="488950" cy="1563688"/>
          </a:xfrm>
          <a:prstGeom prst="bentConnector3">
            <a:avLst>
              <a:gd name="adj1" fmla="val 50000"/>
            </a:avLst>
          </a:prstGeom>
          <a:noFill/>
          <a:ln w="38100">
            <a:solidFill>
              <a:schemeClr val="tx1"/>
            </a:solidFill>
            <a:miter lim="800000"/>
            <a:headEnd/>
            <a:tailEnd type="triangle" w="med" len="med"/>
          </a:ln>
        </p:spPr>
      </p:cxnSp>
      <p:cxnSp>
        <p:nvCxnSpPr>
          <p:cNvPr id="29709" name="AutoShape 18"/>
          <p:cNvCxnSpPr>
            <a:cxnSpLocks noChangeShapeType="1"/>
          </p:cNvCxnSpPr>
          <p:nvPr/>
        </p:nvCxnSpPr>
        <p:spPr bwMode="auto">
          <a:xfrm rot="16200000" flipH="1">
            <a:off x="4662488" y="4691063"/>
            <a:ext cx="912812" cy="601662"/>
          </a:xfrm>
          <a:prstGeom prst="bentConnector3">
            <a:avLst>
              <a:gd name="adj1" fmla="val 50000"/>
            </a:avLst>
          </a:prstGeom>
          <a:noFill/>
          <a:ln w="38100">
            <a:solidFill>
              <a:schemeClr val="tx1"/>
            </a:solidFill>
            <a:miter lim="800000"/>
            <a:headEnd/>
            <a:tailEnd type="triangle" w="med" len="med"/>
          </a:ln>
        </p:spPr>
      </p:cxnSp>
      <p:sp>
        <p:nvSpPr>
          <p:cNvPr id="29710" name="Rectangle 23"/>
          <p:cNvSpPr>
            <a:spLocks noChangeArrowheads="1"/>
          </p:cNvSpPr>
          <p:nvPr/>
        </p:nvSpPr>
        <p:spPr bwMode="auto">
          <a:xfrm>
            <a:off x="1828800" y="5227638"/>
            <a:ext cx="1905000" cy="527050"/>
          </a:xfrm>
          <a:prstGeom prst="rect">
            <a:avLst/>
          </a:prstGeom>
          <a:solidFill>
            <a:srgbClr val="CCFF66"/>
          </a:solidFill>
          <a:ln w="9525">
            <a:solidFill>
              <a:schemeClr val="tx1"/>
            </a:solidFill>
            <a:miter lim="800000"/>
            <a:headEnd/>
            <a:tailEnd/>
          </a:ln>
        </p:spPr>
        <p:txBody>
          <a:bodyPr lIns="91424" tIns="45712" rIns="91424" bIns="45712" anchor="ctr">
            <a:spAutoFit/>
          </a:bodyPr>
          <a:lstStyle/>
          <a:p>
            <a:pPr algn="ctr" defTabSz="912813"/>
            <a:r>
              <a:rPr lang="en-GB" sz="1400">
                <a:latin typeface="Calibri" pitchFamily="34" charset="0"/>
              </a:rPr>
              <a:t>Informal/Información extraoficial</a:t>
            </a:r>
          </a:p>
        </p:txBody>
      </p:sp>
      <p:pic>
        <p:nvPicPr>
          <p:cNvPr id="29711" name="Picture 24" descr="ROs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4114800"/>
            <a:ext cx="1616075" cy="1203325"/>
          </a:xfrm>
          <a:prstGeom prst="rect">
            <a:avLst/>
          </a:prstGeom>
          <a:noFill/>
          <a:ln w="9525">
            <a:noFill/>
            <a:miter lim="800000"/>
            <a:headEnd/>
            <a:tailEnd/>
          </a:ln>
        </p:spPr>
      </p:pic>
      <p:pic>
        <p:nvPicPr>
          <p:cNvPr id="29712" name="Picture 25" descr="who_scan_blue tv"/>
          <p:cNvPicPr>
            <a:picLocks noChangeAspect="1" noChangeArrowheads="1"/>
          </p:cNvPicPr>
          <p:nvPr/>
        </p:nvPicPr>
        <p:blipFill>
          <a:blip r:embed="rId4" cstate="print">
            <a:clrChange>
              <a:clrFrom>
                <a:srgbClr val="0B080F"/>
              </a:clrFrom>
              <a:clrTo>
                <a:srgbClr val="0B080F">
                  <a:alpha val="0"/>
                </a:srgbClr>
              </a:clrTo>
            </a:clrChange>
            <a:extLst>
              <a:ext uri="{28A0092B-C50C-407E-A947-70E740481C1C}">
                <a14:useLocalDpi xmlns:a14="http://schemas.microsoft.com/office/drawing/2010/main"/>
              </a:ext>
            </a:extLst>
          </a:blip>
          <a:srcRect/>
          <a:stretch>
            <a:fillRect/>
          </a:stretch>
        </p:blipFill>
        <p:spPr bwMode="auto">
          <a:xfrm>
            <a:off x="304800" y="2667000"/>
            <a:ext cx="1212850" cy="1187450"/>
          </a:xfrm>
          <a:prstGeom prst="rect">
            <a:avLst/>
          </a:prstGeom>
          <a:noFill/>
          <a:ln w="9525">
            <a:noFill/>
            <a:miter lim="800000"/>
            <a:headEnd/>
            <a:tailEnd/>
          </a:ln>
        </p:spPr>
      </p:pic>
      <p:sp>
        <p:nvSpPr>
          <p:cNvPr id="29713" name="Text Box 18"/>
          <p:cNvSpPr txBox="1">
            <a:spLocks noChangeArrowheads="1"/>
          </p:cNvSpPr>
          <p:nvPr/>
        </p:nvSpPr>
        <p:spPr bwMode="auto">
          <a:xfrm>
            <a:off x="358775" y="6429375"/>
            <a:ext cx="8786813" cy="428625"/>
          </a:xfrm>
          <a:prstGeom prst="rect">
            <a:avLst/>
          </a:prstGeom>
          <a:noFill/>
          <a:ln w="9525">
            <a:noFill/>
            <a:miter lim="800000"/>
            <a:headEnd/>
            <a:tailEnd/>
          </a:ln>
        </p:spPr>
        <p:txBody>
          <a:bodyPr>
            <a:spAutoFit/>
          </a:bodyPr>
          <a:lstStyle/>
          <a:p>
            <a:pPr>
              <a:spcBef>
                <a:spcPct val="50000"/>
              </a:spcBef>
            </a:pPr>
            <a:r>
              <a:rPr lang="en-GB" sz="1100" b="1">
                <a:latin typeface="Calibri" pitchFamily="34" charset="0"/>
              </a:rPr>
              <a:t>[*</a:t>
            </a:r>
            <a:r>
              <a:rPr lang="en-GB" sz="1100">
                <a:latin typeface="Arial" charset="0"/>
              </a:rPr>
              <a:t>"WHO's Event Management System (EMS) es un sistema seguro disponible únicamente para profesionales de la Organización que colaboran con el manejo de eventos bajo el RSI (2005), incluida la evaluación de riesgo y operaciones de respuesta.  </a:t>
            </a:r>
            <a:endParaRPr lang="en-US" sz="1100" b="1">
              <a:latin typeface="Arial" charset="0"/>
            </a:endParaRPr>
          </a:p>
        </p:txBody>
      </p:sp>
      <p:sp>
        <p:nvSpPr>
          <p:cNvPr id="29714" name="Line 19"/>
          <p:cNvSpPr>
            <a:spLocks noChangeShapeType="1"/>
          </p:cNvSpPr>
          <p:nvPr/>
        </p:nvSpPr>
        <p:spPr bwMode="auto">
          <a:xfrm>
            <a:off x="1752600" y="1600200"/>
            <a:ext cx="2133600" cy="0"/>
          </a:xfrm>
          <a:prstGeom prst="line">
            <a:avLst/>
          </a:prstGeom>
          <a:noFill/>
          <a:ln w="38100">
            <a:solidFill>
              <a:schemeClr val="tx1"/>
            </a:solidFill>
            <a:round/>
            <a:headEnd/>
            <a:tailEnd type="triangle" w="med" len="med"/>
          </a:ln>
        </p:spPr>
        <p:txBody>
          <a:bodyPr/>
          <a:lstStyle/>
          <a:p>
            <a:endParaRPr lang="en-US"/>
          </a:p>
        </p:txBody>
      </p:sp>
      <p:sp>
        <p:nvSpPr>
          <p:cNvPr id="29715" name="Line 21"/>
          <p:cNvSpPr>
            <a:spLocks noChangeShapeType="1"/>
          </p:cNvSpPr>
          <p:nvPr/>
        </p:nvSpPr>
        <p:spPr bwMode="auto">
          <a:xfrm>
            <a:off x="5411788" y="1981200"/>
            <a:ext cx="0" cy="1447800"/>
          </a:xfrm>
          <a:prstGeom prst="line">
            <a:avLst/>
          </a:prstGeom>
          <a:noFill/>
          <a:ln w="38100">
            <a:solidFill>
              <a:schemeClr val="tx1"/>
            </a:solidFill>
            <a:round/>
            <a:headEnd/>
            <a:tailEnd type="triangle" w="med" len="med"/>
          </a:ln>
        </p:spPr>
        <p:txBody>
          <a:bodyPr/>
          <a:lstStyle/>
          <a:p>
            <a:endParaRPr lang="en-US"/>
          </a:p>
        </p:txBody>
      </p:sp>
      <p:sp>
        <p:nvSpPr>
          <p:cNvPr id="29716" name="Line 22"/>
          <p:cNvSpPr>
            <a:spLocks noChangeShapeType="1"/>
          </p:cNvSpPr>
          <p:nvPr/>
        </p:nvSpPr>
        <p:spPr bwMode="auto">
          <a:xfrm>
            <a:off x="5945188" y="4114800"/>
            <a:ext cx="914400" cy="0"/>
          </a:xfrm>
          <a:prstGeom prst="line">
            <a:avLst/>
          </a:prstGeom>
          <a:noFill/>
          <a:ln w="38100">
            <a:solidFill>
              <a:schemeClr val="tx1"/>
            </a:solidFill>
            <a:round/>
            <a:headEnd/>
            <a:tailEnd type="triangle" w="med" len="med"/>
          </a:ln>
        </p:spPr>
        <p:txBody>
          <a:bodyPr/>
          <a:lstStyle/>
          <a:p>
            <a:endParaRPr lang="en-US"/>
          </a:p>
        </p:txBody>
      </p:sp>
      <p:sp>
        <p:nvSpPr>
          <p:cNvPr id="29717" name="Line 23"/>
          <p:cNvSpPr>
            <a:spLocks noChangeShapeType="1"/>
          </p:cNvSpPr>
          <p:nvPr/>
        </p:nvSpPr>
        <p:spPr bwMode="auto">
          <a:xfrm>
            <a:off x="4649788" y="2743200"/>
            <a:ext cx="0" cy="685800"/>
          </a:xfrm>
          <a:prstGeom prst="line">
            <a:avLst/>
          </a:prstGeom>
          <a:noFill/>
          <a:ln w="38100">
            <a:solidFill>
              <a:schemeClr val="tx1"/>
            </a:solidFill>
            <a:round/>
            <a:headEnd/>
            <a:tailEnd type="triangle" w="med" len="med"/>
          </a:ln>
        </p:spPr>
        <p:txBody>
          <a:bodyPr/>
          <a:lstStyle/>
          <a:p>
            <a:endParaRPr lang="en-US"/>
          </a:p>
        </p:txBody>
      </p:sp>
      <p:sp>
        <p:nvSpPr>
          <p:cNvPr id="29718" name="Line 24"/>
          <p:cNvSpPr>
            <a:spLocks noChangeShapeType="1"/>
          </p:cNvSpPr>
          <p:nvPr/>
        </p:nvSpPr>
        <p:spPr bwMode="auto">
          <a:xfrm flipH="1" flipV="1">
            <a:off x="2514600" y="4572000"/>
            <a:ext cx="0" cy="762000"/>
          </a:xfrm>
          <a:prstGeom prst="line">
            <a:avLst/>
          </a:prstGeom>
          <a:noFill/>
          <a:ln w="38100">
            <a:solidFill>
              <a:schemeClr val="tx1"/>
            </a:solidFill>
            <a:round/>
            <a:headEnd/>
            <a:tailEnd type="triangle" w="med" len="med"/>
          </a:ln>
        </p:spPr>
        <p:txBody>
          <a:bodyPr/>
          <a:lstStyle/>
          <a:p>
            <a:endParaRPr lang="en-US"/>
          </a:p>
        </p:txBody>
      </p:sp>
      <p:sp>
        <p:nvSpPr>
          <p:cNvPr id="29719" name="Text Box 25"/>
          <p:cNvSpPr txBox="1">
            <a:spLocks noChangeArrowheads="1"/>
          </p:cNvSpPr>
          <p:nvPr/>
        </p:nvSpPr>
        <p:spPr bwMode="auto">
          <a:xfrm>
            <a:off x="0" y="5257800"/>
            <a:ext cx="1676400" cy="369888"/>
          </a:xfrm>
          <a:prstGeom prst="rect">
            <a:avLst/>
          </a:prstGeom>
          <a:noFill/>
          <a:ln w="9525">
            <a:noFill/>
            <a:miter lim="800000"/>
            <a:headEnd/>
            <a:tailEnd/>
          </a:ln>
        </p:spPr>
        <p:txBody>
          <a:bodyPr>
            <a:spAutoFit/>
          </a:bodyPr>
          <a:lstStyle/>
          <a:p>
            <a:pPr algn="ctr">
              <a:spcBef>
                <a:spcPct val="50000"/>
              </a:spcBef>
            </a:pPr>
            <a:r>
              <a:rPr lang="en-US" b="1"/>
              <a:t>Otras fuentes</a:t>
            </a:r>
            <a:r>
              <a:rPr lang="en-US"/>
              <a:t> </a:t>
            </a:r>
          </a:p>
        </p:txBody>
      </p:sp>
      <p:sp>
        <p:nvSpPr>
          <p:cNvPr id="29720" name="Rectangle 7"/>
          <p:cNvSpPr>
            <a:spLocks noChangeArrowheads="1"/>
          </p:cNvSpPr>
          <p:nvPr/>
        </p:nvSpPr>
        <p:spPr bwMode="auto">
          <a:xfrm>
            <a:off x="6402388" y="4867275"/>
            <a:ext cx="2541587" cy="390525"/>
          </a:xfrm>
          <a:prstGeom prst="rect">
            <a:avLst/>
          </a:prstGeom>
          <a:solidFill>
            <a:srgbClr val="FF9900"/>
          </a:solidFill>
          <a:ln w="9525">
            <a:solidFill>
              <a:schemeClr val="tx1"/>
            </a:solidFill>
            <a:miter lim="800000"/>
            <a:headEnd/>
            <a:tailEnd/>
          </a:ln>
        </p:spPr>
        <p:txBody>
          <a:bodyPr lIns="91424" tIns="45712" rIns="91424" bIns="45712" anchor="ctr">
            <a:spAutoFit/>
          </a:bodyPr>
          <a:lstStyle/>
          <a:p>
            <a:pPr marL="100013" defTabSz="912813"/>
            <a:r>
              <a:rPr lang="en-GB" sz="1900">
                <a:latin typeface="Calibri" pitchFamily="34" charset="0"/>
              </a:rPr>
              <a:t>Dar seguimiento</a:t>
            </a:r>
          </a:p>
        </p:txBody>
      </p:sp>
      <p:sp>
        <p:nvSpPr>
          <p:cNvPr id="29721" name="Line 22"/>
          <p:cNvSpPr>
            <a:spLocks noChangeShapeType="1"/>
          </p:cNvSpPr>
          <p:nvPr/>
        </p:nvSpPr>
        <p:spPr bwMode="auto">
          <a:xfrm>
            <a:off x="5792788" y="4503738"/>
            <a:ext cx="641350" cy="363537"/>
          </a:xfrm>
          <a:prstGeom prst="line">
            <a:avLst/>
          </a:prstGeom>
          <a:noFill/>
          <a:ln w="38100">
            <a:solidFill>
              <a:schemeClr val="tx1"/>
            </a:solidFill>
            <a:round/>
            <a:headEnd/>
            <a:tailEnd type="triangle" w="med" len="med"/>
          </a:ln>
        </p:spPr>
        <p:txBody>
          <a:bodyPr/>
          <a:lstStyle/>
          <a:p>
            <a:endParaRPr lang="en-US"/>
          </a:p>
        </p:txBody>
      </p:sp>
    </p:spTree>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685800" y="304800"/>
            <a:ext cx="7773988" cy="533400"/>
          </a:xfrm>
        </p:spPr>
        <p:txBody>
          <a:bodyPr/>
          <a:lstStyle/>
          <a:p>
            <a:r>
              <a:rPr lang="es-ES" smtClean="0"/>
              <a:t>RSI - diseminación de información </a:t>
            </a:r>
          </a:p>
        </p:txBody>
      </p:sp>
      <p:sp>
        <p:nvSpPr>
          <p:cNvPr id="31746" name="Content Placeholder 2"/>
          <p:cNvSpPr>
            <a:spLocks noGrp="1"/>
          </p:cNvSpPr>
          <p:nvPr>
            <p:ph idx="1"/>
          </p:nvPr>
        </p:nvSpPr>
        <p:spPr>
          <a:xfrm>
            <a:off x="5724525" y="1412875"/>
            <a:ext cx="3205163" cy="685800"/>
          </a:xfrm>
        </p:spPr>
        <p:txBody>
          <a:bodyPr/>
          <a:lstStyle/>
          <a:p>
            <a:pPr marL="0" indent="0" algn="ctr">
              <a:buFontTx/>
              <a:buNone/>
            </a:pPr>
            <a:r>
              <a:rPr lang="es-ES" smtClean="0"/>
              <a:t>Sitio de Información de Eventos para los CNE: 16 eventos de cólera </a:t>
            </a:r>
          </a:p>
        </p:txBody>
      </p:sp>
      <p:pic>
        <p:nvPicPr>
          <p:cNvPr id="31747" name="Picture 2"/>
          <p:cNvPicPr>
            <a:picLocks noChangeAspect="1" noChangeArrowheads="1"/>
          </p:cNvPicPr>
          <p:nvPr/>
        </p:nvPicPr>
        <p:blipFill>
          <a:blip r:embed="rId2"/>
          <a:srcRect/>
          <a:stretch>
            <a:fillRect/>
          </a:stretch>
        </p:blipFill>
        <p:spPr bwMode="auto">
          <a:xfrm>
            <a:off x="252413" y="908050"/>
            <a:ext cx="3455987" cy="4940300"/>
          </a:xfrm>
          <a:prstGeom prst="rect">
            <a:avLst/>
          </a:prstGeom>
          <a:noFill/>
          <a:ln w="9525">
            <a:noFill/>
            <a:miter lim="800000"/>
            <a:headEnd/>
            <a:tailEnd/>
          </a:ln>
        </p:spPr>
      </p:pic>
      <p:pic>
        <p:nvPicPr>
          <p:cNvPr id="31748"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3392488"/>
            <a:ext cx="5045075" cy="2628900"/>
          </a:xfrm>
          <a:prstGeom prst="rect">
            <a:avLst/>
          </a:prstGeom>
          <a:noFill/>
          <a:ln w="9525">
            <a:noFill/>
            <a:miter lim="800000"/>
            <a:headEnd/>
            <a:tailEnd/>
          </a:ln>
        </p:spPr>
      </p:pic>
      <p:pic>
        <p:nvPicPr>
          <p:cNvPr id="31749" name="Picture 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92500" y="3243263"/>
            <a:ext cx="5616575" cy="3281362"/>
          </a:xfrm>
          <a:prstGeom prst="rect">
            <a:avLst/>
          </a:prstGeom>
          <a:noFill/>
          <a:ln w="9525">
            <a:noFill/>
            <a:miter lim="800000"/>
            <a:headEnd/>
            <a:tailEnd/>
          </a:ln>
        </p:spPr>
      </p:pic>
    </p:spTree>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p:cNvPicPr>
            <a:picLocks noChangeAspect="1" noChangeArrowheads="1"/>
          </p:cNvPicPr>
          <p:nvPr/>
        </p:nvPicPr>
        <p:blipFill>
          <a:blip r:embed="rId2"/>
          <a:srcRect/>
          <a:stretch>
            <a:fillRect/>
          </a:stretch>
        </p:blipFill>
        <p:spPr bwMode="auto">
          <a:xfrm>
            <a:off x="5940425" y="765175"/>
            <a:ext cx="3043238" cy="3721100"/>
          </a:xfrm>
          <a:prstGeom prst="rect">
            <a:avLst/>
          </a:prstGeom>
          <a:noFill/>
          <a:ln w="9525">
            <a:noFill/>
            <a:miter lim="800000"/>
            <a:headEnd/>
            <a:tailEnd/>
          </a:ln>
        </p:spPr>
      </p:pic>
      <p:pic>
        <p:nvPicPr>
          <p:cNvPr id="32770" name="Picture 3"/>
          <p:cNvPicPr>
            <a:picLocks noChangeAspect="1" noChangeArrowheads="1"/>
          </p:cNvPicPr>
          <p:nvPr/>
        </p:nvPicPr>
        <p:blipFill>
          <a:blip r:embed="rId3"/>
          <a:srcRect/>
          <a:stretch>
            <a:fillRect/>
          </a:stretch>
        </p:blipFill>
        <p:spPr bwMode="auto">
          <a:xfrm>
            <a:off x="74613" y="938213"/>
            <a:ext cx="3889375" cy="5332412"/>
          </a:xfrm>
          <a:prstGeom prst="rect">
            <a:avLst/>
          </a:prstGeom>
          <a:noFill/>
          <a:ln w="9525">
            <a:noFill/>
            <a:miter lim="800000"/>
            <a:headEnd/>
            <a:tailEnd/>
          </a:ln>
        </p:spPr>
      </p:pic>
      <p:sp>
        <p:nvSpPr>
          <p:cNvPr id="32771" name="Title 1"/>
          <p:cNvSpPr>
            <a:spLocks noGrp="1"/>
          </p:cNvSpPr>
          <p:nvPr>
            <p:ph type="title"/>
          </p:nvPr>
        </p:nvSpPr>
        <p:spPr>
          <a:xfrm>
            <a:off x="685800" y="304800"/>
            <a:ext cx="7773988" cy="533400"/>
          </a:xfrm>
        </p:spPr>
        <p:txBody>
          <a:bodyPr/>
          <a:lstStyle/>
          <a:p>
            <a:r>
              <a:rPr lang="es-ES" smtClean="0"/>
              <a:t>RSI - diseminación de información en la Región </a:t>
            </a:r>
          </a:p>
        </p:txBody>
      </p:sp>
      <p:pic>
        <p:nvPicPr>
          <p:cNvPr id="32772"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t="10312" b="5000"/>
          <a:stretch>
            <a:fillRect/>
          </a:stretch>
        </p:blipFill>
        <p:spPr bwMode="auto">
          <a:xfrm>
            <a:off x="252413" y="3573463"/>
            <a:ext cx="8677275" cy="3252787"/>
          </a:xfrm>
          <a:prstGeom prst="rect">
            <a:avLst/>
          </a:prstGeom>
          <a:noFill/>
          <a:ln w="9525">
            <a:noFill/>
            <a:miter lim="800000"/>
            <a:headEnd/>
            <a:tailEnd/>
          </a:ln>
        </p:spPr>
      </p:pic>
    </p:spTree>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2"/>
          <p:cNvSpPr>
            <a:spLocks noGrp="1"/>
          </p:cNvSpPr>
          <p:nvPr>
            <p:ph idx="1"/>
          </p:nvPr>
        </p:nvSpPr>
        <p:spPr>
          <a:xfrm>
            <a:off x="323850" y="1412875"/>
            <a:ext cx="4249738" cy="4114800"/>
          </a:xfrm>
        </p:spPr>
        <p:txBody>
          <a:bodyPr/>
          <a:lstStyle/>
          <a:p>
            <a:r>
              <a:rPr lang="es-ES" smtClean="0"/>
              <a:t>Se apoyó la preparación de la Región para enfrentar posibles brotes de cólera:</a:t>
            </a:r>
          </a:p>
          <a:p>
            <a:pPr lvl="1"/>
            <a:r>
              <a:rPr lang="es-ES" smtClean="0"/>
              <a:t>Actualización de planes de emergencia</a:t>
            </a:r>
          </a:p>
          <a:p>
            <a:pPr lvl="1"/>
            <a:r>
              <a:rPr lang="es-ES" smtClean="0"/>
              <a:t>Diagnostico</a:t>
            </a:r>
          </a:p>
          <a:p>
            <a:pPr lvl="1"/>
            <a:r>
              <a:rPr lang="es-ES" smtClean="0"/>
              <a:t>Manejo de pacientes </a:t>
            </a:r>
          </a:p>
        </p:txBody>
      </p:sp>
      <p:sp>
        <p:nvSpPr>
          <p:cNvPr id="33794" name="Date Placeholder 3"/>
          <p:cNvSpPr>
            <a:spLocks noGrp="1"/>
          </p:cNvSpPr>
          <p:nvPr>
            <p:ph type="dt" sz="quarter" idx="10"/>
          </p:nvPr>
        </p:nvSpPr>
        <p:spPr>
          <a:noFill/>
        </p:spPr>
        <p:txBody>
          <a:bodyPr/>
          <a:lstStyle/>
          <a:p>
            <a:r>
              <a:rPr lang="en-US" smtClean="0"/>
              <a:t>2007</a:t>
            </a:r>
          </a:p>
        </p:txBody>
      </p:sp>
      <p:sp>
        <p:nvSpPr>
          <p:cNvPr id="5" name="Footer Placeholder 4"/>
          <p:cNvSpPr>
            <a:spLocks noGrp="1"/>
          </p:cNvSpPr>
          <p:nvPr>
            <p:ph type="ftr" sz="quarter" idx="11"/>
          </p:nvPr>
        </p:nvSpPr>
        <p:spPr/>
        <p:txBody>
          <a:bodyPr/>
          <a:lstStyle/>
          <a:p>
            <a:pPr>
              <a:defRPr/>
            </a:pPr>
            <a:r>
              <a:rPr lang="en-US" smtClean="0"/>
              <a:t>Pan American</a:t>
            </a:r>
          </a:p>
          <a:p>
            <a:pPr>
              <a:defRPr/>
            </a:pPr>
            <a:r>
              <a:rPr lang="en-US" smtClean="0"/>
              <a:t>Health</a:t>
            </a:r>
          </a:p>
          <a:p>
            <a:pPr>
              <a:defRPr/>
            </a:pPr>
            <a:r>
              <a:rPr lang="en-US" smtClean="0"/>
              <a:t>Organization</a:t>
            </a:r>
            <a:endParaRPr lang="en-US" sz="1400">
              <a:solidFill>
                <a:schemeClr val="accent2"/>
              </a:solidFill>
            </a:endParaRPr>
          </a:p>
        </p:txBody>
      </p:sp>
      <p:sp>
        <p:nvSpPr>
          <p:cNvPr id="33796" name="Title 1"/>
          <p:cNvSpPr txBox="1">
            <a:spLocks/>
          </p:cNvSpPr>
          <p:nvPr/>
        </p:nvSpPr>
        <p:spPr bwMode="auto">
          <a:xfrm>
            <a:off x="685800" y="304800"/>
            <a:ext cx="7773988" cy="533400"/>
          </a:xfrm>
          <a:prstGeom prst="rect">
            <a:avLst/>
          </a:prstGeom>
          <a:noFill/>
          <a:ln w="9525">
            <a:noFill/>
            <a:miter lim="800000"/>
            <a:headEnd/>
            <a:tailEnd/>
          </a:ln>
        </p:spPr>
        <p:txBody>
          <a:bodyPr anchor="ctr"/>
          <a:lstStyle/>
          <a:p>
            <a:pPr algn="ctr" eaLnBrk="0" hangingPunct="0">
              <a:lnSpc>
                <a:spcPct val="70000"/>
              </a:lnSpc>
            </a:pPr>
            <a:r>
              <a:rPr lang="es-ES" sz="3200">
                <a:solidFill>
                  <a:srgbClr val="004080"/>
                </a:solidFill>
                <a:latin typeface="Arial Black" pitchFamily="34" charset="0"/>
              </a:rPr>
              <a:t>RSI – apoyo en la respuesta  </a:t>
            </a:r>
          </a:p>
        </p:txBody>
      </p:sp>
      <p:pic>
        <p:nvPicPr>
          <p:cNvPr id="33797" name="Picture 6"/>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860925" y="1412875"/>
            <a:ext cx="3941763" cy="4300538"/>
          </a:xfrm>
          <a:prstGeom prst="rect">
            <a:avLst/>
          </a:prstGeom>
          <a:noFill/>
          <a:ln w="9525">
            <a:noFill/>
            <a:miter lim="800000"/>
            <a:headEnd/>
            <a:tailEnd/>
          </a:ln>
        </p:spPr>
      </p:pic>
    </p:spTree>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304800" y="228600"/>
            <a:ext cx="8078788" cy="762000"/>
          </a:xfrm>
        </p:spPr>
        <p:txBody>
          <a:bodyPr/>
          <a:lstStyle/>
          <a:p>
            <a:r>
              <a:rPr lang="es-ES" smtClean="0"/>
              <a:t>RSI: Áreas de trabajo para su aplicación </a:t>
            </a:r>
          </a:p>
        </p:txBody>
      </p:sp>
      <p:sp>
        <p:nvSpPr>
          <p:cNvPr id="3" name="Content Placeholder 2"/>
          <p:cNvSpPr>
            <a:spLocks noGrp="1"/>
          </p:cNvSpPr>
          <p:nvPr>
            <p:ph idx="1"/>
          </p:nvPr>
        </p:nvSpPr>
        <p:spPr>
          <a:xfrm>
            <a:off x="304800" y="1143000"/>
            <a:ext cx="6249988" cy="5562600"/>
          </a:xfrm>
          <a:solidFill>
            <a:schemeClr val="bg1"/>
          </a:solidFill>
        </p:spPr>
        <p:txBody>
          <a:bodyPr/>
          <a:lstStyle/>
          <a:p>
            <a:pPr marL="347663" indent="-347663">
              <a:spcBef>
                <a:spcPct val="0"/>
              </a:spcBef>
              <a:spcAft>
                <a:spcPct val="20000"/>
              </a:spcAft>
              <a:buClr>
                <a:schemeClr val="tx1"/>
              </a:buClr>
              <a:buFontTx/>
              <a:buAutoNum type="arabicPeriod"/>
              <a:defRPr/>
            </a:pPr>
            <a:r>
              <a:rPr lang="es-ES" sz="2400" dirty="0">
                <a:solidFill>
                  <a:schemeClr val="tx1"/>
                </a:solidFill>
                <a:latin typeface="Arial Narrow" pitchFamily="34" charset="0"/>
              </a:rPr>
              <a:t>Impulso de las alianzas mundiales </a:t>
            </a:r>
          </a:p>
          <a:p>
            <a:pPr marL="347663" indent="-347663">
              <a:spcBef>
                <a:spcPct val="0"/>
              </a:spcBef>
              <a:spcAft>
                <a:spcPct val="20000"/>
              </a:spcAft>
              <a:buClr>
                <a:schemeClr val="tx1"/>
              </a:buClr>
              <a:buFontTx/>
              <a:buAutoNum type="arabicPeriod"/>
              <a:defRPr/>
            </a:pPr>
            <a:r>
              <a:rPr lang="es-ES" sz="2400" dirty="0">
                <a:solidFill>
                  <a:schemeClr val="tx1"/>
                </a:solidFill>
                <a:latin typeface="Arial Narrow" pitchFamily="34" charset="0"/>
              </a:rPr>
              <a:t>Fortalecimiento de los sistemas nacionales de vigilancia y respuesta </a:t>
            </a:r>
          </a:p>
          <a:p>
            <a:pPr marL="347663" indent="-347663">
              <a:spcBef>
                <a:spcPct val="0"/>
              </a:spcBef>
              <a:spcAft>
                <a:spcPct val="20000"/>
              </a:spcAft>
              <a:buClr>
                <a:schemeClr val="tx1"/>
              </a:buClr>
              <a:buFontTx/>
              <a:buAutoNum type="arabicPeriod"/>
              <a:defRPr/>
            </a:pPr>
            <a:r>
              <a:rPr lang="es-ES" sz="2400" dirty="0">
                <a:solidFill>
                  <a:schemeClr val="tx1"/>
                </a:solidFill>
                <a:latin typeface="Arial Narrow" pitchFamily="34" charset="0"/>
              </a:rPr>
              <a:t>Fortalecimiento de la seguridad sanitaria en los viajes y el transporte </a:t>
            </a:r>
          </a:p>
          <a:p>
            <a:pPr marL="347663" indent="-347663">
              <a:spcBef>
                <a:spcPct val="0"/>
              </a:spcBef>
              <a:spcAft>
                <a:spcPct val="20000"/>
              </a:spcAft>
              <a:buClr>
                <a:schemeClr val="tx1"/>
              </a:buClr>
              <a:buFontTx/>
              <a:buAutoNum type="arabicPeriod"/>
              <a:defRPr/>
            </a:pPr>
            <a:r>
              <a:rPr lang="es-ES" sz="2400" dirty="0">
                <a:solidFill>
                  <a:schemeClr val="tx1"/>
                </a:solidFill>
                <a:latin typeface="Arial Narrow" pitchFamily="34" charset="0"/>
              </a:rPr>
              <a:t>Fortalecimiento de los sistemas mundiales de alerta y respuesta de la OMS </a:t>
            </a:r>
          </a:p>
          <a:p>
            <a:pPr marL="347663" indent="-347663">
              <a:spcBef>
                <a:spcPct val="0"/>
              </a:spcBef>
              <a:spcAft>
                <a:spcPct val="20000"/>
              </a:spcAft>
              <a:buClr>
                <a:schemeClr val="tx1"/>
              </a:buClr>
              <a:buFontTx/>
              <a:buAutoNum type="arabicPeriod"/>
              <a:defRPr/>
            </a:pPr>
            <a:r>
              <a:rPr lang="es-ES" sz="2400" dirty="0" smtClean="0">
                <a:solidFill>
                  <a:schemeClr val="tx1"/>
                </a:solidFill>
                <a:latin typeface="Arial Narrow" pitchFamily="34" charset="0"/>
              </a:rPr>
              <a:t>Fortalecimiento </a:t>
            </a:r>
            <a:r>
              <a:rPr lang="es-ES" sz="2400" dirty="0">
                <a:solidFill>
                  <a:schemeClr val="tx1"/>
                </a:solidFill>
                <a:latin typeface="Arial Narrow" pitchFamily="34" charset="0"/>
              </a:rPr>
              <a:t>de la gestión de riesgos </a:t>
            </a:r>
            <a:endParaRPr lang="es-ES" sz="2400" dirty="0" smtClean="0">
              <a:solidFill>
                <a:schemeClr val="tx1"/>
              </a:solidFill>
              <a:latin typeface="Arial Narrow" pitchFamily="34" charset="0"/>
            </a:endParaRPr>
          </a:p>
          <a:p>
            <a:pPr marL="347663" indent="-347663">
              <a:spcBef>
                <a:spcPct val="0"/>
              </a:spcBef>
              <a:spcAft>
                <a:spcPct val="20000"/>
              </a:spcAft>
              <a:buClr>
                <a:schemeClr val="tx1"/>
              </a:buClr>
              <a:buFontTx/>
              <a:buAutoNum type="arabicPeriod"/>
              <a:defRPr/>
            </a:pPr>
            <a:r>
              <a:rPr lang="es-ES" sz="2400" dirty="0" smtClean="0">
                <a:solidFill>
                  <a:schemeClr val="tx1"/>
                </a:solidFill>
                <a:latin typeface="Arial Narrow" pitchFamily="34" charset="0"/>
              </a:rPr>
              <a:t>Respaldo </a:t>
            </a:r>
            <a:r>
              <a:rPr lang="es-ES" sz="2400" dirty="0">
                <a:solidFill>
                  <a:schemeClr val="tx1"/>
                </a:solidFill>
                <a:latin typeface="Arial Narrow" pitchFamily="34" charset="0"/>
              </a:rPr>
              <a:t>de los derechos, obligaciones y </a:t>
            </a:r>
            <a:r>
              <a:rPr lang="es-ES" sz="2400" dirty="0" smtClean="0">
                <a:solidFill>
                  <a:schemeClr val="tx1"/>
                </a:solidFill>
                <a:latin typeface="Arial Narrow" pitchFamily="34" charset="0"/>
              </a:rPr>
              <a:t>procedimientos</a:t>
            </a:r>
          </a:p>
          <a:p>
            <a:pPr marL="347663" indent="-347663">
              <a:spcBef>
                <a:spcPct val="0"/>
              </a:spcBef>
              <a:spcAft>
                <a:spcPct val="20000"/>
              </a:spcAft>
              <a:buClr>
                <a:schemeClr val="tx1"/>
              </a:buClr>
              <a:buFontTx/>
              <a:buAutoNum type="arabicPeriod"/>
              <a:defRPr/>
            </a:pPr>
            <a:r>
              <a:rPr lang="es-ES" sz="2400" dirty="0" smtClean="0">
                <a:solidFill>
                  <a:schemeClr val="tx1"/>
                </a:solidFill>
                <a:latin typeface="Arial Narrow" pitchFamily="34" charset="0"/>
              </a:rPr>
              <a:t>Realización </a:t>
            </a:r>
            <a:r>
              <a:rPr lang="es-ES" sz="2400" dirty="0">
                <a:solidFill>
                  <a:schemeClr val="tx1"/>
                </a:solidFill>
                <a:latin typeface="Arial Narrow" pitchFamily="34" charset="0"/>
              </a:rPr>
              <a:t>de estudios y vigilancia de los progresos</a:t>
            </a:r>
            <a:endParaRPr lang="en-US" sz="2400" dirty="0">
              <a:solidFill>
                <a:schemeClr val="tx1"/>
              </a:solidFill>
              <a:latin typeface="Arial Narrow" pitchFamily="34" charset="0"/>
            </a:endParaRPr>
          </a:p>
          <a:p>
            <a:pPr>
              <a:defRPr/>
            </a:pPr>
            <a:endParaRPr lang="en-US" sz="2400" dirty="0">
              <a:solidFill>
                <a:schemeClr val="tx1"/>
              </a:solidFill>
              <a:latin typeface="Arial Narrow" pitchFamily="34" charset="0"/>
            </a:endParaRPr>
          </a:p>
        </p:txBody>
      </p:sp>
      <p:pic>
        <p:nvPicPr>
          <p:cNvPr id="34819"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2388" y="1676400"/>
            <a:ext cx="2432050" cy="3459163"/>
          </a:xfrm>
          <a:prstGeom prst="rect">
            <a:avLst/>
          </a:prstGeom>
          <a:noFill/>
          <a:ln w="9525">
            <a:noFill/>
            <a:miter lim="800000"/>
            <a:headEnd/>
            <a:tailEnd/>
          </a:ln>
        </p:spPr>
      </p:pic>
    </p:spTree>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s-ES" smtClean="0"/>
              <a:t>Impulso de las alianzas mundiales </a:t>
            </a:r>
            <a:br>
              <a:rPr lang="es-ES" smtClean="0"/>
            </a:br>
            <a:endParaRPr lang="en-US" smtClean="0"/>
          </a:p>
        </p:txBody>
      </p:sp>
      <p:sp>
        <p:nvSpPr>
          <p:cNvPr id="35842" name="Content Placeholder 2"/>
          <p:cNvSpPr>
            <a:spLocks noGrp="1"/>
          </p:cNvSpPr>
          <p:nvPr>
            <p:ph idx="1"/>
          </p:nvPr>
        </p:nvSpPr>
        <p:spPr>
          <a:xfrm>
            <a:off x="685800" y="1981200"/>
            <a:ext cx="5111750" cy="2139950"/>
          </a:xfrm>
        </p:spPr>
        <p:txBody>
          <a:bodyPr/>
          <a:lstStyle/>
          <a:p>
            <a:r>
              <a:rPr lang="es-ES" smtClean="0"/>
              <a:t>Colaboración entre países y entre las agencias internacionales para mejorar el apoyo técnico disponible y movilizar recursos necesarios. </a:t>
            </a:r>
          </a:p>
        </p:txBody>
      </p:sp>
      <p:sp>
        <p:nvSpPr>
          <p:cNvPr id="35843" name="Date Placeholder 3"/>
          <p:cNvSpPr>
            <a:spLocks noGrp="1"/>
          </p:cNvSpPr>
          <p:nvPr>
            <p:ph type="dt" sz="quarter" idx="10"/>
          </p:nvPr>
        </p:nvSpPr>
        <p:spPr>
          <a:noFill/>
        </p:spPr>
        <p:txBody>
          <a:bodyPr/>
          <a:lstStyle/>
          <a:p>
            <a:r>
              <a:rPr lang="en-US" smtClean="0"/>
              <a:t>2007</a:t>
            </a:r>
          </a:p>
        </p:txBody>
      </p:sp>
      <p:sp>
        <p:nvSpPr>
          <p:cNvPr id="5" name="Footer Placeholder 4"/>
          <p:cNvSpPr>
            <a:spLocks noGrp="1"/>
          </p:cNvSpPr>
          <p:nvPr>
            <p:ph type="ftr" sz="quarter" idx="11"/>
          </p:nvPr>
        </p:nvSpPr>
        <p:spPr/>
        <p:txBody>
          <a:bodyPr/>
          <a:lstStyle/>
          <a:p>
            <a:pPr>
              <a:defRPr/>
            </a:pPr>
            <a:r>
              <a:rPr lang="en-US" smtClean="0"/>
              <a:t>Pan American</a:t>
            </a:r>
          </a:p>
          <a:p>
            <a:pPr>
              <a:defRPr/>
            </a:pPr>
            <a:r>
              <a:rPr lang="en-US" smtClean="0"/>
              <a:t>Health</a:t>
            </a:r>
          </a:p>
          <a:p>
            <a:pPr>
              <a:defRPr/>
            </a:pPr>
            <a:r>
              <a:rPr lang="en-US" smtClean="0"/>
              <a:t>Organization</a:t>
            </a:r>
            <a:endParaRPr lang="en-US" sz="1400">
              <a:solidFill>
                <a:schemeClr val="accent2"/>
              </a:solidFill>
            </a:endParaRPr>
          </a:p>
        </p:txBody>
      </p:sp>
      <p:pic>
        <p:nvPicPr>
          <p:cNvPr id="35845" name="Picture 5"/>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049963" y="2492375"/>
            <a:ext cx="3095625" cy="3257550"/>
          </a:xfrm>
          <a:prstGeom prst="rect">
            <a:avLst/>
          </a:prstGeom>
          <a:noFill/>
          <a:ln w="9525">
            <a:noFill/>
            <a:miter lim="800000"/>
            <a:headEnd/>
            <a:tailEnd/>
          </a:ln>
        </p:spPr>
      </p:pic>
      <p:pic>
        <p:nvPicPr>
          <p:cNvPr id="35846" name="Picture 3" descr="C:\Users\almironm\Desktop\showimage.jpg"/>
          <p:cNvPicPr>
            <a:picLocks noChangeAspect="1" noChangeArrowheads="1"/>
          </p:cNvPicPr>
          <p:nvPr/>
        </p:nvPicPr>
        <p:blipFill>
          <a:blip r:embed="rId3"/>
          <a:srcRect/>
          <a:stretch>
            <a:fillRect/>
          </a:stretch>
        </p:blipFill>
        <p:spPr bwMode="auto">
          <a:xfrm>
            <a:off x="0" y="4767263"/>
            <a:ext cx="3121025" cy="2090737"/>
          </a:xfrm>
          <a:prstGeom prst="rect">
            <a:avLst/>
          </a:prstGeom>
          <a:noFill/>
          <a:ln w="9525">
            <a:noFill/>
            <a:miter lim="800000"/>
            <a:headEnd/>
            <a:tailEnd/>
          </a:ln>
        </p:spPr>
      </p:pic>
      <p:pic>
        <p:nvPicPr>
          <p:cNvPr id="35847" name="Picture 2"/>
          <p:cNvPicPr>
            <a:picLocks noChangeAspect="1" noChangeArrowheads="1"/>
          </p:cNvPicPr>
          <p:nvPr/>
        </p:nvPicPr>
        <p:blipFill>
          <a:blip r:embed="rId4"/>
          <a:srcRect/>
          <a:stretch>
            <a:fillRect/>
          </a:stretch>
        </p:blipFill>
        <p:spPr bwMode="auto">
          <a:xfrm>
            <a:off x="2773363" y="4794250"/>
            <a:ext cx="3095625" cy="2063750"/>
          </a:xfrm>
          <a:prstGeom prst="rect">
            <a:avLst/>
          </a:prstGeom>
          <a:noFill/>
          <a:ln w="9525">
            <a:noFill/>
            <a:miter lim="800000"/>
            <a:headEnd/>
            <a:tailEnd/>
          </a:ln>
        </p:spPr>
      </p:pic>
    </p:spTree>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ENG02">
  <a:themeElements>
    <a:clrScheme name="ENG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G0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ENG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G0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G0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G0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G0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G0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G0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G0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G0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G0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G0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G0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20283</TotalTime>
  <Words>791</Words>
  <Application>Microsoft Office PowerPoint</Application>
  <PresentationFormat>Custom</PresentationFormat>
  <Paragraphs>157</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ENG02</vt:lpstr>
      <vt:lpstr>Reglamento Sanitario Internacional y la epidemia de cólera en la Región </vt:lpstr>
      <vt:lpstr>El Cólera en el RSI </vt:lpstr>
      <vt:lpstr>El cólera en el marco operativo del nuevo RSI</vt:lpstr>
      <vt:lpstr>EL RSI en la detección, evaluación y respuesta a eventos  </vt:lpstr>
      <vt:lpstr>RSI - diseminación de información </vt:lpstr>
      <vt:lpstr>RSI - diseminación de información en la Región </vt:lpstr>
      <vt:lpstr>PowerPoint Presentation</vt:lpstr>
      <vt:lpstr>RSI: Áreas de trabajo para su aplicación </vt:lpstr>
      <vt:lpstr>Impulso de las alianzas mundiales  </vt:lpstr>
      <vt:lpstr>Fortalecimiento de los sistemas nacionales de vigilancia y respuesta  </vt:lpstr>
      <vt:lpstr>Fortalecimiento de la seguridad sanitaria en los viajes y el transporte  </vt:lpstr>
      <vt:lpstr>PowerPoint Presentation</vt:lpstr>
      <vt:lpstr>2010- 2011</vt:lpstr>
      <vt:lpstr>Fortalecimiento de la gestión de riesgos  </vt:lpstr>
      <vt:lpstr>Lecciones aprendidas</vt:lpstr>
      <vt:lpstr>Diferencia urbano-rural  en el uso de instalación mejorada de saneamiento, 2008 </vt:lpstr>
      <vt:lpstr>PowerPoint Presentation</vt:lpstr>
      <vt:lpstr>PowerPoint Presentation</vt:lpstr>
    </vt:vector>
  </TitlesOfParts>
  <Company>WHO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AI Coordination and Operations</dc:title>
  <dc:creator>template-user1</dc:creator>
  <cp:lastModifiedBy>Diaz, Mr. Juan Carlos (WDC)</cp:lastModifiedBy>
  <cp:revision>954</cp:revision>
  <dcterms:created xsi:type="dcterms:W3CDTF">2006-03-27T11:40:02Z</dcterms:created>
  <dcterms:modified xsi:type="dcterms:W3CDTF">2015-02-11T21:42:43Z</dcterms:modified>
</cp:coreProperties>
</file>