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58" r:id="rId5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0000FF"/>
    <a:srgbClr val="CCCCFF"/>
    <a:srgbClr val="DDDDDD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495" autoAdjust="0"/>
    <p:restoredTop sz="96261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-1755" y="-91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-3486" y="-114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4B12A8-3D7F-43D4-A09D-E55A48CA6E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3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B14803-28B0-4A27-98E6-477E7E23F2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50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893A36-E8AB-430E-9544-B60D3F158ADC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341D6-27A7-466A-9437-EE8E8B12E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7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12B8B-D127-4474-995A-65365AB54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416B-187A-4094-A313-9BCE82494D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4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B74DB-5D8E-46CA-BC09-BCB0298AB9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1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41621-5D90-413D-845E-E16C542FBB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9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F430-EC6A-486B-AF6C-CAFC7B262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6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27AD-3F28-407B-B498-8B29CC97B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5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2956-2EDF-42D1-99E2-3F1630602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5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478FB-B123-4834-9438-1DA6D7C20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DA3B-9B21-4E99-87BD-CADAC834D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1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4A84E-72FA-4D90-ABDE-A3BB4CD8D3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269605-4555-4C69-B799-C42251C7F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38950" y="6570663"/>
            <a:ext cx="2210862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/>
              <a:t>Data in WHO/HQ as of </a:t>
            </a:r>
            <a:r>
              <a:rPr lang="en-GB" dirty="0" smtClean="0"/>
              <a:t>14 Jan 2014</a:t>
            </a:r>
            <a:endParaRPr lang="en-GB" dirty="0"/>
          </a:p>
        </p:txBody>
      </p:sp>
      <p:sp>
        <p:nvSpPr>
          <p:cNvPr id="521" name="Text Box 2"/>
          <p:cNvSpPr txBox="1">
            <a:spLocks noChangeArrowheads="1"/>
          </p:cNvSpPr>
          <p:nvPr/>
        </p:nvSpPr>
        <p:spPr bwMode="auto">
          <a:xfrm>
            <a:off x="152400" y="358152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 dirty="0">
                <a:latin typeface="+mj-lt"/>
              </a:rPr>
              <a:t>Wild Poliovirus </a:t>
            </a:r>
            <a:r>
              <a:rPr lang="en-GB" sz="2000" b="1" dirty="0" smtClean="0">
                <a:latin typeface="+mj-lt"/>
              </a:rPr>
              <a:t>Infected </a:t>
            </a:r>
            <a:r>
              <a:rPr lang="en-GB" sz="2000" b="1" dirty="0">
                <a:latin typeface="+mj-lt"/>
              </a:rPr>
              <a:t>D</a:t>
            </a:r>
            <a:r>
              <a:rPr lang="en-GB" sz="2000" b="1" dirty="0" smtClean="0">
                <a:latin typeface="+mj-lt"/>
              </a:rPr>
              <a:t>istricts</a:t>
            </a:r>
            <a:r>
              <a:rPr lang="en-GB" sz="2000" b="1" baseline="30000" dirty="0" smtClean="0">
                <a:latin typeface="+mj-lt"/>
              </a:rPr>
              <a:t>1</a:t>
            </a:r>
            <a:r>
              <a:rPr lang="en-GB" sz="2000" b="1" dirty="0">
                <a:latin typeface="+mj-lt"/>
              </a:rPr>
              <a:t>, </a:t>
            </a:r>
            <a:r>
              <a:rPr lang="en-GB" sz="2000" b="1" dirty="0" smtClean="0">
                <a:latin typeface="+mj-lt"/>
              </a:rPr>
              <a:t>2012-2013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2048" name="Table 20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369520"/>
              </p:ext>
            </p:extLst>
          </p:nvPr>
        </p:nvGraphicFramePr>
        <p:xfrm>
          <a:off x="438993" y="5101606"/>
          <a:ext cx="7402901" cy="474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2901"/>
              </a:tblGrid>
              <a:tr h="1280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baseline="30000" dirty="0" smtClean="0"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en-US" sz="1000" u="none" strike="noStrike" dirty="0" smtClean="0">
                          <a:effectLst/>
                          <a:latin typeface="Arial Narrow" panose="020B0606020202030204" pitchFamily="34" charset="0"/>
                        </a:rPr>
                        <a:t>Table </a:t>
                      </a:r>
                      <a:r>
                        <a:rPr lang="en-US" sz="1000" u="none" strike="noStrike" dirty="0">
                          <a:effectLst/>
                          <a:latin typeface="Arial Narrow" panose="020B0606020202030204" pitchFamily="34" charset="0"/>
                        </a:rPr>
                        <a:t>includes wild poliovirus detected from AFP cases only. Empty cells indicate no districts infected.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67" marR="8467" marT="8467" marB="0" anchor="ctr"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baseline="300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000" u="none" strike="noStrike" dirty="0">
                          <a:effectLst/>
                          <a:latin typeface="Arial Narrow" panose="020B0606020202030204" pitchFamily="34" charset="0"/>
                        </a:rPr>
                        <a:t> Data in WHO/HQ as of 15 Jan 2013 for 2012 data, and as of 14 Jan 2014 for 2013 data</a:t>
                      </a:r>
                      <a:r>
                        <a:rPr lang="en-US" sz="1000" u="none" strike="noStrike" dirty="0" smtClean="0"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baseline="30000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en-US" sz="1000" u="none" strike="noStrike" dirty="0" smtClean="0">
                          <a:effectLst/>
                          <a:latin typeface="Arial Narrow" panose="020B0606020202030204" pitchFamily="34" charset="0"/>
                        </a:rPr>
                        <a:t> Source: WHO/UNICEF 2011 Joint Reporting Form (as of may 2012)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67" marR="8467" marT="8467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367428"/>
            <a:ext cx="8255000" cy="3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218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2E8DAB5-B5EC-4DFF-A380-6240B092355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194581A-D30F-4DE6-BDAE-12F0625BC0E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852FE2D9-949D-465D-B4AF-22A205C6A1B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29228</TotalTime>
  <Words>70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garniers</dc:creator>
  <cp:lastModifiedBy>Revilla, Mr. Fernando (WDC)</cp:lastModifiedBy>
  <cp:revision>1759</cp:revision>
  <cp:lastPrinted>2013-12-10T07:53:01Z</cp:lastPrinted>
  <dcterms:created xsi:type="dcterms:W3CDTF">2006-05-08T10:56:49Z</dcterms:created>
  <dcterms:modified xsi:type="dcterms:W3CDTF">2014-01-30T19:42:40Z</dcterms:modified>
</cp:coreProperties>
</file>