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79126829786241"/>
          <c:y val="5.4671839489451569E-2"/>
          <c:w val="0.62124406805615962"/>
          <c:h val="0.76047818002341561"/>
        </c:manualLayout>
      </c:layout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AFR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Feuil1!$B$2:$N$2</c:f>
              <c:numCache>
                <c:formatCode>General</c:formatCode>
                <c:ptCount val="13"/>
                <c:pt idx="0">
                  <c:v>124.86239831569654</c:v>
                </c:pt>
                <c:pt idx="1">
                  <c:v>223.5331285356892</c:v>
                </c:pt>
                <c:pt idx="2">
                  <c:v>235.13503633579114</c:v>
                </c:pt>
                <c:pt idx="3">
                  <c:v>101.16224953301483</c:v>
                </c:pt>
                <c:pt idx="4">
                  <c:v>46.039631572139839</c:v>
                </c:pt>
                <c:pt idx="5">
                  <c:v>97.557413504995196</c:v>
                </c:pt>
                <c:pt idx="6">
                  <c:v>130.27394226551084</c:v>
                </c:pt>
                <c:pt idx="7">
                  <c:v>437.4362193509956</c:v>
                </c:pt>
                <c:pt idx="8">
                  <c:v>303.74703657642408</c:v>
                </c:pt>
                <c:pt idx="9">
                  <c:v>571.38899180492569</c:v>
                </c:pt>
                <c:pt idx="10">
                  <c:v>419.24446006627892</c:v>
                </c:pt>
                <c:pt idx="11">
                  <c:v>740.50621064704728</c:v>
                </c:pt>
                <c:pt idx="12">
                  <c:v>841.29665298344946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AMR</c:v>
                </c:pt>
              </c:strCache>
            </c:strRef>
          </c:tx>
          <c:spPr>
            <a:ln cmpd="tri"/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Feuil1!$B$3:$N$3</c:f>
              <c:numCache>
                <c:formatCode>General</c:formatCode>
                <c:ptCount val="13"/>
                <c:pt idx="0">
                  <c:v>0.14945980491866614</c:v>
                </c:pt>
                <c:pt idx="1">
                  <c:v>1.4065281620300845</c:v>
                </c:pt>
                <c:pt idx="2">
                  <c:v>0.26568120804720335</c:v>
                </c:pt>
                <c:pt idx="3">
                  <c:v>9.5969501349674094E-2</c:v>
                </c:pt>
                <c:pt idx="4">
                  <c:v>0.22452344511852121</c:v>
                </c:pt>
                <c:pt idx="5">
                  <c:v>0.19392178990094147</c:v>
                </c:pt>
                <c:pt idx="6">
                  <c:v>0.25301073397479135</c:v>
                </c:pt>
                <c:pt idx="7">
                  <c:v>9.5757995490985806E-2</c:v>
                </c:pt>
                <c:pt idx="8">
                  <c:v>0.12305375601622488</c:v>
                </c:pt>
                <c:pt idx="9">
                  <c:v>0.13715239185859207</c:v>
                </c:pt>
                <c:pt idx="10">
                  <c:v>3.0075767061301897</c:v>
                </c:pt>
                <c:pt idx="11">
                  <c:v>0.64692221197427657</c:v>
                </c:pt>
                <c:pt idx="12">
                  <c:v>2.0984765368836213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EMR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Feuil1!$B$4:$N$4</c:f>
              <c:numCache>
                <c:formatCode>General</c:formatCode>
                <c:ptCount val="13"/>
                <c:pt idx="0">
                  <c:v>61.719287573304669</c:v>
                </c:pt>
                <c:pt idx="1">
                  <c:v>61.329533459718981</c:v>
                </c:pt>
                <c:pt idx="2">
                  <c:v>17.576719190081391</c:v>
                </c:pt>
                <c:pt idx="3">
                  <c:v>65.718607869147732</c:v>
                </c:pt>
                <c:pt idx="4">
                  <c:v>21.962162314698404</c:v>
                </c:pt>
                <c:pt idx="5">
                  <c:v>29.239580686275833</c:v>
                </c:pt>
                <c:pt idx="6">
                  <c:v>44.344111945219659</c:v>
                </c:pt>
                <c:pt idx="7">
                  <c:v>31.19622415261939</c:v>
                </c:pt>
                <c:pt idx="8">
                  <c:v>117.07559700151236</c:v>
                </c:pt>
                <c:pt idx="9">
                  <c:v>111.63019114289175</c:v>
                </c:pt>
                <c:pt idx="10">
                  <c:v>92.089115001347523</c:v>
                </c:pt>
                <c:pt idx="11">
                  <c:v>85.991295734388416</c:v>
                </c:pt>
                <c:pt idx="12">
                  <c:v>90.350130777085155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EUR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Feuil1!$B$5:$N$5</c:f>
              <c:numCache>
                <c:formatCode>General</c:formatCode>
                <c:ptCount val="13"/>
                <c:pt idx="0">
                  <c:v>36.917545966786989</c:v>
                </c:pt>
                <c:pt idx="1">
                  <c:v>43.090520372261324</c:v>
                </c:pt>
                <c:pt idx="2">
                  <c:v>34.076443330929266</c:v>
                </c:pt>
                <c:pt idx="3">
                  <c:v>8.9253814756722285</c:v>
                </c:pt>
                <c:pt idx="4">
                  <c:v>10.438821165875595</c:v>
                </c:pt>
                <c:pt idx="5">
                  <c:v>7.8491387031236126</c:v>
                </c:pt>
                <c:pt idx="6">
                  <c:v>61.570129768628426</c:v>
                </c:pt>
                <c:pt idx="7">
                  <c:v>42.728386967561839</c:v>
                </c:pt>
                <c:pt idx="8">
                  <c:v>33.603616600908545</c:v>
                </c:pt>
                <c:pt idx="9">
                  <c:v>35.179628062780452</c:v>
                </c:pt>
                <c:pt idx="10">
                  <c:v>55.329725655517613</c:v>
                </c:pt>
                <c:pt idx="11">
                  <c:v>85.596167244034547</c:v>
                </c:pt>
                <c:pt idx="12">
                  <c:v>49.940745660934795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Feuil1!$A$6</c:f>
              <c:strCache>
                <c:ptCount val="1"/>
                <c:pt idx="0">
                  <c:v>SEAR</c:v>
                </c:pt>
              </c:strCache>
            </c:strRef>
          </c:tx>
          <c:spPr>
            <a:ln cmpd="dbl"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Feuil1!$B$6:$N$6</c:f>
              <c:numCache>
                <c:formatCode>General</c:formatCode>
                <c:ptCount val="13"/>
                <c:pt idx="0">
                  <c:v>25.606010110476774</c:v>
                </c:pt>
                <c:pt idx="1">
                  <c:v>38.388880095032818</c:v>
                </c:pt>
                <c:pt idx="2">
                  <c:v>30.295182728569511</c:v>
                </c:pt>
                <c:pt idx="3">
                  <c:v>47.697757335541439</c:v>
                </c:pt>
                <c:pt idx="4">
                  <c:v>41.516403549188176</c:v>
                </c:pt>
                <c:pt idx="5">
                  <c:v>42.614568628931472</c:v>
                </c:pt>
                <c:pt idx="6">
                  <c:v>57.584014946937486</c:v>
                </c:pt>
                <c:pt idx="7">
                  <c:v>52.912861877769487</c:v>
                </c:pt>
                <c:pt idx="8">
                  <c:v>67.563375534407484</c:v>
                </c:pt>
                <c:pt idx="9">
                  <c:v>57.875878170993794</c:v>
                </c:pt>
                <c:pt idx="10">
                  <c:v>47.765442167130132</c:v>
                </c:pt>
                <c:pt idx="11">
                  <c:v>51.598400231894018</c:v>
                </c:pt>
                <c:pt idx="12">
                  <c:v>51.103017600533548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Feuil1!$A$7</c:f>
              <c:strCache>
                <c:ptCount val="1"/>
                <c:pt idx="0">
                  <c:v>WPR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Feuil1!$B$7:$N$7</c:f>
              <c:numCache>
                <c:formatCode>General</c:formatCode>
                <c:ptCount val="13"/>
                <c:pt idx="0">
                  <c:v>5.8594124295638572</c:v>
                </c:pt>
                <c:pt idx="1">
                  <c:v>11.545284164334175</c:v>
                </c:pt>
                <c:pt idx="2">
                  <c:v>27.30943145781162</c:v>
                </c:pt>
                <c:pt idx="3">
                  <c:v>37.038928666940869</c:v>
                </c:pt>
                <c:pt idx="4">
                  <c:v>83.094873052902201</c:v>
                </c:pt>
                <c:pt idx="5">
                  <c:v>68.260307181922798</c:v>
                </c:pt>
                <c:pt idx="6">
                  <c:v>59.317658461770641</c:v>
                </c:pt>
                <c:pt idx="7">
                  <c:v>79.004342785106672</c:v>
                </c:pt>
                <c:pt idx="8">
                  <c:v>52.861108521219734</c:v>
                </c:pt>
                <c:pt idx="9">
                  <c:v>59.050757341507158</c:v>
                </c:pt>
                <c:pt idx="10">
                  <c:v>75.538360397878975</c:v>
                </c:pt>
                <c:pt idx="11">
                  <c:v>103.14759904797774</c:v>
                </c:pt>
                <c:pt idx="12">
                  <c:v>104.9252663905377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Feuil1!$A$8</c:f>
              <c:strCache>
                <c:ptCount val="1"/>
                <c:pt idx="0">
                  <c:v>GLOBAL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Feuil1!$B$8:$N$8</c:f>
              <c:numCache>
                <c:formatCode>General</c:formatCode>
                <c:ptCount val="13"/>
                <c:pt idx="0">
                  <c:v>33.39767593981108</c:v>
                </c:pt>
                <c:pt idx="1">
                  <c:v>52.089718443883669</c:v>
                </c:pt>
                <c:pt idx="2">
                  <c:v>50.138947007098679</c:v>
                </c:pt>
                <c:pt idx="3">
                  <c:v>41.484426315016336</c:v>
                </c:pt>
                <c:pt idx="4">
                  <c:v>41.903477980449317</c:v>
                </c:pt>
                <c:pt idx="5">
                  <c:v>43.977457412470223</c:v>
                </c:pt>
                <c:pt idx="6">
                  <c:v>58.165481133660769</c:v>
                </c:pt>
                <c:pt idx="7">
                  <c:v>93.423515090418149</c:v>
                </c:pt>
                <c:pt idx="8">
                  <c:v>80.398379946852373</c:v>
                </c:pt>
                <c:pt idx="9">
                  <c:v>109.65282317107248</c:v>
                </c:pt>
                <c:pt idx="10">
                  <c:v>94.984571476203911</c:v>
                </c:pt>
                <c:pt idx="11">
                  <c:v>142.56141696250492</c:v>
                </c:pt>
                <c:pt idx="12">
                  <c:v>145.75348726224757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Feuil1!$A$9</c:f>
              <c:strCache>
                <c:ptCount val="1"/>
                <c:pt idx="0">
                  <c:v>GOAL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Feuil1!$B$9:$N$9</c:f>
              <c:numCache>
                <c:formatCode>General</c:formatCode>
                <c:ptCount val="13"/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51712"/>
        <c:axId val="30053888"/>
      </c:lineChart>
      <c:catAx>
        <c:axId val="30051712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Year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30053888"/>
        <c:crossesAt val="1.0000000000000005E-2"/>
        <c:auto val="1"/>
        <c:lblAlgn val="ctr"/>
        <c:lblOffset val="100"/>
        <c:noMultiLvlLbl val="0"/>
      </c:catAx>
      <c:valAx>
        <c:axId val="30053888"/>
        <c:scaling>
          <c:logBase val="10"/>
          <c:orientation val="minMax"/>
          <c:min val="0.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Measles incidence per million population (log scale)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0051712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1891948253472757"/>
          <c:y val="0.13586464957186478"/>
          <c:w val="0.17196928028033315"/>
          <c:h val="0.46587980073919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79126829786241"/>
          <c:y val="5.4671839489451569E-2"/>
          <c:w val="0.62124406805615962"/>
          <c:h val="0.76047818002341561"/>
        </c:manualLayout>
      </c:layout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AFR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Feuil1!$B$2:$N$2</c:f>
              <c:numCache>
                <c:formatCode>General</c:formatCode>
                <c:ptCount val="13"/>
                <c:pt idx="0">
                  <c:v>124.86239831569654</c:v>
                </c:pt>
                <c:pt idx="1">
                  <c:v>223.5331285356892</c:v>
                </c:pt>
                <c:pt idx="2">
                  <c:v>235.13503633579114</c:v>
                </c:pt>
                <c:pt idx="3">
                  <c:v>101.16224953301483</c:v>
                </c:pt>
                <c:pt idx="4">
                  <c:v>46.039631572139839</c:v>
                </c:pt>
                <c:pt idx="5">
                  <c:v>97.557413504995196</c:v>
                </c:pt>
                <c:pt idx="6">
                  <c:v>130.27394226551084</c:v>
                </c:pt>
                <c:pt idx="7">
                  <c:v>437.4362193509956</c:v>
                </c:pt>
                <c:pt idx="8">
                  <c:v>303.74703657642408</c:v>
                </c:pt>
                <c:pt idx="9">
                  <c:v>571.38899180492569</c:v>
                </c:pt>
                <c:pt idx="10">
                  <c:v>419.24446006627892</c:v>
                </c:pt>
                <c:pt idx="11">
                  <c:v>740.50621064704728</c:v>
                </c:pt>
                <c:pt idx="12">
                  <c:v>841.29665298344946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AMR</c:v>
                </c:pt>
              </c:strCache>
            </c:strRef>
          </c:tx>
          <c:spPr>
            <a:ln cmpd="tri"/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Feuil1!$B$3:$N$3</c:f>
              <c:numCache>
                <c:formatCode>General</c:formatCode>
                <c:ptCount val="13"/>
                <c:pt idx="0">
                  <c:v>0.14945980491866614</c:v>
                </c:pt>
                <c:pt idx="1">
                  <c:v>1.4065281620300845</c:v>
                </c:pt>
                <c:pt idx="2">
                  <c:v>0.26568120804720335</c:v>
                </c:pt>
                <c:pt idx="3">
                  <c:v>9.5969501349674094E-2</c:v>
                </c:pt>
                <c:pt idx="4">
                  <c:v>0.22452344511852121</c:v>
                </c:pt>
                <c:pt idx="5">
                  <c:v>0.19392178990094147</c:v>
                </c:pt>
                <c:pt idx="6">
                  <c:v>0.25301073397479135</c:v>
                </c:pt>
                <c:pt idx="7">
                  <c:v>9.5757995490985806E-2</c:v>
                </c:pt>
                <c:pt idx="8">
                  <c:v>0.12305375601622488</c:v>
                </c:pt>
                <c:pt idx="9">
                  <c:v>0.13715239185859207</c:v>
                </c:pt>
                <c:pt idx="10">
                  <c:v>3.0075767061301897</c:v>
                </c:pt>
                <c:pt idx="11">
                  <c:v>0.64692221197427657</c:v>
                </c:pt>
                <c:pt idx="12">
                  <c:v>2.0984765368836213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EMR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Feuil1!$B$4:$N$4</c:f>
              <c:numCache>
                <c:formatCode>General</c:formatCode>
                <c:ptCount val="13"/>
                <c:pt idx="0">
                  <c:v>61.719287573304669</c:v>
                </c:pt>
                <c:pt idx="1">
                  <c:v>61.329533459718981</c:v>
                </c:pt>
                <c:pt idx="2">
                  <c:v>17.576719190081391</c:v>
                </c:pt>
                <c:pt idx="3">
                  <c:v>65.718607869147732</c:v>
                </c:pt>
                <c:pt idx="4">
                  <c:v>21.962162314698404</c:v>
                </c:pt>
                <c:pt idx="5">
                  <c:v>29.239580686275833</c:v>
                </c:pt>
                <c:pt idx="6">
                  <c:v>44.344111945219659</c:v>
                </c:pt>
                <c:pt idx="7">
                  <c:v>31.19622415261939</c:v>
                </c:pt>
                <c:pt idx="8">
                  <c:v>117.07559700151236</c:v>
                </c:pt>
                <c:pt idx="9">
                  <c:v>111.63019114289175</c:v>
                </c:pt>
                <c:pt idx="10">
                  <c:v>92.089115001347523</c:v>
                </c:pt>
                <c:pt idx="11">
                  <c:v>85.991295734388416</c:v>
                </c:pt>
                <c:pt idx="12">
                  <c:v>90.350130777085155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EUR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Feuil1!$B$5:$N$5</c:f>
              <c:numCache>
                <c:formatCode>General</c:formatCode>
                <c:ptCount val="13"/>
                <c:pt idx="0">
                  <c:v>36.917545966786989</c:v>
                </c:pt>
                <c:pt idx="1">
                  <c:v>43.090520372261324</c:v>
                </c:pt>
                <c:pt idx="2">
                  <c:v>34.076443330929266</c:v>
                </c:pt>
                <c:pt idx="3">
                  <c:v>8.9253814756722285</c:v>
                </c:pt>
                <c:pt idx="4">
                  <c:v>10.438821165875595</c:v>
                </c:pt>
                <c:pt idx="5">
                  <c:v>7.8491387031236126</c:v>
                </c:pt>
                <c:pt idx="6">
                  <c:v>61.570129768628426</c:v>
                </c:pt>
                <c:pt idx="7">
                  <c:v>42.728386967561839</c:v>
                </c:pt>
                <c:pt idx="8">
                  <c:v>33.603616600908545</c:v>
                </c:pt>
                <c:pt idx="9">
                  <c:v>35.179628062780452</c:v>
                </c:pt>
                <c:pt idx="10">
                  <c:v>55.329725655517613</c:v>
                </c:pt>
                <c:pt idx="11">
                  <c:v>85.596167244034547</c:v>
                </c:pt>
                <c:pt idx="12">
                  <c:v>49.940745660934795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Feuil1!$A$6</c:f>
              <c:strCache>
                <c:ptCount val="1"/>
                <c:pt idx="0">
                  <c:v>SEAR</c:v>
                </c:pt>
              </c:strCache>
            </c:strRef>
          </c:tx>
          <c:spPr>
            <a:ln cmpd="dbl"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Feuil1!$B$6:$N$6</c:f>
              <c:numCache>
                <c:formatCode>General</c:formatCode>
                <c:ptCount val="13"/>
                <c:pt idx="0">
                  <c:v>25.606010110476774</c:v>
                </c:pt>
                <c:pt idx="1">
                  <c:v>38.388880095032818</c:v>
                </c:pt>
                <c:pt idx="2">
                  <c:v>30.295182728569511</c:v>
                </c:pt>
                <c:pt idx="3">
                  <c:v>47.697757335541439</c:v>
                </c:pt>
                <c:pt idx="4">
                  <c:v>41.516403549188176</c:v>
                </c:pt>
                <c:pt idx="5">
                  <c:v>42.614568628931472</c:v>
                </c:pt>
                <c:pt idx="6">
                  <c:v>57.584014946937486</c:v>
                </c:pt>
                <c:pt idx="7">
                  <c:v>52.912861877769487</c:v>
                </c:pt>
                <c:pt idx="8">
                  <c:v>67.563375534407484</c:v>
                </c:pt>
                <c:pt idx="9">
                  <c:v>57.875878170993794</c:v>
                </c:pt>
                <c:pt idx="10">
                  <c:v>47.765442167130132</c:v>
                </c:pt>
                <c:pt idx="11">
                  <c:v>51.598400231894018</c:v>
                </c:pt>
                <c:pt idx="12">
                  <c:v>51.103017600533548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Feuil1!$A$7</c:f>
              <c:strCache>
                <c:ptCount val="1"/>
                <c:pt idx="0">
                  <c:v>WPR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Feuil1!$B$7:$N$7</c:f>
              <c:numCache>
                <c:formatCode>General</c:formatCode>
                <c:ptCount val="13"/>
                <c:pt idx="0">
                  <c:v>5.8594124295638572</c:v>
                </c:pt>
                <c:pt idx="1">
                  <c:v>11.545284164334175</c:v>
                </c:pt>
                <c:pt idx="2">
                  <c:v>27.30943145781162</c:v>
                </c:pt>
                <c:pt idx="3">
                  <c:v>37.038928666940869</c:v>
                </c:pt>
                <c:pt idx="4">
                  <c:v>83.094873052902201</c:v>
                </c:pt>
                <c:pt idx="5">
                  <c:v>68.260307181922798</c:v>
                </c:pt>
                <c:pt idx="6">
                  <c:v>59.317658461770641</c:v>
                </c:pt>
                <c:pt idx="7">
                  <c:v>79.004342785106672</c:v>
                </c:pt>
                <c:pt idx="8">
                  <c:v>52.861108521219734</c:v>
                </c:pt>
                <c:pt idx="9">
                  <c:v>59.050757341507158</c:v>
                </c:pt>
                <c:pt idx="10">
                  <c:v>75.538360397878975</c:v>
                </c:pt>
                <c:pt idx="11">
                  <c:v>103.14759904797774</c:v>
                </c:pt>
                <c:pt idx="12">
                  <c:v>104.9252663905377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Feuil1!$A$8</c:f>
              <c:strCache>
                <c:ptCount val="1"/>
                <c:pt idx="0">
                  <c:v>GLOBAL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Feuil1!$B$8:$N$8</c:f>
              <c:numCache>
                <c:formatCode>General</c:formatCode>
                <c:ptCount val="13"/>
                <c:pt idx="0">
                  <c:v>33.39767593981108</c:v>
                </c:pt>
                <c:pt idx="1">
                  <c:v>52.089718443883669</c:v>
                </c:pt>
                <c:pt idx="2">
                  <c:v>50.138947007098679</c:v>
                </c:pt>
                <c:pt idx="3">
                  <c:v>41.484426315016336</c:v>
                </c:pt>
                <c:pt idx="4">
                  <c:v>41.903477980449317</c:v>
                </c:pt>
                <c:pt idx="5">
                  <c:v>43.977457412470223</c:v>
                </c:pt>
                <c:pt idx="6">
                  <c:v>58.165481133660769</c:v>
                </c:pt>
                <c:pt idx="7">
                  <c:v>93.423515090418149</c:v>
                </c:pt>
                <c:pt idx="8">
                  <c:v>80.398379946852373</c:v>
                </c:pt>
                <c:pt idx="9">
                  <c:v>109.65282317107248</c:v>
                </c:pt>
                <c:pt idx="10">
                  <c:v>94.984571476203911</c:v>
                </c:pt>
                <c:pt idx="11">
                  <c:v>142.56141696250492</c:v>
                </c:pt>
                <c:pt idx="12">
                  <c:v>145.75348726224757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Feuil1!$A$9</c:f>
              <c:strCache>
                <c:ptCount val="1"/>
                <c:pt idx="0">
                  <c:v>GOAL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Feuil1!$B$9:$N$9</c:f>
              <c:numCache>
                <c:formatCode>General</c:formatCode>
                <c:ptCount val="13"/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47296"/>
        <c:axId val="22352256"/>
      </c:lineChart>
      <c:catAx>
        <c:axId val="31447296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Año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22352256"/>
        <c:crossesAt val="1.0000000000000005E-2"/>
        <c:auto val="1"/>
        <c:lblAlgn val="ctr"/>
        <c:lblOffset val="100"/>
        <c:noMultiLvlLbl val="0"/>
      </c:catAx>
      <c:valAx>
        <c:axId val="22352256"/>
        <c:scaling>
          <c:logBase val="10"/>
          <c:orientation val="minMax"/>
          <c:min val="0.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s-PE" noProof="0"/>
                </a:pPr>
                <a:r>
                  <a:rPr lang="es-PE" noProof="0" dirty="0" smtClean="0"/>
                  <a:t>Incidencia del</a:t>
                </a:r>
                <a:r>
                  <a:rPr lang="es-PE" baseline="0" noProof="0" dirty="0" smtClean="0"/>
                  <a:t> sarampión por millón de habitantes (escala logarítmica)</a:t>
                </a:r>
                <a:endParaRPr lang="es-PE" noProof="0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1447296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1891948253472757"/>
          <c:y val="0.13586464957186478"/>
          <c:w val="0.17196928028033315"/>
          <c:h val="0.46587980073919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E1F90-CF38-4B8C-8896-DF461C4ED35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02CB1-D32C-4A44-88AC-98663D1D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0083-F367-4065-A9F8-68C88263B8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0083-F367-4065-A9F8-68C88263B8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5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2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7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8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EDEB-3FB5-4B26-A6D6-C241027434F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17F1-F6DA-42AD-B286-3DA7CD026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5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4088062"/>
              </p:ext>
            </p:extLst>
          </p:nvPr>
        </p:nvGraphicFramePr>
        <p:xfrm>
          <a:off x="788677" y="553245"/>
          <a:ext cx="7909084" cy="5180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3088" y="125760"/>
            <a:ext cx="844537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tx2"/>
                </a:solidFill>
              </a:rPr>
              <a:t>Reported measles incidence by WHO Region, 2000-2012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3088" y="5733256"/>
            <a:ext cx="866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/>
              <a:t>WPR – Western Pacific Region; SEAR – South-East Asian Region; EUR – European Region;</a:t>
            </a:r>
          </a:p>
          <a:p>
            <a:r>
              <a:rPr lang="en-US" sz="1000" b="1" dirty="0" smtClean="0"/>
              <a:t>EMR – Eastern Mediterranean Region; AFR –African Region.</a:t>
            </a:r>
            <a:endParaRPr lang="en-US" sz="1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573325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Source: </a:t>
            </a:r>
            <a:r>
              <a:rPr lang="en-US" sz="1100" b="1" dirty="0" smtClean="0"/>
              <a:t>Regional reports to </a:t>
            </a:r>
            <a:r>
              <a:rPr lang="en-US" sz="1050" b="1" dirty="0" smtClean="0"/>
              <a:t>WHO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3687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2187793"/>
              </p:ext>
            </p:extLst>
          </p:nvPr>
        </p:nvGraphicFramePr>
        <p:xfrm>
          <a:off x="788677" y="553245"/>
          <a:ext cx="7909084" cy="525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3088" y="-18256"/>
            <a:ext cx="844537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b="1" dirty="0" smtClean="0">
                <a:solidFill>
                  <a:schemeClr val="tx2"/>
                </a:solidFill>
              </a:rPr>
              <a:t>Incidencia de sarampión reportada por región de la OMS, 2000-2012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5808007"/>
            <a:ext cx="21602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/>
              <a:t>Fuente</a:t>
            </a:r>
            <a:r>
              <a:rPr lang="en-US" sz="1200" b="1" i="1" dirty="0" smtClean="0"/>
              <a:t>: </a:t>
            </a:r>
            <a:r>
              <a:rPr lang="en-US" sz="1100" b="1" dirty="0" err="1" smtClean="0"/>
              <a:t>reportes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regionales</a:t>
            </a:r>
            <a:r>
              <a:rPr lang="en-US" sz="1100" b="1" dirty="0" smtClean="0"/>
              <a:t> a la OMS.</a:t>
            </a:r>
            <a:endParaRPr lang="en-US" sz="105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4339" y="5854173"/>
            <a:ext cx="866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/>
              <a:t>WPR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Pacifico</a:t>
            </a:r>
            <a:r>
              <a:rPr lang="en-US" sz="1000" b="1" dirty="0" smtClean="0"/>
              <a:t> Occidental; SEAR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/>
              <a:t>Asia </a:t>
            </a:r>
            <a:r>
              <a:rPr lang="en-US" sz="1000" b="1" dirty="0" err="1"/>
              <a:t>Sudoriental</a:t>
            </a:r>
            <a:r>
              <a:rPr lang="en-US" sz="1000" b="1" dirty="0"/>
              <a:t> ; </a:t>
            </a:r>
            <a:r>
              <a:rPr lang="en-US" sz="1000" b="1" dirty="0" smtClean="0"/>
              <a:t>EUR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Europa;</a:t>
            </a:r>
          </a:p>
          <a:p>
            <a:r>
              <a:rPr lang="en-US" sz="1000" b="1" dirty="0" smtClean="0"/>
              <a:t>EMR – </a:t>
            </a:r>
            <a:r>
              <a:rPr lang="en-US" sz="1000" b="1" dirty="0" err="1" smtClean="0"/>
              <a:t>Región</a:t>
            </a:r>
            <a:r>
              <a:rPr lang="en-US" sz="1000" b="1" dirty="0"/>
              <a:t> </a:t>
            </a:r>
            <a:r>
              <a:rPr lang="en-US" sz="1000" b="1" dirty="0" err="1" smtClean="0"/>
              <a:t>Mediterráneo</a:t>
            </a:r>
            <a:r>
              <a:rPr lang="en-US" sz="1000" b="1" dirty="0" smtClean="0"/>
              <a:t> Oriental; AFR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África</a:t>
            </a:r>
            <a:r>
              <a:rPr lang="en-US" sz="1000" b="1" dirty="0" smtClean="0"/>
              <a:t>.</a:t>
            </a:r>
            <a:endParaRPr lang="en-US" sz="1000" b="1" u="sng" dirty="0"/>
          </a:p>
        </p:txBody>
      </p:sp>
    </p:spTree>
    <p:extLst>
      <p:ext uri="{BB962C8B-B14F-4D97-AF65-F5344CB8AC3E}">
        <p14:creationId xmlns:p14="http://schemas.microsoft.com/office/powerpoint/2010/main" val="11464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113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Robert Tyrrell</dc:creator>
  <cp:lastModifiedBy>Gandhi, Mr. Raghunathan (WDC)</cp:lastModifiedBy>
  <cp:revision>12</cp:revision>
  <dcterms:created xsi:type="dcterms:W3CDTF">2012-12-18T17:44:02Z</dcterms:created>
  <dcterms:modified xsi:type="dcterms:W3CDTF">2014-02-21T16:05:45Z</dcterms:modified>
</cp:coreProperties>
</file>