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6" r:id="rId1"/>
    <p:sldMasterId id="2147484311" r:id="rId2"/>
  </p:sldMasterIdLst>
  <p:notesMasterIdLst>
    <p:notesMasterId r:id="rId24"/>
  </p:notesMasterIdLst>
  <p:handoutMasterIdLst>
    <p:handoutMasterId r:id="rId25"/>
  </p:handoutMasterIdLst>
  <p:sldIdLst>
    <p:sldId id="336" r:id="rId3"/>
    <p:sldId id="279" r:id="rId4"/>
    <p:sldId id="282" r:id="rId5"/>
    <p:sldId id="345" r:id="rId6"/>
    <p:sldId id="350" r:id="rId7"/>
    <p:sldId id="347" r:id="rId8"/>
    <p:sldId id="352" r:id="rId9"/>
    <p:sldId id="317" r:id="rId10"/>
    <p:sldId id="331" r:id="rId11"/>
    <p:sldId id="320" r:id="rId12"/>
    <p:sldId id="318" r:id="rId13"/>
    <p:sldId id="337" r:id="rId14"/>
    <p:sldId id="340" r:id="rId15"/>
    <p:sldId id="339" r:id="rId16"/>
    <p:sldId id="319" r:id="rId17"/>
    <p:sldId id="327" r:id="rId18"/>
    <p:sldId id="353" r:id="rId19"/>
    <p:sldId id="330" r:id="rId20"/>
    <p:sldId id="354" r:id="rId21"/>
    <p:sldId id="349" r:id="rId22"/>
    <p:sldId id="334" r:id="rId23"/>
  </p:sldIdLst>
  <p:sldSz cx="9144000" cy="6858000" type="screen4x3"/>
  <p:notesSz cx="6805613" cy="9939338"/>
  <p:embeddedFontLst>
    <p:embeddedFont>
      <p:font typeface="MS PGothic" panose="020B0600070205080204" pitchFamily="34" charset="-128"/>
      <p:regular r:id="rId26"/>
    </p:embeddedFont>
    <p:embeddedFont>
      <p:font typeface="SimSun" panose="02010600030101010101" pitchFamily="2" charset="-122"/>
      <p:regular r:id="rId27"/>
    </p:embeddedFont>
    <p:embeddedFont>
      <p:font typeface="Gill Sans MT" panose="020B060402020202020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HO" initials="PAHO" lastIdx="2" clrIdx="0"/>
  <p:cmAuthor id="1" name="Thrush, Ms. Elizabeth (WDC)" initials="TME(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CEE"/>
    <a:srgbClr val="000066"/>
    <a:srgbClr val="FF0000"/>
    <a:srgbClr val="008000"/>
    <a:srgbClr val="CC0000"/>
    <a:srgbClr val="99CCFF"/>
    <a:srgbClr val="6699FF"/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30" autoAdjust="0"/>
    <p:restoredTop sz="83350" autoAdjust="0"/>
  </p:normalViewPr>
  <p:slideViewPr>
    <p:cSldViewPr>
      <p:cViewPr varScale="1">
        <p:scale>
          <a:sx n="92" d="100"/>
          <a:sy n="92" d="100"/>
        </p:scale>
        <p:origin x="-1467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690" y="128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defTabSz="913368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 defTabSz="913368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defTabSz="913368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 defTabSz="912813" fontAlgn="base">
              <a:spcBef>
                <a:spcPct val="0"/>
              </a:spcBef>
              <a:spcAft>
                <a:spcPct val="0"/>
              </a:spcAft>
              <a:defRPr>
                <a:latin typeface="Limon F3" charset="0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n-GB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26821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defTabSz="913368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 defTabSz="913368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defTabSz="913368" fontAlgn="base">
              <a:spcBef>
                <a:spcPct val="0"/>
              </a:spcBef>
              <a:spcAft>
                <a:spcPct val="0"/>
              </a:spcAft>
              <a:defRPr sz="1200" dirty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8" name="Text Box 4"/>
          <p:cNvSpPr txBox="1">
            <a:spLocks noGrp="1"/>
          </p:cNvSpPr>
          <p:nvPr/>
        </p:nvSpPr>
        <p:spPr bwMode="auto">
          <a:xfrm>
            <a:off x="3866004" y="9442451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/>
            <a:fld id="{9E3065C0-BDD3-4E89-AB92-DD8B67F4F5E6}" type="slidenum">
              <a:rPr lang="es-ES" sz="1200" smtClean="0">
                <a:latin typeface="Arial" pitchFamily="34" charset="0"/>
              </a:rPr>
              <a:pPr algn="r" eaLnBrk="1" hangingPunct="1"/>
              <a:t>‹#›</a:t>
            </a:fld>
            <a:endParaRPr lang="es-E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77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 smtClean="0"/>
          </a:p>
          <a:p>
            <a:endParaRPr lang="es-ES" altLang="zh-CN" dirty="0" smtClean="0">
              <a:ea typeface="SimSun" pitchFamily="2" charset="-122"/>
            </a:endParaRPr>
          </a:p>
          <a:p>
            <a:endParaRPr lang="es-ES" altLang="zh-CN" dirty="0" smtClean="0">
              <a:ea typeface="SimSun" pitchFamily="2" charset="-122"/>
            </a:endParaRPr>
          </a:p>
          <a:p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128000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02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60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414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06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6283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97168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8503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74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012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783138"/>
          </a:xfrm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6" name="Text Box 4"/>
          <p:cNvSpPr txBox="1">
            <a:spLocks noGrp="1"/>
          </p:cNvSpPr>
          <p:nvPr/>
        </p:nvSpPr>
        <p:spPr bwMode="auto">
          <a:xfrm>
            <a:off x="3866004" y="9442451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/>
            <a:fld id="{5185A44C-9EC8-4E06-A317-D6667E4E84F8}" type="slidenum">
              <a:rPr lang="es-ES" sz="1200" smtClean="0">
                <a:latin typeface="Arial" pitchFamily="34" charset="0"/>
              </a:rPr>
              <a:pPr algn="r" eaLnBrk="1" hangingPunct="1"/>
              <a:t>2</a:t>
            </a:fld>
            <a:endParaRPr lang="es-E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67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6679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s-ES" b="1" dirty="0" smtClean="0"/>
              <a:t>Nota para el facilitador::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818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  <p:sp>
        <p:nvSpPr>
          <p:cNvPr id="6" name="Text Box 4"/>
          <p:cNvSpPr txBox="1">
            <a:spLocks noGrp="1"/>
          </p:cNvSpPr>
          <p:nvPr/>
        </p:nvSpPr>
        <p:spPr bwMode="auto">
          <a:xfrm>
            <a:off x="3866004" y="9442451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/>
            <a:fld id="{AF5B5B37-C512-464E-9E65-81AA3D0930A9}" type="slidenum">
              <a:rPr lang="es-ES" sz="1200" smtClean="0">
                <a:latin typeface="Arial" pitchFamily="34" charset="0"/>
              </a:rPr>
              <a:pPr algn="r" eaLnBrk="1" hangingPunct="1"/>
              <a:t>3</a:t>
            </a:fld>
            <a:endParaRPr lang="es-E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5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s-ES" b="1" dirty="0" smtClean="0"/>
              <a:t>Notas para el facilitador: </a:t>
            </a:r>
          </a:p>
          <a:p>
            <a:r>
              <a:rPr lang="es-ES" b="1" dirty="0" smtClean="0"/>
              <a:t>Explique a los participantes a qué temperatura debe almacenarse la vacuna. </a:t>
            </a:r>
          </a:p>
          <a:p>
            <a:endParaRPr lang="es-ES" b="1" dirty="0" smtClean="0"/>
          </a:p>
          <a:p>
            <a:r>
              <a:rPr lang="es-ES" dirty="0" smtClean="0"/>
              <a:t>La manipulación de las vacunas requiere sumo cuidado. Se necesitan condiciones cuidadosas de almacenamiento y transporte para proteger las vacunas y evitar que se vuelvan ineficaces e inutilizables. </a:t>
            </a:r>
          </a:p>
          <a:p>
            <a:r>
              <a:rPr lang="es-ES" b="1" dirty="0" smtClean="0"/>
              <a:t>La </a:t>
            </a:r>
            <a:r>
              <a:rPr lang="es-ES" b="1" dirty="0" err="1" smtClean="0"/>
              <a:t>IPV</a:t>
            </a:r>
            <a:r>
              <a:rPr lang="es-ES" b="1" dirty="0" smtClean="0"/>
              <a:t> es sensible al calor.</a:t>
            </a:r>
            <a:r>
              <a:rPr lang="es-ES" dirty="0" smtClean="0"/>
              <a:t> La </a:t>
            </a:r>
            <a:r>
              <a:rPr lang="es-BO" dirty="0" smtClean="0"/>
              <a:t>vacuna inactivada contra la poliomielitis</a:t>
            </a:r>
            <a:r>
              <a:rPr lang="es-ES" dirty="0" smtClean="0"/>
              <a:t> debe transportarse y almacenarse entre +2 ⁰C y +8 ⁰C. </a:t>
            </a:r>
          </a:p>
          <a:p>
            <a:r>
              <a:rPr lang="es-ES" b="1" dirty="0" smtClean="0"/>
              <a:t>La </a:t>
            </a:r>
            <a:r>
              <a:rPr lang="es-ES" b="1" dirty="0" err="1" smtClean="0"/>
              <a:t>IPV</a:t>
            </a:r>
            <a:r>
              <a:rPr lang="es-ES" b="1" dirty="0" smtClean="0"/>
              <a:t> es sensible a la congelación (a diferencia de la vacuna oral contra la poliomielitis, que puede congelarse).</a:t>
            </a:r>
            <a:r>
              <a:rPr lang="es-ES" dirty="0" smtClean="0"/>
              <a:t> Es importante evitar que la vacuna se congele. </a:t>
            </a:r>
          </a:p>
          <a:p>
            <a:endParaRPr lang="es-ES" dirty="0" smtClean="0"/>
          </a:p>
          <a:p>
            <a:endParaRPr lang="es-ES" b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91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  <p:sp>
        <p:nvSpPr>
          <p:cNvPr id="6" name="Text Box 4"/>
          <p:cNvSpPr txBox="1">
            <a:spLocks noGrp="1"/>
          </p:cNvSpPr>
          <p:nvPr/>
        </p:nvSpPr>
        <p:spPr bwMode="auto">
          <a:xfrm>
            <a:off x="3866004" y="9442451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/>
            <a:fld id="{CE8EA83A-3B5E-4772-8F5F-1645D9EF4AFA}" type="slidenum">
              <a:rPr lang="es-ES" sz="1200" smtClean="0">
                <a:latin typeface="Arial" pitchFamily="34" charset="0"/>
              </a:rPr>
              <a:pPr algn="r" eaLnBrk="1" hangingPunct="1"/>
              <a:t>5</a:t>
            </a:fld>
            <a:endParaRPr lang="es-E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4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25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9846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13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392" tIns="45695" rIns="91392" bIns="45695"/>
          <a:lstStyle/>
          <a:p>
            <a:r>
              <a:rPr lang="es-ES" b="1" dirty="0" smtClean="0"/>
              <a:t>Nota para el facilitador:: </a:t>
            </a:r>
          </a:p>
          <a:p>
            <a:r>
              <a:rPr lang="es-ES" b="1" dirty="0" smtClean="0"/>
              <a:t>Explique a los participantes que la </a:t>
            </a:r>
            <a:r>
              <a:rPr lang="es-BO" b="1" dirty="0" smtClean="0"/>
              <a:t>vacuna inactivada contra la poliomielitis</a:t>
            </a:r>
            <a:r>
              <a:rPr lang="es-ES" b="1" dirty="0" smtClean="0"/>
              <a:t> pueden administrarse con otras vacunas comunes de la niñez. </a:t>
            </a:r>
            <a:r>
              <a:rPr lang="es-ES" b="1" dirty="0" smtClean="0">
                <a:solidFill>
                  <a:srgbClr val="FF0000"/>
                </a:solidFill>
              </a:rPr>
              <a:t>[OJO: El original dice "vacunas antirrotavíricas". N. de la t.]</a:t>
            </a:r>
          </a:p>
          <a:p>
            <a:endParaRPr lang="es-ES" b="1" dirty="0" smtClean="0"/>
          </a:p>
          <a:p>
            <a:r>
              <a:rPr lang="es-ES" dirty="0" smtClean="0"/>
              <a:t>La </a:t>
            </a:r>
            <a:r>
              <a:rPr lang="es-ES" dirty="0" err="1" smtClean="0"/>
              <a:t>IPV</a:t>
            </a:r>
            <a:r>
              <a:rPr lang="es-ES" dirty="0" smtClean="0"/>
              <a:t> puede administrarse con cualquiera de las siguientes vacunas comunes de la niñez en la misma sesión, sin interferir con su eficacia: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vacuna contra difteria, tétanos y tos ferina (vacuna DTP) o </a:t>
            </a:r>
            <a:br>
              <a:rPr lang="es-ES" dirty="0" smtClean="0"/>
            </a:br>
            <a:r>
              <a:rPr lang="es-ES" dirty="0" smtClean="0"/>
              <a:t>vacuna pentavalente;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vacuna contra </a:t>
            </a:r>
            <a:r>
              <a:rPr lang="es-ES" i="1" dirty="0" smtClean="0"/>
              <a:t>Haemophilus influenzae </a:t>
            </a:r>
            <a:r>
              <a:rPr lang="es-ES" dirty="0" smtClean="0"/>
              <a:t>tipo b (Hib);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vacuna antineumocócica;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vacuna antirrotavírica.</a:t>
            </a:r>
          </a:p>
          <a:p>
            <a:endParaRPr lang="es-ES" dirty="0" smtClean="0"/>
          </a:p>
          <a:p>
            <a:r>
              <a:rPr lang="es-ES" b="1" dirty="0" smtClean="0"/>
              <a:t>Administración de  la </a:t>
            </a:r>
            <a:r>
              <a:rPr lang="es-ES" b="1" dirty="0" err="1" smtClean="0"/>
              <a:t>IPV</a:t>
            </a:r>
            <a:r>
              <a:rPr lang="es-ES" b="1" dirty="0" smtClean="0"/>
              <a:t> junto con las vacunas pentavalente y antineumocócica: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Aplicar la </a:t>
            </a:r>
            <a:r>
              <a:rPr lang="es-ES" dirty="0" err="1" smtClean="0"/>
              <a:t>IPV</a:t>
            </a:r>
            <a:r>
              <a:rPr lang="es-ES" dirty="0" smtClean="0"/>
              <a:t> y la vacuna antineumocócica en un muslo, con una separación mínima de 2,5 cm.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Aplicar la vacuna pentavalente en el otro muslo, porque esta es más reactógena, es decir, puede causar más hinchazón y enrojecimiento.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42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Click to edit Master subtitle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74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0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58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0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6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43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30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1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040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07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4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13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92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5" rIns="80147" bIns="40075" anchor="ctr"/>
          <a:lstStyle>
            <a:lvl1pPr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s-ES" altLang="en-US" sz="34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7100" y="6309692"/>
            <a:ext cx="4940300" cy="4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noProof="0" dirty="0" smtClean="0">
                <a:solidFill>
                  <a:srgbClr val="96CCEE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Administración de la vacuna inactivada contra la poliomielitis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noProof="0" dirty="0" smtClean="0">
                <a:solidFill>
                  <a:srgbClr val="96CCEE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Módulo 4 – Febrero del 2015</a:t>
            </a:r>
            <a:endParaRPr lang="es-ES" sz="1200" noProof="0" dirty="0">
              <a:solidFill>
                <a:srgbClr val="96CCEE"/>
              </a:solidFill>
              <a:latin typeface="Arial Narrow" panose="020B060602020203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0363" y="6399213"/>
            <a:ext cx="4667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fld id="{B2FDF9C4-AFF5-4A1C-9FBA-CEEDC0097935}" type="slidenum">
              <a:rPr lang="es-ES" sz="1200" b="0" smtClean="0">
                <a:solidFill>
                  <a:srgbClr val="96CCEE"/>
                </a:solidFill>
                <a:latin typeface="+mn-lt"/>
                <a:ea typeface="MS PGothic" pitchFamily="34" charset="-128"/>
                <a:cs typeface="Arial" pitchFamily="34" charset="0"/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s-ES" sz="1200" b="0" dirty="0" smtClean="0">
                <a:solidFill>
                  <a:srgbClr val="96CCEE"/>
                </a:solidFill>
                <a:latin typeface="+mn-lt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b="1" dirty="0" smtClean="0">
                <a:solidFill>
                  <a:srgbClr val="96CCEE"/>
                </a:solidFill>
                <a:latin typeface="+mn-lt"/>
                <a:ea typeface="MS PGothic" pitchFamily="34" charset="-128"/>
                <a:cs typeface="Arial" pitchFamily="34" charset="0"/>
              </a:rPr>
              <a:t>|</a:t>
            </a:r>
            <a:endParaRPr lang="es-ES" sz="1200" b="1" dirty="0">
              <a:solidFill>
                <a:srgbClr val="96CCEE"/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050" name="Picture 2" descr="C:\Users\smitha\Desktop\WhiteHorizontalSPANISH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8496"/>
            <a:ext cx="3587552" cy="8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 kern="12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 kern="1200">
          <a:solidFill>
            <a:srgbClr val="000066"/>
          </a:solidFill>
          <a:latin typeface="+mn-lt"/>
          <a:ea typeface="Arial" pitchFamily="34" charset="0"/>
          <a:cs typeface="+mn-cs"/>
        </a:defRPr>
      </a:lvl2pPr>
      <a:lvl3pPr marL="1255713" indent="-26987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 kern="1200">
          <a:solidFill>
            <a:srgbClr val="000066"/>
          </a:solidFill>
          <a:latin typeface="Arial Narrow" pitchFamily="34" charset="0"/>
          <a:ea typeface="Arial" pitchFamily="34" charset="0"/>
          <a:cs typeface="+mn-cs"/>
        </a:defRPr>
      </a:lvl3pPr>
      <a:lvl4pPr marL="1663700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 kern="1200">
          <a:solidFill>
            <a:srgbClr val="000066"/>
          </a:solidFill>
          <a:latin typeface="Arial Narrow" pitchFamily="34" charset="0"/>
          <a:ea typeface="Arial" pitchFamily="34" charset="0"/>
          <a:cs typeface="+mn-cs"/>
        </a:defRPr>
      </a:lvl4pPr>
      <a:lvl5pPr marL="1987550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66"/>
          </a:solidFill>
          <a:latin typeface="+mn-lt"/>
          <a:ea typeface="Arial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588" y="0"/>
            <a:ext cx="9144000" cy="6858000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5" rIns="80147" bIns="40075" anchor="ctr"/>
          <a:lstStyle>
            <a:lvl1pPr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34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843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ea typeface="MS PGothic" pitchFamily="34" charset="-128"/>
          <a:cs typeface="Arial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 kern="12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 kern="1200">
          <a:solidFill>
            <a:srgbClr val="000066"/>
          </a:solidFill>
          <a:latin typeface="+mn-lt"/>
          <a:ea typeface="Arial" pitchFamily="34" charset="0"/>
          <a:cs typeface="+mn-cs"/>
        </a:defRPr>
      </a:lvl2pPr>
      <a:lvl3pPr marL="1255713" indent="-26987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 kern="1200">
          <a:solidFill>
            <a:srgbClr val="000066"/>
          </a:solidFill>
          <a:latin typeface="Arial Narrow" pitchFamily="34" charset="0"/>
          <a:ea typeface="Arial" pitchFamily="34" charset="0"/>
          <a:cs typeface="+mn-cs"/>
        </a:defRPr>
      </a:lvl3pPr>
      <a:lvl4pPr marL="1663700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 kern="1200">
          <a:solidFill>
            <a:srgbClr val="000066"/>
          </a:solidFill>
          <a:latin typeface="Arial Narrow" pitchFamily="34" charset="0"/>
          <a:ea typeface="Arial" pitchFamily="34" charset="0"/>
          <a:cs typeface="+mn-cs"/>
        </a:defRPr>
      </a:lvl4pPr>
      <a:lvl5pPr marL="1987550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66"/>
          </a:solidFill>
          <a:latin typeface="+mn-lt"/>
          <a:ea typeface="Arial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76375" y="2276872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2813" eaLnBrk="0" fontAlgn="base" hangingPunct="0">
              <a:spcBef>
                <a:spcPct val="8000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Módulo 4</a:t>
            </a:r>
          </a:p>
          <a:p>
            <a:pPr algn="ctr" defTabSz="912813" eaLnBrk="0" fontAlgn="base" hangingPunct="0">
              <a:spcBef>
                <a:spcPct val="8000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Administración de la </a:t>
            </a:r>
            <a:r>
              <a:rPr lang="es-BO" sz="32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vacuna inactivada contra la poliomielitis</a:t>
            </a:r>
            <a:endParaRPr lang="es-ES" sz="3200" b="1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>
          <a:xfrm>
            <a:off x="685800" y="404813"/>
            <a:ext cx="7772400" cy="863600"/>
          </a:xfrm>
          <a:prstGeom prst="rect">
            <a:avLst/>
          </a:prstGeom>
          <a:noFill/>
          <a:ln/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Capacitación para la introducción de la </a:t>
            </a:r>
            <a:r>
              <a:rPr lang="es-BO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vacuna inactivada contra la poliomielitis</a:t>
            </a:r>
            <a: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 (</a:t>
            </a:r>
            <a:r>
              <a:rPr lang="es-ES" sz="2400" b="1" dirty="0" err="1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IPV</a:t>
            </a:r>
            <a:r>
              <a:rPr lang="es-ES" sz="2400" b="1" dirty="0" smtClean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)</a:t>
            </a:r>
            <a:endParaRPr lang="es-ES" sz="3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MS PGothic"/>
              <a:cs typeface="Arial"/>
            </a:endParaRPr>
          </a:p>
        </p:txBody>
      </p:sp>
      <p:pic>
        <p:nvPicPr>
          <p:cNvPr id="1026" name="Picture 2" descr="C:\Users\smitha\Desktop\WhiteHorizontalSPAN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87" y="4787512"/>
            <a:ext cx="5995949" cy="14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288" y="1428736"/>
            <a:ext cx="5573712" cy="451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El padre, la madre o el cuidador debe sostener al niño entre sus brazos, sentarlo sobre sus rodillas y reclinar al niño sobre su pecho u hombro.</a:t>
            </a: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El padre, la madre o el cuidador debe sujetar firmemente los brazos y las piernas del niño.</a:t>
            </a:r>
            <a:endParaRPr lang="es-ES" sz="1600" dirty="0" smtClean="0">
              <a:latin typeface="Limon F3" charset="0"/>
              <a:ea typeface="MS PGothic" pitchFamily="34" charset="-128"/>
              <a:cs typeface="Arial" pitchFamily="34" charset="0"/>
            </a:endParaRP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El proveedor capacitado debe inyectar la vacuna en el músculo del muslo, en un ángulo de 90⁰.</a:t>
            </a:r>
            <a:endParaRPr lang="es-ES" sz="2400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 En que posición se debe colocar al niño </a:t>
            </a:r>
            <a:br>
              <a:rPr lang="es-ES" sz="32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</a:br>
            <a:r>
              <a:rPr lang="es-ES" sz="32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para administrar la </a:t>
            </a:r>
            <a:r>
              <a:rPr lang="es-ES" sz="3200" b="1" dirty="0" err="1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IPV</a:t>
            </a:r>
            <a:endParaRPr lang="es-ES" sz="3200" b="1" dirty="0">
              <a:solidFill>
                <a:srgbClr val="000066"/>
              </a:solidFill>
              <a:latin typeface="Gill Sans MT" pitchFamily="34" charset="0"/>
              <a:cs typeface="MS PGothic" pitchFamily="34" charset="-128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11863" y="5300663"/>
            <a:ext cx="6477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42988" fontAlgn="base">
              <a:spcBef>
                <a:spcPct val="50000"/>
              </a:spcBef>
              <a:spcAft>
                <a:spcPct val="0"/>
              </a:spcAft>
            </a:pPr>
            <a:endParaRPr lang="es-ES" sz="39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293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2200" r="-2"/>
          <a:stretch>
            <a:fillRect/>
          </a:stretch>
        </p:blipFill>
        <p:spPr bwMode="auto">
          <a:xfrm>
            <a:off x="6000782" y="1772816"/>
            <a:ext cx="302895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4213" y="2997200"/>
            <a:ext cx="184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solidFill>
                <a:srgbClr val="000066"/>
              </a:solidFill>
              <a:latin typeface="Limon F3" charset="0"/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66"/>
              </a:solidFill>
              <a:latin typeface="Limon F3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Cómo administrar la </a:t>
            </a:r>
            <a:r>
              <a:rPr lang="es-ES" sz="3500" b="1" dirty="0" err="1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IPV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cs typeface="MS PGothic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7950" y="1338263"/>
            <a:ext cx="5821363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000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Debe emplearse una jeringa de 0.5 </a:t>
            </a:r>
            <a:r>
              <a:rPr lang="es-ES" sz="2000" dirty="0" err="1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cc</a:t>
            </a:r>
            <a:r>
              <a:rPr lang="es-ES" sz="2000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ó 1 cc. </a:t>
            </a:r>
            <a:br>
              <a:rPr lang="es-ES" sz="2000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</a:br>
            <a:r>
              <a:rPr lang="es-ES" sz="2000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Agujas: niños, 23Gx1.</a:t>
            </a:r>
          </a:p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Localización: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La </a:t>
            </a:r>
            <a:r>
              <a:rPr lang="es-ES" sz="1900" dirty="0" err="1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IPV</a:t>
            </a: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 se administra como una dosis de 0,5 ml en el músculo de la cara externa del muslo.</a:t>
            </a: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Procedimiento: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Lavarse bien las manos durante 15 segundos.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Sostener el músculo firmemente entre el pulgar y el índice.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Sostener la jeringa como un lápiz.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Insertar la aguja a través de la piel en un ángulo de 90 grados.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Oprimir el émbolo.</a:t>
            </a:r>
            <a:r>
              <a:rPr lang="es-ES" sz="1900" dirty="0" smtClean="0">
                <a:latin typeface="Limon F3" charset="0"/>
                <a:ea typeface="MS PGothic" pitchFamily="34" charset="-128"/>
                <a:cs typeface="Arial" pitchFamily="34" charset="0"/>
              </a:rPr>
              <a:t> </a:t>
            </a:r>
            <a:endParaRPr lang="es-ES" sz="1900" dirty="0">
              <a:latin typeface="Limon F3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6075" r="4146" b="6902"/>
          <a:stretch>
            <a:fillRect/>
          </a:stretch>
        </p:blipFill>
        <p:spPr bwMode="auto">
          <a:xfrm>
            <a:off x="5929313" y="1268413"/>
            <a:ext cx="31797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948488" y="3819525"/>
            <a:ext cx="14446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42988" fontAlgn="base">
              <a:spcBef>
                <a:spcPct val="50000"/>
              </a:spcBef>
              <a:spcAft>
                <a:spcPct val="0"/>
              </a:spcAft>
            </a:pPr>
            <a:endParaRPr lang="es-ES" sz="39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42" y="3574150"/>
            <a:ext cx="2811753" cy="201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6755337" y="1463182"/>
            <a:ext cx="913008" cy="16561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050" dirty="0" smtClean="0">
                <a:latin typeface="Arial Narrow" panose="020B0606020202030204" pitchFamily="34" charset="0"/>
              </a:rPr>
              <a:t>Ángulo de 90°</a:t>
            </a:r>
            <a:endParaRPr lang="es-ES" sz="1050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05088" y="2045402"/>
            <a:ext cx="599160" cy="16561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1050" dirty="0" smtClean="0">
                <a:latin typeface="Arial Narrow" panose="020B0606020202030204" pitchFamily="34" charset="0"/>
              </a:rPr>
              <a:t>Dermis</a:t>
            </a:r>
            <a:endParaRPr lang="es-ES" sz="1050" dirty="0"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98563" y="2282331"/>
            <a:ext cx="805685" cy="294884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050" dirty="0" smtClean="0">
                <a:latin typeface="Arial Narrow" panose="020B0606020202030204" pitchFamily="34" charset="0"/>
              </a:rPr>
              <a:t>Tejido graso</a:t>
            </a:r>
            <a:br>
              <a:rPr lang="es-ES" sz="1050" dirty="0" smtClean="0">
                <a:latin typeface="Arial Narrow" panose="020B0606020202030204" pitchFamily="34" charset="0"/>
              </a:rPr>
            </a:br>
            <a:r>
              <a:rPr lang="es-ES" sz="1050" dirty="0" smtClean="0">
                <a:latin typeface="Arial Narrow" panose="020B0606020202030204" pitchFamily="34" charset="0"/>
              </a:rPr>
              <a:t>(subcutáneo)</a:t>
            </a:r>
            <a:endParaRPr lang="es-ES" sz="1050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2160" y="2780928"/>
            <a:ext cx="850499" cy="16561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050" dirty="0" smtClean="0">
                <a:latin typeface="Arial Narrow" panose="020B0606020202030204" pitchFamily="34" charset="0"/>
              </a:rPr>
              <a:t>Tejido muscular</a:t>
            </a:r>
            <a:endParaRPr lang="es-ES" sz="10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Viales multidosis de </a:t>
            </a:r>
            <a:r>
              <a:rPr lang="es-ES" dirty="0" err="1" smtClean="0"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IPV</a:t>
            </a:r>
            <a:endParaRPr lang="es-ES" dirty="0">
              <a:latin typeface="Gill Sans MT" pitchFamily="3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" name="Text Box 4"/>
          <p:cNvSpPr txBox="1">
            <a:spLocks/>
          </p:cNvSpPr>
          <p:nvPr/>
        </p:nvSpPr>
        <p:spPr bwMode="auto">
          <a:xfrm>
            <a:off x="442913" y="1381125"/>
            <a:ext cx="8305800" cy="44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1313" indent="-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804863" indent="-280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800" dirty="0" smtClean="0">
                <a:solidFill>
                  <a:srgbClr val="002060"/>
                </a:solidFill>
                <a:latin typeface="Gill Sans MT" pitchFamily="34" charset="0"/>
              </a:rPr>
              <a:t>La vacuna </a:t>
            </a:r>
            <a:r>
              <a:rPr lang="es-ES" sz="2800" dirty="0" err="1" smtClean="0">
                <a:solidFill>
                  <a:srgbClr val="002060"/>
                </a:solidFill>
                <a:latin typeface="Gill Sans MT" pitchFamily="34" charset="0"/>
              </a:rPr>
              <a:t>IPV</a:t>
            </a:r>
            <a:r>
              <a:rPr lang="es-ES" sz="2800" dirty="0" smtClean="0">
                <a:solidFill>
                  <a:srgbClr val="002060"/>
                </a:solidFill>
                <a:latin typeface="Gill Sans MT" pitchFamily="34" charset="0"/>
              </a:rPr>
              <a:t> está precalificada y aprobada para ser utilizada hasta 28 días después de abrirla. Siempre y cuando se cumplan estrictamente los criterios definidos por la OMS:</a:t>
            </a:r>
          </a:p>
          <a:p>
            <a:pPr lvl="2">
              <a:spcBef>
                <a:spcPts val="0"/>
              </a:spcBef>
              <a:buClr>
                <a:srgbClr val="1E7FB8"/>
              </a:buClr>
              <a:buFont typeface="Wingdings" pitchFamily="2" charset="2"/>
              <a:buChar char="§"/>
            </a:pPr>
            <a:r>
              <a:rPr lang="es-ES" sz="2200" dirty="0" smtClean="0">
                <a:solidFill>
                  <a:srgbClr val="002060"/>
                </a:solidFill>
                <a:latin typeface="Gill Sans MT" pitchFamily="34" charset="0"/>
              </a:rPr>
              <a:t>La fecha de caducidad no ha pasado.</a:t>
            </a:r>
          </a:p>
          <a:p>
            <a:pPr lvl="2">
              <a:spcBef>
                <a:spcPts val="0"/>
              </a:spcBef>
              <a:buClr>
                <a:srgbClr val="1E7FB8"/>
              </a:buClr>
              <a:buFont typeface="Wingdings" pitchFamily="2" charset="2"/>
              <a:buChar char="§"/>
            </a:pPr>
            <a:r>
              <a:rPr lang="es-ES" sz="2200" dirty="0" smtClean="0">
                <a:solidFill>
                  <a:srgbClr val="002060"/>
                </a:solidFill>
                <a:latin typeface="Gill Sans MT" pitchFamily="34" charset="0"/>
              </a:rPr>
              <a:t>El frasco es almacenado en las temperaturas recomendadas.</a:t>
            </a:r>
          </a:p>
          <a:p>
            <a:pPr lvl="2">
              <a:spcBef>
                <a:spcPts val="0"/>
              </a:spcBef>
              <a:buClr>
                <a:srgbClr val="1E7FB8"/>
              </a:buClr>
              <a:buFont typeface="Wingdings" pitchFamily="2" charset="2"/>
              <a:buChar char="§"/>
            </a:pPr>
            <a:r>
              <a:rPr lang="es-ES" sz="2200" dirty="0" smtClean="0">
                <a:solidFill>
                  <a:srgbClr val="002060"/>
                </a:solidFill>
                <a:latin typeface="Gill Sans MT" pitchFamily="34" charset="0"/>
              </a:rPr>
              <a:t>Están protegidas de la congelación y de la luz solar.</a:t>
            </a:r>
          </a:p>
          <a:p>
            <a:pPr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800" dirty="0" smtClean="0">
                <a:solidFill>
                  <a:srgbClr val="002060"/>
                </a:solidFill>
                <a:latin typeface="Gill Sans MT" pitchFamily="34" charset="0"/>
              </a:rPr>
              <a:t>Si se sospecha que un frasco ha sido congelado, la vacuna debe ser desechada de inmediato.</a:t>
            </a:r>
          </a:p>
          <a:p>
            <a:pPr>
              <a:spcBef>
                <a:spcPct val="80000"/>
              </a:spcBef>
              <a:buClr>
                <a:srgbClr val="1E7FB8"/>
              </a:buClr>
            </a:pPr>
            <a:endParaRPr lang="es-ES" sz="2800" dirty="0" smtClean="0">
              <a:solidFill>
                <a:srgbClr val="00B05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Factores relacionados con el desperdicio</a:t>
            </a:r>
            <a:br>
              <a:rPr lang="es-ES" dirty="0" smtClean="0">
                <a:latin typeface="Gill Sans MT" pitchFamily="34" charset="0"/>
                <a:ea typeface="MS PGothic" pitchFamily="34" charset="-128"/>
                <a:cs typeface="MS PGothic" pitchFamily="34" charset="-128"/>
              </a:rPr>
            </a:br>
            <a:r>
              <a:rPr lang="es-ES" dirty="0" smtClean="0"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de vacunas</a:t>
            </a:r>
            <a:endParaRPr lang="es-ES" dirty="0">
              <a:latin typeface="Gill Sans MT" pitchFamily="3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s-ES" sz="2800" b="1" dirty="0" smtClean="0">
                <a:latin typeface="Gill Sans MT" pitchFamily="34" charset="0"/>
              </a:rPr>
              <a:t>Evitables</a:t>
            </a:r>
          </a:p>
          <a:p>
            <a:pPr lvl="1">
              <a:spcBef>
                <a:spcPts val="600"/>
              </a:spcBef>
            </a:pPr>
            <a:r>
              <a:rPr lang="es-ES" sz="2200" b="1" dirty="0" smtClean="0">
                <a:latin typeface="Gill Sans MT" pitchFamily="34" charset="0"/>
              </a:rPr>
              <a:t>Mala gestión de las existencias:</a:t>
            </a:r>
          </a:p>
          <a:p>
            <a:pPr marL="1076325" lvl="2">
              <a:spcBef>
                <a:spcPct val="0"/>
              </a:spcBef>
            </a:pPr>
            <a:r>
              <a:rPr lang="es-ES" sz="2200" dirty="0" smtClean="0">
                <a:latin typeface="Gill Sans MT" pitchFamily="34" charset="0"/>
              </a:rPr>
              <a:t>Exceso de vacunas.</a:t>
            </a:r>
          </a:p>
          <a:p>
            <a:pPr marL="1076325" lvl="2">
              <a:spcBef>
                <a:spcPct val="0"/>
              </a:spcBef>
            </a:pPr>
            <a:r>
              <a:rPr lang="es-ES" sz="2200" dirty="0" smtClean="0">
                <a:latin typeface="Gill Sans MT" pitchFamily="34" charset="0"/>
              </a:rPr>
              <a:t>Que la vacuna expire antes de usarla (recordar el principio de </a:t>
            </a:r>
            <a:r>
              <a:rPr lang="es-ES" sz="2200" dirty="0">
                <a:latin typeface="Gill Sans MT" pitchFamily="34" charset="0"/>
              </a:rPr>
              <a:t>"Primero en caducar, primero en salir").</a:t>
            </a:r>
            <a:endParaRPr lang="es-ES" sz="2200" dirty="0" smtClean="0">
              <a:latin typeface="Gill Sans MT" pitchFamily="34" charset="0"/>
            </a:endParaRPr>
          </a:p>
          <a:p>
            <a:pPr marL="1076325" lvl="2">
              <a:spcBef>
                <a:spcPct val="0"/>
              </a:spcBef>
            </a:pPr>
            <a:r>
              <a:rPr lang="es-ES" sz="2200" dirty="0" smtClean="0">
                <a:latin typeface="Gill Sans MT" pitchFamily="34" charset="0"/>
              </a:rPr>
              <a:t>Viales perdidos, rotos, robados.</a:t>
            </a:r>
          </a:p>
          <a:p>
            <a:pPr lvl="1">
              <a:spcBef>
                <a:spcPts val="600"/>
              </a:spcBef>
            </a:pPr>
            <a:r>
              <a:rPr lang="es-ES" sz="2200" b="1" dirty="0" smtClean="0">
                <a:latin typeface="Gill Sans MT" pitchFamily="34" charset="0"/>
              </a:rPr>
              <a:t>Fallas en la cadena de frío:</a:t>
            </a:r>
          </a:p>
          <a:p>
            <a:pPr marL="1076325" lvl="2">
              <a:spcBef>
                <a:spcPct val="0"/>
              </a:spcBef>
            </a:pPr>
            <a:r>
              <a:rPr lang="es-ES" sz="2200" dirty="0" smtClean="0">
                <a:latin typeface="Gill Sans MT" pitchFamily="34" charset="0"/>
              </a:rPr>
              <a:t>Pérdida de potencia (temperaturas altas).</a:t>
            </a:r>
          </a:p>
          <a:p>
            <a:pPr marL="1076325" lvl="2">
              <a:spcBef>
                <a:spcPct val="0"/>
              </a:spcBef>
            </a:pPr>
            <a:r>
              <a:rPr lang="es-ES" sz="2200" dirty="0" smtClean="0">
                <a:latin typeface="Gill Sans MT" pitchFamily="34" charset="0"/>
              </a:rPr>
              <a:t>Inactivación de la vacuna (congelación).</a:t>
            </a:r>
          </a:p>
          <a:p>
            <a:pPr lvl="1">
              <a:spcBef>
                <a:spcPts val="600"/>
              </a:spcBef>
            </a:pPr>
            <a:r>
              <a:rPr lang="es-ES" sz="2200" b="1" dirty="0" smtClean="0">
                <a:latin typeface="Gill Sans MT" pitchFamily="34" charset="0"/>
              </a:rPr>
              <a:t>Técnica de administración deficiente:</a:t>
            </a:r>
          </a:p>
          <a:p>
            <a:pPr marL="1076325" lvl="2">
              <a:spcBef>
                <a:spcPct val="0"/>
              </a:spcBef>
            </a:pPr>
            <a:r>
              <a:rPr lang="es-ES" sz="2200" dirty="0" smtClean="0">
                <a:latin typeface="Gill Sans MT" pitchFamily="34" charset="0"/>
              </a:rPr>
              <a:t>Administración de más de los 0,5 ml recomendados para cada inyección</a:t>
            </a:r>
            <a:r>
              <a:rPr lang="es-ES" sz="2200" dirty="0" smtClean="0"/>
              <a:t> 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1556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2910" y="2000240"/>
            <a:ext cx="8215370" cy="300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8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El factor de perdida variará según cada establecimiento y debe vigilarse.</a:t>
            </a: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</a:pPr>
            <a:endParaRPr lang="es-ES" sz="28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8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No permita que la preocupación por abrir un vial para un único niño le impida vacunarlo</a:t>
            </a: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</a:pPr>
            <a:endParaRPr lang="es-ES" sz="25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es-ES" sz="25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es-ES" sz="2500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/>
            <a:r>
              <a:rPr lang="es-ES" sz="3200" b="1" dirty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La preocupación por el </a:t>
            </a:r>
            <a:r>
              <a:rPr lang="es-ES" sz="32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factor de pérdida no</a:t>
            </a:r>
            <a:r>
              <a:rPr lang="es-ES" sz="3200" b="1" dirty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/>
            </a:r>
            <a:br>
              <a:rPr lang="es-ES" sz="3200" b="1" dirty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</a:br>
            <a:r>
              <a:rPr lang="es-ES" sz="3200" b="1" dirty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debe </a:t>
            </a:r>
            <a:r>
              <a:rPr lang="es-ES" sz="32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detenerle </a:t>
            </a:r>
            <a:r>
              <a:rPr lang="es-ES" sz="3200" b="1" dirty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de vacunar a un niño </a:t>
            </a:r>
          </a:p>
        </p:txBody>
      </p:sp>
    </p:spTree>
    <p:extLst>
      <p:ext uri="{BB962C8B-B14F-4D97-AF65-F5344CB8AC3E}">
        <p14:creationId xmlns:p14="http://schemas.microsoft.com/office/powerpoint/2010/main" val="17079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</a:rPr>
              <a:t>¿Y después de la vacunación?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1357298"/>
            <a:ext cx="6143668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1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Después de la inyección, insertar la jeringa con aguja en una caja de seguridad o depósito para punzocortantes.</a:t>
            </a: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1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NUNCA</a:t>
            </a:r>
            <a:r>
              <a:rPr lang="es-ES" sz="2100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 volver a tapar la aguja.</a:t>
            </a: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1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Cerrar bien la caja de seguridad cuando esté llena (cuando alcance </a:t>
            </a:r>
            <a:r>
              <a:rPr lang="es-ES" sz="2100" b="1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¾ de su capacidad</a:t>
            </a:r>
            <a:r>
              <a:rPr lang="es-ES" sz="21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).</a:t>
            </a:r>
            <a:endParaRPr lang="es-ES" sz="2100" dirty="0" smtClean="0">
              <a:solidFill>
                <a:srgbClr val="002060"/>
              </a:solidFill>
              <a:latin typeface="Gill Sans MT" panose="020B0604020202020204" charset="0"/>
              <a:ea typeface="MS PGothic" pitchFamily="34" charset="-128"/>
              <a:cs typeface="Arial" pitchFamily="34" charset="0"/>
            </a:endParaRP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1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NUNCA</a:t>
            </a:r>
            <a:r>
              <a:rPr lang="es-ES" sz="2100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 llenar la caja de seguridad más arriba del límite.</a:t>
            </a:r>
          </a:p>
          <a:p>
            <a:pPr marL="341313" indent="-3413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100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Desechar la caja de seguridad apropiadamente,  </a:t>
            </a:r>
            <a:r>
              <a:rPr lang="es-ES" sz="2100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siguiendo las normas nacionales.</a:t>
            </a:r>
            <a:endParaRPr lang="es-ES" sz="2100" dirty="0">
              <a:solidFill>
                <a:srgbClr val="002060"/>
              </a:solidFill>
              <a:latin typeface="Gill Sans MT" panose="020B060402020202020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37544"/>
            <a:ext cx="176212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413" name="AutoShape 5"/>
          <p:cNvCxnSpPr>
            <a:cxnSpLocks noChangeShapeType="1"/>
          </p:cNvCxnSpPr>
          <p:nvPr/>
        </p:nvCxnSpPr>
        <p:spPr bwMode="auto">
          <a:xfrm>
            <a:off x="6926263" y="3598863"/>
            <a:ext cx="0" cy="4572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cxnSp>
      <p:cxnSp>
        <p:nvCxnSpPr>
          <p:cNvPr id="17414" name="AutoShape 6"/>
          <p:cNvCxnSpPr>
            <a:cxnSpLocks noChangeShapeType="1"/>
          </p:cNvCxnSpPr>
          <p:nvPr/>
        </p:nvCxnSpPr>
        <p:spPr bwMode="auto">
          <a:xfrm flipV="1">
            <a:off x="7906990" y="3142407"/>
            <a:ext cx="230187" cy="43021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cxnSp>
      <p:cxnSp>
        <p:nvCxnSpPr>
          <p:cNvPr id="17415" name="Line 7"/>
          <p:cNvCxnSpPr>
            <a:cxnSpLocks noChangeShapeType="1"/>
          </p:cNvCxnSpPr>
          <p:nvPr/>
        </p:nvCxnSpPr>
        <p:spPr bwMode="auto">
          <a:xfrm>
            <a:off x="5795963" y="220503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cxnSp>
      <p:cxnSp>
        <p:nvCxnSpPr>
          <p:cNvPr id="17416" name="AutoShape 8"/>
          <p:cNvCxnSpPr>
            <a:cxnSpLocks noChangeShapeType="1"/>
          </p:cNvCxnSpPr>
          <p:nvPr/>
        </p:nvCxnSpPr>
        <p:spPr bwMode="auto">
          <a:xfrm>
            <a:off x="6926263" y="3598863"/>
            <a:ext cx="620364" cy="20394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cxnSp>
      <p:cxnSp>
        <p:nvCxnSpPr>
          <p:cNvPr id="17417" name="AutoShape 9"/>
          <p:cNvCxnSpPr>
            <a:cxnSpLocks noChangeShapeType="1"/>
          </p:cNvCxnSpPr>
          <p:nvPr/>
        </p:nvCxnSpPr>
        <p:spPr bwMode="auto">
          <a:xfrm flipV="1">
            <a:off x="7550092" y="3572619"/>
            <a:ext cx="360363" cy="23018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cxnSp>
      <p:pic>
        <p:nvPicPr>
          <p:cNvPr id="17418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238250"/>
            <a:ext cx="1001712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262063"/>
            <a:ext cx="1000125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722813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971533" y="2571744"/>
            <a:ext cx="1172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0066"/>
                </a:solidFill>
                <a:latin typeface="Gill Sans MT" panose="020B0604020202020204" charset="0"/>
              </a:rPr>
              <a:t>¾ de su capacidad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378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55576" y="1916113"/>
            <a:ext cx="4175199" cy="2449512"/>
          </a:xfrm>
          <a:prstGeom prst="wedgeRoundRectCallout">
            <a:avLst>
              <a:gd name="adj1" fmla="val 68125"/>
              <a:gd name="adj2" fmla="val -25755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solidFill>
                  <a:srgbClr val="002060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¿Cuáles son algunas maneras de disminuir el dolor cuando se aplica una inyección? 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¿Qué debe hacer en esta situación?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8436" name="Picture 8" descr="doctor_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871788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Respuesta: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14282" y="1357298"/>
            <a:ext cx="5221814" cy="4500594"/>
          </a:xfrm>
          <a:prstGeom prst="wedgeRoundRectCallout">
            <a:avLst>
              <a:gd name="adj1" fmla="val 64364"/>
              <a:gd name="adj2" fmla="val -25474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s-ES" sz="1200" b="1" dirty="0">
              <a:solidFill>
                <a:srgbClr val="002060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428596" y="1502854"/>
            <a:ext cx="4857784" cy="4212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71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</a:rPr>
              <a:t>Colocar al niño sentado para recibir las inyecciones.  Solicitar que el padre , la madre, el cuidador o un miembro del personal de salud lo tenga entre los brazos mientras se le vacuna;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</a:rPr>
              <a:t>Aplicar presión cerca del sitio de inyección antes de inyectar y durante la inyección;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</a:rPr>
              <a:t>Administrar primero la vacuna menos dolorosa (la IPV) cuando vayan a aplicarse vacunas inyectables simultáneamente; y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900" dirty="0" smtClean="0">
                <a:solidFill>
                  <a:srgbClr val="000066"/>
                </a:solidFill>
                <a:latin typeface="Gill Sans MT" pitchFamily="34" charset="0"/>
              </a:rPr>
              <a:t>Aplicar la vacuna intramuscular rápidamente  y sin aspirar.</a:t>
            </a:r>
            <a:endParaRPr lang="es-ES" sz="19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pic>
        <p:nvPicPr>
          <p:cNvPr id="19461" name="Picture 15" descr="do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70" y="1628775"/>
            <a:ext cx="2735262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572132" y="4452002"/>
            <a:ext cx="1571636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BO" sz="1500" b="1" dirty="0" smtClean="0">
                <a:solidFill>
                  <a:srgbClr val="002060"/>
                </a:solidFill>
              </a:rPr>
              <a:t>La correcta aplicación de la técnica de vacunación es muy importante!</a:t>
            </a:r>
            <a:endParaRPr lang="es-BO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971550" y="1916112"/>
            <a:ext cx="3959225" cy="2881039"/>
          </a:xfrm>
          <a:prstGeom prst="wedgeRoundRectCallout">
            <a:avLst>
              <a:gd name="adj1" fmla="val 68125"/>
              <a:gd name="adj2" fmla="val -20213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El niño(a) tiene 2 meses.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Usted le administrará las vacunas antirrotavírica,  </a:t>
            </a:r>
            <a:r>
              <a:rPr lang="es-ES" sz="2000" b="1" dirty="0" err="1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IPV</a:t>
            </a:r>
            <a:r>
              <a:rPr lang="es-ES" sz="20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, antineumocócica y pentavalente</a:t>
            </a:r>
            <a:r>
              <a:rPr lang="es-ES" sz="2000" b="1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.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2060"/>
              </a:solidFill>
              <a:latin typeface="Gill Sans MT" panose="020B0604020202020204" charset="0"/>
              <a:ea typeface="MS PGothic" pitchFamily="34" charset="-128"/>
              <a:cs typeface="Arial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¿</a:t>
            </a:r>
            <a:r>
              <a:rPr lang="es-ES" sz="20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En qué orden debe</a:t>
            </a:r>
            <a:r>
              <a:rPr lang="es-ES" sz="2000" dirty="0" smtClean="0"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administrar las vacunas?</a:t>
            </a:r>
            <a:endParaRPr lang="es-ES" sz="2000" b="1" dirty="0">
              <a:solidFill>
                <a:srgbClr val="002060"/>
              </a:solidFill>
              <a:latin typeface="Gill Sans MT" panose="020B060402020202020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¿</a:t>
            </a: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Qué debe hacer en esta situación?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0484" name="Picture 8" descr="doctor_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871788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anose="020B0604020202020204" charset="0"/>
                <a:ea typeface="MS PGothic" pitchFamily="34" charset="-128"/>
                <a:cs typeface="Arial" pitchFamily="34" charset="0"/>
              </a:rPr>
              <a:t>Respuesta:</a:t>
            </a:r>
            <a:endParaRPr lang="es-ES" sz="3500" b="1" dirty="0">
              <a:solidFill>
                <a:srgbClr val="000066"/>
              </a:solidFill>
              <a:latin typeface="Gill Sans MT" panose="020B060402020202020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85720" y="1772816"/>
            <a:ext cx="5072098" cy="4156514"/>
          </a:xfrm>
          <a:prstGeom prst="wedgeRoundRectCallout">
            <a:avLst>
              <a:gd name="adj1" fmla="val 69036"/>
              <a:gd name="adj2" fmla="val -24091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s-ES" sz="1200" b="1" dirty="0">
              <a:solidFill>
                <a:srgbClr val="002060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0197" y="1879915"/>
            <a:ext cx="475252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1200"/>
              </a:spcAft>
            </a:pPr>
            <a:r>
              <a:rPr lang="es-ES" sz="2000" dirty="0" smtClean="0">
                <a:solidFill>
                  <a:srgbClr val="000066"/>
                </a:solidFill>
                <a:latin typeface="Gill Sans MT" panose="020B0604020202020204" charset="0"/>
              </a:rPr>
              <a:t>Las vacunas deben administrarse en el siguiente orden: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  <a:latin typeface="Gill Sans MT" panose="020B0604020202020204" charset="0"/>
              </a:rPr>
              <a:t>Primero la antirrotavírica; es mejor administrar las vacunas orales cuando el niño todavía está tranquilo, antes de administrar las vacunas inyectables.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  <a:latin typeface="Gill Sans MT" panose="020B0604020202020204" charset="0"/>
              </a:rPr>
              <a:t>Segundo la vacuna </a:t>
            </a:r>
            <a:r>
              <a:rPr lang="es-ES" sz="2000" dirty="0" err="1" smtClean="0">
                <a:solidFill>
                  <a:srgbClr val="000066"/>
                </a:solidFill>
                <a:latin typeface="Gill Sans MT" panose="020B0604020202020204" charset="0"/>
              </a:rPr>
              <a:t>IPV</a:t>
            </a:r>
            <a:r>
              <a:rPr lang="es-ES" sz="2000" dirty="0" smtClean="0">
                <a:solidFill>
                  <a:srgbClr val="000066"/>
                </a:solidFill>
                <a:latin typeface="Gill Sans MT" panose="020B0604020202020204" charset="0"/>
              </a:rPr>
              <a:t> y </a:t>
            </a:r>
            <a:r>
              <a:rPr lang="es-ES" sz="2000" dirty="0" err="1" smtClean="0">
                <a:solidFill>
                  <a:srgbClr val="000066"/>
                </a:solidFill>
                <a:latin typeface="Gill Sans MT" panose="020B0604020202020204" charset="0"/>
              </a:rPr>
              <a:t>antineumocócica</a:t>
            </a:r>
            <a:r>
              <a:rPr lang="es-ES" sz="2000" dirty="0" smtClean="0">
                <a:solidFill>
                  <a:srgbClr val="000066"/>
                </a:solidFill>
                <a:latin typeface="Gill Sans MT" panose="020B0604020202020204" charset="0"/>
              </a:rPr>
              <a:t> deben aplicarse en el mismo muslo, con 2,5 cm de separación.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  <a:latin typeface="Gill Sans MT" panose="020B0604020202020204" charset="0"/>
              </a:rPr>
              <a:t>La última vacuna que se administrada es la pentavalente, en el otro muslo.</a:t>
            </a:r>
            <a:r>
              <a:rPr lang="es-ES" sz="2000" dirty="0" smtClean="0">
                <a:latin typeface="Gill Sans MT" panose="020B0604020202020204" charset="0"/>
              </a:rPr>
              <a:t> </a:t>
            </a:r>
            <a:endParaRPr lang="es-ES" sz="2000" dirty="0">
              <a:latin typeface="Gill Sans MT" panose="020B0604020202020204" charset="0"/>
            </a:endParaRPr>
          </a:p>
        </p:txBody>
      </p:sp>
      <p:pic>
        <p:nvPicPr>
          <p:cNvPr id="21509" name="Picture 15" descr="do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628775"/>
            <a:ext cx="2606662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Objetivos del aprendizaje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03350" y="1628800"/>
            <a:ext cx="7258050" cy="400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Al final del módulo, el participante podrá: </a:t>
            </a: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Identificar los pasos necesarios para garantizar una buena calidad de la vacuna.</a:t>
            </a: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Describir correctamente la técnica de administración de la vacuna.</a:t>
            </a:r>
          </a:p>
          <a:p>
            <a:pPr marL="523875"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</a:pPr>
            <a:endParaRPr lang="es-ES" sz="2100" dirty="0" smtClean="0">
              <a:solidFill>
                <a:srgbClr val="00B050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Duración</a:t>
            </a: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30 minutos</a:t>
            </a:r>
            <a:endParaRPr lang="es-ES" altLang="ja-JP" sz="21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804863" lvl="1" indent="-280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endParaRPr lang="es-ES" altLang="ja-JP" sz="2100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100" name="Picture 6" descr="sand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33825"/>
            <a:ext cx="82391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9" descr="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22396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dirty="0" smtClean="0">
                <a:latin typeface="Gill Sans MT" pitchFamily="34" charset="0"/>
              </a:rPr>
              <a:t>Mensajes clave</a:t>
            </a:r>
            <a:endParaRPr lang="es-ES" dirty="0">
              <a:latin typeface="Gill Sans MT" pitchFamily="34" charset="0"/>
            </a:endParaRPr>
          </a:p>
        </p:txBody>
      </p:sp>
      <p:pic>
        <p:nvPicPr>
          <p:cNvPr id="22531" name="Picture 7" descr="doct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0163"/>
            <a:ext cx="1846262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1554163"/>
            <a:ext cx="8497887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912813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5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La </a:t>
            </a:r>
            <a:r>
              <a:rPr lang="es-ES" altLang="zh-CN" sz="2500" dirty="0" err="1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IPV</a:t>
            </a:r>
            <a:r>
              <a:rPr lang="es-ES" altLang="zh-CN" sz="25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 se administra igual que otras inyecciones intramusculares.</a:t>
            </a:r>
          </a:p>
          <a:p>
            <a:pPr marL="804863" lvl="1" indent="-280988" defTabSz="912813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altLang="zh-CN" sz="24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Deséchela como lo hace con otras vacunas inyectables</a:t>
            </a:r>
          </a:p>
          <a:p>
            <a:pPr marL="341313" indent="-341313" defTabSz="912813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5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Pida a los padres o al cuidador que sostenga al niño y lo siente en sus rodillas mientras se inserta la aguja en el músculo del muslo, en un ángulo de 90⁰.</a:t>
            </a:r>
          </a:p>
          <a:p>
            <a:pPr marL="341313" indent="-341313" defTabSz="912813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altLang="zh-CN" sz="25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Administre la </a:t>
            </a:r>
            <a:r>
              <a:rPr lang="es-ES" altLang="zh-CN" sz="2500" dirty="0" err="1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IPV</a:t>
            </a:r>
            <a:r>
              <a:rPr lang="es-ES" altLang="zh-CN" sz="25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 y la vacuna antineumocócica en un muslo, </a:t>
            </a: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</a:rPr>
              <a:t>con 2,5 cm de separación mínima,</a:t>
            </a:r>
            <a:r>
              <a:rPr lang="es-ES" altLang="zh-CN" sz="25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</a:rPr>
              <a:t> luego, aplique la </a:t>
            </a:r>
            <a:r>
              <a:rPr lang="es-ES" altLang="zh-CN" sz="2500" dirty="0" smtClean="0">
                <a:solidFill>
                  <a:srgbClr val="000066"/>
                </a:solidFill>
                <a:latin typeface="Gill Sans MT" pitchFamily="34" charset="0"/>
                <a:ea typeface="SimSun" pitchFamily="2" charset="-122"/>
                <a:cs typeface="Arial" pitchFamily="34" charset="0"/>
              </a:rPr>
              <a:t>pentavalente en el otro muslo.</a:t>
            </a:r>
            <a:r>
              <a:rPr lang="es-ES" altLang="zh-CN" sz="2500" dirty="0" smtClean="0">
                <a:latin typeface="Limon F3" charset="0"/>
                <a:ea typeface="MS PGothic" pitchFamily="34" charset="-128"/>
                <a:cs typeface="Arial" pitchFamily="34" charset="0"/>
              </a:rPr>
              <a:t> </a:t>
            </a:r>
            <a:endParaRPr lang="es-ES" altLang="zh-CN" sz="2500" dirty="0">
              <a:latin typeface="Limon F3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doctor_goodb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773238"/>
            <a:ext cx="2522538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dirty="0" smtClean="0">
                <a:latin typeface="Gill Sans MT" pitchFamily="34" charset="0"/>
              </a:rPr>
              <a:t>Fin del módulo</a:t>
            </a:r>
            <a:endParaRPr lang="es-ES" sz="3600" dirty="0">
              <a:latin typeface="Gill Sans MT" pitchFamily="34" charset="0"/>
            </a:endParaRPr>
          </a:p>
        </p:txBody>
      </p:sp>
      <p:sp>
        <p:nvSpPr>
          <p:cNvPr id="7" name="AutoShape 4"/>
          <p:cNvSpPr/>
          <p:nvPr/>
        </p:nvSpPr>
        <p:spPr bwMode="auto">
          <a:xfrm>
            <a:off x="3924300" y="2060575"/>
            <a:ext cx="3671888" cy="1512888"/>
          </a:xfrm>
          <a:prstGeom prst="wedgeRoundRectCallout">
            <a:avLst>
              <a:gd name="adj1" fmla="val -80920"/>
              <a:gd name="adj2" fmla="val -26776"/>
              <a:gd name="adj3" fmla="val 16667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lang="es-ES" sz="1400" b="1" dirty="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s-ES" sz="24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¡Gracias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por su atención! </a:t>
            </a:r>
            <a:endParaRPr lang="es-ES" sz="24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do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73526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338263"/>
            <a:ext cx="4679950" cy="1081087"/>
            <a:chOff x="340" y="843"/>
            <a:chExt cx="2948" cy="681"/>
          </a:xfrm>
        </p:grpSpPr>
        <p:sp>
          <p:nvSpPr>
            <p:cNvPr id="4" name="AutoShape 14"/>
            <p:cNvSpPr/>
            <p:nvPr/>
          </p:nvSpPr>
          <p:spPr bwMode="auto">
            <a:xfrm>
              <a:off x="567" y="979"/>
              <a:ext cx="2721" cy="545"/>
            </a:xfrm>
            <a:prstGeom prst="wedgeRoundRectCallout">
              <a:avLst>
                <a:gd name="adj1" fmla="val 68142"/>
                <a:gd name="adj2" fmla="val 36750"/>
                <a:gd name="adj3" fmla="val 16667"/>
              </a:avLst>
            </a:prstGeom>
            <a:ln>
              <a:solidFill>
                <a:srgbClr val="CC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¿Cómo verifico la calidad de la vacuna?</a:t>
              </a:r>
              <a:endParaRPr lang="es-ES" sz="2000" b="1" dirty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340" y="843"/>
              <a:ext cx="318" cy="318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1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7830" y="2419350"/>
            <a:ext cx="4606925" cy="1177330"/>
            <a:chOff x="339" y="1569"/>
            <a:chExt cx="2902" cy="660"/>
          </a:xfrm>
        </p:grpSpPr>
        <p:sp>
          <p:nvSpPr>
            <p:cNvPr id="6" name="AutoShape 12"/>
            <p:cNvSpPr/>
            <p:nvPr/>
          </p:nvSpPr>
          <p:spPr bwMode="auto">
            <a:xfrm>
              <a:off x="520" y="1663"/>
              <a:ext cx="2721" cy="566"/>
            </a:xfrm>
            <a:prstGeom prst="wedgeRoundRectCallout">
              <a:avLst>
                <a:gd name="adj1" fmla="val 68106"/>
                <a:gd name="adj2" fmla="val -55303"/>
                <a:gd name="adj3" fmla="val 16667"/>
              </a:avLst>
            </a:prstGeom>
            <a:ln>
              <a:solidFill>
                <a:srgbClr val="CC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¿Cómo administro la 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IPV?</a:t>
              </a:r>
              <a:endParaRPr lang="es-ES" sz="2000" b="1" dirty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339" y="1569"/>
              <a:ext cx="318" cy="317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2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41139" y="5049837"/>
            <a:ext cx="4606925" cy="827088"/>
            <a:chOff x="386" y="3021"/>
            <a:chExt cx="2902" cy="680"/>
          </a:xfrm>
        </p:grpSpPr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>
              <a:off x="612" y="3022"/>
              <a:ext cx="2676" cy="679"/>
            </a:xfrm>
            <a:prstGeom prst="wedgeRoundRectCallout">
              <a:avLst>
                <a:gd name="adj1" fmla="val 63241"/>
                <a:gd name="adj2" fmla="val -53625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¿Que hago </a:t>
              </a:r>
              <a:r>
                <a:rPr lang="es-ES" sz="2000" b="1" dirty="0">
                  <a:solidFill>
                    <a:srgbClr val="000066"/>
                  </a:solidFill>
                  <a:latin typeface="Gill Sans MT" pitchFamily="34" charset="0"/>
                  <a:ea typeface="Arial" pitchFamily="34" charset="0"/>
                </a:rPr>
                <a:t>después de la vacunación?</a:t>
              </a:r>
              <a:r>
                <a:rPr lang="es-ES" sz="2000" b="1" dirty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86" y="3021"/>
              <a:ext cx="317" cy="318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4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Temas clave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cs typeface="MS PGothic" pitchFamily="34" charset="-128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33152" y="3717032"/>
            <a:ext cx="4658999" cy="1260434"/>
            <a:chOff x="319" y="2270"/>
            <a:chExt cx="2844" cy="911"/>
          </a:xfrm>
        </p:grpSpPr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452" y="2295"/>
              <a:ext cx="2711" cy="886"/>
            </a:xfrm>
            <a:prstGeom prst="wedgeRoundRectCallout">
              <a:avLst>
                <a:gd name="adj1" fmla="val 64018"/>
                <a:gd name="adj2" fmla="val -46896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¿</a:t>
              </a:r>
              <a:r>
                <a:rPr lang="es-ES" sz="2000" b="1" dirty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Cómo administro la IPV</a:t>
              </a:r>
              <a:br>
                <a:rPr lang="es-ES" sz="2000" b="1" dirty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</a:br>
              <a:r>
                <a:rPr lang="es-ES" sz="2000" b="1" dirty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al mismo tiempo que otras vacunas del esquema</a:t>
              </a:r>
              <a:r>
                <a:rPr lang="es-ES" sz="2000" b="1" dirty="0" smtClean="0">
                  <a:solidFill>
                    <a:srgbClr val="000066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?</a:t>
              </a:r>
              <a:endParaRPr lang="es-ES" sz="2000" b="1" dirty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319" y="2270"/>
              <a:ext cx="317" cy="318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1042988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 smtClean="0">
                  <a:solidFill>
                    <a:srgbClr val="FFFFFF"/>
                  </a:solidFill>
                  <a:latin typeface="Gill Sans MT" pitchFamily="34" charset="0"/>
                  <a:ea typeface="MS PGothic" pitchFamily="34" charset="-128"/>
                  <a:cs typeface="Arial" pitchFamily="34" charset="0"/>
                </a:rPr>
                <a:t>3</a:t>
              </a:r>
              <a:endParaRPr lang="es-ES" sz="2400" b="1" dirty="0">
                <a:solidFill>
                  <a:srgbClr val="FFFFFF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1" y="1341438"/>
            <a:ext cx="5904333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La </a:t>
            </a:r>
            <a:r>
              <a:rPr lang="es-ES" sz="24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IPV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pierde su potencia 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cuando se expone al </a:t>
            </a:r>
            <a:r>
              <a:rPr lang="es-ES" sz="2400" u="sng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calor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o cuando </a:t>
            </a:r>
            <a:r>
              <a:rPr lang="es-ES" sz="2400" u="sng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se congela.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Debe almacenarse entre +2</a:t>
            </a:r>
            <a:r>
              <a:rPr lang="es-ES" dirty="0" smtClean="0">
                <a:latin typeface="Limon F3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⁰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C y + 8</a:t>
            </a:r>
            <a:r>
              <a:rPr lang="es-ES" dirty="0" smtClean="0">
                <a:latin typeface="Limon F3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⁰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C.</a:t>
            </a:r>
          </a:p>
          <a:p>
            <a:pPr marL="341313" indent="-3413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La </a:t>
            </a:r>
            <a:r>
              <a:rPr lang="es-ES" sz="24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IPV</a:t>
            </a: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es </a:t>
            </a:r>
            <a:r>
              <a:rPr lang="es-ES" sz="24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sensible a la congelación.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000" b="1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A diferencia de la vacuna oral contra la poliomielitis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, que puede congelarse.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000" b="1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La prueba de “agitación” no sirve para 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determinar si la </a:t>
            </a:r>
            <a:r>
              <a:rPr lang="es-ES" sz="2000" dirty="0" err="1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IPV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 se ha congelado.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Ante la sospecha de que </a:t>
            </a:r>
            <a:r>
              <a:rPr lang="es-ES" sz="2000" b="1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la</a:t>
            </a: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IPV</a:t>
            </a:r>
            <a:r>
              <a:rPr lang="es-ES" sz="2000" b="1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  <a:cs typeface="Arial" pitchFamily="34" charset="0"/>
              </a:rPr>
              <a:t> ha estado congelada, el vial debe desecharse.</a:t>
            </a:r>
          </a:p>
          <a:p>
            <a:pPr marL="341313" indent="-3413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4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No debe usarse la vacuna si tiene una apariencia turbia.</a:t>
            </a:r>
            <a:r>
              <a:rPr lang="es-ES" dirty="0" smtClean="0">
                <a:latin typeface="Limon F3" charset="0"/>
                <a:ea typeface="MS PGothic" pitchFamily="34" charset="-128"/>
                <a:cs typeface="Arial" pitchFamily="34" charset="0"/>
              </a:rPr>
              <a:t> </a:t>
            </a:r>
            <a:endParaRPr lang="es-ES" dirty="0">
              <a:latin typeface="Limon F3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" y="0"/>
            <a:ext cx="9144001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/>
            <a:r>
              <a:rPr lang="es-ES" sz="3400" b="1" dirty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La </a:t>
            </a:r>
            <a:r>
              <a:rPr lang="es-ES" sz="3400" b="1" dirty="0" err="1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IPV</a:t>
            </a:r>
            <a:r>
              <a:rPr lang="es-ES" sz="34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 </a:t>
            </a:r>
            <a:r>
              <a:rPr lang="es-ES" sz="3400" b="1" dirty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es sensible al calor y a la congelación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992313"/>
            <a:ext cx="90797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72198" y="4169639"/>
            <a:ext cx="1845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2060"/>
                </a:solidFill>
                <a:latin typeface="Gill Sans MT" pitchFamily="34" charset="0"/>
              </a:rPr>
              <a:t>¡La congelación INACTIVA </a:t>
            </a:r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la vacuna </a:t>
            </a:r>
            <a:r>
              <a:rPr lang="es-ES" sz="1200" dirty="0" err="1" smtClean="0">
                <a:solidFill>
                  <a:srgbClr val="002060"/>
                </a:solidFill>
                <a:latin typeface="Gill Sans MT" pitchFamily="34" charset="0"/>
              </a:rPr>
              <a:t>IPV</a:t>
            </a:r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!</a:t>
            </a:r>
          </a:p>
          <a:p>
            <a:pPr algn="r" eaLnBrk="1" hangingPunct="1"/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Las vacunas </a:t>
            </a:r>
            <a:r>
              <a:rPr lang="es-ES" sz="1200" dirty="0">
                <a:solidFill>
                  <a:srgbClr val="002060"/>
                </a:solidFill>
                <a:latin typeface="Gill Sans MT" pitchFamily="34" charset="0"/>
              </a:rPr>
              <a:t>que se </a:t>
            </a:r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han congelado </a:t>
            </a:r>
            <a:r>
              <a:rPr lang="es-ES" sz="1200" dirty="0">
                <a:solidFill>
                  <a:srgbClr val="002060"/>
                </a:solidFill>
                <a:latin typeface="Gill Sans MT" pitchFamily="34" charset="0"/>
              </a:rPr>
              <a:t>son </a:t>
            </a:r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ineficaces.</a:t>
            </a:r>
            <a:endParaRPr lang="es-ES" sz="1200" dirty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712290" y="3047999"/>
            <a:ext cx="1402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El objetivo  es entre 4⁰ y 5</a:t>
            </a:r>
            <a:r>
              <a:rPr lang="es-ES" sz="1200" dirty="0">
                <a:solidFill>
                  <a:srgbClr val="002060"/>
                </a:solidFill>
                <a:latin typeface="Gill Sans MT" pitchFamily="34" charset="0"/>
              </a:rPr>
              <a:t>⁰</a:t>
            </a:r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C.</a:t>
            </a:r>
            <a:endParaRPr lang="es-ES" sz="1200" dirty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57950" y="2060848"/>
            <a:ext cx="1632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Al calentarse </a:t>
            </a:r>
            <a:r>
              <a:rPr lang="es-ES" sz="1200" dirty="0">
                <a:solidFill>
                  <a:srgbClr val="002060"/>
                </a:solidFill>
                <a:latin typeface="Gill Sans MT" pitchFamily="34" charset="0"/>
              </a:rPr>
              <a:t>las </a:t>
            </a:r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vacunas se </a:t>
            </a:r>
            <a:r>
              <a:rPr lang="es-ES" sz="1200" dirty="0">
                <a:solidFill>
                  <a:srgbClr val="002060"/>
                </a:solidFill>
                <a:latin typeface="Gill Sans MT" pitchFamily="34" charset="0"/>
              </a:rPr>
              <a:t>acorta su  período máximo de </a:t>
            </a:r>
            <a:r>
              <a:rPr lang="es-ES" sz="1200" dirty="0" smtClean="0">
                <a:solidFill>
                  <a:srgbClr val="002060"/>
                </a:solidFill>
                <a:latin typeface="Gill Sans MT" pitchFamily="34" charset="0"/>
              </a:rPr>
              <a:t>almacenamiento.</a:t>
            </a:r>
            <a:endParaRPr lang="es-ES" sz="1200" dirty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8001024" y="4143380"/>
            <a:ext cx="369372" cy="746075"/>
          </a:xfrm>
          <a:prstGeom prst="leftBrace">
            <a:avLst>
              <a:gd name="adj1" fmla="val 25979"/>
              <a:gd name="adj2" fmla="val 50000"/>
            </a:avLst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42988" fontAlgn="base">
              <a:spcBef>
                <a:spcPct val="50000"/>
              </a:spcBef>
              <a:spcAft>
                <a:spcPct val="0"/>
              </a:spcAft>
            </a:pPr>
            <a:endParaRPr lang="es-ES" sz="39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8027988" y="2068513"/>
            <a:ext cx="369372" cy="746125"/>
          </a:xfrm>
          <a:prstGeom prst="leftBrace">
            <a:avLst>
              <a:gd name="adj1" fmla="val 26034"/>
              <a:gd name="adj2" fmla="val 50000"/>
            </a:avLst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42988" fontAlgn="base">
              <a:spcBef>
                <a:spcPct val="50000"/>
              </a:spcBef>
              <a:spcAft>
                <a:spcPct val="0"/>
              </a:spcAft>
            </a:pPr>
            <a:endParaRPr lang="es-ES" sz="39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338263"/>
            <a:ext cx="788990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eaLnBrk="0" fontAlgn="base" hangingPunct="0">
              <a:spcBef>
                <a:spcPts val="2088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es-ES" sz="24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341313" indent="-341313" eaLnBrk="0" fontAlgn="base" hangingPunct="0">
              <a:spcBef>
                <a:spcPts val="2088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8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La </a:t>
            </a:r>
            <a:r>
              <a:rPr lang="es-ES" sz="28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IPV</a:t>
            </a:r>
            <a:r>
              <a:rPr lang="es-ES" sz="28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es aún más sensible al calor que las otras vacunas termolábiles.</a:t>
            </a:r>
          </a:p>
          <a:p>
            <a:pPr marL="341313" indent="-341313" eaLnBrk="0" fontAlgn="base" hangingPunct="0">
              <a:spcBef>
                <a:spcPts val="2088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8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Es necesaria una vigilancia adecuada de la temperatura y una buena gestión de las existencias para evitar el desperdicio de viales de </a:t>
            </a:r>
            <a:r>
              <a:rPr lang="es-ES" sz="28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IPV</a:t>
            </a:r>
            <a:r>
              <a:rPr lang="es-ES" sz="28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341313" indent="-341313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es-ES" sz="2500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/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La </a:t>
            </a:r>
            <a:r>
              <a:rPr lang="es-ES" sz="3500" b="1" dirty="0" err="1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IPV</a:t>
            </a: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 es muy sensible al calor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Revisión de la fecha de caducidad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2912" y="1381125"/>
            <a:ext cx="787350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91281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La vacuna pierde potencia con el transcurso del tiempo.</a:t>
            </a:r>
          </a:p>
          <a:p>
            <a:pPr marL="341313" indent="-341313" defTabSz="91281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endParaRPr lang="es-ES" sz="25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341313" indent="-341313" defTabSz="91281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Antes de administrar cualquier vacuna, </a:t>
            </a:r>
            <a:r>
              <a:rPr lang="es-ES" sz="2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revise</a:t>
            </a: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2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siempre la fecha de caducidad.</a:t>
            </a:r>
            <a:endParaRPr lang="es-ES" sz="2500" b="1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848350" y="3068638"/>
            <a:ext cx="1676400" cy="76676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42988" fontAlgn="base">
              <a:spcBef>
                <a:spcPct val="50000"/>
              </a:spcBef>
              <a:spcAft>
                <a:spcPct val="0"/>
              </a:spcAft>
            </a:pPr>
            <a:endParaRPr lang="es-ES" sz="39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092950" y="3357563"/>
            <a:ext cx="1366838" cy="76676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42988" fontAlgn="base">
              <a:spcBef>
                <a:spcPct val="50000"/>
              </a:spcBef>
              <a:spcAft>
                <a:spcPct val="0"/>
              </a:spcAft>
            </a:pPr>
            <a:endParaRPr lang="es-ES" sz="39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436394" y="3738853"/>
            <a:ext cx="342188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ES" b="1" dirty="0" smtClean="0">
                <a:latin typeface="Gill Sans MT" pitchFamily="34" charset="0"/>
              </a:rPr>
              <a:t>Fecha de caducidad: </a:t>
            </a:r>
            <a:r>
              <a:rPr lang="es-ES" b="1" dirty="0" smtClean="0">
                <a:solidFill>
                  <a:srgbClr val="C00000"/>
                </a:solidFill>
                <a:latin typeface="Gill Sans MT" pitchFamily="34" charset="0"/>
              </a:rPr>
              <a:t>02NOV14</a:t>
            </a:r>
          </a:p>
          <a:p>
            <a:pPr marL="442913" lvl="1" indent="-257175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s-ES" b="1" dirty="0" smtClean="0">
                <a:latin typeface="Gill Sans MT" pitchFamily="34" charset="0"/>
              </a:rPr>
              <a:t>SÍ</a:t>
            </a:r>
            <a:r>
              <a:rPr lang="es-ES" dirty="0" smtClean="0">
                <a:latin typeface="Gill Sans MT" pitchFamily="34" charset="0"/>
              </a:rPr>
              <a:t> puede usarse hasta el 2 de noviembre del 2014.</a:t>
            </a:r>
          </a:p>
          <a:p>
            <a:pPr marL="442913" lvl="1" indent="-257175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s-ES" b="1" dirty="0" smtClean="0">
                <a:latin typeface="Gill Sans MT" pitchFamily="34" charset="0"/>
              </a:rPr>
              <a:t>NO</a:t>
            </a:r>
            <a:r>
              <a:rPr lang="es-ES" dirty="0" smtClean="0">
                <a:latin typeface="Gill Sans MT" pitchFamily="34" charset="0"/>
              </a:rPr>
              <a:t> debe usarse a partir del 3 de noviembre del 2014.</a:t>
            </a:r>
            <a:endParaRPr lang="es-ES" dirty="0">
              <a:latin typeface="Gill Sans MT" pitchFamily="34" charset="0"/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221163"/>
            <a:ext cx="16414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3146425" y="3860800"/>
            <a:ext cx="1922463" cy="1839913"/>
            <a:chOff x="27146" y="40050"/>
            <a:chExt cx="19221" cy="18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r="15956"/>
            <a:stretch/>
          </p:blipFill>
          <p:spPr>
            <a:xfrm>
              <a:off x="27146" y="40050"/>
              <a:ext cx="19222" cy="183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Freeform 11"/>
            <p:cNvSpPr>
              <a:spLocks noEditPoints="1"/>
            </p:cNvSpPr>
            <p:nvPr/>
          </p:nvSpPr>
          <p:spPr bwMode="auto">
            <a:xfrm rot="16812777">
              <a:off x="34049" y="45893"/>
              <a:ext cx="11351" cy="6269"/>
            </a:xfrm>
            <a:custGeom>
              <a:avLst/>
              <a:gdLst>
                <a:gd name="T0" fmla="*/ 123 w 452"/>
                <a:gd name="T1" fmla="*/ 17 h 285"/>
                <a:gd name="T2" fmla="*/ 335 w 452"/>
                <a:gd name="T3" fmla="*/ 260 h 285"/>
                <a:gd name="T4" fmla="*/ 115 w 452"/>
                <a:gd name="T5" fmla="*/ 281 h 285"/>
                <a:gd name="T6" fmla="*/ 2 w 452"/>
                <a:gd name="T7" fmla="*/ 219 h 285"/>
                <a:gd name="T8" fmla="*/ 82 w 452"/>
                <a:gd name="T9" fmla="*/ 78 h 285"/>
                <a:gd name="T10" fmla="*/ 215 w 452"/>
                <a:gd name="T11" fmla="*/ 18 h 285"/>
                <a:gd name="T12" fmla="*/ 192 w 452"/>
                <a:gd name="T13" fmla="*/ 18 h 285"/>
                <a:gd name="T14" fmla="*/ 146 w 452"/>
                <a:gd name="T15" fmla="*/ 20 h 285"/>
                <a:gd name="T16" fmla="*/ 127 w 452"/>
                <a:gd name="T17" fmla="*/ 24 h 285"/>
                <a:gd name="T18" fmla="*/ 133 w 452"/>
                <a:gd name="T19" fmla="*/ 22 h 285"/>
                <a:gd name="T20" fmla="*/ 216 w 452"/>
                <a:gd name="T21" fmla="*/ 13 h 285"/>
                <a:gd name="T22" fmla="*/ 131 w 452"/>
                <a:gd name="T23" fmla="*/ 18 h 285"/>
                <a:gd name="T24" fmla="*/ 130 w 452"/>
                <a:gd name="T25" fmla="*/ 17 h 285"/>
                <a:gd name="T26" fmla="*/ 174 w 452"/>
                <a:gd name="T27" fmla="*/ 11 h 285"/>
                <a:gd name="T28" fmla="*/ 158 w 452"/>
                <a:gd name="T29" fmla="*/ 12 h 285"/>
                <a:gd name="T30" fmla="*/ 130 w 452"/>
                <a:gd name="T31" fmla="*/ 16 h 285"/>
                <a:gd name="T32" fmla="*/ 130 w 452"/>
                <a:gd name="T33" fmla="*/ 16 h 285"/>
                <a:gd name="T34" fmla="*/ 160 w 452"/>
                <a:gd name="T35" fmla="*/ 10 h 285"/>
                <a:gd name="T36" fmla="*/ 129 w 452"/>
                <a:gd name="T37" fmla="*/ 15 h 285"/>
                <a:gd name="T38" fmla="*/ 125 w 452"/>
                <a:gd name="T39" fmla="*/ 16 h 285"/>
                <a:gd name="T40" fmla="*/ 135 w 452"/>
                <a:gd name="T41" fmla="*/ 13 h 285"/>
                <a:gd name="T42" fmla="*/ 182 w 452"/>
                <a:gd name="T43" fmla="*/ 7 h 285"/>
                <a:gd name="T44" fmla="*/ 254 w 452"/>
                <a:gd name="T45" fmla="*/ 7 h 285"/>
                <a:gd name="T46" fmla="*/ 271 w 452"/>
                <a:gd name="T47" fmla="*/ 8 h 285"/>
                <a:gd name="T48" fmla="*/ 354 w 452"/>
                <a:gd name="T49" fmla="*/ 2 h 285"/>
                <a:gd name="T50" fmla="*/ 360 w 452"/>
                <a:gd name="T51" fmla="*/ 0 h 285"/>
                <a:gd name="T52" fmla="*/ 367 w 452"/>
                <a:gd name="T53" fmla="*/ 1 h 285"/>
                <a:gd name="T54" fmla="*/ 376 w 452"/>
                <a:gd name="T55" fmla="*/ 6 h 285"/>
                <a:gd name="T56" fmla="*/ 377 w 452"/>
                <a:gd name="T57" fmla="*/ 17 h 285"/>
                <a:gd name="T58" fmla="*/ 368 w 452"/>
                <a:gd name="T59" fmla="*/ 23 h 285"/>
                <a:gd name="T60" fmla="*/ 361 w 452"/>
                <a:gd name="T61" fmla="*/ 23 h 285"/>
                <a:gd name="T62" fmla="*/ 354 w 452"/>
                <a:gd name="T63" fmla="*/ 21 h 285"/>
                <a:gd name="T64" fmla="*/ 342 w 452"/>
                <a:gd name="T65" fmla="*/ 29 h 285"/>
                <a:gd name="T66" fmla="*/ 422 w 452"/>
                <a:gd name="T67" fmla="*/ 87 h 285"/>
                <a:gd name="T68" fmla="*/ 156 w 452"/>
                <a:gd name="T69" fmla="*/ 10 h 285"/>
                <a:gd name="T70" fmla="*/ 180 w 452"/>
                <a:gd name="T71" fmla="*/ 8 h 285"/>
                <a:gd name="T72" fmla="*/ 218 w 452"/>
                <a:gd name="T73" fmla="*/ 17 h 285"/>
                <a:gd name="T74" fmla="*/ 335 w 452"/>
                <a:gd name="T75" fmla="*/ 43 h 285"/>
                <a:gd name="T76" fmla="*/ 282 w 452"/>
                <a:gd name="T77" fmla="*/ 25 h 285"/>
                <a:gd name="T78" fmla="*/ 137 w 452"/>
                <a:gd name="T79" fmla="*/ 65 h 285"/>
                <a:gd name="T80" fmla="*/ 17 w 452"/>
                <a:gd name="T81" fmla="*/ 205 h 285"/>
                <a:gd name="T82" fmla="*/ 136 w 452"/>
                <a:gd name="T83" fmla="*/ 266 h 285"/>
                <a:gd name="T84" fmla="*/ 341 w 452"/>
                <a:gd name="T85" fmla="*/ 240 h 285"/>
                <a:gd name="T86" fmla="*/ 123 w 452"/>
                <a:gd name="T87" fmla="*/ 16 h 285"/>
                <a:gd name="T88" fmla="*/ 123 w 452"/>
                <a:gd name="T89" fmla="*/ 19 h 285"/>
                <a:gd name="T90" fmla="*/ 124 w 452"/>
                <a:gd name="T91" fmla="*/ 19 h 285"/>
                <a:gd name="T92" fmla="*/ 124 w 452"/>
                <a:gd name="T93" fmla="*/ 17 h 285"/>
                <a:gd name="T94" fmla="*/ 248 w 452"/>
                <a:gd name="T95" fmla="*/ 5 h 285"/>
                <a:gd name="T96" fmla="*/ 124 w 452"/>
                <a:gd name="T97" fmla="*/ 22 h 285"/>
                <a:gd name="T98" fmla="*/ 123 w 452"/>
                <a:gd name="T99" fmla="*/ 22 h 285"/>
                <a:gd name="T100" fmla="*/ 124 w 452"/>
                <a:gd name="T101" fmla="*/ 16 h 285"/>
                <a:gd name="T102" fmla="*/ 125 w 452"/>
                <a:gd name="T103" fmla="*/ 19 h 285"/>
                <a:gd name="T104" fmla="*/ 161 w 452"/>
                <a:gd name="T105" fmla="*/ 18 h 285"/>
                <a:gd name="T106" fmla="*/ 187 w 452"/>
                <a:gd name="T107" fmla="*/ 18 h 285"/>
                <a:gd name="T108" fmla="*/ 125 w 452"/>
                <a:gd name="T109" fmla="*/ 25 h 285"/>
                <a:gd name="T110" fmla="*/ 123 w 452"/>
                <a:gd name="T111" fmla="*/ 17 h 285"/>
                <a:gd name="T112" fmla="*/ 312 w 452"/>
                <a:gd name="T113" fmla="*/ 35 h 285"/>
                <a:gd name="T114" fmla="*/ 131 w 452"/>
                <a:gd name="T115" fmla="*/ 26 h 285"/>
                <a:gd name="T116" fmla="*/ 121 w 452"/>
                <a:gd name="T117" fmla="*/ 25 h 285"/>
                <a:gd name="T118" fmla="*/ 121 w 452"/>
                <a:gd name="T119" fmla="*/ 23 h 285"/>
                <a:gd name="T120" fmla="*/ 121 w 452"/>
                <a:gd name="T121" fmla="*/ 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2" h="285">
                  <a:moveTo>
                    <a:pt x="126" y="23"/>
                  </a:moveTo>
                  <a:cubicBezTo>
                    <a:pt x="126" y="24"/>
                    <a:pt x="125" y="23"/>
                    <a:pt x="125" y="24"/>
                  </a:cubicBezTo>
                  <a:cubicBezTo>
                    <a:pt x="125" y="23"/>
                    <a:pt x="125" y="23"/>
                    <a:pt x="126" y="23"/>
                  </a:cubicBezTo>
                  <a:close/>
                  <a:moveTo>
                    <a:pt x="123" y="17"/>
                  </a:moveTo>
                  <a:cubicBezTo>
                    <a:pt x="123" y="17"/>
                    <a:pt x="123" y="17"/>
                    <a:pt x="123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4" y="17"/>
                    <a:pt x="123" y="17"/>
                    <a:pt x="123" y="17"/>
                  </a:cubicBezTo>
                  <a:close/>
                  <a:moveTo>
                    <a:pt x="449" y="171"/>
                  </a:moveTo>
                  <a:cubicBezTo>
                    <a:pt x="446" y="182"/>
                    <a:pt x="441" y="191"/>
                    <a:pt x="435" y="199"/>
                  </a:cubicBezTo>
                  <a:cubicBezTo>
                    <a:pt x="423" y="216"/>
                    <a:pt x="407" y="229"/>
                    <a:pt x="389" y="238"/>
                  </a:cubicBezTo>
                  <a:cubicBezTo>
                    <a:pt x="380" y="243"/>
                    <a:pt x="370" y="246"/>
                    <a:pt x="361" y="250"/>
                  </a:cubicBezTo>
                  <a:cubicBezTo>
                    <a:pt x="353" y="253"/>
                    <a:pt x="344" y="257"/>
                    <a:pt x="335" y="260"/>
                  </a:cubicBezTo>
                  <a:cubicBezTo>
                    <a:pt x="317" y="266"/>
                    <a:pt x="296" y="272"/>
                    <a:pt x="278" y="276"/>
                  </a:cubicBezTo>
                  <a:cubicBezTo>
                    <a:pt x="273" y="277"/>
                    <a:pt x="268" y="278"/>
                    <a:pt x="262" y="279"/>
                  </a:cubicBezTo>
                  <a:cubicBezTo>
                    <a:pt x="250" y="281"/>
                    <a:pt x="236" y="283"/>
                    <a:pt x="223" y="284"/>
                  </a:cubicBezTo>
                  <a:cubicBezTo>
                    <a:pt x="210" y="285"/>
                    <a:pt x="197" y="285"/>
                    <a:pt x="186" y="285"/>
                  </a:cubicBezTo>
                  <a:cubicBezTo>
                    <a:pt x="170" y="285"/>
                    <a:pt x="152" y="285"/>
                    <a:pt x="135" y="283"/>
                  </a:cubicBezTo>
                  <a:cubicBezTo>
                    <a:pt x="128" y="283"/>
                    <a:pt x="121" y="282"/>
                    <a:pt x="115" y="281"/>
                  </a:cubicBezTo>
                  <a:cubicBezTo>
                    <a:pt x="112" y="281"/>
                    <a:pt x="109" y="281"/>
                    <a:pt x="106" y="281"/>
                  </a:cubicBezTo>
                  <a:cubicBezTo>
                    <a:pt x="95" y="279"/>
                    <a:pt x="83" y="277"/>
                    <a:pt x="72" y="274"/>
                  </a:cubicBezTo>
                  <a:cubicBezTo>
                    <a:pt x="65" y="272"/>
                    <a:pt x="60" y="271"/>
                    <a:pt x="54" y="269"/>
                  </a:cubicBezTo>
                  <a:cubicBezTo>
                    <a:pt x="45" y="265"/>
                    <a:pt x="34" y="260"/>
                    <a:pt x="23" y="252"/>
                  </a:cubicBezTo>
                  <a:cubicBezTo>
                    <a:pt x="18" y="248"/>
                    <a:pt x="14" y="243"/>
                    <a:pt x="10" y="238"/>
                  </a:cubicBezTo>
                  <a:cubicBezTo>
                    <a:pt x="6" y="232"/>
                    <a:pt x="3" y="226"/>
                    <a:pt x="2" y="219"/>
                  </a:cubicBezTo>
                  <a:cubicBezTo>
                    <a:pt x="0" y="213"/>
                    <a:pt x="0" y="206"/>
                    <a:pt x="0" y="200"/>
                  </a:cubicBezTo>
                  <a:cubicBezTo>
                    <a:pt x="0" y="197"/>
                    <a:pt x="0" y="194"/>
                    <a:pt x="1" y="190"/>
                  </a:cubicBezTo>
                  <a:cubicBezTo>
                    <a:pt x="2" y="179"/>
                    <a:pt x="7" y="165"/>
                    <a:pt x="13" y="155"/>
                  </a:cubicBezTo>
                  <a:cubicBezTo>
                    <a:pt x="15" y="150"/>
                    <a:pt x="18" y="145"/>
                    <a:pt x="22" y="140"/>
                  </a:cubicBezTo>
                  <a:cubicBezTo>
                    <a:pt x="29" y="129"/>
                    <a:pt x="37" y="119"/>
                    <a:pt x="44" y="112"/>
                  </a:cubicBezTo>
                  <a:cubicBezTo>
                    <a:pt x="53" y="102"/>
                    <a:pt x="69" y="88"/>
                    <a:pt x="82" y="78"/>
                  </a:cubicBezTo>
                  <a:cubicBezTo>
                    <a:pt x="83" y="77"/>
                    <a:pt x="83" y="77"/>
                    <a:pt x="84" y="77"/>
                  </a:cubicBezTo>
                  <a:cubicBezTo>
                    <a:pt x="94" y="70"/>
                    <a:pt x="104" y="62"/>
                    <a:pt x="114" y="57"/>
                  </a:cubicBezTo>
                  <a:cubicBezTo>
                    <a:pt x="116" y="56"/>
                    <a:pt x="116" y="56"/>
                    <a:pt x="117" y="55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52" y="38"/>
                    <a:pt x="167" y="32"/>
                    <a:pt x="186" y="26"/>
                  </a:cubicBezTo>
                  <a:cubicBezTo>
                    <a:pt x="195" y="23"/>
                    <a:pt x="205" y="20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2" y="18"/>
                    <a:pt x="210" y="18"/>
                    <a:pt x="207" y="18"/>
                  </a:cubicBezTo>
                  <a:cubicBezTo>
                    <a:pt x="204" y="18"/>
                    <a:pt x="204" y="18"/>
                    <a:pt x="199" y="18"/>
                  </a:cubicBezTo>
                  <a:cubicBezTo>
                    <a:pt x="195" y="18"/>
                    <a:pt x="196" y="18"/>
                    <a:pt x="192" y="18"/>
                  </a:cubicBezTo>
                  <a:cubicBezTo>
                    <a:pt x="192" y="18"/>
                    <a:pt x="188" y="18"/>
                    <a:pt x="187" y="18"/>
                  </a:cubicBezTo>
                  <a:cubicBezTo>
                    <a:pt x="187" y="18"/>
                    <a:pt x="188" y="18"/>
                    <a:pt x="187" y="18"/>
                  </a:cubicBezTo>
                  <a:cubicBezTo>
                    <a:pt x="184" y="18"/>
                    <a:pt x="174" y="19"/>
                    <a:pt x="168" y="19"/>
                  </a:cubicBezTo>
                  <a:cubicBezTo>
                    <a:pt x="161" y="20"/>
                    <a:pt x="153" y="21"/>
                    <a:pt x="145" y="22"/>
                  </a:cubicBezTo>
                  <a:cubicBezTo>
                    <a:pt x="153" y="20"/>
                    <a:pt x="159" y="19"/>
                    <a:pt x="161" y="19"/>
                  </a:cubicBezTo>
                  <a:cubicBezTo>
                    <a:pt x="157" y="19"/>
                    <a:pt x="151" y="20"/>
                    <a:pt x="146" y="20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0" y="23"/>
                    <a:pt x="128" y="23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3" y="25"/>
                    <a:pt x="122" y="25"/>
                  </a:cubicBezTo>
                  <a:cubicBezTo>
                    <a:pt x="125" y="24"/>
                    <a:pt x="128" y="23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21"/>
                    <a:pt x="142" y="21"/>
                    <a:pt x="147" y="20"/>
                  </a:cubicBezTo>
                  <a:cubicBezTo>
                    <a:pt x="156" y="19"/>
                    <a:pt x="166" y="18"/>
                    <a:pt x="173" y="17"/>
                  </a:cubicBezTo>
                  <a:cubicBezTo>
                    <a:pt x="182" y="16"/>
                    <a:pt x="187" y="16"/>
                    <a:pt x="182" y="15"/>
                  </a:cubicBezTo>
                  <a:cubicBezTo>
                    <a:pt x="171" y="16"/>
                    <a:pt x="161" y="17"/>
                    <a:pt x="150" y="18"/>
                  </a:cubicBezTo>
                  <a:cubicBezTo>
                    <a:pt x="148" y="18"/>
                    <a:pt x="146" y="18"/>
                    <a:pt x="149" y="18"/>
                  </a:cubicBezTo>
                  <a:cubicBezTo>
                    <a:pt x="171" y="14"/>
                    <a:pt x="197" y="13"/>
                    <a:pt x="216" y="13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13"/>
                    <a:pt x="229" y="13"/>
                    <a:pt x="229" y="13"/>
                  </a:cubicBezTo>
                  <a:cubicBezTo>
                    <a:pt x="207" y="12"/>
                    <a:pt x="190" y="11"/>
                    <a:pt x="167" y="13"/>
                  </a:cubicBezTo>
                  <a:cubicBezTo>
                    <a:pt x="164" y="13"/>
                    <a:pt x="161" y="13"/>
                    <a:pt x="158" y="14"/>
                  </a:cubicBezTo>
                  <a:cubicBezTo>
                    <a:pt x="151" y="14"/>
                    <a:pt x="140" y="16"/>
                    <a:pt x="131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7" y="19"/>
                    <a:pt x="126" y="19"/>
                  </a:cubicBezTo>
                  <a:cubicBezTo>
                    <a:pt x="127" y="18"/>
                    <a:pt x="128" y="18"/>
                    <a:pt x="129" y="18"/>
                  </a:cubicBezTo>
                  <a:cubicBezTo>
                    <a:pt x="130" y="18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8" y="16"/>
                    <a:pt x="142" y="15"/>
                    <a:pt x="146" y="15"/>
                  </a:cubicBezTo>
                  <a:cubicBezTo>
                    <a:pt x="155" y="13"/>
                    <a:pt x="164" y="12"/>
                    <a:pt x="172" y="12"/>
                  </a:cubicBezTo>
                  <a:cubicBezTo>
                    <a:pt x="175" y="11"/>
                    <a:pt x="175" y="11"/>
                    <a:pt x="169" y="11"/>
                  </a:cubicBezTo>
                  <a:cubicBezTo>
                    <a:pt x="171" y="11"/>
                    <a:pt x="172" y="11"/>
                    <a:pt x="174" y="11"/>
                  </a:cubicBezTo>
                  <a:cubicBezTo>
                    <a:pt x="174" y="11"/>
                    <a:pt x="174" y="11"/>
                    <a:pt x="173" y="11"/>
                  </a:cubicBezTo>
                  <a:cubicBezTo>
                    <a:pt x="182" y="10"/>
                    <a:pt x="183" y="10"/>
                    <a:pt x="192" y="10"/>
                  </a:cubicBezTo>
                  <a:cubicBezTo>
                    <a:pt x="194" y="10"/>
                    <a:pt x="194" y="9"/>
                    <a:pt x="193" y="9"/>
                  </a:cubicBezTo>
                  <a:cubicBezTo>
                    <a:pt x="186" y="10"/>
                    <a:pt x="179" y="10"/>
                    <a:pt x="172" y="10"/>
                  </a:cubicBezTo>
                  <a:cubicBezTo>
                    <a:pt x="168" y="11"/>
                    <a:pt x="165" y="11"/>
                    <a:pt x="162" y="12"/>
                  </a:cubicBezTo>
                  <a:cubicBezTo>
                    <a:pt x="160" y="12"/>
                    <a:pt x="160" y="12"/>
                    <a:pt x="158" y="12"/>
                  </a:cubicBezTo>
                  <a:cubicBezTo>
                    <a:pt x="156" y="12"/>
                    <a:pt x="153" y="13"/>
                    <a:pt x="151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1" y="14"/>
                    <a:pt x="137" y="15"/>
                    <a:pt x="133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29" y="16"/>
                    <a:pt x="129" y="16"/>
                  </a:cubicBezTo>
                  <a:cubicBezTo>
                    <a:pt x="129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9" y="16"/>
                  </a:cubicBezTo>
                  <a:cubicBezTo>
                    <a:pt x="129" y="16"/>
                    <a:pt x="129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8" y="12"/>
                    <a:pt x="156" y="11"/>
                    <a:pt x="163" y="11"/>
                  </a:cubicBezTo>
                  <a:cubicBezTo>
                    <a:pt x="165" y="10"/>
                    <a:pt x="162" y="10"/>
                    <a:pt x="160" y="10"/>
                  </a:cubicBezTo>
                  <a:cubicBezTo>
                    <a:pt x="156" y="11"/>
                    <a:pt x="152" y="11"/>
                    <a:pt x="148" y="12"/>
                  </a:cubicBezTo>
                  <a:cubicBezTo>
                    <a:pt x="146" y="12"/>
                    <a:pt x="149" y="12"/>
                    <a:pt x="147" y="12"/>
                  </a:cubicBezTo>
                  <a:cubicBezTo>
                    <a:pt x="142" y="13"/>
                    <a:pt x="137" y="14"/>
                    <a:pt x="132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8" y="15"/>
                    <a:pt x="129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6"/>
                    <a:pt x="126" y="15"/>
                    <a:pt x="125" y="16"/>
                  </a:cubicBezTo>
                  <a:cubicBezTo>
                    <a:pt x="125" y="15"/>
                    <a:pt x="126" y="15"/>
                    <a:pt x="127" y="15"/>
                  </a:cubicBezTo>
                  <a:cubicBezTo>
                    <a:pt x="128" y="15"/>
                    <a:pt x="127" y="15"/>
                    <a:pt x="127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9" y="15"/>
                    <a:pt x="129" y="14"/>
                    <a:pt x="129" y="14"/>
                  </a:cubicBezTo>
                  <a:cubicBezTo>
                    <a:pt x="129" y="14"/>
                    <a:pt x="129" y="14"/>
                    <a:pt x="130" y="14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40" y="12"/>
                    <a:pt x="143" y="11"/>
                    <a:pt x="149" y="11"/>
                  </a:cubicBezTo>
                  <a:cubicBezTo>
                    <a:pt x="150" y="10"/>
                    <a:pt x="150" y="10"/>
                    <a:pt x="153" y="10"/>
                  </a:cubicBezTo>
                  <a:cubicBezTo>
                    <a:pt x="154" y="9"/>
                    <a:pt x="149" y="10"/>
                    <a:pt x="152" y="9"/>
                  </a:cubicBezTo>
                  <a:cubicBezTo>
                    <a:pt x="155" y="9"/>
                    <a:pt x="152" y="10"/>
                    <a:pt x="154" y="9"/>
                  </a:cubicBezTo>
                  <a:cubicBezTo>
                    <a:pt x="157" y="9"/>
                    <a:pt x="158" y="9"/>
                    <a:pt x="160" y="8"/>
                  </a:cubicBezTo>
                  <a:cubicBezTo>
                    <a:pt x="167" y="8"/>
                    <a:pt x="174" y="7"/>
                    <a:pt x="182" y="7"/>
                  </a:cubicBezTo>
                  <a:cubicBezTo>
                    <a:pt x="184" y="6"/>
                    <a:pt x="178" y="7"/>
                    <a:pt x="181" y="6"/>
                  </a:cubicBezTo>
                  <a:cubicBezTo>
                    <a:pt x="184" y="6"/>
                    <a:pt x="194" y="6"/>
                    <a:pt x="197" y="5"/>
                  </a:cubicBezTo>
                  <a:cubicBezTo>
                    <a:pt x="205" y="5"/>
                    <a:pt x="210" y="5"/>
                    <a:pt x="219" y="6"/>
                  </a:cubicBezTo>
                  <a:cubicBezTo>
                    <a:pt x="223" y="6"/>
                    <a:pt x="220" y="5"/>
                    <a:pt x="221" y="5"/>
                  </a:cubicBezTo>
                  <a:cubicBezTo>
                    <a:pt x="227" y="5"/>
                    <a:pt x="231" y="6"/>
                    <a:pt x="237" y="6"/>
                  </a:cubicBezTo>
                  <a:cubicBezTo>
                    <a:pt x="241" y="6"/>
                    <a:pt x="248" y="7"/>
                    <a:pt x="254" y="7"/>
                  </a:cubicBezTo>
                  <a:cubicBezTo>
                    <a:pt x="254" y="7"/>
                    <a:pt x="250" y="7"/>
                    <a:pt x="247" y="6"/>
                  </a:cubicBezTo>
                  <a:cubicBezTo>
                    <a:pt x="249" y="6"/>
                    <a:pt x="255" y="7"/>
                    <a:pt x="257" y="8"/>
                  </a:cubicBezTo>
                  <a:cubicBezTo>
                    <a:pt x="259" y="8"/>
                    <a:pt x="262" y="8"/>
                    <a:pt x="264" y="9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6" y="8"/>
                    <a:pt x="269" y="8"/>
                    <a:pt x="271" y="8"/>
                  </a:cubicBezTo>
                  <a:cubicBezTo>
                    <a:pt x="280" y="6"/>
                    <a:pt x="288" y="5"/>
                    <a:pt x="299" y="5"/>
                  </a:cubicBezTo>
                  <a:cubicBezTo>
                    <a:pt x="306" y="4"/>
                    <a:pt x="313" y="3"/>
                    <a:pt x="322" y="3"/>
                  </a:cubicBezTo>
                  <a:cubicBezTo>
                    <a:pt x="327" y="2"/>
                    <a:pt x="332" y="2"/>
                    <a:pt x="336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2"/>
                  </a:cubicBezTo>
                  <a:cubicBezTo>
                    <a:pt x="356" y="1"/>
                    <a:pt x="358" y="2"/>
                    <a:pt x="359" y="1"/>
                  </a:cubicBezTo>
                  <a:cubicBezTo>
                    <a:pt x="359" y="1"/>
                    <a:pt x="359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1" y="1"/>
                    <a:pt x="362" y="1"/>
                    <a:pt x="363" y="1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4" y="0"/>
                    <a:pt x="364" y="1"/>
                    <a:pt x="365" y="0"/>
                  </a:cubicBezTo>
                  <a:cubicBezTo>
                    <a:pt x="365" y="0"/>
                    <a:pt x="365" y="0"/>
                    <a:pt x="366" y="0"/>
                  </a:cubicBezTo>
                  <a:cubicBezTo>
                    <a:pt x="366" y="0"/>
                    <a:pt x="367" y="1"/>
                    <a:pt x="367" y="1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67" y="1"/>
                    <a:pt x="369" y="2"/>
                    <a:pt x="370" y="2"/>
                  </a:cubicBezTo>
                  <a:cubicBezTo>
                    <a:pt x="370" y="2"/>
                    <a:pt x="370" y="2"/>
                    <a:pt x="371" y="2"/>
                  </a:cubicBezTo>
                  <a:cubicBezTo>
                    <a:pt x="372" y="2"/>
                    <a:pt x="373" y="3"/>
                    <a:pt x="374" y="4"/>
                  </a:cubicBezTo>
                  <a:cubicBezTo>
                    <a:pt x="374" y="4"/>
                    <a:pt x="374" y="4"/>
                    <a:pt x="374" y="4"/>
                  </a:cubicBezTo>
                  <a:cubicBezTo>
                    <a:pt x="374" y="4"/>
                    <a:pt x="375" y="5"/>
                    <a:pt x="375" y="5"/>
                  </a:cubicBezTo>
                  <a:cubicBezTo>
                    <a:pt x="375" y="5"/>
                    <a:pt x="376" y="5"/>
                    <a:pt x="376" y="6"/>
                  </a:cubicBezTo>
                  <a:cubicBezTo>
                    <a:pt x="376" y="6"/>
                    <a:pt x="376" y="7"/>
                    <a:pt x="376" y="7"/>
                  </a:cubicBezTo>
                  <a:cubicBezTo>
                    <a:pt x="377" y="7"/>
                    <a:pt x="377" y="8"/>
                    <a:pt x="377" y="8"/>
                  </a:cubicBezTo>
                  <a:cubicBezTo>
                    <a:pt x="377" y="9"/>
                    <a:pt x="377" y="10"/>
                    <a:pt x="378" y="10"/>
                  </a:cubicBezTo>
                  <a:cubicBezTo>
                    <a:pt x="378" y="11"/>
                    <a:pt x="378" y="13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7" y="15"/>
                    <a:pt x="377" y="16"/>
                    <a:pt x="377" y="17"/>
                  </a:cubicBezTo>
                  <a:cubicBezTo>
                    <a:pt x="377" y="17"/>
                    <a:pt x="377" y="17"/>
                    <a:pt x="377" y="17"/>
                  </a:cubicBezTo>
                  <a:cubicBezTo>
                    <a:pt x="376" y="17"/>
                    <a:pt x="376" y="18"/>
                    <a:pt x="376" y="18"/>
                  </a:cubicBezTo>
                  <a:cubicBezTo>
                    <a:pt x="374" y="19"/>
                    <a:pt x="374" y="20"/>
                    <a:pt x="372" y="21"/>
                  </a:cubicBezTo>
                  <a:cubicBezTo>
                    <a:pt x="372" y="21"/>
                    <a:pt x="372" y="21"/>
                    <a:pt x="372" y="21"/>
                  </a:cubicBezTo>
                  <a:cubicBezTo>
                    <a:pt x="371" y="22"/>
                    <a:pt x="371" y="22"/>
                    <a:pt x="370" y="22"/>
                  </a:cubicBezTo>
                  <a:cubicBezTo>
                    <a:pt x="370" y="23"/>
                    <a:pt x="369" y="23"/>
                    <a:pt x="368" y="23"/>
                  </a:cubicBezTo>
                  <a:cubicBezTo>
                    <a:pt x="368" y="23"/>
                    <a:pt x="368" y="23"/>
                    <a:pt x="367" y="23"/>
                  </a:cubicBezTo>
                  <a:cubicBezTo>
                    <a:pt x="367" y="23"/>
                    <a:pt x="366" y="23"/>
                    <a:pt x="366" y="24"/>
                  </a:cubicBezTo>
                  <a:cubicBezTo>
                    <a:pt x="365" y="24"/>
                    <a:pt x="365" y="23"/>
                    <a:pt x="364" y="23"/>
                  </a:cubicBezTo>
                  <a:cubicBezTo>
                    <a:pt x="364" y="23"/>
                    <a:pt x="363" y="24"/>
                    <a:pt x="363" y="24"/>
                  </a:cubicBezTo>
                  <a:cubicBezTo>
                    <a:pt x="363" y="24"/>
                    <a:pt x="362" y="23"/>
                    <a:pt x="362" y="23"/>
                  </a:cubicBezTo>
                  <a:cubicBezTo>
                    <a:pt x="361" y="23"/>
                    <a:pt x="361" y="23"/>
                    <a:pt x="361" y="23"/>
                  </a:cubicBezTo>
                  <a:cubicBezTo>
                    <a:pt x="361" y="22"/>
                    <a:pt x="361" y="22"/>
                    <a:pt x="360" y="22"/>
                  </a:cubicBezTo>
                  <a:cubicBezTo>
                    <a:pt x="359" y="21"/>
                    <a:pt x="359" y="23"/>
                    <a:pt x="358" y="22"/>
                  </a:cubicBezTo>
                  <a:cubicBezTo>
                    <a:pt x="358" y="21"/>
                    <a:pt x="356" y="22"/>
                    <a:pt x="356" y="22"/>
                  </a:cubicBezTo>
                  <a:cubicBezTo>
                    <a:pt x="354" y="21"/>
                    <a:pt x="354" y="21"/>
                    <a:pt x="354" y="21"/>
                  </a:cubicBezTo>
                  <a:cubicBezTo>
                    <a:pt x="354" y="21"/>
                    <a:pt x="354" y="21"/>
                    <a:pt x="354" y="21"/>
                  </a:cubicBezTo>
                  <a:cubicBezTo>
                    <a:pt x="354" y="21"/>
                    <a:pt x="354" y="21"/>
                    <a:pt x="354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41" y="21"/>
                    <a:pt x="332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9" y="24"/>
                    <a:pt x="335" y="26"/>
                    <a:pt x="342" y="29"/>
                  </a:cubicBezTo>
                  <a:cubicBezTo>
                    <a:pt x="350" y="33"/>
                    <a:pt x="358" y="37"/>
                    <a:pt x="361" y="38"/>
                  </a:cubicBezTo>
                  <a:cubicBezTo>
                    <a:pt x="364" y="40"/>
                    <a:pt x="360" y="38"/>
                    <a:pt x="362" y="39"/>
                  </a:cubicBezTo>
                  <a:cubicBezTo>
                    <a:pt x="366" y="41"/>
                    <a:pt x="372" y="45"/>
                    <a:pt x="375" y="46"/>
                  </a:cubicBezTo>
                  <a:cubicBezTo>
                    <a:pt x="385" y="53"/>
                    <a:pt x="395" y="61"/>
                    <a:pt x="402" y="67"/>
                  </a:cubicBezTo>
                  <a:cubicBezTo>
                    <a:pt x="404" y="69"/>
                    <a:pt x="407" y="71"/>
                    <a:pt x="408" y="72"/>
                  </a:cubicBezTo>
                  <a:cubicBezTo>
                    <a:pt x="412" y="75"/>
                    <a:pt x="418" y="82"/>
                    <a:pt x="422" y="87"/>
                  </a:cubicBezTo>
                  <a:cubicBezTo>
                    <a:pt x="428" y="94"/>
                    <a:pt x="434" y="102"/>
                    <a:pt x="439" y="111"/>
                  </a:cubicBezTo>
                  <a:cubicBezTo>
                    <a:pt x="444" y="120"/>
                    <a:pt x="448" y="129"/>
                    <a:pt x="450" y="140"/>
                  </a:cubicBezTo>
                  <a:cubicBezTo>
                    <a:pt x="452" y="150"/>
                    <a:pt x="452" y="161"/>
                    <a:pt x="449" y="171"/>
                  </a:cubicBezTo>
                  <a:close/>
                  <a:moveTo>
                    <a:pt x="178" y="8"/>
                  </a:moveTo>
                  <a:cubicBezTo>
                    <a:pt x="173" y="8"/>
                    <a:pt x="171" y="8"/>
                    <a:pt x="163" y="9"/>
                  </a:cubicBezTo>
                  <a:cubicBezTo>
                    <a:pt x="161" y="9"/>
                    <a:pt x="160" y="9"/>
                    <a:pt x="156" y="10"/>
                  </a:cubicBezTo>
                  <a:cubicBezTo>
                    <a:pt x="155" y="10"/>
                    <a:pt x="146" y="11"/>
                    <a:pt x="146" y="12"/>
                  </a:cubicBezTo>
                  <a:cubicBezTo>
                    <a:pt x="151" y="11"/>
                    <a:pt x="154" y="11"/>
                    <a:pt x="157" y="10"/>
                  </a:cubicBezTo>
                  <a:cubicBezTo>
                    <a:pt x="159" y="10"/>
                    <a:pt x="157" y="10"/>
                    <a:pt x="158" y="10"/>
                  </a:cubicBezTo>
                  <a:cubicBezTo>
                    <a:pt x="163" y="10"/>
                    <a:pt x="172" y="8"/>
                    <a:pt x="179" y="8"/>
                  </a:cubicBezTo>
                  <a:cubicBezTo>
                    <a:pt x="180" y="8"/>
                    <a:pt x="177" y="8"/>
                    <a:pt x="178" y="8"/>
                  </a:cubicBezTo>
                  <a:close/>
                  <a:moveTo>
                    <a:pt x="180" y="8"/>
                  </a:moveTo>
                  <a:cubicBezTo>
                    <a:pt x="181" y="8"/>
                    <a:pt x="181" y="8"/>
                    <a:pt x="181" y="8"/>
                  </a:cubicBezTo>
                  <a:cubicBezTo>
                    <a:pt x="186" y="8"/>
                    <a:pt x="182" y="7"/>
                    <a:pt x="180" y="8"/>
                  </a:cubicBezTo>
                  <a:close/>
                  <a:moveTo>
                    <a:pt x="218" y="17"/>
                  </a:moveTo>
                  <a:cubicBezTo>
                    <a:pt x="221" y="16"/>
                    <a:pt x="226" y="15"/>
                    <a:pt x="232" y="14"/>
                  </a:cubicBezTo>
                  <a:cubicBezTo>
                    <a:pt x="230" y="14"/>
                    <a:pt x="229" y="14"/>
                    <a:pt x="227" y="15"/>
                  </a:cubicBezTo>
                  <a:cubicBezTo>
                    <a:pt x="224" y="16"/>
                    <a:pt x="221" y="16"/>
                    <a:pt x="218" y="17"/>
                  </a:cubicBezTo>
                  <a:close/>
                  <a:moveTo>
                    <a:pt x="427" y="122"/>
                  </a:moveTo>
                  <a:cubicBezTo>
                    <a:pt x="421" y="111"/>
                    <a:pt x="412" y="100"/>
                    <a:pt x="403" y="90"/>
                  </a:cubicBezTo>
                  <a:cubicBezTo>
                    <a:pt x="402" y="89"/>
                    <a:pt x="401" y="88"/>
                    <a:pt x="400" y="86"/>
                  </a:cubicBezTo>
                  <a:cubicBezTo>
                    <a:pt x="398" y="84"/>
                    <a:pt x="398" y="85"/>
                    <a:pt x="396" y="83"/>
                  </a:cubicBezTo>
                  <a:cubicBezTo>
                    <a:pt x="394" y="81"/>
                    <a:pt x="395" y="82"/>
                    <a:pt x="394" y="81"/>
                  </a:cubicBezTo>
                  <a:cubicBezTo>
                    <a:pt x="376" y="64"/>
                    <a:pt x="355" y="52"/>
                    <a:pt x="335" y="43"/>
                  </a:cubicBezTo>
                  <a:cubicBezTo>
                    <a:pt x="331" y="41"/>
                    <a:pt x="335" y="42"/>
                    <a:pt x="332" y="41"/>
                  </a:cubicBezTo>
                  <a:cubicBezTo>
                    <a:pt x="320" y="36"/>
                    <a:pt x="302" y="30"/>
                    <a:pt x="286" y="26"/>
                  </a:cubicBezTo>
                  <a:cubicBezTo>
                    <a:pt x="285" y="26"/>
                    <a:pt x="283" y="26"/>
                    <a:pt x="282" y="25"/>
                  </a:cubicBezTo>
                  <a:cubicBezTo>
                    <a:pt x="282" y="25"/>
                    <a:pt x="283" y="25"/>
                    <a:pt x="283" y="25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68" y="27"/>
                    <a:pt x="253" y="29"/>
                    <a:pt x="240" y="32"/>
                  </a:cubicBezTo>
                  <a:cubicBezTo>
                    <a:pt x="227" y="34"/>
                    <a:pt x="212" y="38"/>
                    <a:pt x="201" y="41"/>
                  </a:cubicBezTo>
                  <a:cubicBezTo>
                    <a:pt x="188" y="45"/>
                    <a:pt x="175" y="48"/>
                    <a:pt x="164" y="53"/>
                  </a:cubicBezTo>
                  <a:cubicBezTo>
                    <a:pt x="156" y="56"/>
                    <a:pt x="150" y="59"/>
                    <a:pt x="143" y="62"/>
                  </a:cubicBezTo>
                  <a:cubicBezTo>
                    <a:pt x="141" y="63"/>
                    <a:pt x="139" y="64"/>
                    <a:pt x="137" y="65"/>
                  </a:cubicBezTo>
                  <a:cubicBezTo>
                    <a:pt x="130" y="68"/>
                    <a:pt x="124" y="72"/>
                    <a:pt x="117" y="76"/>
                  </a:cubicBezTo>
                  <a:cubicBezTo>
                    <a:pt x="111" y="79"/>
                    <a:pt x="106" y="83"/>
                    <a:pt x="100" y="87"/>
                  </a:cubicBezTo>
                  <a:cubicBezTo>
                    <a:pt x="83" y="99"/>
                    <a:pt x="62" y="117"/>
                    <a:pt x="47" y="136"/>
                  </a:cubicBezTo>
                  <a:cubicBezTo>
                    <a:pt x="45" y="137"/>
                    <a:pt x="45" y="138"/>
                    <a:pt x="44" y="140"/>
                  </a:cubicBezTo>
                  <a:cubicBezTo>
                    <a:pt x="34" y="152"/>
                    <a:pt x="26" y="165"/>
                    <a:pt x="22" y="178"/>
                  </a:cubicBezTo>
                  <a:cubicBezTo>
                    <a:pt x="19" y="186"/>
                    <a:pt x="17" y="195"/>
                    <a:pt x="17" y="205"/>
                  </a:cubicBezTo>
                  <a:cubicBezTo>
                    <a:pt x="18" y="209"/>
                    <a:pt x="18" y="214"/>
                    <a:pt x="19" y="218"/>
                  </a:cubicBezTo>
                  <a:cubicBezTo>
                    <a:pt x="21" y="222"/>
                    <a:pt x="22" y="226"/>
                    <a:pt x="25" y="229"/>
                  </a:cubicBezTo>
                  <a:cubicBezTo>
                    <a:pt x="33" y="241"/>
                    <a:pt x="48" y="249"/>
                    <a:pt x="64" y="254"/>
                  </a:cubicBezTo>
                  <a:cubicBezTo>
                    <a:pt x="75" y="258"/>
                    <a:pt x="88" y="261"/>
                    <a:pt x="102" y="263"/>
                  </a:cubicBezTo>
                  <a:cubicBezTo>
                    <a:pt x="106" y="263"/>
                    <a:pt x="111" y="264"/>
                    <a:pt x="116" y="265"/>
                  </a:cubicBezTo>
                  <a:cubicBezTo>
                    <a:pt x="122" y="265"/>
                    <a:pt x="129" y="266"/>
                    <a:pt x="136" y="266"/>
                  </a:cubicBezTo>
                  <a:cubicBezTo>
                    <a:pt x="149" y="267"/>
                    <a:pt x="161" y="268"/>
                    <a:pt x="173" y="268"/>
                  </a:cubicBezTo>
                  <a:cubicBezTo>
                    <a:pt x="185" y="268"/>
                    <a:pt x="196" y="268"/>
                    <a:pt x="208" y="268"/>
                  </a:cubicBezTo>
                  <a:cubicBezTo>
                    <a:pt x="212" y="267"/>
                    <a:pt x="216" y="267"/>
                    <a:pt x="220" y="267"/>
                  </a:cubicBezTo>
                  <a:cubicBezTo>
                    <a:pt x="223" y="267"/>
                    <a:pt x="226" y="266"/>
                    <a:pt x="228" y="266"/>
                  </a:cubicBezTo>
                  <a:cubicBezTo>
                    <a:pt x="242" y="265"/>
                    <a:pt x="260" y="262"/>
                    <a:pt x="276" y="259"/>
                  </a:cubicBezTo>
                  <a:cubicBezTo>
                    <a:pt x="298" y="254"/>
                    <a:pt x="318" y="249"/>
                    <a:pt x="341" y="240"/>
                  </a:cubicBezTo>
                  <a:cubicBezTo>
                    <a:pt x="358" y="233"/>
                    <a:pt x="377" y="227"/>
                    <a:pt x="393" y="217"/>
                  </a:cubicBezTo>
                  <a:cubicBezTo>
                    <a:pt x="403" y="210"/>
                    <a:pt x="412" y="202"/>
                    <a:pt x="420" y="192"/>
                  </a:cubicBezTo>
                  <a:cubicBezTo>
                    <a:pt x="428" y="182"/>
                    <a:pt x="433" y="171"/>
                    <a:pt x="435" y="160"/>
                  </a:cubicBezTo>
                  <a:cubicBezTo>
                    <a:pt x="436" y="147"/>
                    <a:pt x="433" y="134"/>
                    <a:pt x="427" y="122"/>
                  </a:cubicBezTo>
                  <a:close/>
                  <a:moveTo>
                    <a:pt x="122" y="17"/>
                  </a:moveTo>
                  <a:cubicBezTo>
                    <a:pt x="122" y="17"/>
                    <a:pt x="123" y="17"/>
                    <a:pt x="123" y="16"/>
                  </a:cubicBezTo>
                  <a:cubicBezTo>
                    <a:pt x="123" y="17"/>
                    <a:pt x="122" y="16"/>
                    <a:pt x="122" y="17"/>
                  </a:cubicBezTo>
                  <a:close/>
                  <a:moveTo>
                    <a:pt x="123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lose/>
                  <a:moveTo>
                    <a:pt x="123" y="20"/>
                  </a:moveTo>
                  <a:cubicBezTo>
                    <a:pt x="123" y="19"/>
                    <a:pt x="123" y="19"/>
                    <a:pt x="123" y="19"/>
                  </a:cubicBezTo>
                  <a:cubicBezTo>
                    <a:pt x="123" y="19"/>
                    <a:pt x="122" y="19"/>
                    <a:pt x="123" y="20"/>
                  </a:cubicBezTo>
                  <a:close/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3" y="19"/>
                  </a:cubicBezTo>
                  <a:cubicBezTo>
                    <a:pt x="123" y="19"/>
                    <a:pt x="123" y="19"/>
                    <a:pt x="124" y="19"/>
                  </a:cubicBezTo>
                  <a:close/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lose/>
                  <a:moveTo>
                    <a:pt x="124" y="17"/>
                  </a:moveTo>
                  <a:cubicBezTo>
                    <a:pt x="124" y="17"/>
                    <a:pt x="124" y="17"/>
                    <a:pt x="124" y="17"/>
                  </a:cubicBezTo>
                  <a:cubicBezTo>
                    <a:pt x="124" y="17"/>
                    <a:pt x="124" y="17"/>
                    <a:pt x="124" y="17"/>
                  </a:cubicBezTo>
                  <a:close/>
                  <a:moveTo>
                    <a:pt x="240" y="4"/>
                  </a:moveTo>
                  <a:cubicBezTo>
                    <a:pt x="239" y="4"/>
                    <a:pt x="235" y="3"/>
                    <a:pt x="234" y="4"/>
                  </a:cubicBezTo>
                  <a:cubicBezTo>
                    <a:pt x="236" y="4"/>
                    <a:pt x="240" y="4"/>
                    <a:pt x="240" y="4"/>
                  </a:cubicBezTo>
                  <a:close/>
                  <a:moveTo>
                    <a:pt x="248" y="5"/>
                  </a:moveTo>
                  <a:cubicBezTo>
                    <a:pt x="246" y="5"/>
                    <a:pt x="245" y="5"/>
                    <a:pt x="242" y="5"/>
                  </a:cubicBezTo>
                  <a:cubicBezTo>
                    <a:pt x="242" y="5"/>
                    <a:pt x="247" y="5"/>
                    <a:pt x="248" y="5"/>
                  </a:cubicBezTo>
                  <a:close/>
                  <a:moveTo>
                    <a:pt x="217" y="5"/>
                  </a:moveTo>
                  <a:cubicBezTo>
                    <a:pt x="215" y="5"/>
                    <a:pt x="212" y="5"/>
                    <a:pt x="211" y="5"/>
                  </a:cubicBezTo>
                  <a:cubicBezTo>
                    <a:pt x="213" y="5"/>
                    <a:pt x="216" y="5"/>
                    <a:pt x="217" y="5"/>
                  </a:cubicBezTo>
                  <a:close/>
                  <a:moveTo>
                    <a:pt x="123" y="22"/>
                  </a:moveTo>
                  <a:cubicBezTo>
                    <a:pt x="123" y="22"/>
                    <a:pt x="124" y="23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3" y="22"/>
                    <a:pt x="123" y="22"/>
                  </a:cubicBezTo>
                  <a:close/>
                  <a:moveTo>
                    <a:pt x="125" y="24"/>
                  </a:move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5" y="24"/>
                    <a:pt x="125" y="24"/>
                  </a:cubicBezTo>
                  <a:close/>
                  <a:moveTo>
                    <a:pt x="124" y="16"/>
                  </a:moveTo>
                  <a:cubicBezTo>
                    <a:pt x="124" y="16"/>
                    <a:pt x="125" y="16"/>
                    <a:pt x="125" y="16"/>
                  </a:cubicBezTo>
                  <a:cubicBezTo>
                    <a:pt x="125" y="16"/>
                    <a:pt x="124" y="16"/>
                    <a:pt x="124" y="16"/>
                  </a:cubicBezTo>
                  <a:close/>
                  <a:moveTo>
                    <a:pt x="197" y="3"/>
                  </a:moveTo>
                  <a:cubicBezTo>
                    <a:pt x="201" y="3"/>
                    <a:pt x="205" y="3"/>
                    <a:pt x="207" y="3"/>
                  </a:cubicBezTo>
                  <a:cubicBezTo>
                    <a:pt x="203" y="3"/>
                    <a:pt x="198" y="3"/>
                    <a:pt x="197" y="3"/>
                  </a:cubicBezTo>
                  <a:close/>
                  <a:moveTo>
                    <a:pt x="125" y="19"/>
                  </a:moveTo>
                  <a:cubicBezTo>
                    <a:pt x="125" y="19"/>
                    <a:pt x="124" y="19"/>
                    <a:pt x="124" y="19"/>
                  </a:cubicBezTo>
                  <a:cubicBezTo>
                    <a:pt x="124" y="19"/>
                    <a:pt x="125" y="19"/>
                    <a:pt x="125" y="19"/>
                  </a:cubicBezTo>
                  <a:close/>
                  <a:moveTo>
                    <a:pt x="159" y="12"/>
                  </a:moveTo>
                  <a:cubicBezTo>
                    <a:pt x="158" y="12"/>
                    <a:pt x="156" y="13"/>
                    <a:pt x="154" y="13"/>
                  </a:cubicBezTo>
                  <a:cubicBezTo>
                    <a:pt x="152" y="13"/>
                    <a:pt x="140" y="15"/>
                    <a:pt x="141" y="15"/>
                  </a:cubicBezTo>
                  <a:cubicBezTo>
                    <a:pt x="148" y="13"/>
                    <a:pt x="159" y="13"/>
                    <a:pt x="165" y="12"/>
                  </a:cubicBezTo>
                  <a:cubicBezTo>
                    <a:pt x="163" y="12"/>
                    <a:pt x="161" y="12"/>
                    <a:pt x="159" y="12"/>
                  </a:cubicBezTo>
                  <a:close/>
                  <a:moveTo>
                    <a:pt x="161" y="18"/>
                  </a:moveTo>
                  <a:cubicBezTo>
                    <a:pt x="164" y="17"/>
                    <a:pt x="174" y="16"/>
                    <a:pt x="179" y="16"/>
                  </a:cubicBezTo>
                  <a:cubicBezTo>
                    <a:pt x="173" y="16"/>
                    <a:pt x="167" y="17"/>
                    <a:pt x="161" y="18"/>
                  </a:cubicBezTo>
                  <a:close/>
                  <a:moveTo>
                    <a:pt x="120" y="28"/>
                  </a:moveTo>
                  <a:cubicBezTo>
                    <a:pt x="119" y="29"/>
                    <a:pt x="119" y="29"/>
                    <a:pt x="120" y="28"/>
                  </a:cubicBezTo>
                  <a:close/>
                  <a:moveTo>
                    <a:pt x="188" y="18"/>
                  </a:moveTo>
                  <a:cubicBezTo>
                    <a:pt x="188" y="18"/>
                    <a:pt x="187" y="18"/>
                    <a:pt x="187" y="18"/>
                  </a:cubicBezTo>
                  <a:cubicBezTo>
                    <a:pt x="187" y="18"/>
                    <a:pt x="187" y="18"/>
                    <a:pt x="188" y="18"/>
                  </a:cubicBezTo>
                  <a:close/>
                  <a:moveTo>
                    <a:pt x="127" y="16"/>
                  </a:moveTo>
                  <a:cubicBezTo>
                    <a:pt x="127" y="16"/>
                    <a:pt x="127" y="17"/>
                    <a:pt x="127" y="17"/>
                  </a:cubicBezTo>
                  <a:cubicBezTo>
                    <a:pt x="127" y="17"/>
                    <a:pt x="127" y="16"/>
                    <a:pt x="127" y="16"/>
                  </a:cubicBezTo>
                  <a:close/>
                  <a:moveTo>
                    <a:pt x="125" y="25"/>
                  </a:move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lose/>
                  <a:moveTo>
                    <a:pt x="119" y="19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20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7"/>
                    <a:pt x="123" y="18"/>
                    <a:pt x="123" y="17"/>
                  </a:cubicBezTo>
                  <a:cubicBezTo>
                    <a:pt x="122" y="18"/>
                    <a:pt x="121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9"/>
                    <a:pt x="118" y="18"/>
                    <a:pt x="118" y="19"/>
                  </a:cubicBezTo>
                  <a:cubicBezTo>
                    <a:pt x="118" y="19"/>
                    <a:pt x="119" y="19"/>
                    <a:pt x="119" y="19"/>
                  </a:cubicBezTo>
                  <a:close/>
                  <a:moveTo>
                    <a:pt x="316" y="36"/>
                  </a:moveTo>
                  <a:cubicBezTo>
                    <a:pt x="315" y="35"/>
                    <a:pt x="312" y="35"/>
                    <a:pt x="312" y="35"/>
                  </a:cubicBezTo>
                  <a:cubicBezTo>
                    <a:pt x="314" y="35"/>
                    <a:pt x="315" y="36"/>
                    <a:pt x="316" y="36"/>
                  </a:cubicBezTo>
                  <a:close/>
                  <a:moveTo>
                    <a:pt x="132" y="26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32" y="26"/>
                    <a:pt x="132" y="26"/>
                  </a:cubicBezTo>
                  <a:cubicBezTo>
                    <a:pt x="132" y="26"/>
                    <a:pt x="132" y="26"/>
                    <a:pt x="132" y="26"/>
                  </a:cubicBezTo>
                  <a:close/>
                  <a:moveTo>
                    <a:pt x="121" y="25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5"/>
                    <a:pt x="121" y="25"/>
                  </a:cubicBezTo>
                  <a:close/>
                  <a:moveTo>
                    <a:pt x="121" y="25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lose/>
                  <a:moveTo>
                    <a:pt x="122" y="19"/>
                  </a:move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21" y="23"/>
                  </a:moveTo>
                  <a:cubicBezTo>
                    <a:pt x="122" y="23"/>
                    <a:pt x="122" y="22"/>
                    <a:pt x="121" y="23"/>
                  </a:cubicBezTo>
                  <a:close/>
                  <a:moveTo>
                    <a:pt x="121" y="26"/>
                  </a:moveTo>
                  <a:cubicBezTo>
                    <a:pt x="121" y="26"/>
                    <a:pt x="121" y="26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lose/>
                  <a:moveTo>
                    <a:pt x="122" y="18"/>
                  </a:moveTo>
                  <a:cubicBezTo>
                    <a:pt x="122" y="18"/>
                    <a:pt x="122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2" y="18"/>
                    <a:pt x="122" y="18"/>
                  </a:cubicBezTo>
                  <a:close/>
                  <a:moveTo>
                    <a:pt x="121" y="29"/>
                  </a:moveTo>
                  <a:cubicBezTo>
                    <a:pt x="121" y="29"/>
                    <a:pt x="121" y="29"/>
                    <a:pt x="121" y="28"/>
                  </a:cubicBezTo>
                  <a:cubicBezTo>
                    <a:pt x="121" y="28"/>
                    <a:pt x="121" y="28"/>
                    <a:pt x="121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latin typeface="Limon F3" charset="0"/>
                <a:ea typeface="MS PGothic" pitchFamily="34" charset="-128"/>
              </a:endParaRPr>
            </a:p>
          </p:txBody>
        </p:sp>
      </p:grpSp>
      <p:sp>
        <p:nvSpPr>
          <p:cNvPr id="8201" name="AutoShape 9"/>
          <p:cNvSpPr>
            <a:spLocks/>
          </p:cNvSpPr>
          <p:nvPr/>
        </p:nvSpPr>
        <p:spPr bwMode="auto">
          <a:xfrm>
            <a:off x="5140325" y="3829050"/>
            <a:ext cx="296069" cy="806450"/>
          </a:xfrm>
          <a:prstGeom prst="rightBrace">
            <a:avLst>
              <a:gd name="adj1" fmla="val 66055"/>
              <a:gd name="adj2" fmla="val 541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42988" fontAlgn="base">
              <a:spcBef>
                <a:spcPct val="50000"/>
              </a:spcBef>
              <a:spcAft>
                <a:spcPct val="0"/>
              </a:spcAft>
            </a:pPr>
            <a:endParaRPr lang="es-ES" sz="3900" b="1" dirty="0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4" y="-30785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/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¿Cuándo debe administrarse la </a:t>
            </a:r>
            <a:r>
              <a:rPr lang="es-ES" sz="3500" b="1" dirty="0" err="1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IPV</a:t>
            </a: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? 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cs typeface="MS PGothic" pitchFamily="34" charset="-128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50671"/>
              </p:ext>
            </p:extLst>
          </p:nvPr>
        </p:nvGraphicFramePr>
        <p:xfrm>
          <a:off x="357159" y="3284984"/>
          <a:ext cx="8429683" cy="1581152"/>
        </p:xfrm>
        <a:graphic>
          <a:graphicData uri="http://schemas.openxmlformats.org/drawingml/2006/table">
            <a:tbl>
              <a:tblPr/>
              <a:tblGrid>
                <a:gridCol w="2054984"/>
                <a:gridCol w="1419338"/>
                <a:gridCol w="1153815"/>
                <a:gridCol w="1187610"/>
                <a:gridCol w="1189219"/>
                <a:gridCol w="1424717"/>
              </a:tblGrid>
              <a:tr h="395288">
                <a:tc rowSpan="2"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Esquema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Básico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Refuerzo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1.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a</a:t>
                      </a:r>
                      <a:endParaRPr kumimoji="0" lang="es-E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2.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a</a:t>
                      </a:r>
                      <a:endParaRPr kumimoji="0" lang="es-E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3.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a</a:t>
                      </a:r>
                      <a:endParaRPr kumimoji="0" lang="es-E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1.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a</a:t>
                      </a:r>
                      <a:endParaRPr kumimoji="0" lang="es-E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2.</a:t>
                      </a:r>
                      <a:r>
                        <a:rPr kumimoji="0" lang="es-E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a</a:t>
                      </a:r>
                      <a:endParaRPr kumimoji="0" lang="es-E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Primera opción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OPV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OPV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OPV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Segunda opción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IPV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OPV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OPV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OPV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charset="0"/>
                        </a:rPr>
                        <a:t>OPV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GSMinchoE" charset="-128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D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304006" y="1340768"/>
            <a:ext cx="85344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DF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Calendario de vacunación recomendado por el Grupo Técnico Asesor sobre Enfermedades Prevenibles por Vacunación (GTA) de la Organización Panamericana de la Salud (OPS) para la introducción de la </a:t>
            </a:r>
            <a:r>
              <a:rPr lang="es-BO" sz="2100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vacuna inactivada contra la poliomielitis</a:t>
            </a:r>
            <a:r>
              <a:rPr lang="es-ES" sz="2100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 (</a:t>
            </a:r>
            <a:r>
              <a:rPr lang="es-ES" sz="2100" dirty="0" err="1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IPV</a:t>
            </a:r>
            <a:r>
              <a:rPr lang="es-ES" sz="2100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) en combinación con la vacuna oral contra la poliomielitis (</a:t>
            </a:r>
            <a:r>
              <a:rPr lang="es-ES" sz="2100" dirty="0" err="1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OPV</a:t>
            </a:r>
            <a:r>
              <a:rPr lang="es-ES" sz="2100" b="1" dirty="0" smtClean="0">
                <a:solidFill>
                  <a:srgbClr val="002060"/>
                </a:solidFill>
                <a:latin typeface="Gill Sans MT" panose="020B0604020202020204" charset="0"/>
                <a:ea typeface="MS PGothic" pitchFamily="34" charset="-128"/>
                <a:cs typeface="Arial" charset="0"/>
              </a:rPr>
              <a:t>). </a:t>
            </a:r>
            <a:endParaRPr lang="es-ES" sz="2100" dirty="0">
              <a:solidFill>
                <a:srgbClr val="002060"/>
              </a:solidFill>
              <a:latin typeface="Gill Sans MT" panose="020B060402020202020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lIns="0" tIns="0" rIns="0" bIns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¿Cómo administrar la vacuna </a:t>
            </a:r>
            <a:r>
              <a:rPr lang="es-ES" sz="3500" b="1" dirty="0" err="1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IPV</a:t>
            </a:r>
            <a:r>
              <a:rPr lang="es-ES" sz="3500" b="1" dirty="0" smtClean="0">
                <a:solidFill>
                  <a:srgbClr val="000066"/>
                </a:solidFill>
                <a:latin typeface="Gill Sans MT" pitchFamily="34" charset="0"/>
                <a:cs typeface="MS PGothic" pitchFamily="34" charset="-128"/>
              </a:rPr>
              <a:t>?</a:t>
            </a:r>
            <a:endParaRPr lang="es-ES" sz="3500" b="1" dirty="0">
              <a:solidFill>
                <a:srgbClr val="000066"/>
              </a:solidFill>
              <a:latin typeface="Gill Sans MT" pitchFamily="34" charset="0"/>
              <a:cs typeface="MS PGothic" pitchFamily="34" charset="-128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6862" y="1500174"/>
            <a:ext cx="8489979" cy="43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9128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La </a:t>
            </a:r>
            <a:r>
              <a:rPr lang="es-ES" sz="25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IPV</a:t>
            </a: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puede administrarse simultáneamente con cualquiera de las siguientes vacunas del programa de rutina, sin interferir con su eficacia: </a:t>
            </a:r>
          </a:p>
          <a:p>
            <a:pPr marL="1143000" lvl="2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vacuna </a:t>
            </a:r>
            <a:r>
              <a:rPr lang="es-ES" sz="21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antirrotavírica</a:t>
            </a: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;</a:t>
            </a:r>
          </a:p>
          <a:p>
            <a:pPr marL="1143000" lvl="2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vacuna pentavalente (</a:t>
            </a:r>
            <a:r>
              <a:rPr lang="es-ES" sz="21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DPT</a:t>
            </a: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s-ES" sz="2100" i="1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Haemophilus</a:t>
            </a:r>
            <a:r>
              <a:rPr lang="es-ES" sz="2100" i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2100" i="1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influenzae</a:t>
            </a: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tipo b, Hepatitis B);</a:t>
            </a:r>
          </a:p>
          <a:p>
            <a:pPr marL="1143000" lvl="2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vacuna </a:t>
            </a:r>
            <a:r>
              <a:rPr lang="es-ES" sz="21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antineumocócica</a:t>
            </a:r>
            <a:r>
              <a:rPr lang="es-ES" sz="21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1143000" lvl="2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endParaRPr lang="es-ES" sz="2100" dirty="0" smtClean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  <a:p>
            <a:pPr marL="341313" lvl="0" indent="-341313" defTabSz="91281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500" b="1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Nunca debe mezclarse </a:t>
            </a: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la  </a:t>
            </a:r>
            <a:r>
              <a:rPr lang="es-ES" sz="2500" dirty="0" err="1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IPV</a:t>
            </a:r>
            <a:r>
              <a:rPr lang="es-ES" sz="2500" dirty="0" smtClean="0">
                <a:solidFill>
                  <a:srgbClr val="000066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rPr>
              <a:t> con otras vacunas en el mismo vial ni en la misma jeringa.</a:t>
            </a:r>
          </a:p>
          <a:p>
            <a:pPr marL="1143000" lvl="2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</a:pPr>
            <a:endParaRPr lang="es-ES" sz="2100" dirty="0">
              <a:solidFill>
                <a:srgbClr val="000066"/>
              </a:solidFill>
              <a:latin typeface="Gill Sans MT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Secuencia y sitios de inyección para la </a:t>
            </a:r>
            <a:r>
              <a:rPr lang="es-ES" dirty="0" err="1" smtClean="0">
                <a:latin typeface="Gill Sans MT" pitchFamily="34" charset="0"/>
                <a:ea typeface="MS PGothic" pitchFamily="34" charset="-128"/>
                <a:cs typeface="MS PGothic" pitchFamily="34" charset="-128"/>
              </a:rPr>
              <a:t>IPV</a:t>
            </a:r>
            <a:endParaRPr lang="es-ES" dirty="0">
              <a:latin typeface="Gill Sans MT" pitchFamily="3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71550" y="27082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Limon F3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268" name="Text Box 4"/>
          <p:cNvSpPr txBox="1">
            <a:spLocks/>
          </p:cNvSpPr>
          <p:nvPr/>
        </p:nvSpPr>
        <p:spPr bwMode="auto">
          <a:xfrm>
            <a:off x="179388" y="1268413"/>
            <a:ext cx="8856662" cy="201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000" b="1" dirty="0" smtClean="0">
                <a:solidFill>
                  <a:srgbClr val="002060"/>
                </a:solidFill>
                <a:latin typeface="Gill Sans MT" pitchFamily="34" charset="0"/>
              </a:rPr>
              <a:t>La </a:t>
            </a:r>
            <a:r>
              <a:rPr lang="es-ES" sz="2000" b="1" dirty="0" err="1" smtClean="0">
                <a:solidFill>
                  <a:srgbClr val="002060"/>
                </a:solidFill>
                <a:latin typeface="Gill Sans MT" pitchFamily="34" charset="0"/>
              </a:rPr>
              <a:t>IPV</a:t>
            </a:r>
            <a:r>
              <a:rPr lang="es-ES" sz="2000" b="1" dirty="0" smtClean="0">
                <a:solidFill>
                  <a:srgbClr val="002060"/>
                </a:solidFill>
                <a:latin typeface="Gill Sans MT" pitchFamily="34" charset="0"/>
              </a:rPr>
              <a:t> es una vacuna inyectable intramuscular.</a:t>
            </a:r>
          </a:p>
          <a:p>
            <a:pPr>
              <a:spcBef>
                <a:spcPts val="12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s-ES" sz="2000" dirty="0" smtClean="0">
                <a:solidFill>
                  <a:srgbClr val="000066"/>
                </a:solidFill>
                <a:latin typeface="Gill Sans MT" pitchFamily="34" charset="0"/>
              </a:rPr>
              <a:t>Se administra junto con las vacunas pentavalente y antineumocócica: </a:t>
            </a:r>
          </a:p>
          <a:p>
            <a:pPr lvl="1">
              <a:spcBef>
                <a:spcPct val="20000"/>
              </a:spcBef>
              <a:buClr>
                <a:srgbClr val="1E7FB8"/>
              </a:buClr>
              <a:buFont typeface="Arial" pitchFamily="34" charset="0"/>
              <a:buChar char="–"/>
            </a:pPr>
            <a:r>
              <a:rPr lang="es-ES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</a:rPr>
              <a:t>Aplique la </a:t>
            </a:r>
            <a:r>
              <a:rPr lang="es-ES" dirty="0" err="1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</a:rPr>
              <a:t>IPV</a:t>
            </a:r>
            <a:r>
              <a:rPr lang="es-ES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</a:rPr>
              <a:t> y la antineumocócica en el mismo muslo, verificando de que exista 2,5 centímetros de separación entre una y otra.</a:t>
            </a:r>
          </a:p>
          <a:p>
            <a:pPr lvl="1">
              <a:spcBef>
                <a:spcPct val="20000"/>
              </a:spcBef>
              <a:buClr>
                <a:srgbClr val="1E7FB8"/>
              </a:buClr>
              <a:buFont typeface="Arial" pitchFamily="34" charset="0"/>
              <a:buChar char="–"/>
            </a:pPr>
            <a:r>
              <a:rPr lang="es-ES" dirty="0" smtClean="0">
                <a:solidFill>
                  <a:srgbClr val="000066"/>
                </a:solidFill>
                <a:latin typeface="Gill Sans MT" pitchFamily="34" charset="0"/>
                <a:ea typeface="Arial" pitchFamily="34" charset="0"/>
              </a:rPr>
              <a:t>Después, aplique la vacuna pentavalente en el otro muslo.</a:t>
            </a:r>
            <a:endParaRPr lang="es-ES" b="1" dirty="0">
              <a:solidFill>
                <a:srgbClr val="00B050"/>
              </a:solidFill>
              <a:latin typeface="Gill Sans MT" pitchFamily="34" charset="0"/>
              <a:ea typeface="Arial" pitchFamily="34" charset="0"/>
            </a:endParaRPr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2734" r="27837" b="16664"/>
          <a:stretch>
            <a:fillRect/>
          </a:stretch>
        </p:blipFill>
        <p:spPr bwMode="auto">
          <a:xfrm>
            <a:off x="6591399" y="3068960"/>
            <a:ext cx="1800225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616">
            <a:off x="7096224" y="4705673"/>
            <a:ext cx="41275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7" t="2734" r="28271" b="16211"/>
          <a:stretch>
            <a:fillRect/>
          </a:stretch>
        </p:blipFill>
        <p:spPr bwMode="auto">
          <a:xfrm>
            <a:off x="467545" y="3135817"/>
            <a:ext cx="1747002" cy="23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8384" flipH="1">
            <a:off x="1116831" y="4637088"/>
            <a:ext cx="411163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7" t="2734" r="28271" b="16664"/>
          <a:stretch>
            <a:fillRect/>
          </a:stretch>
        </p:blipFill>
        <p:spPr bwMode="auto">
          <a:xfrm>
            <a:off x="3674015" y="3100288"/>
            <a:ext cx="1800225" cy="23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8384" flipH="1">
            <a:off x="4421728" y="4805263"/>
            <a:ext cx="412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29456" y="5467350"/>
            <a:ext cx="1798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/>
            <a:r>
              <a:rPr lang="es-ES" dirty="0" smtClean="0">
                <a:latin typeface="Gill Sans MT" pitchFamily="34" charset="0"/>
              </a:rPr>
              <a:t>Paso 1:  </a:t>
            </a:r>
            <a:r>
              <a:rPr lang="es-ES" dirty="0" err="1" smtClean="0">
                <a:latin typeface="Gill Sans MT" pitchFamily="34" charset="0"/>
              </a:rPr>
              <a:t>IPV</a:t>
            </a:r>
            <a:endParaRPr lang="es-ES" dirty="0" smtClean="0">
              <a:latin typeface="Gill Sans MT" pitchFamily="34" charset="0"/>
            </a:endParaRPr>
          </a:p>
          <a:p>
            <a:pPr algn="ctr" eaLnBrk="1" hangingPunct="1"/>
            <a:r>
              <a:rPr lang="es-ES" sz="1200" dirty="0" smtClean="0">
                <a:latin typeface="Gill Sans MT" pitchFamily="34" charset="0"/>
              </a:rPr>
              <a:t>(muslo derecho)</a:t>
            </a:r>
            <a:endParaRPr lang="es-ES" sz="1200" dirty="0">
              <a:latin typeface="Gill Sans MT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280315" y="5467250"/>
            <a:ext cx="273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/>
            <a:r>
              <a:rPr lang="es-ES" dirty="0" smtClean="0">
                <a:latin typeface="Gill Sans MT" pitchFamily="34" charset="0"/>
              </a:rPr>
              <a:t>Paso 2: antineumocócica</a:t>
            </a:r>
          </a:p>
          <a:p>
            <a:pPr algn="ctr" eaLnBrk="1" hangingPunct="1"/>
            <a:r>
              <a:rPr lang="es-ES" sz="1100" dirty="0" smtClean="0">
                <a:latin typeface="Gill Sans MT" pitchFamily="34" charset="0"/>
              </a:rPr>
              <a:t>(muslo derecho, a 2,5 cm de distancia)</a:t>
            </a:r>
            <a:endParaRPr lang="es-ES" sz="1100" dirty="0">
              <a:latin typeface="Gill Sans MT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300192" y="5458148"/>
            <a:ext cx="223224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imon F3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/>
            <a:r>
              <a:rPr lang="es-ES" dirty="0" smtClean="0">
                <a:latin typeface="Gill Sans MT" pitchFamily="34" charset="0"/>
              </a:rPr>
              <a:t>Paso 3: pentavalente</a:t>
            </a:r>
          </a:p>
          <a:p>
            <a:pPr algn="ctr" eaLnBrk="1" hangingPunct="1"/>
            <a:r>
              <a:rPr lang="es-ES" sz="1100" dirty="0" smtClean="0">
                <a:latin typeface="Gill Sans MT" pitchFamily="34" charset="0"/>
              </a:rPr>
              <a:t>(muslo izquierdo)</a:t>
            </a:r>
            <a:endParaRPr lang="es-ES" sz="11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templat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templat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templat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PTtemplat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51449</TotalTime>
  <Words>1460</Words>
  <Application>Microsoft Office PowerPoint</Application>
  <PresentationFormat>On-screen Show (4:3)</PresentationFormat>
  <Paragraphs>182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MS PGothic</vt:lpstr>
      <vt:lpstr>SimSun</vt:lpstr>
      <vt:lpstr>HGSMinchoE</vt:lpstr>
      <vt:lpstr>Limon F3</vt:lpstr>
      <vt:lpstr>Gill Sans MT</vt:lpstr>
      <vt:lpstr>Wingdings</vt:lpstr>
      <vt:lpstr>Times New Roman</vt:lpstr>
      <vt:lpstr>Arial Narrow</vt:lpstr>
      <vt:lpstr>PPTtemplate</vt:lpstr>
      <vt:lpstr>1_PPTtemplate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Secuencia y sitios de inyección para la IPV</vt:lpstr>
      <vt:lpstr>PowerPoint Presentation</vt:lpstr>
      <vt:lpstr>PowerPoint Presentation</vt:lpstr>
      <vt:lpstr>Viales multidosis de IPV</vt:lpstr>
      <vt:lpstr>Factores relacionados con el desperdicio de vacunas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Mensajes clave</vt:lpstr>
      <vt:lpstr>Fin del módulo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Storing and transporting pentavalent Hib vaccine</dc:title>
  <dc:creator>RANIM</dc:creator>
  <cp:lastModifiedBy>Revilla, Mr. Fernando (WDC)</cp:lastModifiedBy>
  <cp:revision>1176</cp:revision>
  <cp:lastPrinted>2014-07-04T11:46:41Z</cp:lastPrinted>
  <dcterms:created xsi:type="dcterms:W3CDTF">2012-01-26T16:16:35Z</dcterms:created>
  <dcterms:modified xsi:type="dcterms:W3CDTF">2015-02-18T19:27:22Z</dcterms:modified>
</cp:coreProperties>
</file>