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5"/>
    <p:sldMasterId id="2147483735" r:id="rId6"/>
  </p:sldMasterIdLst>
  <p:notesMasterIdLst>
    <p:notesMasterId r:id="rId69"/>
  </p:notesMasterIdLst>
  <p:handoutMasterIdLst>
    <p:handoutMasterId r:id="rId70"/>
  </p:handoutMasterIdLst>
  <p:sldIdLst>
    <p:sldId id="481" r:id="rId7"/>
    <p:sldId id="585" r:id="rId8"/>
    <p:sldId id="545" r:id="rId9"/>
    <p:sldId id="546" r:id="rId10"/>
    <p:sldId id="584" r:id="rId11"/>
    <p:sldId id="646" r:id="rId12"/>
    <p:sldId id="562" r:id="rId13"/>
    <p:sldId id="647" r:id="rId14"/>
    <p:sldId id="731" r:id="rId15"/>
    <p:sldId id="732" r:id="rId16"/>
    <p:sldId id="733" r:id="rId17"/>
    <p:sldId id="519" r:id="rId18"/>
    <p:sldId id="631" r:id="rId19"/>
    <p:sldId id="633" r:id="rId20"/>
    <p:sldId id="634" r:id="rId21"/>
    <p:sldId id="648" r:id="rId22"/>
    <p:sldId id="636" r:id="rId23"/>
    <p:sldId id="651" r:id="rId24"/>
    <p:sldId id="586" r:id="rId25"/>
    <p:sldId id="691" r:id="rId26"/>
    <p:sldId id="690" r:id="rId27"/>
    <p:sldId id="752" r:id="rId28"/>
    <p:sldId id="753" r:id="rId29"/>
    <p:sldId id="688" r:id="rId30"/>
    <p:sldId id="689" r:id="rId31"/>
    <p:sldId id="734" r:id="rId32"/>
    <p:sldId id="739" r:id="rId33"/>
    <p:sldId id="743" r:id="rId34"/>
    <p:sldId id="744" r:id="rId35"/>
    <p:sldId id="745" r:id="rId36"/>
    <p:sldId id="746" r:id="rId37"/>
    <p:sldId id="695" r:id="rId38"/>
    <p:sldId id="696" r:id="rId39"/>
    <p:sldId id="698" r:id="rId40"/>
    <p:sldId id="521" r:id="rId41"/>
    <p:sldId id="730" r:id="rId42"/>
    <p:sldId id="699" r:id="rId43"/>
    <p:sldId id="701" r:id="rId44"/>
    <p:sldId id="702" r:id="rId45"/>
    <p:sldId id="736" r:id="rId46"/>
    <p:sldId id="737" r:id="rId47"/>
    <p:sldId id="748" r:id="rId48"/>
    <p:sldId id="749" r:id="rId49"/>
    <p:sldId id="750" r:id="rId50"/>
    <p:sldId id="706" r:id="rId51"/>
    <p:sldId id="735" r:id="rId52"/>
    <p:sldId id="747" r:id="rId53"/>
    <p:sldId id="694" r:id="rId54"/>
    <p:sldId id="683" r:id="rId55"/>
    <p:sldId id="678" r:id="rId56"/>
    <p:sldId id="709" r:id="rId57"/>
    <p:sldId id="715" r:id="rId58"/>
    <p:sldId id="717" r:id="rId59"/>
    <p:sldId id="716" r:id="rId60"/>
    <p:sldId id="711" r:id="rId61"/>
    <p:sldId id="751" r:id="rId62"/>
    <p:sldId id="718" r:id="rId63"/>
    <p:sldId id="719" r:id="rId64"/>
    <p:sldId id="720" r:id="rId65"/>
    <p:sldId id="722" r:id="rId66"/>
    <p:sldId id="724" r:id="rId67"/>
    <p:sldId id="538" r:id="rId68"/>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Palatino Linotype" pitchFamily="18" charset="0"/>
        <a:ea typeface="MS PGothic" pitchFamily="34" charset="-128"/>
        <a:cs typeface="+mn-cs"/>
      </a:defRPr>
    </a:lvl1pPr>
    <a:lvl2pPr marL="457200" algn="l" rtl="0" fontAlgn="base">
      <a:spcBef>
        <a:spcPct val="0"/>
      </a:spcBef>
      <a:spcAft>
        <a:spcPct val="0"/>
      </a:spcAft>
      <a:defRPr kern="1200">
        <a:solidFill>
          <a:schemeClr val="tx1"/>
        </a:solidFill>
        <a:latin typeface="Palatino Linotype" pitchFamily="18" charset="0"/>
        <a:ea typeface="MS PGothic" pitchFamily="34" charset="-128"/>
        <a:cs typeface="+mn-cs"/>
      </a:defRPr>
    </a:lvl2pPr>
    <a:lvl3pPr marL="914400" algn="l" rtl="0" fontAlgn="base">
      <a:spcBef>
        <a:spcPct val="0"/>
      </a:spcBef>
      <a:spcAft>
        <a:spcPct val="0"/>
      </a:spcAft>
      <a:defRPr kern="1200">
        <a:solidFill>
          <a:schemeClr val="tx1"/>
        </a:solidFill>
        <a:latin typeface="Palatino Linotype" pitchFamily="18" charset="0"/>
        <a:ea typeface="MS PGothic" pitchFamily="34" charset="-128"/>
        <a:cs typeface="+mn-cs"/>
      </a:defRPr>
    </a:lvl3pPr>
    <a:lvl4pPr marL="1371600" algn="l" rtl="0" fontAlgn="base">
      <a:spcBef>
        <a:spcPct val="0"/>
      </a:spcBef>
      <a:spcAft>
        <a:spcPct val="0"/>
      </a:spcAft>
      <a:defRPr kern="1200">
        <a:solidFill>
          <a:schemeClr val="tx1"/>
        </a:solidFill>
        <a:latin typeface="Palatino Linotype" pitchFamily="18" charset="0"/>
        <a:ea typeface="MS PGothic" pitchFamily="34" charset="-128"/>
        <a:cs typeface="+mn-cs"/>
      </a:defRPr>
    </a:lvl4pPr>
    <a:lvl5pPr marL="1828800" algn="l" rtl="0" fontAlgn="base">
      <a:spcBef>
        <a:spcPct val="0"/>
      </a:spcBef>
      <a:spcAft>
        <a:spcPct val="0"/>
      </a:spcAft>
      <a:defRPr kern="1200">
        <a:solidFill>
          <a:schemeClr val="tx1"/>
        </a:solidFill>
        <a:latin typeface="Palatino Linotype" pitchFamily="18" charset="0"/>
        <a:ea typeface="MS PGothic" pitchFamily="34" charset="-128"/>
        <a:cs typeface="+mn-cs"/>
      </a:defRPr>
    </a:lvl5pPr>
    <a:lvl6pPr marL="2286000" algn="l" defTabSz="914400" rtl="0" eaLnBrk="1" latinLnBrk="0" hangingPunct="1">
      <a:defRPr kern="1200">
        <a:solidFill>
          <a:schemeClr val="tx1"/>
        </a:solidFill>
        <a:latin typeface="Palatino Linotype" pitchFamily="18" charset="0"/>
        <a:ea typeface="MS PGothic" pitchFamily="34" charset="-128"/>
        <a:cs typeface="+mn-cs"/>
      </a:defRPr>
    </a:lvl6pPr>
    <a:lvl7pPr marL="2743200" algn="l" defTabSz="914400" rtl="0" eaLnBrk="1" latinLnBrk="0" hangingPunct="1">
      <a:defRPr kern="1200">
        <a:solidFill>
          <a:schemeClr val="tx1"/>
        </a:solidFill>
        <a:latin typeface="Palatino Linotype" pitchFamily="18" charset="0"/>
        <a:ea typeface="MS PGothic" pitchFamily="34" charset="-128"/>
        <a:cs typeface="+mn-cs"/>
      </a:defRPr>
    </a:lvl7pPr>
    <a:lvl8pPr marL="3200400" algn="l" defTabSz="914400" rtl="0" eaLnBrk="1" latinLnBrk="0" hangingPunct="1">
      <a:defRPr kern="1200">
        <a:solidFill>
          <a:schemeClr val="tx1"/>
        </a:solidFill>
        <a:latin typeface="Palatino Linotype" pitchFamily="18" charset="0"/>
        <a:ea typeface="MS PGothic" pitchFamily="34" charset="-128"/>
        <a:cs typeface="+mn-cs"/>
      </a:defRPr>
    </a:lvl8pPr>
    <a:lvl9pPr marL="3657600" algn="l" defTabSz="914400" rtl="0" eaLnBrk="1" latinLnBrk="0" hangingPunct="1">
      <a:defRPr kern="1200">
        <a:solidFill>
          <a:schemeClr val="tx1"/>
        </a:solidFill>
        <a:latin typeface="Palatino Linotype" pitchFamily="18"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ralesc"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CAE3EE"/>
    <a:srgbClr val="FFFFFF"/>
    <a:srgbClr val="215065"/>
    <a:srgbClr val="E88888"/>
    <a:srgbClr val="94C6DC"/>
    <a:srgbClr val="D52B2B"/>
    <a:srgbClr val="216527"/>
    <a:srgbClr val="60ABCC"/>
    <a:srgbClr val="3787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53" autoAdjust="0"/>
    <p:restoredTop sz="93073" autoAdjust="0"/>
  </p:normalViewPr>
  <p:slideViewPr>
    <p:cSldViewPr snapToGrid="0" snapToObjects="1">
      <p:cViewPr>
        <p:scale>
          <a:sx n="60" d="100"/>
          <a:sy n="60" d="100"/>
        </p:scale>
        <p:origin x="-1704" y="-186"/>
      </p:cViewPr>
      <p:guideLst>
        <p:guide orient="horz" pos="2160"/>
        <p:guide pos="2880"/>
      </p:guideLst>
    </p:cSldViewPr>
  </p:slideViewPr>
  <p:outlineViewPr>
    <p:cViewPr>
      <p:scale>
        <a:sx n="33" d="100"/>
        <a:sy n="33" d="100"/>
      </p:scale>
      <p:origin x="0" y="948"/>
    </p:cViewPr>
  </p:outlineViewPr>
  <p:notesTextViewPr>
    <p:cViewPr>
      <p:scale>
        <a:sx n="100" d="100"/>
        <a:sy n="100" d="100"/>
      </p:scale>
      <p:origin x="0" y="0"/>
    </p:cViewPr>
  </p:notesTextViewPr>
  <p:sorterViewPr>
    <p:cViewPr>
      <p:scale>
        <a:sx n="60" d="100"/>
        <a:sy n="60" d="100"/>
      </p:scale>
      <p:origin x="0" y="2766"/>
    </p:cViewPr>
  </p:sorterViewPr>
  <p:notesViewPr>
    <p:cSldViewPr snapToGrid="0" snapToObjects="1">
      <p:cViewPr varScale="1">
        <p:scale>
          <a:sx n="49" d="100"/>
          <a:sy n="49" d="100"/>
        </p:scale>
        <p:origin x="-2922" y="-9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 Type="http://schemas.openxmlformats.org/officeDocument/2006/relationships/slide" Target="slides/slide1.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s>
</file>

<file path=ppt/charts/_rels/chart1.xml.rels><?xml version="1.0" encoding="UTF-8" standalone="yes"?>
<Relationships xmlns="http://schemas.openxmlformats.org/package/2006/relationships"><Relationship Id="rId2" Type="http://schemas.openxmlformats.org/officeDocument/2006/relationships/oleObject" Target="file:///D:\work\UN%20SUMMIT\Datos_NCD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L"/>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txPr>
              <a:bodyPr/>
              <a:lstStyle/>
              <a:p>
                <a:pPr>
                  <a:defRPr lang="es-ES" sz="2000" b="1"/>
                </a:pPr>
                <a:endParaRPr lang="es-CL"/>
              </a:p>
            </c:txPr>
            <c:dLblPos val="outEnd"/>
            <c:showLegendKey val="0"/>
            <c:showVal val="0"/>
            <c:showCatName val="0"/>
            <c:showSerName val="0"/>
            <c:showPercent val="1"/>
            <c:showBubbleSize val="0"/>
            <c:showLeaderLines val="1"/>
          </c:dLbls>
          <c:cat>
            <c:strRef>
              <c:f>Hoja1!$E$3:$E$7</c:f>
              <c:strCache>
                <c:ptCount val="5"/>
                <c:pt idx="0">
                  <c:v>Enfermedades cardiovasculares</c:v>
                </c:pt>
                <c:pt idx="1">
                  <c:v>Cáncer</c:v>
                </c:pt>
                <c:pt idx="2">
                  <c:v>Otras ECNT</c:v>
                </c:pt>
                <c:pt idx="3">
                  <c:v>Diabetes</c:v>
                </c:pt>
                <c:pt idx="4">
                  <c:v>Enfermedades respiratorias crónicas</c:v>
                </c:pt>
              </c:strCache>
            </c:strRef>
          </c:cat>
          <c:val>
            <c:numRef>
              <c:f>Hoja1!$F$3:$F$7</c:f>
              <c:numCache>
                <c:formatCode>0</c:formatCode>
                <c:ptCount val="5"/>
                <c:pt idx="0">
                  <c:v>45.45454545454524</c:v>
                </c:pt>
                <c:pt idx="1">
                  <c:v>29.792393939393811</c:v>
                </c:pt>
                <c:pt idx="2">
                  <c:v>7.5757575757575761</c:v>
                </c:pt>
                <c:pt idx="3">
                  <c:v>7.0909090909090908</c:v>
                </c:pt>
                <c:pt idx="4">
                  <c:v>10.060606060606105</c:v>
                </c:pt>
              </c:numCache>
            </c:numRef>
          </c:val>
        </c:ser>
        <c:dLbls>
          <c:showLegendKey val="0"/>
          <c:showVal val="1"/>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5" Type="http://schemas.openxmlformats.org/officeDocument/2006/relationships/image" Target="../media/image49.wmf"/><Relationship Id="rId4"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6.wmf"/><Relationship Id="rId1" Type="http://schemas.openxmlformats.org/officeDocument/2006/relationships/image" Target="../media/image10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8.wmf"/><Relationship Id="rId1" Type="http://schemas.openxmlformats.org/officeDocument/2006/relationships/image" Target="../media/image10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7.wmf"/><Relationship Id="rId1" Type="http://schemas.openxmlformats.org/officeDocument/2006/relationships/image" Target="../media/image1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8E484C85-465D-49F7-830E-E58676298DD4}" type="datetimeFigureOut">
              <a:rPr lang="es-VE" smtClean="0"/>
              <a:t>25/11/2013</a:t>
            </a:fld>
            <a:endParaRPr lang="es-VE"/>
          </a:p>
        </p:txBody>
      </p:sp>
      <p:sp>
        <p:nvSpPr>
          <p:cNvPr id="4" name="3 Marcador de pie de página"/>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s-VE"/>
          </a:p>
        </p:txBody>
      </p:sp>
      <p:sp>
        <p:nvSpPr>
          <p:cNvPr id="5" name="4 Marcador de número de diapositiva"/>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68341EF5-7E94-4DBA-98F4-4EB4F62C1CBD}" type="slidenum">
              <a:rPr lang="es-VE" smtClean="0"/>
              <a:t>‹#›</a:t>
            </a:fld>
            <a:endParaRPr lang="es-VE"/>
          </a:p>
        </p:txBody>
      </p:sp>
    </p:spTree>
    <p:extLst>
      <p:ext uri="{BB962C8B-B14F-4D97-AF65-F5344CB8AC3E}">
        <p14:creationId xmlns:p14="http://schemas.microsoft.com/office/powerpoint/2010/main" val="3667979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119" cy="46482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98102" y="0"/>
            <a:ext cx="2982119" cy="464820"/>
          </a:xfrm>
          <a:prstGeom prst="rect">
            <a:avLst/>
          </a:prstGeom>
        </p:spPr>
        <p:txBody>
          <a:bodyPr vert="horz" lIns="91440" tIns="45720" rIns="91440" bIns="45720" rtlCol="0"/>
          <a:lstStyle>
            <a:lvl1pPr algn="r">
              <a:defRPr sz="1200"/>
            </a:lvl1pPr>
          </a:lstStyle>
          <a:p>
            <a:fld id="{9507B1A3-53EB-424F-A2F2-8AC04D487CA6}" type="datetimeFigureOut">
              <a:rPr lang="es-ES" smtClean="0"/>
              <a:t>25/11/2013</a:t>
            </a:fld>
            <a:endParaRPr lang="es-ES"/>
          </a:p>
        </p:txBody>
      </p:sp>
      <p:sp>
        <p:nvSpPr>
          <p:cNvPr id="4" name="3 Marcador de imagen de diapositiva"/>
          <p:cNvSpPr>
            <a:spLocks noGrp="1" noRot="1" noChangeAspect="1"/>
          </p:cNvSpPr>
          <p:nvPr>
            <p:ph type="sldImg" idx="2"/>
          </p:nvPr>
        </p:nvSpPr>
        <p:spPr>
          <a:xfrm>
            <a:off x="1116013" y="696913"/>
            <a:ext cx="4649787" cy="348615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8182" y="4415790"/>
            <a:ext cx="5505450" cy="418338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829967"/>
            <a:ext cx="2982119" cy="46482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98102" y="8829967"/>
            <a:ext cx="2982119" cy="464820"/>
          </a:xfrm>
          <a:prstGeom prst="rect">
            <a:avLst/>
          </a:prstGeom>
        </p:spPr>
        <p:txBody>
          <a:bodyPr vert="horz" lIns="91440" tIns="45720" rIns="91440" bIns="45720" rtlCol="0" anchor="b"/>
          <a:lstStyle>
            <a:lvl1pPr algn="r">
              <a:defRPr sz="1200"/>
            </a:lvl1pPr>
          </a:lstStyle>
          <a:p>
            <a:fld id="{5FD6DAB6-DD5F-413D-91E9-4CA33F199260}" type="slidenum">
              <a:rPr lang="es-ES" smtClean="0"/>
              <a:t>‹#›</a:t>
            </a:fld>
            <a:endParaRPr lang="es-ES"/>
          </a:p>
        </p:txBody>
      </p:sp>
    </p:spTree>
    <p:extLst>
      <p:ext uri="{BB962C8B-B14F-4D97-AF65-F5344CB8AC3E}">
        <p14:creationId xmlns:p14="http://schemas.microsoft.com/office/powerpoint/2010/main" val="1275636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5FD6DAB6-DD5F-413D-91E9-4CA33F199260}" type="slidenum">
              <a:rPr lang="es-ES" smtClean="0"/>
              <a:t>1</a:t>
            </a:fld>
            <a:endParaRPr lang="es-ES"/>
          </a:p>
        </p:txBody>
      </p:sp>
    </p:spTree>
    <p:extLst>
      <p:ext uri="{BB962C8B-B14F-4D97-AF65-F5344CB8AC3E}">
        <p14:creationId xmlns:p14="http://schemas.microsoft.com/office/powerpoint/2010/main" val="1884595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19E093-B7E4-4355-ACAC-CBA9B97EF3D2}" type="slidenum">
              <a:rPr lang="en-US"/>
              <a:pPr/>
              <a:t>15</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a:t>NCDs and poverty create a vicious circle. Poverty exposes people to risks factors for NCDs. In turn, the resulting NCDs may drive families into poverty. In this way, the NCD epidemic delay the development of countries.</a:t>
            </a:r>
          </a:p>
          <a:p>
            <a:r>
              <a:rPr lang="en-US"/>
              <a:t>Some evidence shows that NCDs and their risk factors are distributed unevenly and are a potential economic burden for the poor.</a:t>
            </a:r>
          </a:p>
          <a:p>
            <a:r>
              <a:rPr lang="en-US"/>
              <a:t>They affect the poor more heavily with a catastrophic impact on their finances and their families, as well as on governments.</a:t>
            </a:r>
          </a:p>
          <a:p>
            <a:r>
              <a:rPr lang="en-US"/>
              <a:t>This is due to the costs of treatment and the loss of potential years of life and productivity caused by premature death and disability. These conditions counteract the countries’ efforts to combat poverty,</a:t>
            </a:r>
          </a:p>
          <a:p>
            <a:r>
              <a:rPr lang="en-US"/>
              <a:t>further increasing health inequalities. </a:t>
            </a:r>
          </a:p>
          <a:p>
            <a:r>
              <a:rPr lang="en-US"/>
              <a:t>The opportunity to survive from NCDs, and in particular cancer, should not be related to income but it is, as we can see on the graph.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This illustrates how action</a:t>
            </a:r>
            <a:r>
              <a:rPr lang="en-US" baseline="0" dirty="0" smtClean="0"/>
              <a:t> can be combined, primary and secondary prevention, to avoid over 3 million deaths in LAC in 10 years, at reasonable cost</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117600" y="695325"/>
            <a:ext cx="4648200" cy="3487738"/>
          </a:xfrm>
          <a:ln/>
        </p:spPr>
      </p:sp>
      <p:sp>
        <p:nvSpPr>
          <p:cNvPr id="32771" name="Rectangle 3"/>
          <p:cNvSpPr>
            <a:spLocks noGrp="1" noChangeArrowheads="1"/>
          </p:cNvSpPr>
          <p:nvPr>
            <p:ph type="body" idx="1"/>
          </p:nvPr>
        </p:nvSpPr>
        <p:spPr>
          <a:xfrm>
            <a:off x="688495" y="4416109"/>
            <a:ext cx="5504826" cy="41840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Action</a:t>
            </a:r>
            <a:r>
              <a:rPr lang="en-US" baseline="0" dirty="0" smtClean="0"/>
              <a:t> on NCDs includes two main categories of action: Upstream prevention and health promotion measures. And health services strengthening for chronic care</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117600" y="695325"/>
            <a:ext cx="4648200" cy="3487738"/>
          </a:xfrm>
          <a:ln/>
        </p:spPr>
      </p:sp>
      <p:sp>
        <p:nvSpPr>
          <p:cNvPr id="32771" name="Rectangle 3"/>
          <p:cNvSpPr>
            <a:spLocks noGrp="1" noChangeArrowheads="1"/>
          </p:cNvSpPr>
          <p:nvPr>
            <p:ph type="body" idx="1"/>
          </p:nvPr>
        </p:nvSpPr>
        <p:spPr>
          <a:xfrm>
            <a:off x="688495" y="4416109"/>
            <a:ext cx="5504826" cy="41840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Action</a:t>
            </a:r>
            <a:r>
              <a:rPr lang="en-US" baseline="0" dirty="0" smtClean="0"/>
              <a:t> on NCDs includes two main categories of action: Upstream prevention and health promotion measures. And health services strengthening for chronic care</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6EC2279F-4A28-4A9A-9A94-75896D207610}" type="slidenum">
              <a:rPr lang="es-PE" smtClean="0"/>
              <a:pPr>
                <a:defRPr/>
              </a:pPr>
              <a:t>20</a:t>
            </a:fld>
            <a:endParaRPr lang="es-P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A1DC662D-796E-438D-B84D-229BDF4D7BDF}" type="slidenum">
              <a:rPr lang="es-ES" smtClean="0"/>
              <a:pPr/>
              <a:t>21</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353369-46E8-485E-A699-60C53A3CA44F}" type="slidenum">
              <a:rPr lang="fr-CA"/>
              <a:pPr/>
              <a:t>24</a:t>
            </a:fld>
            <a:endParaRPr lang="fr-CA"/>
          </a:p>
        </p:txBody>
      </p:sp>
      <p:sp>
        <p:nvSpPr>
          <p:cNvPr id="1445890" name="Rectangle 2"/>
          <p:cNvSpPr>
            <a:spLocks noGrp="1" noRot="1" noChangeAspect="1" noChangeArrowheads="1" noTextEdit="1"/>
          </p:cNvSpPr>
          <p:nvPr>
            <p:ph type="sldImg"/>
          </p:nvPr>
        </p:nvSpPr>
        <p:spPr>
          <a:xfrm>
            <a:off x="1119188" y="698500"/>
            <a:ext cx="4645025" cy="3484563"/>
          </a:xfrm>
          <a:ln/>
        </p:spPr>
      </p:sp>
      <p:sp>
        <p:nvSpPr>
          <p:cNvPr id="1445891" name="Rectangle 3"/>
          <p:cNvSpPr>
            <a:spLocks noGrp="1" noChangeArrowheads="1"/>
          </p:cNvSpPr>
          <p:nvPr>
            <p:ph type="body" idx="1"/>
          </p:nvPr>
        </p:nvSpPr>
        <p:spPr>
          <a:xfrm>
            <a:off x="918294" y="4415134"/>
            <a:ext cx="5045227" cy="4183709"/>
          </a:xfrm>
        </p:spPr>
        <p:txBody>
          <a:bodyPr/>
          <a:lstStyle/>
          <a:p>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6EC2279F-4A28-4A9A-9A94-75896D207610}" type="slidenum">
              <a:rPr lang="es-PE" smtClean="0"/>
              <a:pPr>
                <a:defRPr/>
              </a:pPr>
              <a:t>25</a:t>
            </a:fld>
            <a:endParaRPr lang="es-P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51122" indent="-288893" eaLnBrk="0" hangingPunct="0">
              <a:defRPr sz="2400">
                <a:solidFill>
                  <a:schemeClr val="tx1"/>
                </a:solidFill>
                <a:latin typeface="Calibri" charset="0"/>
                <a:ea typeface="ＭＳ Ｐゴシック" charset="0"/>
              </a:defRPr>
            </a:lvl2pPr>
            <a:lvl3pPr marL="1155573" indent="-231115" eaLnBrk="0" hangingPunct="0">
              <a:defRPr sz="2400">
                <a:solidFill>
                  <a:schemeClr val="tx1"/>
                </a:solidFill>
                <a:latin typeface="Calibri" charset="0"/>
                <a:ea typeface="ＭＳ Ｐゴシック" charset="0"/>
              </a:defRPr>
            </a:lvl3pPr>
            <a:lvl4pPr marL="1617802" indent="-231115" eaLnBrk="0" hangingPunct="0">
              <a:defRPr sz="2400">
                <a:solidFill>
                  <a:schemeClr val="tx1"/>
                </a:solidFill>
                <a:latin typeface="Calibri" charset="0"/>
                <a:ea typeface="ＭＳ Ｐゴシック" charset="0"/>
              </a:defRPr>
            </a:lvl4pPr>
            <a:lvl5pPr marL="2080031" indent="-231115" eaLnBrk="0" hangingPunct="0">
              <a:defRPr sz="2400">
                <a:solidFill>
                  <a:schemeClr val="tx1"/>
                </a:solidFill>
                <a:latin typeface="Calibri" charset="0"/>
                <a:ea typeface="ＭＳ Ｐゴシック" charset="0"/>
              </a:defRPr>
            </a:lvl5pPr>
            <a:lvl6pPr marL="2542261" indent="-231115" eaLnBrk="0" fontAlgn="base" hangingPunct="0">
              <a:spcBef>
                <a:spcPct val="0"/>
              </a:spcBef>
              <a:spcAft>
                <a:spcPct val="0"/>
              </a:spcAft>
              <a:defRPr sz="2400">
                <a:solidFill>
                  <a:schemeClr val="tx1"/>
                </a:solidFill>
                <a:latin typeface="Calibri" charset="0"/>
                <a:ea typeface="ＭＳ Ｐゴシック" charset="0"/>
              </a:defRPr>
            </a:lvl6pPr>
            <a:lvl7pPr marL="3004490" indent="-231115" eaLnBrk="0" fontAlgn="base" hangingPunct="0">
              <a:spcBef>
                <a:spcPct val="0"/>
              </a:spcBef>
              <a:spcAft>
                <a:spcPct val="0"/>
              </a:spcAft>
              <a:defRPr sz="2400">
                <a:solidFill>
                  <a:schemeClr val="tx1"/>
                </a:solidFill>
                <a:latin typeface="Calibri" charset="0"/>
                <a:ea typeface="ＭＳ Ｐゴシック" charset="0"/>
              </a:defRPr>
            </a:lvl7pPr>
            <a:lvl8pPr marL="3466719" indent="-231115" eaLnBrk="0" fontAlgn="base" hangingPunct="0">
              <a:spcBef>
                <a:spcPct val="0"/>
              </a:spcBef>
              <a:spcAft>
                <a:spcPct val="0"/>
              </a:spcAft>
              <a:defRPr sz="2400">
                <a:solidFill>
                  <a:schemeClr val="tx1"/>
                </a:solidFill>
                <a:latin typeface="Calibri" charset="0"/>
                <a:ea typeface="ＭＳ Ｐゴシック" charset="0"/>
              </a:defRPr>
            </a:lvl8pPr>
            <a:lvl9pPr marL="3928948" indent="-231115"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502875F-B24A-5C47-ACFC-66A0FE43AB3D}" type="slidenum">
              <a:rPr lang="en-US" sz="1200"/>
              <a:pPr eaLnBrk="1" hangingPunct="1"/>
              <a:t>26</a:t>
            </a:fld>
            <a:endParaRPr lang="en-US" sz="1200"/>
          </a:p>
        </p:txBody>
      </p:sp>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5539" name="Rectangle 3"/>
          <p:cNvSpPr>
            <a:spLocks noGrp="1" noChangeArrowheads="1"/>
          </p:cNvSpPr>
          <p:nvPr>
            <p:ph type="body" idx="1"/>
          </p:nvPr>
        </p:nvSpPr>
        <p:spPr bwMode="auto">
          <a:xfrm>
            <a:off x="917575" y="4415790"/>
            <a:ext cx="5046663"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PE" sz="500" dirty="0">
                <a:solidFill>
                  <a:schemeClr val="bg1"/>
                </a:solidFill>
                <a:latin typeface="Arial" charset="0"/>
                <a:cs typeface="Arial" charset="0"/>
              </a:rPr>
              <a:t>Este gráfico representa el perfil de ingresos y el financiamiento del consumo en bienes y servicios (</a:t>
            </a:r>
            <a:r>
              <a:rPr lang="es-PE" sz="500" dirty="0" err="1">
                <a:solidFill>
                  <a:schemeClr val="bg1"/>
                </a:solidFill>
                <a:latin typeface="Arial" charset="0"/>
                <a:cs typeface="Arial" charset="0"/>
              </a:rPr>
              <a:t>Gi</a:t>
            </a:r>
            <a:r>
              <a:rPr lang="es-PE" sz="500" baseline="-25000" dirty="0" err="1">
                <a:solidFill>
                  <a:schemeClr val="bg1"/>
                </a:solidFill>
                <a:latin typeface="Arial" charset="0"/>
                <a:cs typeface="Arial" charset="0"/>
              </a:rPr>
              <a:t>c</a:t>
            </a:r>
            <a:r>
              <a:rPr lang="es-PE" sz="500" dirty="0">
                <a:solidFill>
                  <a:schemeClr val="bg1"/>
                </a:solidFill>
                <a:latin typeface="Arial" charset="0"/>
                <a:cs typeface="Arial" charset="0"/>
              </a:rPr>
              <a:t>) y del gasto en salud (</a:t>
            </a:r>
            <a:r>
              <a:rPr lang="es-PE" sz="500" dirty="0" err="1">
                <a:solidFill>
                  <a:schemeClr val="bg1"/>
                </a:solidFill>
                <a:latin typeface="Arial" charset="0"/>
                <a:cs typeface="Arial" charset="0"/>
              </a:rPr>
              <a:t>Gi</a:t>
            </a:r>
            <a:r>
              <a:rPr lang="es-PE" sz="500" baseline="-25000" dirty="0" err="1">
                <a:solidFill>
                  <a:schemeClr val="bg1"/>
                </a:solidFill>
                <a:latin typeface="Arial" charset="0"/>
                <a:cs typeface="Arial" charset="0"/>
              </a:rPr>
              <a:t>z</a:t>
            </a:r>
            <a:r>
              <a:rPr lang="es-PE" sz="500" dirty="0">
                <a:solidFill>
                  <a:schemeClr val="bg1"/>
                </a:solidFill>
                <a:latin typeface="Arial" charset="0"/>
                <a:cs typeface="Arial" charset="0"/>
              </a:rPr>
              <a:t>) a través del ciclo de vida: Tasas de ahorro (S</a:t>
            </a:r>
            <a:r>
              <a:rPr lang="es-PE" sz="500" baseline="-25000" dirty="0">
                <a:solidFill>
                  <a:schemeClr val="bg1"/>
                </a:solidFill>
                <a:latin typeface="Arial" charset="0"/>
                <a:cs typeface="Arial" charset="0"/>
              </a:rPr>
              <a:t>2</a:t>
            </a:r>
            <a:r>
              <a:rPr lang="es-PE" sz="500" dirty="0">
                <a:solidFill>
                  <a:schemeClr val="bg1"/>
                </a:solidFill>
                <a:latin typeface="Arial" charset="0"/>
                <a:cs typeface="Arial" charset="0"/>
              </a:rPr>
              <a:t>) y transferencias inter-generacionales (Tr</a:t>
            </a:r>
            <a:r>
              <a:rPr lang="es-PE" sz="500" baseline="-25000" dirty="0">
                <a:solidFill>
                  <a:schemeClr val="bg1"/>
                </a:solidFill>
                <a:latin typeface="Arial" charset="0"/>
                <a:cs typeface="Arial" charset="0"/>
              </a:rPr>
              <a:t>23</a:t>
            </a:r>
            <a:r>
              <a:rPr lang="es-PE" sz="500" dirty="0">
                <a:solidFill>
                  <a:schemeClr val="bg1"/>
                </a:solidFill>
                <a:latin typeface="Arial" charset="0"/>
                <a:cs typeface="Arial" charset="0"/>
              </a:rPr>
              <a:t>) de aquellos que se encuentran en etapa “productiva” (luego de la adolescencia hasta el retiro) hacia la generación anterior (G</a:t>
            </a:r>
            <a:r>
              <a:rPr lang="es-PE" sz="500" baseline="-25000" dirty="0">
                <a:solidFill>
                  <a:schemeClr val="bg1"/>
                </a:solidFill>
                <a:latin typeface="Arial" charset="0"/>
                <a:cs typeface="Arial" charset="0"/>
              </a:rPr>
              <a:t>1</a:t>
            </a:r>
            <a:r>
              <a:rPr lang="es-PE" sz="500" dirty="0">
                <a:solidFill>
                  <a:schemeClr val="bg1"/>
                </a:solidFill>
                <a:latin typeface="Arial" charset="0"/>
                <a:cs typeface="Arial" charset="0"/>
              </a:rPr>
              <a:t>) y la generación venidera (G</a:t>
            </a:r>
            <a:r>
              <a:rPr lang="es-PE" sz="500" baseline="-25000" dirty="0">
                <a:solidFill>
                  <a:schemeClr val="bg1"/>
                </a:solidFill>
                <a:latin typeface="Arial" charset="0"/>
                <a:cs typeface="Arial" charset="0"/>
              </a:rPr>
              <a:t>3</a:t>
            </a:r>
            <a:r>
              <a:rPr lang="es-PE" sz="500" dirty="0">
                <a:solidFill>
                  <a:schemeClr val="bg1"/>
                </a:solidFill>
                <a:latin typeface="Arial" charset="0"/>
                <a:cs typeface="Arial" charset="0"/>
              </a:rPr>
              <a:t>). </a:t>
            </a:r>
          </a:p>
          <a:p>
            <a:pPr eaLnBrk="1" hangingPunct="1">
              <a:spcBef>
                <a:spcPct val="0"/>
              </a:spcBef>
            </a:pPr>
            <a:r>
              <a:rPr lang="es-PE" sz="500" dirty="0">
                <a:solidFill>
                  <a:schemeClr val="bg1"/>
                </a:solidFill>
                <a:latin typeface="Arial" charset="0"/>
                <a:cs typeface="Arial" charset="0"/>
              </a:rPr>
              <a:t>Las intervenciones de política publica (salud publica) pueden identificarse a través del ciclo y con un mayor énfasis en la prevención en las etapas mas tempranas; la motivación a cambios en los estilos de vida (en la edad adulta); y haciendo mas efectivo el tratamiento una vez que la enfermedad esta presente en las etapas mas avanzadas.</a:t>
            </a:r>
            <a:endParaRPr lang="es-ES" sz="500" dirty="0">
              <a:solidFill>
                <a:schemeClr val="bg1"/>
              </a:solidFill>
              <a:latin typeface="Arial" charset="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818D8326-3516-4829-9907-BEB202A59B5E}" type="slidenum">
              <a:rPr lang="es-CL" smtClean="0"/>
              <a:t>29</a:t>
            </a:fld>
            <a:endParaRPr lang="es-CL"/>
          </a:p>
        </p:txBody>
      </p:sp>
    </p:spTree>
    <p:extLst>
      <p:ext uri="{BB962C8B-B14F-4D97-AF65-F5344CB8AC3E}">
        <p14:creationId xmlns:p14="http://schemas.microsoft.com/office/powerpoint/2010/main" val="3529060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5FD6DAB6-DD5F-413D-91E9-4CA33F199260}" type="slidenum">
              <a:rPr lang="es-ES" smtClean="0"/>
              <a:t>2</a:t>
            </a:fld>
            <a:endParaRPr lang="es-ES"/>
          </a:p>
        </p:txBody>
      </p:sp>
    </p:spTree>
    <p:extLst>
      <p:ext uri="{BB962C8B-B14F-4D97-AF65-F5344CB8AC3E}">
        <p14:creationId xmlns:p14="http://schemas.microsoft.com/office/powerpoint/2010/main" val="3795694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latin typeface="Calibri" pitchFamily="34" charset="0"/>
            </a:endParaRPr>
          </a:p>
        </p:txBody>
      </p:sp>
      <p:sp>
        <p:nvSpPr>
          <p:cNvPr id="4" name="Slide Number Placeholder 3"/>
          <p:cNvSpPr>
            <a:spLocks noGrp="1"/>
          </p:cNvSpPr>
          <p:nvPr>
            <p:ph type="sldNum" sz="quarter" idx="10"/>
          </p:nvPr>
        </p:nvSpPr>
        <p:spPr/>
        <p:txBody>
          <a:bodyPr/>
          <a:lstStyle/>
          <a:p>
            <a:fld id="{818D8326-3516-4829-9907-BEB202A59B5E}" type="slidenum">
              <a:rPr lang="es-CL" smtClean="0"/>
              <a:t>30</a:t>
            </a:fld>
            <a:endParaRPr lang="es-CL"/>
          </a:p>
        </p:txBody>
      </p:sp>
    </p:spTree>
    <p:extLst>
      <p:ext uri="{BB962C8B-B14F-4D97-AF65-F5344CB8AC3E}">
        <p14:creationId xmlns:p14="http://schemas.microsoft.com/office/powerpoint/2010/main" val="80726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ACF8DE-63F4-4735-A310-5FFBDCC6238A}" type="slidenum">
              <a:rPr lang="fr-CA"/>
              <a:pPr/>
              <a:t>31</a:t>
            </a:fld>
            <a:endParaRPr lang="fr-CA"/>
          </a:p>
        </p:txBody>
      </p:sp>
      <p:sp>
        <p:nvSpPr>
          <p:cNvPr id="1288194" name="Rectangle 2"/>
          <p:cNvSpPr>
            <a:spLocks noGrp="1" noRot="1" noChangeAspect="1" noChangeArrowheads="1" noTextEdit="1"/>
          </p:cNvSpPr>
          <p:nvPr>
            <p:ph type="sldImg"/>
          </p:nvPr>
        </p:nvSpPr>
        <p:spPr>
          <a:xfrm>
            <a:off x="1117600" y="698500"/>
            <a:ext cx="4646613" cy="3486150"/>
          </a:xfrm>
          <a:ln/>
        </p:spPr>
      </p:sp>
      <p:sp>
        <p:nvSpPr>
          <p:cNvPr id="1288195" name="Rectangle 3"/>
          <p:cNvSpPr>
            <a:spLocks noGrp="1" noChangeArrowheads="1"/>
          </p:cNvSpPr>
          <p:nvPr>
            <p:ph type="body" idx="1"/>
          </p:nvPr>
        </p:nvSpPr>
        <p:spPr>
          <a:xfrm>
            <a:off x="918294" y="4415134"/>
            <a:ext cx="5045227" cy="4183709"/>
          </a:xfrm>
        </p:spPr>
        <p:txBody>
          <a:bodyPr/>
          <a:lstStyle/>
          <a:p>
            <a:pPr>
              <a:spcBef>
                <a:spcPct val="50000"/>
              </a:spcBef>
            </a:pPr>
            <a:r>
              <a:rPr kumimoji="0" lang="fr-FR">
                <a:solidFill>
                  <a:schemeClr val="bg1"/>
                </a:solidFill>
              </a:rPr>
              <a:t>La capacité de décider collectivement comment les sommes prélevées peuvent être utilisées diminue à mesure qu’on passe d’un financement public à un financement privé. Diminution de la dissociation entre le payeur et le bénéficiaire.</a:t>
            </a:r>
          </a:p>
          <a:p>
            <a:endParaRPr lang="fr-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CD48C5-2951-42C5-9B57-AA6D043E19D2}" type="slidenum">
              <a:rPr lang="fr-CA"/>
              <a:pPr/>
              <a:t>32</a:t>
            </a:fld>
            <a:endParaRPr lang="fr-CA" dirty="0"/>
          </a:p>
        </p:txBody>
      </p:sp>
      <p:sp>
        <p:nvSpPr>
          <p:cNvPr id="1614850" name="Rectangle 2"/>
          <p:cNvSpPr>
            <a:spLocks noGrp="1" noRot="1" noChangeAspect="1" noChangeArrowheads="1" noTextEdit="1"/>
          </p:cNvSpPr>
          <p:nvPr>
            <p:ph type="sldImg"/>
          </p:nvPr>
        </p:nvSpPr>
        <p:spPr>
          <a:xfrm>
            <a:off x="2398713" y="0"/>
            <a:ext cx="1878012" cy="1409700"/>
          </a:xfrm>
          <a:ln/>
        </p:spPr>
      </p:sp>
      <p:sp>
        <p:nvSpPr>
          <p:cNvPr id="1614851" name="Rectangle 3"/>
          <p:cNvSpPr>
            <a:spLocks noGrp="1" noChangeArrowheads="1"/>
          </p:cNvSpPr>
          <p:nvPr>
            <p:ph type="body" idx="1"/>
          </p:nvPr>
        </p:nvSpPr>
        <p:spPr/>
        <p:txBody>
          <a:bodyPr/>
          <a:lstStyle/>
          <a:p>
            <a:endParaRPr lang="fr-CA"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4D6A67-3655-47F0-801A-2AB9796343BB}" type="slidenum">
              <a:rPr lang="fr-CA"/>
              <a:pPr/>
              <a:t>33</a:t>
            </a:fld>
            <a:endParaRPr lang="fr-CA"/>
          </a:p>
        </p:txBody>
      </p:sp>
      <p:sp>
        <p:nvSpPr>
          <p:cNvPr id="1617922" name="Rectangle 2"/>
          <p:cNvSpPr>
            <a:spLocks noGrp="1" noRot="1" noChangeAspect="1" noChangeArrowheads="1" noTextEdit="1"/>
          </p:cNvSpPr>
          <p:nvPr>
            <p:ph type="sldImg"/>
          </p:nvPr>
        </p:nvSpPr>
        <p:spPr>
          <a:xfrm>
            <a:off x="2398713" y="0"/>
            <a:ext cx="1878012" cy="1409700"/>
          </a:xfrm>
          <a:ln/>
        </p:spPr>
      </p:sp>
      <p:sp>
        <p:nvSpPr>
          <p:cNvPr id="1617923" name="Rectangle 3"/>
          <p:cNvSpPr>
            <a:spLocks noGrp="1" noChangeArrowheads="1"/>
          </p:cNvSpPr>
          <p:nvPr>
            <p:ph type="body" idx="1"/>
          </p:nvPr>
        </p:nvSpPr>
        <p:spPr/>
        <p:txBody>
          <a:bodyPr/>
          <a:lstStyle/>
          <a:p>
            <a:endParaRPr lang="fr-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D32464-4913-4C80-BFE0-6F128616F14A}" type="slidenum">
              <a:rPr lang="fr-CA"/>
              <a:pPr/>
              <a:t>34</a:t>
            </a:fld>
            <a:endParaRPr lang="fr-CA"/>
          </a:p>
        </p:txBody>
      </p:sp>
      <p:sp>
        <p:nvSpPr>
          <p:cNvPr id="1619970" name="Rectangle 2"/>
          <p:cNvSpPr>
            <a:spLocks noGrp="1" noRot="1" noChangeAspect="1" noChangeArrowheads="1" noTextEdit="1"/>
          </p:cNvSpPr>
          <p:nvPr>
            <p:ph type="sldImg"/>
          </p:nvPr>
        </p:nvSpPr>
        <p:spPr>
          <a:xfrm>
            <a:off x="2398713" y="0"/>
            <a:ext cx="1878012" cy="1409700"/>
          </a:xfrm>
          <a:ln/>
        </p:spPr>
      </p:sp>
      <p:sp>
        <p:nvSpPr>
          <p:cNvPr id="1619971" name="Rectangle 3"/>
          <p:cNvSpPr>
            <a:spLocks noGrp="1" noChangeArrowheads="1"/>
          </p:cNvSpPr>
          <p:nvPr>
            <p:ph type="body" idx="1"/>
          </p:nvPr>
        </p:nvSpPr>
        <p:spPr/>
        <p:txBody>
          <a:bodyPr/>
          <a:lstStyle/>
          <a:p>
            <a:endParaRPr lang="fr-CA"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1213"/>
              </a:spcAft>
              <a:defRPr/>
            </a:pPr>
            <a:r>
              <a:rPr lang="es-ES" sz="2000" b="1" dirty="0">
                <a:solidFill>
                  <a:srgbClr val="00B0F0"/>
                </a:solidFill>
              </a:rPr>
              <a:t>Eje 1. ¿Cómo extender el acceso a los servicios de salud?</a:t>
            </a:r>
            <a:endParaRPr lang="es-ES" sz="2000" kern="0" dirty="0">
              <a:solidFill>
                <a:srgbClr val="00B0F0"/>
              </a:solidFill>
            </a:endParaRPr>
          </a:p>
          <a:p>
            <a:pPr>
              <a:spcAft>
                <a:spcPts val="1213"/>
              </a:spcAft>
              <a:buFont typeface="Arial" charset="0"/>
              <a:buChar char="•"/>
              <a:defRPr/>
            </a:pPr>
            <a:r>
              <a:rPr lang="es-ES" sz="2000" kern="0" dirty="0">
                <a:solidFill>
                  <a:srgbClr val="0070C0"/>
                </a:solidFill>
              </a:rPr>
              <a:t>Gobernanza reforzada y regulación efectiva</a:t>
            </a:r>
          </a:p>
          <a:p>
            <a:pPr>
              <a:spcAft>
                <a:spcPts val="1213"/>
              </a:spcAft>
              <a:buFont typeface="Arial" charset="0"/>
              <a:buChar char="•"/>
              <a:defRPr/>
            </a:pPr>
            <a:r>
              <a:rPr lang="es-ES" sz="2000" kern="0" dirty="0">
                <a:solidFill>
                  <a:srgbClr val="0070C0"/>
                </a:solidFill>
              </a:rPr>
              <a:t>Expansión sostenible de la APS</a:t>
            </a:r>
          </a:p>
          <a:p>
            <a:pPr lvl="1">
              <a:spcAft>
                <a:spcPts val="1213"/>
              </a:spcAft>
              <a:buFont typeface="Arial" charset="0"/>
              <a:buChar char="•"/>
              <a:defRPr/>
            </a:pPr>
            <a:r>
              <a:rPr lang="es-ES" sz="2000" kern="0" dirty="0">
                <a:solidFill>
                  <a:srgbClr val="0070C0"/>
                </a:solidFill>
              </a:rPr>
              <a:t>RHS: escasez, retención, motivación, formación</a:t>
            </a:r>
          </a:p>
          <a:p>
            <a:pPr lvl="1">
              <a:spcAft>
                <a:spcPts val="1213"/>
              </a:spcAft>
              <a:buFont typeface="Arial" charset="0"/>
              <a:buChar char="•"/>
              <a:defRPr/>
            </a:pPr>
            <a:r>
              <a:rPr lang="es-ES" sz="2000" kern="0" dirty="0">
                <a:solidFill>
                  <a:srgbClr val="0070C0"/>
                </a:solidFill>
              </a:rPr>
              <a:t>E-</a:t>
            </a:r>
            <a:r>
              <a:rPr lang="es-ES" sz="2000" kern="0" dirty="0" err="1">
                <a:solidFill>
                  <a:srgbClr val="0070C0"/>
                </a:solidFill>
              </a:rPr>
              <a:t>health</a:t>
            </a:r>
            <a:endParaRPr lang="es-ES" sz="2000" kern="0" dirty="0">
              <a:solidFill>
                <a:srgbClr val="0070C0"/>
              </a:solidFill>
            </a:endParaRPr>
          </a:p>
          <a:p>
            <a:pPr>
              <a:spcAft>
                <a:spcPts val="1213"/>
              </a:spcAft>
              <a:buFont typeface="Arial" charset="0"/>
              <a:buChar char="•"/>
              <a:defRPr/>
            </a:pPr>
            <a:r>
              <a:rPr lang="es-ES" sz="2000" kern="0" dirty="0">
                <a:solidFill>
                  <a:srgbClr val="0070C0"/>
                </a:solidFill>
              </a:rPr>
              <a:t>Estrategias realistas para alcanzar grupos de difícil acceso</a:t>
            </a:r>
          </a:p>
          <a:p>
            <a:pPr>
              <a:spcAft>
                <a:spcPts val="1213"/>
              </a:spcAft>
              <a:buFont typeface="Arial" charset="0"/>
              <a:buChar char="•"/>
              <a:defRPr/>
            </a:pPr>
            <a:r>
              <a:rPr lang="es-ES" sz="2000" kern="0" dirty="0">
                <a:solidFill>
                  <a:srgbClr val="0070C0"/>
                </a:solidFill>
              </a:rPr>
              <a:t>Marco legal coherente</a:t>
            </a:r>
          </a:p>
          <a:p>
            <a:pPr>
              <a:spcAft>
                <a:spcPts val="1213"/>
              </a:spcAft>
              <a:buFont typeface="Arial" charset="0"/>
              <a:buChar char="•"/>
              <a:defRPr/>
            </a:pPr>
            <a:r>
              <a:rPr lang="es-ES" sz="2000" kern="0" dirty="0">
                <a:solidFill>
                  <a:srgbClr val="0070C0"/>
                </a:solidFill>
              </a:rPr>
              <a:t>Participación ciudadana</a:t>
            </a:r>
          </a:p>
          <a:p>
            <a:pPr>
              <a:spcAft>
                <a:spcPts val="1213"/>
              </a:spcAft>
              <a:buFont typeface="Arial" charset="0"/>
              <a:buChar char="•"/>
              <a:defRPr/>
            </a:pPr>
            <a:r>
              <a:rPr lang="es-ES" sz="2000" kern="0" dirty="0">
                <a:solidFill>
                  <a:srgbClr val="0070C0"/>
                </a:solidFill>
              </a:rPr>
              <a:t>Diálogo de política de salud</a:t>
            </a:r>
            <a:endParaRPr lang="es-ES" kern="0" dirty="0" smtClean="0">
              <a:solidFill>
                <a:srgbClr val="0070C0"/>
              </a:solidFill>
            </a:endParaRPr>
          </a:p>
          <a:p>
            <a:pPr>
              <a:spcAft>
                <a:spcPts val="1213"/>
              </a:spcAft>
              <a:defRPr/>
            </a:pPr>
            <a:r>
              <a:rPr lang="es-ES" b="1" dirty="0" smtClean="0">
                <a:solidFill>
                  <a:srgbClr val="00B0F0"/>
                </a:solidFill>
              </a:rPr>
              <a:t>Eje 2. ¿Cómo entregar servicios de salud de calidad?</a:t>
            </a:r>
          </a:p>
          <a:p>
            <a:pPr>
              <a:spcAft>
                <a:spcPts val="1213"/>
              </a:spcAft>
              <a:buFont typeface="Arial" charset="0"/>
              <a:buChar char="•"/>
              <a:defRPr/>
            </a:pPr>
            <a:r>
              <a:rPr lang="es-ES" kern="0" dirty="0" smtClean="0">
                <a:solidFill>
                  <a:srgbClr val="0070C0"/>
                </a:solidFill>
              </a:rPr>
              <a:t>Modelo de atención centrados en las personas</a:t>
            </a:r>
          </a:p>
          <a:p>
            <a:pPr>
              <a:spcAft>
                <a:spcPts val="1213"/>
              </a:spcAft>
              <a:buFont typeface="Arial" charset="0"/>
              <a:buChar char="•"/>
              <a:defRPr/>
            </a:pPr>
            <a:r>
              <a:rPr lang="es-ES" kern="0" dirty="0" smtClean="0">
                <a:solidFill>
                  <a:srgbClr val="0070C0"/>
                </a:solidFill>
              </a:rPr>
              <a:t>Continuidad de la atención a través de la integración entre diferentes niveles de atención</a:t>
            </a:r>
          </a:p>
          <a:p>
            <a:pPr>
              <a:spcAft>
                <a:spcPts val="1213"/>
              </a:spcAft>
              <a:buFont typeface="Arial" charset="0"/>
              <a:buChar char="•"/>
              <a:defRPr/>
            </a:pPr>
            <a:r>
              <a:rPr lang="es-ES" kern="0" dirty="0" smtClean="0">
                <a:solidFill>
                  <a:srgbClr val="0070C0"/>
                </a:solidFill>
              </a:rPr>
              <a:t>Conjuntos garantizados de prestaciones basados en necesidades</a:t>
            </a:r>
          </a:p>
          <a:p>
            <a:pPr>
              <a:spcAft>
                <a:spcPts val="1213"/>
              </a:spcAft>
              <a:buFont typeface="Arial" charset="0"/>
              <a:buChar char="•"/>
              <a:defRPr/>
            </a:pPr>
            <a:r>
              <a:rPr lang="es-ES" kern="0" dirty="0" smtClean="0">
                <a:solidFill>
                  <a:srgbClr val="0070C0"/>
                </a:solidFill>
              </a:rPr>
              <a:t>Tecnología sanitaria incorporada para responder a los conjuntos de prestaciones basados en necesidades*</a:t>
            </a:r>
          </a:p>
          <a:p>
            <a:pPr>
              <a:spcAft>
                <a:spcPts val="1213"/>
              </a:spcAft>
              <a:defRPr/>
            </a:pPr>
            <a:r>
              <a:rPr lang="es-ES" b="1" dirty="0" smtClean="0">
                <a:solidFill>
                  <a:srgbClr val="00B0F0"/>
                </a:solidFill>
              </a:rPr>
              <a:t>Eje 3. ¿Cómo garantizar la protección financiera?</a:t>
            </a:r>
          </a:p>
          <a:p>
            <a:pPr>
              <a:spcAft>
                <a:spcPts val="1213"/>
              </a:spcAft>
              <a:buFont typeface="Arial" charset="0"/>
              <a:buChar char="•"/>
              <a:defRPr/>
            </a:pPr>
            <a:r>
              <a:rPr lang="es-ES" b="1" kern="0" dirty="0" smtClean="0">
                <a:solidFill>
                  <a:srgbClr val="FF0000"/>
                </a:solidFill>
              </a:rPr>
              <a:t>Mecanismos de financiación equitativos</a:t>
            </a:r>
          </a:p>
          <a:p>
            <a:pPr>
              <a:spcAft>
                <a:spcPts val="1213"/>
              </a:spcAft>
              <a:buFont typeface="Arial" charset="0"/>
              <a:buChar char="•"/>
              <a:defRPr/>
            </a:pPr>
            <a:r>
              <a:rPr lang="es-ES" b="1" kern="0" dirty="0" smtClean="0">
                <a:solidFill>
                  <a:srgbClr val="FF0000"/>
                </a:solidFill>
              </a:rPr>
              <a:t>Pre-pago y fondos mancomunados</a:t>
            </a:r>
          </a:p>
          <a:p>
            <a:pPr>
              <a:spcAft>
                <a:spcPts val="1213"/>
              </a:spcAft>
              <a:buFont typeface="Arial" charset="0"/>
              <a:buChar char="•"/>
              <a:defRPr/>
            </a:pPr>
            <a:r>
              <a:rPr lang="es-ES" b="1" kern="0" dirty="0" smtClean="0">
                <a:solidFill>
                  <a:srgbClr val="FF0000"/>
                </a:solidFill>
              </a:rPr>
              <a:t>Eliminación del pago/</a:t>
            </a:r>
            <a:r>
              <a:rPr lang="es-ES" b="1" kern="0" dirty="0" err="1" smtClean="0">
                <a:solidFill>
                  <a:srgbClr val="FF0000"/>
                </a:solidFill>
              </a:rPr>
              <a:t>co</a:t>
            </a:r>
            <a:r>
              <a:rPr lang="es-ES" b="1" kern="0" dirty="0" smtClean="0">
                <a:solidFill>
                  <a:srgbClr val="FF0000"/>
                </a:solidFill>
              </a:rPr>
              <a:t>-pago en el punto de servicios </a:t>
            </a:r>
          </a:p>
          <a:p>
            <a:pPr>
              <a:spcAft>
                <a:spcPts val="1213"/>
              </a:spcAft>
              <a:buFont typeface="Arial" charset="0"/>
              <a:buChar char="•"/>
              <a:defRPr/>
            </a:pPr>
            <a:r>
              <a:rPr lang="es-ES" b="1" kern="0" dirty="0" smtClean="0">
                <a:solidFill>
                  <a:srgbClr val="FF0000"/>
                </a:solidFill>
              </a:rPr>
              <a:t>Reducción del gasto de bolsillo para salud</a:t>
            </a:r>
          </a:p>
          <a:p>
            <a:pPr>
              <a:spcAft>
                <a:spcPts val="1213"/>
              </a:spcAft>
              <a:buFont typeface="Arial" charset="0"/>
              <a:buChar char="•"/>
              <a:defRPr/>
            </a:pPr>
            <a:r>
              <a:rPr lang="es-ES" b="1" kern="0" dirty="0" smtClean="0">
                <a:solidFill>
                  <a:srgbClr val="FF0000"/>
                </a:solidFill>
              </a:rPr>
              <a:t>Priorización fiscal en la asignación de recursos para salud </a:t>
            </a:r>
          </a:p>
          <a:p>
            <a:pPr>
              <a:spcAft>
                <a:spcPts val="1213"/>
              </a:spcAft>
              <a:buFont typeface="Arial" charset="0"/>
              <a:buChar char="•"/>
              <a:defRPr/>
            </a:pPr>
            <a:r>
              <a:rPr lang="es-ES" b="1" kern="0" dirty="0" smtClean="0">
                <a:solidFill>
                  <a:srgbClr val="FF0000"/>
                </a:solidFill>
              </a:rPr>
              <a:t>Aumento de la eficiencia (incluyendo racionalización de la introducción de tecnologías sanitarias)*</a:t>
            </a:r>
          </a:p>
        </p:txBody>
      </p:sp>
      <p:sp>
        <p:nvSpPr>
          <p:cNvPr id="52228"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248">
              <a:defRPr sz="2400">
                <a:solidFill>
                  <a:schemeClr val="tx1"/>
                </a:solidFill>
                <a:latin typeface="Times"/>
              </a:defRPr>
            </a:lvl1pPr>
            <a:lvl2pPr marL="751122" indent="-288893" defTabSz="921248">
              <a:defRPr sz="2400">
                <a:solidFill>
                  <a:schemeClr val="tx1"/>
                </a:solidFill>
                <a:latin typeface="Times"/>
              </a:defRPr>
            </a:lvl2pPr>
            <a:lvl3pPr marL="1155573" indent="-231115" defTabSz="921248">
              <a:defRPr sz="2400">
                <a:solidFill>
                  <a:schemeClr val="tx1"/>
                </a:solidFill>
                <a:latin typeface="Times"/>
              </a:defRPr>
            </a:lvl3pPr>
            <a:lvl4pPr marL="1617802" indent="-231115" defTabSz="921248">
              <a:defRPr sz="2400">
                <a:solidFill>
                  <a:schemeClr val="tx1"/>
                </a:solidFill>
                <a:latin typeface="Times"/>
              </a:defRPr>
            </a:lvl4pPr>
            <a:lvl5pPr marL="2080031" indent="-231115" defTabSz="921248">
              <a:defRPr sz="2400">
                <a:solidFill>
                  <a:schemeClr val="tx1"/>
                </a:solidFill>
                <a:latin typeface="Times"/>
              </a:defRPr>
            </a:lvl5pPr>
            <a:lvl6pPr marL="2542261" indent="-231115" defTabSz="921248" eaLnBrk="0" fontAlgn="base" hangingPunct="0">
              <a:spcBef>
                <a:spcPct val="0"/>
              </a:spcBef>
              <a:spcAft>
                <a:spcPct val="0"/>
              </a:spcAft>
              <a:defRPr sz="2400">
                <a:solidFill>
                  <a:schemeClr val="tx1"/>
                </a:solidFill>
                <a:latin typeface="Times"/>
              </a:defRPr>
            </a:lvl6pPr>
            <a:lvl7pPr marL="3004490" indent="-231115" defTabSz="921248" eaLnBrk="0" fontAlgn="base" hangingPunct="0">
              <a:spcBef>
                <a:spcPct val="0"/>
              </a:spcBef>
              <a:spcAft>
                <a:spcPct val="0"/>
              </a:spcAft>
              <a:defRPr sz="2400">
                <a:solidFill>
                  <a:schemeClr val="tx1"/>
                </a:solidFill>
                <a:latin typeface="Times"/>
              </a:defRPr>
            </a:lvl7pPr>
            <a:lvl8pPr marL="3466719" indent="-231115" defTabSz="921248" eaLnBrk="0" fontAlgn="base" hangingPunct="0">
              <a:spcBef>
                <a:spcPct val="0"/>
              </a:spcBef>
              <a:spcAft>
                <a:spcPct val="0"/>
              </a:spcAft>
              <a:defRPr sz="2400">
                <a:solidFill>
                  <a:schemeClr val="tx1"/>
                </a:solidFill>
                <a:latin typeface="Times"/>
              </a:defRPr>
            </a:lvl8pPr>
            <a:lvl9pPr marL="3928948" indent="-231115" defTabSz="921248" eaLnBrk="0" fontAlgn="base" hangingPunct="0">
              <a:spcBef>
                <a:spcPct val="0"/>
              </a:spcBef>
              <a:spcAft>
                <a:spcPct val="0"/>
              </a:spcAft>
              <a:defRPr sz="2400">
                <a:solidFill>
                  <a:schemeClr val="tx1"/>
                </a:solidFill>
                <a:latin typeface="Times"/>
              </a:defRPr>
            </a:lvl9pPr>
          </a:lstStyle>
          <a:p>
            <a:pPr eaLnBrk="1" hangingPunct="1"/>
            <a:r>
              <a:rPr lang="en-US" sz="1200">
                <a:latin typeface="Arial" charset="0"/>
                <a:cs typeface="Arial" charset="0"/>
              </a:rPr>
              <a:t>World Health Organization</a:t>
            </a:r>
          </a:p>
        </p:txBody>
      </p:sp>
      <p:sp>
        <p:nvSpPr>
          <p:cNvPr id="52229"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248">
              <a:defRPr sz="2400">
                <a:solidFill>
                  <a:schemeClr val="tx1"/>
                </a:solidFill>
                <a:latin typeface="Times"/>
              </a:defRPr>
            </a:lvl1pPr>
            <a:lvl2pPr marL="751122" indent="-288893" defTabSz="921248">
              <a:defRPr sz="2400">
                <a:solidFill>
                  <a:schemeClr val="tx1"/>
                </a:solidFill>
                <a:latin typeface="Times"/>
              </a:defRPr>
            </a:lvl2pPr>
            <a:lvl3pPr marL="1155573" indent="-231115" defTabSz="921248">
              <a:defRPr sz="2400">
                <a:solidFill>
                  <a:schemeClr val="tx1"/>
                </a:solidFill>
                <a:latin typeface="Times"/>
              </a:defRPr>
            </a:lvl3pPr>
            <a:lvl4pPr marL="1617802" indent="-231115" defTabSz="921248">
              <a:defRPr sz="2400">
                <a:solidFill>
                  <a:schemeClr val="tx1"/>
                </a:solidFill>
                <a:latin typeface="Times"/>
              </a:defRPr>
            </a:lvl4pPr>
            <a:lvl5pPr marL="2080031" indent="-231115" defTabSz="921248">
              <a:defRPr sz="2400">
                <a:solidFill>
                  <a:schemeClr val="tx1"/>
                </a:solidFill>
                <a:latin typeface="Times"/>
              </a:defRPr>
            </a:lvl5pPr>
            <a:lvl6pPr marL="2542261" indent="-231115" defTabSz="921248" eaLnBrk="0" fontAlgn="base" hangingPunct="0">
              <a:spcBef>
                <a:spcPct val="0"/>
              </a:spcBef>
              <a:spcAft>
                <a:spcPct val="0"/>
              </a:spcAft>
              <a:defRPr sz="2400">
                <a:solidFill>
                  <a:schemeClr val="tx1"/>
                </a:solidFill>
                <a:latin typeface="Times"/>
              </a:defRPr>
            </a:lvl6pPr>
            <a:lvl7pPr marL="3004490" indent="-231115" defTabSz="921248" eaLnBrk="0" fontAlgn="base" hangingPunct="0">
              <a:spcBef>
                <a:spcPct val="0"/>
              </a:spcBef>
              <a:spcAft>
                <a:spcPct val="0"/>
              </a:spcAft>
              <a:defRPr sz="2400">
                <a:solidFill>
                  <a:schemeClr val="tx1"/>
                </a:solidFill>
                <a:latin typeface="Times"/>
              </a:defRPr>
            </a:lvl7pPr>
            <a:lvl8pPr marL="3466719" indent="-231115" defTabSz="921248" eaLnBrk="0" fontAlgn="base" hangingPunct="0">
              <a:spcBef>
                <a:spcPct val="0"/>
              </a:spcBef>
              <a:spcAft>
                <a:spcPct val="0"/>
              </a:spcAft>
              <a:defRPr sz="2400">
                <a:solidFill>
                  <a:schemeClr val="tx1"/>
                </a:solidFill>
                <a:latin typeface="Times"/>
              </a:defRPr>
            </a:lvl8pPr>
            <a:lvl9pPr marL="3928948" indent="-231115" defTabSz="921248" eaLnBrk="0" fontAlgn="base" hangingPunct="0">
              <a:spcBef>
                <a:spcPct val="0"/>
              </a:spcBef>
              <a:spcAft>
                <a:spcPct val="0"/>
              </a:spcAft>
              <a:defRPr sz="2400">
                <a:solidFill>
                  <a:schemeClr val="tx1"/>
                </a:solidFill>
                <a:latin typeface="Times"/>
              </a:defRPr>
            </a:lvl9pPr>
          </a:lstStyle>
          <a:p>
            <a:pPr eaLnBrk="1" hangingPunct="1"/>
            <a:fld id="{20FA4E35-CA66-4420-9F51-DEE863CB0231}" type="datetime3">
              <a:rPr lang="en-US" sz="1200">
                <a:latin typeface="Arial" charset="0"/>
                <a:cs typeface="Arial" charset="0"/>
              </a:rPr>
              <a:pPr eaLnBrk="1" hangingPunct="1"/>
              <a:t>25 November 2013</a:t>
            </a:fld>
            <a:endParaRPr lang="en-US" sz="1200">
              <a:latin typeface="Arial" charset="0"/>
              <a:cs typeface="Arial" charset="0"/>
            </a:endParaRPr>
          </a:p>
        </p:txBody>
      </p:sp>
      <p:sp>
        <p:nvSpPr>
          <p:cNvPr id="52230"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1248">
              <a:defRPr sz="2400">
                <a:solidFill>
                  <a:schemeClr val="tx1"/>
                </a:solidFill>
                <a:latin typeface="Times"/>
              </a:defRPr>
            </a:lvl1pPr>
            <a:lvl2pPr marL="751122" indent="-288893" defTabSz="921248">
              <a:defRPr sz="2400">
                <a:solidFill>
                  <a:schemeClr val="tx1"/>
                </a:solidFill>
                <a:latin typeface="Times"/>
              </a:defRPr>
            </a:lvl2pPr>
            <a:lvl3pPr marL="1155573" indent="-231115" defTabSz="921248">
              <a:defRPr sz="2400">
                <a:solidFill>
                  <a:schemeClr val="tx1"/>
                </a:solidFill>
                <a:latin typeface="Times"/>
              </a:defRPr>
            </a:lvl3pPr>
            <a:lvl4pPr marL="1617802" indent="-231115" defTabSz="921248">
              <a:defRPr sz="2400">
                <a:solidFill>
                  <a:schemeClr val="tx1"/>
                </a:solidFill>
                <a:latin typeface="Times"/>
              </a:defRPr>
            </a:lvl4pPr>
            <a:lvl5pPr marL="2080031" indent="-231115" defTabSz="921248">
              <a:defRPr sz="2400">
                <a:solidFill>
                  <a:schemeClr val="tx1"/>
                </a:solidFill>
                <a:latin typeface="Times"/>
              </a:defRPr>
            </a:lvl5pPr>
            <a:lvl6pPr marL="2542261" indent="-231115" defTabSz="921248" eaLnBrk="0" fontAlgn="base" hangingPunct="0">
              <a:spcBef>
                <a:spcPct val="0"/>
              </a:spcBef>
              <a:spcAft>
                <a:spcPct val="0"/>
              </a:spcAft>
              <a:defRPr sz="2400">
                <a:solidFill>
                  <a:schemeClr val="tx1"/>
                </a:solidFill>
                <a:latin typeface="Times"/>
              </a:defRPr>
            </a:lvl6pPr>
            <a:lvl7pPr marL="3004490" indent="-231115" defTabSz="921248" eaLnBrk="0" fontAlgn="base" hangingPunct="0">
              <a:spcBef>
                <a:spcPct val="0"/>
              </a:spcBef>
              <a:spcAft>
                <a:spcPct val="0"/>
              </a:spcAft>
              <a:defRPr sz="2400">
                <a:solidFill>
                  <a:schemeClr val="tx1"/>
                </a:solidFill>
                <a:latin typeface="Times"/>
              </a:defRPr>
            </a:lvl7pPr>
            <a:lvl8pPr marL="3466719" indent="-231115" defTabSz="921248" eaLnBrk="0" fontAlgn="base" hangingPunct="0">
              <a:spcBef>
                <a:spcPct val="0"/>
              </a:spcBef>
              <a:spcAft>
                <a:spcPct val="0"/>
              </a:spcAft>
              <a:defRPr sz="2400">
                <a:solidFill>
                  <a:schemeClr val="tx1"/>
                </a:solidFill>
                <a:latin typeface="Times"/>
              </a:defRPr>
            </a:lvl8pPr>
            <a:lvl9pPr marL="3928948" indent="-231115" defTabSz="921248" eaLnBrk="0" fontAlgn="base" hangingPunct="0">
              <a:spcBef>
                <a:spcPct val="0"/>
              </a:spcBef>
              <a:spcAft>
                <a:spcPct val="0"/>
              </a:spcAft>
              <a:defRPr sz="2400">
                <a:solidFill>
                  <a:schemeClr val="tx1"/>
                </a:solidFill>
                <a:latin typeface="Times"/>
              </a:defRPr>
            </a:lvl9pPr>
          </a:lstStyle>
          <a:p>
            <a:pPr eaLnBrk="1" hangingPunct="1"/>
            <a:fld id="{347E7741-2DB3-4289-BB71-7333256AFB5E}" type="slidenum">
              <a:rPr lang="en-US" sz="1200">
                <a:latin typeface="Arial" charset="0"/>
                <a:cs typeface="Arial" charset="0"/>
              </a:rPr>
              <a:pPr eaLnBrk="1" hangingPunct="1"/>
              <a:t>35</a:t>
            </a:fld>
            <a:endParaRPr lang="en-US" sz="1200">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6DAB6-DD5F-413D-91E9-4CA33F199260}" type="slidenum">
              <a:rPr lang="es-ES" smtClean="0"/>
              <a:t>36</a:t>
            </a:fld>
            <a:endParaRPr lang="es-ES" dirty="0"/>
          </a:p>
        </p:txBody>
      </p:sp>
    </p:spTree>
    <p:extLst>
      <p:ext uri="{BB962C8B-B14F-4D97-AF65-F5344CB8AC3E}">
        <p14:creationId xmlns:p14="http://schemas.microsoft.com/office/powerpoint/2010/main" val="5724697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C79018-DCC1-4108-8F58-8B394F31F880}" type="slidenum">
              <a:rPr lang="fr-CA"/>
              <a:pPr/>
              <a:t>37</a:t>
            </a:fld>
            <a:endParaRPr lang="fr-CA"/>
          </a:p>
        </p:txBody>
      </p:sp>
      <p:sp>
        <p:nvSpPr>
          <p:cNvPr id="1620994" name="Rectangle 2"/>
          <p:cNvSpPr>
            <a:spLocks noGrp="1" noRot="1" noChangeAspect="1" noChangeArrowheads="1" noTextEdit="1"/>
          </p:cNvSpPr>
          <p:nvPr>
            <p:ph type="sldImg"/>
          </p:nvPr>
        </p:nvSpPr>
        <p:spPr>
          <a:xfrm>
            <a:off x="2398713" y="0"/>
            <a:ext cx="1878012" cy="1409700"/>
          </a:xfrm>
          <a:ln/>
        </p:spPr>
      </p:sp>
      <p:sp>
        <p:nvSpPr>
          <p:cNvPr id="1620995" name="Rectangle 3"/>
          <p:cNvSpPr>
            <a:spLocks noGrp="1" noChangeArrowheads="1"/>
          </p:cNvSpPr>
          <p:nvPr>
            <p:ph type="body" idx="1"/>
          </p:nvPr>
        </p:nvSpPr>
        <p:spPr/>
        <p:txBody>
          <a:bodyPr/>
          <a:lstStyle/>
          <a:p>
            <a:endParaRPr lang="fr-CA"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68FB89-B81A-4AB9-8F9D-68EEA78D91B4}" type="slidenum">
              <a:rPr lang="fr-CA"/>
              <a:pPr/>
              <a:t>38</a:t>
            </a:fld>
            <a:endParaRPr lang="fr-CA"/>
          </a:p>
        </p:txBody>
      </p:sp>
      <p:sp>
        <p:nvSpPr>
          <p:cNvPr id="1624066" name="Rectangle 2"/>
          <p:cNvSpPr>
            <a:spLocks noGrp="1" noRot="1" noChangeAspect="1" noChangeArrowheads="1" noTextEdit="1"/>
          </p:cNvSpPr>
          <p:nvPr>
            <p:ph type="sldImg"/>
          </p:nvPr>
        </p:nvSpPr>
        <p:spPr>
          <a:xfrm>
            <a:off x="2398713" y="0"/>
            <a:ext cx="1878012" cy="1409700"/>
          </a:xfrm>
          <a:ln/>
        </p:spPr>
      </p:sp>
      <p:sp>
        <p:nvSpPr>
          <p:cNvPr id="1624067" name="Rectangle 3"/>
          <p:cNvSpPr>
            <a:spLocks noGrp="1" noChangeArrowheads="1"/>
          </p:cNvSpPr>
          <p:nvPr>
            <p:ph type="body" idx="1"/>
          </p:nvPr>
        </p:nvSpPr>
        <p:spPr/>
        <p:txBody>
          <a:bodyPr/>
          <a:lstStyle/>
          <a:p>
            <a:endParaRPr lang="fr-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C651DD-7A98-4BF5-8084-533DB92BA969}" type="slidenum">
              <a:rPr lang="fr-CA"/>
              <a:pPr/>
              <a:t>39</a:t>
            </a:fld>
            <a:endParaRPr lang="fr-CA"/>
          </a:p>
        </p:txBody>
      </p:sp>
      <p:sp>
        <p:nvSpPr>
          <p:cNvPr id="1447938" name="Rectangle 2"/>
          <p:cNvSpPr>
            <a:spLocks noGrp="1" noRot="1" noChangeAspect="1" noChangeArrowheads="1" noTextEdit="1"/>
          </p:cNvSpPr>
          <p:nvPr>
            <p:ph type="sldImg"/>
          </p:nvPr>
        </p:nvSpPr>
        <p:spPr>
          <a:xfrm>
            <a:off x="1119188" y="698500"/>
            <a:ext cx="4645025" cy="3484563"/>
          </a:xfrm>
          <a:ln/>
        </p:spPr>
      </p:sp>
      <p:sp>
        <p:nvSpPr>
          <p:cNvPr id="1447939" name="Rectangle 3"/>
          <p:cNvSpPr>
            <a:spLocks noGrp="1" noChangeArrowheads="1"/>
          </p:cNvSpPr>
          <p:nvPr>
            <p:ph type="body" idx="1"/>
          </p:nvPr>
        </p:nvSpPr>
        <p:spPr>
          <a:xfrm>
            <a:off x="918294" y="4415134"/>
            <a:ext cx="5045227" cy="4183709"/>
          </a:xfrm>
        </p:spPr>
        <p:txBody>
          <a:bodyP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a:t>These two graphics (ECLAC, 2008), show that even if all countries in the region have made progress over time with regards to some health variables like mortal maternity rate and infant mortality rate; there are persistent inequalities among countries.  Indeed, while in 2006 countries like Haiti, Guyana, Bolivia, Guatemala, Peru and Equator showed extremely high rates of maternal mortality; others, like Bahamas, Chile, Cuba, Costa Rica, Trinidad and Tobago and Uruguay enjoyed rates of less than 50 deaths per 100,000 live births. The same pattern may be observed with regards to infant mortality; where the rate has decreased in LAC from over 40 death per 1,000 in 1990 to slightly over 20 per 1,000 in 2006 while some countries like Haiti, Bolivia or Guyana showed rates over 50 per 1,000 along with others like Cuba or Chile that present rates under 10 per 1,000.</a:t>
            </a:r>
          </a:p>
          <a:p>
            <a:pPr defTabSz="924458">
              <a:defRPr/>
            </a:pPr>
            <a:r>
              <a:rPr lang="en-US" dirty="0">
                <a:latin typeface="Calibri" pitchFamily="34" charset="0"/>
              </a:rPr>
              <a:t>Even if all countries in the region have made progress over time with regards to some health </a:t>
            </a:r>
            <a:r>
              <a:rPr lang="en-US" dirty="0" err="1">
                <a:latin typeface="Calibri" pitchFamily="34" charset="0"/>
              </a:rPr>
              <a:t>variabls</a:t>
            </a:r>
            <a:r>
              <a:rPr lang="en-US" dirty="0">
                <a:latin typeface="Calibri" pitchFamily="34" charset="0"/>
              </a:rPr>
              <a:t> like mortal maternity rate and infant mortality rate; there are persistent inequalities among countries.  </a:t>
            </a:r>
          </a:p>
          <a:p>
            <a:pPr defTabSz="924458">
              <a:defRPr/>
            </a:pPr>
            <a:endParaRPr lang="es-CL" dirty="0"/>
          </a:p>
        </p:txBody>
      </p:sp>
      <p:sp>
        <p:nvSpPr>
          <p:cNvPr id="4" name="Slide Number Placeholder 3"/>
          <p:cNvSpPr>
            <a:spLocks noGrp="1"/>
          </p:cNvSpPr>
          <p:nvPr>
            <p:ph type="sldNum" sz="quarter" idx="10"/>
          </p:nvPr>
        </p:nvSpPr>
        <p:spPr/>
        <p:txBody>
          <a:bodyPr/>
          <a:lstStyle/>
          <a:p>
            <a:fld id="{818D8326-3516-4829-9907-BEB202A59B5E}" type="slidenum">
              <a:rPr lang="es-CL" smtClean="0"/>
              <a:t>3</a:t>
            </a:fld>
            <a:endParaRPr lang="es-CL"/>
          </a:p>
        </p:txBody>
      </p:sp>
    </p:spTree>
    <p:extLst>
      <p:ext uri="{BB962C8B-B14F-4D97-AF65-F5344CB8AC3E}">
        <p14:creationId xmlns:p14="http://schemas.microsoft.com/office/powerpoint/2010/main" val="2844113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present work has been organized through a mix of qualitative and quantitative approaches based on existing secondary data. The following aspects are being considered:</a:t>
            </a:r>
            <a:endParaRPr lang="es-CL" dirty="0"/>
          </a:p>
          <a:p>
            <a:pPr lvl="0"/>
            <a:r>
              <a:rPr lang="en-CA" dirty="0"/>
              <a:t>The political and financial commitments assumed by countries of the region in order to make progress towards UHC; including laws and legal framework, plans, policies and/or programs as well as fiscal priority expressed by financial resources injected to the health systems.</a:t>
            </a:r>
            <a:endParaRPr lang="es-CL" dirty="0"/>
          </a:p>
          <a:p>
            <a:pPr lvl="0"/>
            <a:r>
              <a:rPr lang="en-CA" dirty="0"/>
              <a:t>The three dimensions of UHC: </a:t>
            </a:r>
            <a:r>
              <a:rPr lang="en-CA" b="1" dirty="0"/>
              <a:t>population coverage</a:t>
            </a:r>
            <a:r>
              <a:rPr lang="en-CA" dirty="0"/>
              <a:t> to ensure access (based on needs) to </a:t>
            </a:r>
            <a:r>
              <a:rPr lang="en-CA" b="1" dirty="0"/>
              <a:t>services</a:t>
            </a:r>
            <a:r>
              <a:rPr lang="en-CA" dirty="0"/>
              <a:t> (promotion, preventive, curative, rehabilitation, palliative) with sufficient quality to be effective; while ensuring </a:t>
            </a:r>
            <a:r>
              <a:rPr lang="en-CA" b="1" dirty="0"/>
              <a:t>financial protection</a:t>
            </a:r>
            <a:r>
              <a:rPr lang="en-CA" dirty="0"/>
              <a:t>. </a:t>
            </a:r>
            <a:endParaRPr lang="es-CL" dirty="0"/>
          </a:p>
          <a:p>
            <a:pPr lvl="0"/>
            <a:r>
              <a:rPr lang="en-CA" dirty="0"/>
              <a:t>The capacity of the health authorities to promote, lead and sustain transformation initiatives towards UHC. In other words, the capacity to assume its steering role to ensure adequate governance of the health system in order to align enabling factors (regulation, finance, </a:t>
            </a:r>
            <a:r>
              <a:rPr lang="en-CA" dirty="0" err="1"/>
              <a:t>intersectoral</a:t>
            </a:r>
            <a:r>
              <a:rPr lang="en-CA" dirty="0"/>
              <a:t> approach, social dialogue and participation) with UHC.</a:t>
            </a:r>
            <a:endParaRPr lang="es-CL" dirty="0"/>
          </a:p>
        </p:txBody>
      </p:sp>
      <p:sp>
        <p:nvSpPr>
          <p:cNvPr id="4" name="Slide Number Placeholder 3"/>
          <p:cNvSpPr>
            <a:spLocks noGrp="1"/>
          </p:cNvSpPr>
          <p:nvPr>
            <p:ph type="sldNum" sz="quarter" idx="10"/>
          </p:nvPr>
        </p:nvSpPr>
        <p:spPr/>
        <p:txBody>
          <a:bodyPr/>
          <a:lstStyle/>
          <a:p>
            <a:fld id="{818D8326-3516-4829-9907-BEB202A59B5E}" type="slidenum">
              <a:rPr lang="es-CL" smtClean="0"/>
              <a:t>40</a:t>
            </a:fld>
            <a:endParaRPr lang="es-CL"/>
          </a:p>
        </p:txBody>
      </p:sp>
    </p:spTree>
    <p:extLst>
      <p:ext uri="{BB962C8B-B14F-4D97-AF65-F5344CB8AC3E}">
        <p14:creationId xmlns:p14="http://schemas.microsoft.com/office/powerpoint/2010/main" val="40689866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VE"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51122" indent="-288893">
              <a:defRPr sz="2400">
                <a:solidFill>
                  <a:schemeClr val="tx1"/>
                </a:solidFill>
                <a:latin typeface="Times"/>
              </a:defRPr>
            </a:lvl2pPr>
            <a:lvl3pPr marL="1155573" indent="-231115">
              <a:defRPr sz="2400">
                <a:solidFill>
                  <a:schemeClr val="tx1"/>
                </a:solidFill>
                <a:latin typeface="Times"/>
              </a:defRPr>
            </a:lvl3pPr>
            <a:lvl4pPr marL="1617802" indent="-231115">
              <a:defRPr sz="2400">
                <a:solidFill>
                  <a:schemeClr val="tx1"/>
                </a:solidFill>
                <a:latin typeface="Times"/>
              </a:defRPr>
            </a:lvl4pPr>
            <a:lvl5pPr marL="2080031" indent="-231115">
              <a:defRPr sz="2400">
                <a:solidFill>
                  <a:schemeClr val="tx1"/>
                </a:solidFill>
                <a:latin typeface="Times"/>
              </a:defRPr>
            </a:lvl5pPr>
            <a:lvl6pPr marL="2542261" indent="-231115" eaLnBrk="0" fontAlgn="base" hangingPunct="0">
              <a:spcBef>
                <a:spcPct val="0"/>
              </a:spcBef>
              <a:spcAft>
                <a:spcPct val="0"/>
              </a:spcAft>
              <a:defRPr sz="2400">
                <a:solidFill>
                  <a:schemeClr val="tx1"/>
                </a:solidFill>
                <a:latin typeface="Times"/>
              </a:defRPr>
            </a:lvl6pPr>
            <a:lvl7pPr marL="3004490" indent="-231115" eaLnBrk="0" fontAlgn="base" hangingPunct="0">
              <a:spcBef>
                <a:spcPct val="0"/>
              </a:spcBef>
              <a:spcAft>
                <a:spcPct val="0"/>
              </a:spcAft>
              <a:defRPr sz="2400">
                <a:solidFill>
                  <a:schemeClr val="tx1"/>
                </a:solidFill>
                <a:latin typeface="Times"/>
              </a:defRPr>
            </a:lvl7pPr>
            <a:lvl8pPr marL="3466719" indent="-231115" eaLnBrk="0" fontAlgn="base" hangingPunct="0">
              <a:spcBef>
                <a:spcPct val="0"/>
              </a:spcBef>
              <a:spcAft>
                <a:spcPct val="0"/>
              </a:spcAft>
              <a:defRPr sz="2400">
                <a:solidFill>
                  <a:schemeClr val="tx1"/>
                </a:solidFill>
                <a:latin typeface="Times"/>
              </a:defRPr>
            </a:lvl8pPr>
            <a:lvl9pPr marL="3928948" indent="-231115" eaLnBrk="0" fontAlgn="base" hangingPunct="0">
              <a:spcBef>
                <a:spcPct val="0"/>
              </a:spcBef>
              <a:spcAft>
                <a:spcPct val="0"/>
              </a:spcAft>
              <a:defRPr sz="2400">
                <a:solidFill>
                  <a:schemeClr val="tx1"/>
                </a:solidFill>
                <a:latin typeface="Times"/>
              </a:defRPr>
            </a:lvl9pPr>
          </a:lstStyle>
          <a:p>
            <a:fld id="{1FF398F3-469D-4553-9536-A414926D2204}" type="slidenum">
              <a:rPr lang="es-ES" sz="1200"/>
              <a:pPr/>
              <a:t>41</a:t>
            </a:fld>
            <a:endParaRPr lang="es-E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CA" dirty="0"/>
              <a:t>The following graph is interesting because of several reasons. On the one hand, it shows that countries like Chile, that is recognized to have made great progress towards UHC since the introduction in the beginning of the 2000s of the Universal Access with Explicit Guarantees (AUGE in Spanish) reform that completely transformed the Chilean health system, has the highest proportion of households exposed to catastrophic expenditures in health; which is actually consistent with the latest estimates of 2012 that put OOPs at 37% of THE. On the other hand, countries like Bolivia  or Peru that show less progress towards UHC show relatively small household exposure to UHC. This could be explained either because of methodological problems in the measure or simply because important segments of the population that need healthcare do not access them, so, they do not even have the chance to engage catastrophic expenditures on health.  Pointing to the fact that lack of quality and continuously produced data is an important issue in the region. Estimates of out-of-pocket expenditures rely basically on national household surveys that are usually not frequently applied. Comparison between countries becomes difficult since surveys are taking in different moments in time. Questions also are not standardized and therefore do not produce the same information (another important point to consider, is that although Financial Risk Protection indicators -such as impoverishment due to out-of-pocket health spending- are perceived to be more straightforward and less subject to debate, may fail to capture some segments of the population as for example those who are already very poor or those who fail to seek care due to poverty). </a:t>
            </a:r>
            <a:endParaRPr lang="es-CL" dirty="0" smtClean="0">
              <a:effectLst/>
            </a:endParaRPr>
          </a:p>
          <a:p>
            <a:endParaRPr lang="es-CL" dirty="0"/>
          </a:p>
        </p:txBody>
      </p:sp>
      <p:sp>
        <p:nvSpPr>
          <p:cNvPr id="4" name="Slide Number Placeholder 3"/>
          <p:cNvSpPr>
            <a:spLocks noGrp="1"/>
          </p:cNvSpPr>
          <p:nvPr>
            <p:ph type="sldNum" sz="quarter" idx="10"/>
          </p:nvPr>
        </p:nvSpPr>
        <p:spPr/>
        <p:txBody>
          <a:bodyPr/>
          <a:lstStyle/>
          <a:p>
            <a:fld id="{818D8326-3516-4829-9907-BEB202A59B5E}" type="slidenum">
              <a:rPr lang="es-CL" smtClean="0"/>
              <a:t>44</a:t>
            </a:fld>
            <a:endParaRPr lang="es-CL"/>
          </a:p>
        </p:txBody>
      </p:sp>
    </p:spTree>
    <p:extLst>
      <p:ext uri="{BB962C8B-B14F-4D97-AF65-F5344CB8AC3E}">
        <p14:creationId xmlns:p14="http://schemas.microsoft.com/office/powerpoint/2010/main" val="35048932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51122" indent="-288893" eaLnBrk="0" hangingPunct="0">
              <a:defRPr sz="2400">
                <a:solidFill>
                  <a:schemeClr val="tx1"/>
                </a:solidFill>
                <a:latin typeface="Calibri" charset="0"/>
                <a:ea typeface="ＭＳ Ｐゴシック" charset="0"/>
              </a:defRPr>
            </a:lvl2pPr>
            <a:lvl3pPr marL="1155573" indent="-231115" eaLnBrk="0" hangingPunct="0">
              <a:defRPr sz="2400">
                <a:solidFill>
                  <a:schemeClr val="tx1"/>
                </a:solidFill>
                <a:latin typeface="Calibri" charset="0"/>
                <a:ea typeface="ＭＳ Ｐゴシック" charset="0"/>
              </a:defRPr>
            </a:lvl3pPr>
            <a:lvl4pPr marL="1617802" indent="-231115" eaLnBrk="0" hangingPunct="0">
              <a:defRPr sz="2400">
                <a:solidFill>
                  <a:schemeClr val="tx1"/>
                </a:solidFill>
                <a:latin typeface="Calibri" charset="0"/>
                <a:ea typeface="ＭＳ Ｐゴシック" charset="0"/>
              </a:defRPr>
            </a:lvl4pPr>
            <a:lvl5pPr marL="2080031" indent="-231115" eaLnBrk="0" hangingPunct="0">
              <a:defRPr sz="2400">
                <a:solidFill>
                  <a:schemeClr val="tx1"/>
                </a:solidFill>
                <a:latin typeface="Calibri" charset="0"/>
                <a:ea typeface="ＭＳ Ｐゴシック" charset="0"/>
              </a:defRPr>
            </a:lvl5pPr>
            <a:lvl6pPr marL="2542261" indent="-231115" eaLnBrk="0" fontAlgn="base" hangingPunct="0">
              <a:spcBef>
                <a:spcPct val="0"/>
              </a:spcBef>
              <a:spcAft>
                <a:spcPct val="0"/>
              </a:spcAft>
              <a:defRPr sz="2400">
                <a:solidFill>
                  <a:schemeClr val="tx1"/>
                </a:solidFill>
                <a:latin typeface="Calibri" charset="0"/>
                <a:ea typeface="ＭＳ Ｐゴシック" charset="0"/>
              </a:defRPr>
            </a:lvl6pPr>
            <a:lvl7pPr marL="3004490" indent="-231115" eaLnBrk="0" fontAlgn="base" hangingPunct="0">
              <a:spcBef>
                <a:spcPct val="0"/>
              </a:spcBef>
              <a:spcAft>
                <a:spcPct val="0"/>
              </a:spcAft>
              <a:defRPr sz="2400">
                <a:solidFill>
                  <a:schemeClr val="tx1"/>
                </a:solidFill>
                <a:latin typeface="Calibri" charset="0"/>
                <a:ea typeface="ＭＳ Ｐゴシック" charset="0"/>
              </a:defRPr>
            </a:lvl7pPr>
            <a:lvl8pPr marL="3466719" indent="-231115" eaLnBrk="0" fontAlgn="base" hangingPunct="0">
              <a:spcBef>
                <a:spcPct val="0"/>
              </a:spcBef>
              <a:spcAft>
                <a:spcPct val="0"/>
              </a:spcAft>
              <a:defRPr sz="2400">
                <a:solidFill>
                  <a:schemeClr val="tx1"/>
                </a:solidFill>
                <a:latin typeface="Calibri" charset="0"/>
                <a:ea typeface="ＭＳ Ｐゴシック" charset="0"/>
              </a:defRPr>
            </a:lvl8pPr>
            <a:lvl9pPr marL="3928948" indent="-231115"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1502875F-B24A-5C47-ACFC-66A0FE43AB3D}" type="slidenum">
              <a:rPr lang="en-US" sz="1200"/>
              <a:pPr eaLnBrk="1" hangingPunct="1"/>
              <a:t>46</a:t>
            </a:fld>
            <a:endParaRPr lang="en-US" sz="1200"/>
          </a:p>
        </p:txBody>
      </p:sp>
      <p:sp>
        <p:nvSpPr>
          <p:cNvPr id="655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5539" name="Rectangle 3"/>
          <p:cNvSpPr>
            <a:spLocks noGrp="1" noChangeArrowheads="1"/>
          </p:cNvSpPr>
          <p:nvPr>
            <p:ph type="body" idx="1"/>
          </p:nvPr>
        </p:nvSpPr>
        <p:spPr bwMode="auto">
          <a:xfrm>
            <a:off x="917575" y="4415790"/>
            <a:ext cx="5046663"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s-PE" sz="500" dirty="0">
                <a:solidFill>
                  <a:schemeClr val="bg1"/>
                </a:solidFill>
                <a:latin typeface="Arial" charset="0"/>
                <a:cs typeface="Arial" charset="0"/>
              </a:rPr>
              <a:t>Este gráfico representa el perfil de ingresos y el financiamiento del consumo en bienes y servicios (</a:t>
            </a:r>
            <a:r>
              <a:rPr lang="es-PE" sz="500" dirty="0" err="1">
                <a:solidFill>
                  <a:schemeClr val="bg1"/>
                </a:solidFill>
                <a:latin typeface="Arial" charset="0"/>
                <a:cs typeface="Arial" charset="0"/>
              </a:rPr>
              <a:t>Gi</a:t>
            </a:r>
            <a:r>
              <a:rPr lang="es-PE" sz="500" baseline="-25000" dirty="0" err="1">
                <a:solidFill>
                  <a:schemeClr val="bg1"/>
                </a:solidFill>
                <a:latin typeface="Arial" charset="0"/>
                <a:cs typeface="Arial" charset="0"/>
              </a:rPr>
              <a:t>c</a:t>
            </a:r>
            <a:r>
              <a:rPr lang="es-PE" sz="500" dirty="0">
                <a:solidFill>
                  <a:schemeClr val="bg1"/>
                </a:solidFill>
                <a:latin typeface="Arial" charset="0"/>
                <a:cs typeface="Arial" charset="0"/>
              </a:rPr>
              <a:t>) y del gasto en salud (</a:t>
            </a:r>
            <a:r>
              <a:rPr lang="es-PE" sz="500" dirty="0" err="1">
                <a:solidFill>
                  <a:schemeClr val="bg1"/>
                </a:solidFill>
                <a:latin typeface="Arial" charset="0"/>
                <a:cs typeface="Arial" charset="0"/>
              </a:rPr>
              <a:t>Gi</a:t>
            </a:r>
            <a:r>
              <a:rPr lang="es-PE" sz="500" baseline="-25000" dirty="0" err="1">
                <a:solidFill>
                  <a:schemeClr val="bg1"/>
                </a:solidFill>
                <a:latin typeface="Arial" charset="0"/>
                <a:cs typeface="Arial" charset="0"/>
              </a:rPr>
              <a:t>z</a:t>
            </a:r>
            <a:r>
              <a:rPr lang="es-PE" sz="500" dirty="0">
                <a:solidFill>
                  <a:schemeClr val="bg1"/>
                </a:solidFill>
                <a:latin typeface="Arial" charset="0"/>
                <a:cs typeface="Arial" charset="0"/>
              </a:rPr>
              <a:t>) a través del ciclo de vida: Tasas de ahorro (S</a:t>
            </a:r>
            <a:r>
              <a:rPr lang="es-PE" sz="500" baseline="-25000" dirty="0">
                <a:solidFill>
                  <a:schemeClr val="bg1"/>
                </a:solidFill>
                <a:latin typeface="Arial" charset="0"/>
                <a:cs typeface="Arial" charset="0"/>
              </a:rPr>
              <a:t>2</a:t>
            </a:r>
            <a:r>
              <a:rPr lang="es-PE" sz="500" dirty="0">
                <a:solidFill>
                  <a:schemeClr val="bg1"/>
                </a:solidFill>
                <a:latin typeface="Arial" charset="0"/>
                <a:cs typeface="Arial" charset="0"/>
              </a:rPr>
              <a:t>) y transferencias inter-generacionales (Tr</a:t>
            </a:r>
            <a:r>
              <a:rPr lang="es-PE" sz="500" baseline="-25000" dirty="0">
                <a:solidFill>
                  <a:schemeClr val="bg1"/>
                </a:solidFill>
                <a:latin typeface="Arial" charset="0"/>
                <a:cs typeface="Arial" charset="0"/>
              </a:rPr>
              <a:t>23</a:t>
            </a:r>
            <a:r>
              <a:rPr lang="es-PE" sz="500" dirty="0">
                <a:solidFill>
                  <a:schemeClr val="bg1"/>
                </a:solidFill>
                <a:latin typeface="Arial" charset="0"/>
                <a:cs typeface="Arial" charset="0"/>
              </a:rPr>
              <a:t>) de aquellos que se encuentran en etapa “productiva” (luego de la adolescencia hasta el retiro) hacia la generación anterior (G</a:t>
            </a:r>
            <a:r>
              <a:rPr lang="es-PE" sz="500" baseline="-25000" dirty="0">
                <a:solidFill>
                  <a:schemeClr val="bg1"/>
                </a:solidFill>
                <a:latin typeface="Arial" charset="0"/>
                <a:cs typeface="Arial" charset="0"/>
              </a:rPr>
              <a:t>1</a:t>
            </a:r>
            <a:r>
              <a:rPr lang="es-PE" sz="500" dirty="0">
                <a:solidFill>
                  <a:schemeClr val="bg1"/>
                </a:solidFill>
                <a:latin typeface="Arial" charset="0"/>
                <a:cs typeface="Arial" charset="0"/>
              </a:rPr>
              <a:t>) y la generación venidera (G</a:t>
            </a:r>
            <a:r>
              <a:rPr lang="es-PE" sz="500" baseline="-25000" dirty="0">
                <a:solidFill>
                  <a:schemeClr val="bg1"/>
                </a:solidFill>
                <a:latin typeface="Arial" charset="0"/>
                <a:cs typeface="Arial" charset="0"/>
              </a:rPr>
              <a:t>3</a:t>
            </a:r>
            <a:r>
              <a:rPr lang="es-PE" sz="500" dirty="0">
                <a:solidFill>
                  <a:schemeClr val="bg1"/>
                </a:solidFill>
                <a:latin typeface="Arial" charset="0"/>
                <a:cs typeface="Arial" charset="0"/>
              </a:rPr>
              <a:t>). </a:t>
            </a:r>
          </a:p>
          <a:p>
            <a:pPr eaLnBrk="1" hangingPunct="1">
              <a:spcBef>
                <a:spcPct val="0"/>
              </a:spcBef>
            </a:pPr>
            <a:r>
              <a:rPr lang="es-PE" sz="500" dirty="0">
                <a:solidFill>
                  <a:schemeClr val="bg1"/>
                </a:solidFill>
                <a:latin typeface="Arial" charset="0"/>
                <a:cs typeface="Arial" charset="0"/>
              </a:rPr>
              <a:t>Las intervenciones de política publica (salud publica) pueden identificarse a través del ciclo y con un mayor énfasis en la prevención en las etapas mas tempranas; la motivación a cambios en los estilos de vida (en la edad adulta); y haciendo mas efectivo el tratamiento una vez que la enfermedad esta presente en las etapas mas avanzadas.</a:t>
            </a:r>
            <a:endParaRPr lang="es-ES" sz="500" dirty="0">
              <a:solidFill>
                <a:schemeClr val="bg1"/>
              </a:solidFill>
              <a:latin typeface="Arial" charset="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2B5CB8-A828-4B39-B546-A8BD07C6C44C}" type="slidenum">
              <a:rPr lang="fr-CA"/>
              <a:pPr/>
              <a:t>47</a:t>
            </a:fld>
            <a:endParaRPr lang="fr-CA"/>
          </a:p>
        </p:txBody>
      </p:sp>
      <p:sp>
        <p:nvSpPr>
          <p:cNvPr id="1622018" name="Rectangle 2"/>
          <p:cNvSpPr>
            <a:spLocks noGrp="1" noRot="1" noChangeAspect="1" noChangeArrowheads="1" noTextEdit="1"/>
          </p:cNvSpPr>
          <p:nvPr>
            <p:ph type="sldImg"/>
          </p:nvPr>
        </p:nvSpPr>
        <p:spPr>
          <a:xfrm>
            <a:off x="2398713" y="0"/>
            <a:ext cx="1878012" cy="1409700"/>
          </a:xfrm>
          <a:ln/>
        </p:spPr>
      </p:sp>
      <p:sp>
        <p:nvSpPr>
          <p:cNvPr id="1622019" name="Rectangle 3"/>
          <p:cNvSpPr>
            <a:spLocks noGrp="1" noChangeArrowheads="1"/>
          </p:cNvSpPr>
          <p:nvPr>
            <p:ph type="body" idx="1"/>
          </p:nvPr>
        </p:nvSpPr>
        <p:spPr/>
        <p:txBody>
          <a:bodyPr/>
          <a:lstStyle/>
          <a:p>
            <a:endParaRPr lang="fr-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A583EB-2CD9-4113-8667-15754A36AFDC}" type="slidenum">
              <a:rPr lang="fr-CA"/>
              <a:pPr/>
              <a:t>48</a:t>
            </a:fld>
            <a:endParaRPr lang="fr-CA"/>
          </a:p>
        </p:txBody>
      </p:sp>
      <p:sp>
        <p:nvSpPr>
          <p:cNvPr id="1303554" name="Rectangle 2"/>
          <p:cNvSpPr>
            <a:spLocks noGrp="1" noRot="1" noChangeAspect="1" noChangeArrowheads="1" noTextEdit="1"/>
          </p:cNvSpPr>
          <p:nvPr>
            <p:ph type="sldImg"/>
          </p:nvPr>
        </p:nvSpPr>
        <p:spPr>
          <a:xfrm>
            <a:off x="1116013" y="698500"/>
            <a:ext cx="4646612" cy="3486150"/>
          </a:xfrm>
          <a:ln/>
        </p:spPr>
      </p:sp>
      <p:sp>
        <p:nvSpPr>
          <p:cNvPr id="1303555" name="Rectangle 3"/>
          <p:cNvSpPr>
            <a:spLocks noGrp="1" noChangeArrowheads="1"/>
          </p:cNvSpPr>
          <p:nvPr>
            <p:ph type="body" idx="1"/>
          </p:nvPr>
        </p:nvSpPr>
        <p:spPr>
          <a:xfrm>
            <a:off x="918294" y="4415134"/>
            <a:ext cx="5045227" cy="4183709"/>
          </a:xfrm>
        </p:spPr>
        <p:txBody>
          <a:bodyPr/>
          <a:lstStyle/>
          <a:p>
            <a:r>
              <a:rPr lang="es-CL"/>
              <a:t>El elemento central es que el efecto de la introducción de tarifas al usuario en un sistema donde </a:t>
            </a:r>
            <a:r>
              <a:rPr lang="es-CL" i="1"/>
              <a:t>ex-ante</a:t>
            </a:r>
            <a:r>
              <a:rPr lang="es-CL"/>
              <a:t>, el financiamiento se hace a partir de la percepción fiscal, corresponde a una transferencia de costos desde el presupuesto público hacia el presupuesto de los individuos, con el agravante, que el peso mayor de esta transferencia lo asumen -de manera desproporcionada- los más enfermos de la sociedad, quienes, en general resultan ser también los más pobres. Mientras que en un sistema financiado a partir de la recaudación fiscal, existe una subvención de los más ricos y en mejor estado de salud, hacia los más pobres y en peor estado de salud</a:t>
            </a:r>
            <a:r>
              <a:rPr lang="es-CL">
                <a:hlinkClick r:id="" action="ppaction://noaction"/>
              </a:rPr>
              <a:t>[1]</a:t>
            </a:r>
            <a:r>
              <a:rPr lang="es-CL"/>
              <a:t>, al contrario, en un sistema donde prevalecen formas de tarifas al usuario y co-seguros, se está privilegiando una transferencia desde los sectores más enfermos y pobres de la población hacia los más ricos y sanos. En una frase «las tarifas al usuario y los co-seguros son un impuesto a la </a:t>
            </a:r>
            <a:r>
              <a:rPr lang="es-CL" i="1"/>
              <a:t>enfermedad</a:t>
            </a:r>
            <a:r>
              <a:rPr lang="es-CL"/>
              <a:t>» (Evans, 1994d). La figura 4 resume estos efectos,</a:t>
            </a:r>
            <a:endParaRPr lang="fr-CA"/>
          </a:p>
          <a:p>
            <a:r>
              <a:rPr lang="fr-CA"/>
              <a:t/>
            </a:r>
            <a:br>
              <a:rPr lang="fr-CA"/>
            </a:br>
            <a:r>
              <a:rPr lang="es-ES">
                <a:hlinkClick r:id="" action="ppaction://noaction"/>
              </a:rPr>
              <a:t>[1]</a:t>
            </a:r>
            <a:r>
              <a:rPr lang="es-ES"/>
              <a:t> Los sectores más holgados de la población, al estar en mejor estado de salud utilizan menos el sistema de cuidados de salud mientras que el grupo en peores condiciones de salud lo utiliza más seguido. Como, al mismo tiempo quienes pagan más impuesto (en un sistema progresivo) son los grupos holgados, estos últimos se encuentran pagando más de lo que reciben de retorno en cuidados de salud, subvencionando así la utilización de los más enfermos, que al ser también los más pobres, pagan una parte inferior al costo total de los cuidados de salud que reciben/consumen.</a:t>
            </a:r>
          </a:p>
          <a:p>
            <a:r>
              <a:rPr lang="es-CL"/>
              <a:t>Ahora bien, en términos de eficiencia, diversos estudios (el de la Rand Corporation en EE.UU.; los realizados en el Estado de California; en Francia y en Canadá</a:t>
            </a:r>
            <a:r>
              <a:rPr lang="es-CL">
                <a:hlinkClick r:id="" action="ppaction://noaction"/>
              </a:rPr>
              <a:t>[1]</a:t>
            </a:r>
            <a:r>
              <a:rPr lang="es-CL"/>
              <a:t>) muestran que la introducción de modalidades de co-seguro y tarifas al usuario producen una serie de efectos no deseados. Lamarche et al (1995) resume los principales efectos:</a:t>
            </a:r>
            <a:endParaRPr lang="es-CL" i="1"/>
          </a:p>
          <a:p>
            <a:r>
              <a:rPr lang="es-CL" i="1"/>
              <a:t>Sobre el consumo de servicios</a:t>
            </a:r>
            <a:r>
              <a:rPr lang="es-CL"/>
              <a:t>. Las tarifas al usuario y los co-seguros disminuyen el consumo de servicios médicos ambulatorios de corta estadía y generan un obstáculo a la entrada del sistema de cuidados de salud; sin embargo, después de un tiempo y dependiendo del nivel de la tarifa, el consumo vuelve a su nivel anterior (en el caso de países en desarrollo, es posible que importantes segmentos de la población queden excluidos en forma permanente del sistema de cuidados de salud</a:t>
            </a:r>
            <a:r>
              <a:rPr lang="es-CL">
                <a:hlinkClick r:id="" action="ppaction://noaction"/>
              </a:rPr>
              <a:t>[2]</a:t>
            </a:r>
            <a:r>
              <a:rPr lang="es-CL"/>
              <a:t>). Las tarifas al usuario y los co-seguros afectan toda la línea de consumo de cuidados de salud, desde las consultas preventivas de primera línea hasta aquellas que presentan un costo-efectividad positivo (el mismo efecto se observa con respecto al consumo de medicamentos preventivos).</a:t>
            </a:r>
            <a:endParaRPr lang="es-CL" i="1"/>
          </a:p>
          <a:p>
            <a:r>
              <a:rPr lang="es-CL" i="1"/>
              <a:t>Sobre el perfil de consumo según los grupos</a:t>
            </a:r>
            <a:r>
              <a:rPr lang="es-CL"/>
              <a:t>. Las tarifas al usuario y los co-seguros afectan principalmente las personas pobres, los niños y las personas de edad. Al mismo tiempo, incentiva la utilización de los cuidados de salud más costosos por parte de los sectores de mayores ingresos.</a:t>
            </a:r>
            <a:endParaRPr lang="es-CL" i="1"/>
          </a:p>
          <a:p>
            <a:r>
              <a:rPr lang="es-CL" i="1"/>
              <a:t>Sobre el estado de salud</a:t>
            </a:r>
            <a:r>
              <a:rPr lang="es-CL"/>
              <a:t>. Las tarifas al usuario y los co-seguros pueden generar una agravación del estado de salud de la población (la cual puede aumentar las hospitalizaciones). Los riesgos de enfermedad aumentan para los segmentos más vulnerables de la población.</a:t>
            </a:r>
            <a:endParaRPr lang="es-CL" i="1"/>
          </a:p>
          <a:p>
            <a:r>
              <a:rPr lang="es-CL" i="1"/>
              <a:t>Sobre la evolución del gasto público en salud y el gasto total en salud</a:t>
            </a:r>
            <a:r>
              <a:rPr lang="es-CL"/>
              <a:t>. A corto plazo se observa una disminución del gasto debido a una disminución temporaria del consumo. A mediano plazo el gasto en salud aumenta debido a: 1) un agravamiento del estado de salud de la población debido a la disminución de las visitas preventivas; 2) una transferencia de los servicios ligeros hacia los más pesados; 3) una aumento del consumo de las personas menos sensibles al precio; 4) una reacción de los prestadores de cuidados de salud para reponer las pérdidas de ingreso (demanda inducida). Así, en países como Canadá, en donde el usuario debe consultar un médico general antes de pasar a un médico especialista, el único efecto positivo sobre el control de gastos que pudiera tener esta medida es insignificante. Efectivamente, el cerca del 10% del gasto de salud se genera en el momento de la primera consulta, si suponemos que 10% de esa utilización es indebida, abusiva o excesiva, el efecto potencial máximo de la medida es a penas de 1%, lo cual frente a los costos potenciales recomienda no hacer uso de este tipo de medidas.</a:t>
            </a:r>
          </a:p>
          <a:p>
            <a:r>
              <a:rPr lang="es-CL"/>
              <a:t>Por último, en cuanto al respeto de las libertades individuales las conclusiones son más ambiguas. Por un lado las diversas formas de co-pago y co-seguro ponen en jaque la libertad de elección del usuario ya que basan una parte de la utilización de los cuidados de salud en la «voluntad a pagar (WTP)» de los usuarios. Cabe resaltar, sin embargo, que la «voluntad a pagar» depende fuertemente de la «capacidad de pagar» de los individuos o del núcleo familiar y social al cual pertenece el individuo. Así la posibilidad de elegir del usuario se ve restringida tanto en términos de la intervención que puede considerar más adecuada a su situación sino que también con respecto a la elección del médico o la clínica de su elección (por ejemplo, en presencia de </a:t>
            </a:r>
            <a:r>
              <a:rPr lang="es-CL" i="1"/>
              <a:t>extra billing</a:t>
            </a:r>
            <a:r>
              <a:rPr lang="es-CL"/>
              <a:t>). Por otro lado, el sistema de percepción fiscal ejerce una coerción evidente sobre la libertad del individuo a disponer de la totalidad de su ingreso. Sin embargo, en el caso en que la estructura impositiva sea progresiva y la tasa de imposición establecida en forma más o menos democrática, un compromiso entre la equidad y la libertad del individuo puede ser alcanzado.</a:t>
            </a:r>
            <a:endParaRPr lang="fr-CA"/>
          </a:p>
          <a:p>
            <a:r>
              <a:rPr lang="fr-CA"/>
              <a:t/>
            </a:r>
            <a:br>
              <a:rPr lang="fr-CA"/>
            </a:br>
            <a:r>
              <a:rPr lang="es-ES">
                <a:hlinkClick r:id="" action="ppaction://noaction"/>
              </a:rPr>
              <a:t>[1]</a:t>
            </a:r>
            <a:r>
              <a:rPr lang="es-ES"/>
              <a:t> </a:t>
            </a:r>
            <a:r>
              <a:rPr lang="es-CL"/>
              <a:t>Lamarche et al (1995: 43-67).</a:t>
            </a:r>
            <a:endParaRPr lang="es-ES">
              <a:hlinkClick r:id="" action="ppaction://noaction"/>
            </a:endParaRPr>
          </a:p>
          <a:p>
            <a:r>
              <a:rPr lang="es-ES">
                <a:hlinkClick r:id="" action="ppaction://noaction"/>
              </a:rPr>
              <a:t>[2]</a:t>
            </a:r>
            <a:r>
              <a:rPr lang="es-ES"/>
              <a:t> Recientemente, un estudio realizado por la Universidad Laval de Quebec para el Banco Mundial en la región de los grandes lagos en África, mostró que la introducción de tarifas al usuario excluyó n forma permanente del sistema de cuidados de salud a los sectores de menores ingresos (Girard, 1997).</a:t>
            </a:r>
            <a:endParaRPr lang="es-C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nSpc>
                <a:spcPct val="90000"/>
              </a:lnSpc>
            </a:pPr>
            <a:endParaRPr lang="es-ES_tradnl" sz="2400" dirty="0"/>
          </a:p>
        </p:txBody>
      </p:sp>
      <p:sp>
        <p:nvSpPr>
          <p:cNvPr id="4" name="Slide Number Placeholder 3"/>
          <p:cNvSpPr>
            <a:spLocks noGrp="1"/>
          </p:cNvSpPr>
          <p:nvPr>
            <p:ph type="sldNum" sz="quarter" idx="10"/>
          </p:nvPr>
        </p:nvSpPr>
        <p:spPr/>
        <p:txBody>
          <a:bodyPr/>
          <a:lstStyle/>
          <a:p>
            <a:fld id="{2C030166-7C7F-4521-B477-ACA188D8E2DE}" type="slidenum">
              <a:rPr lang="fr-CA" smtClean="0"/>
              <a:pPr/>
              <a:t>53</a:t>
            </a:fld>
            <a:endParaRPr lang="fr-CA"/>
          </a:p>
        </p:txBody>
      </p:sp>
    </p:spTree>
    <p:extLst>
      <p:ext uri="{BB962C8B-B14F-4D97-AF65-F5344CB8AC3E}">
        <p14:creationId xmlns:p14="http://schemas.microsoft.com/office/powerpoint/2010/main" val="1843704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lnSpc>
                <a:spcPct val="90000"/>
              </a:lnSpc>
              <a:defRPr/>
            </a:pPr>
            <a:r>
              <a:rPr lang="es-MX" sz="2000" dirty="0"/>
              <a:t>Capitaci</a:t>
            </a:r>
            <a:r>
              <a:rPr lang="es-MX" sz="2000" dirty="0">
                <a:latin typeface="Arial Narrow" pitchFamily="34" charset="0"/>
              </a:rPr>
              <a:t>ó</a:t>
            </a:r>
            <a:r>
              <a:rPr lang="es-MX" sz="2000" dirty="0"/>
              <a:t>n territorial ajustada por riesgos para asignar recursos a poblaciones </a:t>
            </a:r>
          </a:p>
          <a:p>
            <a:pPr lvl="1" eaLnBrk="1" hangingPunct="1">
              <a:lnSpc>
                <a:spcPct val="90000"/>
              </a:lnSpc>
              <a:defRPr/>
            </a:pPr>
            <a:r>
              <a:rPr lang="es-MX" sz="2000" dirty="0"/>
              <a:t>Pago mixto a hospitales considerando estructura y seg</a:t>
            </a:r>
            <a:r>
              <a:rPr lang="es-MX" sz="2000" dirty="0">
                <a:latin typeface="Arial Narrow" pitchFamily="34" charset="0"/>
              </a:rPr>
              <a:t>ú</a:t>
            </a:r>
            <a:r>
              <a:rPr lang="es-MX" sz="2000" dirty="0"/>
              <a:t>n casu</a:t>
            </a:r>
            <a:r>
              <a:rPr lang="es-MX" sz="2000" dirty="0">
                <a:latin typeface="Arial Narrow" pitchFamily="34" charset="0"/>
              </a:rPr>
              <a:t>í</a:t>
            </a:r>
            <a:r>
              <a:rPr lang="es-MX" sz="2000" dirty="0"/>
              <a:t>stica (complejidad)</a:t>
            </a:r>
          </a:p>
          <a:p>
            <a:pPr lvl="1" eaLnBrk="1" hangingPunct="1">
              <a:lnSpc>
                <a:spcPct val="90000"/>
              </a:lnSpc>
              <a:defRPr/>
            </a:pPr>
            <a:r>
              <a:rPr lang="es-MX" sz="2000" dirty="0"/>
              <a:t>Capitaci</a:t>
            </a:r>
            <a:r>
              <a:rPr lang="es-MX" sz="2000" dirty="0">
                <a:latin typeface="Arial Narrow" pitchFamily="34" charset="0"/>
              </a:rPr>
              <a:t>ó</a:t>
            </a:r>
            <a:r>
              <a:rPr lang="es-MX" sz="2000" dirty="0"/>
              <a:t>n ajustada por riesgos en la APS que converja con el modelo</a:t>
            </a:r>
          </a:p>
          <a:p>
            <a:pPr lvl="1" eaLnBrk="1" hangingPunct="1">
              <a:lnSpc>
                <a:spcPct val="90000"/>
              </a:lnSpc>
              <a:defRPr/>
            </a:pPr>
            <a:r>
              <a:rPr lang="es-MX" sz="2000" dirty="0"/>
              <a:t>Pagos mixtos especiales para otros </a:t>
            </a:r>
            <a:r>
              <a:rPr lang="es-MX" sz="2000" dirty="0">
                <a:latin typeface="Arial Narrow" pitchFamily="34" charset="0"/>
              </a:rPr>
              <a:t>á</a:t>
            </a:r>
            <a:r>
              <a:rPr lang="es-MX" sz="2000" dirty="0"/>
              <a:t>mbitos, ejemplo: Urgencias, zonas apartadas, </a:t>
            </a:r>
            <a:r>
              <a:rPr lang="es-MX" sz="2000" dirty="0" err="1"/>
              <a:t>etc</a:t>
            </a:r>
            <a:endParaRPr lang="es-ES" sz="2000" dirty="0"/>
          </a:p>
        </p:txBody>
      </p:sp>
      <p:sp>
        <p:nvSpPr>
          <p:cNvPr id="4" name="Slide Number Placeholder 3"/>
          <p:cNvSpPr>
            <a:spLocks noGrp="1"/>
          </p:cNvSpPr>
          <p:nvPr>
            <p:ph type="sldNum" sz="quarter" idx="10"/>
          </p:nvPr>
        </p:nvSpPr>
        <p:spPr/>
        <p:txBody>
          <a:bodyPr/>
          <a:lstStyle/>
          <a:p>
            <a:fld id="{2C030166-7C7F-4521-B477-ACA188D8E2DE}" type="slidenum">
              <a:rPr lang="fr-CA" smtClean="0"/>
              <a:pPr/>
              <a:t>54</a:t>
            </a:fld>
            <a:endParaRPr lang="fr-CA"/>
          </a:p>
        </p:txBody>
      </p:sp>
    </p:spTree>
    <p:extLst>
      <p:ext uri="{BB962C8B-B14F-4D97-AF65-F5344CB8AC3E}">
        <p14:creationId xmlns:p14="http://schemas.microsoft.com/office/powerpoint/2010/main" val="12746886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10483" indent="-273263" eaLnBrk="0" hangingPunct="0">
              <a:defRPr>
                <a:solidFill>
                  <a:schemeClr val="tx1"/>
                </a:solidFill>
                <a:latin typeface="Arial" pitchFamily="34" charset="0"/>
              </a:defRPr>
            </a:lvl2pPr>
            <a:lvl3pPr marL="1093051" indent="-218610" eaLnBrk="0" hangingPunct="0">
              <a:defRPr>
                <a:solidFill>
                  <a:schemeClr val="tx1"/>
                </a:solidFill>
                <a:latin typeface="Arial" pitchFamily="34" charset="0"/>
              </a:defRPr>
            </a:lvl3pPr>
            <a:lvl4pPr marL="1530271" indent="-218610" eaLnBrk="0" hangingPunct="0">
              <a:defRPr>
                <a:solidFill>
                  <a:schemeClr val="tx1"/>
                </a:solidFill>
                <a:latin typeface="Arial" pitchFamily="34" charset="0"/>
              </a:defRPr>
            </a:lvl4pPr>
            <a:lvl5pPr marL="1967492" indent="-218610" eaLnBrk="0" hangingPunct="0">
              <a:defRPr>
                <a:solidFill>
                  <a:schemeClr val="tx1"/>
                </a:solidFill>
                <a:latin typeface="Arial" pitchFamily="34" charset="0"/>
              </a:defRPr>
            </a:lvl5pPr>
            <a:lvl6pPr marL="2404712" indent="-218610" eaLnBrk="0" fontAlgn="base" hangingPunct="0">
              <a:spcBef>
                <a:spcPct val="0"/>
              </a:spcBef>
              <a:spcAft>
                <a:spcPct val="0"/>
              </a:spcAft>
              <a:defRPr>
                <a:solidFill>
                  <a:schemeClr val="tx1"/>
                </a:solidFill>
                <a:latin typeface="Arial" pitchFamily="34" charset="0"/>
              </a:defRPr>
            </a:lvl6pPr>
            <a:lvl7pPr marL="2841932" indent="-218610" eaLnBrk="0" fontAlgn="base" hangingPunct="0">
              <a:spcBef>
                <a:spcPct val="0"/>
              </a:spcBef>
              <a:spcAft>
                <a:spcPct val="0"/>
              </a:spcAft>
              <a:defRPr>
                <a:solidFill>
                  <a:schemeClr val="tx1"/>
                </a:solidFill>
                <a:latin typeface="Arial" pitchFamily="34" charset="0"/>
              </a:defRPr>
            </a:lvl7pPr>
            <a:lvl8pPr marL="3279153" indent="-218610" eaLnBrk="0" fontAlgn="base" hangingPunct="0">
              <a:spcBef>
                <a:spcPct val="0"/>
              </a:spcBef>
              <a:spcAft>
                <a:spcPct val="0"/>
              </a:spcAft>
              <a:defRPr>
                <a:solidFill>
                  <a:schemeClr val="tx1"/>
                </a:solidFill>
                <a:latin typeface="Arial" pitchFamily="34" charset="0"/>
              </a:defRPr>
            </a:lvl8pPr>
            <a:lvl9pPr marL="3716373" indent="-21861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E75DE545-29CD-4821-8071-73BFCC20CFA7}" type="slidenum">
              <a:rPr lang="fr-CA" smtClean="0">
                <a:latin typeface="Calibri" pitchFamily="34" charset="0"/>
              </a:rPr>
              <a:pPr eaLnBrk="1" fontAlgn="base" hangingPunct="1">
                <a:spcBef>
                  <a:spcPct val="0"/>
                </a:spcBef>
                <a:spcAft>
                  <a:spcPct val="0"/>
                </a:spcAft>
              </a:pPr>
              <a:t>58</a:t>
            </a:fld>
            <a:endParaRPr lang="fr-CA" smtClean="0">
              <a:latin typeface="Calibri" pitchFamily="34" charset="0"/>
            </a:endParaRPr>
          </a:p>
        </p:txBody>
      </p:sp>
      <p:sp>
        <p:nvSpPr>
          <p:cNvPr id="82947" name="Rectangle 2"/>
          <p:cNvSpPr>
            <a:spLocks noGrp="1" noRot="1" noChangeAspect="1" noChangeArrowheads="1" noTextEdit="1"/>
          </p:cNvSpPr>
          <p:nvPr>
            <p:ph type="sldImg"/>
          </p:nvPr>
        </p:nvSpPr>
        <p:spPr bwMode="auto">
          <a:xfrm>
            <a:off x="1119188" y="700088"/>
            <a:ext cx="4643437" cy="348297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xfrm>
            <a:off x="918472" y="4414561"/>
            <a:ext cx="5044871" cy="41839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42" tIns="46271" rIns="92542" bIns="46271" numCol="1" anchor="t" anchorCtr="0" compatLnSpc="1">
            <a:prstTxWarp prst="textNoShape">
              <a:avLst/>
            </a:prstTxWarp>
          </a:bodyPr>
          <a:lstStyle/>
          <a:p>
            <a:pPr eaLnBrk="1" hangingPunct="1">
              <a:spcBef>
                <a:spcPct val="0"/>
              </a:spcBef>
            </a:pPr>
            <a:endParaRPr lang="fr-CA"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10483" indent="-273263" eaLnBrk="0" hangingPunct="0">
              <a:defRPr>
                <a:solidFill>
                  <a:schemeClr val="tx1"/>
                </a:solidFill>
                <a:latin typeface="Arial" pitchFamily="34" charset="0"/>
              </a:defRPr>
            </a:lvl2pPr>
            <a:lvl3pPr marL="1093051" indent="-218610" eaLnBrk="0" hangingPunct="0">
              <a:defRPr>
                <a:solidFill>
                  <a:schemeClr val="tx1"/>
                </a:solidFill>
                <a:latin typeface="Arial" pitchFamily="34" charset="0"/>
              </a:defRPr>
            </a:lvl3pPr>
            <a:lvl4pPr marL="1530271" indent="-218610" eaLnBrk="0" hangingPunct="0">
              <a:defRPr>
                <a:solidFill>
                  <a:schemeClr val="tx1"/>
                </a:solidFill>
                <a:latin typeface="Arial" pitchFamily="34" charset="0"/>
              </a:defRPr>
            </a:lvl4pPr>
            <a:lvl5pPr marL="1967492" indent="-218610" eaLnBrk="0" hangingPunct="0">
              <a:defRPr>
                <a:solidFill>
                  <a:schemeClr val="tx1"/>
                </a:solidFill>
                <a:latin typeface="Arial" pitchFamily="34" charset="0"/>
              </a:defRPr>
            </a:lvl5pPr>
            <a:lvl6pPr marL="2404712" indent="-218610" eaLnBrk="0" fontAlgn="base" hangingPunct="0">
              <a:spcBef>
                <a:spcPct val="0"/>
              </a:spcBef>
              <a:spcAft>
                <a:spcPct val="0"/>
              </a:spcAft>
              <a:defRPr>
                <a:solidFill>
                  <a:schemeClr val="tx1"/>
                </a:solidFill>
                <a:latin typeface="Arial" pitchFamily="34" charset="0"/>
              </a:defRPr>
            </a:lvl6pPr>
            <a:lvl7pPr marL="2841932" indent="-218610" eaLnBrk="0" fontAlgn="base" hangingPunct="0">
              <a:spcBef>
                <a:spcPct val="0"/>
              </a:spcBef>
              <a:spcAft>
                <a:spcPct val="0"/>
              </a:spcAft>
              <a:defRPr>
                <a:solidFill>
                  <a:schemeClr val="tx1"/>
                </a:solidFill>
                <a:latin typeface="Arial" pitchFamily="34" charset="0"/>
              </a:defRPr>
            </a:lvl7pPr>
            <a:lvl8pPr marL="3279153" indent="-218610" eaLnBrk="0" fontAlgn="base" hangingPunct="0">
              <a:spcBef>
                <a:spcPct val="0"/>
              </a:spcBef>
              <a:spcAft>
                <a:spcPct val="0"/>
              </a:spcAft>
              <a:defRPr>
                <a:solidFill>
                  <a:schemeClr val="tx1"/>
                </a:solidFill>
                <a:latin typeface="Arial" pitchFamily="34" charset="0"/>
              </a:defRPr>
            </a:lvl8pPr>
            <a:lvl9pPr marL="3716373" indent="-21861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8FFA0797-0855-4733-9DBA-559247C2FC5A}" type="slidenum">
              <a:rPr lang="fr-CA" smtClean="0">
                <a:latin typeface="Calibri" pitchFamily="34" charset="0"/>
              </a:rPr>
              <a:pPr eaLnBrk="1" fontAlgn="base" hangingPunct="1">
                <a:spcBef>
                  <a:spcPct val="0"/>
                </a:spcBef>
                <a:spcAft>
                  <a:spcPct val="0"/>
                </a:spcAft>
              </a:pPr>
              <a:t>59</a:t>
            </a:fld>
            <a:endParaRPr lang="fr-CA" smtClean="0">
              <a:latin typeface="Calibri" pitchFamily="34" charset="0"/>
            </a:endParaRPr>
          </a:p>
        </p:txBody>
      </p:sp>
      <p:sp>
        <p:nvSpPr>
          <p:cNvPr id="83971" name="Rectangle 2"/>
          <p:cNvSpPr>
            <a:spLocks noGrp="1" noRot="1" noChangeAspect="1" noChangeArrowheads="1" noTextEdit="1"/>
          </p:cNvSpPr>
          <p:nvPr>
            <p:ph type="sldImg"/>
          </p:nvPr>
        </p:nvSpPr>
        <p:spPr bwMode="auto">
          <a:xfrm>
            <a:off x="1119188" y="700088"/>
            <a:ext cx="4643437" cy="348297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xfrm>
            <a:off x="918472" y="4414561"/>
            <a:ext cx="5044871" cy="41839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42" tIns="46271" rIns="92542" bIns="46271" numCol="1" anchor="t" anchorCtr="0" compatLnSpc="1">
            <a:prstTxWarp prst="textNoShape">
              <a:avLst/>
            </a:prstTxWarp>
          </a:bodyPr>
          <a:lstStyle/>
          <a:p>
            <a:pPr eaLnBrk="1" hangingPunct="1">
              <a:spcBef>
                <a:spcPct val="0"/>
              </a:spcBef>
            </a:pPr>
            <a:endParaRPr lang="fr-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a:latin typeface="Calibri" pitchFamily="34" charset="0"/>
              </a:rPr>
              <a:t>These two graphics (ECLAC, 2008), show that even if all countries in the region have made progress over time with regards to some health variables like mortal maternity rate and infant mortality rate; there are persistent inequalities among countries.  Indeed, while in 2006 countries like Haiti, Guyana, Bolivia, Guatemala, Peru and Equator showed extremely high rates of maternal mortality; others, like Bahamas, Chile, Cuba, Costa Rica, Trinidad and Tobago and Uruguay enjoyed rates of less than 50 deaths per 100,000 live births. The same pattern may be observed with regards to infant mortality; where the rate has decreased in LAC from over 40 death per 1,000 in 1990 to slightly over 20 per 1,000 in 2006 while some countries like Haiti, Bolivia or Guyana showed rates over 50 per 1,000 along with others like Cuba or Chile that present rates under 10 per 1,000.</a:t>
            </a:r>
            <a:endParaRPr lang="es-CL" dirty="0">
              <a:latin typeface="Calibri" pitchFamily="34" charset="0"/>
            </a:endParaRPr>
          </a:p>
          <a:p>
            <a:pPr>
              <a:buFont typeface="Arial" pitchFamily="34" charset="0"/>
              <a:buChar char="•"/>
            </a:pPr>
            <a:r>
              <a:rPr lang="en-US" dirty="0">
                <a:latin typeface="Calibri" pitchFamily="34" charset="0"/>
              </a:rPr>
              <a:t>The two following graphs show the evolution by country and for LAC (line) of the proportion of deliveries attended by qualified personnel &amp; the prevalence of use of family planning methods for 2001-2011. Both graphics present an important dispersion with countries having quite good results and others lacking behind, even if in general all of them show progress during the period.</a:t>
            </a:r>
            <a:endParaRPr lang="es-CL" dirty="0">
              <a:latin typeface="Calibri" pitchFamily="34" charset="0"/>
            </a:endParaRPr>
          </a:p>
          <a:p>
            <a:pPr>
              <a:buFont typeface="Arial" pitchFamily="34" charset="0"/>
              <a:buChar char="•"/>
            </a:pPr>
            <a:r>
              <a:rPr lang="en-US" dirty="0">
                <a:latin typeface="Calibri" pitchFamily="34" charset="0"/>
              </a:rPr>
              <a:t>Recent </a:t>
            </a:r>
            <a:r>
              <a:rPr lang="en-US" dirty="0" err="1">
                <a:latin typeface="Calibri" pitchFamily="34" charset="0"/>
              </a:rPr>
              <a:t>Equilac</a:t>
            </a:r>
            <a:r>
              <a:rPr lang="en-US" dirty="0">
                <a:latin typeface="Calibri" pitchFamily="34" charset="0"/>
              </a:rPr>
              <a:t> studies (PAHO/WB) have shown</a:t>
            </a:r>
            <a:r>
              <a:rPr lang="en-CA" dirty="0">
                <a:latin typeface="Calibri" pitchFamily="34" charset="0"/>
              </a:rPr>
              <a:t> the following results for some LAC countries:</a:t>
            </a:r>
            <a:endParaRPr lang="es-CL" dirty="0">
              <a:latin typeface="Calibri" pitchFamily="34" charset="0"/>
            </a:endParaRPr>
          </a:p>
          <a:p>
            <a:pPr lvl="0">
              <a:buFont typeface="Arial" pitchFamily="34" charset="0"/>
              <a:buChar char="•"/>
            </a:pPr>
            <a:r>
              <a:rPr lang="en-US" dirty="0">
                <a:latin typeface="Calibri" pitchFamily="34" charset="0"/>
              </a:rPr>
              <a:t>In Brazil, the poor reported worse health status than the better-off, while the wealthy reported more chronic diseases. Overall, income-related inequality in the use of medical and dental care is gradually declining, a trend associated with pro-equity policies and programs such as the Community Health Agents Program and the Family Health Program.</a:t>
            </a:r>
            <a:endParaRPr lang="es-CL" dirty="0">
              <a:latin typeface="Calibri" pitchFamily="34" charset="0"/>
            </a:endParaRPr>
          </a:p>
          <a:p>
            <a:pPr lvl="0">
              <a:buFont typeface="Arial" pitchFamily="34" charset="0"/>
              <a:buChar char="•"/>
            </a:pPr>
            <a:r>
              <a:rPr lang="en-US" dirty="0">
                <a:latin typeface="Calibri" pitchFamily="34" charset="0"/>
              </a:rPr>
              <a:t>In Chile, inequities in health service utilization have declined over time. Significant income inequality in the use of specialized and dental services persists and calls for attention from policymakers. Overall, the authors conclude that the pattern of health-care utilization is consistent with policies implemented and is trending in the intended direction.</a:t>
            </a:r>
            <a:endParaRPr lang="es-CL" dirty="0">
              <a:latin typeface="Calibri" pitchFamily="34" charset="0"/>
            </a:endParaRPr>
          </a:p>
          <a:p>
            <a:pPr lvl="0">
              <a:buFont typeface="Arial" pitchFamily="34" charset="0"/>
              <a:buChar char="•"/>
            </a:pPr>
            <a:r>
              <a:rPr lang="en-US" dirty="0">
                <a:latin typeface="Calibri" pitchFamily="34" charset="0"/>
              </a:rPr>
              <a:t>Colombia has made important progress in equity with regard to social health insurance affiliation, access to medicine and curative services, and perception of the quality of health-care services. Yet important gaps remain that affect poorer populations, especially their perception of their own health conditions and their access to preventive medical and dental services.</a:t>
            </a:r>
            <a:endParaRPr lang="es-CL" dirty="0">
              <a:latin typeface="Calibri" pitchFamily="34" charset="0"/>
            </a:endParaRPr>
          </a:p>
          <a:p>
            <a:pPr lvl="0">
              <a:buFont typeface="Arial" pitchFamily="34" charset="0"/>
              <a:buChar char="•"/>
            </a:pPr>
            <a:r>
              <a:rPr lang="en-US" dirty="0">
                <a:latin typeface="Calibri" pitchFamily="34" charset="0"/>
              </a:rPr>
              <a:t>In Jamaica, income-related inequalities in health status and health care have increased, and those who need health services most are using them least—despite measures taken to address health inequity. The findings suggest a need for more innovative programs geared toward improving health equity in the country.</a:t>
            </a:r>
            <a:endParaRPr lang="es-CL" dirty="0">
              <a:latin typeface="Calibri" pitchFamily="34" charset="0"/>
            </a:endParaRPr>
          </a:p>
          <a:p>
            <a:pPr lvl="0">
              <a:buFont typeface="Arial" pitchFamily="34" charset="0"/>
              <a:buChar char="•"/>
            </a:pPr>
            <a:r>
              <a:rPr lang="en-US" dirty="0">
                <a:latin typeface="Calibri" pitchFamily="34" charset="0"/>
              </a:rPr>
              <a:t>In Mexico, health-care utilization patterns improved from 2000 to 2006, but no significant changes in income-related health and health-care inequity were found. The evidence supports the idea that increasing the effectiveness of spending is necessary to ensure that more equitable funding translates into more equitable access to services and more equitable health outcomes.</a:t>
            </a:r>
            <a:endParaRPr lang="es-CL" dirty="0">
              <a:latin typeface="Calibri" pitchFamily="34" charset="0"/>
            </a:endParaRPr>
          </a:p>
          <a:p>
            <a:pPr>
              <a:buFont typeface="Arial" pitchFamily="34" charset="0"/>
              <a:buChar char="•"/>
            </a:pPr>
            <a:r>
              <a:rPr lang="es-ES_tradnl" dirty="0">
                <a:latin typeface="Calibri" pitchFamily="34" charset="0"/>
              </a:rPr>
              <a:t>In </a:t>
            </a:r>
            <a:r>
              <a:rPr lang="es-ES_tradnl" dirty="0" err="1">
                <a:latin typeface="Calibri" pitchFamily="34" charset="0"/>
              </a:rPr>
              <a:t>Peru</a:t>
            </a:r>
            <a:r>
              <a:rPr lang="es-ES_tradnl" dirty="0">
                <a:latin typeface="Calibri" pitchFamily="34" charset="0"/>
              </a:rPr>
              <a:t>, </a:t>
            </a:r>
            <a:r>
              <a:rPr lang="es-ES_tradnl" dirty="0" err="1">
                <a:latin typeface="Calibri" pitchFamily="34" charset="0"/>
              </a:rPr>
              <a:t>inequity</a:t>
            </a:r>
            <a:r>
              <a:rPr lang="es-ES_tradnl" dirty="0">
                <a:latin typeface="Calibri" pitchFamily="34" charset="0"/>
              </a:rPr>
              <a:t> in </a:t>
            </a:r>
            <a:r>
              <a:rPr lang="es-ES_tradnl" dirty="0" err="1">
                <a:latin typeface="Calibri" pitchFamily="34" charset="0"/>
              </a:rPr>
              <a:t>the</a:t>
            </a:r>
            <a:r>
              <a:rPr lang="es-ES_tradnl" dirty="0">
                <a:latin typeface="Calibri" pitchFamily="34" charset="0"/>
              </a:rPr>
              <a:t> use of </a:t>
            </a:r>
            <a:r>
              <a:rPr lang="es-ES_tradnl" dirty="0" err="1">
                <a:latin typeface="Calibri" pitchFamily="34" charset="0"/>
              </a:rPr>
              <a:t>preventive</a:t>
            </a:r>
            <a:r>
              <a:rPr lang="es-ES_tradnl" dirty="0">
                <a:latin typeface="Calibri" pitchFamily="34" charset="0"/>
              </a:rPr>
              <a:t> </a:t>
            </a:r>
            <a:r>
              <a:rPr lang="es-ES_tradnl" dirty="0" err="1">
                <a:latin typeface="Calibri" pitchFamily="34" charset="0"/>
              </a:rPr>
              <a:t>services</a:t>
            </a:r>
            <a:r>
              <a:rPr lang="es-ES_tradnl" dirty="0">
                <a:latin typeface="Calibri" pitchFamily="34" charset="0"/>
              </a:rPr>
              <a:t> </a:t>
            </a:r>
            <a:r>
              <a:rPr lang="es-ES_tradnl" dirty="0" err="1">
                <a:latin typeface="Calibri" pitchFamily="34" charset="0"/>
              </a:rPr>
              <a:t>increased</a:t>
            </a:r>
            <a:r>
              <a:rPr lang="es-ES_tradnl" dirty="0">
                <a:latin typeface="Calibri" pitchFamily="34" charset="0"/>
              </a:rPr>
              <a:t> </a:t>
            </a:r>
            <a:r>
              <a:rPr lang="es-ES_tradnl" dirty="0" err="1">
                <a:latin typeface="Calibri" pitchFamily="34" charset="0"/>
              </a:rPr>
              <a:t>slightly</a:t>
            </a:r>
            <a:r>
              <a:rPr lang="es-ES_tradnl" dirty="0">
                <a:latin typeface="Calibri" pitchFamily="34" charset="0"/>
              </a:rPr>
              <a:t> </a:t>
            </a:r>
            <a:r>
              <a:rPr lang="es-ES_tradnl" dirty="0" err="1">
                <a:latin typeface="Calibri" pitchFamily="34" charset="0"/>
              </a:rPr>
              <a:t>between</a:t>
            </a:r>
            <a:r>
              <a:rPr lang="es-ES_tradnl" dirty="0">
                <a:latin typeface="Calibri" pitchFamily="34" charset="0"/>
              </a:rPr>
              <a:t> 2004 and 2008, </a:t>
            </a:r>
            <a:r>
              <a:rPr lang="es-ES_tradnl" dirty="0" err="1">
                <a:latin typeface="Calibri" pitchFamily="34" charset="0"/>
              </a:rPr>
              <a:t>but</a:t>
            </a:r>
            <a:r>
              <a:rPr lang="es-ES_tradnl" dirty="0">
                <a:latin typeface="Calibri" pitchFamily="34" charset="0"/>
              </a:rPr>
              <a:t> </a:t>
            </a:r>
            <a:r>
              <a:rPr lang="es-ES_tradnl" dirty="0" err="1">
                <a:latin typeface="Calibri" pitchFamily="34" charset="0"/>
              </a:rPr>
              <a:t>inequity</a:t>
            </a:r>
            <a:r>
              <a:rPr lang="es-ES_tradnl" dirty="0">
                <a:latin typeface="Calibri" pitchFamily="34" charset="0"/>
              </a:rPr>
              <a:t> in </a:t>
            </a:r>
            <a:r>
              <a:rPr lang="es-ES_tradnl" dirty="0" err="1">
                <a:latin typeface="Calibri" pitchFamily="34" charset="0"/>
              </a:rPr>
              <a:t>the</a:t>
            </a:r>
            <a:r>
              <a:rPr lang="es-ES_tradnl" dirty="0">
                <a:latin typeface="Calibri" pitchFamily="34" charset="0"/>
              </a:rPr>
              <a:t> use of </a:t>
            </a:r>
            <a:r>
              <a:rPr lang="es-ES_tradnl" dirty="0" err="1">
                <a:latin typeface="Calibri" pitchFamily="34" charset="0"/>
              </a:rPr>
              <a:t>curative</a:t>
            </a:r>
            <a:r>
              <a:rPr lang="es-ES_tradnl" dirty="0">
                <a:latin typeface="Calibri" pitchFamily="34" charset="0"/>
              </a:rPr>
              <a:t> </a:t>
            </a:r>
            <a:r>
              <a:rPr lang="es-ES_tradnl" dirty="0" err="1">
                <a:latin typeface="Calibri" pitchFamily="34" charset="0"/>
              </a:rPr>
              <a:t>services</a:t>
            </a:r>
            <a:r>
              <a:rPr lang="es-ES_tradnl" dirty="0">
                <a:latin typeface="Calibri" pitchFamily="34" charset="0"/>
              </a:rPr>
              <a:t> </a:t>
            </a:r>
            <a:r>
              <a:rPr lang="es-ES_tradnl" dirty="0" err="1">
                <a:latin typeface="Calibri" pitchFamily="34" charset="0"/>
              </a:rPr>
              <a:t>declined</a:t>
            </a:r>
            <a:r>
              <a:rPr lang="es-ES_tradnl" dirty="0">
                <a:latin typeface="Calibri" pitchFamily="34" charset="0"/>
              </a:rPr>
              <a:t> </a:t>
            </a:r>
            <a:r>
              <a:rPr lang="es-ES_tradnl" dirty="0" err="1">
                <a:latin typeface="Calibri" pitchFamily="34" charset="0"/>
              </a:rPr>
              <a:t>significantly</a:t>
            </a:r>
            <a:r>
              <a:rPr lang="es-ES_tradnl" dirty="0">
                <a:latin typeface="Calibri" pitchFamily="34" charset="0"/>
              </a:rPr>
              <a:t>. </a:t>
            </a:r>
            <a:r>
              <a:rPr lang="es-ES_tradnl" dirty="0" err="1">
                <a:latin typeface="Calibri" pitchFamily="34" charset="0"/>
              </a:rPr>
              <a:t>Overall</a:t>
            </a:r>
            <a:r>
              <a:rPr lang="es-ES_tradnl" dirty="0">
                <a:latin typeface="Calibri" pitchFamily="34" charset="0"/>
              </a:rPr>
              <a:t>, </a:t>
            </a:r>
            <a:r>
              <a:rPr lang="es-ES_tradnl" dirty="0" err="1">
                <a:latin typeface="Calibri" pitchFamily="34" charset="0"/>
              </a:rPr>
              <a:t>the</a:t>
            </a:r>
            <a:r>
              <a:rPr lang="es-ES_tradnl" dirty="0">
                <a:latin typeface="Calibri" pitchFamily="34" charset="0"/>
              </a:rPr>
              <a:t> country has </a:t>
            </a:r>
            <a:r>
              <a:rPr lang="es-ES_tradnl" dirty="0" err="1">
                <a:latin typeface="Calibri" pitchFamily="34" charset="0"/>
              </a:rPr>
              <a:t>low</a:t>
            </a:r>
            <a:r>
              <a:rPr lang="es-ES_tradnl" dirty="0">
                <a:latin typeface="Calibri" pitchFamily="34" charset="0"/>
              </a:rPr>
              <a:t> </a:t>
            </a:r>
            <a:r>
              <a:rPr lang="es-ES_tradnl" dirty="0" err="1">
                <a:latin typeface="Calibri" pitchFamily="34" charset="0"/>
              </a:rPr>
              <a:t>levels</a:t>
            </a:r>
            <a:r>
              <a:rPr lang="es-ES_tradnl" dirty="0">
                <a:latin typeface="Calibri" pitchFamily="34" charset="0"/>
              </a:rPr>
              <a:t> of </a:t>
            </a:r>
            <a:r>
              <a:rPr lang="es-ES_tradnl" dirty="0" err="1">
                <a:latin typeface="Calibri" pitchFamily="34" charset="0"/>
              </a:rPr>
              <a:t>inequality</a:t>
            </a:r>
            <a:r>
              <a:rPr lang="es-ES_tradnl" dirty="0">
                <a:latin typeface="Calibri" pitchFamily="34" charset="0"/>
              </a:rPr>
              <a:t> in </a:t>
            </a:r>
            <a:r>
              <a:rPr lang="es-ES_tradnl" dirty="0" err="1">
                <a:latin typeface="Calibri" pitchFamily="34" charset="0"/>
              </a:rPr>
              <a:t>health</a:t>
            </a:r>
            <a:r>
              <a:rPr lang="es-ES_tradnl" dirty="0">
                <a:latin typeface="Calibri" pitchFamily="34" charset="0"/>
              </a:rPr>
              <a:t> status. </a:t>
            </a:r>
            <a:r>
              <a:rPr lang="es-ES_tradnl" dirty="0" err="1">
                <a:latin typeface="Calibri" pitchFamily="34" charset="0"/>
              </a:rPr>
              <a:t>Contributing</a:t>
            </a:r>
            <a:r>
              <a:rPr lang="es-ES_tradnl" dirty="0">
                <a:latin typeface="Calibri" pitchFamily="34" charset="0"/>
              </a:rPr>
              <a:t> </a:t>
            </a:r>
            <a:r>
              <a:rPr lang="es-ES_tradnl" dirty="0" err="1">
                <a:latin typeface="Calibri" pitchFamily="34" charset="0"/>
              </a:rPr>
              <a:t>to</a:t>
            </a:r>
            <a:r>
              <a:rPr lang="es-ES_tradnl" dirty="0">
                <a:latin typeface="Calibri" pitchFamily="34" charset="0"/>
              </a:rPr>
              <a:t> </a:t>
            </a:r>
            <a:r>
              <a:rPr lang="es-ES_tradnl" dirty="0" err="1">
                <a:latin typeface="Calibri" pitchFamily="34" charset="0"/>
              </a:rPr>
              <a:t>the</a:t>
            </a:r>
            <a:r>
              <a:rPr lang="es-ES_tradnl" dirty="0">
                <a:latin typeface="Calibri" pitchFamily="34" charset="0"/>
              </a:rPr>
              <a:t> positive </a:t>
            </a:r>
            <a:r>
              <a:rPr lang="es-ES_tradnl" dirty="0" err="1">
                <a:latin typeface="Calibri" pitchFamily="34" charset="0"/>
              </a:rPr>
              <a:t>trends</a:t>
            </a:r>
            <a:r>
              <a:rPr lang="es-ES_tradnl" dirty="0">
                <a:latin typeface="Calibri" pitchFamily="34" charset="0"/>
              </a:rPr>
              <a:t> </a:t>
            </a:r>
            <a:r>
              <a:rPr lang="es-ES_tradnl" dirty="0" err="1">
                <a:latin typeface="Calibri" pitchFamily="34" charset="0"/>
              </a:rPr>
              <a:t>were</a:t>
            </a:r>
            <a:r>
              <a:rPr lang="es-ES_tradnl" dirty="0">
                <a:latin typeface="Calibri" pitchFamily="34" charset="0"/>
              </a:rPr>
              <a:t> </a:t>
            </a:r>
            <a:r>
              <a:rPr lang="es-ES_tradnl" dirty="0" err="1">
                <a:latin typeface="Calibri" pitchFamily="34" charset="0"/>
              </a:rPr>
              <a:t>increased</a:t>
            </a:r>
            <a:r>
              <a:rPr lang="es-ES_tradnl" dirty="0">
                <a:latin typeface="Calibri" pitchFamily="34" charset="0"/>
              </a:rPr>
              <a:t> </a:t>
            </a:r>
            <a:r>
              <a:rPr lang="es-ES_tradnl" dirty="0" err="1">
                <a:latin typeface="Calibri" pitchFamily="34" charset="0"/>
              </a:rPr>
              <a:t>household</a:t>
            </a:r>
            <a:r>
              <a:rPr lang="es-ES_tradnl" dirty="0">
                <a:latin typeface="Calibri" pitchFamily="34" charset="0"/>
              </a:rPr>
              <a:t> </a:t>
            </a:r>
            <a:r>
              <a:rPr lang="es-ES_tradnl" dirty="0" err="1">
                <a:latin typeface="Calibri" pitchFamily="34" charset="0"/>
              </a:rPr>
              <a:t>income</a:t>
            </a:r>
            <a:r>
              <a:rPr lang="es-ES_tradnl" dirty="0">
                <a:latin typeface="Calibri" pitchFamily="34" charset="0"/>
              </a:rPr>
              <a:t>, </a:t>
            </a:r>
            <a:r>
              <a:rPr lang="es-ES_tradnl" dirty="0" err="1">
                <a:latin typeface="Calibri" pitchFamily="34" charset="0"/>
              </a:rPr>
              <a:t>reduced</a:t>
            </a:r>
            <a:r>
              <a:rPr lang="es-ES_tradnl" dirty="0">
                <a:latin typeface="Calibri" pitchFamily="34" charset="0"/>
              </a:rPr>
              <a:t> </a:t>
            </a:r>
            <a:r>
              <a:rPr lang="es-ES_tradnl" dirty="0" err="1">
                <a:latin typeface="Calibri" pitchFamily="34" charset="0"/>
              </a:rPr>
              <a:t>economic</a:t>
            </a:r>
            <a:r>
              <a:rPr lang="es-ES_tradnl" dirty="0">
                <a:latin typeface="Calibri" pitchFamily="34" charset="0"/>
              </a:rPr>
              <a:t> </a:t>
            </a:r>
            <a:r>
              <a:rPr lang="es-ES_tradnl" dirty="0" err="1">
                <a:latin typeface="Calibri" pitchFamily="34" charset="0"/>
              </a:rPr>
              <a:t>inequality</a:t>
            </a:r>
            <a:r>
              <a:rPr lang="es-ES_tradnl" dirty="0">
                <a:latin typeface="Calibri" pitchFamily="34" charset="0"/>
              </a:rPr>
              <a:t>, </a:t>
            </a:r>
            <a:r>
              <a:rPr lang="es-ES_tradnl" dirty="0" err="1">
                <a:latin typeface="Calibri" pitchFamily="34" charset="0"/>
              </a:rPr>
              <a:t>the</a:t>
            </a:r>
            <a:r>
              <a:rPr lang="es-ES_tradnl" dirty="0">
                <a:latin typeface="Calibri" pitchFamily="34" charset="0"/>
              </a:rPr>
              <a:t> Juntos </a:t>
            </a:r>
            <a:r>
              <a:rPr lang="es-ES_tradnl" dirty="0" err="1">
                <a:latin typeface="Calibri" pitchFamily="34" charset="0"/>
              </a:rPr>
              <a:t>conditional</a:t>
            </a:r>
            <a:r>
              <a:rPr lang="es-ES_tradnl" dirty="0">
                <a:latin typeface="Calibri" pitchFamily="34" charset="0"/>
              </a:rPr>
              <a:t> cash transfer </a:t>
            </a:r>
            <a:r>
              <a:rPr lang="es-ES_tradnl" dirty="0" err="1">
                <a:latin typeface="Calibri" pitchFamily="34" charset="0"/>
              </a:rPr>
              <a:t>program</a:t>
            </a:r>
            <a:r>
              <a:rPr lang="es-ES_tradnl" dirty="0">
                <a:latin typeface="Calibri" pitchFamily="34" charset="0"/>
              </a:rPr>
              <a:t> and gradual </a:t>
            </a:r>
            <a:r>
              <a:rPr lang="es-ES_tradnl" dirty="0" err="1">
                <a:latin typeface="Calibri" pitchFamily="34" charset="0"/>
              </a:rPr>
              <a:t>expansion</a:t>
            </a:r>
            <a:r>
              <a:rPr lang="es-ES_tradnl" dirty="0">
                <a:latin typeface="Calibri" pitchFamily="34" charset="0"/>
              </a:rPr>
              <a:t> of </a:t>
            </a:r>
            <a:r>
              <a:rPr lang="es-ES_tradnl" dirty="0" err="1">
                <a:latin typeface="Calibri" pitchFamily="34" charset="0"/>
              </a:rPr>
              <a:t>Peru’s</a:t>
            </a:r>
            <a:r>
              <a:rPr lang="es-ES_tradnl" dirty="0">
                <a:latin typeface="Calibri" pitchFamily="34" charset="0"/>
              </a:rPr>
              <a:t> </a:t>
            </a:r>
            <a:r>
              <a:rPr lang="es-ES_tradnl" dirty="0" err="1">
                <a:latin typeface="Calibri" pitchFamily="34" charset="0"/>
              </a:rPr>
              <a:t>public</a:t>
            </a:r>
            <a:r>
              <a:rPr lang="es-ES_tradnl" dirty="0">
                <a:latin typeface="Calibri" pitchFamily="34" charset="0"/>
              </a:rPr>
              <a:t> </a:t>
            </a:r>
            <a:r>
              <a:rPr lang="es-ES_tradnl" dirty="0" err="1">
                <a:latin typeface="Calibri" pitchFamily="34" charset="0"/>
              </a:rPr>
              <a:t>health</a:t>
            </a:r>
            <a:r>
              <a:rPr lang="es-ES_tradnl" dirty="0">
                <a:latin typeface="Calibri" pitchFamily="34" charset="0"/>
              </a:rPr>
              <a:t> </a:t>
            </a:r>
            <a:r>
              <a:rPr lang="es-ES_tradnl" dirty="0" err="1">
                <a:latin typeface="Calibri" pitchFamily="34" charset="0"/>
              </a:rPr>
              <a:t>insurance</a:t>
            </a:r>
            <a:r>
              <a:rPr lang="es-ES_tradnl" dirty="0">
                <a:latin typeface="Calibri" pitchFamily="34" charset="0"/>
              </a:rPr>
              <a:t>, Seguro Integral de Salud.</a:t>
            </a:r>
            <a:endParaRPr lang="es-ES" kern="0" dirty="0">
              <a:solidFill>
                <a:srgbClr val="0070C0"/>
              </a:solidFill>
              <a:latin typeface="Calibri" pitchFamily="34" charset="0"/>
            </a:endParaRPr>
          </a:p>
        </p:txBody>
      </p:sp>
      <p:sp>
        <p:nvSpPr>
          <p:cNvPr id="4" name="Slide Number Placeholder 3"/>
          <p:cNvSpPr>
            <a:spLocks noGrp="1"/>
          </p:cNvSpPr>
          <p:nvPr>
            <p:ph type="sldNum" sz="quarter" idx="10"/>
          </p:nvPr>
        </p:nvSpPr>
        <p:spPr/>
        <p:txBody>
          <a:bodyPr/>
          <a:lstStyle/>
          <a:p>
            <a:fld id="{818D8326-3516-4829-9907-BEB202A59B5E}" type="slidenum">
              <a:rPr lang="es-CL" smtClean="0"/>
              <a:t>4</a:t>
            </a:fld>
            <a:endParaRPr lang="es-CL"/>
          </a:p>
        </p:txBody>
      </p:sp>
    </p:spTree>
    <p:extLst>
      <p:ext uri="{BB962C8B-B14F-4D97-AF65-F5344CB8AC3E}">
        <p14:creationId xmlns:p14="http://schemas.microsoft.com/office/powerpoint/2010/main" val="28441131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10483" indent="-273263" eaLnBrk="0" hangingPunct="0">
              <a:defRPr>
                <a:solidFill>
                  <a:schemeClr val="tx1"/>
                </a:solidFill>
                <a:latin typeface="Arial" pitchFamily="34" charset="0"/>
              </a:defRPr>
            </a:lvl2pPr>
            <a:lvl3pPr marL="1093051" indent="-218610" eaLnBrk="0" hangingPunct="0">
              <a:defRPr>
                <a:solidFill>
                  <a:schemeClr val="tx1"/>
                </a:solidFill>
                <a:latin typeface="Arial" pitchFamily="34" charset="0"/>
              </a:defRPr>
            </a:lvl3pPr>
            <a:lvl4pPr marL="1530271" indent="-218610" eaLnBrk="0" hangingPunct="0">
              <a:defRPr>
                <a:solidFill>
                  <a:schemeClr val="tx1"/>
                </a:solidFill>
                <a:latin typeface="Arial" pitchFamily="34" charset="0"/>
              </a:defRPr>
            </a:lvl4pPr>
            <a:lvl5pPr marL="1967492" indent="-218610" eaLnBrk="0" hangingPunct="0">
              <a:defRPr>
                <a:solidFill>
                  <a:schemeClr val="tx1"/>
                </a:solidFill>
                <a:latin typeface="Arial" pitchFamily="34" charset="0"/>
              </a:defRPr>
            </a:lvl5pPr>
            <a:lvl6pPr marL="2404712" indent="-218610" eaLnBrk="0" fontAlgn="base" hangingPunct="0">
              <a:spcBef>
                <a:spcPct val="0"/>
              </a:spcBef>
              <a:spcAft>
                <a:spcPct val="0"/>
              </a:spcAft>
              <a:defRPr>
                <a:solidFill>
                  <a:schemeClr val="tx1"/>
                </a:solidFill>
                <a:latin typeface="Arial" pitchFamily="34" charset="0"/>
              </a:defRPr>
            </a:lvl6pPr>
            <a:lvl7pPr marL="2841932" indent="-218610" eaLnBrk="0" fontAlgn="base" hangingPunct="0">
              <a:spcBef>
                <a:spcPct val="0"/>
              </a:spcBef>
              <a:spcAft>
                <a:spcPct val="0"/>
              </a:spcAft>
              <a:defRPr>
                <a:solidFill>
                  <a:schemeClr val="tx1"/>
                </a:solidFill>
                <a:latin typeface="Arial" pitchFamily="34" charset="0"/>
              </a:defRPr>
            </a:lvl7pPr>
            <a:lvl8pPr marL="3279153" indent="-218610" eaLnBrk="0" fontAlgn="base" hangingPunct="0">
              <a:spcBef>
                <a:spcPct val="0"/>
              </a:spcBef>
              <a:spcAft>
                <a:spcPct val="0"/>
              </a:spcAft>
              <a:defRPr>
                <a:solidFill>
                  <a:schemeClr val="tx1"/>
                </a:solidFill>
                <a:latin typeface="Arial" pitchFamily="34" charset="0"/>
              </a:defRPr>
            </a:lvl8pPr>
            <a:lvl9pPr marL="3716373" indent="-21861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F9D1AE89-BF34-4FB7-98DB-75E3B153662D}" type="slidenum">
              <a:rPr lang="fr-CA" smtClean="0">
                <a:latin typeface="Calibri" pitchFamily="34" charset="0"/>
              </a:rPr>
              <a:pPr eaLnBrk="1" fontAlgn="base" hangingPunct="1">
                <a:spcBef>
                  <a:spcPct val="0"/>
                </a:spcBef>
                <a:spcAft>
                  <a:spcPct val="0"/>
                </a:spcAft>
              </a:pPr>
              <a:t>60</a:t>
            </a:fld>
            <a:endParaRPr lang="fr-CA" smtClean="0">
              <a:latin typeface="Calibri" pitchFamily="34" charset="0"/>
            </a:endParaRPr>
          </a:p>
        </p:txBody>
      </p:sp>
      <p:sp>
        <p:nvSpPr>
          <p:cNvPr id="84995" name="Rectangle 2"/>
          <p:cNvSpPr>
            <a:spLocks noGrp="1" noRot="1" noChangeAspect="1" noChangeArrowheads="1" noTextEdit="1"/>
          </p:cNvSpPr>
          <p:nvPr>
            <p:ph type="sldImg"/>
          </p:nvPr>
        </p:nvSpPr>
        <p:spPr bwMode="auto">
          <a:xfrm>
            <a:off x="1119188" y="700088"/>
            <a:ext cx="4643437" cy="348297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xfrm>
            <a:off x="918472" y="4414561"/>
            <a:ext cx="5044871" cy="41839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42" tIns="46271" rIns="92542" bIns="46271" numCol="1" anchor="t" anchorCtr="0" compatLnSpc="1">
            <a:prstTxWarp prst="textNoShape">
              <a:avLst/>
            </a:prstTxWarp>
          </a:bodyPr>
          <a:lstStyle/>
          <a:p>
            <a:pPr eaLnBrk="1" hangingPunct="1">
              <a:spcBef>
                <a:spcPct val="0"/>
              </a:spcBef>
            </a:pPr>
            <a:endParaRPr lang="fr-CA"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10483" indent="-273263" eaLnBrk="0" hangingPunct="0">
              <a:defRPr>
                <a:solidFill>
                  <a:schemeClr val="tx1"/>
                </a:solidFill>
                <a:latin typeface="Arial" pitchFamily="34" charset="0"/>
              </a:defRPr>
            </a:lvl2pPr>
            <a:lvl3pPr marL="1093051" indent="-218610" eaLnBrk="0" hangingPunct="0">
              <a:defRPr>
                <a:solidFill>
                  <a:schemeClr val="tx1"/>
                </a:solidFill>
                <a:latin typeface="Arial" pitchFamily="34" charset="0"/>
              </a:defRPr>
            </a:lvl3pPr>
            <a:lvl4pPr marL="1530271" indent="-218610" eaLnBrk="0" hangingPunct="0">
              <a:defRPr>
                <a:solidFill>
                  <a:schemeClr val="tx1"/>
                </a:solidFill>
                <a:latin typeface="Arial" pitchFamily="34" charset="0"/>
              </a:defRPr>
            </a:lvl4pPr>
            <a:lvl5pPr marL="1967492" indent="-218610" eaLnBrk="0" hangingPunct="0">
              <a:defRPr>
                <a:solidFill>
                  <a:schemeClr val="tx1"/>
                </a:solidFill>
                <a:latin typeface="Arial" pitchFamily="34" charset="0"/>
              </a:defRPr>
            </a:lvl5pPr>
            <a:lvl6pPr marL="2404712" indent="-218610" eaLnBrk="0" fontAlgn="base" hangingPunct="0">
              <a:spcBef>
                <a:spcPct val="0"/>
              </a:spcBef>
              <a:spcAft>
                <a:spcPct val="0"/>
              </a:spcAft>
              <a:defRPr>
                <a:solidFill>
                  <a:schemeClr val="tx1"/>
                </a:solidFill>
                <a:latin typeface="Arial" pitchFamily="34" charset="0"/>
              </a:defRPr>
            </a:lvl6pPr>
            <a:lvl7pPr marL="2841932" indent="-218610" eaLnBrk="0" fontAlgn="base" hangingPunct="0">
              <a:spcBef>
                <a:spcPct val="0"/>
              </a:spcBef>
              <a:spcAft>
                <a:spcPct val="0"/>
              </a:spcAft>
              <a:defRPr>
                <a:solidFill>
                  <a:schemeClr val="tx1"/>
                </a:solidFill>
                <a:latin typeface="Arial" pitchFamily="34" charset="0"/>
              </a:defRPr>
            </a:lvl7pPr>
            <a:lvl8pPr marL="3279153" indent="-218610" eaLnBrk="0" fontAlgn="base" hangingPunct="0">
              <a:spcBef>
                <a:spcPct val="0"/>
              </a:spcBef>
              <a:spcAft>
                <a:spcPct val="0"/>
              </a:spcAft>
              <a:defRPr>
                <a:solidFill>
                  <a:schemeClr val="tx1"/>
                </a:solidFill>
                <a:latin typeface="Arial" pitchFamily="34" charset="0"/>
              </a:defRPr>
            </a:lvl8pPr>
            <a:lvl9pPr marL="3716373" indent="-21861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2B4444BD-AB42-4936-BE1A-AF49A11B8BC4}" type="slidenum">
              <a:rPr lang="fr-CA" smtClean="0">
                <a:latin typeface="Calibri" pitchFamily="34" charset="0"/>
              </a:rPr>
              <a:pPr eaLnBrk="1" fontAlgn="base" hangingPunct="1">
                <a:spcBef>
                  <a:spcPct val="0"/>
                </a:spcBef>
                <a:spcAft>
                  <a:spcPct val="0"/>
                </a:spcAft>
              </a:pPr>
              <a:t>61</a:t>
            </a:fld>
            <a:endParaRPr lang="fr-CA" smtClean="0">
              <a:latin typeface="Calibri" pitchFamily="34" charset="0"/>
            </a:endParaRPr>
          </a:p>
        </p:txBody>
      </p:sp>
      <p:sp>
        <p:nvSpPr>
          <p:cNvPr id="86019" name="Rectangle 2"/>
          <p:cNvSpPr>
            <a:spLocks noGrp="1" noRot="1" noChangeAspect="1" noChangeArrowheads="1" noTextEdit="1"/>
          </p:cNvSpPr>
          <p:nvPr>
            <p:ph type="sldImg"/>
          </p:nvPr>
        </p:nvSpPr>
        <p:spPr bwMode="auto">
          <a:xfrm>
            <a:off x="1119188" y="700088"/>
            <a:ext cx="4643437" cy="348297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xfrm>
            <a:off x="918472" y="4414561"/>
            <a:ext cx="5044871" cy="41839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542" tIns="46271" rIns="92542" bIns="46271" numCol="1" anchor="t" anchorCtr="0" compatLnSpc="1">
            <a:prstTxWarp prst="textNoShape">
              <a:avLst/>
            </a:prstTxWarp>
          </a:bodyPr>
          <a:lstStyle/>
          <a:p>
            <a:pPr eaLnBrk="1" hangingPunct="1">
              <a:spcBef>
                <a:spcPct val="0"/>
              </a:spcBef>
            </a:pPr>
            <a:endParaRPr lang="fr-CA"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CL"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a:defRPr>
            </a:lvl1pPr>
            <a:lvl2pPr marL="751122" indent="-288893">
              <a:defRPr sz="2400">
                <a:solidFill>
                  <a:schemeClr val="tx1"/>
                </a:solidFill>
                <a:latin typeface="Times"/>
              </a:defRPr>
            </a:lvl2pPr>
            <a:lvl3pPr marL="1155573" indent="-231115">
              <a:defRPr sz="2400">
                <a:solidFill>
                  <a:schemeClr val="tx1"/>
                </a:solidFill>
                <a:latin typeface="Times"/>
              </a:defRPr>
            </a:lvl3pPr>
            <a:lvl4pPr marL="1617802" indent="-231115">
              <a:defRPr sz="2400">
                <a:solidFill>
                  <a:schemeClr val="tx1"/>
                </a:solidFill>
                <a:latin typeface="Times"/>
              </a:defRPr>
            </a:lvl4pPr>
            <a:lvl5pPr marL="2080031" indent="-231115">
              <a:defRPr sz="2400">
                <a:solidFill>
                  <a:schemeClr val="tx1"/>
                </a:solidFill>
                <a:latin typeface="Times"/>
              </a:defRPr>
            </a:lvl5pPr>
            <a:lvl6pPr marL="2542261" indent="-231115" eaLnBrk="0" fontAlgn="base" hangingPunct="0">
              <a:spcBef>
                <a:spcPct val="0"/>
              </a:spcBef>
              <a:spcAft>
                <a:spcPct val="0"/>
              </a:spcAft>
              <a:defRPr sz="2400">
                <a:solidFill>
                  <a:schemeClr val="tx1"/>
                </a:solidFill>
                <a:latin typeface="Times"/>
              </a:defRPr>
            </a:lvl6pPr>
            <a:lvl7pPr marL="3004490" indent="-231115" eaLnBrk="0" fontAlgn="base" hangingPunct="0">
              <a:spcBef>
                <a:spcPct val="0"/>
              </a:spcBef>
              <a:spcAft>
                <a:spcPct val="0"/>
              </a:spcAft>
              <a:defRPr sz="2400">
                <a:solidFill>
                  <a:schemeClr val="tx1"/>
                </a:solidFill>
                <a:latin typeface="Times"/>
              </a:defRPr>
            </a:lvl7pPr>
            <a:lvl8pPr marL="3466719" indent="-231115" eaLnBrk="0" fontAlgn="base" hangingPunct="0">
              <a:spcBef>
                <a:spcPct val="0"/>
              </a:spcBef>
              <a:spcAft>
                <a:spcPct val="0"/>
              </a:spcAft>
              <a:defRPr sz="2400">
                <a:solidFill>
                  <a:schemeClr val="tx1"/>
                </a:solidFill>
                <a:latin typeface="Times"/>
              </a:defRPr>
            </a:lvl8pPr>
            <a:lvl9pPr marL="3928948" indent="-231115" eaLnBrk="0" fontAlgn="base" hangingPunct="0">
              <a:spcBef>
                <a:spcPct val="0"/>
              </a:spcBef>
              <a:spcAft>
                <a:spcPct val="0"/>
              </a:spcAft>
              <a:defRPr sz="2400">
                <a:solidFill>
                  <a:schemeClr val="tx1"/>
                </a:solidFill>
                <a:latin typeface="Times"/>
              </a:defRPr>
            </a:lvl9pPr>
          </a:lstStyle>
          <a:p>
            <a:fld id="{6272D3E1-0180-4351-ADE8-2C3384AAEBC0}" type="slidenum">
              <a:rPr lang="es-ES" sz="1200"/>
              <a:pPr/>
              <a:t>62</a:t>
            </a:fld>
            <a:endParaRPr lang="es-E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a:latin typeface="Calibri" pitchFamily="34" charset="0"/>
              </a:rPr>
              <a:t>These two graphics (ECLAC, 2008), show that even if all countries in the region have made progress over time with regards to some health variables like mortal maternity rate and infant mortality rate; there are persistent inequalities among countries.  Indeed, while in 2006 countries like Haiti, Guyana, Bolivia, Guatemala, Peru and Equator showed extremely high rates of maternal mortality; others, like Bahamas, Chile, Cuba, Costa Rica, Trinidad and Tobago and Uruguay enjoyed rates of less than 50 deaths per 100,000 live births. The same pattern may be observed with regards to infant mortality; where the rate has decreased in LAC from over 40 death per 1,000 in 1990 to slightly over 20 per 1,000 in 2006 while some countries like Haiti, Bolivia or Guyana showed rates over 50 per 1,000 along with others like Cuba or Chile that present rates under 10 per 1,000.</a:t>
            </a:r>
            <a:endParaRPr lang="es-CL" dirty="0">
              <a:latin typeface="Calibri" pitchFamily="34" charset="0"/>
            </a:endParaRPr>
          </a:p>
          <a:p>
            <a:pPr>
              <a:buFont typeface="Arial" pitchFamily="34" charset="0"/>
              <a:buChar char="•"/>
            </a:pPr>
            <a:r>
              <a:rPr lang="en-US" dirty="0">
                <a:latin typeface="Calibri" pitchFamily="34" charset="0"/>
              </a:rPr>
              <a:t>The two following graphs show the evolution by country and for LAC (line) of the proportion of deliveries attended by qualified personnel &amp; the prevalence of use of family planning methods for 2001-2011. Both graphics present an important dispersion with countries having quite good results and others lacking behind, even if in general all of them show progress during the period.</a:t>
            </a:r>
            <a:endParaRPr lang="es-CL" dirty="0">
              <a:latin typeface="Calibri" pitchFamily="34" charset="0"/>
            </a:endParaRPr>
          </a:p>
          <a:p>
            <a:pPr>
              <a:buFont typeface="Arial" pitchFamily="34" charset="0"/>
              <a:buChar char="•"/>
            </a:pPr>
            <a:r>
              <a:rPr lang="en-US" dirty="0">
                <a:latin typeface="Calibri" pitchFamily="34" charset="0"/>
              </a:rPr>
              <a:t>Recent </a:t>
            </a:r>
            <a:r>
              <a:rPr lang="en-US" dirty="0" err="1">
                <a:latin typeface="Calibri" pitchFamily="34" charset="0"/>
              </a:rPr>
              <a:t>Equilac</a:t>
            </a:r>
            <a:r>
              <a:rPr lang="en-US" dirty="0">
                <a:latin typeface="Calibri" pitchFamily="34" charset="0"/>
              </a:rPr>
              <a:t> studies (PAHO/WB) have shown</a:t>
            </a:r>
            <a:r>
              <a:rPr lang="en-CA" dirty="0">
                <a:latin typeface="Calibri" pitchFamily="34" charset="0"/>
              </a:rPr>
              <a:t> the following results for some LAC countries:</a:t>
            </a:r>
            <a:endParaRPr lang="es-CL" dirty="0">
              <a:latin typeface="Calibri" pitchFamily="34" charset="0"/>
            </a:endParaRPr>
          </a:p>
          <a:p>
            <a:pPr lvl="0">
              <a:buFont typeface="Arial" pitchFamily="34" charset="0"/>
              <a:buChar char="•"/>
            </a:pPr>
            <a:r>
              <a:rPr lang="en-US" dirty="0">
                <a:latin typeface="Calibri" pitchFamily="34" charset="0"/>
              </a:rPr>
              <a:t>In Brazil, the poor reported worse health status than the better-off, while the wealthy reported more chronic diseases. Overall, income-related inequality in the use of medical and dental care is gradually declining, a trend associated with pro-equity policies and programs such as the Community Health Agents Program and the Family Health Program.</a:t>
            </a:r>
            <a:endParaRPr lang="es-CL" dirty="0">
              <a:latin typeface="Calibri" pitchFamily="34" charset="0"/>
            </a:endParaRPr>
          </a:p>
          <a:p>
            <a:pPr lvl="0">
              <a:buFont typeface="Arial" pitchFamily="34" charset="0"/>
              <a:buChar char="•"/>
            </a:pPr>
            <a:r>
              <a:rPr lang="en-US" dirty="0">
                <a:latin typeface="Calibri" pitchFamily="34" charset="0"/>
              </a:rPr>
              <a:t>In Chile, inequities in health service utilization have declined over time. Significant income inequality in the use of specialized and dental services persists and calls for attention from policymakers. Overall, the authors conclude that the pattern of health-care utilization is consistent with policies implemented and is trending in the intended direction.</a:t>
            </a:r>
            <a:endParaRPr lang="es-CL" dirty="0">
              <a:latin typeface="Calibri" pitchFamily="34" charset="0"/>
            </a:endParaRPr>
          </a:p>
          <a:p>
            <a:pPr lvl="0">
              <a:buFont typeface="Arial" pitchFamily="34" charset="0"/>
              <a:buChar char="•"/>
            </a:pPr>
            <a:r>
              <a:rPr lang="en-US" dirty="0">
                <a:latin typeface="Calibri" pitchFamily="34" charset="0"/>
              </a:rPr>
              <a:t>Colombia has made important progress in equity with regard to social health insurance affiliation, access to medicine and curative services, and perception of the quality of health-care services. Yet important gaps remain that affect poorer populations, especially their perception of their own health conditions and their access to preventive medical and dental services.</a:t>
            </a:r>
            <a:endParaRPr lang="es-CL" dirty="0">
              <a:latin typeface="Calibri" pitchFamily="34" charset="0"/>
            </a:endParaRPr>
          </a:p>
          <a:p>
            <a:pPr lvl="0">
              <a:buFont typeface="Arial" pitchFamily="34" charset="0"/>
              <a:buChar char="•"/>
            </a:pPr>
            <a:r>
              <a:rPr lang="en-US" dirty="0">
                <a:latin typeface="Calibri" pitchFamily="34" charset="0"/>
              </a:rPr>
              <a:t>In Jamaica, income-related inequalities in health status and health care have increased, and those who need health services most are using them least—despite measures taken to address health inequity. The findings suggest a need for more innovative programs geared toward improving health equity in the country.</a:t>
            </a:r>
            <a:endParaRPr lang="es-CL" dirty="0">
              <a:latin typeface="Calibri" pitchFamily="34" charset="0"/>
            </a:endParaRPr>
          </a:p>
          <a:p>
            <a:pPr lvl="0">
              <a:buFont typeface="Arial" pitchFamily="34" charset="0"/>
              <a:buChar char="•"/>
            </a:pPr>
            <a:r>
              <a:rPr lang="en-US" dirty="0">
                <a:latin typeface="Calibri" pitchFamily="34" charset="0"/>
              </a:rPr>
              <a:t>In Mexico, health-care utilization patterns improved from 2000 to 2006, but no significant changes in income-related health and health-care inequity were found. The evidence supports the idea that increasing the effectiveness of spending is necessary to ensure that more equitable funding translates into more equitable access to services and more equitable health outcomes.</a:t>
            </a:r>
            <a:endParaRPr lang="es-CL" dirty="0">
              <a:latin typeface="Calibri" pitchFamily="34" charset="0"/>
            </a:endParaRPr>
          </a:p>
          <a:p>
            <a:pPr>
              <a:buFont typeface="Arial" pitchFamily="34" charset="0"/>
              <a:buChar char="•"/>
            </a:pPr>
            <a:r>
              <a:rPr lang="es-ES_tradnl" dirty="0">
                <a:latin typeface="Calibri" pitchFamily="34" charset="0"/>
              </a:rPr>
              <a:t>In </a:t>
            </a:r>
            <a:r>
              <a:rPr lang="es-ES_tradnl" dirty="0" err="1">
                <a:latin typeface="Calibri" pitchFamily="34" charset="0"/>
              </a:rPr>
              <a:t>Peru</a:t>
            </a:r>
            <a:r>
              <a:rPr lang="es-ES_tradnl" dirty="0">
                <a:latin typeface="Calibri" pitchFamily="34" charset="0"/>
              </a:rPr>
              <a:t>, </a:t>
            </a:r>
            <a:r>
              <a:rPr lang="es-ES_tradnl" dirty="0" err="1">
                <a:latin typeface="Calibri" pitchFamily="34" charset="0"/>
              </a:rPr>
              <a:t>inequity</a:t>
            </a:r>
            <a:r>
              <a:rPr lang="es-ES_tradnl" dirty="0">
                <a:latin typeface="Calibri" pitchFamily="34" charset="0"/>
              </a:rPr>
              <a:t> in </a:t>
            </a:r>
            <a:r>
              <a:rPr lang="es-ES_tradnl" dirty="0" err="1">
                <a:latin typeface="Calibri" pitchFamily="34" charset="0"/>
              </a:rPr>
              <a:t>the</a:t>
            </a:r>
            <a:r>
              <a:rPr lang="es-ES_tradnl" dirty="0">
                <a:latin typeface="Calibri" pitchFamily="34" charset="0"/>
              </a:rPr>
              <a:t> use of </a:t>
            </a:r>
            <a:r>
              <a:rPr lang="es-ES_tradnl" dirty="0" err="1">
                <a:latin typeface="Calibri" pitchFamily="34" charset="0"/>
              </a:rPr>
              <a:t>preventive</a:t>
            </a:r>
            <a:r>
              <a:rPr lang="es-ES_tradnl" dirty="0">
                <a:latin typeface="Calibri" pitchFamily="34" charset="0"/>
              </a:rPr>
              <a:t> </a:t>
            </a:r>
            <a:r>
              <a:rPr lang="es-ES_tradnl" dirty="0" err="1">
                <a:latin typeface="Calibri" pitchFamily="34" charset="0"/>
              </a:rPr>
              <a:t>services</a:t>
            </a:r>
            <a:r>
              <a:rPr lang="es-ES_tradnl" dirty="0">
                <a:latin typeface="Calibri" pitchFamily="34" charset="0"/>
              </a:rPr>
              <a:t> </a:t>
            </a:r>
            <a:r>
              <a:rPr lang="es-ES_tradnl" dirty="0" err="1">
                <a:latin typeface="Calibri" pitchFamily="34" charset="0"/>
              </a:rPr>
              <a:t>increased</a:t>
            </a:r>
            <a:r>
              <a:rPr lang="es-ES_tradnl" dirty="0">
                <a:latin typeface="Calibri" pitchFamily="34" charset="0"/>
              </a:rPr>
              <a:t> </a:t>
            </a:r>
            <a:r>
              <a:rPr lang="es-ES_tradnl" dirty="0" err="1">
                <a:latin typeface="Calibri" pitchFamily="34" charset="0"/>
              </a:rPr>
              <a:t>slightly</a:t>
            </a:r>
            <a:r>
              <a:rPr lang="es-ES_tradnl" dirty="0">
                <a:latin typeface="Calibri" pitchFamily="34" charset="0"/>
              </a:rPr>
              <a:t> </a:t>
            </a:r>
            <a:r>
              <a:rPr lang="es-ES_tradnl" dirty="0" err="1">
                <a:latin typeface="Calibri" pitchFamily="34" charset="0"/>
              </a:rPr>
              <a:t>between</a:t>
            </a:r>
            <a:r>
              <a:rPr lang="es-ES_tradnl" dirty="0">
                <a:latin typeface="Calibri" pitchFamily="34" charset="0"/>
              </a:rPr>
              <a:t> 2004 and 2008, </a:t>
            </a:r>
            <a:r>
              <a:rPr lang="es-ES_tradnl" dirty="0" err="1">
                <a:latin typeface="Calibri" pitchFamily="34" charset="0"/>
              </a:rPr>
              <a:t>but</a:t>
            </a:r>
            <a:r>
              <a:rPr lang="es-ES_tradnl" dirty="0">
                <a:latin typeface="Calibri" pitchFamily="34" charset="0"/>
              </a:rPr>
              <a:t> </a:t>
            </a:r>
            <a:r>
              <a:rPr lang="es-ES_tradnl" dirty="0" err="1">
                <a:latin typeface="Calibri" pitchFamily="34" charset="0"/>
              </a:rPr>
              <a:t>inequity</a:t>
            </a:r>
            <a:r>
              <a:rPr lang="es-ES_tradnl" dirty="0">
                <a:latin typeface="Calibri" pitchFamily="34" charset="0"/>
              </a:rPr>
              <a:t> in </a:t>
            </a:r>
            <a:r>
              <a:rPr lang="es-ES_tradnl" dirty="0" err="1">
                <a:latin typeface="Calibri" pitchFamily="34" charset="0"/>
              </a:rPr>
              <a:t>the</a:t>
            </a:r>
            <a:r>
              <a:rPr lang="es-ES_tradnl" dirty="0">
                <a:latin typeface="Calibri" pitchFamily="34" charset="0"/>
              </a:rPr>
              <a:t> use of </a:t>
            </a:r>
            <a:r>
              <a:rPr lang="es-ES_tradnl" dirty="0" err="1">
                <a:latin typeface="Calibri" pitchFamily="34" charset="0"/>
              </a:rPr>
              <a:t>curative</a:t>
            </a:r>
            <a:r>
              <a:rPr lang="es-ES_tradnl" dirty="0">
                <a:latin typeface="Calibri" pitchFamily="34" charset="0"/>
              </a:rPr>
              <a:t> </a:t>
            </a:r>
            <a:r>
              <a:rPr lang="es-ES_tradnl" dirty="0" err="1">
                <a:latin typeface="Calibri" pitchFamily="34" charset="0"/>
              </a:rPr>
              <a:t>services</a:t>
            </a:r>
            <a:r>
              <a:rPr lang="es-ES_tradnl" dirty="0">
                <a:latin typeface="Calibri" pitchFamily="34" charset="0"/>
              </a:rPr>
              <a:t> </a:t>
            </a:r>
            <a:r>
              <a:rPr lang="es-ES_tradnl" dirty="0" err="1">
                <a:latin typeface="Calibri" pitchFamily="34" charset="0"/>
              </a:rPr>
              <a:t>declined</a:t>
            </a:r>
            <a:r>
              <a:rPr lang="es-ES_tradnl" dirty="0">
                <a:latin typeface="Calibri" pitchFamily="34" charset="0"/>
              </a:rPr>
              <a:t> </a:t>
            </a:r>
            <a:r>
              <a:rPr lang="es-ES_tradnl" dirty="0" err="1">
                <a:latin typeface="Calibri" pitchFamily="34" charset="0"/>
              </a:rPr>
              <a:t>significantly</a:t>
            </a:r>
            <a:r>
              <a:rPr lang="es-ES_tradnl" dirty="0">
                <a:latin typeface="Calibri" pitchFamily="34" charset="0"/>
              </a:rPr>
              <a:t>. </a:t>
            </a:r>
            <a:r>
              <a:rPr lang="es-ES_tradnl" dirty="0" err="1">
                <a:latin typeface="Calibri" pitchFamily="34" charset="0"/>
              </a:rPr>
              <a:t>Overall</a:t>
            </a:r>
            <a:r>
              <a:rPr lang="es-ES_tradnl" dirty="0">
                <a:latin typeface="Calibri" pitchFamily="34" charset="0"/>
              </a:rPr>
              <a:t>, </a:t>
            </a:r>
            <a:r>
              <a:rPr lang="es-ES_tradnl" dirty="0" err="1">
                <a:latin typeface="Calibri" pitchFamily="34" charset="0"/>
              </a:rPr>
              <a:t>the</a:t>
            </a:r>
            <a:r>
              <a:rPr lang="es-ES_tradnl" dirty="0">
                <a:latin typeface="Calibri" pitchFamily="34" charset="0"/>
              </a:rPr>
              <a:t> country has </a:t>
            </a:r>
            <a:r>
              <a:rPr lang="es-ES_tradnl" dirty="0" err="1">
                <a:latin typeface="Calibri" pitchFamily="34" charset="0"/>
              </a:rPr>
              <a:t>low</a:t>
            </a:r>
            <a:r>
              <a:rPr lang="es-ES_tradnl" dirty="0">
                <a:latin typeface="Calibri" pitchFamily="34" charset="0"/>
              </a:rPr>
              <a:t> </a:t>
            </a:r>
            <a:r>
              <a:rPr lang="es-ES_tradnl" dirty="0" err="1">
                <a:latin typeface="Calibri" pitchFamily="34" charset="0"/>
              </a:rPr>
              <a:t>levels</a:t>
            </a:r>
            <a:r>
              <a:rPr lang="es-ES_tradnl" dirty="0">
                <a:latin typeface="Calibri" pitchFamily="34" charset="0"/>
              </a:rPr>
              <a:t> of </a:t>
            </a:r>
            <a:r>
              <a:rPr lang="es-ES_tradnl" dirty="0" err="1">
                <a:latin typeface="Calibri" pitchFamily="34" charset="0"/>
              </a:rPr>
              <a:t>inequality</a:t>
            </a:r>
            <a:r>
              <a:rPr lang="es-ES_tradnl" dirty="0">
                <a:latin typeface="Calibri" pitchFamily="34" charset="0"/>
              </a:rPr>
              <a:t> in </a:t>
            </a:r>
            <a:r>
              <a:rPr lang="es-ES_tradnl" dirty="0" err="1">
                <a:latin typeface="Calibri" pitchFamily="34" charset="0"/>
              </a:rPr>
              <a:t>health</a:t>
            </a:r>
            <a:r>
              <a:rPr lang="es-ES_tradnl" dirty="0">
                <a:latin typeface="Calibri" pitchFamily="34" charset="0"/>
              </a:rPr>
              <a:t> status. </a:t>
            </a:r>
            <a:r>
              <a:rPr lang="es-ES_tradnl" dirty="0" err="1">
                <a:latin typeface="Calibri" pitchFamily="34" charset="0"/>
              </a:rPr>
              <a:t>Contributing</a:t>
            </a:r>
            <a:r>
              <a:rPr lang="es-ES_tradnl" dirty="0">
                <a:latin typeface="Calibri" pitchFamily="34" charset="0"/>
              </a:rPr>
              <a:t> </a:t>
            </a:r>
            <a:r>
              <a:rPr lang="es-ES_tradnl" dirty="0" err="1">
                <a:latin typeface="Calibri" pitchFamily="34" charset="0"/>
              </a:rPr>
              <a:t>to</a:t>
            </a:r>
            <a:r>
              <a:rPr lang="es-ES_tradnl" dirty="0">
                <a:latin typeface="Calibri" pitchFamily="34" charset="0"/>
              </a:rPr>
              <a:t> </a:t>
            </a:r>
            <a:r>
              <a:rPr lang="es-ES_tradnl" dirty="0" err="1">
                <a:latin typeface="Calibri" pitchFamily="34" charset="0"/>
              </a:rPr>
              <a:t>the</a:t>
            </a:r>
            <a:r>
              <a:rPr lang="es-ES_tradnl" dirty="0">
                <a:latin typeface="Calibri" pitchFamily="34" charset="0"/>
              </a:rPr>
              <a:t> positive </a:t>
            </a:r>
            <a:r>
              <a:rPr lang="es-ES_tradnl" dirty="0" err="1">
                <a:latin typeface="Calibri" pitchFamily="34" charset="0"/>
              </a:rPr>
              <a:t>trends</a:t>
            </a:r>
            <a:r>
              <a:rPr lang="es-ES_tradnl" dirty="0">
                <a:latin typeface="Calibri" pitchFamily="34" charset="0"/>
              </a:rPr>
              <a:t> </a:t>
            </a:r>
            <a:r>
              <a:rPr lang="es-ES_tradnl" dirty="0" err="1">
                <a:latin typeface="Calibri" pitchFamily="34" charset="0"/>
              </a:rPr>
              <a:t>were</a:t>
            </a:r>
            <a:r>
              <a:rPr lang="es-ES_tradnl" dirty="0">
                <a:latin typeface="Calibri" pitchFamily="34" charset="0"/>
              </a:rPr>
              <a:t> </a:t>
            </a:r>
            <a:r>
              <a:rPr lang="es-ES_tradnl" dirty="0" err="1">
                <a:latin typeface="Calibri" pitchFamily="34" charset="0"/>
              </a:rPr>
              <a:t>increased</a:t>
            </a:r>
            <a:r>
              <a:rPr lang="es-ES_tradnl" dirty="0">
                <a:latin typeface="Calibri" pitchFamily="34" charset="0"/>
              </a:rPr>
              <a:t> </a:t>
            </a:r>
            <a:r>
              <a:rPr lang="es-ES_tradnl" dirty="0" err="1">
                <a:latin typeface="Calibri" pitchFamily="34" charset="0"/>
              </a:rPr>
              <a:t>household</a:t>
            </a:r>
            <a:r>
              <a:rPr lang="es-ES_tradnl" dirty="0">
                <a:latin typeface="Calibri" pitchFamily="34" charset="0"/>
              </a:rPr>
              <a:t> </a:t>
            </a:r>
            <a:r>
              <a:rPr lang="es-ES_tradnl" dirty="0" err="1">
                <a:latin typeface="Calibri" pitchFamily="34" charset="0"/>
              </a:rPr>
              <a:t>income</a:t>
            </a:r>
            <a:r>
              <a:rPr lang="es-ES_tradnl" dirty="0">
                <a:latin typeface="Calibri" pitchFamily="34" charset="0"/>
              </a:rPr>
              <a:t>, </a:t>
            </a:r>
            <a:r>
              <a:rPr lang="es-ES_tradnl" dirty="0" err="1">
                <a:latin typeface="Calibri" pitchFamily="34" charset="0"/>
              </a:rPr>
              <a:t>reduced</a:t>
            </a:r>
            <a:r>
              <a:rPr lang="es-ES_tradnl" dirty="0">
                <a:latin typeface="Calibri" pitchFamily="34" charset="0"/>
              </a:rPr>
              <a:t> </a:t>
            </a:r>
            <a:r>
              <a:rPr lang="es-ES_tradnl" dirty="0" err="1">
                <a:latin typeface="Calibri" pitchFamily="34" charset="0"/>
              </a:rPr>
              <a:t>economic</a:t>
            </a:r>
            <a:r>
              <a:rPr lang="es-ES_tradnl" dirty="0">
                <a:latin typeface="Calibri" pitchFamily="34" charset="0"/>
              </a:rPr>
              <a:t> </a:t>
            </a:r>
            <a:r>
              <a:rPr lang="es-ES_tradnl" dirty="0" err="1">
                <a:latin typeface="Calibri" pitchFamily="34" charset="0"/>
              </a:rPr>
              <a:t>inequality</a:t>
            </a:r>
            <a:r>
              <a:rPr lang="es-ES_tradnl" dirty="0">
                <a:latin typeface="Calibri" pitchFamily="34" charset="0"/>
              </a:rPr>
              <a:t>, </a:t>
            </a:r>
            <a:r>
              <a:rPr lang="es-ES_tradnl" dirty="0" err="1">
                <a:latin typeface="Calibri" pitchFamily="34" charset="0"/>
              </a:rPr>
              <a:t>the</a:t>
            </a:r>
            <a:r>
              <a:rPr lang="es-ES_tradnl" dirty="0">
                <a:latin typeface="Calibri" pitchFamily="34" charset="0"/>
              </a:rPr>
              <a:t> Juntos </a:t>
            </a:r>
            <a:r>
              <a:rPr lang="es-ES_tradnl" dirty="0" err="1">
                <a:latin typeface="Calibri" pitchFamily="34" charset="0"/>
              </a:rPr>
              <a:t>conditional</a:t>
            </a:r>
            <a:r>
              <a:rPr lang="es-ES_tradnl" dirty="0">
                <a:latin typeface="Calibri" pitchFamily="34" charset="0"/>
              </a:rPr>
              <a:t> cash transfer </a:t>
            </a:r>
            <a:r>
              <a:rPr lang="es-ES_tradnl" dirty="0" err="1">
                <a:latin typeface="Calibri" pitchFamily="34" charset="0"/>
              </a:rPr>
              <a:t>program</a:t>
            </a:r>
            <a:r>
              <a:rPr lang="es-ES_tradnl" dirty="0">
                <a:latin typeface="Calibri" pitchFamily="34" charset="0"/>
              </a:rPr>
              <a:t> and gradual </a:t>
            </a:r>
            <a:r>
              <a:rPr lang="es-ES_tradnl" dirty="0" err="1">
                <a:latin typeface="Calibri" pitchFamily="34" charset="0"/>
              </a:rPr>
              <a:t>expansion</a:t>
            </a:r>
            <a:r>
              <a:rPr lang="es-ES_tradnl" dirty="0">
                <a:latin typeface="Calibri" pitchFamily="34" charset="0"/>
              </a:rPr>
              <a:t> of </a:t>
            </a:r>
            <a:r>
              <a:rPr lang="es-ES_tradnl" dirty="0" err="1">
                <a:latin typeface="Calibri" pitchFamily="34" charset="0"/>
              </a:rPr>
              <a:t>Peru’s</a:t>
            </a:r>
            <a:r>
              <a:rPr lang="es-ES_tradnl" dirty="0">
                <a:latin typeface="Calibri" pitchFamily="34" charset="0"/>
              </a:rPr>
              <a:t> </a:t>
            </a:r>
            <a:r>
              <a:rPr lang="es-ES_tradnl" dirty="0" err="1">
                <a:latin typeface="Calibri" pitchFamily="34" charset="0"/>
              </a:rPr>
              <a:t>public</a:t>
            </a:r>
            <a:r>
              <a:rPr lang="es-ES_tradnl" dirty="0">
                <a:latin typeface="Calibri" pitchFamily="34" charset="0"/>
              </a:rPr>
              <a:t> </a:t>
            </a:r>
            <a:r>
              <a:rPr lang="es-ES_tradnl" dirty="0" err="1">
                <a:latin typeface="Calibri" pitchFamily="34" charset="0"/>
              </a:rPr>
              <a:t>health</a:t>
            </a:r>
            <a:r>
              <a:rPr lang="es-ES_tradnl" dirty="0">
                <a:latin typeface="Calibri" pitchFamily="34" charset="0"/>
              </a:rPr>
              <a:t> </a:t>
            </a:r>
            <a:r>
              <a:rPr lang="es-ES_tradnl" dirty="0" err="1">
                <a:latin typeface="Calibri" pitchFamily="34" charset="0"/>
              </a:rPr>
              <a:t>insurance</a:t>
            </a:r>
            <a:r>
              <a:rPr lang="es-ES_tradnl" dirty="0">
                <a:latin typeface="Calibri" pitchFamily="34" charset="0"/>
              </a:rPr>
              <a:t>, Seguro Integral de Salud.</a:t>
            </a:r>
            <a:endParaRPr lang="es-ES" kern="0" dirty="0">
              <a:solidFill>
                <a:srgbClr val="0070C0"/>
              </a:solidFill>
              <a:latin typeface="Calibri" pitchFamily="34" charset="0"/>
            </a:endParaRPr>
          </a:p>
        </p:txBody>
      </p:sp>
      <p:sp>
        <p:nvSpPr>
          <p:cNvPr id="4" name="Slide Number Placeholder 3"/>
          <p:cNvSpPr>
            <a:spLocks noGrp="1"/>
          </p:cNvSpPr>
          <p:nvPr>
            <p:ph type="sldNum" sz="quarter" idx="10"/>
          </p:nvPr>
        </p:nvSpPr>
        <p:spPr/>
        <p:txBody>
          <a:bodyPr/>
          <a:lstStyle/>
          <a:p>
            <a:fld id="{818D8326-3516-4829-9907-BEB202A59B5E}" type="slidenum">
              <a:rPr lang="es-CL" smtClean="0"/>
              <a:t>5</a:t>
            </a:fld>
            <a:endParaRPr lang="es-CL"/>
          </a:p>
        </p:txBody>
      </p:sp>
    </p:spTree>
    <p:extLst>
      <p:ext uri="{BB962C8B-B14F-4D97-AF65-F5344CB8AC3E}">
        <p14:creationId xmlns:p14="http://schemas.microsoft.com/office/powerpoint/2010/main" val="2844113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a:latin typeface="Calibri" pitchFamily="34" charset="0"/>
              </a:rPr>
              <a:t>These two graphics (ECLAC, 2008), show that even if all countries in the region have made progress over time with regards to some health variables like mortal maternity rate and infant mortality rate; there are persistent inequalities among countries.  Indeed, while in 2006 countries like Haiti, Guyana, Bolivia, Guatemala, Peru and Equator showed extremely high rates of maternal mortality; others, like Bahamas, Chile, Cuba, Costa Rica, Trinidad and Tobago and Uruguay enjoyed rates of less than 50 deaths per 100,000 live births. The same pattern may be observed with regards to infant mortality; where the rate has decreased in LAC from over 40 death per 1,000 in 1990 to slightly over 20 per 1,000 in 2006 while some countries like Haiti, Bolivia or Guyana showed rates over 50 per 1,000 along with others like Cuba or Chile that present rates under 10 per 1,000.</a:t>
            </a:r>
            <a:endParaRPr lang="es-CL" dirty="0">
              <a:latin typeface="Calibri" pitchFamily="34" charset="0"/>
            </a:endParaRPr>
          </a:p>
          <a:p>
            <a:pPr>
              <a:buFont typeface="Arial" pitchFamily="34" charset="0"/>
              <a:buChar char="•"/>
            </a:pPr>
            <a:r>
              <a:rPr lang="en-US" dirty="0">
                <a:latin typeface="Calibri" pitchFamily="34" charset="0"/>
              </a:rPr>
              <a:t>The two following graphs show the evolution by country and for LAC (line) of the proportion of deliveries attended by qualified personnel &amp; the prevalence of use of family planning methods for 2001-2011. Both graphics present an important dispersion with countries having quite good results and others lacking behind, even if in general all of them show progress during the period.</a:t>
            </a:r>
            <a:endParaRPr lang="es-CL" dirty="0">
              <a:latin typeface="Calibri" pitchFamily="34" charset="0"/>
            </a:endParaRPr>
          </a:p>
          <a:p>
            <a:pPr>
              <a:buFont typeface="Arial" pitchFamily="34" charset="0"/>
              <a:buChar char="•"/>
            </a:pPr>
            <a:r>
              <a:rPr lang="en-US" dirty="0">
                <a:latin typeface="Calibri" pitchFamily="34" charset="0"/>
              </a:rPr>
              <a:t>Recent </a:t>
            </a:r>
            <a:r>
              <a:rPr lang="en-US" dirty="0" err="1">
                <a:latin typeface="Calibri" pitchFamily="34" charset="0"/>
              </a:rPr>
              <a:t>Equilac</a:t>
            </a:r>
            <a:r>
              <a:rPr lang="en-US" dirty="0">
                <a:latin typeface="Calibri" pitchFamily="34" charset="0"/>
              </a:rPr>
              <a:t> studies (PAHO/WB) have shown</a:t>
            </a:r>
            <a:r>
              <a:rPr lang="en-CA" dirty="0">
                <a:latin typeface="Calibri" pitchFamily="34" charset="0"/>
              </a:rPr>
              <a:t> the following results for some LAC countries:</a:t>
            </a:r>
            <a:endParaRPr lang="es-CL" dirty="0">
              <a:latin typeface="Calibri" pitchFamily="34" charset="0"/>
            </a:endParaRPr>
          </a:p>
          <a:p>
            <a:pPr lvl="0">
              <a:buFont typeface="Arial" pitchFamily="34" charset="0"/>
              <a:buChar char="•"/>
            </a:pPr>
            <a:r>
              <a:rPr lang="en-US" dirty="0">
                <a:latin typeface="Calibri" pitchFamily="34" charset="0"/>
              </a:rPr>
              <a:t>In Brazil, the poor reported worse health status than the better-off, while the wealthy reported more chronic diseases. Overall, income-related inequality in the use of medical and dental care is gradually declining, a trend associated with pro-equity policies and programs such as the Community Health Agents Program and the Family Health Program.</a:t>
            </a:r>
            <a:endParaRPr lang="es-CL" dirty="0">
              <a:latin typeface="Calibri" pitchFamily="34" charset="0"/>
            </a:endParaRPr>
          </a:p>
          <a:p>
            <a:pPr lvl="0">
              <a:buFont typeface="Arial" pitchFamily="34" charset="0"/>
              <a:buChar char="•"/>
            </a:pPr>
            <a:r>
              <a:rPr lang="en-US" dirty="0">
                <a:latin typeface="Calibri" pitchFamily="34" charset="0"/>
              </a:rPr>
              <a:t>In Chile, inequities in health service utilization have declined over time. Significant income inequality in the use of specialized and dental services persists and calls for attention from policymakers. Overall, the authors conclude that the pattern of health-care utilization is consistent with policies implemented and is trending in the intended direction.</a:t>
            </a:r>
            <a:endParaRPr lang="es-CL" dirty="0">
              <a:latin typeface="Calibri" pitchFamily="34" charset="0"/>
            </a:endParaRPr>
          </a:p>
          <a:p>
            <a:pPr lvl="0">
              <a:buFont typeface="Arial" pitchFamily="34" charset="0"/>
              <a:buChar char="•"/>
            </a:pPr>
            <a:r>
              <a:rPr lang="en-US" dirty="0">
                <a:latin typeface="Calibri" pitchFamily="34" charset="0"/>
              </a:rPr>
              <a:t>Colombia has made important progress in equity with regard to social health insurance affiliation, access to medicine and curative services, and perception of the quality of health-care services. Yet important gaps remain that affect poorer populations, especially their perception of their own health conditions and their access to preventive medical and dental services.</a:t>
            </a:r>
            <a:endParaRPr lang="es-CL" dirty="0">
              <a:latin typeface="Calibri" pitchFamily="34" charset="0"/>
            </a:endParaRPr>
          </a:p>
          <a:p>
            <a:pPr lvl="0">
              <a:buFont typeface="Arial" pitchFamily="34" charset="0"/>
              <a:buChar char="•"/>
            </a:pPr>
            <a:r>
              <a:rPr lang="en-US" dirty="0">
                <a:latin typeface="Calibri" pitchFamily="34" charset="0"/>
              </a:rPr>
              <a:t>In Jamaica, income-related inequalities in health status and health care have increased, and those who need health services most are using them least—despite measures taken to address health inequity. The findings suggest a need for more innovative programs geared toward improving health equity in the country.</a:t>
            </a:r>
            <a:endParaRPr lang="es-CL" dirty="0">
              <a:latin typeface="Calibri" pitchFamily="34" charset="0"/>
            </a:endParaRPr>
          </a:p>
          <a:p>
            <a:pPr lvl="0">
              <a:buFont typeface="Arial" pitchFamily="34" charset="0"/>
              <a:buChar char="•"/>
            </a:pPr>
            <a:r>
              <a:rPr lang="en-US" dirty="0">
                <a:latin typeface="Calibri" pitchFamily="34" charset="0"/>
              </a:rPr>
              <a:t>In Mexico, health-care utilization patterns improved from 2000 to 2006, but no significant changes in income-related health and health-care inequity were found. The evidence supports the idea that increasing the effectiveness of spending is necessary to ensure that more equitable funding translates into more equitable access to services and more equitable health outcomes.</a:t>
            </a:r>
            <a:endParaRPr lang="es-CL" dirty="0">
              <a:latin typeface="Calibri" pitchFamily="34" charset="0"/>
            </a:endParaRPr>
          </a:p>
          <a:p>
            <a:pPr>
              <a:buFont typeface="Arial" pitchFamily="34" charset="0"/>
              <a:buChar char="•"/>
            </a:pPr>
            <a:r>
              <a:rPr lang="es-ES_tradnl" dirty="0">
                <a:latin typeface="Calibri" pitchFamily="34" charset="0"/>
              </a:rPr>
              <a:t>In </a:t>
            </a:r>
            <a:r>
              <a:rPr lang="es-ES_tradnl" dirty="0" err="1">
                <a:latin typeface="Calibri" pitchFamily="34" charset="0"/>
              </a:rPr>
              <a:t>Peru</a:t>
            </a:r>
            <a:r>
              <a:rPr lang="es-ES_tradnl" dirty="0">
                <a:latin typeface="Calibri" pitchFamily="34" charset="0"/>
              </a:rPr>
              <a:t>, </a:t>
            </a:r>
            <a:r>
              <a:rPr lang="es-ES_tradnl" dirty="0" err="1">
                <a:latin typeface="Calibri" pitchFamily="34" charset="0"/>
              </a:rPr>
              <a:t>inequity</a:t>
            </a:r>
            <a:r>
              <a:rPr lang="es-ES_tradnl" dirty="0">
                <a:latin typeface="Calibri" pitchFamily="34" charset="0"/>
              </a:rPr>
              <a:t> in </a:t>
            </a:r>
            <a:r>
              <a:rPr lang="es-ES_tradnl" dirty="0" err="1">
                <a:latin typeface="Calibri" pitchFamily="34" charset="0"/>
              </a:rPr>
              <a:t>the</a:t>
            </a:r>
            <a:r>
              <a:rPr lang="es-ES_tradnl" dirty="0">
                <a:latin typeface="Calibri" pitchFamily="34" charset="0"/>
              </a:rPr>
              <a:t> use of </a:t>
            </a:r>
            <a:r>
              <a:rPr lang="es-ES_tradnl" dirty="0" err="1">
                <a:latin typeface="Calibri" pitchFamily="34" charset="0"/>
              </a:rPr>
              <a:t>preventive</a:t>
            </a:r>
            <a:r>
              <a:rPr lang="es-ES_tradnl" dirty="0">
                <a:latin typeface="Calibri" pitchFamily="34" charset="0"/>
              </a:rPr>
              <a:t> </a:t>
            </a:r>
            <a:r>
              <a:rPr lang="es-ES_tradnl" dirty="0" err="1">
                <a:latin typeface="Calibri" pitchFamily="34" charset="0"/>
              </a:rPr>
              <a:t>services</a:t>
            </a:r>
            <a:r>
              <a:rPr lang="es-ES_tradnl" dirty="0">
                <a:latin typeface="Calibri" pitchFamily="34" charset="0"/>
              </a:rPr>
              <a:t> </a:t>
            </a:r>
            <a:r>
              <a:rPr lang="es-ES_tradnl" dirty="0" err="1">
                <a:latin typeface="Calibri" pitchFamily="34" charset="0"/>
              </a:rPr>
              <a:t>increased</a:t>
            </a:r>
            <a:r>
              <a:rPr lang="es-ES_tradnl" dirty="0">
                <a:latin typeface="Calibri" pitchFamily="34" charset="0"/>
              </a:rPr>
              <a:t> </a:t>
            </a:r>
            <a:r>
              <a:rPr lang="es-ES_tradnl" dirty="0" err="1">
                <a:latin typeface="Calibri" pitchFamily="34" charset="0"/>
              </a:rPr>
              <a:t>slightly</a:t>
            </a:r>
            <a:r>
              <a:rPr lang="es-ES_tradnl" dirty="0">
                <a:latin typeface="Calibri" pitchFamily="34" charset="0"/>
              </a:rPr>
              <a:t> </a:t>
            </a:r>
            <a:r>
              <a:rPr lang="es-ES_tradnl" dirty="0" err="1">
                <a:latin typeface="Calibri" pitchFamily="34" charset="0"/>
              </a:rPr>
              <a:t>between</a:t>
            </a:r>
            <a:r>
              <a:rPr lang="es-ES_tradnl" dirty="0">
                <a:latin typeface="Calibri" pitchFamily="34" charset="0"/>
              </a:rPr>
              <a:t> 2004 and 2008, </a:t>
            </a:r>
            <a:r>
              <a:rPr lang="es-ES_tradnl" dirty="0" err="1">
                <a:latin typeface="Calibri" pitchFamily="34" charset="0"/>
              </a:rPr>
              <a:t>but</a:t>
            </a:r>
            <a:r>
              <a:rPr lang="es-ES_tradnl" dirty="0">
                <a:latin typeface="Calibri" pitchFamily="34" charset="0"/>
              </a:rPr>
              <a:t> </a:t>
            </a:r>
            <a:r>
              <a:rPr lang="es-ES_tradnl" dirty="0" err="1">
                <a:latin typeface="Calibri" pitchFamily="34" charset="0"/>
              </a:rPr>
              <a:t>inequity</a:t>
            </a:r>
            <a:r>
              <a:rPr lang="es-ES_tradnl" dirty="0">
                <a:latin typeface="Calibri" pitchFamily="34" charset="0"/>
              </a:rPr>
              <a:t> in </a:t>
            </a:r>
            <a:r>
              <a:rPr lang="es-ES_tradnl" dirty="0" err="1">
                <a:latin typeface="Calibri" pitchFamily="34" charset="0"/>
              </a:rPr>
              <a:t>the</a:t>
            </a:r>
            <a:r>
              <a:rPr lang="es-ES_tradnl" dirty="0">
                <a:latin typeface="Calibri" pitchFamily="34" charset="0"/>
              </a:rPr>
              <a:t> use of </a:t>
            </a:r>
            <a:r>
              <a:rPr lang="es-ES_tradnl" dirty="0" err="1">
                <a:latin typeface="Calibri" pitchFamily="34" charset="0"/>
              </a:rPr>
              <a:t>curative</a:t>
            </a:r>
            <a:r>
              <a:rPr lang="es-ES_tradnl" dirty="0">
                <a:latin typeface="Calibri" pitchFamily="34" charset="0"/>
              </a:rPr>
              <a:t> </a:t>
            </a:r>
            <a:r>
              <a:rPr lang="es-ES_tradnl" dirty="0" err="1">
                <a:latin typeface="Calibri" pitchFamily="34" charset="0"/>
              </a:rPr>
              <a:t>services</a:t>
            </a:r>
            <a:r>
              <a:rPr lang="es-ES_tradnl" dirty="0">
                <a:latin typeface="Calibri" pitchFamily="34" charset="0"/>
              </a:rPr>
              <a:t> </a:t>
            </a:r>
            <a:r>
              <a:rPr lang="es-ES_tradnl" dirty="0" err="1">
                <a:latin typeface="Calibri" pitchFamily="34" charset="0"/>
              </a:rPr>
              <a:t>declined</a:t>
            </a:r>
            <a:r>
              <a:rPr lang="es-ES_tradnl" dirty="0">
                <a:latin typeface="Calibri" pitchFamily="34" charset="0"/>
              </a:rPr>
              <a:t> </a:t>
            </a:r>
            <a:r>
              <a:rPr lang="es-ES_tradnl" dirty="0" err="1">
                <a:latin typeface="Calibri" pitchFamily="34" charset="0"/>
              </a:rPr>
              <a:t>significantly</a:t>
            </a:r>
            <a:r>
              <a:rPr lang="es-ES_tradnl" dirty="0">
                <a:latin typeface="Calibri" pitchFamily="34" charset="0"/>
              </a:rPr>
              <a:t>. </a:t>
            </a:r>
            <a:r>
              <a:rPr lang="es-ES_tradnl" dirty="0" err="1">
                <a:latin typeface="Calibri" pitchFamily="34" charset="0"/>
              </a:rPr>
              <a:t>Overall</a:t>
            </a:r>
            <a:r>
              <a:rPr lang="es-ES_tradnl" dirty="0">
                <a:latin typeface="Calibri" pitchFamily="34" charset="0"/>
              </a:rPr>
              <a:t>, </a:t>
            </a:r>
            <a:r>
              <a:rPr lang="es-ES_tradnl" dirty="0" err="1">
                <a:latin typeface="Calibri" pitchFamily="34" charset="0"/>
              </a:rPr>
              <a:t>the</a:t>
            </a:r>
            <a:r>
              <a:rPr lang="es-ES_tradnl" dirty="0">
                <a:latin typeface="Calibri" pitchFamily="34" charset="0"/>
              </a:rPr>
              <a:t> country has </a:t>
            </a:r>
            <a:r>
              <a:rPr lang="es-ES_tradnl" dirty="0" err="1">
                <a:latin typeface="Calibri" pitchFamily="34" charset="0"/>
              </a:rPr>
              <a:t>low</a:t>
            </a:r>
            <a:r>
              <a:rPr lang="es-ES_tradnl" dirty="0">
                <a:latin typeface="Calibri" pitchFamily="34" charset="0"/>
              </a:rPr>
              <a:t> </a:t>
            </a:r>
            <a:r>
              <a:rPr lang="es-ES_tradnl" dirty="0" err="1">
                <a:latin typeface="Calibri" pitchFamily="34" charset="0"/>
              </a:rPr>
              <a:t>levels</a:t>
            </a:r>
            <a:r>
              <a:rPr lang="es-ES_tradnl" dirty="0">
                <a:latin typeface="Calibri" pitchFamily="34" charset="0"/>
              </a:rPr>
              <a:t> of </a:t>
            </a:r>
            <a:r>
              <a:rPr lang="es-ES_tradnl" dirty="0" err="1">
                <a:latin typeface="Calibri" pitchFamily="34" charset="0"/>
              </a:rPr>
              <a:t>inequality</a:t>
            </a:r>
            <a:r>
              <a:rPr lang="es-ES_tradnl" dirty="0">
                <a:latin typeface="Calibri" pitchFamily="34" charset="0"/>
              </a:rPr>
              <a:t> in </a:t>
            </a:r>
            <a:r>
              <a:rPr lang="es-ES_tradnl" dirty="0" err="1">
                <a:latin typeface="Calibri" pitchFamily="34" charset="0"/>
              </a:rPr>
              <a:t>health</a:t>
            </a:r>
            <a:r>
              <a:rPr lang="es-ES_tradnl" dirty="0">
                <a:latin typeface="Calibri" pitchFamily="34" charset="0"/>
              </a:rPr>
              <a:t> status. </a:t>
            </a:r>
            <a:r>
              <a:rPr lang="es-ES_tradnl" dirty="0" err="1">
                <a:latin typeface="Calibri" pitchFamily="34" charset="0"/>
              </a:rPr>
              <a:t>Contributing</a:t>
            </a:r>
            <a:r>
              <a:rPr lang="es-ES_tradnl" dirty="0">
                <a:latin typeface="Calibri" pitchFamily="34" charset="0"/>
              </a:rPr>
              <a:t> </a:t>
            </a:r>
            <a:r>
              <a:rPr lang="es-ES_tradnl" dirty="0" err="1">
                <a:latin typeface="Calibri" pitchFamily="34" charset="0"/>
              </a:rPr>
              <a:t>to</a:t>
            </a:r>
            <a:r>
              <a:rPr lang="es-ES_tradnl" dirty="0">
                <a:latin typeface="Calibri" pitchFamily="34" charset="0"/>
              </a:rPr>
              <a:t> </a:t>
            </a:r>
            <a:r>
              <a:rPr lang="es-ES_tradnl" dirty="0" err="1">
                <a:latin typeface="Calibri" pitchFamily="34" charset="0"/>
              </a:rPr>
              <a:t>the</a:t>
            </a:r>
            <a:r>
              <a:rPr lang="es-ES_tradnl" dirty="0">
                <a:latin typeface="Calibri" pitchFamily="34" charset="0"/>
              </a:rPr>
              <a:t> positive </a:t>
            </a:r>
            <a:r>
              <a:rPr lang="es-ES_tradnl" dirty="0" err="1">
                <a:latin typeface="Calibri" pitchFamily="34" charset="0"/>
              </a:rPr>
              <a:t>trends</a:t>
            </a:r>
            <a:r>
              <a:rPr lang="es-ES_tradnl" dirty="0">
                <a:latin typeface="Calibri" pitchFamily="34" charset="0"/>
              </a:rPr>
              <a:t> </a:t>
            </a:r>
            <a:r>
              <a:rPr lang="es-ES_tradnl" dirty="0" err="1">
                <a:latin typeface="Calibri" pitchFamily="34" charset="0"/>
              </a:rPr>
              <a:t>were</a:t>
            </a:r>
            <a:r>
              <a:rPr lang="es-ES_tradnl" dirty="0">
                <a:latin typeface="Calibri" pitchFamily="34" charset="0"/>
              </a:rPr>
              <a:t> </a:t>
            </a:r>
            <a:r>
              <a:rPr lang="es-ES_tradnl" dirty="0" err="1">
                <a:latin typeface="Calibri" pitchFamily="34" charset="0"/>
              </a:rPr>
              <a:t>increased</a:t>
            </a:r>
            <a:r>
              <a:rPr lang="es-ES_tradnl" dirty="0">
                <a:latin typeface="Calibri" pitchFamily="34" charset="0"/>
              </a:rPr>
              <a:t> </a:t>
            </a:r>
            <a:r>
              <a:rPr lang="es-ES_tradnl" dirty="0" err="1">
                <a:latin typeface="Calibri" pitchFamily="34" charset="0"/>
              </a:rPr>
              <a:t>household</a:t>
            </a:r>
            <a:r>
              <a:rPr lang="es-ES_tradnl" dirty="0">
                <a:latin typeface="Calibri" pitchFamily="34" charset="0"/>
              </a:rPr>
              <a:t> </a:t>
            </a:r>
            <a:r>
              <a:rPr lang="es-ES_tradnl" dirty="0" err="1">
                <a:latin typeface="Calibri" pitchFamily="34" charset="0"/>
              </a:rPr>
              <a:t>income</a:t>
            </a:r>
            <a:r>
              <a:rPr lang="es-ES_tradnl" dirty="0">
                <a:latin typeface="Calibri" pitchFamily="34" charset="0"/>
              </a:rPr>
              <a:t>, </a:t>
            </a:r>
            <a:r>
              <a:rPr lang="es-ES_tradnl" dirty="0" err="1">
                <a:latin typeface="Calibri" pitchFamily="34" charset="0"/>
              </a:rPr>
              <a:t>reduced</a:t>
            </a:r>
            <a:r>
              <a:rPr lang="es-ES_tradnl" dirty="0">
                <a:latin typeface="Calibri" pitchFamily="34" charset="0"/>
              </a:rPr>
              <a:t> </a:t>
            </a:r>
            <a:r>
              <a:rPr lang="es-ES_tradnl" dirty="0" err="1">
                <a:latin typeface="Calibri" pitchFamily="34" charset="0"/>
              </a:rPr>
              <a:t>economic</a:t>
            </a:r>
            <a:r>
              <a:rPr lang="es-ES_tradnl" dirty="0">
                <a:latin typeface="Calibri" pitchFamily="34" charset="0"/>
              </a:rPr>
              <a:t> </a:t>
            </a:r>
            <a:r>
              <a:rPr lang="es-ES_tradnl" dirty="0" err="1">
                <a:latin typeface="Calibri" pitchFamily="34" charset="0"/>
              </a:rPr>
              <a:t>inequality</a:t>
            </a:r>
            <a:r>
              <a:rPr lang="es-ES_tradnl" dirty="0">
                <a:latin typeface="Calibri" pitchFamily="34" charset="0"/>
              </a:rPr>
              <a:t>, </a:t>
            </a:r>
            <a:r>
              <a:rPr lang="es-ES_tradnl" dirty="0" err="1">
                <a:latin typeface="Calibri" pitchFamily="34" charset="0"/>
              </a:rPr>
              <a:t>the</a:t>
            </a:r>
            <a:r>
              <a:rPr lang="es-ES_tradnl" dirty="0">
                <a:latin typeface="Calibri" pitchFamily="34" charset="0"/>
              </a:rPr>
              <a:t> Juntos </a:t>
            </a:r>
            <a:r>
              <a:rPr lang="es-ES_tradnl" dirty="0" err="1">
                <a:latin typeface="Calibri" pitchFamily="34" charset="0"/>
              </a:rPr>
              <a:t>conditional</a:t>
            </a:r>
            <a:r>
              <a:rPr lang="es-ES_tradnl" dirty="0">
                <a:latin typeface="Calibri" pitchFamily="34" charset="0"/>
              </a:rPr>
              <a:t> cash transfer </a:t>
            </a:r>
            <a:r>
              <a:rPr lang="es-ES_tradnl" dirty="0" err="1">
                <a:latin typeface="Calibri" pitchFamily="34" charset="0"/>
              </a:rPr>
              <a:t>program</a:t>
            </a:r>
            <a:r>
              <a:rPr lang="es-ES_tradnl" dirty="0">
                <a:latin typeface="Calibri" pitchFamily="34" charset="0"/>
              </a:rPr>
              <a:t> and gradual </a:t>
            </a:r>
            <a:r>
              <a:rPr lang="es-ES_tradnl" dirty="0" err="1">
                <a:latin typeface="Calibri" pitchFamily="34" charset="0"/>
              </a:rPr>
              <a:t>expansion</a:t>
            </a:r>
            <a:r>
              <a:rPr lang="es-ES_tradnl" dirty="0">
                <a:latin typeface="Calibri" pitchFamily="34" charset="0"/>
              </a:rPr>
              <a:t> of </a:t>
            </a:r>
            <a:r>
              <a:rPr lang="es-ES_tradnl" dirty="0" err="1">
                <a:latin typeface="Calibri" pitchFamily="34" charset="0"/>
              </a:rPr>
              <a:t>Peru’s</a:t>
            </a:r>
            <a:r>
              <a:rPr lang="es-ES_tradnl" dirty="0">
                <a:latin typeface="Calibri" pitchFamily="34" charset="0"/>
              </a:rPr>
              <a:t> </a:t>
            </a:r>
            <a:r>
              <a:rPr lang="es-ES_tradnl" dirty="0" err="1">
                <a:latin typeface="Calibri" pitchFamily="34" charset="0"/>
              </a:rPr>
              <a:t>public</a:t>
            </a:r>
            <a:r>
              <a:rPr lang="es-ES_tradnl" dirty="0">
                <a:latin typeface="Calibri" pitchFamily="34" charset="0"/>
              </a:rPr>
              <a:t> </a:t>
            </a:r>
            <a:r>
              <a:rPr lang="es-ES_tradnl" dirty="0" err="1">
                <a:latin typeface="Calibri" pitchFamily="34" charset="0"/>
              </a:rPr>
              <a:t>health</a:t>
            </a:r>
            <a:r>
              <a:rPr lang="es-ES_tradnl" dirty="0">
                <a:latin typeface="Calibri" pitchFamily="34" charset="0"/>
              </a:rPr>
              <a:t> </a:t>
            </a:r>
            <a:r>
              <a:rPr lang="es-ES_tradnl" dirty="0" err="1">
                <a:latin typeface="Calibri" pitchFamily="34" charset="0"/>
              </a:rPr>
              <a:t>insurance</a:t>
            </a:r>
            <a:r>
              <a:rPr lang="es-ES_tradnl" dirty="0">
                <a:latin typeface="Calibri" pitchFamily="34" charset="0"/>
              </a:rPr>
              <a:t>, Seguro Integral de Salud.</a:t>
            </a:r>
            <a:endParaRPr lang="es-ES" kern="0" dirty="0">
              <a:solidFill>
                <a:srgbClr val="0070C0"/>
              </a:solidFill>
              <a:latin typeface="Calibri" pitchFamily="34" charset="0"/>
            </a:endParaRPr>
          </a:p>
        </p:txBody>
      </p:sp>
      <p:sp>
        <p:nvSpPr>
          <p:cNvPr id="4" name="Slide Number Placeholder 3"/>
          <p:cNvSpPr>
            <a:spLocks noGrp="1"/>
          </p:cNvSpPr>
          <p:nvPr>
            <p:ph type="sldNum" sz="quarter" idx="10"/>
          </p:nvPr>
        </p:nvSpPr>
        <p:spPr/>
        <p:txBody>
          <a:bodyPr/>
          <a:lstStyle/>
          <a:p>
            <a:fld id="{818D8326-3516-4829-9907-BEB202A59B5E}" type="slidenum">
              <a:rPr lang="es-CL" smtClean="0"/>
              <a:t>6</a:t>
            </a:fld>
            <a:endParaRPr lang="es-CL"/>
          </a:p>
        </p:txBody>
      </p:sp>
    </p:spTree>
    <p:extLst>
      <p:ext uri="{BB962C8B-B14F-4D97-AF65-F5344CB8AC3E}">
        <p14:creationId xmlns:p14="http://schemas.microsoft.com/office/powerpoint/2010/main" val="2844113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latin typeface="Calibri" pitchFamily="34" charset="0"/>
            </a:endParaRPr>
          </a:p>
        </p:txBody>
      </p:sp>
      <p:sp>
        <p:nvSpPr>
          <p:cNvPr id="4" name="Slide Number Placeholder 3"/>
          <p:cNvSpPr>
            <a:spLocks noGrp="1"/>
          </p:cNvSpPr>
          <p:nvPr>
            <p:ph type="sldNum" sz="quarter" idx="10"/>
          </p:nvPr>
        </p:nvSpPr>
        <p:spPr/>
        <p:txBody>
          <a:bodyPr/>
          <a:lstStyle/>
          <a:p>
            <a:fld id="{818D8326-3516-4829-9907-BEB202A59B5E}" type="slidenum">
              <a:rPr lang="es-CL" smtClean="0"/>
              <a:t>9</a:t>
            </a:fld>
            <a:endParaRPr lang="es-CL"/>
          </a:p>
        </p:txBody>
      </p:sp>
    </p:spTree>
    <p:extLst>
      <p:ext uri="{BB962C8B-B14F-4D97-AF65-F5344CB8AC3E}">
        <p14:creationId xmlns:p14="http://schemas.microsoft.com/office/powerpoint/2010/main" val="80726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08901">
              <a:lnSpc>
                <a:spcPct val="90000"/>
              </a:lnSpc>
              <a:spcBef>
                <a:spcPct val="45000"/>
              </a:spcBef>
              <a:buClr>
                <a:srgbClr val="000099"/>
              </a:buClr>
            </a:pPr>
            <a:endParaRPr lang="en-GB" sz="1100" dirty="0"/>
          </a:p>
        </p:txBody>
      </p:sp>
      <p:sp>
        <p:nvSpPr>
          <p:cNvPr id="5120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248">
              <a:defRPr sz="2400">
                <a:solidFill>
                  <a:schemeClr val="tx1"/>
                </a:solidFill>
                <a:latin typeface="Times"/>
              </a:defRPr>
            </a:lvl1pPr>
            <a:lvl2pPr marL="751122" indent="-288893" defTabSz="921248">
              <a:defRPr sz="2400">
                <a:solidFill>
                  <a:schemeClr val="tx1"/>
                </a:solidFill>
                <a:latin typeface="Times"/>
              </a:defRPr>
            </a:lvl2pPr>
            <a:lvl3pPr marL="1155573" indent="-231115" defTabSz="921248">
              <a:defRPr sz="2400">
                <a:solidFill>
                  <a:schemeClr val="tx1"/>
                </a:solidFill>
                <a:latin typeface="Times"/>
              </a:defRPr>
            </a:lvl3pPr>
            <a:lvl4pPr marL="1617802" indent="-231115" defTabSz="921248">
              <a:defRPr sz="2400">
                <a:solidFill>
                  <a:schemeClr val="tx1"/>
                </a:solidFill>
                <a:latin typeface="Times"/>
              </a:defRPr>
            </a:lvl4pPr>
            <a:lvl5pPr marL="2080031" indent="-231115" defTabSz="921248">
              <a:defRPr sz="2400">
                <a:solidFill>
                  <a:schemeClr val="tx1"/>
                </a:solidFill>
                <a:latin typeface="Times"/>
              </a:defRPr>
            </a:lvl5pPr>
            <a:lvl6pPr marL="2542261" indent="-231115" defTabSz="921248" eaLnBrk="0" fontAlgn="base" hangingPunct="0">
              <a:spcBef>
                <a:spcPct val="0"/>
              </a:spcBef>
              <a:spcAft>
                <a:spcPct val="0"/>
              </a:spcAft>
              <a:defRPr sz="2400">
                <a:solidFill>
                  <a:schemeClr val="tx1"/>
                </a:solidFill>
                <a:latin typeface="Times"/>
              </a:defRPr>
            </a:lvl6pPr>
            <a:lvl7pPr marL="3004490" indent="-231115" defTabSz="921248" eaLnBrk="0" fontAlgn="base" hangingPunct="0">
              <a:spcBef>
                <a:spcPct val="0"/>
              </a:spcBef>
              <a:spcAft>
                <a:spcPct val="0"/>
              </a:spcAft>
              <a:defRPr sz="2400">
                <a:solidFill>
                  <a:schemeClr val="tx1"/>
                </a:solidFill>
                <a:latin typeface="Times"/>
              </a:defRPr>
            </a:lvl7pPr>
            <a:lvl8pPr marL="3466719" indent="-231115" defTabSz="921248" eaLnBrk="0" fontAlgn="base" hangingPunct="0">
              <a:spcBef>
                <a:spcPct val="0"/>
              </a:spcBef>
              <a:spcAft>
                <a:spcPct val="0"/>
              </a:spcAft>
              <a:defRPr sz="2400">
                <a:solidFill>
                  <a:schemeClr val="tx1"/>
                </a:solidFill>
                <a:latin typeface="Times"/>
              </a:defRPr>
            </a:lvl8pPr>
            <a:lvl9pPr marL="3928948" indent="-231115" defTabSz="921248" eaLnBrk="0" fontAlgn="base" hangingPunct="0">
              <a:spcBef>
                <a:spcPct val="0"/>
              </a:spcBef>
              <a:spcAft>
                <a:spcPct val="0"/>
              </a:spcAft>
              <a:defRPr sz="2400">
                <a:solidFill>
                  <a:schemeClr val="tx1"/>
                </a:solidFill>
                <a:latin typeface="Times"/>
              </a:defRPr>
            </a:lvl9pPr>
          </a:lstStyle>
          <a:p>
            <a:pPr eaLnBrk="1" hangingPunct="1"/>
            <a:r>
              <a:rPr lang="en-US" sz="1200">
                <a:latin typeface="Arial" charset="0"/>
                <a:cs typeface="Arial" charset="0"/>
              </a:rPr>
              <a:t>World Health Organization</a:t>
            </a:r>
          </a:p>
        </p:txBody>
      </p:sp>
      <p:sp>
        <p:nvSpPr>
          <p:cNvPr id="5120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21248">
              <a:defRPr sz="2400">
                <a:solidFill>
                  <a:schemeClr val="tx1"/>
                </a:solidFill>
                <a:latin typeface="Times"/>
              </a:defRPr>
            </a:lvl1pPr>
            <a:lvl2pPr marL="751122" indent="-288893" defTabSz="921248">
              <a:defRPr sz="2400">
                <a:solidFill>
                  <a:schemeClr val="tx1"/>
                </a:solidFill>
                <a:latin typeface="Times"/>
              </a:defRPr>
            </a:lvl2pPr>
            <a:lvl3pPr marL="1155573" indent="-231115" defTabSz="921248">
              <a:defRPr sz="2400">
                <a:solidFill>
                  <a:schemeClr val="tx1"/>
                </a:solidFill>
                <a:latin typeface="Times"/>
              </a:defRPr>
            </a:lvl3pPr>
            <a:lvl4pPr marL="1617802" indent="-231115" defTabSz="921248">
              <a:defRPr sz="2400">
                <a:solidFill>
                  <a:schemeClr val="tx1"/>
                </a:solidFill>
                <a:latin typeface="Times"/>
              </a:defRPr>
            </a:lvl4pPr>
            <a:lvl5pPr marL="2080031" indent="-231115" defTabSz="921248">
              <a:defRPr sz="2400">
                <a:solidFill>
                  <a:schemeClr val="tx1"/>
                </a:solidFill>
                <a:latin typeface="Times"/>
              </a:defRPr>
            </a:lvl5pPr>
            <a:lvl6pPr marL="2542261" indent="-231115" defTabSz="921248" eaLnBrk="0" fontAlgn="base" hangingPunct="0">
              <a:spcBef>
                <a:spcPct val="0"/>
              </a:spcBef>
              <a:spcAft>
                <a:spcPct val="0"/>
              </a:spcAft>
              <a:defRPr sz="2400">
                <a:solidFill>
                  <a:schemeClr val="tx1"/>
                </a:solidFill>
                <a:latin typeface="Times"/>
              </a:defRPr>
            </a:lvl6pPr>
            <a:lvl7pPr marL="3004490" indent="-231115" defTabSz="921248" eaLnBrk="0" fontAlgn="base" hangingPunct="0">
              <a:spcBef>
                <a:spcPct val="0"/>
              </a:spcBef>
              <a:spcAft>
                <a:spcPct val="0"/>
              </a:spcAft>
              <a:defRPr sz="2400">
                <a:solidFill>
                  <a:schemeClr val="tx1"/>
                </a:solidFill>
                <a:latin typeface="Times"/>
              </a:defRPr>
            </a:lvl7pPr>
            <a:lvl8pPr marL="3466719" indent="-231115" defTabSz="921248" eaLnBrk="0" fontAlgn="base" hangingPunct="0">
              <a:spcBef>
                <a:spcPct val="0"/>
              </a:spcBef>
              <a:spcAft>
                <a:spcPct val="0"/>
              </a:spcAft>
              <a:defRPr sz="2400">
                <a:solidFill>
                  <a:schemeClr val="tx1"/>
                </a:solidFill>
                <a:latin typeface="Times"/>
              </a:defRPr>
            </a:lvl8pPr>
            <a:lvl9pPr marL="3928948" indent="-231115" defTabSz="921248" eaLnBrk="0" fontAlgn="base" hangingPunct="0">
              <a:spcBef>
                <a:spcPct val="0"/>
              </a:spcBef>
              <a:spcAft>
                <a:spcPct val="0"/>
              </a:spcAft>
              <a:defRPr sz="2400">
                <a:solidFill>
                  <a:schemeClr val="tx1"/>
                </a:solidFill>
                <a:latin typeface="Times"/>
              </a:defRPr>
            </a:lvl9pPr>
          </a:lstStyle>
          <a:p>
            <a:pPr eaLnBrk="1" hangingPunct="1"/>
            <a:fld id="{3AE6C4BF-CB02-4FDB-8634-D6B012217620}" type="datetime3">
              <a:rPr lang="en-US" sz="1200">
                <a:latin typeface="Arial" charset="0"/>
                <a:cs typeface="Arial" charset="0"/>
              </a:rPr>
              <a:pPr eaLnBrk="1" hangingPunct="1"/>
              <a:t>25 November 2013</a:t>
            </a:fld>
            <a:endParaRPr lang="en-US" sz="1200">
              <a:latin typeface="Arial" charset="0"/>
              <a:cs typeface="Arial" charset="0"/>
            </a:endParaRPr>
          </a:p>
        </p:txBody>
      </p:sp>
      <p:sp>
        <p:nvSpPr>
          <p:cNvPr id="5120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1248">
              <a:defRPr sz="2400">
                <a:solidFill>
                  <a:schemeClr val="tx1"/>
                </a:solidFill>
                <a:latin typeface="Times"/>
              </a:defRPr>
            </a:lvl1pPr>
            <a:lvl2pPr marL="751122" indent="-288893" defTabSz="921248">
              <a:defRPr sz="2400">
                <a:solidFill>
                  <a:schemeClr val="tx1"/>
                </a:solidFill>
                <a:latin typeface="Times"/>
              </a:defRPr>
            </a:lvl2pPr>
            <a:lvl3pPr marL="1155573" indent="-231115" defTabSz="921248">
              <a:defRPr sz="2400">
                <a:solidFill>
                  <a:schemeClr val="tx1"/>
                </a:solidFill>
                <a:latin typeface="Times"/>
              </a:defRPr>
            </a:lvl3pPr>
            <a:lvl4pPr marL="1617802" indent="-231115" defTabSz="921248">
              <a:defRPr sz="2400">
                <a:solidFill>
                  <a:schemeClr val="tx1"/>
                </a:solidFill>
                <a:latin typeface="Times"/>
              </a:defRPr>
            </a:lvl4pPr>
            <a:lvl5pPr marL="2080031" indent="-231115" defTabSz="921248">
              <a:defRPr sz="2400">
                <a:solidFill>
                  <a:schemeClr val="tx1"/>
                </a:solidFill>
                <a:latin typeface="Times"/>
              </a:defRPr>
            </a:lvl5pPr>
            <a:lvl6pPr marL="2542261" indent="-231115" defTabSz="921248" eaLnBrk="0" fontAlgn="base" hangingPunct="0">
              <a:spcBef>
                <a:spcPct val="0"/>
              </a:spcBef>
              <a:spcAft>
                <a:spcPct val="0"/>
              </a:spcAft>
              <a:defRPr sz="2400">
                <a:solidFill>
                  <a:schemeClr val="tx1"/>
                </a:solidFill>
                <a:latin typeface="Times"/>
              </a:defRPr>
            </a:lvl6pPr>
            <a:lvl7pPr marL="3004490" indent="-231115" defTabSz="921248" eaLnBrk="0" fontAlgn="base" hangingPunct="0">
              <a:spcBef>
                <a:spcPct val="0"/>
              </a:spcBef>
              <a:spcAft>
                <a:spcPct val="0"/>
              </a:spcAft>
              <a:defRPr sz="2400">
                <a:solidFill>
                  <a:schemeClr val="tx1"/>
                </a:solidFill>
                <a:latin typeface="Times"/>
              </a:defRPr>
            </a:lvl7pPr>
            <a:lvl8pPr marL="3466719" indent="-231115" defTabSz="921248" eaLnBrk="0" fontAlgn="base" hangingPunct="0">
              <a:spcBef>
                <a:spcPct val="0"/>
              </a:spcBef>
              <a:spcAft>
                <a:spcPct val="0"/>
              </a:spcAft>
              <a:defRPr sz="2400">
                <a:solidFill>
                  <a:schemeClr val="tx1"/>
                </a:solidFill>
                <a:latin typeface="Times"/>
              </a:defRPr>
            </a:lvl8pPr>
            <a:lvl9pPr marL="3928948" indent="-231115" defTabSz="921248" eaLnBrk="0" fontAlgn="base" hangingPunct="0">
              <a:spcBef>
                <a:spcPct val="0"/>
              </a:spcBef>
              <a:spcAft>
                <a:spcPct val="0"/>
              </a:spcAft>
              <a:defRPr sz="2400">
                <a:solidFill>
                  <a:schemeClr val="tx1"/>
                </a:solidFill>
                <a:latin typeface="Times"/>
              </a:defRPr>
            </a:lvl9pPr>
          </a:lstStyle>
          <a:p>
            <a:pPr eaLnBrk="1" hangingPunct="1"/>
            <a:fld id="{9B6E138B-2A8E-4099-B0D0-6922281C8EF8}" type="slidenum">
              <a:rPr lang="en-US" sz="1200">
                <a:latin typeface="Arial" charset="0"/>
                <a:cs typeface="Arial" charset="0"/>
              </a:rPr>
              <a:pPr eaLnBrk="1" hangingPunct="1"/>
              <a:t>13</a:t>
            </a:fld>
            <a:endParaRPr lang="en-US" sz="120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D6DAB6-DD5F-413D-91E9-4CA33F199260}" type="slidenum">
              <a:rPr lang="es-ES" smtClean="0"/>
              <a:t>14</a:t>
            </a:fld>
            <a:endParaRPr lang="es-ES"/>
          </a:p>
        </p:txBody>
      </p:sp>
    </p:spTree>
    <p:extLst>
      <p:ext uri="{BB962C8B-B14F-4D97-AF65-F5344CB8AC3E}">
        <p14:creationId xmlns:p14="http://schemas.microsoft.com/office/powerpoint/2010/main" val="1780191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V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VE"/>
          </a:p>
        </p:txBody>
      </p:sp>
      <p:sp>
        <p:nvSpPr>
          <p:cNvPr id="4" name="3 Marcador de fecha"/>
          <p:cNvSpPr>
            <a:spLocks noGrp="1"/>
          </p:cNvSpPr>
          <p:nvPr>
            <p:ph type="dt" sz="half" idx="10"/>
          </p:nvPr>
        </p:nvSpPr>
        <p:spPr/>
        <p:txBody>
          <a:bodyPr/>
          <a:lstStyle/>
          <a:p>
            <a:fld id="{A575C2FE-E09F-4B62-84AD-ABBC5B24954B}" type="datetimeFigureOut">
              <a:rPr lang="es-VE" smtClean="0"/>
              <a:t>25/11/2013</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38860884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A575C2FE-E09F-4B62-84AD-ABBC5B24954B}" type="datetimeFigureOut">
              <a:rPr lang="es-VE" smtClean="0"/>
              <a:t>25/11/2013</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19246645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A575C2FE-E09F-4B62-84AD-ABBC5B24954B}" type="datetimeFigureOut">
              <a:rPr lang="es-VE" smtClean="0"/>
              <a:t>25/11/2013</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28692450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4" y="-1"/>
            <a:ext cx="9244406" cy="6945631"/>
          </a:xfrm>
          <a:prstGeom prst="rect">
            <a:avLst/>
          </a:prstGeom>
        </p:spPr>
      </p:pic>
      <p:pic>
        <p:nvPicPr>
          <p:cNvPr id="5" name="Picture 4"/>
          <p:cNvPicPr>
            <a:picLocks noChangeAspect="1"/>
          </p:cNvPicPr>
          <p:nvPr/>
        </p:nvPicPr>
        <p:blipFill>
          <a:blip r:embed="rId3"/>
          <a:stretch>
            <a:fillRect/>
          </a:stretch>
        </p:blipFill>
        <p:spPr>
          <a:xfrm>
            <a:off x="3527945" y="5439107"/>
            <a:ext cx="2136762" cy="1398370"/>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056144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136"/>
            <a:ext cx="8229600" cy="1143000"/>
          </a:xfrm>
          <a:prstGeom prst="rect">
            <a:avLst/>
          </a:prstGeom>
        </p:spPr>
        <p:txBody>
          <a:bodyPr/>
          <a:lstStyle>
            <a:lvl1pPr>
              <a:defRPr>
                <a:solidFill>
                  <a:srgbClr val="0070C0"/>
                </a:solidFill>
                <a:effectLst>
                  <a:outerShdw blurRad="38100" dist="38100" dir="2700000" algn="tl">
                    <a:srgbClr val="000000">
                      <a:alpha val="43137"/>
                    </a:srgbClr>
                  </a:outerShdw>
                </a:effectLst>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a:xfrm>
            <a:off x="472966" y="6290441"/>
            <a:ext cx="2349062" cy="5517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1927811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84149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42913" y="1541463"/>
            <a:ext cx="4068762" cy="43100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541463"/>
            <a:ext cx="4070350" cy="431006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45599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21023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lvl1pPr>
              <a:defRPr lang="en-US">
                <a:solidFill>
                  <a:srgbClr val="0070C0"/>
                </a:solidFill>
                <a:effectLst>
                  <a:outerShdw blurRad="38100" dist="38100" dir="2700000" algn="tl">
                    <a:srgbClr val="000000">
                      <a:alpha val="43137"/>
                    </a:srgbClr>
                  </a:outerShdw>
                </a:effectLst>
                <a:latin typeface="+mj-lt"/>
              </a:defRPr>
            </a:lvl1pPr>
          </a:lstStyle>
          <a:p>
            <a:pPr lvl="0"/>
            <a:r>
              <a:rPr lang="en-US" smtClean="0"/>
              <a:t>Click to edit Master title style</a:t>
            </a:r>
            <a:endParaRPr lang="en-US"/>
          </a:p>
        </p:txBody>
      </p:sp>
    </p:spTree>
    <p:extLst>
      <p:ext uri="{BB962C8B-B14F-4D97-AF65-F5344CB8AC3E}">
        <p14:creationId xmlns:p14="http://schemas.microsoft.com/office/powerpoint/2010/main" val="28324251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2750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233867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A575C2FE-E09F-4B62-84AD-ABBC5B24954B}" type="datetimeFigureOut">
              <a:rPr lang="es-VE" smtClean="0"/>
              <a:t>25/11/2013</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21532069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5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42913" y="1541463"/>
            <a:ext cx="8291512" cy="4310062"/>
          </a:xfrm>
          <a:prstGeom prst="rect">
            <a:avLst/>
          </a:prstGeom>
        </p:spPr>
        <p:txBody>
          <a:bodyPr/>
          <a:lstStyle/>
          <a:p>
            <a:r>
              <a:rPr lang="en-US" smtClean="0"/>
              <a:t>Click icon to add table</a:t>
            </a:r>
            <a:endParaRPr lang="en-US"/>
          </a:p>
        </p:txBody>
      </p:sp>
    </p:spTree>
    <p:extLst>
      <p:ext uri="{BB962C8B-B14F-4D97-AF65-F5344CB8AC3E}">
        <p14:creationId xmlns:p14="http://schemas.microsoft.com/office/powerpoint/2010/main" val="9443834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825308"/>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extLst>
      <p:ext uri="{BB962C8B-B14F-4D97-AF65-F5344CB8AC3E}">
        <p14:creationId xmlns:p14="http://schemas.microsoft.com/office/powerpoint/2010/main" val="31933221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3" name="Espace réservé du numéro de diapositive 2"/>
          <p:cNvSpPr>
            <a:spLocks noGrp="1"/>
          </p:cNvSpPr>
          <p:nvPr>
            <p:ph type="sldNum" sz="quarter" idx="10"/>
          </p:nvPr>
        </p:nvSpPr>
        <p:spPr>
          <a:xfrm>
            <a:off x="7038975" y="6416675"/>
            <a:ext cx="2133600" cy="476250"/>
          </a:xfrm>
          <a:prstGeom prst="rect">
            <a:avLst/>
          </a:prstGeom>
        </p:spPr>
        <p:txBody>
          <a:bodyPr/>
          <a:lstStyle>
            <a:lvl1pPr>
              <a:defRPr/>
            </a:lvl1pPr>
          </a:lstStyle>
          <a:p>
            <a:fld id="{E53C456A-DF92-4015-BE53-1E2A624454A7}" type="slidenum">
              <a:rPr lang="fr-CA"/>
              <a:pPr/>
              <a:t>‹#›</a:t>
            </a:fld>
            <a:endParaRPr lang="fr-CA"/>
          </a:p>
        </p:txBody>
      </p:sp>
    </p:spTree>
    <p:extLst>
      <p:ext uri="{BB962C8B-B14F-4D97-AF65-F5344CB8AC3E}">
        <p14:creationId xmlns:p14="http://schemas.microsoft.com/office/powerpoint/2010/main" val="3395354760"/>
      </p:ext>
    </p:extLst>
  </p:cSld>
  <p:clrMapOvr>
    <a:masterClrMapping/>
  </p:clrMapOvr>
  <p:transition spd="slow">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897036E4-E4B4-4D66-BC94-98D8CB015A99}" type="datetimeFigureOut">
              <a:rPr lang="es-ES" smtClean="0"/>
              <a:pPr/>
              <a:t>25/11/2013</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20437771-A5B2-410C-AE28-979FECD57653}" type="slidenum">
              <a:rPr lang="es-ES" smtClean="0"/>
              <a:pPr/>
              <a:t>‹#›</a:t>
            </a:fld>
            <a:endParaRPr lang="es-ES"/>
          </a:p>
        </p:txBody>
      </p:sp>
      <p:sp>
        <p:nvSpPr>
          <p:cNvPr id="11" name="10 Marcador de contenido"/>
          <p:cNvSpPr>
            <a:spLocks noGrp="1"/>
          </p:cNvSpPr>
          <p:nvPr>
            <p:ph sz="quarter" idx="13"/>
          </p:nvPr>
        </p:nvSpPr>
        <p:spPr>
          <a:xfrm>
            <a:off x="827088" y="549275"/>
            <a:ext cx="914400" cy="914400"/>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extLst>
      <p:ext uri="{BB962C8B-B14F-4D97-AF65-F5344CB8AC3E}">
        <p14:creationId xmlns:p14="http://schemas.microsoft.com/office/powerpoint/2010/main" val="123296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897036E4-E4B4-4D66-BC94-98D8CB015A99}" type="datetimeFigureOut">
              <a:rPr lang="es-ES" smtClean="0"/>
              <a:pPr/>
              <a:t>25/11/2013</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20437771-A5B2-410C-AE28-979FECD57653}" type="slidenum">
              <a:rPr lang="es-ES" smtClean="0"/>
              <a:pPr/>
              <a:t>‹#›</a:t>
            </a:fld>
            <a:endParaRPr lang="es-ES"/>
          </a:p>
        </p:txBody>
      </p:sp>
      <p:sp>
        <p:nvSpPr>
          <p:cNvPr id="11" name="10 Marcador de contenido"/>
          <p:cNvSpPr>
            <a:spLocks noGrp="1"/>
          </p:cNvSpPr>
          <p:nvPr>
            <p:ph sz="quarter" idx="13"/>
          </p:nvPr>
        </p:nvSpPr>
        <p:spPr>
          <a:xfrm>
            <a:off x="827088" y="549275"/>
            <a:ext cx="914400" cy="914400"/>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extLst>
      <p:ext uri="{BB962C8B-B14F-4D97-AF65-F5344CB8AC3E}">
        <p14:creationId xmlns:p14="http://schemas.microsoft.com/office/powerpoint/2010/main" val="2842833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897036E4-E4B4-4D66-BC94-98D8CB015A99}" type="datetimeFigureOut">
              <a:rPr lang="es-ES" smtClean="0"/>
              <a:pPr/>
              <a:t>25/11/2013</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20437771-A5B2-410C-AE28-979FECD57653}" type="slidenum">
              <a:rPr lang="es-ES" smtClean="0"/>
              <a:pPr/>
              <a:t>‹#›</a:t>
            </a:fld>
            <a:endParaRPr lang="es-ES"/>
          </a:p>
        </p:txBody>
      </p:sp>
      <p:sp>
        <p:nvSpPr>
          <p:cNvPr id="11" name="10 Marcador de contenido"/>
          <p:cNvSpPr>
            <a:spLocks noGrp="1"/>
          </p:cNvSpPr>
          <p:nvPr>
            <p:ph sz="quarter" idx="13"/>
          </p:nvPr>
        </p:nvSpPr>
        <p:spPr>
          <a:xfrm>
            <a:off x="827088" y="549275"/>
            <a:ext cx="914400" cy="914400"/>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extLst>
      <p:ext uri="{BB962C8B-B14F-4D97-AF65-F5344CB8AC3E}">
        <p14:creationId xmlns:p14="http://schemas.microsoft.com/office/powerpoint/2010/main" val="3227091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CA"/>
          </a:p>
        </p:txBody>
      </p:sp>
      <p:sp>
        <p:nvSpPr>
          <p:cNvPr id="3" name="Espace réservé du texte 2"/>
          <p:cNvSpPr>
            <a:spLocks noGrp="1"/>
          </p:cNvSpPr>
          <p:nvPr>
            <p:ph type="body" sz="half" idx="1"/>
          </p:nvPr>
        </p:nvSpPr>
        <p:spPr>
          <a:xfrm>
            <a:off x="457200" y="1600200"/>
            <a:ext cx="4038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numéro de diapositive 4"/>
          <p:cNvSpPr>
            <a:spLocks noGrp="1"/>
          </p:cNvSpPr>
          <p:nvPr>
            <p:ph type="sldNum" sz="quarter" idx="10"/>
          </p:nvPr>
        </p:nvSpPr>
        <p:spPr>
          <a:xfrm>
            <a:off x="7038975" y="6416675"/>
            <a:ext cx="2133600" cy="476250"/>
          </a:xfrm>
          <a:prstGeom prst="rect">
            <a:avLst/>
          </a:prstGeom>
        </p:spPr>
        <p:txBody>
          <a:bodyPr/>
          <a:lstStyle>
            <a:lvl1pPr>
              <a:defRPr/>
            </a:lvl1pPr>
          </a:lstStyle>
          <a:p>
            <a:fld id="{191B6E49-3A89-4A9B-84C2-1C06EF9E1066}" type="slidenum">
              <a:rPr lang="fr-CA"/>
              <a:pPr/>
              <a:t>‹#›</a:t>
            </a:fld>
            <a:endParaRPr lang="fr-CA"/>
          </a:p>
        </p:txBody>
      </p:sp>
    </p:spTree>
    <p:extLst>
      <p:ext uri="{BB962C8B-B14F-4D97-AF65-F5344CB8AC3E}">
        <p14:creationId xmlns:p14="http://schemas.microsoft.com/office/powerpoint/2010/main" val="1070110879"/>
      </p:ext>
    </p:extLst>
  </p:cSld>
  <p:clrMapOvr>
    <a:masterClrMapping/>
  </p:clrMapOvr>
  <p:transition spd="slow">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8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897036E4-E4B4-4D66-BC94-98D8CB015A99}" type="datetimeFigureOut">
              <a:rPr lang="es-ES" smtClean="0"/>
              <a:pPr/>
              <a:t>25/11/2013</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20437771-A5B2-410C-AE28-979FECD57653}" type="slidenum">
              <a:rPr lang="es-ES" smtClean="0"/>
              <a:pPr/>
              <a:t>‹#›</a:t>
            </a:fld>
            <a:endParaRPr lang="es-ES"/>
          </a:p>
        </p:txBody>
      </p:sp>
      <p:sp>
        <p:nvSpPr>
          <p:cNvPr id="8" name="7 Marcador de contenido"/>
          <p:cNvSpPr>
            <a:spLocks noGrp="1"/>
          </p:cNvSpPr>
          <p:nvPr>
            <p:ph sz="quarter" idx="13"/>
          </p:nvPr>
        </p:nvSpPr>
        <p:spPr>
          <a:xfrm>
            <a:off x="1331913" y="836613"/>
            <a:ext cx="914400" cy="914400"/>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extLst>
      <p:ext uri="{BB962C8B-B14F-4D97-AF65-F5344CB8AC3E}">
        <p14:creationId xmlns:p14="http://schemas.microsoft.com/office/powerpoint/2010/main" val="1963506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575C2FE-E09F-4B62-84AD-ABBC5B24954B}" type="datetimeFigureOut">
              <a:rPr lang="es-VE" smtClean="0"/>
              <a:t>25/11/2013</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30896938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fecha"/>
          <p:cNvSpPr>
            <a:spLocks noGrp="1"/>
          </p:cNvSpPr>
          <p:nvPr>
            <p:ph type="dt" sz="half" idx="10"/>
          </p:nvPr>
        </p:nvSpPr>
        <p:spPr/>
        <p:txBody>
          <a:bodyPr/>
          <a:lstStyle/>
          <a:p>
            <a:fld id="{A575C2FE-E09F-4B62-84AD-ABBC5B24954B}" type="datetimeFigureOut">
              <a:rPr lang="es-VE" smtClean="0"/>
              <a:t>25/11/2013</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41414918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6 Marcador de fecha"/>
          <p:cNvSpPr>
            <a:spLocks noGrp="1"/>
          </p:cNvSpPr>
          <p:nvPr>
            <p:ph type="dt" sz="half" idx="10"/>
          </p:nvPr>
        </p:nvSpPr>
        <p:spPr/>
        <p:txBody>
          <a:bodyPr/>
          <a:lstStyle/>
          <a:p>
            <a:fld id="{A575C2FE-E09F-4B62-84AD-ABBC5B24954B}" type="datetimeFigureOut">
              <a:rPr lang="es-VE" smtClean="0"/>
              <a:t>25/11/2013</a:t>
            </a:fld>
            <a:endParaRPr lang="es-VE"/>
          </a:p>
        </p:txBody>
      </p:sp>
      <p:sp>
        <p:nvSpPr>
          <p:cNvPr id="8" name="7 Marcador de pie de página"/>
          <p:cNvSpPr>
            <a:spLocks noGrp="1"/>
          </p:cNvSpPr>
          <p:nvPr>
            <p:ph type="ftr" sz="quarter" idx="11"/>
          </p:nvPr>
        </p:nvSpPr>
        <p:spPr/>
        <p:txBody>
          <a:bodyPr/>
          <a:lstStyle/>
          <a:p>
            <a:endParaRPr lang="es-VE"/>
          </a:p>
        </p:txBody>
      </p:sp>
      <p:sp>
        <p:nvSpPr>
          <p:cNvPr id="9" name="8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10522403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fecha"/>
          <p:cNvSpPr>
            <a:spLocks noGrp="1"/>
          </p:cNvSpPr>
          <p:nvPr>
            <p:ph type="dt" sz="half" idx="10"/>
          </p:nvPr>
        </p:nvSpPr>
        <p:spPr/>
        <p:txBody>
          <a:bodyPr/>
          <a:lstStyle/>
          <a:p>
            <a:fld id="{A575C2FE-E09F-4B62-84AD-ABBC5B24954B}" type="datetimeFigureOut">
              <a:rPr lang="es-VE" smtClean="0"/>
              <a:t>25/11/2013</a:t>
            </a:fld>
            <a:endParaRPr lang="es-VE"/>
          </a:p>
        </p:txBody>
      </p:sp>
      <p:sp>
        <p:nvSpPr>
          <p:cNvPr id="4" name="3 Marcador de pie de página"/>
          <p:cNvSpPr>
            <a:spLocks noGrp="1"/>
          </p:cNvSpPr>
          <p:nvPr>
            <p:ph type="ftr" sz="quarter" idx="11"/>
          </p:nvPr>
        </p:nvSpPr>
        <p:spPr/>
        <p:txBody>
          <a:bodyPr/>
          <a:lstStyle/>
          <a:p>
            <a:endParaRPr lang="es-VE"/>
          </a:p>
        </p:txBody>
      </p:sp>
      <p:sp>
        <p:nvSpPr>
          <p:cNvPr id="5" name="4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30209732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575C2FE-E09F-4B62-84AD-ABBC5B24954B}" type="datetimeFigureOut">
              <a:rPr lang="es-VE" smtClean="0"/>
              <a:t>25/11/2013</a:t>
            </a:fld>
            <a:endParaRPr lang="es-VE"/>
          </a:p>
        </p:txBody>
      </p:sp>
      <p:sp>
        <p:nvSpPr>
          <p:cNvPr id="3" name="2 Marcador de pie de página"/>
          <p:cNvSpPr>
            <a:spLocks noGrp="1"/>
          </p:cNvSpPr>
          <p:nvPr>
            <p:ph type="ftr" sz="quarter" idx="11"/>
          </p:nvPr>
        </p:nvSpPr>
        <p:spPr/>
        <p:txBody>
          <a:bodyPr/>
          <a:lstStyle/>
          <a:p>
            <a:endParaRPr lang="es-VE"/>
          </a:p>
        </p:txBody>
      </p:sp>
      <p:sp>
        <p:nvSpPr>
          <p:cNvPr id="4" name="3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28563624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V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575C2FE-E09F-4B62-84AD-ABBC5B24954B}" type="datetimeFigureOut">
              <a:rPr lang="es-VE" smtClean="0"/>
              <a:t>25/11/2013</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42179437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V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575C2FE-E09F-4B62-84AD-ABBC5B24954B}" type="datetimeFigureOut">
              <a:rPr lang="es-VE" smtClean="0"/>
              <a:t>25/11/2013</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6D54DDDD-A805-408E-A6B8-5814CD1E06DC}" type="slidenum">
              <a:rPr lang="es-VE" smtClean="0"/>
              <a:t>‹#›</a:t>
            </a:fld>
            <a:endParaRPr lang="es-VE"/>
          </a:p>
        </p:txBody>
      </p:sp>
    </p:spTree>
    <p:extLst>
      <p:ext uri="{BB962C8B-B14F-4D97-AF65-F5344CB8AC3E}">
        <p14:creationId xmlns:p14="http://schemas.microsoft.com/office/powerpoint/2010/main" val="38236938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emf"/><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75C2FE-E09F-4B62-84AD-ABBC5B24954B}" type="datetimeFigureOut">
              <a:rPr lang="es-VE" smtClean="0"/>
              <a:t>25/11/2013</a:t>
            </a:fld>
            <a:endParaRPr lang="es-V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54DDDD-A805-408E-A6B8-5814CD1E06DC}" type="slidenum">
              <a:rPr lang="es-VE" smtClean="0"/>
              <a:t>‹#›</a:t>
            </a:fld>
            <a:endParaRPr lang="es-VE"/>
          </a:p>
        </p:txBody>
      </p:sp>
    </p:spTree>
    <p:extLst>
      <p:ext uri="{BB962C8B-B14F-4D97-AF65-F5344CB8AC3E}">
        <p14:creationId xmlns:p14="http://schemas.microsoft.com/office/powerpoint/2010/main" val="358614853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Screen shot 2013-06-06 at 1.56.39 PM.png"/>
          <p:cNvPicPr>
            <a:picLocks noChangeAspect="1"/>
          </p:cNvPicPr>
          <p:nvPr/>
        </p:nvPicPr>
        <p:blipFill>
          <a:blip r:embed="rId18"/>
          <a:stretch>
            <a:fillRect/>
          </a:stretch>
        </p:blipFill>
        <p:spPr>
          <a:xfrm>
            <a:off x="0" y="1219200"/>
            <a:ext cx="9144000" cy="762000"/>
          </a:xfrm>
          <a:prstGeom prst="rect">
            <a:avLst/>
          </a:prstGeom>
        </p:spPr>
      </p:pic>
      <p:sp>
        <p:nvSpPr>
          <p:cNvPr id="13" name="Rectangle 7"/>
          <p:cNvSpPr>
            <a:spLocks noChangeArrowheads="1"/>
          </p:cNvSpPr>
          <p:nvPr/>
        </p:nvSpPr>
        <p:spPr bwMode="auto">
          <a:xfrm>
            <a:off x="360363" y="6399213"/>
            <a:ext cx="355600" cy="331787"/>
          </a:xfrm>
          <a:prstGeom prst="rect">
            <a:avLst/>
          </a:prstGeom>
          <a:noFill/>
          <a:ln w="9525">
            <a:noFill/>
            <a:miter lim="800000"/>
            <a:headEnd/>
            <a:tailEnd/>
          </a:ln>
          <a:effectLst/>
        </p:spPr>
        <p:txBody>
          <a:bodyPr lIns="0" tIns="0" rIns="0" bIns="0">
            <a:prstTxWarp prst="textNoShape">
              <a:avLst/>
            </a:prstTxWarp>
          </a:bodyPr>
          <a:lstStyle/>
          <a:p>
            <a:pPr algn="r" rtl="0"/>
            <a:fld id="{3D35E3A0-7489-5B4A-9178-1EFC836545FF}" type="slidenum">
              <a:rPr lang="ar-SA" sz="1500">
                <a:solidFill>
                  <a:srgbClr val="72BBE8"/>
                </a:solidFill>
                <a:latin typeface="Arial Narrow" charset="0"/>
              </a:rPr>
              <a:pPr algn="r" rtl="0"/>
              <a:t>‹#›</a:t>
            </a:fld>
            <a:r>
              <a:rPr lang="en-US" sz="1500" dirty="0">
                <a:solidFill>
                  <a:srgbClr val="72BBE8"/>
                </a:solidFill>
                <a:latin typeface="Arial Narrow" charset="0"/>
              </a:rPr>
              <a:t> </a:t>
            </a:r>
            <a:r>
              <a:rPr lang="en-US" sz="2100" baseline="14000" dirty="0">
                <a:solidFill>
                  <a:schemeClr val="bg1"/>
                </a:solidFill>
                <a:latin typeface="Arial Narrow" charset="0"/>
              </a:rPr>
              <a:t>|</a:t>
            </a:r>
          </a:p>
        </p:txBody>
      </p:sp>
      <p:pic>
        <p:nvPicPr>
          <p:cNvPr id="14" name="Picture 13"/>
          <p:cNvPicPr>
            <a:picLocks noChangeAspect="1"/>
          </p:cNvPicPr>
          <p:nvPr/>
        </p:nvPicPr>
        <p:blipFill>
          <a:blip r:embed="rId19"/>
          <a:stretch>
            <a:fillRect/>
          </a:stretch>
        </p:blipFill>
        <p:spPr>
          <a:xfrm>
            <a:off x="5220072" y="6021288"/>
            <a:ext cx="3645520" cy="613602"/>
          </a:xfrm>
          <a:prstGeom prst="rect">
            <a:avLst/>
          </a:prstGeom>
        </p:spPr>
      </p:pic>
      <p:sp>
        <p:nvSpPr>
          <p:cNvPr id="15" name="Rectangle 2"/>
          <p:cNvSpPr>
            <a:spLocks noGrp="1" noChangeArrowheads="1"/>
          </p:cNvSpPr>
          <p:nvPr>
            <p:ph type="title"/>
          </p:nvPr>
        </p:nvSpPr>
        <p:spPr bwMode="auto">
          <a:xfrm>
            <a:off x="0" y="0"/>
            <a:ext cx="9144000" cy="1238250"/>
          </a:xfrm>
          <a:prstGeom prst="rect">
            <a:avLst/>
          </a:prstGeo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p>
            <a:pPr lvl="0"/>
            <a:r>
              <a:rPr lang="en-US" smtClean="0"/>
              <a:t>Click to edit Master title style</a:t>
            </a:r>
            <a:endParaRPr lang="en-US" dirty="0"/>
          </a:p>
        </p:txBody>
      </p:sp>
      <p:sp>
        <p:nvSpPr>
          <p:cNvPr id="16" name="Rectangle 3"/>
          <p:cNvSpPr>
            <a:spLocks noGrp="1" noChangeArrowheads="1"/>
          </p:cNvSpPr>
          <p:nvPr>
            <p:ph type="body" idx="1"/>
          </p:nvPr>
        </p:nvSpPr>
        <p:spPr bwMode="auto">
          <a:xfrm>
            <a:off x="442913" y="1541463"/>
            <a:ext cx="8291512" cy="43100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7733639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sldNum="0" hdr="0" ftr="0" dt="0"/>
  <p:txStyles>
    <p:titleStyle>
      <a:lvl1pPr algn="ctr" defTabSz="914400" rtl="0" eaLnBrk="1" latinLnBrk="0" hangingPunct="1">
        <a:spcBef>
          <a:spcPct val="0"/>
        </a:spcBef>
        <a:buNone/>
        <a:defRPr sz="4400" b="1" kern="1200">
          <a:solidFill>
            <a:schemeClr val="tx2">
              <a:lumMod val="7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8" Type="http://schemas.openxmlformats.org/officeDocument/2006/relationships/hyperlink" Target="http://www.google.com/url?sa=i&amp;rct=j&amp;q=equity%20health&amp;source=images&amp;cd=&amp;cad=rja&amp;docid=9tywBCBRbsoJQM&amp;tbnid=Qd87A-3jXlDIbM:&amp;ved=0CAUQjRw&amp;url=http://archive.constantcontact.com/fs157/1101419543707/archive/1113056382649.html&amp;ei=3KHqUYiAIa-14APhrYCIDA&amp;bvm=bv.49478099,d.dmg&amp;psig=AFQjCNFNczHixn11S7bKu6PSqreX4-N8QQ&amp;ust=1374417622100038" TargetMode="External"/><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13.xml"/><Relationship Id="rId6" Type="http://schemas.openxmlformats.org/officeDocument/2006/relationships/image" Target="../media/image37.jpeg"/><Relationship Id="rId11" Type="http://schemas.openxmlformats.org/officeDocument/2006/relationships/image" Target="../media/image6.png"/><Relationship Id="rId5" Type="http://schemas.openxmlformats.org/officeDocument/2006/relationships/image" Target="../media/image36.png"/><Relationship Id="rId10" Type="http://schemas.openxmlformats.org/officeDocument/2006/relationships/image" Target="../media/image40.jpeg"/><Relationship Id="rId4" Type="http://schemas.openxmlformats.org/officeDocument/2006/relationships/image" Target="../media/image35.jpeg"/><Relationship Id="rId9"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44.wmf"/><Relationship Id="rId4" Type="http://schemas.openxmlformats.org/officeDocument/2006/relationships/image" Target="../media/image43.wmf"/></Relationships>
</file>

<file path=ppt/slides/_rels/slide24.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oleObject" Target="../embeddings/oleObject5.bin"/><Relationship Id="rId3" Type="http://schemas.openxmlformats.org/officeDocument/2006/relationships/notesSlide" Target="../notesSlides/notesSlide16.xml"/><Relationship Id="rId7" Type="http://schemas.openxmlformats.org/officeDocument/2006/relationships/oleObject" Target="../embeddings/oleObject2.bin"/><Relationship Id="rId12" Type="http://schemas.openxmlformats.org/officeDocument/2006/relationships/image" Target="../media/image48.wmf"/><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45.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image" Target="../media/image7.png"/><Relationship Id="rId10" Type="http://schemas.openxmlformats.org/officeDocument/2006/relationships/image" Target="../media/image47.wmf"/><Relationship Id="rId4" Type="http://schemas.openxmlformats.org/officeDocument/2006/relationships/image" Target="../media/image50.png"/><Relationship Id="rId9" Type="http://schemas.openxmlformats.org/officeDocument/2006/relationships/oleObject" Target="../embeddings/oleObject3.bin"/><Relationship Id="rId14" Type="http://schemas.openxmlformats.org/officeDocument/2006/relationships/image" Target="../media/image49.wmf"/></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png"/><Relationship Id="rId7" Type="http://schemas.openxmlformats.org/officeDocument/2006/relationships/image" Target="../media/image59.jpeg"/><Relationship Id="rId12"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58.jpeg"/><Relationship Id="rId11" Type="http://schemas.openxmlformats.org/officeDocument/2006/relationships/image" Target="../media/image63.jpeg"/><Relationship Id="rId5" Type="http://schemas.openxmlformats.org/officeDocument/2006/relationships/image" Target="../media/image57.jpeg"/><Relationship Id="rId10" Type="http://schemas.openxmlformats.org/officeDocument/2006/relationships/image" Target="../media/image62.jpeg"/><Relationship Id="rId4" Type="http://schemas.openxmlformats.org/officeDocument/2006/relationships/image" Target="../media/image56.jpeg"/><Relationship Id="rId9" Type="http://schemas.openxmlformats.org/officeDocument/2006/relationships/image" Target="../media/image61.jpe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9.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jpeg"/></Relationships>
</file>

<file path=ppt/slides/_rels/slide40.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jpeg"/><Relationship Id="rId4" Type="http://schemas.openxmlformats.org/officeDocument/2006/relationships/image" Target="../media/image76.png"/><Relationship Id="rId9"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2.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3.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5.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86.jpeg"/><Relationship Id="rId1" Type="http://schemas.openxmlformats.org/officeDocument/2006/relationships/slideLayout" Target="../slideLayouts/slideLayout13.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png"/></Relationships>
</file>

<file path=ppt/slides/_rels/slide5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7.xml"/><Relationship Id="rId6" Type="http://schemas.openxmlformats.org/officeDocument/2006/relationships/image" Target="../media/image5.png"/><Relationship Id="rId5" Type="http://schemas.openxmlformats.org/officeDocument/2006/relationships/image" Target="../media/image95.png"/><Relationship Id="rId4" Type="http://schemas.openxmlformats.org/officeDocument/2006/relationships/image" Target="../media/image94.png"/></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5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2.emf"/><Relationship Id="rId1" Type="http://schemas.openxmlformats.org/officeDocument/2006/relationships/slideLayout" Target="../slideLayouts/slideLayout13.xml"/><Relationship Id="rId4" Type="http://schemas.openxmlformats.org/officeDocument/2006/relationships/image" Target="../media/image103.emf"/></Relationships>
</file>

<file path=ppt/slides/_rels/slide56.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8.xml"/><Relationship Id="rId7" Type="http://schemas.openxmlformats.org/officeDocument/2006/relationships/image" Target="../media/image106.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105.wmf"/><Relationship Id="rId4" Type="http://schemas.openxmlformats.org/officeDocument/2006/relationships/oleObject" Target="../embeddings/oleObject6.bin"/></Relationships>
</file>

<file path=ppt/slides/_rels/slide59.xml.rels><?xml version="1.0" encoding="UTF-8" standalone="yes"?>
<Relationships xmlns="http://schemas.openxmlformats.org/package/2006/relationships"><Relationship Id="rId8" Type="http://schemas.openxmlformats.org/officeDocument/2006/relationships/image" Target="../media/image108.wmf"/><Relationship Id="rId3" Type="http://schemas.openxmlformats.org/officeDocument/2006/relationships/notesSlide" Target="../notesSlides/notesSlide39.xml"/><Relationship Id="rId7"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07.wmf"/><Relationship Id="rId5" Type="http://schemas.openxmlformats.org/officeDocument/2006/relationships/oleObject" Target="../embeddings/oleObject8.bin"/><Relationship Id="rId4" Type="http://schemas.openxmlformats.org/officeDocument/2006/relationships/image" Target="../media/image109.wmf"/><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0.jpeg"/></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40.xml"/><Relationship Id="rId7" Type="http://schemas.openxmlformats.org/officeDocument/2006/relationships/image" Target="../media/image107.w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110.wmf"/><Relationship Id="rId4" Type="http://schemas.openxmlformats.org/officeDocument/2006/relationships/image" Target="../media/image109.wmf"/><Relationship Id="rId9" Type="http://schemas.openxmlformats.org/officeDocument/2006/relationships/image" Target="../media/image5.png"/></Relationships>
</file>

<file path=ppt/slides/_rels/slide61.xml.rels><?xml version="1.0" encoding="UTF-8" standalone="yes"?>
<Relationships xmlns="http://schemas.openxmlformats.org/package/2006/relationships"><Relationship Id="rId8" Type="http://schemas.openxmlformats.org/officeDocument/2006/relationships/image" Target="../media/image107.wmf"/><Relationship Id="rId3" Type="http://schemas.openxmlformats.org/officeDocument/2006/relationships/notesSlide" Target="../notesSlides/notesSlide41.xml"/><Relationship Id="rId7"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109.wmf"/><Relationship Id="rId5" Type="http://schemas.openxmlformats.org/officeDocument/2006/relationships/image" Target="../media/image111.wmf"/><Relationship Id="rId4" Type="http://schemas.openxmlformats.org/officeDocument/2006/relationships/oleObject" Target="../embeddings/oleObject12.bin"/><Relationship Id="rId9"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88732" y="809830"/>
            <a:ext cx="8229600" cy="1901860"/>
          </a:xfrm>
          <a:prstGeom prst="rect">
            <a:avLst/>
          </a:prstGeom>
        </p:spPr>
        <p:txBody>
          <a:bodyPr/>
          <a:lstStyle>
            <a:lvl1pPr algn="ctr" defTabSz="914400" rtl="0" eaLnBrk="1" latinLnBrk="0" hangingPunct="1">
              <a:spcBef>
                <a:spcPct val="0"/>
              </a:spcBef>
              <a:buNone/>
              <a:defRPr sz="4400" b="1" kern="1200">
                <a:solidFill>
                  <a:schemeClr val="tx2">
                    <a:lumMod val="75000"/>
                  </a:schemeClr>
                </a:solidFill>
                <a:latin typeface="Arial" pitchFamily="34" charset="0"/>
                <a:ea typeface="+mj-ea"/>
                <a:cs typeface="Arial" pitchFamily="34" charset="0"/>
              </a:defRPr>
            </a:lvl1pPr>
          </a:lstStyle>
          <a:p>
            <a:pPr fontAlgn="auto">
              <a:spcAft>
                <a:spcPts val="0"/>
              </a:spcAft>
            </a:pPr>
            <a:r>
              <a:rPr lang="es-CL" sz="4800" dirty="0" smtClean="0">
                <a:solidFill>
                  <a:schemeClr val="bg1"/>
                </a:solidFill>
                <a:effectLst>
                  <a:outerShdw blurRad="38100" dist="38100" dir="2700000" algn="tl">
                    <a:srgbClr val="000000">
                      <a:alpha val="43137"/>
                    </a:srgbClr>
                  </a:outerShdw>
                </a:effectLst>
                <a:latin typeface="+mj-lt"/>
              </a:rPr>
              <a:t>Sistemas </a:t>
            </a:r>
            <a:r>
              <a:rPr lang="es-CL" sz="4800" dirty="0">
                <a:solidFill>
                  <a:schemeClr val="bg1"/>
                </a:solidFill>
                <a:effectLst>
                  <a:outerShdw blurRad="38100" dist="38100" dir="2700000" algn="tl">
                    <a:srgbClr val="000000">
                      <a:alpha val="43137"/>
                    </a:srgbClr>
                  </a:outerShdw>
                </a:effectLst>
                <a:latin typeface="+mj-lt"/>
              </a:rPr>
              <a:t>y funciones del financiamiento de la salud</a:t>
            </a:r>
          </a:p>
          <a:p>
            <a:pPr fontAlgn="auto">
              <a:spcAft>
                <a:spcPts val="0"/>
              </a:spcAft>
            </a:pPr>
            <a:endParaRPr lang="es-CL" sz="1800" dirty="0" smtClean="0">
              <a:solidFill>
                <a:schemeClr val="bg1"/>
              </a:solidFill>
              <a:effectLst>
                <a:outerShdw blurRad="38100" dist="38100" dir="2700000" algn="tl">
                  <a:srgbClr val="000000">
                    <a:alpha val="43137"/>
                  </a:srgbClr>
                </a:outerShdw>
              </a:effectLst>
              <a:latin typeface="+mj-lt"/>
            </a:endParaRPr>
          </a:p>
          <a:p>
            <a:pPr fontAlgn="auto">
              <a:spcAft>
                <a:spcPts val="0"/>
              </a:spcAft>
            </a:pPr>
            <a:endParaRPr lang="es-CL" sz="1800" dirty="0" smtClean="0">
              <a:solidFill>
                <a:schemeClr val="bg1"/>
              </a:solidFill>
              <a:effectLst>
                <a:outerShdw blurRad="38100" dist="38100" dir="2700000" algn="tl">
                  <a:srgbClr val="000000">
                    <a:alpha val="43137"/>
                  </a:srgbClr>
                </a:outerShdw>
              </a:effectLst>
              <a:latin typeface="+mj-lt"/>
            </a:endParaRPr>
          </a:p>
          <a:p>
            <a:pPr fontAlgn="auto">
              <a:spcAft>
                <a:spcPts val="0"/>
              </a:spcAft>
            </a:pPr>
            <a:endParaRPr lang="es-CL" sz="1800" dirty="0">
              <a:solidFill>
                <a:schemeClr val="bg1"/>
              </a:solidFill>
              <a:effectLst>
                <a:outerShdw blurRad="38100" dist="38100" dir="2700000" algn="tl">
                  <a:srgbClr val="000000">
                    <a:alpha val="43137"/>
                  </a:srgbClr>
                </a:outerShdw>
              </a:effectLst>
              <a:latin typeface="+mj-lt"/>
            </a:endParaRPr>
          </a:p>
          <a:p>
            <a:pPr fontAlgn="auto">
              <a:spcAft>
                <a:spcPts val="0"/>
              </a:spcAft>
            </a:pPr>
            <a:endParaRPr lang="es-CL" sz="1800" dirty="0">
              <a:solidFill>
                <a:schemeClr val="bg1"/>
              </a:solidFill>
              <a:effectLst>
                <a:outerShdw blurRad="38100" dist="38100" dir="2700000" algn="tl">
                  <a:srgbClr val="000000">
                    <a:alpha val="43137"/>
                  </a:srgbClr>
                </a:outerShdw>
              </a:effectLst>
              <a:latin typeface="+mj-lt"/>
            </a:endParaRPr>
          </a:p>
          <a:p>
            <a:pPr fontAlgn="auto">
              <a:spcAft>
                <a:spcPts val="0"/>
              </a:spcAft>
            </a:pPr>
            <a:r>
              <a:rPr lang="es-CL" sz="2400" dirty="0" smtClean="0">
                <a:solidFill>
                  <a:schemeClr val="bg1"/>
                </a:solidFill>
                <a:effectLst>
                  <a:outerShdw blurRad="38100" dist="38100" dir="2700000" algn="tl">
                    <a:srgbClr val="000000">
                      <a:alpha val="43137"/>
                    </a:srgbClr>
                  </a:outerShdw>
                </a:effectLst>
                <a:latin typeface="+mj-lt"/>
              </a:rPr>
              <a:t>Cristian Morales</a:t>
            </a:r>
          </a:p>
          <a:p>
            <a:pPr fontAlgn="auto">
              <a:spcAft>
                <a:spcPts val="0"/>
              </a:spcAft>
            </a:pPr>
            <a:r>
              <a:rPr lang="es-CL" sz="2400" dirty="0" smtClean="0">
                <a:solidFill>
                  <a:schemeClr val="bg1"/>
                </a:solidFill>
                <a:effectLst>
                  <a:outerShdw blurRad="38100" dist="38100" dir="2700000" algn="tl">
                    <a:srgbClr val="000000">
                      <a:alpha val="43137"/>
                    </a:srgbClr>
                  </a:outerShdw>
                </a:effectLst>
                <a:latin typeface="+mj-lt"/>
              </a:rPr>
              <a:t>Financiamiento y Economía de la Salud, HSS/HS</a:t>
            </a:r>
          </a:p>
          <a:p>
            <a:pPr fontAlgn="auto">
              <a:spcAft>
                <a:spcPts val="0"/>
              </a:spcAft>
            </a:pPr>
            <a:r>
              <a:rPr lang="es-CL" sz="2400" dirty="0" smtClean="0">
                <a:solidFill>
                  <a:schemeClr val="bg1"/>
                </a:solidFill>
                <a:effectLst>
                  <a:outerShdw blurRad="38100" dist="38100" dir="2700000" algn="tl">
                    <a:srgbClr val="000000">
                      <a:alpha val="43137"/>
                    </a:srgbClr>
                  </a:outerShdw>
                </a:effectLst>
                <a:latin typeface="+mj-lt"/>
              </a:rPr>
              <a:t>(moralesc@paho.org)</a:t>
            </a:r>
            <a:endParaRPr lang="es-VE" sz="24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674919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a:xfrm>
            <a:off x="457200" y="173409"/>
            <a:ext cx="8229600" cy="843448"/>
          </a:xfrm>
        </p:spPr>
        <p:txBody>
          <a:bodyPr/>
          <a:lstStyle/>
          <a:p>
            <a:pPr>
              <a:lnSpc>
                <a:spcPct val="100000"/>
              </a:lnSpc>
            </a:pPr>
            <a:r>
              <a:rPr lang="es-CL" sz="4200" dirty="0" smtClean="0">
                <a:ea typeface="ＭＳ Ｐゴシック" pitchFamily="34" charset="-128"/>
              </a:rPr>
              <a:t>Los Sistemas de Salud de la Región</a:t>
            </a:r>
          </a:p>
        </p:txBody>
      </p:sp>
      <p:sp>
        <p:nvSpPr>
          <p:cNvPr id="21507" name="2 Marcador de contenido"/>
          <p:cNvSpPr>
            <a:spLocks noGrp="1"/>
          </p:cNvSpPr>
          <p:nvPr>
            <p:ph idx="1"/>
          </p:nvPr>
        </p:nvSpPr>
        <p:spPr>
          <a:xfrm>
            <a:off x="3381866" y="2063518"/>
            <a:ext cx="5513908" cy="4329113"/>
          </a:xfrm>
        </p:spPr>
        <p:txBody>
          <a:bodyPr/>
          <a:lstStyle/>
          <a:p>
            <a:r>
              <a:rPr lang="es-PA" sz="2400" dirty="0" err="1" smtClean="0">
                <a:solidFill>
                  <a:srgbClr val="0070C0"/>
                </a:solidFill>
                <a:ea typeface="ＭＳ Ｐゴシック" pitchFamily="34" charset="-128"/>
              </a:rPr>
              <a:t>Hospitalocéntricos</a:t>
            </a:r>
            <a:r>
              <a:rPr lang="es-PA" sz="2400" dirty="0" smtClean="0">
                <a:solidFill>
                  <a:srgbClr val="0070C0"/>
                </a:solidFill>
                <a:ea typeface="ＭＳ Ｐゴシック" pitchFamily="34" charset="-128"/>
              </a:rPr>
              <a:t>, </a:t>
            </a:r>
            <a:r>
              <a:rPr lang="es-PA" sz="2400" dirty="0" err="1" smtClean="0">
                <a:solidFill>
                  <a:srgbClr val="0070C0"/>
                </a:solidFill>
                <a:ea typeface="ＭＳ Ｐゴシック" pitchFamily="34" charset="-128"/>
              </a:rPr>
              <a:t>medicalizados</a:t>
            </a:r>
            <a:r>
              <a:rPr lang="es-PA" sz="2400" dirty="0" smtClean="0">
                <a:solidFill>
                  <a:srgbClr val="0070C0"/>
                </a:solidFill>
                <a:ea typeface="ＭＳ Ｐゴシック" pitchFamily="34" charset="-128"/>
              </a:rPr>
              <a:t> e insertos en medioambientes altamente fragmentados</a:t>
            </a:r>
          </a:p>
          <a:p>
            <a:pPr lvl="1"/>
            <a:r>
              <a:rPr lang="es-PA" sz="2000" dirty="0" smtClean="0">
                <a:solidFill>
                  <a:srgbClr val="0070C0"/>
                </a:solidFill>
                <a:ea typeface="ＭＳ Ｐゴシック" pitchFamily="34" charset="-128"/>
              </a:rPr>
              <a:t>Los hospitales son la estructura que consume la mayor proporción de recursos presupuestarios </a:t>
            </a:r>
          </a:p>
          <a:p>
            <a:pPr lvl="1"/>
            <a:r>
              <a:rPr lang="es-PA" sz="2000" dirty="0" smtClean="0">
                <a:solidFill>
                  <a:srgbClr val="0070C0"/>
                </a:solidFill>
                <a:ea typeface="ＭＳ Ｐゴシック" pitchFamily="34" charset="-128"/>
              </a:rPr>
              <a:t>So el principal formador del recurso humano de salud especializado</a:t>
            </a:r>
            <a:endParaRPr lang="es-CL" sz="2000" dirty="0">
              <a:solidFill>
                <a:srgbClr val="0070C0"/>
              </a:solidFill>
              <a:ea typeface="ＭＳ Ｐゴシック" pitchFamily="34" charset="-128"/>
            </a:endParaRPr>
          </a:p>
          <a:p>
            <a:r>
              <a:rPr lang="es-CL" sz="2400" dirty="0" smtClean="0">
                <a:solidFill>
                  <a:srgbClr val="0070C0"/>
                </a:solidFill>
                <a:ea typeface="ＭＳ Ｐゴシック" pitchFamily="34" charset="-128"/>
              </a:rPr>
              <a:t>Difícil construir redes basadas en APS con el hospital como líder de la red</a:t>
            </a:r>
            <a:endParaRPr lang="es-CL" sz="2400" dirty="0">
              <a:solidFill>
                <a:srgbClr val="0070C0"/>
              </a:solidFill>
              <a:ea typeface="ＭＳ Ｐゴシック" pitchFamily="34" charset="-128"/>
            </a:endParaRPr>
          </a:p>
        </p:txBody>
      </p:sp>
      <p:sp>
        <p:nvSpPr>
          <p:cNvPr id="3" name="AutoShape 4" descr="data:image/jpeg;base64,/9j/4AAQSkZJRgABAQAAAQABAAD/2wCEAAkGBhQSERQUExQWFBQWGBgXGBcYFhgYFRgYFhYYFxUVFRgYICYeFxklGRUVHy8gIycpLCwtGB8xNTAqNSYsLCkBCQoKDgwOGg8PGikkHCQsLCkpKSksLCksLCwsLCwsLCwsLCwsKSwpLCwsLCkpLCwpLCwsLCwpLCwsLCwsKSw0LP/AABEIAMIBAwMBIgACEQEDEQH/xAAcAAABBQEBAQAAAAAAAAAAAAACAAEDBAUGBwj/xABAEAACAQMCBAMGBAQFAwQDAQABAhEAAyESMQQFQVETImEGMnGBkfBCobHRFCNSwQdTYuHxFYKSM0NyolSy0hb/xAAZAQADAQEBAAAAAAAAAAAAAAAAAQIDBAX/xAAmEQACAgICAwABBAMAAAAAAAAAAQIREiEDMRNBUQQiYXHwMpGx/9oADAMBAAIRAxEAPwDguW2bqtKyQB5iplQuJYwcDIzj5Vc5jw4XUy6m21qVZSGY+pJKkKT6GfhUtnmRtTct3IuW2QqAJDqQdWvp2EbEN86zuM1amlzqf384BOMgYxqjfvFcMGst9mRs+x3GBLmpJmPcgEMFHu5yPQ7bepr0tORtdVbtsqpbzIOmdgx7EYPb4ivKvZa+ovICuJiW2AzJMDfqPhua9L5XxTozeG3i2ZVgpkQjiS0GBEk+YYyJGkgr6HDJxjoTSk9nQcDwL+GGVzPY9DMEehBkfEUPA3r3itqnTt6Y9KfgOc2g7pqCq8XEmQuVhwpIA95S0f6zU/F+09iyAS4ZepQq+naJCnVmegO1aeTuwwXox/a27bNm6s6XEYEgywJUg/AHI7HtXNcu4jXatkkaiqk98idqq+3ftIt3ibgtHWiW1Cke6WPmJckiB5474PeuO5fzDiFuBUYlu0gKQBgAbRjrXNH8uXHyNtfpM+TjyPRqcVl8DzN3cKUER5iGEr8V9T2NaoFevw80OaOcOjjlFxdMcU4pAU4FaiGK5++m1Q8Twouo6ts3l3jA6T8asxQ6SG6QRt6jqPl+lS0OzL4fk9ux5rSwD5SNRghjI+hI9Imoub8sUKHNskKHJX3oOnEZ8oJjI29K2mtg46GSR9+pFVOZ8xHD29TyVBAkZJ9CO8A5FZtRjH9i1JtnmfEcMNbiJiSp1HZWKnST70hScVv+yfKluM1q6pKwGAJMgzn3Z0TnBI/bIW6167q8MBS0hUA8ohiFWf8ASh+zXd+zXLgo1aIIwrEEPDCWDEjzbx1GK8biTlzqPrZ1cjqJrXwtu0ceVRsdoG8+kb1zfMeV2uIsFksln6RggtgzmHyTBE7jtXV3LIYQwkGJB2MGc/MVR5vw9zwwtlckgHMeUA/3AHzr1OaEqtdV1Xv9jmhIxf8A/EretWZPhkEFljykZJAXoT5QZ/pGBtWly32Ms2bhYeZCpUI4DESQfe/7e0+tavLkcIBcMtntG+IgDER0mrYo4+KCitDlOX05pPYhC93WZV9gABoE+6BBxpgYiI9a2+W8mtWNXhLpDdOmw2+k/GauAUYFVHihF2kJzbHAogKYCjArQlDijFCBRgVIxUQpgKICgY4p4pwKKKQAaaVSaaVIo8E4fmYCrJBEFZKjbVtEdfKZ3GqfWiscWMahIg+WZUgZEdgMd+tZ68LpD2mHn06hB2MSVPrpkEd1FT8p4BmKwxSZ83vQFGollEnSBBJjvvBrwp8alo7mbnD8pVn/AJcIARr8ygBTG+cGWIjfBroOK53bsuRw9y6rKNPlYOAQY959QiC3uyML8ub5gl634twFWtJd8HUB/LZ9JJCCAApCMcARI65rV5SVXF62ClxQVI0l1kAh12JGdv8ASRvIpxzhFqPX17IfZpcn5qLl8+U2fK51BQWYyD4lxj74U7yCMt1IFdlb5vFsuOIJKqT4bBAdgT5SU82RgxvFc7wXHcLdvWgpZTqzbMgL4luH8OQc6wPNq6bda2eZexlrw20agQpIB0srEKYmRJBIHWuqGWHdspnmftbzpb3GuylmRtEmCpLeGBLAgQRJG3Qb1Qu8UPEJzccEeYmcCQR3n3SCOoMzOFxcvrdcKrKxMRB06Qu5zg9fkNhV4awzA6ZlfP2O4z3PyrhkrdsTOq4W6BchIG4AHkkHcmRqY49PhXRcHYCrgsZydTFjJ6SenwrH5dzu2RHENbu3AIDwXuEYIDtEMfiZxBANb/D3A6grt8I+UV6v4KUe52/mtHHzfwPFOKeKeK9QwFSIp4pxSAB8Z7fofsVDCX7RUiVYQQdx8ex9fnR8XwviLpJMGJgxIBmPyj51Q5Jyt7TeY7ourr5uonrB1flvOMZuWSSVr2Wqos8u5FasqoVZK5DHLSREz8Cfqe9aFtABAEDtSAowKtQjHpCbb7HFGKEUYpgOKMUIoxSAcCiFMKICkA4FGKYCjApFCFGBTAUQFSMICiApAVJataiAOtJsaQIFFprTt8AEIOqT2jFXeMs60HTMn6dKxfKrNlxOjAilWqOX2+7H6U9PyxDxM4bjPYmzf4h7rndZWNwWKHUOkDQcd3J61Lc5Vba0NSr/ACYMwpK+G2llkiGAIMTur5zmgtW7lm5psQFC6ksOYUkNFwWLn4VIKHQRAJ/DinHPVN11ZTbN2EZbkAKdMMS3uibY2MEm2uM1yukdKM3nfsqGstwyMLdslb1jzTZLafMtufMCyFmVSSdxmFapedexbPw4a1/MvKtsISQBpwCqiIUQSf8Ait/jCt9WtBlMBTaYkEHP8ue/ulW7gn+qrPK+KLKDbhrbDUqsYYasugbIYq5IIIG4zSVU0DVuzgeH9nf4bjLS3GVRoDa91EzKsr++J1YMQJJnerXOub27R4lCdKgaLZtAIz3GEFwFhdAyfluZrQ9pfaa1ZHntsz3D4luVB0qICFicOpKaoG+og715/wC0HNLdy6Rb1LYBLhMQHJOlce8okCTmCekVjNtdAyhzTRbZfDfVbZVciIgkeZGGASD1G8/R0uowBhTOAPdjYkSegPf61Qe1KfP9ZPw7Y3qxwPCOXNtPxLqAO+F14xuVEdvlXNyQy2Szc5dd4ZY8SxLdCXZc9mzpP5YrvOX8MXtghCnTSQRHYjEEGs/2d5V/ItMw8O6RpbA1eRmADBwYPeIrp7dponYfGvR/F4pcSvL+/wDTnlUtUZb2SMEZqPTW/btqdoPeqvEcDJkb16C5fpk+N9oyop4qxd4YrvUemtE7MmgIpxRaaWmmAhRAUgKICkAgKICkBRAUhjiiFMBUgWkAgKMCkBU1izJqWykgUtntR6a3eE4ZCkYB6/GszjeH0NpFZLkUnRrLjxVlYLRAUVu2WMAEn0zRNbKmCIPY1dkUMKscLvUIq1wBhx2qJdFx7NBLmBO9TNfNS3OHkCgv2YiuSzsocWaamAPSnpDOTsIBHUCQJzAMY+GB9BVHnnI0vBdI8NwZDooDQBMeudJHYjEU6cRRtzJUdNTAE6oBIkwATA3MAHatJRMlI4L2f4lTxCtfBy8q8spV2YxclTJEoQVJ8sGDiusF1rVtVR3AullUeR1F0nTIcidDKe4IIBg6qqcv5jbuhH8IEsCD/KIUnw4uaZEbq5AkmNW2qqHOL6WkJtvqW4B5JB8xYMFcHofDILYYRkmsUqRpZ1XtRyi5xPCm2jKxldI0FIIYAydcCBkiD7u1eb+1nsv/AA97TbIZSmqTjzIo8Rc7nZv+70qU+2XF6dKRbBGHUNJAxMzpY7DUBXRez62OJ4VrBuk3jMgwG7kJMiW3J+tZOUZOl2IyeO9j7rcNYSz/ADA+hhOmPdbKPiANR1WzsciRmi5xwdtHtGyGtsltLRuswUAohUlQJhipMmT0juek9oOPPDcP/D2VNw3bdsWzvpaSpukxCiEBmcMZ6mPOuLZ7F+5w7HUFDWmyQupVZVb5PkfE96nl0tAy3c5C6aXe4t1myAjsxAABl2glRnYCfhXoPs3xBFuHui6xOYDQmMLDebpud68u4PiH/rKuo8sEgk/04xJ9a772ca7dQtdLa7bFJBkEDq67dxPWKPx5/qoiS1Z2tpLZFK/aWN6z+FBLQBNScWHXcEV6WO+zPPXRW4sZ3mqxWpmFAwrojpHM9sj00+muZve3A2t2mY+p/sJ/WqNz2m4p9gtsfAT+cms5c8UaLhkztAKrXuZ2kOlnAMExMnEduudq4W/fuP8A+pfwemon8j+1T8utWwy+ZiQVyPiNsfcVjL8r4jVfj/Wd8hB2zUgFZN3gmBuPZYMcyT5WncgrEEz8Kl4bm4gau28EE7DY/HpNEPy4v/LQT/GkutmoFowtDZcMJBkftirXCcPqNdLlqznUd0NatDc1ocvtgZiR99Kqix0mN60uEtBRvvWHJLRvxx2WrFrtis7ma+f4/lV6+5GRtWfeuFmk1nx3dmnJVUaHC3jAHYCi5nwuuNKktG42j1pWLQiQastd2zUZU7RpjcaZmcJwBDS4gDoetaOhZBAAI6gVBdYnM09u0x9KcpNijFR0iyL81LdPlNVhYIqw0EEVBZAvEADrT1W00qdIVnE2iD6fHB+houN5ML1tgUVzEqGOkE7gFgCVEgTHSpOCtMCyEkkGVmPMp2g/iggid8Sd60LClfwx8BWjdmKRwfLeGdvF4J1MXlDLcEAIctLhzqILRIic+tYHtJ5GNvSp8qsHG4lBAU/0gD3RGZmvTuP4RWdHA8yDSD6HofoM714/zW3pa4BqKLcdVbpgyFwY2zHqa5+WMlEpSV0Rf9SdoVnLMIAJOR1JGfXbrRpeDNkkMMlh0b00iQP0/TIBIM/8Vscl4E8ReVLYIJGZIxB3BGcL8TPxrjlxu9dlM6nkXNbhV/PdcSgZpZsnUQrNIBGQfXPXfBu8M6XGLhXNxiNRMxMOpD7SZHwEiuq5NzwcGjW7mpIGuGtHUx1EeQgjrBkwPUb1ni/wd9RruNbXxSxBUNcIYMAUZGbTHl8hAwMTWmOUFYzMtcPrCqZDAkkkyN4z2JAHpXX+zvHX3Jb+YxWNUQ2Dn3W3BztsR6VhrwL2b4DlbhKI2J0MtwMJGQdwM43nEV2/JeX2rdibS6W0kFywDKWBx0JYYOwwflXLx8blOm6r4FHQcNfDAOBEjqIPwI6Qag41iRFchxfN7to+BYYvpBCwoABLZLsy5MMCIIGRMg113LFc2E8UhngEkbT/AH+Nepx8lvfZLV6F/wBHJEqQT/TtWbfQrOMicdSQNqvc056nCILjgkSFAG5ME/oDXLc79v8AxIZLIUkYLNJPqwAEfWt1zNPZEuJVo4m/fu5MBPpWRxPNCAxJJ0nSRJ36/pWpdvk/f7VFwPK/EfSsebJxj1Y/XeuY6CnYc3BbKoxDGGMEhQDBMjb510HD2LWpRE+YCDtuB1qfmwVbS2rRAkjVLRidz8d4HT0is5eHUZLZJGwJB2wDFT2HR3vNeUi1ZZ7bsFQF9JlhC5On8S4nANUhzJvDRntzaYagegmCCGGVMdx86fjNb27T2WCvDM1tjAKsBIE+VsjvnUa0eUcaPD0eHoKABrR3UdI7rnFcztHQqZocGi6F0ZUiRmd87yZ+tWVqLh7qmFGOgBgfTpVt7JUwRBr1uOacUkzy+SDUnaJbXCMRO1ISDT2lbEA5q1wtnWfNQ5fSlG+iE8SSINDcAnFTPwLD1pNwrDpSTXobjL2FYvED0qVrkxJxUEHrtSLTA2qH2aLouJdUbfWjHEnpVV7i4FT2WgVBaZa8WiDTUKXB3miN0d6kokgelKqD8VmlVUybOY4zi1D25IwCGBj3SyqpM9NQH0Na1p8eleBcZz/iFF605uFz/LuE6ThCFCYWQBETqM6vUz2H+GfOLhuMtzZ5l2DFnuLEIXYwNKkEKozvSyT0TZ6Nb5cGnzZrH472TTwWtsg0OxLGc6iZ1T0OBHwArdtcRBq2bk/OtM2u+heOL6PKOcexwa2ptKYVoCSSo1JNxiDkBSm3XV6Vk8DzPwFS74KG4SdDnUAoRRbBjIKau2ZkZ2r0vn3DPb1XLEdCUIwWbySpzBPk6EGDtJnx+zd1OSRJJOokanwZgzA+mPjtXNyNXaGlRHzDiLwc+KxJfJLwTIlZEZUSDA7AYiKsezd2yb6eMPJkGO5EL1wJ6/8AFXrPITxKHwws62gBWX3U16VDMQFImCczvAOKnDchceZcEbE4AILagxOARpOPWsWn8CzuuacovWjoS2eI8qIG0kNbVWYqQ8BXOpzONgJ3Nc7xvHO+q2LhBnzAvrDMkgnUJJiWGJ9N67rkfFNdttbdlcBdBYOGcNp8zHfJ1YH4YyWnFblfsLbtXBdJJKFtAnoHPhsx/EdB0kEfpVS4ctodkPLvZ9uKtW2uLDIxcNrDeOr+ZtR/CwOzfKO2rznm/wDBIqmbrkwJgM0fiaB8Kpc19qP4Rls2EU6RnUTpTqF3HQj6iuf4ji34m416+QqKACRIED8K+pn8/hWsVj/I6ssc15seJVbl5Qtu2W0r0dzA6zMRvHeua4nitbMxEz0AwOw+FS8x403WkeVRhUGwFVoG332pN2VQykSABqJ2AHeIH57VvcNw68OnnMH3nI7bBF+Z+8U/JuXBIY++3ugjZerfP73xV9oLiFtCvhWOowSWIjGN8zPqKm7dFJeygBrZrjMPMegny7Bdu2MVO9hRmCZ2AEeveojxSgbExtP7VMeIAUHTM7ZqyTofZ+8jqUcYT3SpJYCDIIOCOvyqHmfLL1viDxPDOrwAGGrS8qsNKNGpSAJHxxVP2a4nRxCAQA0gxkdtxH3NdfxC2/NbdCAAx8uRpbEiMkfLpWUtM0jtFLlnNbfFW9SwGga7Z6dNSnqsnfcbHoTt2ucCFS4cIIDdSMYb1HfrXmvF8hvcIRcS4pVThlaGAP8AUpAI3jqK6PlXORfXBAuD3l6//NO47j8PwzSTcHcRupqpHolm/iQfhUfiGTXO8p5qEHhsIXJUjI7xH12ratXwwDKZB2I2rphJSRjJNFjxyu1QvzQ9qNRTXkXtVqiHforHjSdzQNeNA9o9BimFpu1a0jLYfiVKl+q3hN2qVLJ7UnQKy4nE0Xj1Da4ImrB4D1qNGisiN80qsDgaVFoeLPEPDI4rz6NSW1/iPE0hT4j673hk76NQz1AYbYPReyyWrYutw90PbLEtaWSANR0MNUebSF33g52rnede0ILhQxvXFuJlAFtvgE+Hg6J1acNnTNaT+0ZsWTbV7RYPGorgKYEXFtjLgmCwwYxM1mppPZLs6PnfP2sxghSpkmA2qRGkE5xM4gSvrVFv8SUFogK/i6SASFCaoictkdcCuSf2vyfGAdIaZEs02xbKoJHhhisk4I6idw5Tyv8Ai7jBrarqyGLspt40qsaTK+ZcEf0jVnOUpNyuLGtHqvIedrx9rxFtOgVhGuNLaSGBBG8MPl88Y3MPYsB1t2wQrO1xDKnQWe34obclVQEqANzk1uezPLBw9ooShJIyq6JED3lHl1AyNQAkROa1kPWqcbWzRbMm/wCzqlTbZVdSMLACt+JlIOF80kEdzjpXMcu9ibwLo2FWDaaRpk6iWAEwQxtnETBGRXoDviq1/ilRCzGAoJb4DJNWrE4oyOT+zzcPJGnzKuoLmH/EFJzo7A7R8axOY+2V4XStkLoGNREz3MnG4P5d6z+M9reKuEgNpQz7oHun8MxJMetZtjhnuOADj6Y7nsM9qV0qQlFJk1u0113ZyACS7Mfqxj61S5nzPxIVPLaU4HUn+o+tWeZcWir4VqWH43/rPx204+4mskKI22/esm7NKCR+2a1OU8uLedx5RsP6j6dx996rcr4A3WjZRlj2HQDpJrrOCC5zpChoEYVQoyeuxn/cmpbopKyDjuIWxZU5a40wSSYI80H0Ej41yXDuh3LMTuY6mTufiTNS835mt27qlgoELO+/pQWEWMA9B2+PUeu4qoKgkw7V5eiEn1Ix8Z+9qkW6IhFH5/fUU9m6DgKc947Df60rl6MBR9fmSY9KuyBW+MdDqQlWEjyyO3WZ7/Ga9D4fjA9u2WXW4Ano0GNwZ1CvO/EMZAUZ6kyI/Oun9mubCGDPqgbGSAsYCnVg/Ks5lxNHnHKrXE2yg/lu0lCQSoIMHYHGP0iuD5hy69wjoxZZB8rW26r9CDnqK9Lt8ZuNJzH9JkECCNjO2axvaXlS8RaKoyI4IabgZAIHUwYxGaiL9Mpop8o5svEqFwt2JKDEiD50H6r8xjbpOS8cB/LbqSVOIzuM+ufma8o4nhbnDXNLRqgEFWDCO6kfc11nIvaAcR/LfF7ptFz1EbXO469M4p04u4halpnpCXhEzIM7emD+dQ3L071hcHzYqAr+YTg9fn3rR4fiQ4lTOSPmNxXTxzUv5MOSLiaFlJqy/DY3qtw+1Ti5im7sF0QkRT6iN6MjE08kU7FQrVyrIuTvUAalqpDWi6rilVIsKeih2eHc99n3XhbLBPdf+YQFIjQxDnTOF1OCZg43Oag9n/Yu5xAJcMiwfMcyNJRFXOwcSQRjSBUfIvaB7DCHOgkagcgj4HrFd2fbLhlUtrgRqgK0mekR70msoqL7ZmzI5V/h8mW4iWY5gYgsokmMSCTEdga6zl3L0sLCDcLProRUBjbZRXMH/Ee2dWlGEAxO5boIHSfWsbjv8RrrJpQhDPv7E/6QPw/rWmUI9CpnfcR7XWLbFCSzLAOlZg9pkCt3h74ZZUyDkHuDtXiXDc2V2JugsSDJMmTsCRt1+da9jmDhibdy4EA0ggmSMQvoB27mpzs0R6PzznH8PZZ/xe6o7sdvpv8AKvPL3MuIcHXduMvbOeoMfLqKC7cuMZZ3PUAmd/j6UDWmJnWwGPKIJPpt12+lNsZAlu4xAgnaB1P1rUv8R4CtaUzcYedpGJ/APvHx2a438MkkzddcDB0DvjHy9OwzkLckyc9cjJ9fU1nJlJAmSe3307U6cMWML9Tt6kz8zQm5OM/SK6DheTlEYMokgSTsOy49Y+foKiyqLXK+GRdKKFYaoYkiWOnV9MD8h3qpz7mWi34SNLsG1EzOlu5mZMY9Jqyz27KNcaFCkgDElgdMRjO+O1ck/GM7s7MJY9eg6DPQVK2yukEjKY84BGPhjpHXpVtVAGTg74aMDuaisoB1X4wT36D7xUytgam3OfLv1JxWpmOt5JAk/SMAd+lS+VcwZHXGdh3oSyyNOZ3IX6DG9MR31RgxBgAfrmgVANxQ1jytPqRH0q7ybnTpcVRAU5KkAgneNvliqR4icBSfirbenrTqRbKtpyDI2iRsImhjPQ72lltldWggadBJ0REKRIO4PT9KK7aXDatIgA4MNMkajmN5x+1UfZbm4e1qdUVixA0AbDOxPfatRGWQqgkbGQ0xg9BmN8EVg9GxyntR7JvdZXsFHEQV1KG6nBMagQQfnXEC0wMZVlORswI2+Br2G6ULeYKU6K0TuZgNEDp6Zrg+e+yl67fe5w4VkLba1DT6hoz+9aRkRJF3kftIL5Fq5AuRCvsHI/q7Oeh6n1rd4biDbJjAJz1iPSd/2ryw2SCZBBBgycyK6rkftPLC1fPmwFuHrgQtyN+wb60mnF3EaaaqR1nFe3lvh30FHueUMWUCNs4J6QcVAf8AFBGUgWmF3opIg52BGdsnA+dZvNuSJe9/WIxKkBoO4MyD8/71xnMbDcFfJRjpKwjwASpEPtgMJP5HrVxnkZyg4nonC/4mLtctFM9DOCMRIEmZ7d67C1xOpQRsQDnfNfO//UCQYJMfX0Arp/ZX26/hQwuB7uqIGvAg5wcAwelWp72ZnsF/i1tqzudKqCxJ6AbmsnlvtpYvvdCE6bS6muGAkTGMz9RXi/M+cNeuu5Z2DMT5mJwSSFxAwOgEelQPzptDW1OhGYMygASQIAJ7em1PPYj20+3HB/8A5Cf/AG/sKVeM2OEslQWvaWO4CTGaVLyMLKTgr8v2qkeNIB/euvbkoJJ0kQyESdwB5x8z3gZqivs+uoFrbkS+oB7exjRHrE/lWKnD6iqOWtXyWy0eu9WjwrNLLLCe2MDOfSrlv2VcaywcAe6BpONWZM/0z863eE4Bh5AuI1D0Mmf1/wDrV5Rb0wor+z/ClFLMIJJABMYHx9TWqtqM6pPxwJk/SgPAOvRvmCI/Kh5dwLXEVgHMkzuDvMYxsQPkaeSLjBtNr0Sx/UxHpJ+5/wBqv2ra2U8V51wfDTM5GGO0CPvOC4DlhCE3LVzUskFVc6oOBpKkfPaqHMmu3Gk27k7AaGwOgyP+TUuafQ1B+yrxN8u2piSTk1Br+/v0qHiy1vQAhBZo88rjqST8/Sug4TlVs3TqSba6TIJLCVUkGCQQTPftU2XiLlXB6EF5sNgoD8fe+OMfXtWjatOdUknUcD4EDE9gPpVM8wBu3FCsGAkM2FGQmkbA4PQ9vWs/2kuM3gta1P4YdSwH42ADZ79MYx6UmwSIufczN1gtsyins0E580x6mqthCTDAR6Tv6/AT9aqLwpiDbNWF4XTnQcenWqTSJabNHSwXGn86kUHrpMesb1lalj/0/wAhRFUIkr8o6dB9Kdio0rt3ByBPbp9R6VEOJUGCw6DftkbDvWc5Hui1+25Pz3p1tA40R6z9fyp2FF1uaWwYGon5R+ZonNvSAzT8SJHxqhb4UTkQM/TtUnD2UNwC6CtvYsCAR2yQR+X70WFG/wCznNLSxZIaSZDeIAFBwfLkQd4HYV3L8fbVNUQQBPmXUI2wDBjA+XavNeT3NDhmWBOcgfrMGK7u1zBH97w2nr4gJEghhKg4k9ayl2aRLdjmllgBnPeMHYwQe0VF4ti2SmlmYGcKPSIInERt6Vi84a1Zt+Q+LDLgL5gGZdUCM+XV+XY09p+GuIGa4qONuz4/0zAyR3ilqrCznvaT2YvXOIuPZRShJJAOk9z5WgjM1y91yR2IMRJ7V6dafhslnUke6VBOYiY0ia4vnHIQfNZUGWfCsMCQUwxHQkfKrXJF9szdGh7Ne1EkWb7DoEc/krnt0B6V0nGcBbcabttbigzpYe6epBEEeuc15y3Jb3+X+a/vXVezPNboi1xAgbJcJB049y5Eyu0Hp8NspSj3FoqM10znPbX2dXh7gu2l/k3RjTqOhwPMhLT6Hfqe1cvb4iJnr9zXs1vi1DeVjJOQp3+BHw32/Ucl7a+zga74lpHuPeQNgZDrvMnErBM5ma2hNPTFKHtHFghhvB7TjG2/SpPBJExMbwciBvRDknEp/wCxe9Ytt+1aHAcA4jxEuWyWH/tsMEeYmR3ptpdGai2YGjvM0q0uKDh2HhaoJAOlxIBgHGNhSqrYqPQQ/p+Qpaz2/Kg8f4fUGiW96/l/tXj2Aa3D6/IVIbzdz9T/AGqsbnxol+5pWwsmuX3IjW/cZbBGxE9RVTlCtZtLbV3ETIBIk9TjvAqxoH+n/wAl/eoy6/8AEVVySoLLa8Xd6XLg/wC40X8fd/zX/wDI1VVfjRBai5fR7HvXHYgl2xMGSYkESJ2walTi7g2Y/QftUen5/Klo9KWUh2ya7xdx1Ks2DE4XoZ7elQ8Jde0IRyB8j1PpHWMRgCnCelPMdP0ozn1YZS+h/wAfd/zD9B+1N/H3djc/JT+ooPpS8MelGUguX0c8c/8AWv8A4J+1EOYufxA+mlf2oAg+4pEUZy+juX0lbj3/ANI/7KIczfsv0P71AVmmFv0p5zDKX0n/AI9+y/8Aj+5qC/fdhBC7qZCwZVgw/MCi0+lNo9KM5/Qyl9Gv3dW9u0fik/3pWbpUyLdofC2FP1G1ER6UIXsAKfkl9DKX0mv8aWgFBEzG/cf3ouB4oWrYQIIExGAJJMAR61CabwR6UeWQ85fS8eZL/l//AK/tVTxxJPhqZncjuT/eKDT6in0ijyyDORMOMX/LT8v/AOaL+MH+Wnp96arhabRS8kgzkWhx4/y1n0P+1M3HdQkH/wCR/tVWPWmLUeWX0M5FgcwYdD/5Gl/1N+35/wC1VtVNHrR5ZCzl9J/+qXfT86VQ6fWmo8svoZS+lbxPWiBPf9KFaMse351RmLV9zTgn7NC1w0IvHtSYBkj7NMWA6D6UhdHYU0g/hqdDF4g7U5J9aGR2ogewFKwHUnuacA9z9KAAmn8LuTTAImnF2O/0pLa9SfnUgFIYyP6EfKiDfGlooTFIQRcUhcH2aHH3NOCDsKYwxcpx94qIJ6flTigZIRT6O1AJzT0aAMClpoKXzqbQgwhpFY3IFV2c9B+9V2Vm94A9R5jP0iB9auKy7DostzGyMG7aBEiPESQQYIOaJrywCHBB2IYEfIjFYb+y9hiToUT6kz+xq9Y5IixuwAAAJwI2AAAxWr8XqwVsuh1/q/MU5HrTJw4nb6f80U7Z26YzWbjfRWIiKbX9xQ3U1ETj0mD6EQfSkqtBOtj8Tj8oqlxL2/7/ALE4v0ObnoaYv/pNK3agRMnvP54oNJ/qP0FTikwok/7TSpBT2H1pqWI6ZTx/Uf0pjdSO+d8k/CoraDv/AHoxbAqzMJCpwKkW3301CtsUYU+lSxEyr8PpUmqKhW1PWiXhj3pbHQ7XaFnJ7mj8E0xBpWyqErGlr9KYMZo1o2FCDelI3o6GpUtnJptVGI8RLd+4NM16OlMb3cGkbs0YhQB4g02vtRMw7UItjtSoKHDmpEc9RUWuKWuKLEWA/wAvrQNxOaha9UWqetFgy14maRufeKp6PWmINK0Ky8THwqN3x0qBBSZFosdgk06XTPpReEPWjWyPy7UIQa3PX8sVJr2wD6z/AGqLwR9inRYrSLaLTCe6NPQdiRg+nfGKiWxbZlZlB6agZx1H/NF4Y6iflTCwAfdA/KtVMqwZAJKwBGAQfpM5/wBqE3jHQ/D/AJqQz6R8wfnQO5+zTbTBsA8QPsj96VAR6fkKVTokiFSWtzTUqTMg0O/ypIaVKsmNErDFLUZ3+5pUqRSJA396l6fMUqVUhjXOv31pox86elV+h+gQMD5/3qcjFKlSfQwBv9ahnFKlSBjrv9P0pkO/ypqVBIX3+lEFHalSoAiIz996EHalSpMRIPd+v6U7ClSqEIjAz9af8IpUqpDEoz99qn+/yFKlQugIjvTsaelVDQymVHx/tSIxSpVQMBTt8ae6cUqVUugI7ewp6VKqGf/Z"/>
          <p:cNvSpPr>
            <a:spLocks noChangeAspect="1" noChangeArrowheads="1"/>
          </p:cNvSpPr>
          <p:nvPr/>
        </p:nvSpPr>
        <p:spPr bwMode="auto">
          <a:xfrm>
            <a:off x="63500" y="-8969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VE"/>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45" y="1631890"/>
            <a:ext cx="2740080" cy="5192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4847"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35398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Marcador de contenido 2"/>
          <p:cNvSpPr>
            <a:spLocks noGrp="1"/>
          </p:cNvSpPr>
          <p:nvPr>
            <p:ph idx="1"/>
          </p:nvPr>
        </p:nvSpPr>
        <p:spPr>
          <a:xfrm>
            <a:off x="3326522" y="2304692"/>
            <a:ext cx="5352559" cy="2945234"/>
          </a:xfrm>
          <a:solidFill>
            <a:schemeClr val="bg1"/>
          </a:solidFill>
        </p:spPr>
        <p:txBody>
          <a:bodyPr/>
          <a:lstStyle/>
          <a:p>
            <a:r>
              <a:rPr lang="es-PA" sz="2000" dirty="0" smtClean="0">
                <a:solidFill>
                  <a:srgbClr val="0070C0"/>
                </a:solidFill>
                <a:ea typeface="ＭＳ Ｐゴシック" pitchFamily="34" charset="-128"/>
              </a:rPr>
              <a:t>Los roles están confundidos con hospitales de segundo y tercer nivel que asumen acciones que con bajo nivel de CE; donde se duplican esfuerzos; y no se logran economías de escala ni alianzas.</a:t>
            </a:r>
          </a:p>
          <a:p>
            <a:r>
              <a:rPr lang="es-PA" sz="2000" dirty="0" smtClean="0">
                <a:solidFill>
                  <a:srgbClr val="0070C0"/>
                </a:solidFill>
                <a:ea typeface="ＭＳ Ｐゴシック" pitchFamily="34" charset="-128"/>
              </a:rPr>
              <a:t>Los hospitales se perciben sobre demandados, “</a:t>
            </a:r>
            <a:r>
              <a:rPr lang="es-PA" sz="2000" i="1" dirty="0" smtClean="0">
                <a:solidFill>
                  <a:srgbClr val="0070C0"/>
                </a:solidFill>
                <a:ea typeface="ＭＳ Ｐゴシック" pitchFamily="34" charset="-128"/>
              </a:rPr>
              <a:t>colapsados</a:t>
            </a:r>
            <a:r>
              <a:rPr lang="es-PA" sz="2000" dirty="0" smtClean="0">
                <a:solidFill>
                  <a:srgbClr val="0070C0"/>
                </a:solidFill>
                <a:ea typeface="ＭＳ Ｐゴシック" pitchFamily="34" charset="-128"/>
              </a:rPr>
              <a:t>”, solitarios y en la cima del sistema sanitario, no siendo debidamente financiado ni reconocido por la sociedad</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95" y="260583"/>
            <a:ext cx="3011487" cy="634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4847"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57262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538" y="285750"/>
            <a:ext cx="8669337" cy="628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0" name="AutoShape 49"/>
          <p:cNvSpPr>
            <a:spLocks noChangeArrowheads="1"/>
          </p:cNvSpPr>
          <p:nvPr/>
        </p:nvSpPr>
        <p:spPr bwMode="auto">
          <a:xfrm>
            <a:off x="1376870" y="1522116"/>
            <a:ext cx="2191598" cy="919401"/>
          </a:xfrm>
          <a:prstGeom prst="roundRect">
            <a:avLst>
              <a:gd name="adj" fmla="val 16667"/>
            </a:avLst>
          </a:prstGeom>
          <a:solidFill>
            <a:schemeClr val="bg1"/>
          </a:solidFill>
          <a:ln>
            <a:noFill/>
          </a:ln>
          <a:extLst/>
        </p:spPr>
        <p:txBody>
          <a:bodyPr wrap="square">
            <a:spAutoFit/>
          </a:bodyPr>
          <a:lstStyle/>
          <a:p>
            <a:r>
              <a:rPr kumimoji="1" lang="es-CL" sz="2400" b="1" dirty="0">
                <a:solidFill>
                  <a:srgbClr val="FF0000"/>
                </a:solidFill>
                <a:latin typeface="Calibri" pitchFamily="34" charset="0"/>
              </a:rPr>
              <a:t>La nueva </a:t>
            </a:r>
            <a:r>
              <a:rPr kumimoji="1" lang="es-CL" sz="2400" b="1" dirty="0" smtClean="0">
                <a:solidFill>
                  <a:srgbClr val="FF0000"/>
                </a:solidFill>
                <a:latin typeface="Calibri" pitchFamily="34" charset="0"/>
              </a:rPr>
              <a:t>complejidad</a:t>
            </a:r>
            <a:endParaRPr kumimoji="1" lang="es-CL" sz="2400" b="1" dirty="0">
              <a:solidFill>
                <a:srgbClr val="FF0000"/>
              </a:solidFill>
              <a:latin typeface="Calibri"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4847"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92591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954" y="339289"/>
            <a:ext cx="8682037" cy="630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55314" y="6612540"/>
            <a:ext cx="1299971" cy="276999"/>
          </a:xfrm>
          <a:prstGeom prst="rect">
            <a:avLst/>
          </a:prstGeom>
          <a:noFill/>
        </p:spPr>
        <p:txBody>
          <a:bodyPr wrap="none" rtlCol="0">
            <a:spAutoFit/>
          </a:bodyPr>
          <a:lstStyle/>
          <a:p>
            <a:r>
              <a:rPr lang="es-CL" sz="1200" dirty="0" smtClean="0">
                <a:latin typeface="+mj-lt"/>
              </a:rPr>
              <a:t>Fuente: WB, 2012</a:t>
            </a:r>
            <a:endParaRPr lang="es-CL" sz="1200" dirty="0">
              <a:latin typeface="+mj-lt"/>
            </a:endParaRPr>
          </a:p>
        </p:txBody>
      </p:sp>
      <p:cxnSp>
        <p:nvCxnSpPr>
          <p:cNvPr id="4" name="Straight Arrow Connector 3"/>
          <p:cNvCxnSpPr/>
          <p:nvPr/>
        </p:nvCxnSpPr>
        <p:spPr>
          <a:xfrm flipV="1">
            <a:off x="1253351" y="2096812"/>
            <a:ext cx="543915" cy="599089"/>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114009" y="1752600"/>
            <a:ext cx="686591" cy="296915"/>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7104202" y="4921468"/>
            <a:ext cx="515798" cy="70946"/>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57260" y="2198131"/>
            <a:ext cx="583814" cy="369332"/>
          </a:xfrm>
          <a:prstGeom prst="rect">
            <a:avLst/>
          </a:prstGeom>
          <a:noFill/>
        </p:spPr>
        <p:txBody>
          <a:bodyPr wrap="none" rtlCol="0">
            <a:spAutoFit/>
          </a:bodyPr>
          <a:lstStyle/>
          <a:p>
            <a:r>
              <a:rPr lang="es-CL" b="1" dirty="0" smtClean="0">
                <a:latin typeface="+mj-lt"/>
              </a:rPr>
              <a:t>37%</a:t>
            </a:r>
            <a:endParaRPr lang="es-CL" b="1" dirty="0">
              <a:latin typeface="+mj-lt"/>
            </a:endParaRPr>
          </a:p>
        </p:txBody>
      </p:sp>
      <p:sp>
        <p:nvSpPr>
          <p:cNvPr id="24" name="TextBox 23"/>
          <p:cNvSpPr txBox="1"/>
          <p:nvPr/>
        </p:nvSpPr>
        <p:spPr>
          <a:xfrm>
            <a:off x="4050456" y="1593782"/>
            <a:ext cx="587020" cy="369332"/>
          </a:xfrm>
          <a:prstGeom prst="rect">
            <a:avLst/>
          </a:prstGeom>
          <a:noFill/>
        </p:spPr>
        <p:txBody>
          <a:bodyPr wrap="none" rtlCol="0">
            <a:spAutoFit/>
          </a:bodyPr>
          <a:lstStyle/>
          <a:p>
            <a:r>
              <a:rPr lang="es-CL" b="1" dirty="0" smtClean="0">
                <a:latin typeface="+mj-lt"/>
              </a:rPr>
              <a:t>11%</a:t>
            </a:r>
            <a:endParaRPr lang="es-CL" b="1" dirty="0">
              <a:latin typeface="+mj-lt"/>
            </a:endParaRPr>
          </a:p>
        </p:txBody>
      </p:sp>
      <p:sp>
        <p:nvSpPr>
          <p:cNvPr id="25" name="TextBox 24"/>
          <p:cNvSpPr txBox="1"/>
          <p:nvPr/>
        </p:nvSpPr>
        <p:spPr>
          <a:xfrm>
            <a:off x="7054702" y="4657545"/>
            <a:ext cx="470000" cy="369332"/>
          </a:xfrm>
          <a:prstGeom prst="rect">
            <a:avLst/>
          </a:prstGeom>
          <a:noFill/>
        </p:spPr>
        <p:txBody>
          <a:bodyPr wrap="none" rtlCol="0">
            <a:spAutoFit/>
          </a:bodyPr>
          <a:lstStyle/>
          <a:p>
            <a:r>
              <a:rPr lang="es-CL" b="1" dirty="0">
                <a:latin typeface="+mj-lt"/>
              </a:rPr>
              <a:t>3</a:t>
            </a:r>
            <a:r>
              <a:rPr lang="es-CL" b="1" dirty="0" smtClean="0">
                <a:latin typeface="+mj-lt"/>
              </a:rPr>
              <a:t>%</a:t>
            </a:r>
            <a:endParaRPr lang="es-CL" b="1" dirty="0">
              <a:latin typeface="+mj-lt"/>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4847"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0000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 Gráfico"/>
          <p:cNvGraphicFramePr/>
          <p:nvPr>
            <p:extLst>
              <p:ext uri="{D42A27DB-BD31-4B8C-83A1-F6EECF244321}">
                <p14:modId xmlns:p14="http://schemas.microsoft.com/office/powerpoint/2010/main" val="1765448871"/>
              </p:ext>
            </p:extLst>
          </p:nvPr>
        </p:nvGraphicFramePr>
        <p:xfrm>
          <a:off x="-1399059" y="1602697"/>
          <a:ext cx="7128792" cy="3888432"/>
        </p:xfrm>
        <a:graphic>
          <a:graphicData uri="http://schemas.openxmlformats.org/drawingml/2006/chart">
            <c:chart xmlns:c="http://schemas.openxmlformats.org/drawingml/2006/chart" xmlns:r="http://schemas.openxmlformats.org/officeDocument/2006/relationships" r:id="rId3"/>
          </a:graphicData>
        </a:graphic>
      </p:graphicFrame>
      <p:sp>
        <p:nvSpPr>
          <p:cNvPr id="8" name="35 CuadroTexto"/>
          <p:cNvSpPr txBox="1">
            <a:spLocks noChangeArrowheads="1"/>
          </p:cNvSpPr>
          <p:nvPr/>
        </p:nvSpPr>
        <p:spPr bwMode="auto">
          <a:xfrm>
            <a:off x="-1289869" y="2819557"/>
            <a:ext cx="68580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s-CL" sz="2200" b="1" dirty="0" smtClean="0">
              <a:solidFill>
                <a:schemeClr val="bg1"/>
              </a:solidFill>
              <a:latin typeface="Calibri" pitchFamily="34" charset="0"/>
            </a:endParaRPr>
          </a:p>
          <a:p>
            <a:pPr algn="ctr" eaLnBrk="1" hangingPunct="1"/>
            <a:endParaRPr lang="es-CL" sz="2800" b="1" dirty="0" smtClean="0">
              <a:solidFill>
                <a:schemeClr val="bg1"/>
              </a:solidFill>
              <a:latin typeface="Calibri" pitchFamily="34" charset="0"/>
            </a:endParaRPr>
          </a:p>
          <a:p>
            <a:pPr algn="ctr" eaLnBrk="1" hangingPunct="1"/>
            <a:r>
              <a:rPr lang="es-CL" sz="2800" b="1" dirty="0" smtClean="0">
                <a:solidFill>
                  <a:schemeClr val="bg1"/>
                </a:solidFill>
                <a:latin typeface="Calibri" pitchFamily="34" charset="0"/>
              </a:rPr>
              <a:t> </a:t>
            </a:r>
            <a:r>
              <a:rPr lang="es-CL" sz="2200" b="1" dirty="0" smtClean="0">
                <a:solidFill>
                  <a:schemeClr val="bg1"/>
                </a:solidFill>
                <a:latin typeface="Calibri" pitchFamily="34" charset="0"/>
              </a:rPr>
              <a:t>TOTAL DE MUERTES X</a:t>
            </a:r>
          </a:p>
          <a:p>
            <a:pPr algn="ctr" eaLnBrk="1" hangingPunct="1"/>
            <a:r>
              <a:rPr lang="es-CL" sz="2200" b="1" dirty="0" err="1" smtClean="0">
                <a:solidFill>
                  <a:schemeClr val="bg1"/>
                </a:solidFill>
                <a:latin typeface="Calibri" pitchFamily="34" charset="0"/>
              </a:rPr>
              <a:t>Enf</a:t>
            </a:r>
            <a:r>
              <a:rPr lang="es-CL" sz="2200" b="1" dirty="0" smtClean="0">
                <a:solidFill>
                  <a:schemeClr val="bg1"/>
                </a:solidFill>
                <a:latin typeface="Calibri" pitchFamily="34" charset="0"/>
              </a:rPr>
              <a:t> Crónicas en 2009</a:t>
            </a:r>
          </a:p>
          <a:p>
            <a:pPr algn="ctr" eaLnBrk="1" hangingPunct="1"/>
            <a:r>
              <a:rPr lang="es-CL" sz="3200" b="1" dirty="0" smtClean="0">
                <a:solidFill>
                  <a:schemeClr val="bg1"/>
                </a:solidFill>
                <a:latin typeface="Calibri" pitchFamily="34" charset="0"/>
              </a:rPr>
              <a:t>4.5Millions</a:t>
            </a:r>
            <a:endParaRPr lang="es-CL" sz="3200" b="1" dirty="0">
              <a:solidFill>
                <a:schemeClr val="bg1"/>
              </a:solidFill>
              <a:latin typeface="Calibri" pitchFamily="34" charset="0"/>
            </a:endParaRPr>
          </a:p>
        </p:txBody>
      </p:sp>
      <p:sp>
        <p:nvSpPr>
          <p:cNvPr id="12" name="Text Box 21"/>
          <p:cNvSpPr txBox="1">
            <a:spLocks noChangeArrowheads="1"/>
          </p:cNvSpPr>
          <p:nvPr/>
        </p:nvSpPr>
        <p:spPr bwMode="auto">
          <a:xfrm>
            <a:off x="4020207" y="1470893"/>
            <a:ext cx="4808483"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lvl="2" indent="-342900" eaLnBrk="1" hangingPunct="1">
              <a:buFont typeface="Arial" panose="020B0604020202020204" pitchFamily="34" charset="0"/>
              <a:buChar char="•"/>
            </a:pPr>
            <a:r>
              <a:rPr lang="es-CL" sz="2000" b="1" dirty="0" smtClean="0">
                <a:solidFill>
                  <a:srgbClr val="0070C0"/>
                </a:solidFill>
                <a:latin typeface="Calibri" pitchFamily="34" charset="0"/>
              </a:rPr>
              <a:t>Constituyen </a:t>
            </a:r>
            <a:r>
              <a:rPr lang="es-CL" sz="2000" b="1" dirty="0">
                <a:solidFill>
                  <a:srgbClr val="0070C0"/>
                </a:solidFill>
                <a:latin typeface="Calibri" pitchFamily="34" charset="0"/>
              </a:rPr>
              <a:t>la 1a causa de mortalidad y siguen en aumento</a:t>
            </a:r>
          </a:p>
          <a:p>
            <a:pPr marL="1085850" lvl="1" indent="-342900" eaLnBrk="1" hangingPunct="1">
              <a:buFont typeface="Arial" panose="020B0604020202020204" pitchFamily="34" charset="0"/>
              <a:buChar char="•"/>
            </a:pPr>
            <a:r>
              <a:rPr lang="es-CL" sz="1600" b="1" dirty="0">
                <a:solidFill>
                  <a:srgbClr val="0070C0"/>
                </a:solidFill>
                <a:latin typeface="Calibri" pitchFamily="34" charset="0"/>
              </a:rPr>
              <a:t>149 millones de fumadores</a:t>
            </a:r>
          </a:p>
          <a:p>
            <a:pPr marL="1085850" lvl="1" indent="-342900" eaLnBrk="1" hangingPunct="1">
              <a:buFont typeface="Arial" panose="020B0604020202020204" pitchFamily="34" charset="0"/>
              <a:buChar char="•"/>
            </a:pPr>
            <a:r>
              <a:rPr lang="es-CL" sz="1600" b="1" dirty="0">
                <a:solidFill>
                  <a:srgbClr val="0070C0"/>
                </a:solidFill>
                <a:latin typeface="Calibri" pitchFamily="34" charset="0"/>
              </a:rPr>
              <a:t>30-40% de 25-64 son hipertensos</a:t>
            </a:r>
          </a:p>
          <a:p>
            <a:pPr marL="1085850" lvl="1" indent="-342900" eaLnBrk="1" hangingPunct="1">
              <a:buFont typeface="Arial" panose="020B0604020202020204" pitchFamily="34" charset="0"/>
              <a:buChar char="•"/>
            </a:pPr>
            <a:r>
              <a:rPr lang="es-CL" sz="1600" b="1" dirty="0">
                <a:solidFill>
                  <a:srgbClr val="0070C0"/>
                </a:solidFill>
                <a:latin typeface="Calibri" pitchFamily="34" charset="0"/>
              </a:rPr>
              <a:t>25% personas 15+ son obesas</a:t>
            </a:r>
          </a:p>
          <a:p>
            <a:pPr marL="1085850" lvl="1" indent="-342900" eaLnBrk="1" hangingPunct="1">
              <a:buFont typeface="Arial" panose="020B0604020202020204" pitchFamily="34" charset="0"/>
              <a:buChar char="•"/>
            </a:pPr>
            <a:r>
              <a:rPr lang="es-CL" sz="1600" b="1" dirty="0">
                <a:solidFill>
                  <a:srgbClr val="0070C0"/>
                </a:solidFill>
                <a:latin typeface="Calibri" pitchFamily="34" charset="0"/>
              </a:rPr>
              <a:t>37% de las muertes fueron en menores de 70 </a:t>
            </a:r>
            <a:r>
              <a:rPr lang="es-CL" sz="1600" b="1" dirty="0" smtClean="0">
                <a:solidFill>
                  <a:srgbClr val="0070C0"/>
                </a:solidFill>
                <a:latin typeface="Calibri" pitchFamily="34" charset="0"/>
              </a:rPr>
              <a:t>años</a:t>
            </a:r>
          </a:p>
          <a:p>
            <a:pPr marL="1085850" lvl="1" indent="-342900" eaLnBrk="1" hangingPunct="1">
              <a:buFont typeface="Arial" panose="020B0604020202020204" pitchFamily="34" charset="0"/>
              <a:buChar char="•"/>
            </a:pPr>
            <a:r>
              <a:rPr lang="es-CL" sz="1600" b="1" dirty="0" smtClean="0">
                <a:solidFill>
                  <a:srgbClr val="0070C0"/>
                </a:solidFill>
                <a:latin typeface="Calibri" pitchFamily="34" charset="0"/>
              </a:rPr>
              <a:t>Mas </a:t>
            </a:r>
            <a:r>
              <a:rPr lang="es-CL" sz="1600" b="1" dirty="0">
                <a:solidFill>
                  <a:srgbClr val="0070C0"/>
                </a:solidFill>
                <a:latin typeface="Calibri" pitchFamily="34" charset="0"/>
              </a:rPr>
              <a:t>de 250 millones de personas que viven con </a:t>
            </a:r>
            <a:r>
              <a:rPr lang="es-CL" sz="1600" b="1" dirty="0" err="1">
                <a:solidFill>
                  <a:srgbClr val="0070C0"/>
                </a:solidFill>
                <a:latin typeface="Calibri" pitchFamily="34" charset="0"/>
              </a:rPr>
              <a:t>enf</a:t>
            </a:r>
            <a:r>
              <a:rPr lang="es-CL" sz="1600" b="1" dirty="0">
                <a:solidFill>
                  <a:srgbClr val="0070C0"/>
                </a:solidFill>
                <a:latin typeface="Calibri" pitchFamily="34" charset="0"/>
              </a:rPr>
              <a:t> crónicas</a:t>
            </a:r>
          </a:p>
          <a:p>
            <a:pPr marL="342900" lvl="2" indent="-342900" eaLnBrk="1" hangingPunct="1">
              <a:buFont typeface="Arial" panose="020B0604020202020204" pitchFamily="34" charset="0"/>
              <a:buChar char="•"/>
            </a:pPr>
            <a:r>
              <a:rPr lang="es-CL" sz="2000" b="1" dirty="0">
                <a:solidFill>
                  <a:srgbClr val="0070C0"/>
                </a:solidFill>
                <a:latin typeface="Calibri" pitchFamily="34" charset="0"/>
              </a:rPr>
              <a:t>Son multifactoriales e implican diversos sectores</a:t>
            </a:r>
          </a:p>
          <a:p>
            <a:pPr marL="342900" lvl="2" indent="-342900" eaLnBrk="1" hangingPunct="1">
              <a:buFont typeface="Arial" panose="020B0604020202020204" pitchFamily="34" charset="0"/>
              <a:buChar char="•"/>
            </a:pPr>
            <a:r>
              <a:rPr lang="es-CL" sz="2000" b="1" dirty="0">
                <a:solidFill>
                  <a:srgbClr val="0070C0"/>
                </a:solidFill>
                <a:latin typeface="Calibri" pitchFamily="34" charset="0"/>
              </a:rPr>
              <a:t>Buenas noticias: se puede retrasar su aparición / disminuir su prevalencia</a:t>
            </a:r>
          </a:p>
          <a:p>
            <a:pPr marL="342900" lvl="2" indent="-342900" eaLnBrk="1" hangingPunct="1">
              <a:buFont typeface="Arial" panose="020B0604020202020204" pitchFamily="34" charset="0"/>
              <a:buChar char="•"/>
            </a:pPr>
            <a:r>
              <a:rPr lang="es-CL" sz="2000" b="1" dirty="0">
                <a:solidFill>
                  <a:srgbClr val="0070C0"/>
                </a:solidFill>
                <a:latin typeface="Calibri" pitchFamily="34" charset="0"/>
              </a:rPr>
              <a:t>No tan buenas noticias: implementar intervenciones preventivas constituye un gran </a:t>
            </a:r>
            <a:r>
              <a:rPr lang="es-CL" sz="2000" b="1" dirty="0" smtClean="0">
                <a:solidFill>
                  <a:srgbClr val="0070C0"/>
                </a:solidFill>
                <a:latin typeface="Calibri" pitchFamily="34" charset="0"/>
              </a:rPr>
              <a:t>desafío</a:t>
            </a:r>
            <a:endParaRPr lang="es-CL" sz="2000" b="1" dirty="0">
              <a:solidFill>
                <a:srgbClr val="0070C0"/>
              </a:solidFill>
              <a:latin typeface="Calibri" pitchFamily="34" charset="0"/>
            </a:endParaRPr>
          </a:p>
        </p:txBody>
      </p:sp>
      <p:sp>
        <p:nvSpPr>
          <p:cNvPr id="2" name="Rectangle 1"/>
          <p:cNvSpPr/>
          <p:nvPr/>
        </p:nvSpPr>
        <p:spPr>
          <a:xfrm>
            <a:off x="0" y="6027003"/>
            <a:ext cx="4572000" cy="830997"/>
          </a:xfrm>
          <a:prstGeom prst="rect">
            <a:avLst/>
          </a:prstGeom>
        </p:spPr>
        <p:txBody>
          <a:bodyPr>
            <a:spAutoFit/>
          </a:bodyPr>
          <a:lstStyle/>
          <a:p>
            <a:pPr marL="0" indent="0">
              <a:buNone/>
            </a:pPr>
            <a:r>
              <a:rPr lang="es-CL" sz="1200" u="sng" dirty="0" smtClean="0">
                <a:latin typeface="+mj-lt"/>
              </a:rPr>
              <a:t>Fuente</a:t>
            </a:r>
            <a:r>
              <a:rPr lang="es-CL" sz="1200" dirty="0" smtClean="0">
                <a:latin typeface="+mj-lt"/>
              </a:rPr>
              <a:t>: </a:t>
            </a:r>
            <a:r>
              <a:rPr lang="es-CL" sz="1200" dirty="0" err="1" smtClean="0">
                <a:latin typeface="+mj-lt"/>
              </a:rPr>
              <a:t>The</a:t>
            </a:r>
            <a:r>
              <a:rPr lang="es-CL" sz="1200" dirty="0" smtClean="0">
                <a:latin typeface="+mj-lt"/>
              </a:rPr>
              <a:t> NCD Alliance. </a:t>
            </a:r>
            <a:r>
              <a:rPr lang="es-CL" sz="1200" dirty="0" err="1" smtClean="0">
                <a:latin typeface="+mj-lt"/>
              </a:rPr>
              <a:t>The</a:t>
            </a:r>
            <a:r>
              <a:rPr lang="es-CL" sz="1200" dirty="0" smtClean="0">
                <a:latin typeface="+mj-lt"/>
              </a:rPr>
              <a:t> Global </a:t>
            </a:r>
            <a:r>
              <a:rPr lang="es-CL" sz="1200" dirty="0" err="1" smtClean="0">
                <a:latin typeface="+mj-lt"/>
              </a:rPr>
              <a:t>Burden</a:t>
            </a:r>
            <a:r>
              <a:rPr lang="es-CL" sz="1200" dirty="0" smtClean="0">
                <a:latin typeface="+mj-lt"/>
              </a:rPr>
              <a:t> of </a:t>
            </a:r>
            <a:r>
              <a:rPr lang="es-CL" sz="1200" dirty="0" err="1" smtClean="0">
                <a:latin typeface="+mj-lt"/>
              </a:rPr>
              <a:t>NCDs</a:t>
            </a:r>
            <a:r>
              <a:rPr lang="es-CL" sz="1200" dirty="0" smtClean="0">
                <a:latin typeface="+mj-lt"/>
              </a:rPr>
              <a:t>, 2011l; </a:t>
            </a:r>
            <a:r>
              <a:rPr lang="es-CL" sz="1200" dirty="0" err="1" smtClean="0">
                <a:latin typeface="+mj-lt"/>
              </a:rPr>
              <a:t>Institute</a:t>
            </a:r>
            <a:r>
              <a:rPr lang="es-CL" sz="1200" dirty="0" smtClean="0">
                <a:latin typeface="+mj-lt"/>
              </a:rPr>
              <a:t> </a:t>
            </a:r>
            <a:r>
              <a:rPr lang="es-CL" sz="1200" dirty="0" err="1" smtClean="0">
                <a:latin typeface="+mj-lt"/>
              </a:rPr>
              <a:t>for</a:t>
            </a:r>
            <a:r>
              <a:rPr lang="es-CL" sz="1200" dirty="0" smtClean="0">
                <a:latin typeface="+mj-lt"/>
              </a:rPr>
              <a:t> </a:t>
            </a:r>
            <a:r>
              <a:rPr lang="es-CL" sz="1200" dirty="0" err="1" smtClean="0">
                <a:latin typeface="+mj-lt"/>
              </a:rPr>
              <a:t>Health</a:t>
            </a:r>
            <a:r>
              <a:rPr lang="es-CL" sz="1200" dirty="0" smtClean="0">
                <a:latin typeface="+mj-lt"/>
              </a:rPr>
              <a:t> </a:t>
            </a:r>
            <a:r>
              <a:rPr lang="es-CL" sz="1200" dirty="0" err="1" smtClean="0">
                <a:latin typeface="+mj-lt"/>
              </a:rPr>
              <a:t>Metrics</a:t>
            </a:r>
            <a:r>
              <a:rPr lang="es-CL" sz="1200" dirty="0" smtClean="0">
                <a:latin typeface="+mj-lt"/>
              </a:rPr>
              <a:t> and </a:t>
            </a:r>
            <a:r>
              <a:rPr lang="es-CL" sz="1200" dirty="0" err="1" smtClean="0">
                <a:latin typeface="+mj-lt"/>
              </a:rPr>
              <a:t>Evaluation</a:t>
            </a:r>
            <a:r>
              <a:rPr lang="es-CL" sz="1200" dirty="0" smtClean="0">
                <a:latin typeface="+mj-lt"/>
              </a:rPr>
              <a:t>. </a:t>
            </a:r>
            <a:r>
              <a:rPr lang="es-CL" sz="1200" dirty="0" err="1" smtClean="0">
                <a:latin typeface="+mj-lt"/>
              </a:rPr>
              <a:t>Financing</a:t>
            </a:r>
            <a:r>
              <a:rPr lang="es-CL" sz="1200" dirty="0" smtClean="0">
                <a:latin typeface="+mj-lt"/>
              </a:rPr>
              <a:t> Global </a:t>
            </a:r>
            <a:r>
              <a:rPr lang="es-CL" sz="1200" dirty="0" err="1" smtClean="0">
                <a:latin typeface="+mj-lt"/>
              </a:rPr>
              <a:t>Health</a:t>
            </a:r>
            <a:r>
              <a:rPr lang="es-CL" sz="1200" dirty="0" smtClean="0">
                <a:latin typeface="+mj-lt"/>
              </a:rPr>
              <a:t> 2010, </a:t>
            </a:r>
            <a:r>
              <a:rPr lang="es-CL" sz="1200" dirty="0" err="1" smtClean="0">
                <a:latin typeface="+mj-lt"/>
              </a:rPr>
              <a:t>Development</a:t>
            </a:r>
            <a:r>
              <a:rPr lang="es-CL" sz="1200" dirty="0" smtClean="0">
                <a:latin typeface="+mj-lt"/>
              </a:rPr>
              <a:t> </a:t>
            </a:r>
            <a:r>
              <a:rPr lang="es-CL" sz="1200" dirty="0" err="1" smtClean="0">
                <a:latin typeface="+mj-lt"/>
              </a:rPr>
              <a:t>Assistance</a:t>
            </a:r>
            <a:r>
              <a:rPr lang="es-CL" sz="1200" dirty="0" smtClean="0">
                <a:latin typeface="+mj-lt"/>
              </a:rPr>
              <a:t> and Country </a:t>
            </a:r>
            <a:r>
              <a:rPr lang="es-CL" sz="1200" dirty="0" err="1" smtClean="0">
                <a:latin typeface="+mj-lt"/>
              </a:rPr>
              <a:t>Spending</a:t>
            </a:r>
            <a:r>
              <a:rPr lang="es-CL" sz="1200" dirty="0" smtClean="0">
                <a:latin typeface="+mj-lt"/>
              </a:rPr>
              <a:t> in </a:t>
            </a:r>
            <a:r>
              <a:rPr lang="es-CL" sz="1200" dirty="0" err="1" smtClean="0">
                <a:latin typeface="+mj-lt"/>
              </a:rPr>
              <a:t>Economic</a:t>
            </a:r>
            <a:r>
              <a:rPr lang="es-CL" sz="1200" dirty="0" smtClean="0">
                <a:latin typeface="+mj-lt"/>
              </a:rPr>
              <a:t> </a:t>
            </a:r>
            <a:r>
              <a:rPr lang="es-CL" sz="1200" dirty="0" err="1" smtClean="0">
                <a:latin typeface="+mj-lt"/>
              </a:rPr>
              <a:t>Uncertainty</a:t>
            </a:r>
            <a:r>
              <a:rPr lang="es-CL" sz="1200" dirty="0" smtClean="0">
                <a:latin typeface="+mj-lt"/>
              </a:rPr>
              <a:t>, </a:t>
            </a:r>
            <a:r>
              <a:rPr lang="es-CL" sz="1200" dirty="0" err="1" smtClean="0">
                <a:latin typeface="+mj-lt"/>
              </a:rPr>
              <a:t>Seatle</a:t>
            </a:r>
            <a:r>
              <a:rPr lang="es-CL" sz="1200" dirty="0" smtClean="0">
                <a:latin typeface="+mj-lt"/>
              </a:rPr>
              <a:t>, WA, IHME, 2010</a:t>
            </a:r>
            <a:endParaRPr lang="es-CL" sz="1200" dirty="0">
              <a:latin typeface="+mj-lt"/>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4847"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956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p:txBody>
          <a:bodyPr/>
          <a:lstStyle/>
          <a:p>
            <a:r>
              <a:rPr lang="es-CL" sz="2800" dirty="0" err="1" smtClean="0"/>
              <a:t>Enf</a:t>
            </a:r>
            <a:r>
              <a:rPr lang="es-CL" sz="2800" dirty="0" smtClean="0"/>
              <a:t> crónicas NT reproducen también las inequidades</a:t>
            </a:r>
            <a:endParaRPr lang="es-CL" sz="2800" dirty="0"/>
          </a:p>
        </p:txBody>
      </p:sp>
      <p:pic>
        <p:nvPicPr>
          <p:cNvPr id="43013" name="Picture 5"/>
          <p:cNvPicPr>
            <a:picLocks noChangeAspect="1" noChangeArrowheads="1"/>
          </p:cNvPicPr>
          <p:nvPr/>
        </p:nvPicPr>
        <p:blipFill>
          <a:blip r:embed="rId3" cstate="print"/>
          <a:srcRect/>
          <a:stretch>
            <a:fillRect/>
          </a:stretch>
        </p:blipFill>
        <p:spPr bwMode="auto">
          <a:xfrm>
            <a:off x="335712" y="2203076"/>
            <a:ext cx="8578171" cy="3535572"/>
          </a:xfrm>
          <a:prstGeom prst="rect">
            <a:avLst/>
          </a:prstGeom>
          <a:noFill/>
          <a:ln w="9525">
            <a:noFill/>
            <a:miter lim="800000"/>
            <a:headEnd/>
            <a:tailEnd/>
          </a:ln>
          <a:effectLst/>
        </p:spPr>
      </p:pic>
      <p:sp>
        <p:nvSpPr>
          <p:cNvPr id="43015" name="Text Box 7"/>
          <p:cNvSpPr txBox="1">
            <a:spLocks noChangeArrowheads="1"/>
          </p:cNvSpPr>
          <p:nvPr/>
        </p:nvSpPr>
        <p:spPr bwMode="auto">
          <a:xfrm>
            <a:off x="914400" y="6555872"/>
            <a:ext cx="7315200" cy="276999"/>
          </a:xfrm>
          <a:prstGeom prst="rect">
            <a:avLst/>
          </a:prstGeom>
          <a:noFill/>
          <a:ln w="9525">
            <a:noFill/>
            <a:miter lim="800000"/>
            <a:headEnd/>
            <a:tailEnd/>
          </a:ln>
          <a:effectLst/>
        </p:spPr>
        <p:txBody>
          <a:bodyPr>
            <a:spAutoFit/>
          </a:bodyPr>
          <a:lstStyle/>
          <a:p>
            <a:pPr>
              <a:spcBef>
                <a:spcPct val="50000"/>
              </a:spcBef>
            </a:pPr>
            <a:r>
              <a:rPr lang="es-CL" sz="1200" dirty="0" smtClean="0">
                <a:latin typeface="+mj-lt"/>
              </a:rPr>
              <a:t>* </a:t>
            </a:r>
            <a:r>
              <a:rPr lang="es-CL" sz="1200" dirty="0" err="1" smtClean="0">
                <a:latin typeface="+mj-lt"/>
              </a:rPr>
              <a:t>Presented</a:t>
            </a:r>
            <a:r>
              <a:rPr lang="es-CL" sz="1200" dirty="0" smtClean="0">
                <a:latin typeface="+mj-lt"/>
              </a:rPr>
              <a:t> at </a:t>
            </a:r>
            <a:r>
              <a:rPr lang="es-CL" sz="1200" dirty="0" err="1" smtClean="0">
                <a:latin typeface="+mj-lt"/>
              </a:rPr>
              <a:t>the</a:t>
            </a:r>
            <a:r>
              <a:rPr lang="es-CL" sz="1200" dirty="0" smtClean="0">
                <a:latin typeface="+mj-lt"/>
              </a:rPr>
              <a:t> Global </a:t>
            </a:r>
            <a:r>
              <a:rPr lang="es-CL" sz="1200" dirty="0" err="1" smtClean="0">
                <a:latin typeface="+mj-lt"/>
              </a:rPr>
              <a:t>Health</a:t>
            </a:r>
            <a:r>
              <a:rPr lang="es-CL" sz="1200" dirty="0" smtClean="0">
                <a:latin typeface="+mj-lt"/>
              </a:rPr>
              <a:t> Council 38</a:t>
            </a:r>
            <a:r>
              <a:rPr lang="es-CL" sz="1200" baseline="30000" dirty="0" smtClean="0">
                <a:latin typeface="+mj-lt"/>
              </a:rPr>
              <a:t>th</a:t>
            </a:r>
            <a:r>
              <a:rPr lang="es-CL" sz="1200" dirty="0" smtClean="0">
                <a:latin typeface="+mj-lt"/>
              </a:rPr>
              <a:t> </a:t>
            </a:r>
            <a:r>
              <a:rPr lang="es-CL" sz="1200" dirty="0" err="1" smtClean="0">
                <a:latin typeface="+mj-lt"/>
              </a:rPr>
              <a:t>Annual</a:t>
            </a:r>
            <a:r>
              <a:rPr lang="es-CL" sz="1200" dirty="0" smtClean="0">
                <a:latin typeface="+mj-lt"/>
              </a:rPr>
              <a:t> </a:t>
            </a:r>
            <a:r>
              <a:rPr lang="es-CL" sz="1200" dirty="0" err="1" smtClean="0">
                <a:latin typeface="+mj-lt"/>
              </a:rPr>
              <a:t>Conference</a:t>
            </a:r>
            <a:r>
              <a:rPr lang="es-CL" sz="1200" dirty="0" smtClean="0">
                <a:latin typeface="+mj-lt"/>
              </a:rPr>
              <a:t> 2011.</a:t>
            </a:r>
            <a:endParaRPr lang="es-CL" sz="1200" dirty="0">
              <a:latin typeface="+mj-lt"/>
            </a:endParaRPr>
          </a:p>
        </p:txBody>
      </p:sp>
      <p:sp>
        <p:nvSpPr>
          <p:cNvPr id="43016" name="Text Box 8"/>
          <p:cNvSpPr txBox="1">
            <a:spLocks noChangeArrowheads="1"/>
          </p:cNvSpPr>
          <p:nvPr/>
        </p:nvSpPr>
        <p:spPr bwMode="auto">
          <a:xfrm>
            <a:off x="914400" y="1600200"/>
            <a:ext cx="7315200" cy="369332"/>
          </a:xfrm>
          <a:prstGeom prst="rect">
            <a:avLst/>
          </a:prstGeom>
          <a:noFill/>
          <a:ln w="9525">
            <a:noFill/>
            <a:miter lim="800000"/>
            <a:headEnd/>
            <a:tailEnd/>
          </a:ln>
          <a:effectLst/>
        </p:spPr>
        <p:txBody>
          <a:bodyPr>
            <a:spAutoFit/>
          </a:bodyPr>
          <a:lstStyle/>
          <a:p>
            <a:pPr algn="ctr">
              <a:spcBef>
                <a:spcPct val="50000"/>
              </a:spcBef>
            </a:pPr>
            <a:r>
              <a:rPr lang="es-CL" dirty="0" smtClean="0">
                <a:latin typeface="+mj-lt"/>
              </a:rPr>
              <a:t>Mortalidad por tipo de cáncer e ingreso país *</a:t>
            </a:r>
            <a:endParaRPr lang="es-CL" dirty="0">
              <a:latin typeface="+mj-lt"/>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4847"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35454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31 CuadroTexto"/>
          <p:cNvSpPr txBox="1">
            <a:spLocks noChangeArrowheads="1"/>
          </p:cNvSpPr>
          <p:nvPr/>
        </p:nvSpPr>
        <p:spPr bwMode="auto">
          <a:xfrm>
            <a:off x="506474" y="1925414"/>
            <a:ext cx="76438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err="1" smtClean="0">
                <a:solidFill>
                  <a:srgbClr val="D52B2B"/>
                </a:solidFill>
                <a:latin typeface="Calibri" pitchFamily="34" charset="0"/>
              </a:rPr>
              <a:t>Oportunidades</a:t>
            </a:r>
            <a:r>
              <a:rPr lang="en-US" sz="2800" b="1" dirty="0" smtClean="0">
                <a:solidFill>
                  <a:srgbClr val="D52B2B"/>
                </a:solidFill>
                <a:latin typeface="Calibri" pitchFamily="34" charset="0"/>
              </a:rPr>
              <a:t>… </a:t>
            </a:r>
            <a:endParaRPr lang="es-ES" sz="2800" b="1" dirty="0">
              <a:solidFill>
                <a:srgbClr val="D52B2B"/>
              </a:solidFill>
              <a:latin typeface="Calibri" pitchFamily="34" charset="0"/>
            </a:endParaRPr>
          </a:p>
        </p:txBody>
      </p:sp>
      <p:pic>
        <p:nvPicPr>
          <p:cNvPr id="11270" name="Picture 3"/>
          <p:cNvPicPr>
            <a:picLocks noChangeAspect="1" noChangeArrowheads="1"/>
          </p:cNvPicPr>
          <p:nvPr/>
        </p:nvPicPr>
        <p:blipFill>
          <a:blip r:embed="rId3" cstate="print"/>
          <a:srcRect/>
          <a:stretch>
            <a:fillRect/>
          </a:stretch>
        </p:blipFill>
        <p:spPr bwMode="auto">
          <a:xfrm>
            <a:off x="539552" y="3069853"/>
            <a:ext cx="8037513" cy="2735262"/>
          </a:xfrm>
          <a:prstGeom prst="rect">
            <a:avLst/>
          </a:prstGeom>
          <a:solidFill>
            <a:srgbClr val="FFFFFF">
              <a:shade val="85000"/>
            </a:srgbClr>
          </a:solidFill>
          <a:ln w="190500" cap="rnd">
            <a:solidFill>
              <a:schemeClr val="accent1"/>
            </a:solidFill>
          </a:ln>
          <a:effectLst>
            <a:glow rad="63500">
              <a:schemeClr val="accent6">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6586" y="-10861"/>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69032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7"/>
          <p:cNvSpPr txBox="1">
            <a:spLocks noChangeArrowheads="1"/>
          </p:cNvSpPr>
          <p:nvPr/>
        </p:nvSpPr>
        <p:spPr bwMode="auto">
          <a:xfrm>
            <a:off x="914400" y="6555872"/>
            <a:ext cx="7315200" cy="276999"/>
          </a:xfrm>
          <a:prstGeom prst="rect">
            <a:avLst/>
          </a:prstGeom>
          <a:noFill/>
          <a:ln w="9525">
            <a:noFill/>
            <a:miter lim="800000"/>
            <a:headEnd/>
            <a:tailEnd/>
          </a:ln>
          <a:effectLst/>
        </p:spPr>
        <p:txBody>
          <a:bodyPr>
            <a:spAutoFit/>
          </a:bodyPr>
          <a:lstStyle/>
          <a:p>
            <a:pPr>
              <a:spcBef>
                <a:spcPct val="50000"/>
              </a:spcBef>
            </a:pPr>
            <a:r>
              <a:rPr lang="es-CL" sz="1200" dirty="0" smtClean="0">
                <a:latin typeface="+mj-lt"/>
              </a:rPr>
              <a:t>Fuente: WB, 2012</a:t>
            </a:r>
            <a:endParaRPr lang="es-CL" sz="1200" dirty="0">
              <a:latin typeface="+mj-lt"/>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4847"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961697" y="1034451"/>
            <a:ext cx="6536026" cy="4183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27890" y="1606435"/>
            <a:ext cx="5655968" cy="3391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12453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21 Rectángulo"/>
          <p:cNvSpPr>
            <a:spLocks noChangeArrowheads="1"/>
          </p:cNvSpPr>
          <p:nvPr/>
        </p:nvSpPr>
        <p:spPr bwMode="auto">
          <a:xfrm>
            <a:off x="4140200" y="5445125"/>
            <a:ext cx="50038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r>
              <a:rPr lang="es-CL" sz="2400" b="1" dirty="0" err="1" smtClean="0">
                <a:latin typeface="Calibri" pitchFamily="34" charset="0"/>
              </a:rPr>
              <a:t>Enf</a:t>
            </a:r>
            <a:r>
              <a:rPr lang="es-CL" sz="2400" b="1" dirty="0" smtClean="0">
                <a:latin typeface="Calibri" pitchFamily="34" charset="0"/>
              </a:rPr>
              <a:t> crónicas NT conducen a una mortalidad prematura y a la pobreza</a:t>
            </a:r>
            <a:endParaRPr lang="es-CL" sz="2400" b="1" dirty="0">
              <a:latin typeface="Calibri" pitchFamily="34" charset="0"/>
            </a:endParaRPr>
          </a:p>
        </p:txBody>
      </p:sp>
      <p:sp>
        <p:nvSpPr>
          <p:cNvPr id="6147" name="TextBox 12"/>
          <p:cNvSpPr txBox="1">
            <a:spLocks noChangeArrowheads="1"/>
          </p:cNvSpPr>
          <p:nvPr/>
        </p:nvSpPr>
        <p:spPr bwMode="auto">
          <a:xfrm>
            <a:off x="497276" y="71065"/>
            <a:ext cx="8064500" cy="1071171"/>
          </a:xfrm>
          <a:prstGeom prst="rect">
            <a:avLst/>
          </a:prstGeom>
          <a:noFill/>
          <a:ln w="9525">
            <a:noFill/>
            <a:miter lim="800000"/>
            <a:headEnd/>
            <a:tailEnd/>
          </a:ln>
          <a:effectLst>
            <a:outerShdw blurRad="63500" dist="17961" dir="2700000" algn="ctr" rotWithShape="0">
              <a:srgbClr val="96CCEE">
                <a:alpha val="74998"/>
              </a:srgbClr>
            </a:outerShdw>
          </a:effectLst>
          <a:extLst/>
        </p:spPr>
        <p:txBody>
          <a:bodyPr vert="horz" wrap="square" lIns="0" tIns="0" rIns="0" bIns="0" numCol="1" anchor="ctr" anchorCtr="0" compatLnSpc="1">
            <a:prstTxWarp prst="textNoShape">
              <a:avLst/>
            </a:prstTxWarp>
          </a:bodyPr>
          <a:lstStyle>
            <a:lvl1pPr algn="ctr" defTabSz="914400" eaLnBrk="1" latinLnBrk="0" hangingPunct="1">
              <a:lnSpc>
                <a:spcPct val="100000"/>
              </a:lnSpc>
              <a:buNone/>
              <a:defRPr sz="4200" b="1">
                <a:solidFill>
                  <a:srgbClr val="0070C0"/>
                </a:solidFill>
                <a:effectLst>
                  <a:outerShdw blurRad="38100" dist="38100" dir="2700000" algn="tl">
                    <a:srgbClr val="000000">
                      <a:alpha val="43137"/>
                    </a:srgbClr>
                  </a:outerShdw>
                </a:effectLst>
                <a:latin typeface="+mj-lt"/>
                <a:ea typeface="ＭＳ Ｐゴシック" pitchFamily="34" charset="-128"/>
                <a:cs typeface="Arial" pitchFamily="34" charset="0"/>
              </a:defRPr>
            </a:lvl1pPr>
          </a:lstStyle>
          <a:p>
            <a:r>
              <a:rPr lang="es-CL" sz="3200" dirty="0"/>
              <a:t>El marco conceptual de OPS para la acción sobre las enfermedades crónicas</a:t>
            </a:r>
          </a:p>
        </p:txBody>
      </p:sp>
      <p:grpSp>
        <p:nvGrpSpPr>
          <p:cNvPr id="6148" name="Group 18"/>
          <p:cNvGrpSpPr>
            <a:grpSpLocks/>
          </p:cNvGrpSpPr>
          <p:nvPr/>
        </p:nvGrpSpPr>
        <p:grpSpPr bwMode="auto">
          <a:xfrm>
            <a:off x="4859338" y="1675093"/>
            <a:ext cx="3527425" cy="827088"/>
            <a:chOff x="3563888" y="1185312"/>
            <a:chExt cx="3312368" cy="1091560"/>
          </a:xfrm>
        </p:grpSpPr>
        <p:sp>
          <p:nvSpPr>
            <p:cNvPr id="4" name="3 Rectángulo"/>
            <p:cNvSpPr/>
            <p:nvPr/>
          </p:nvSpPr>
          <p:spPr>
            <a:xfrm>
              <a:off x="3563888" y="1185312"/>
              <a:ext cx="3312368" cy="7309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b="1" dirty="0" smtClean="0">
                  <a:solidFill>
                    <a:schemeClr val="tx1"/>
                  </a:solidFill>
                  <a:latin typeface="Calibri" pitchFamily="34" charset="0"/>
                </a:rPr>
                <a:t>Determinantes Sociales</a:t>
              </a:r>
            </a:p>
            <a:p>
              <a:pPr algn="ctr">
                <a:defRPr/>
              </a:pPr>
              <a:r>
                <a:rPr lang="es-CL" sz="1200" b="1" dirty="0" smtClean="0">
                  <a:solidFill>
                    <a:schemeClr val="tx1"/>
                  </a:solidFill>
                  <a:latin typeface="Calibri" pitchFamily="34" charset="0"/>
                </a:rPr>
                <a:t>Ingreso, educación, medioambiente, urbanización - globalización</a:t>
              </a:r>
              <a:endParaRPr lang="es-CL" sz="1200" b="1" dirty="0">
                <a:solidFill>
                  <a:schemeClr val="tx1"/>
                </a:solidFill>
                <a:latin typeface="Calibri" pitchFamily="34" charset="0"/>
              </a:endParaRPr>
            </a:p>
          </p:txBody>
        </p:sp>
        <p:sp>
          <p:nvSpPr>
            <p:cNvPr id="16" name="Down Arrow 15"/>
            <p:cNvSpPr/>
            <p:nvPr/>
          </p:nvSpPr>
          <p:spPr>
            <a:xfrm>
              <a:off x="5003918" y="1916293"/>
              <a:ext cx="432307" cy="36057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solidFill>
                  <a:schemeClr val="tx1"/>
                </a:solidFill>
                <a:latin typeface="Calibri" pitchFamily="34" charset="0"/>
              </a:endParaRPr>
            </a:p>
          </p:txBody>
        </p:sp>
      </p:grpSp>
      <p:grpSp>
        <p:nvGrpSpPr>
          <p:cNvPr id="6149" name="Group 22"/>
          <p:cNvGrpSpPr>
            <a:grpSpLocks/>
          </p:cNvGrpSpPr>
          <p:nvPr/>
        </p:nvGrpSpPr>
        <p:grpSpPr bwMode="auto">
          <a:xfrm>
            <a:off x="4859338" y="2636838"/>
            <a:ext cx="3600450" cy="1441450"/>
            <a:chOff x="3563888" y="2470016"/>
            <a:chExt cx="3312368" cy="1235576"/>
          </a:xfrm>
        </p:grpSpPr>
        <p:sp>
          <p:nvSpPr>
            <p:cNvPr id="20" name="19 Rectángulo"/>
            <p:cNvSpPr/>
            <p:nvPr/>
          </p:nvSpPr>
          <p:spPr>
            <a:xfrm>
              <a:off x="3563888" y="2470016"/>
              <a:ext cx="3312368" cy="7320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b="1" dirty="0" smtClean="0">
                  <a:solidFill>
                    <a:schemeClr val="tx1"/>
                  </a:solidFill>
                  <a:latin typeface="Calibri" pitchFamily="34" charset="0"/>
                </a:rPr>
                <a:t>Factores de riesgo</a:t>
              </a:r>
            </a:p>
            <a:p>
              <a:pPr algn="ctr">
                <a:defRPr/>
              </a:pPr>
              <a:r>
                <a:rPr lang="es-CL" sz="1200" b="1" dirty="0" smtClean="0">
                  <a:solidFill>
                    <a:schemeClr val="tx1"/>
                  </a:solidFill>
                  <a:latin typeface="Calibri" pitchFamily="34" charset="0"/>
                </a:rPr>
                <a:t>Tabaco, inactividad física, dietas poco sanas, uso peligroso del alcohol</a:t>
              </a:r>
              <a:endParaRPr lang="es-CL" sz="1200" b="1" dirty="0">
                <a:solidFill>
                  <a:schemeClr val="tx1"/>
                </a:solidFill>
                <a:latin typeface="Calibri" pitchFamily="34" charset="0"/>
              </a:endParaRPr>
            </a:p>
          </p:txBody>
        </p:sp>
        <p:sp>
          <p:nvSpPr>
            <p:cNvPr id="17" name="Down Arrow 16"/>
            <p:cNvSpPr/>
            <p:nvPr/>
          </p:nvSpPr>
          <p:spPr>
            <a:xfrm>
              <a:off x="5003921" y="3344988"/>
              <a:ext cx="432302" cy="36060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solidFill>
                  <a:schemeClr val="tx1"/>
                </a:solidFill>
                <a:latin typeface="Calibri" pitchFamily="34" charset="0"/>
              </a:endParaRPr>
            </a:p>
          </p:txBody>
        </p:sp>
      </p:grpSp>
      <p:grpSp>
        <p:nvGrpSpPr>
          <p:cNvPr id="6150" name="Group 23"/>
          <p:cNvGrpSpPr>
            <a:grpSpLocks/>
          </p:cNvGrpSpPr>
          <p:nvPr/>
        </p:nvGrpSpPr>
        <p:grpSpPr bwMode="auto">
          <a:xfrm>
            <a:off x="4859338" y="4076700"/>
            <a:ext cx="3527425" cy="1298575"/>
            <a:chOff x="3563888" y="3417560"/>
            <a:chExt cx="3312368" cy="1080120"/>
          </a:xfrm>
        </p:grpSpPr>
        <p:sp>
          <p:nvSpPr>
            <p:cNvPr id="21" name="20 Rectángulo"/>
            <p:cNvSpPr/>
            <p:nvPr/>
          </p:nvSpPr>
          <p:spPr>
            <a:xfrm>
              <a:off x="3563888" y="3417560"/>
              <a:ext cx="3312368" cy="7315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b="1" dirty="0" smtClean="0">
                  <a:solidFill>
                    <a:schemeClr val="tx1"/>
                  </a:solidFill>
                  <a:latin typeface="Calibri" pitchFamily="34" charset="0"/>
                </a:rPr>
                <a:t>ECNT</a:t>
              </a:r>
            </a:p>
            <a:p>
              <a:pPr algn="ctr">
                <a:defRPr/>
              </a:pPr>
              <a:r>
                <a:rPr lang="es-CL" sz="1200" b="1" dirty="0" smtClean="0">
                  <a:solidFill>
                    <a:schemeClr val="tx1"/>
                  </a:solidFill>
                  <a:latin typeface="Calibri" pitchFamily="34" charset="0"/>
                </a:rPr>
                <a:t>Enfermedades cardiovasculares, </a:t>
              </a:r>
              <a:r>
                <a:rPr lang="es-CL" sz="1200" b="1" dirty="0" err="1" smtClean="0">
                  <a:solidFill>
                    <a:schemeClr val="tx1"/>
                  </a:solidFill>
                  <a:latin typeface="Calibri" pitchFamily="34" charset="0"/>
                </a:rPr>
                <a:t>cancer</a:t>
              </a:r>
              <a:r>
                <a:rPr lang="es-CL" sz="1200" b="1" dirty="0" smtClean="0">
                  <a:solidFill>
                    <a:schemeClr val="tx1"/>
                  </a:solidFill>
                  <a:latin typeface="Calibri" pitchFamily="34" charset="0"/>
                </a:rPr>
                <a:t>, diabetes, </a:t>
              </a:r>
              <a:r>
                <a:rPr lang="es-CL" sz="1200" b="1" dirty="0" err="1" smtClean="0">
                  <a:solidFill>
                    <a:schemeClr val="tx1"/>
                  </a:solidFill>
                  <a:latin typeface="Calibri" pitchFamily="34" charset="0"/>
                </a:rPr>
                <a:t>enf</a:t>
              </a:r>
              <a:r>
                <a:rPr lang="es-CL" sz="1200" b="1" dirty="0" smtClean="0">
                  <a:solidFill>
                    <a:schemeClr val="tx1"/>
                  </a:solidFill>
                  <a:latin typeface="Calibri" pitchFamily="34" charset="0"/>
                </a:rPr>
                <a:t> </a:t>
              </a:r>
              <a:r>
                <a:rPr lang="es-CL" sz="1200" b="1" dirty="0" err="1" smtClean="0">
                  <a:solidFill>
                    <a:schemeClr val="tx1"/>
                  </a:solidFill>
                  <a:latin typeface="Calibri" pitchFamily="34" charset="0"/>
                </a:rPr>
                <a:t>respiratoriias</a:t>
              </a:r>
              <a:endParaRPr lang="es-CL" sz="1200" b="1" dirty="0">
                <a:solidFill>
                  <a:schemeClr val="tx1"/>
                </a:solidFill>
                <a:latin typeface="Calibri" pitchFamily="34" charset="0"/>
              </a:endParaRPr>
            </a:p>
          </p:txBody>
        </p:sp>
        <p:sp>
          <p:nvSpPr>
            <p:cNvPr id="18" name="Down Arrow 17"/>
            <p:cNvSpPr/>
            <p:nvPr/>
          </p:nvSpPr>
          <p:spPr>
            <a:xfrm>
              <a:off x="5003918" y="4137200"/>
              <a:ext cx="432307" cy="36048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L" dirty="0">
                <a:solidFill>
                  <a:schemeClr val="tx1"/>
                </a:solidFill>
                <a:latin typeface="Calibri" pitchFamily="34" charset="0"/>
              </a:endParaRPr>
            </a:p>
          </p:txBody>
        </p:sp>
      </p:grpSp>
      <p:sp>
        <p:nvSpPr>
          <p:cNvPr id="6154" name="TextBox 49"/>
          <p:cNvSpPr txBox="1">
            <a:spLocks noChangeArrowheads="1"/>
          </p:cNvSpPr>
          <p:nvPr/>
        </p:nvSpPr>
        <p:spPr bwMode="auto">
          <a:xfrm>
            <a:off x="179388" y="1704056"/>
            <a:ext cx="3671887" cy="861774"/>
          </a:xfrm>
          <a:prstGeom prst="rect">
            <a:avLst/>
          </a:prstGeom>
          <a:noFill/>
          <a:ln w="222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b="1" dirty="0" smtClean="0">
                <a:latin typeface="Calibri" pitchFamily="34" charset="0"/>
              </a:rPr>
              <a:t>Políticas publicas sanas:</a:t>
            </a:r>
            <a:r>
              <a:rPr lang="es-CL" sz="1600" b="1" dirty="0" smtClean="0">
                <a:latin typeface="Calibri" pitchFamily="34" charset="0"/>
              </a:rPr>
              <a:t> agricultura, comercio, educación, transporte, finanzas, medioambiente, y sector salud</a:t>
            </a:r>
            <a:endParaRPr lang="es-CL" sz="1600" b="1" dirty="0">
              <a:latin typeface="Calibri" pitchFamily="34" charset="0"/>
            </a:endParaRPr>
          </a:p>
        </p:txBody>
      </p:sp>
      <p:sp>
        <p:nvSpPr>
          <p:cNvPr id="6155" name="TextBox 50"/>
          <p:cNvSpPr txBox="1">
            <a:spLocks noChangeArrowheads="1"/>
          </p:cNvSpPr>
          <p:nvPr/>
        </p:nvSpPr>
        <p:spPr bwMode="auto">
          <a:xfrm>
            <a:off x="179388" y="2767681"/>
            <a:ext cx="3671887" cy="646331"/>
          </a:xfrm>
          <a:prstGeom prst="rect">
            <a:avLst/>
          </a:prstGeom>
          <a:noFill/>
          <a:ln w="222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b="1" dirty="0" smtClean="0">
                <a:latin typeface="Calibri" pitchFamily="34" charset="0"/>
              </a:rPr>
              <a:t>Promoción de salud y educación en salud</a:t>
            </a:r>
            <a:endParaRPr lang="es-CL" b="1" dirty="0">
              <a:latin typeface="Calibri" pitchFamily="34" charset="0"/>
            </a:endParaRPr>
          </a:p>
        </p:txBody>
      </p:sp>
      <p:sp>
        <p:nvSpPr>
          <p:cNvPr id="6156" name="TextBox 52"/>
          <p:cNvSpPr txBox="1">
            <a:spLocks noChangeArrowheads="1"/>
          </p:cNvSpPr>
          <p:nvPr/>
        </p:nvSpPr>
        <p:spPr bwMode="auto">
          <a:xfrm>
            <a:off x="107950" y="5332120"/>
            <a:ext cx="3805237" cy="646331"/>
          </a:xfrm>
          <a:prstGeom prst="rect">
            <a:avLst/>
          </a:prstGeom>
          <a:noFill/>
          <a:ln w="222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b="1" dirty="0" smtClean="0">
                <a:solidFill>
                  <a:srgbClr val="FF0000"/>
                </a:solidFill>
                <a:latin typeface="Calibri" pitchFamily="34" charset="0"/>
              </a:rPr>
              <a:t>Acceso y calidad de los servicios de salud, medicamentos y </a:t>
            </a:r>
            <a:r>
              <a:rPr lang="es-CL" b="1" dirty="0" err="1" smtClean="0">
                <a:solidFill>
                  <a:srgbClr val="FF0000"/>
                </a:solidFill>
                <a:latin typeface="Calibri" pitchFamily="34" charset="0"/>
              </a:rPr>
              <a:t>tecnologias</a:t>
            </a:r>
            <a:endParaRPr lang="es-CL" b="1" dirty="0">
              <a:solidFill>
                <a:srgbClr val="FF0000"/>
              </a:solidFill>
              <a:latin typeface="Calibri" pitchFamily="34" charset="0"/>
            </a:endParaRPr>
          </a:p>
        </p:txBody>
      </p:sp>
      <p:sp>
        <p:nvSpPr>
          <p:cNvPr id="6157" name="TextBox 53"/>
          <p:cNvSpPr txBox="1">
            <a:spLocks noChangeArrowheads="1"/>
          </p:cNvSpPr>
          <p:nvPr/>
        </p:nvSpPr>
        <p:spPr bwMode="auto">
          <a:xfrm>
            <a:off x="92075" y="4583781"/>
            <a:ext cx="3832225" cy="663575"/>
          </a:xfrm>
          <a:prstGeom prst="rect">
            <a:avLst/>
          </a:prstGeom>
          <a:noFill/>
          <a:ln w="222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b="1" dirty="0" smtClean="0">
                <a:solidFill>
                  <a:srgbClr val="FF0000"/>
                </a:solidFill>
                <a:latin typeface="Calibri" pitchFamily="34" charset="0"/>
              </a:rPr>
              <a:t>PSS/CUS; </a:t>
            </a:r>
          </a:p>
          <a:p>
            <a:pPr algn="ctr" eaLnBrk="1" hangingPunct="1"/>
            <a:r>
              <a:rPr lang="es-CL" b="1" dirty="0" smtClean="0">
                <a:solidFill>
                  <a:srgbClr val="FF0000"/>
                </a:solidFill>
                <a:latin typeface="Calibri" pitchFamily="34" charset="0"/>
              </a:rPr>
              <a:t>Financiamiento Sistemas de Salud</a:t>
            </a:r>
            <a:endParaRPr lang="es-CL" b="1" dirty="0">
              <a:solidFill>
                <a:srgbClr val="FF0000"/>
              </a:solidFill>
              <a:latin typeface="Calibri" pitchFamily="34" charset="0"/>
            </a:endParaRPr>
          </a:p>
        </p:txBody>
      </p:sp>
      <p:sp>
        <p:nvSpPr>
          <p:cNvPr id="6158" name="TextBox 50"/>
          <p:cNvSpPr txBox="1">
            <a:spLocks noChangeArrowheads="1"/>
          </p:cNvSpPr>
          <p:nvPr/>
        </p:nvSpPr>
        <p:spPr bwMode="auto">
          <a:xfrm>
            <a:off x="107950" y="3647156"/>
            <a:ext cx="3797300" cy="861774"/>
          </a:xfrm>
          <a:prstGeom prst="rect">
            <a:avLst/>
          </a:prstGeom>
          <a:noFill/>
          <a:ln w="222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L" b="1" dirty="0" smtClean="0">
                <a:latin typeface="Calibri" pitchFamily="34" charset="0"/>
              </a:rPr>
              <a:t>Medioambientes saludables</a:t>
            </a:r>
            <a:r>
              <a:rPr lang="es-CL" sz="1600" b="1" dirty="0" smtClean="0">
                <a:latin typeface="Calibri" pitchFamily="34" charset="0"/>
              </a:rPr>
              <a:t>: </a:t>
            </a:r>
          </a:p>
          <a:p>
            <a:pPr algn="ctr" eaLnBrk="1" hangingPunct="1"/>
            <a:r>
              <a:rPr lang="es-CL" sz="1600" b="1" dirty="0" smtClean="0">
                <a:latin typeface="Calibri" pitchFamily="34" charset="0"/>
              </a:rPr>
              <a:t>Ciudades saludables, escuelas saludables, medioambientes laborales saludables</a:t>
            </a:r>
            <a:endParaRPr lang="es-CL" sz="1600" b="1" dirty="0">
              <a:latin typeface="Calibri" pitchFamily="34" charset="0"/>
            </a:endParaRPr>
          </a:p>
        </p:txBody>
      </p:sp>
      <p:sp>
        <p:nvSpPr>
          <p:cNvPr id="6159" name="AutoShape 33"/>
          <p:cNvSpPr>
            <a:spLocks/>
          </p:cNvSpPr>
          <p:nvPr/>
        </p:nvSpPr>
        <p:spPr bwMode="auto">
          <a:xfrm>
            <a:off x="3957638" y="1996156"/>
            <a:ext cx="685800" cy="3886200"/>
          </a:xfrm>
          <a:prstGeom prst="rightBrace">
            <a:avLst>
              <a:gd name="adj1" fmla="val 47222"/>
              <a:gd name="adj2" fmla="val 50000"/>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CL" dirty="0"/>
          </a:p>
        </p:txBody>
      </p:sp>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4847"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37284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0" name="Freeform 42"/>
          <p:cNvSpPr>
            <a:spLocks/>
          </p:cNvSpPr>
          <p:nvPr/>
        </p:nvSpPr>
        <p:spPr bwMode="auto">
          <a:xfrm>
            <a:off x="5086973" y="2412128"/>
            <a:ext cx="1008063" cy="1320061"/>
          </a:xfrm>
          <a:custGeom>
            <a:avLst/>
            <a:gdLst>
              <a:gd name="T0" fmla="*/ 0 w 1856"/>
              <a:gd name="T1" fmla="*/ 0 h 1488"/>
              <a:gd name="T2" fmla="*/ 1856 w 1856"/>
              <a:gd name="T3" fmla="*/ 0 h 1488"/>
              <a:gd name="T4" fmla="*/ 1856 w 1856"/>
              <a:gd name="T5" fmla="*/ 1488 h 1488"/>
            </a:gdLst>
            <a:ahLst/>
            <a:cxnLst>
              <a:cxn ang="0">
                <a:pos x="T0" y="T1"/>
              </a:cxn>
              <a:cxn ang="0">
                <a:pos x="T2" y="T3"/>
              </a:cxn>
              <a:cxn ang="0">
                <a:pos x="T4" y="T5"/>
              </a:cxn>
            </a:cxnLst>
            <a:rect l="0" t="0" r="r" b="b"/>
            <a:pathLst>
              <a:path w="1856" h="1488">
                <a:moveTo>
                  <a:pt x="0" y="0"/>
                </a:moveTo>
                <a:lnTo>
                  <a:pt x="1856" y="0"/>
                </a:lnTo>
                <a:lnTo>
                  <a:pt x="1856" y="1488"/>
                </a:lnTo>
              </a:path>
            </a:pathLst>
          </a:custGeom>
          <a:noFill/>
          <a:ln w="19050" cap="flat" cmpd="sng">
            <a:solidFill>
              <a:srgbClr val="080808"/>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latin typeface="Calibri" pitchFamily="34" charset="0"/>
            </a:endParaRPr>
          </a:p>
        </p:txBody>
      </p:sp>
      <p:sp>
        <p:nvSpPr>
          <p:cNvPr id="2057" name="Freeform 9"/>
          <p:cNvSpPr>
            <a:spLocks/>
          </p:cNvSpPr>
          <p:nvPr/>
        </p:nvSpPr>
        <p:spPr bwMode="auto">
          <a:xfrm>
            <a:off x="1908175" y="2301766"/>
            <a:ext cx="1223963" cy="2640122"/>
          </a:xfrm>
          <a:custGeom>
            <a:avLst/>
            <a:gdLst>
              <a:gd name="T0" fmla="*/ 0 w 1952"/>
              <a:gd name="T1" fmla="*/ 1776 h 1776"/>
              <a:gd name="T2" fmla="*/ 0 w 1952"/>
              <a:gd name="T3" fmla="*/ 0 h 1776"/>
              <a:gd name="T4" fmla="*/ 1952 w 1952"/>
              <a:gd name="T5" fmla="*/ 0 h 1776"/>
            </a:gdLst>
            <a:ahLst/>
            <a:cxnLst>
              <a:cxn ang="0">
                <a:pos x="T0" y="T1"/>
              </a:cxn>
              <a:cxn ang="0">
                <a:pos x="T2" y="T3"/>
              </a:cxn>
              <a:cxn ang="0">
                <a:pos x="T4" y="T5"/>
              </a:cxn>
            </a:cxnLst>
            <a:rect l="0" t="0" r="r" b="b"/>
            <a:pathLst>
              <a:path w="1952" h="1776">
                <a:moveTo>
                  <a:pt x="0" y="1776"/>
                </a:moveTo>
                <a:lnTo>
                  <a:pt x="0" y="0"/>
                </a:lnTo>
                <a:lnTo>
                  <a:pt x="1952" y="0"/>
                </a:lnTo>
              </a:path>
            </a:pathLst>
          </a:custGeom>
          <a:noFill/>
          <a:ln w="19050" cap="flat" cmpd="sng">
            <a:solidFill>
              <a:srgbClr val="080808"/>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latin typeface="Calibri" pitchFamily="34" charset="0"/>
            </a:endParaRPr>
          </a:p>
        </p:txBody>
      </p:sp>
      <p:sp>
        <p:nvSpPr>
          <p:cNvPr id="2059" name="Freeform 11"/>
          <p:cNvSpPr>
            <a:spLocks/>
          </p:cNvSpPr>
          <p:nvPr/>
        </p:nvSpPr>
        <p:spPr bwMode="auto">
          <a:xfrm>
            <a:off x="1403350" y="1487862"/>
            <a:ext cx="1557283" cy="3097213"/>
          </a:xfrm>
          <a:custGeom>
            <a:avLst/>
            <a:gdLst>
              <a:gd name="T0" fmla="*/ 0 w 1952"/>
              <a:gd name="T1" fmla="*/ 1776 h 1776"/>
              <a:gd name="T2" fmla="*/ 0 w 1952"/>
              <a:gd name="T3" fmla="*/ 0 h 1776"/>
              <a:gd name="T4" fmla="*/ 1952 w 1952"/>
              <a:gd name="T5" fmla="*/ 0 h 1776"/>
            </a:gdLst>
            <a:ahLst/>
            <a:cxnLst>
              <a:cxn ang="0">
                <a:pos x="T0" y="T1"/>
              </a:cxn>
              <a:cxn ang="0">
                <a:pos x="T2" y="T3"/>
              </a:cxn>
              <a:cxn ang="0">
                <a:pos x="T4" y="T5"/>
              </a:cxn>
            </a:cxnLst>
            <a:rect l="0" t="0" r="r" b="b"/>
            <a:pathLst>
              <a:path w="1952" h="1776">
                <a:moveTo>
                  <a:pt x="0" y="1776"/>
                </a:moveTo>
                <a:lnTo>
                  <a:pt x="0" y="0"/>
                </a:lnTo>
                <a:lnTo>
                  <a:pt x="1952" y="0"/>
                </a:lnTo>
              </a:path>
            </a:pathLst>
          </a:custGeom>
          <a:noFill/>
          <a:ln w="19050" cap="flat" cmpd="sng">
            <a:solidFill>
              <a:srgbClr val="080808"/>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latin typeface="Calibri" pitchFamily="34" charset="0"/>
            </a:endParaRPr>
          </a:p>
        </p:txBody>
      </p:sp>
      <p:sp>
        <p:nvSpPr>
          <p:cNvPr id="2066" name="Freeform 18"/>
          <p:cNvSpPr>
            <a:spLocks/>
          </p:cNvSpPr>
          <p:nvPr/>
        </p:nvSpPr>
        <p:spPr bwMode="auto">
          <a:xfrm>
            <a:off x="5253800" y="1527683"/>
            <a:ext cx="2944265" cy="2377521"/>
          </a:xfrm>
          <a:custGeom>
            <a:avLst/>
            <a:gdLst>
              <a:gd name="T0" fmla="*/ 0 w 1856"/>
              <a:gd name="T1" fmla="*/ 0 h 1488"/>
              <a:gd name="T2" fmla="*/ 1856 w 1856"/>
              <a:gd name="T3" fmla="*/ 0 h 1488"/>
              <a:gd name="T4" fmla="*/ 1856 w 1856"/>
              <a:gd name="T5" fmla="*/ 1488 h 1488"/>
            </a:gdLst>
            <a:ahLst/>
            <a:cxnLst>
              <a:cxn ang="0">
                <a:pos x="T0" y="T1"/>
              </a:cxn>
              <a:cxn ang="0">
                <a:pos x="T2" y="T3"/>
              </a:cxn>
              <a:cxn ang="0">
                <a:pos x="T4" y="T5"/>
              </a:cxn>
            </a:cxnLst>
            <a:rect l="0" t="0" r="r" b="b"/>
            <a:pathLst>
              <a:path w="1856" h="1488">
                <a:moveTo>
                  <a:pt x="0" y="0"/>
                </a:moveTo>
                <a:lnTo>
                  <a:pt x="1856" y="0"/>
                </a:lnTo>
                <a:lnTo>
                  <a:pt x="1856" y="1488"/>
                </a:lnTo>
              </a:path>
            </a:pathLst>
          </a:custGeom>
          <a:noFill/>
          <a:ln w="19050" cap="flat" cmpd="sng">
            <a:solidFill>
              <a:srgbClr val="080808"/>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latin typeface="Calibri" pitchFamily="34" charset="0"/>
            </a:endParaRPr>
          </a:p>
        </p:txBody>
      </p:sp>
      <p:sp>
        <p:nvSpPr>
          <p:cNvPr id="2078" name="Oval 30"/>
          <p:cNvSpPr>
            <a:spLocks noChangeArrowheads="1"/>
          </p:cNvSpPr>
          <p:nvPr/>
        </p:nvSpPr>
        <p:spPr bwMode="auto">
          <a:xfrm>
            <a:off x="7121931" y="4087061"/>
            <a:ext cx="1881293" cy="1243841"/>
          </a:xfrm>
          <a:prstGeom prst="ellipse">
            <a:avLst/>
          </a:prstGeom>
          <a:solidFill>
            <a:schemeClr val="accent1">
              <a:lumMod val="20000"/>
              <a:lumOff val="80000"/>
            </a:schemeClr>
          </a:solidFill>
          <a:ln w="9525">
            <a:solidFill>
              <a:schemeClr val="tx1"/>
            </a:solidFill>
            <a:miter lim="800000"/>
            <a:headEnd/>
            <a:tailEnd/>
          </a:ln>
          <a:effectLst/>
          <a:extLst/>
        </p:spPr>
        <p:txBody>
          <a:bodyPr wrap="none" anchor="ctr"/>
          <a:lstStyle/>
          <a:p>
            <a:pPr algn="ctr"/>
            <a:endParaRPr lang="es-CL">
              <a:latin typeface="Calibri" pitchFamily="34" charset="0"/>
            </a:endParaRPr>
          </a:p>
        </p:txBody>
      </p:sp>
      <p:sp>
        <p:nvSpPr>
          <p:cNvPr id="2084" name="Text Box 36"/>
          <p:cNvSpPr txBox="1">
            <a:spLocks noChangeArrowheads="1"/>
          </p:cNvSpPr>
          <p:nvPr/>
        </p:nvSpPr>
        <p:spPr bwMode="auto">
          <a:xfrm>
            <a:off x="7250852" y="4079780"/>
            <a:ext cx="1752371" cy="1200329"/>
          </a:xfrm>
          <a:prstGeom prst="rect">
            <a:avLst/>
          </a:prstGeom>
          <a:noFill/>
          <a:ln>
            <a:noFill/>
          </a:ln>
          <a:effectLst/>
          <a:extLst/>
        </p:spPr>
        <p:txBody>
          <a:bodyPr wrap="square">
            <a:spAutoFit/>
          </a:bodyPr>
          <a:lstStyle/>
          <a:p>
            <a:pPr algn="ctr"/>
            <a:r>
              <a:rPr kumimoji="1" lang="es-CL" sz="2000" b="1" dirty="0" smtClean="0">
                <a:latin typeface="Calibri" pitchFamily="34" charset="0"/>
              </a:rPr>
              <a:t>Red</a:t>
            </a:r>
          </a:p>
          <a:p>
            <a:pPr algn="ctr"/>
            <a:r>
              <a:rPr kumimoji="1" lang="es-CL" sz="2000" b="1" dirty="0" smtClean="0">
                <a:latin typeface="Calibri" pitchFamily="34" charset="0"/>
              </a:rPr>
              <a:t>SEG SOCIAL</a:t>
            </a:r>
          </a:p>
          <a:p>
            <a:pPr algn="ctr"/>
            <a:r>
              <a:rPr kumimoji="1" lang="es-CL" sz="1600" b="1" dirty="0" smtClean="0">
                <a:latin typeface="Calibri" pitchFamily="34" charset="0"/>
              </a:rPr>
              <a:t>(modalidades de pago propias)</a:t>
            </a:r>
            <a:endParaRPr kumimoji="1" lang="es-CL" sz="1600" b="1" dirty="0">
              <a:latin typeface="Calibri" pitchFamily="34" charset="0"/>
            </a:endParaRPr>
          </a:p>
        </p:txBody>
      </p:sp>
      <p:sp>
        <p:nvSpPr>
          <p:cNvPr id="2088" name="Oval 40"/>
          <p:cNvSpPr>
            <a:spLocks noChangeArrowheads="1"/>
          </p:cNvSpPr>
          <p:nvPr/>
        </p:nvSpPr>
        <p:spPr bwMode="auto">
          <a:xfrm>
            <a:off x="5175126" y="3911571"/>
            <a:ext cx="1777453" cy="1277436"/>
          </a:xfrm>
          <a:prstGeom prst="ellipse">
            <a:avLst/>
          </a:prstGeom>
          <a:solidFill>
            <a:schemeClr val="accent1">
              <a:lumMod val="20000"/>
              <a:lumOff val="80000"/>
            </a:schemeClr>
          </a:solidFill>
          <a:ln w="9525">
            <a:solidFill>
              <a:schemeClr val="tx1"/>
            </a:solidFill>
            <a:miter lim="800000"/>
            <a:headEnd/>
            <a:tailEnd/>
          </a:ln>
          <a:effectLst/>
          <a:extLst/>
        </p:spPr>
        <p:txBody>
          <a:bodyPr wrap="none" anchor="ctr"/>
          <a:lstStyle/>
          <a:p>
            <a:pPr algn="ctr"/>
            <a:endParaRPr lang="es-CL">
              <a:latin typeface="Calibri" pitchFamily="34" charset="0"/>
            </a:endParaRPr>
          </a:p>
        </p:txBody>
      </p:sp>
      <p:sp>
        <p:nvSpPr>
          <p:cNvPr id="2089" name="Text Box 41"/>
          <p:cNvSpPr txBox="1">
            <a:spLocks noChangeArrowheads="1"/>
          </p:cNvSpPr>
          <p:nvPr/>
        </p:nvSpPr>
        <p:spPr bwMode="auto">
          <a:xfrm>
            <a:off x="5230218" y="3851465"/>
            <a:ext cx="1675063" cy="1261884"/>
          </a:xfrm>
          <a:prstGeom prst="rect">
            <a:avLst/>
          </a:prstGeom>
          <a:noFill/>
          <a:ln>
            <a:noFill/>
          </a:ln>
          <a:effectLst/>
          <a:extLst/>
        </p:spPr>
        <p:txBody>
          <a:bodyPr wrap="square">
            <a:spAutoFit/>
          </a:bodyPr>
          <a:lstStyle/>
          <a:p>
            <a:pPr algn="ctr"/>
            <a:r>
              <a:rPr kumimoji="1" lang="es-CL" sz="2200" b="1" dirty="0" smtClean="0">
                <a:latin typeface="Calibri" pitchFamily="34" charset="0"/>
              </a:rPr>
              <a:t>Red</a:t>
            </a:r>
          </a:p>
          <a:p>
            <a:pPr algn="ctr"/>
            <a:r>
              <a:rPr kumimoji="1" lang="es-CL" sz="2200" b="1" dirty="0" smtClean="0">
                <a:latin typeface="Calibri" pitchFamily="34" charset="0"/>
              </a:rPr>
              <a:t>Privados</a:t>
            </a:r>
          </a:p>
          <a:p>
            <a:pPr algn="ctr"/>
            <a:r>
              <a:rPr kumimoji="1" lang="es-CL" sz="1600" b="1" dirty="0" smtClean="0">
                <a:latin typeface="Calibri" pitchFamily="34" charset="0"/>
              </a:rPr>
              <a:t>(modalidades de pago propias)</a:t>
            </a:r>
            <a:endParaRPr kumimoji="1" lang="es-CL" sz="1600" b="1" dirty="0">
              <a:latin typeface="Calibri" pitchFamily="34" charset="0"/>
            </a:endParaRPr>
          </a:p>
        </p:txBody>
      </p:sp>
      <p:sp>
        <p:nvSpPr>
          <p:cNvPr id="2095" name="Freeform 47"/>
          <p:cNvSpPr>
            <a:spLocks/>
          </p:cNvSpPr>
          <p:nvPr/>
        </p:nvSpPr>
        <p:spPr bwMode="auto">
          <a:xfrm>
            <a:off x="755337" y="620713"/>
            <a:ext cx="2160901" cy="4245208"/>
          </a:xfrm>
          <a:custGeom>
            <a:avLst/>
            <a:gdLst>
              <a:gd name="T0" fmla="*/ 0 w 1952"/>
              <a:gd name="T1" fmla="*/ 1776 h 1776"/>
              <a:gd name="T2" fmla="*/ 0 w 1952"/>
              <a:gd name="T3" fmla="*/ 0 h 1776"/>
              <a:gd name="T4" fmla="*/ 1952 w 1952"/>
              <a:gd name="T5" fmla="*/ 0 h 1776"/>
            </a:gdLst>
            <a:ahLst/>
            <a:cxnLst>
              <a:cxn ang="0">
                <a:pos x="T0" y="T1"/>
              </a:cxn>
              <a:cxn ang="0">
                <a:pos x="T2" y="T3"/>
              </a:cxn>
              <a:cxn ang="0">
                <a:pos x="T4" y="T5"/>
              </a:cxn>
            </a:cxnLst>
            <a:rect l="0" t="0" r="r" b="b"/>
            <a:pathLst>
              <a:path w="1952" h="1776">
                <a:moveTo>
                  <a:pt x="0" y="1776"/>
                </a:moveTo>
                <a:lnTo>
                  <a:pt x="0" y="0"/>
                </a:lnTo>
                <a:lnTo>
                  <a:pt x="1952" y="0"/>
                </a:lnTo>
              </a:path>
            </a:pathLst>
          </a:custGeom>
          <a:noFill/>
          <a:ln w="19050" cap="flat" cmpd="sng">
            <a:solidFill>
              <a:srgbClr val="080808"/>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latin typeface="Calibri" pitchFamily="34" charset="0"/>
            </a:endParaRPr>
          </a:p>
        </p:txBody>
      </p:sp>
      <p:sp>
        <p:nvSpPr>
          <p:cNvPr id="2097" name="AutoShape 49"/>
          <p:cNvSpPr>
            <a:spLocks noChangeArrowheads="1"/>
          </p:cNvSpPr>
          <p:nvPr/>
        </p:nvSpPr>
        <p:spPr bwMode="auto">
          <a:xfrm rot="16200000">
            <a:off x="-561951" y="1945328"/>
            <a:ext cx="2730625" cy="715089"/>
          </a:xfrm>
          <a:prstGeom prst="roundRect">
            <a:avLst>
              <a:gd name="adj" fmla="val 16667"/>
            </a:avLst>
          </a:prstGeom>
          <a:solidFill>
            <a:srgbClr val="0070C0"/>
          </a:solidFill>
          <a:ln w="9525">
            <a:solidFill>
              <a:schemeClr val="tx1"/>
            </a:solidFill>
            <a:round/>
            <a:headEnd/>
            <a:tailEnd/>
          </a:ln>
          <a:effectLst/>
          <a:extLst/>
        </p:spPr>
        <p:txBody>
          <a:bodyPr wrap="none">
            <a:spAutoFit/>
          </a:bodyPr>
          <a:lstStyle/>
          <a:p>
            <a:pPr algn="ctr"/>
            <a:r>
              <a:rPr kumimoji="1" lang="es-CL" b="1" dirty="0" smtClean="0">
                <a:solidFill>
                  <a:schemeClr val="bg1"/>
                </a:solidFill>
                <a:latin typeface="Calibri" pitchFamily="34" charset="0"/>
              </a:rPr>
              <a:t>IMPUESTOS GENERALES / </a:t>
            </a:r>
          </a:p>
          <a:p>
            <a:pPr algn="ctr"/>
            <a:r>
              <a:rPr kumimoji="1" lang="es-CL" b="1" dirty="0" smtClean="0">
                <a:solidFill>
                  <a:schemeClr val="bg1"/>
                </a:solidFill>
                <a:latin typeface="Calibri" pitchFamily="34" charset="0"/>
              </a:rPr>
              <a:t>TESORO NACIONAL</a:t>
            </a:r>
            <a:endParaRPr kumimoji="1" lang="es-CL" b="1" dirty="0">
              <a:solidFill>
                <a:schemeClr val="bg1"/>
              </a:solidFill>
              <a:latin typeface="Calibri" pitchFamily="34" charset="0"/>
            </a:endParaRPr>
          </a:p>
        </p:txBody>
      </p:sp>
      <p:sp>
        <p:nvSpPr>
          <p:cNvPr id="2098" name="Freeform 50"/>
          <p:cNvSpPr>
            <a:spLocks/>
          </p:cNvSpPr>
          <p:nvPr/>
        </p:nvSpPr>
        <p:spPr bwMode="auto">
          <a:xfrm>
            <a:off x="3738920" y="434708"/>
            <a:ext cx="3357277" cy="2230782"/>
          </a:xfrm>
          <a:custGeom>
            <a:avLst/>
            <a:gdLst>
              <a:gd name="T0" fmla="*/ 0 w 1856"/>
              <a:gd name="T1" fmla="*/ 0 h 1488"/>
              <a:gd name="T2" fmla="*/ 1856 w 1856"/>
              <a:gd name="T3" fmla="*/ 0 h 1488"/>
              <a:gd name="T4" fmla="*/ 1856 w 1856"/>
              <a:gd name="T5" fmla="*/ 1488 h 1488"/>
            </a:gdLst>
            <a:ahLst/>
            <a:cxnLst>
              <a:cxn ang="0">
                <a:pos x="T0" y="T1"/>
              </a:cxn>
              <a:cxn ang="0">
                <a:pos x="T2" y="T3"/>
              </a:cxn>
              <a:cxn ang="0">
                <a:pos x="T4" y="T5"/>
              </a:cxn>
            </a:cxnLst>
            <a:rect l="0" t="0" r="r" b="b"/>
            <a:pathLst>
              <a:path w="1856" h="1488">
                <a:moveTo>
                  <a:pt x="0" y="0"/>
                </a:moveTo>
                <a:lnTo>
                  <a:pt x="1856" y="0"/>
                </a:lnTo>
                <a:lnTo>
                  <a:pt x="1856" y="1488"/>
                </a:lnTo>
              </a:path>
            </a:pathLst>
          </a:custGeom>
          <a:noFill/>
          <a:ln w="19050" cap="flat" cmpd="sng">
            <a:solidFill>
              <a:srgbClr val="080808"/>
            </a:solidFill>
            <a:prstDash val="solid"/>
            <a:miter lim="800000"/>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latin typeface="Calibri" pitchFamily="34" charset="0"/>
            </a:endParaRPr>
          </a:p>
        </p:txBody>
      </p:sp>
      <p:sp>
        <p:nvSpPr>
          <p:cNvPr id="2101" name="AutoShape 53"/>
          <p:cNvSpPr>
            <a:spLocks/>
          </p:cNvSpPr>
          <p:nvPr/>
        </p:nvSpPr>
        <p:spPr bwMode="auto">
          <a:xfrm>
            <a:off x="2700338" y="3621416"/>
            <a:ext cx="215900" cy="1980407"/>
          </a:xfrm>
          <a:prstGeom prst="rightBrace">
            <a:avLst>
              <a:gd name="adj1" fmla="val 10839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latin typeface="Calibri" pitchFamily="34" charset="0"/>
            </a:endParaRPr>
          </a:p>
        </p:txBody>
      </p:sp>
      <p:sp>
        <p:nvSpPr>
          <p:cNvPr id="2106" name="AutoShape 58"/>
          <p:cNvSpPr>
            <a:spLocks noChangeArrowheads="1"/>
          </p:cNvSpPr>
          <p:nvPr/>
        </p:nvSpPr>
        <p:spPr bwMode="auto">
          <a:xfrm>
            <a:off x="3162102" y="4250349"/>
            <a:ext cx="1717326" cy="80319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tx1"/>
            </a:solidFill>
            <a:miter lim="800000"/>
            <a:headEnd/>
            <a:tailEnd/>
          </a:ln>
          <a:effectLst/>
          <a:extLst/>
        </p:spPr>
        <p:txBody>
          <a:bodyPr wrap="none" anchor="ctr"/>
          <a:lstStyle/>
          <a:p>
            <a:endParaRPr lang="es-CL">
              <a:latin typeface="Calibri" pitchFamily="34" charset="0"/>
            </a:endParaRPr>
          </a:p>
        </p:txBody>
      </p:sp>
      <p:sp>
        <p:nvSpPr>
          <p:cNvPr id="2113" name="AutoShape 65"/>
          <p:cNvSpPr>
            <a:spLocks noChangeArrowheads="1"/>
          </p:cNvSpPr>
          <p:nvPr/>
        </p:nvSpPr>
        <p:spPr bwMode="auto">
          <a:xfrm rot="16200000">
            <a:off x="608398" y="2311558"/>
            <a:ext cx="2016957" cy="715089"/>
          </a:xfrm>
          <a:prstGeom prst="roundRect">
            <a:avLst>
              <a:gd name="adj" fmla="val 16667"/>
            </a:avLst>
          </a:prstGeom>
          <a:solidFill>
            <a:srgbClr val="0070C0"/>
          </a:solidFill>
          <a:ln w="9525">
            <a:solidFill>
              <a:schemeClr val="tx1"/>
            </a:solidFill>
            <a:round/>
            <a:headEnd/>
            <a:tailEnd/>
          </a:ln>
          <a:effectLst/>
          <a:extLst/>
        </p:spPr>
        <p:txBody>
          <a:bodyPr wrap="none">
            <a:spAutoFit/>
          </a:bodyPr>
          <a:lstStyle/>
          <a:p>
            <a:r>
              <a:rPr kumimoji="1" lang="es-CL" b="1" smtClean="0">
                <a:solidFill>
                  <a:schemeClr val="bg1"/>
                </a:solidFill>
                <a:latin typeface="Calibri" pitchFamily="34" charset="0"/>
              </a:rPr>
              <a:t>CONTRIBUCIONES </a:t>
            </a:r>
          </a:p>
          <a:p>
            <a:r>
              <a:rPr kumimoji="1" lang="es-CL" b="1" smtClean="0">
                <a:solidFill>
                  <a:schemeClr val="bg1"/>
                </a:solidFill>
                <a:latin typeface="Calibri" pitchFamily="34" charset="0"/>
              </a:rPr>
              <a:t>EMPLEO FORMAL</a:t>
            </a:r>
          </a:p>
        </p:txBody>
      </p:sp>
      <p:sp>
        <p:nvSpPr>
          <p:cNvPr id="2096" name="Text Box 48"/>
          <p:cNvSpPr txBox="1">
            <a:spLocks noChangeArrowheads="1"/>
          </p:cNvSpPr>
          <p:nvPr/>
        </p:nvSpPr>
        <p:spPr bwMode="auto">
          <a:xfrm>
            <a:off x="3149825" y="73193"/>
            <a:ext cx="2456926" cy="2554545"/>
          </a:xfrm>
          <a:prstGeom prst="rect">
            <a:avLst/>
          </a:prstGeom>
          <a:solidFill>
            <a:schemeClr val="bg1"/>
          </a:solidFill>
          <a:ln w="3175" cap="rnd">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es-CL" sz="2000" b="1" smtClean="0">
                <a:solidFill>
                  <a:srgbClr val="080808"/>
                </a:solidFill>
                <a:latin typeface="Calibri" pitchFamily="34" charset="0"/>
              </a:rPr>
              <a:t>MINISTERIO DE SALUD (GBNO CENTRAL)</a:t>
            </a:r>
          </a:p>
          <a:p>
            <a:endParaRPr kumimoji="1" lang="es-CL" sz="2000" b="1" smtClean="0">
              <a:solidFill>
                <a:srgbClr val="080808"/>
              </a:solidFill>
              <a:latin typeface="Calibri" pitchFamily="34" charset="0"/>
            </a:endParaRPr>
          </a:p>
          <a:p>
            <a:r>
              <a:rPr kumimoji="1" lang="es-CL" sz="2000" b="1" smtClean="0">
                <a:solidFill>
                  <a:srgbClr val="080808"/>
                </a:solidFill>
                <a:latin typeface="Calibri" pitchFamily="34" charset="0"/>
              </a:rPr>
              <a:t>SEGURIDAD SOCIAL</a:t>
            </a:r>
          </a:p>
          <a:p>
            <a:endParaRPr kumimoji="1" lang="es-CL" sz="2000" b="1" smtClean="0">
              <a:solidFill>
                <a:srgbClr val="080808"/>
              </a:solidFill>
              <a:latin typeface="Calibri" pitchFamily="34" charset="0"/>
            </a:endParaRPr>
          </a:p>
          <a:p>
            <a:r>
              <a:rPr kumimoji="1" lang="es-CL" sz="2000" b="1" smtClean="0">
                <a:solidFill>
                  <a:srgbClr val="080808"/>
                </a:solidFill>
                <a:latin typeface="Calibri" pitchFamily="34" charset="0"/>
              </a:rPr>
              <a:t>ADMIN DE SEGUROS</a:t>
            </a:r>
          </a:p>
          <a:p>
            <a:r>
              <a:rPr kumimoji="1" lang="es-CL" sz="2000" b="1" smtClean="0">
                <a:solidFill>
                  <a:srgbClr val="080808"/>
                </a:solidFill>
                <a:latin typeface="Calibri" pitchFamily="34" charset="0"/>
              </a:rPr>
              <a:t>SEGUROS PRIVADOS</a:t>
            </a:r>
            <a:endParaRPr kumimoji="1" lang="es-CL" sz="2000" b="1">
              <a:solidFill>
                <a:srgbClr val="080808"/>
              </a:solidFill>
              <a:latin typeface="Calibri" pitchFamily="34" charset="0"/>
            </a:endParaRPr>
          </a:p>
        </p:txBody>
      </p:sp>
      <p:sp>
        <p:nvSpPr>
          <p:cNvPr id="37" name="Oval 30"/>
          <p:cNvSpPr>
            <a:spLocks noChangeArrowheads="1"/>
          </p:cNvSpPr>
          <p:nvPr/>
        </p:nvSpPr>
        <p:spPr bwMode="auto">
          <a:xfrm>
            <a:off x="6142334" y="2754765"/>
            <a:ext cx="1959195" cy="1062287"/>
          </a:xfrm>
          <a:prstGeom prst="ellipse">
            <a:avLst/>
          </a:prstGeom>
          <a:solidFill>
            <a:schemeClr val="accent1">
              <a:lumMod val="20000"/>
              <a:lumOff val="80000"/>
            </a:schemeClr>
          </a:solidFill>
          <a:ln w="9525">
            <a:solidFill>
              <a:schemeClr val="tx1"/>
            </a:solidFill>
            <a:miter lim="800000"/>
            <a:headEnd/>
            <a:tailEnd/>
          </a:ln>
          <a:effectLst/>
          <a:extLst/>
        </p:spPr>
        <p:txBody>
          <a:bodyPr wrap="none" anchor="ctr"/>
          <a:lstStyle/>
          <a:p>
            <a:pPr algn="ctr"/>
            <a:endParaRPr lang="es-CL">
              <a:latin typeface="Calibri" pitchFamily="34" charset="0"/>
            </a:endParaRPr>
          </a:p>
        </p:txBody>
      </p:sp>
      <p:sp>
        <p:nvSpPr>
          <p:cNvPr id="38" name="Text Box 36"/>
          <p:cNvSpPr txBox="1">
            <a:spLocks noChangeArrowheads="1"/>
          </p:cNvSpPr>
          <p:nvPr/>
        </p:nvSpPr>
        <p:spPr bwMode="auto">
          <a:xfrm>
            <a:off x="6223920" y="2860539"/>
            <a:ext cx="184607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kumimoji="1" lang="es-CL" b="1" smtClean="0">
                <a:latin typeface="Calibri" pitchFamily="34" charset="0"/>
              </a:rPr>
              <a:t>Red MIN SALUD</a:t>
            </a:r>
          </a:p>
          <a:p>
            <a:pPr algn="ctr"/>
            <a:r>
              <a:rPr kumimoji="1" lang="es-CL" sz="1600" b="1" smtClean="0">
                <a:latin typeface="Calibri" pitchFamily="34" charset="0"/>
              </a:rPr>
              <a:t>(modalidades de pago propias)</a:t>
            </a:r>
            <a:endParaRPr kumimoji="1" lang="es-CL" sz="1600" b="1">
              <a:latin typeface="Calibri" pitchFamily="34" charset="0"/>
            </a:endParaRPr>
          </a:p>
        </p:txBody>
      </p:sp>
      <p:sp>
        <p:nvSpPr>
          <p:cNvPr id="2" name="Freeform 1"/>
          <p:cNvSpPr/>
          <p:nvPr/>
        </p:nvSpPr>
        <p:spPr>
          <a:xfrm>
            <a:off x="1481959" y="4845431"/>
            <a:ext cx="6794938" cy="1082388"/>
          </a:xfrm>
          <a:custGeom>
            <a:avLst/>
            <a:gdLst>
              <a:gd name="connsiteX0" fmla="*/ 0 w 6794938"/>
              <a:gd name="connsiteY0" fmla="*/ 0 h 851338"/>
              <a:gd name="connsiteX1" fmla="*/ 0 w 6794938"/>
              <a:gd name="connsiteY1" fmla="*/ 851338 h 851338"/>
              <a:gd name="connsiteX2" fmla="*/ 6794938 w 6794938"/>
              <a:gd name="connsiteY2" fmla="*/ 851338 h 851338"/>
            </a:gdLst>
            <a:ahLst/>
            <a:cxnLst>
              <a:cxn ang="0">
                <a:pos x="connsiteX0" y="connsiteY0"/>
              </a:cxn>
              <a:cxn ang="0">
                <a:pos x="connsiteX1" y="connsiteY1"/>
              </a:cxn>
              <a:cxn ang="0">
                <a:pos x="connsiteX2" y="connsiteY2"/>
              </a:cxn>
            </a:cxnLst>
            <a:rect l="l" t="t" r="r" b="b"/>
            <a:pathLst>
              <a:path w="6794938" h="851338">
                <a:moveTo>
                  <a:pt x="0" y="0"/>
                </a:moveTo>
                <a:lnTo>
                  <a:pt x="0" y="851338"/>
                </a:lnTo>
                <a:lnTo>
                  <a:pt x="6794938" y="851338"/>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8" name="Straight Arrow Connector 7"/>
          <p:cNvCxnSpPr/>
          <p:nvPr/>
        </p:nvCxnSpPr>
        <p:spPr>
          <a:xfrm flipV="1">
            <a:off x="6048086" y="5353099"/>
            <a:ext cx="0" cy="57472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7162212" y="3993682"/>
            <a:ext cx="0" cy="1934137"/>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2" idx="2"/>
          </p:cNvCxnSpPr>
          <p:nvPr/>
        </p:nvCxnSpPr>
        <p:spPr>
          <a:xfrm flipH="1" flipV="1">
            <a:off x="8260572" y="5189008"/>
            <a:ext cx="16325" cy="738811"/>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AutoShape 49"/>
          <p:cNvSpPr>
            <a:spLocks noChangeArrowheads="1"/>
          </p:cNvSpPr>
          <p:nvPr/>
        </p:nvSpPr>
        <p:spPr bwMode="auto">
          <a:xfrm>
            <a:off x="2930141" y="5546832"/>
            <a:ext cx="2990041" cy="715089"/>
          </a:xfrm>
          <a:prstGeom prst="roundRect">
            <a:avLst>
              <a:gd name="adj" fmla="val 16667"/>
            </a:avLst>
          </a:prstGeom>
          <a:solidFill>
            <a:srgbClr val="0070C0"/>
          </a:solidFill>
          <a:ln w="9525">
            <a:solidFill>
              <a:schemeClr val="tx1"/>
            </a:solidFill>
            <a:round/>
            <a:headEnd/>
            <a:tailEnd/>
          </a:ln>
          <a:effectLst/>
          <a:extLst/>
        </p:spPr>
        <p:txBody>
          <a:bodyPr wrap="none">
            <a:spAutoFit/>
          </a:bodyPr>
          <a:lstStyle/>
          <a:p>
            <a:pPr algn="ctr"/>
            <a:r>
              <a:rPr kumimoji="1" lang="es-CL" b="1" dirty="0" smtClean="0">
                <a:solidFill>
                  <a:schemeClr val="bg1"/>
                </a:solidFill>
                <a:latin typeface="Calibri" pitchFamily="34" charset="0"/>
              </a:rPr>
              <a:t>PAGO DIRECTO DE BOLSILLO </a:t>
            </a:r>
          </a:p>
          <a:p>
            <a:pPr algn="ctr"/>
            <a:r>
              <a:rPr kumimoji="1" lang="es-CL" b="1" dirty="0" smtClean="0">
                <a:solidFill>
                  <a:schemeClr val="bg1"/>
                </a:solidFill>
                <a:latin typeface="Calibri" pitchFamily="34" charset="0"/>
              </a:rPr>
              <a:t>(formal e informal)</a:t>
            </a:r>
            <a:endParaRPr kumimoji="1" lang="es-CL" b="1" dirty="0">
              <a:solidFill>
                <a:schemeClr val="bg1"/>
              </a:solidFill>
              <a:latin typeface="Calibri" pitchFamily="34" charset="0"/>
            </a:endParaRPr>
          </a:p>
        </p:txBody>
      </p:sp>
      <p:sp>
        <p:nvSpPr>
          <p:cNvPr id="51" name="Oval 45"/>
          <p:cNvSpPr>
            <a:spLocks noChangeArrowheads="1"/>
          </p:cNvSpPr>
          <p:nvPr/>
        </p:nvSpPr>
        <p:spPr bwMode="auto">
          <a:xfrm rot="19907948">
            <a:off x="5580537" y="879746"/>
            <a:ext cx="3206404" cy="1485461"/>
          </a:xfrm>
          <a:prstGeom prst="ellipse">
            <a:avLst/>
          </a:prstGeom>
          <a:solidFill>
            <a:srgbClr val="00B0F0"/>
          </a:solidFill>
          <a:ln w="9525">
            <a:solidFill>
              <a:schemeClr val="tx1"/>
            </a:solidFill>
            <a:miter lim="800000"/>
            <a:headEnd/>
            <a:tailEnd/>
          </a:ln>
          <a:effectLst/>
          <a:extLst/>
        </p:spPr>
        <p:txBody>
          <a:bodyPr wrap="none" anchor="ctr"/>
          <a:lstStyle/>
          <a:p>
            <a:endParaRPr lang="es-CL">
              <a:latin typeface="Calibri" pitchFamily="34" charset="0"/>
            </a:endParaRPr>
          </a:p>
        </p:txBody>
      </p:sp>
      <p:sp>
        <p:nvSpPr>
          <p:cNvPr id="52" name="Text Box 46"/>
          <p:cNvSpPr txBox="1">
            <a:spLocks noChangeArrowheads="1"/>
          </p:cNvSpPr>
          <p:nvPr/>
        </p:nvSpPr>
        <p:spPr bwMode="auto">
          <a:xfrm rot="19907948">
            <a:off x="5799673" y="994500"/>
            <a:ext cx="279756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s-CL" sz="2000" b="1" dirty="0" smtClean="0">
                <a:solidFill>
                  <a:schemeClr val="bg1"/>
                </a:solidFill>
                <a:latin typeface="Calibri" pitchFamily="34" charset="0"/>
              </a:rPr>
              <a:t>ASIGNACIÓN Y GESTIÓN</a:t>
            </a:r>
          </a:p>
          <a:p>
            <a:pPr algn="ctr"/>
            <a:r>
              <a:rPr kumimoji="1" lang="es-CL" sz="2000" b="1" dirty="0" smtClean="0">
                <a:solidFill>
                  <a:schemeClr val="bg1"/>
                </a:solidFill>
                <a:latin typeface="Calibri" pitchFamily="34" charset="0"/>
              </a:rPr>
              <a:t>DE RECURSOS</a:t>
            </a:r>
          </a:p>
          <a:p>
            <a:pPr algn="ctr"/>
            <a:r>
              <a:rPr kumimoji="1" lang="es-CL" sz="1600" b="1" dirty="0" smtClean="0">
                <a:solidFill>
                  <a:schemeClr val="bg1"/>
                </a:solidFill>
                <a:latin typeface="Calibri" pitchFamily="34" charset="0"/>
              </a:rPr>
              <a:t>(compra de </a:t>
            </a:r>
            <a:r>
              <a:rPr kumimoji="1" lang="es-CL" sz="1600" b="1" dirty="0" err="1" smtClean="0">
                <a:solidFill>
                  <a:schemeClr val="bg1"/>
                </a:solidFill>
                <a:latin typeface="Calibri" pitchFamily="34" charset="0"/>
              </a:rPr>
              <a:t>serv</a:t>
            </a:r>
            <a:r>
              <a:rPr kumimoji="1" lang="es-CL" sz="1600" b="1" dirty="0" smtClean="0">
                <a:solidFill>
                  <a:schemeClr val="bg1"/>
                </a:solidFill>
                <a:latin typeface="Calibri" pitchFamily="34" charset="0"/>
              </a:rPr>
              <a:t>, evaluación,</a:t>
            </a:r>
          </a:p>
          <a:p>
            <a:pPr algn="ctr"/>
            <a:r>
              <a:rPr kumimoji="1" lang="es-CL" sz="1600" b="1" dirty="0">
                <a:solidFill>
                  <a:schemeClr val="bg1"/>
                </a:solidFill>
                <a:latin typeface="Calibri" pitchFamily="34" charset="0"/>
              </a:rPr>
              <a:t>a</a:t>
            </a:r>
            <a:r>
              <a:rPr kumimoji="1" lang="es-CL" sz="1600" b="1" dirty="0" smtClean="0">
                <a:solidFill>
                  <a:schemeClr val="bg1"/>
                </a:solidFill>
                <a:latin typeface="Calibri" pitchFamily="34" charset="0"/>
              </a:rPr>
              <a:t>uditoria, cálculos actuariales)</a:t>
            </a:r>
          </a:p>
        </p:txBody>
      </p:sp>
      <p:sp>
        <p:nvSpPr>
          <p:cNvPr id="2093" name="Oval 45"/>
          <p:cNvSpPr>
            <a:spLocks noChangeArrowheads="1"/>
          </p:cNvSpPr>
          <p:nvPr/>
        </p:nvSpPr>
        <p:spPr bwMode="auto">
          <a:xfrm>
            <a:off x="179388" y="4251420"/>
            <a:ext cx="2520950" cy="865188"/>
          </a:xfrm>
          <a:prstGeom prst="ellipse">
            <a:avLst/>
          </a:prstGeom>
          <a:solidFill>
            <a:srgbClr val="FFFF00"/>
          </a:solidFill>
          <a:ln w="9525">
            <a:solidFill>
              <a:schemeClr val="tx1"/>
            </a:solidFill>
            <a:miter lim="800000"/>
            <a:headEnd/>
            <a:tailEnd/>
          </a:ln>
          <a:effectLst/>
          <a:extLst/>
        </p:spPr>
        <p:txBody>
          <a:bodyPr wrap="none" anchor="ctr"/>
          <a:lstStyle/>
          <a:p>
            <a:endParaRPr lang="es-CL">
              <a:latin typeface="Calibri" pitchFamily="34" charset="0"/>
            </a:endParaRPr>
          </a:p>
        </p:txBody>
      </p:sp>
      <p:sp>
        <p:nvSpPr>
          <p:cNvPr id="2094" name="Text Box 46"/>
          <p:cNvSpPr txBox="1">
            <a:spLocks noChangeArrowheads="1"/>
          </p:cNvSpPr>
          <p:nvPr/>
        </p:nvSpPr>
        <p:spPr bwMode="auto">
          <a:xfrm>
            <a:off x="755337" y="4404256"/>
            <a:ext cx="14352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s-CL" sz="2400" b="1" dirty="0" smtClean="0">
                <a:solidFill>
                  <a:srgbClr val="080808"/>
                </a:solidFill>
                <a:latin typeface="Calibri" pitchFamily="34" charset="0"/>
              </a:rPr>
              <a:t>HOGARES</a:t>
            </a:r>
            <a:endParaRPr kumimoji="1" lang="es-CL" sz="2400" b="1" dirty="0">
              <a:solidFill>
                <a:srgbClr val="080808"/>
              </a:solidFill>
              <a:latin typeface="Calibri" pitchFamily="34" charset="0"/>
            </a:endParaRPr>
          </a:p>
        </p:txBody>
      </p:sp>
      <p:sp>
        <p:nvSpPr>
          <p:cNvPr id="5" name="Explosion 1 4"/>
          <p:cNvSpPr/>
          <p:nvPr/>
        </p:nvSpPr>
        <p:spPr>
          <a:xfrm>
            <a:off x="2315198" y="5337"/>
            <a:ext cx="3861426" cy="2653934"/>
          </a:xfrm>
          <a:prstGeom prst="irregularSeal1">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dirty="0">
                <a:solidFill>
                  <a:schemeClr val="tx1"/>
                </a:solidFill>
                <a:latin typeface="Calibri" pitchFamily="34" charset="0"/>
              </a:rPr>
              <a:t>MANCOMUNAR</a:t>
            </a:r>
          </a:p>
          <a:p>
            <a:pPr algn="ctr"/>
            <a:r>
              <a:rPr lang="es-CL" sz="2000" b="1" dirty="0">
                <a:solidFill>
                  <a:schemeClr val="tx1"/>
                </a:solidFill>
                <a:latin typeface="Calibri" pitchFamily="34" charset="0"/>
              </a:rPr>
              <a:t>(</a:t>
            </a:r>
            <a:r>
              <a:rPr lang="es-CL" sz="2000" b="1" dirty="0" smtClean="0">
                <a:solidFill>
                  <a:schemeClr val="tx1"/>
                </a:solidFill>
                <a:latin typeface="Calibri" pitchFamily="34" charset="0"/>
              </a:rPr>
              <a:t>SOLIDARIDAD Y EFICIENCIA)</a:t>
            </a:r>
            <a:endParaRPr lang="es-CL" sz="2000" b="1" dirty="0">
              <a:solidFill>
                <a:schemeClr val="tx1"/>
              </a:solidFill>
              <a:latin typeface="Calibri" pitchFamily="34" charset="0"/>
            </a:endParaRPr>
          </a:p>
        </p:txBody>
      </p:sp>
      <p:sp>
        <p:nvSpPr>
          <p:cNvPr id="31" name="Explosion 1 30"/>
          <p:cNvSpPr/>
          <p:nvPr/>
        </p:nvSpPr>
        <p:spPr>
          <a:xfrm>
            <a:off x="2972110" y="4960750"/>
            <a:ext cx="2948072" cy="1881499"/>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dirty="0" smtClean="0">
                <a:solidFill>
                  <a:schemeClr val="bg1"/>
                </a:solidFill>
                <a:latin typeface="Calibri" pitchFamily="34" charset="0"/>
              </a:rPr>
              <a:t>DISMINUIR / ELIMINAR</a:t>
            </a:r>
            <a:endParaRPr lang="es-CL" sz="2000" b="1" dirty="0">
              <a:solidFill>
                <a:schemeClr val="bg1"/>
              </a:solidFill>
              <a:latin typeface="Calibri" pitchFamily="34" charset="0"/>
            </a:endParaRPr>
          </a:p>
        </p:txBody>
      </p:sp>
      <p:pic>
        <p:nvPicPr>
          <p:cNvPr id="3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9231" y="-51643"/>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13985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141"/>
            <a:ext cx="8229600" cy="804041"/>
          </a:xfrm>
        </p:spPr>
        <p:txBody>
          <a:bodyPr/>
          <a:lstStyle/>
          <a:p>
            <a:r>
              <a:rPr lang="es-CL" sz="4200" b="1" dirty="0" smtClean="0">
                <a:latin typeface="Calibri" pitchFamily="34" charset="0"/>
              </a:rPr>
              <a:t>Contenido</a:t>
            </a:r>
            <a:endParaRPr lang="es-CL" sz="4200" b="1" dirty="0">
              <a:latin typeface="Calibri" pitchFamily="34" charset="0"/>
            </a:endParaRPr>
          </a:p>
        </p:txBody>
      </p:sp>
      <p:sp>
        <p:nvSpPr>
          <p:cNvPr id="3" name="Content Placeholder 2"/>
          <p:cNvSpPr>
            <a:spLocks noGrp="1"/>
          </p:cNvSpPr>
          <p:nvPr>
            <p:ph idx="1"/>
          </p:nvPr>
        </p:nvSpPr>
        <p:spPr>
          <a:xfrm>
            <a:off x="914414" y="2388501"/>
            <a:ext cx="8229600" cy="2924500"/>
          </a:xfrm>
        </p:spPr>
        <p:txBody>
          <a:bodyPr/>
          <a:lstStyle/>
          <a:p>
            <a:pPr marL="0" indent="0">
              <a:buNone/>
            </a:pPr>
            <a:r>
              <a:rPr lang="es-CL" sz="2800" dirty="0" smtClean="0">
                <a:solidFill>
                  <a:srgbClr val="0070C0"/>
                </a:solidFill>
                <a:latin typeface="Calibri" pitchFamily="34" charset="0"/>
              </a:rPr>
              <a:t>El contexto a financiar y los nuevos desafíos</a:t>
            </a:r>
            <a:endParaRPr lang="es-CL" sz="2800" i="1" dirty="0" smtClean="0">
              <a:solidFill>
                <a:srgbClr val="0070C0"/>
              </a:solidFill>
              <a:latin typeface="Calibri" pitchFamily="34" charset="0"/>
            </a:endParaRPr>
          </a:p>
          <a:p>
            <a:pPr marL="0" indent="0">
              <a:buNone/>
            </a:pPr>
            <a:r>
              <a:rPr lang="es-CL" sz="2800" dirty="0" smtClean="0">
                <a:solidFill>
                  <a:srgbClr val="0070C0"/>
                </a:solidFill>
                <a:latin typeface="Calibri" pitchFamily="34" charset="0"/>
              </a:rPr>
              <a:t>Introducción al sistema de financiamiento, la mancomunación y la función de aseguramiento</a:t>
            </a:r>
          </a:p>
          <a:p>
            <a:pPr marL="0" indent="0">
              <a:buNone/>
            </a:pPr>
            <a:r>
              <a:rPr lang="es-CL" sz="2800" dirty="0" smtClean="0">
                <a:solidFill>
                  <a:srgbClr val="0070C0"/>
                </a:solidFill>
                <a:latin typeface="Calibri" pitchFamily="34" charset="0"/>
              </a:rPr>
              <a:t>Definición moderna de aseguramiento</a:t>
            </a:r>
          </a:p>
          <a:p>
            <a:pPr marL="0" indent="0">
              <a:buNone/>
            </a:pPr>
            <a:r>
              <a:rPr lang="es-CL" sz="2800" dirty="0" smtClean="0">
                <a:solidFill>
                  <a:srgbClr val="0070C0"/>
                </a:solidFill>
                <a:latin typeface="Calibri" pitchFamily="34" charset="0"/>
              </a:rPr>
              <a:t>Asignación y pago a prestadores:</a:t>
            </a:r>
          </a:p>
          <a:p>
            <a:r>
              <a:rPr lang="es-CL" sz="2400" dirty="0" smtClean="0">
                <a:solidFill>
                  <a:srgbClr val="0070C0"/>
                </a:solidFill>
                <a:latin typeface="Calibri" pitchFamily="34" charset="0"/>
              </a:rPr>
              <a:t>Instituciones y redes de servicios</a:t>
            </a:r>
          </a:p>
          <a:p>
            <a:r>
              <a:rPr lang="es-CL" sz="2400" dirty="0" smtClean="0">
                <a:solidFill>
                  <a:srgbClr val="0070C0"/>
                </a:solidFill>
                <a:latin typeface="Calibri" pitchFamily="34" charset="0"/>
              </a:rPr>
              <a:t>Modalidades de remuneración</a:t>
            </a:r>
            <a:endParaRPr lang="es-CL" sz="2400" dirty="0">
              <a:solidFill>
                <a:srgbClr val="0070C0"/>
              </a:solidFill>
              <a:latin typeface="Calibri"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34" y="4380547"/>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34" y="3855344"/>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834" y="2915473"/>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834" y="2395195"/>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6569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4802" y="188640"/>
            <a:ext cx="8784976" cy="980728"/>
          </a:xfrm>
          <a:prstGeom prst="rect">
            <a:avLst/>
          </a:prstGeo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defPPr>
              <a:defRPr lang="en-US"/>
            </a:defPPr>
            <a:lvl1pPr algn="ctr" defTabSz="914400" eaLnBrk="1" latinLnBrk="0" hangingPunct="1">
              <a:lnSpc>
                <a:spcPct val="100000"/>
              </a:lnSpc>
              <a:buNone/>
              <a:defRPr sz="3200" b="1">
                <a:solidFill>
                  <a:srgbClr val="0070C0"/>
                </a:solidFill>
                <a:effectLst>
                  <a:outerShdw blurRad="38100" dist="38100" dir="2700000" algn="tl">
                    <a:srgbClr val="000000">
                      <a:alpha val="43137"/>
                    </a:srgbClr>
                  </a:outerShdw>
                </a:effectLst>
                <a:latin typeface="+mj-lt"/>
                <a:ea typeface="ＭＳ Ｐゴシック" pitchFamily="34" charset="-128"/>
                <a:cs typeface="Arial" pitchFamily="34" charset="0"/>
              </a:defRPr>
            </a:lvl1pPr>
          </a:lstStyle>
          <a:p>
            <a:r>
              <a:rPr lang="es-CL" dirty="0"/>
              <a:t>Modo de Financiamiento y Sistema de Salud</a:t>
            </a:r>
          </a:p>
        </p:txBody>
      </p:sp>
      <p:sp>
        <p:nvSpPr>
          <p:cNvPr id="10" name="9 Rectángulo"/>
          <p:cNvSpPr/>
          <p:nvPr/>
        </p:nvSpPr>
        <p:spPr>
          <a:xfrm>
            <a:off x="5954972" y="3614752"/>
            <a:ext cx="1857388" cy="606336"/>
          </a:xfrm>
          <a:prstGeom prst="rect">
            <a:avLst/>
          </a:prstGeom>
          <a:solidFill>
            <a:srgbClr val="0070C0"/>
          </a:solidFill>
          <a:ln>
            <a:solidFill>
              <a:schemeClr val="bg1"/>
            </a:solidFill>
          </a:ln>
          <a:scene3d>
            <a:camera prst="orthographicFront"/>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800" dirty="0">
                <a:solidFill>
                  <a:schemeClr val="bg1"/>
                </a:solidFill>
                <a:latin typeface="+mj-lt"/>
              </a:rPr>
              <a:t>Eficiencia</a:t>
            </a:r>
            <a:endParaRPr lang="es-ES" sz="2800" dirty="0">
              <a:solidFill>
                <a:schemeClr val="bg1"/>
              </a:solidFill>
              <a:latin typeface="+mj-lt"/>
            </a:endParaRPr>
          </a:p>
        </p:txBody>
      </p:sp>
      <p:sp>
        <p:nvSpPr>
          <p:cNvPr id="26637" name="10 CuadroTexto"/>
          <p:cNvSpPr txBox="1">
            <a:spLocks noChangeArrowheads="1"/>
          </p:cNvSpPr>
          <p:nvPr/>
        </p:nvSpPr>
        <p:spPr bwMode="auto">
          <a:xfrm>
            <a:off x="1058428" y="4262824"/>
            <a:ext cx="2098501" cy="2554545"/>
          </a:xfrm>
          <a:prstGeom prst="rect">
            <a:avLst/>
          </a:prstGeom>
          <a:noFill/>
          <a:ln w="9525">
            <a:noFill/>
            <a:miter lim="800000"/>
            <a:headEnd/>
            <a:tailEnd/>
          </a:ln>
        </p:spPr>
        <p:txBody>
          <a:bodyPr wrap="square">
            <a:spAutoFit/>
          </a:bodyPr>
          <a:lstStyle/>
          <a:p>
            <a:pPr marL="174625" algn="ctr">
              <a:buClr>
                <a:srgbClr val="CC0000"/>
              </a:buClr>
              <a:defRPr/>
            </a:pPr>
            <a:r>
              <a:rPr lang="es-MX" sz="1600" b="1" dirty="0">
                <a:solidFill>
                  <a:srgbClr val="0070C0"/>
                </a:solidFill>
                <a:latin typeface="+mj-lt"/>
              </a:rPr>
              <a:t>Dar cobertura de salud a toda la </a:t>
            </a:r>
            <a:r>
              <a:rPr lang="es-MX" sz="1600" b="1" dirty="0" smtClean="0">
                <a:solidFill>
                  <a:srgbClr val="0070C0"/>
                </a:solidFill>
                <a:latin typeface="+mj-lt"/>
              </a:rPr>
              <a:t>población</a:t>
            </a:r>
            <a:endParaRPr lang="es-MX" sz="1600" b="1" dirty="0">
              <a:solidFill>
                <a:srgbClr val="0070C0"/>
              </a:solidFill>
              <a:latin typeface="+mj-lt"/>
            </a:endParaRPr>
          </a:p>
          <a:p>
            <a:pPr marL="460375" indent="-192088">
              <a:buClr>
                <a:srgbClr val="066290"/>
              </a:buClr>
              <a:buFont typeface="Arial" pitchFamily="34" charset="0"/>
              <a:buChar char="•"/>
              <a:defRPr/>
            </a:pPr>
            <a:r>
              <a:rPr lang="es-MX" sz="1600" dirty="0">
                <a:solidFill>
                  <a:srgbClr val="0070C0"/>
                </a:solidFill>
                <a:latin typeface="+mj-lt"/>
              </a:rPr>
              <a:t>Contribución en función de la capacidad de pago</a:t>
            </a:r>
          </a:p>
          <a:p>
            <a:pPr marL="460375" indent="-192088">
              <a:buClr>
                <a:srgbClr val="066290"/>
              </a:buClr>
              <a:buFont typeface="Arial" pitchFamily="34" charset="0"/>
              <a:buChar char="•"/>
              <a:defRPr/>
            </a:pPr>
            <a:r>
              <a:rPr lang="es-MX" sz="1600" dirty="0">
                <a:solidFill>
                  <a:srgbClr val="0070C0"/>
                </a:solidFill>
                <a:latin typeface="+mj-lt"/>
              </a:rPr>
              <a:t>Compensación de las desigualdades</a:t>
            </a:r>
            <a:endParaRPr lang="es-ES" sz="1600" dirty="0">
              <a:solidFill>
                <a:srgbClr val="0070C0"/>
              </a:solidFill>
              <a:latin typeface="+mj-lt"/>
            </a:endParaRPr>
          </a:p>
        </p:txBody>
      </p:sp>
      <p:sp>
        <p:nvSpPr>
          <p:cNvPr id="26638" name="11 CuadroTexto"/>
          <p:cNvSpPr txBox="1">
            <a:spLocks noChangeArrowheads="1"/>
          </p:cNvSpPr>
          <p:nvPr/>
        </p:nvSpPr>
        <p:spPr bwMode="auto">
          <a:xfrm>
            <a:off x="3555176" y="3201357"/>
            <a:ext cx="1993404" cy="3323987"/>
          </a:xfrm>
          <a:prstGeom prst="rect">
            <a:avLst/>
          </a:prstGeom>
          <a:noFill/>
          <a:ln w="9525">
            <a:noFill/>
            <a:miter lim="800000"/>
            <a:headEnd/>
            <a:tailEnd/>
          </a:ln>
        </p:spPr>
        <p:txBody>
          <a:bodyPr wrap="square">
            <a:spAutoFit/>
          </a:bodyPr>
          <a:lstStyle/>
          <a:p>
            <a:pPr marL="87313" algn="ctr">
              <a:buClr>
                <a:srgbClr val="CC0000"/>
              </a:buClr>
              <a:defRPr/>
            </a:pPr>
            <a:r>
              <a:rPr lang="es-MX" sz="2000" b="1" dirty="0">
                <a:solidFill>
                  <a:srgbClr val="0070C0"/>
                </a:solidFill>
                <a:latin typeface="+mj-lt"/>
              </a:rPr>
              <a:t>Dar acceso a los mismos servicios y con igual </a:t>
            </a:r>
            <a:r>
              <a:rPr lang="es-MX" sz="2000" b="1" dirty="0" smtClean="0">
                <a:solidFill>
                  <a:srgbClr val="0070C0"/>
                </a:solidFill>
                <a:latin typeface="+mj-lt"/>
              </a:rPr>
              <a:t>calidad</a:t>
            </a:r>
            <a:endParaRPr lang="es-MX" sz="2000" b="1" dirty="0">
              <a:solidFill>
                <a:srgbClr val="0070C0"/>
              </a:solidFill>
              <a:latin typeface="+mj-lt"/>
            </a:endParaRPr>
          </a:p>
          <a:p>
            <a:pPr marL="87313" algn="ctr">
              <a:buClr>
                <a:srgbClr val="92D050"/>
              </a:buClr>
              <a:defRPr/>
            </a:pPr>
            <a:endParaRPr lang="es-MX" sz="1000" dirty="0" smtClean="0">
              <a:solidFill>
                <a:srgbClr val="0070C0"/>
              </a:solidFill>
              <a:latin typeface="+mj-lt"/>
            </a:endParaRPr>
          </a:p>
          <a:p>
            <a:pPr marL="87313" algn="ctr">
              <a:buClr>
                <a:srgbClr val="92D050"/>
              </a:buClr>
              <a:defRPr/>
            </a:pPr>
            <a:r>
              <a:rPr lang="es-MX" sz="2000" dirty="0" smtClean="0">
                <a:solidFill>
                  <a:srgbClr val="0070C0"/>
                </a:solidFill>
                <a:latin typeface="+mj-lt"/>
              </a:rPr>
              <a:t>Equidad  </a:t>
            </a:r>
            <a:r>
              <a:rPr lang="es-MX" sz="2000" dirty="0">
                <a:solidFill>
                  <a:srgbClr val="0070C0"/>
                </a:solidFill>
                <a:latin typeface="+mj-lt"/>
              </a:rPr>
              <a:t>en el acceso a los servicios</a:t>
            </a:r>
          </a:p>
          <a:p>
            <a:pPr marL="87313" algn="ctr">
              <a:buClr>
                <a:srgbClr val="92D050"/>
              </a:buClr>
              <a:defRPr/>
            </a:pPr>
            <a:r>
              <a:rPr lang="es-MX" sz="2000" dirty="0" smtClean="0">
                <a:solidFill>
                  <a:srgbClr val="0070C0"/>
                </a:solidFill>
                <a:latin typeface="+mj-lt"/>
              </a:rPr>
              <a:t>Equidad </a:t>
            </a:r>
            <a:r>
              <a:rPr lang="es-MX" sz="2000" dirty="0">
                <a:solidFill>
                  <a:srgbClr val="0070C0"/>
                </a:solidFill>
                <a:latin typeface="+mj-lt"/>
              </a:rPr>
              <a:t>en la calidad de los servicios</a:t>
            </a:r>
          </a:p>
        </p:txBody>
      </p:sp>
      <p:sp>
        <p:nvSpPr>
          <p:cNvPr id="26639" name="12 CuadroTexto"/>
          <p:cNvSpPr txBox="1">
            <a:spLocks noChangeArrowheads="1"/>
          </p:cNvSpPr>
          <p:nvPr/>
        </p:nvSpPr>
        <p:spPr bwMode="auto">
          <a:xfrm>
            <a:off x="5817815" y="4262824"/>
            <a:ext cx="2210569" cy="1323439"/>
          </a:xfrm>
          <a:prstGeom prst="rect">
            <a:avLst/>
          </a:prstGeom>
          <a:noFill/>
          <a:ln w="9525">
            <a:noFill/>
            <a:miter lim="800000"/>
            <a:headEnd/>
            <a:tailEnd/>
          </a:ln>
        </p:spPr>
        <p:txBody>
          <a:bodyPr wrap="square">
            <a:spAutoFit/>
          </a:bodyPr>
          <a:lstStyle/>
          <a:p>
            <a:pPr marL="174625">
              <a:buClr>
                <a:srgbClr val="CC0000"/>
              </a:buClr>
              <a:defRPr/>
            </a:pPr>
            <a:r>
              <a:rPr lang="es-MX" sz="1600" b="1" dirty="0">
                <a:solidFill>
                  <a:srgbClr val="0070C0"/>
                </a:solidFill>
                <a:latin typeface="+mj-lt"/>
              </a:rPr>
              <a:t>Combinar calidad, contención de </a:t>
            </a:r>
            <a:r>
              <a:rPr lang="es-MX" sz="1600" b="1" dirty="0" smtClean="0">
                <a:solidFill>
                  <a:srgbClr val="0070C0"/>
                </a:solidFill>
                <a:latin typeface="+mj-lt"/>
              </a:rPr>
              <a:t>costos</a:t>
            </a:r>
            <a:endParaRPr lang="es-MX" sz="1600" dirty="0">
              <a:solidFill>
                <a:srgbClr val="0070C0"/>
              </a:solidFill>
              <a:latin typeface="+mj-lt"/>
            </a:endParaRPr>
          </a:p>
          <a:p>
            <a:pPr marL="460375" indent="-285750">
              <a:buClr>
                <a:srgbClr val="0070C0"/>
              </a:buClr>
              <a:buFont typeface="Arial" pitchFamily="34" charset="0"/>
              <a:buChar char="•"/>
              <a:defRPr/>
            </a:pPr>
            <a:r>
              <a:rPr lang="es-MX" sz="1600" dirty="0">
                <a:solidFill>
                  <a:srgbClr val="0070C0"/>
                </a:solidFill>
                <a:latin typeface="+mj-lt"/>
              </a:rPr>
              <a:t>Eficiencia  distributiva     </a:t>
            </a:r>
          </a:p>
          <a:p>
            <a:pPr marL="460375" indent="-285750">
              <a:buClr>
                <a:srgbClr val="0070C0"/>
              </a:buClr>
              <a:buFont typeface="Arial" pitchFamily="34" charset="0"/>
              <a:buChar char="•"/>
              <a:defRPr/>
            </a:pPr>
            <a:r>
              <a:rPr lang="es-MX" sz="1600" dirty="0">
                <a:solidFill>
                  <a:srgbClr val="0070C0"/>
                </a:solidFill>
                <a:latin typeface="+mj-lt"/>
              </a:rPr>
              <a:t>Eficiencia técnica</a:t>
            </a:r>
            <a:endParaRPr lang="es-ES" sz="1600" dirty="0">
              <a:solidFill>
                <a:srgbClr val="0070C0"/>
              </a:solidFill>
              <a:latin typeface="+mj-lt"/>
            </a:endParaRPr>
          </a:p>
        </p:txBody>
      </p:sp>
      <p:sp>
        <p:nvSpPr>
          <p:cNvPr id="14" name="13 Llamada de flecha hacia abajo"/>
          <p:cNvSpPr/>
          <p:nvPr/>
        </p:nvSpPr>
        <p:spPr>
          <a:xfrm>
            <a:off x="1403648" y="1689189"/>
            <a:ext cx="6696744" cy="1428760"/>
          </a:xfrm>
          <a:prstGeom prst="downArrowCallout">
            <a:avLst/>
          </a:prstGeom>
          <a:solidFill>
            <a:schemeClr val="accent2">
              <a:lumMod val="50000"/>
              <a:alpha val="0"/>
            </a:schemeClr>
          </a:solidFill>
          <a:ln>
            <a:solidFill>
              <a:schemeClr val="accent2">
                <a:lumMod val="50000"/>
              </a:schemeClr>
            </a:solidFill>
          </a:ln>
          <a:scene3d>
            <a:camera prst="orthographicFront"/>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defRPr/>
            </a:pPr>
            <a:r>
              <a:rPr lang="es-CL" sz="2800" dirty="0">
                <a:solidFill>
                  <a:srgbClr val="FF0000"/>
                </a:solidFill>
                <a:latin typeface="+mj-lt"/>
              </a:rPr>
              <a:t>El </a:t>
            </a:r>
            <a:r>
              <a:rPr lang="es-CL" sz="2800" dirty="0" smtClean="0">
                <a:solidFill>
                  <a:srgbClr val="FF0000"/>
                </a:solidFill>
                <a:latin typeface="+mj-lt"/>
              </a:rPr>
              <a:t>Modelo </a:t>
            </a:r>
            <a:r>
              <a:rPr lang="es-CL" sz="2800" dirty="0">
                <a:solidFill>
                  <a:srgbClr val="FF0000"/>
                </a:solidFill>
                <a:latin typeface="+mj-lt"/>
              </a:rPr>
              <a:t>de </a:t>
            </a:r>
            <a:r>
              <a:rPr lang="es-CL" sz="2800" dirty="0" smtClean="0">
                <a:solidFill>
                  <a:srgbClr val="FF0000"/>
                </a:solidFill>
                <a:latin typeface="+mj-lt"/>
              </a:rPr>
              <a:t>Financiamiento </a:t>
            </a:r>
            <a:r>
              <a:rPr lang="es-CL" sz="2800" dirty="0">
                <a:solidFill>
                  <a:srgbClr val="FF0000"/>
                </a:solidFill>
                <a:latin typeface="+mj-lt"/>
              </a:rPr>
              <a:t>influye sobre el </a:t>
            </a:r>
            <a:r>
              <a:rPr lang="es-CL" sz="2800" dirty="0" smtClean="0">
                <a:solidFill>
                  <a:srgbClr val="FF0000"/>
                </a:solidFill>
                <a:latin typeface="+mj-lt"/>
              </a:rPr>
              <a:t>Desempeño </a:t>
            </a:r>
            <a:r>
              <a:rPr lang="es-CL" sz="2800" dirty="0">
                <a:solidFill>
                  <a:srgbClr val="FF0000"/>
                </a:solidFill>
                <a:latin typeface="+mj-lt"/>
              </a:rPr>
              <a:t>del </a:t>
            </a:r>
            <a:r>
              <a:rPr lang="es-CL" sz="2800" dirty="0" smtClean="0">
                <a:solidFill>
                  <a:srgbClr val="FF0000"/>
                </a:solidFill>
                <a:latin typeface="+mj-lt"/>
              </a:rPr>
              <a:t>Sistema </a:t>
            </a:r>
            <a:r>
              <a:rPr lang="es-CL" sz="2800" dirty="0">
                <a:solidFill>
                  <a:srgbClr val="FF0000"/>
                </a:solidFill>
                <a:latin typeface="+mj-lt"/>
              </a:rPr>
              <a:t>de </a:t>
            </a:r>
            <a:r>
              <a:rPr lang="es-CL" sz="2800" dirty="0" smtClean="0">
                <a:solidFill>
                  <a:srgbClr val="FF0000"/>
                </a:solidFill>
                <a:latin typeface="+mj-lt"/>
              </a:rPr>
              <a:t>Salud</a:t>
            </a:r>
            <a:endParaRPr lang="es-CL" sz="2800" dirty="0">
              <a:solidFill>
                <a:srgbClr val="FF0000"/>
              </a:solidFill>
              <a:latin typeface="+mj-lt"/>
            </a:endParaRPr>
          </a:p>
        </p:txBody>
      </p:sp>
      <p:sp>
        <p:nvSpPr>
          <p:cNvPr id="11" name="10 Rectángulo"/>
          <p:cNvSpPr/>
          <p:nvPr/>
        </p:nvSpPr>
        <p:spPr>
          <a:xfrm>
            <a:off x="1403648" y="3614752"/>
            <a:ext cx="1857388" cy="606336"/>
          </a:xfrm>
          <a:prstGeom prst="rect">
            <a:avLst/>
          </a:prstGeom>
          <a:solidFill>
            <a:srgbClr val="0070C0"/>
          </a:solidFill>
          <a:ln>
            <a:solidFill>
              <a:schemeClr val="bg1"/>
            </a:solidFill>
          </a:ln>
          <a:scene3d>
            <a:camera prst="orthographicFront"/>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800" dirty="0">
                <a:solidFill>
                  <a:schemeClr val="bg1"/>
                </a:solidFill>
                <a:latin typeface="+mj-lt"/>
              </a:rPr>
              <a:t>Equidad</a:t>
            </a:r>
            <a:endParaRPr lang="es-ES" sz="2800" dirty="0">
              <a:solidFill>
                <a:schemeClr val="bg1"/>
              </a:solidFill>
              <a:latin typeface="+mj-lt"/>
            </a:endParaRP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9231" y="-51643"/>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09972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740097" y="116632"/>
            <a:ext cx="7432303" cy="980728"/>
          </a:xfrm>
          <a:prstGeom prst="rect">
            <a:avLst/>
          </a:prstGeo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defPPr>
              <a:defRPr lang="en-US"/>
            </a:defPPr>
            <a:lvl1pPr algn="ctr" defTabSz="914400" eaLnBrk="1" latinLnBrk="0" hangingPunct="1">
              <a:lnSpc>
                <a:spcPct val="100000"/>
              </a:lnSpc>
              <a:buNone/>
              <a:defRPr sz="3200" b="1">
                <a:solidFill>
                  <a:srgbClr val="0070C0"/>
                </a:solidFill>
                <a:effectLst>
                  <a:outerShdw blurRad="38100" dist="38100" dir="2700000" algn="tl">
                    <a:srgbClr val="000000">
                      <a:alpha val="43137"/>
                    </a:srgbClr>
                  </a:outerShdw>
                </a:effectLst>
                <a:latin typeface="+mj-lt"/>
                <a:ea typeface="ＭＳ Ｐゴシック" pitchFamily="34" charset="-128"/>
                <a:cs typeface="Arial" pitchFamily="34" charset="0"/>
              </a:defRPr>
            </a:lvl1pPr>
          </a:lstStyle>
          <a:p>
            <a:r>
              <a:rPr lang="es-CL" dirty="0"/>
              <a:t>Componentes del sistemas de Financiamiento de salud</a:t>
            </a:r>
          </a:p>
        </p:txBody>
      </p:sp>
      <p:sp>
        <p:nvSpPr>
          <p:cNvPr id="5" name="4 Llamada de flecha a la derecha"/>
          <p:cNvSpPr/>
          <p:nvPr/>
        </p:nvSpPr>
        <p:spPr>
          <a:xfrm>
            <a:off x="436006" y="1857364"/>
            <a:ext cx="3000396" cy="857256"/>
          </a:xfrm>
          <a:prstGeom prst="rightArrowCallout">
            <a:avLst/>
          </a:prstGeom>
          <a:solidFill>
            <a:srgbClr val="066290">
              <a:alpha val="0"/>
            </a:srgbClr>
          </a:solidFill>
          <a:scene3d>
            <a:camera prst="orthographicFront"/>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000" b="1" dirty="0">
                <a:solidFill>
                  <a:srgbClr val="FF0000"/>
                </a:solidFill>
                <a:latin typeface="+mj-lt"/>
              </a:rPr>
              <a:t>Fuentes de Financiamiento</a:t>
            </a:r>
            <a:endParaRPr lang="es-ES" sz="2000" b="1" dirty="0">
              <a:solidFill>
                <a:srgbClr val="FF0000"/>
              </a:solidFill>
              <a:latin typeface="+mj-lt"/>
            </a:endParaRPr>
          </a:p>
        </p:txBody>
      </p:sp>
      <p:sp>
        <p:nvSpPr>
          <p:cNvPr id="8" name="7 Llamada de flecha a la derecha"/>
          <p:cNvSpPr/>
          <p:nvPr/>
        </p:nvSpPr>
        <p:spPr>
          <a:xfrm>
            <a:off x="3436402" y="1857364"/>
            <a:ext cx="3151822" cy="857256"/>
          </a:xfrm>
          <a:prstGeom prst="rightArrowCallout">
            <a:avLst/>
          </a:prstGeom>
          <a:solidFill>
            <a:srgbClr val="066290">
              <a:alpha val="0"/>
            </a:srgbClr>
          </a:solidFill>
          <a:scene3d>
            <a:camera prst="orthographicFront"/>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2000" b="1" dirty="0" smtClean="0">
                <a:solidFill>
                  <a:schemeClr val="tx1"/>
                </a:solidFill>
                <a:latin typeface="+mj-lt"/>
              </a:rPr>
              <a:t>Mancomunación o “</a:t>
            </a:r>
            <a:r>
              <a:rPr lang="es-CL" sz="2000" b="1" dirty="0" err="1" smtClean="0">
                <a:solidFill>
                  <a:schemeClr val="tx1"/>
                </a:solidFill>
                <a:latin typeface="+mj-lt"/>
              </a:rPr>
              <a:t>Pooling</a:t>
            </a:r>
            <a:r>
              <a:rPr lang="es-CL" sz="2000" b="1" dirty="0">
                <a:solidFill>
                  <a:schemeClr val="tx1"/>
                </a:solidFill>
                <a:latin typeface="+mj-lt"/>
              </a:rPr>
              <a:t>”</a:t>
            </a:r>
            <a:endParaRPr lang="es-ES" sz="2000" b="1" dirty="0">
              <a:solidFill>
                <a:schemeClr val="tx1"/>
              </a:solidFill>
              <a:latin typeface="+mj-lt"/>
            </a:endParaRPr>
          </a:p>
        </p:txBody>
      </p:sp>
      <p:sp>
        <p:nvSpPr>
          <p:cNvPr id="10" name="9 Rectángulo"/>
          <p:cNvSpPr/>
          <p:nvPr/>
        </p:nvSpPr>
        <p:spPr>
          <a:xfrm>
            <a:off x="6300192" y="1857364"/>
            <a:ext cx="2344344" cy="856800"/>
          </a:xfrm>
          <a:prstGeom prst="rect">
            <a:avLst/>
          </a:prstGeom>
          <a:solidFill>
            <a:srgbClr val="066290">
              <a:alpha val="0"/>
            </a:srgbClr>
          </a:solidFill>
          <a:scene3d>
            <a:camera prst="orthographicFront"/>
            <a:lightRig rig="threePt" dir="t">
              <a:rot lat="0" lon="0" rev="1200000"/>
            </a:lightRig>
          </a:scene3d>
          <a:sp3d>
            <a:bevelT w="635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L" sz="2000" b="1" dirty="0" smtClean="0">
                <a:solidFill>
                  <a:srgbClr val="00FF00"/>
                </a:solidFill>
                <a:latin typeface="+mj-lt"/>
              </a:rPr>
              <a:t>    </a:t>
            </a:r>
            <a:r>
              <a:rPr lang="es-CL" sz="2000" b="1" dirty="0" smtClean="0">
                <a:solidFill>
                  <a:srgbClr val="00B0F0"/>
                </a:solidFill>
                <a:latin typeface="+mj-lt"/>
              </a:rPr>
              <a:t>Sistemas </a:t>
            </a:r>
            <a:r>
              <a:rPr lang="es-CL" sz="2000" b="1" dirty="0">
                <a:solidFill>
                  <a:srgbClr val="00B0F0"/>
                </a:solidFill>
                <a:latin typeface="+mj-lt"/>
              </a:rPr>
              <a:t>de pago</a:t>
            </a:r>
            <a:endParaRPr lang="es-ES" sz="2000" b="1" dirty="0">
              <a:solidFill>
                <a:srgbClr val="00B0F0"/>
              </a:solidFill>
              <a:latin typeface="+mj-lt"/>
            </a:endParaRPr>
          </a:p>
        </p:txBody>
      </p:sp>
      <p:sp>
        <p:nvSpPr>
          <p:cNvPr id="18445" name="17 CuadroTexto"/>
          <p:cNvSpPr txBox="1">
            <a:spLocks noChangeArrowheads="1"/>
          </p:cNvSpPr>
          <p:nvPr/>
        </p:nvSpPr>
        <p:spPr bwMode="auto">
          <a:xfrm>
            <a:off x="6228184" y="2895322"/>
            <a:ext cx="2915816" cy="4278094"/>
          </a:xfrm>
          <a:prstGeom prst="rect">
            <a:avLst/>
          </a:prstGeom>
          <a:solidFill>
            <a:schemeClr val="bg1"/>
          </a:solidFill>
          <a:ln w="9525">
            <a:noFill/>
            <a:miter lim="800000"/>
            <a:headEnd/>
            <a:tailEnd/>
          </a:ln>
        </p:spPr>
        <p:txBody>
          <a:bodyPr wrap="square">
            <a:spAutoFit/>
          </a:bodyPr>
          <a:lstStyle/>
          <a:p>
            <a:pPr marL="261938" indent="-261938">
              <a:buClr>
                <a:schemeClr val="tx2"/>
              </a:buClr>
              <a:buFont typeface="Wingdings" pitchFamily="2" charset="2"/>
              <a:buChar char="Ø"/>
            </a:pPr>
            <a:r>
              <a:rPr lang="es-MX" sz="1600" b="1" dirty="0" smtClean="0">
                <a:solidFill>
                  <a:srgbClr val="0070C0"/>
                </a:solidFill>
                <a:latin typeface="+mj-lt"/>
              </a:rPr>
              <a:t>A la institución de salud</a:t>
            </a:r>
          </a:p>
          <a:p>
            <a:pPr marL="611187" lvl="1" indent="-342900">
              <a:buClr>
                <a:schemeClr val="tx2"/>
              </a:buClr>
              <a:buFont typeface="+mj-lt"/>
              <a:buAutoNum type="arabicPeriod"/>
            </a:pPr>
            <a:r>
              <a:rPr lang="es-MX" sz="1600" dirty="0" smtClean="0">
                <a:solidFill>
                  <a:srgbClr val="0070C0"/>
                </a:solidFill>
                <a:latin typeface="+mj-lt"/>
              </a:rPr>
              <a:t>Presupuesto histórico</a:t>
            </a:r>
          </a:p>
          <a:p>
            <a:pPr marL="611187" lvl="1" indent="-342900">
              <a:buClr>
                <a:schemeClr val="tx2"/>
              </a:buClr>
              <a:buFont typeface="+mj-lt"/>
              <a:buAutoNum type="arabicPeriod"/>
            </a:pPr>
            <a:r>
              <a:rPr lang="es-MX" sz="1600" dirty="0" smtClean="0">
                <a:solidFill>
                  <a:srgbClr val="0070C0"/>
                </a:solidFill>
                <a:latin typeface="+mj-lt"/>
              </a:rPr>
              <a:t>Rembolso por </a:t>
            </a:r>
            <a:r>
              <a:rPr lang="es-MX" sz="1600" dirty="0">
                <a:solidFill>
                  <a:srgbClr val="0070C0"/>
                </a:solidFill>
                <a:latin typeface="+mj-lt"/>
              </a:rPr>
              <a:t>prestaciones (</a:t>
            </a:r>
            <a:r>
              <a:rPr lang="es-MX" sz="1600" i="1" dirty="0" err="1">
                <a:solidFill>
                  <a:srgbClr val="0070C0"/>
                </a:solidFill>
                <a:latin typeface="+mj-lt"/>
              </a:rPr>
              <a:t>fee</a:t>
            </a:r>
            <a:r>
              <a:rPr lang="es-MX" sz="1600" i="1" dirty="0">
                <a:solidFill>
                  <a:srgbClr val="0070C0"/>
                </a:solidFill>
                <a:latin typeface="+mj-lt"/>
              </a:rPr>
              <a:t> </a:t>
            </a:r>
            <a:r>
              <a:rPr lang="es-MX" sz="1600" i="1" dirty="0" err="1">
                <a:solidFill>
                  <a:srgbClr val="0070C0"/>
                </a:solidFill>
                <a:latin typeface="+mj-lt"/>
              </a:rPr>
              <a:t>for</a:t>
            </a:r>
            <a:r>
              <a:rPr lang="es-MX" sz="1600" i="1" dirty="0">
                <a:solidFill>
                  <a:srgbClr val="0070C0"/>
                </a:solidFill>
                <a:latin typeface="+mj-lt"/>
              </a:rPr>
              <a:t> </a:t>
            </a:r>
            <a:r>
              <a:rPr lang="es-MX" sz="1600" i="1" dirty="0" err="1" smtClean="0">
                <a:solidFill>
                  <a:srgbClr val="0070C0"/>
                </a:solidFill>
                <a:latin typeface="+mj-lt"/>
              </a:rPr>
              <a:t>service</a:t>
            </a:r>
            <a:r>
              <a:rPr lang="es-MX" sz="1600" dirty="0" smtClean="0">
                <a:solidFill>
                  <a:srgbClr val="0070C0"/>
                </a:solidFill>
                <a:latin typeface="+mj-lt"/>
              </a:rPr>
              <a:t>) / por caso</a:t>
            </a:r>
            <a:endParaRPr lang="es-MX" sz="1600" dirty="0">
              <a:solidFill>
                <a:srgbClr val="0070C0"/>
              </a:solidFill>
              <a:latin typeface="+mj-lt"/>
            </a:endParaRPr>
          </a:p>
          <a:p>
            <a:pPr marL="611187" lvl="1" indent="-342900">
              <a:buClr>
                <a:schemeClr val="tx2"/>
              </a:buClr>
              <a:buFont typeface="+mj-lt"/>
              <a:buAutoNum type="arabicPeriod"/>
            </a:pPr>
            <a:r>
              <a:rPr lang="es-MX" sz="1600" dirty="0">
                <a:solidFill>
                  <a:srgbClr val="0070C0"/>
                </a:solidFill>
                <a:latin typeface="+mj-lt"/>
              </a:rPr>
              <a:t>Capitación </a:t>
            </a:r>
            <a:endParaRPr lang="es-MX" sz="1600" dirty="0" smtClean="0">
              <a:solidFill>
                <a:srgbClr val="0070C0"/>
              </a:solidFill>
              <a:latin typeface="+mj-lt"/>
            </a:endParaRPr>
          </a:p>
          <a:p>
            <a:pPr marL="611187" lvl="1" indent="-342900">
              <a:buClr>
                <a:schemeClr val="tx2"/>
              </a:buClr>
              <a:buFont typeface="+mj-lt"/>
              <a:buAutoNum type="arabicPeriod"/>
            </a:pPr>
            <a:r>
              <a:rPr lang="es-MX" sz="1600" dirty="0" smtClean="0">
                <a:solidFill>
                  <a:srgbClr val="0070C0"/>
                </a:solidFill>
                <a:latin typeface="+mj-lt"/>
              </a:rPr>
              <a:t>Capitación ajustada </a:t>
            </a:r>
            <a:r>
              <a:rPr lang="es-MX" sz="1600" dirty="0">
                <a:solidFill>
                  <a:srgbClr val="0070C0"/>
                </a:solidFill>
                <a:latin typeface="+mj-lt"/>
              </a:rPr>
              <a:t>por riesgos</a:t>
            </a:r>
          </a:p>
          <a:p>
            <a:pPr marL="611187" lvl="1" indent="-342900">
              <a:buClr>
                <a:schemeClr val="tx2"/>
              </a:buClr>
              <a:buFont typeface="+mj-lt"/>
              <a:buAutoNum type="arabicPeriod"/>
            </a:pPr>
            <a:r>
              <a:rPr lang="es-MX" sz="1600" dirty="0">
                <a:solidFill>
                  <a:srgbClr val="0070C0"/>
                </a:solidFill>
                <a:latin typeface="+mj-lt"/>
              </a:rPr>
              <a:t>Pago por </a:t>
            </a:r>
            <a:r>
              <a:rPr lang="es-MX" sz="1600" dirty="0" smtClean="0">
                <a:solidFill>
                  <a:srgbClr val="0070C0"/>
                </a:solidFill>
                <a:latin typeface="+mj-lt"/>
              </a:rPr>
              <a:t>resultado de salud</a:t>
            </a:r>
          </a:p>
          <a:p>
            <a:pPr marL="261938" indent="-261938">
              <a:buClr>
                <a:schemeClr val="tx2"/>
              </a:buClr>
              <a:buFont typeface="Wingdings" pitchFamily="2" charset="2"/>
              <a:buChar char="Ø"/>
            </a:pPr>
            <a:r>
              <a:rPr lang="es-MX" sz="1600" b="1" dirty="0" smtClean="0">
                <a:solidFill>
                  <a:srgbClr val="0070C0"/>
                </a:solidFill>
                <a:latin typeface="+mj-lt"/>
              </a:rPr>
              <a:t>Al prestador</a:t>
            </a:r>
            <a:endParaRPr lang="es-MX" sz="1600" b="1" dirty="0">
              <a:solidFill>
                <a:srgbClr val="0070C0"/>
              </a:solidFill>
              <a:latin typeface="+mj-lt"/>
            </a:endParaRPr>
          </a:p>
          <a:p>
            <a:pPr marL="611187" lvl="1" indent="-342900">
              <a:buClr>
                <a:schemeClr val="tx2"/>
              </a:buClr>
              <a:buFont typeface="+mj-lt"/>
              <a:buAutoNum type="arabicPeriod"/>
            </a:pPr>
            <a:r>
              <a:rPr lang="es-MX" sz="1600" dirty="0" smtClean="0">
                <a:solidFill>
                  <a:srgbClr val="0070C0"/>
                </a:solidFill>
                <a:latin typeface="+mj-lt"/>
              </a:rPr>
              <a:t>Remuneración al acto/por prestación</a:t>
            </a:r>
          </a:p>
          <a:p>
            <a:pPr marL="611187" lvl="1" indent="-342900">
              <a:buClr>
                <a:schemeClr val="tx2"/>
              </a:buClr>
              <a:buFont typeface="+mj-lt"/>
              <a:buAutoNum type="arabicPeriod"/>
            </a:pPr>
            <a:r>
              <a:rPr lang="es-MX" sz="1600" dirty="0" smtClean="0">
                <a:solidFill>
                  <a:srgbClr val="0070C0"/>
                </a:solidFill>
                <a:latin typeface="+mj-lt"/>
              </a:rPr>
              <a:t>Salario</a:t>
            </a:r>
          </a:p>
          <a:p>
            <a:pPr marL="611187" lvl="1" indent="-342900">
              <a:buClr>
                <a:schemeClr val="tx2"/>
              </a:buClr>
              <a:buFont typeface="+mj-lt"/>
              <a:buAutoNum type="arabicPeriod"/>
            </a:pPr>
            <a:r>
              <a:rPr lang="es-MX" sz="1600" dirty="0" smtClean="0">
                <a:solidFill>
                  <a:srgbClr val="0070C0"/>
                </a:solidFill>
                <a:latin typeface="+mj-lt"/>
              </a:rPr>
              <a:t>Honorarios</a:t>
            </a:r>
          </a:p>
          <a:p>
            <a:pPr marL="611187" lvl="1" indent="-342900">
              <a:buClr>
                <a:schemeClr val="tx2"/>
              </a:buClr>
              <a:buFont typeface="+mj-lt"/>
              <a:buAutoNum type="arabicPeriod"/>
            </a:pPr>
            <a:r>
              <a:rPr lang="es-MX" sz="1600" dirty="0" smtClean="0">
                <a:solidFill>
                  <a:srgbClr val="0070C0"/>
                </a:solidFill>
                <a:latin typeface="+mj-lt"/>
              </a:rPr>
              <a:t>Capitación</a:t>
            </a:r>
            <a:endParaRPr lang="es-MX" sz="1600" dirty="0">
              <a:solidFill>
                <a:srgbClr val="0070C0"/>
              </a:solidFill>
              <a:latin typeface="+mj-lt"/>
            </a:endParaRPr>
          </a:p>
          <a:p>
            <a:pPr marL="611187" lvl="1" indent="-342900">
              <a:buClr>
                <a:schemeClr val="tx2"/>
              </a:buClr>
              <a:buFont typeface="+mj-lt"/>
              <a:buAutoNum type="arabicPeriod"/>
            </a:pPr>
            <a:endParaRPr lang="es-MX" sz="1600" dirty="0" smtClean="0">
              <a:solidFill>
                <a:srgbClr val="0070C0"/>
              </a:solidFill>
              <a:latin typeface="+mj-lt"/>
            </a:endParaRPr>
          </a:p>
        </p:txBody>
      </p:sp>
      <p:sp>
        <p:nvSpPr>
          <p:cNvPr id="18446" name="18 CuadroTexto"/>
          <p:cNvSpPr txBox="1">
            <a:spLocks noChangeArrowheads="1"/>
          </p:cNvSpPr>
          <p:nvPr/>
        </p:nvSpPr>
        <p:spPr bwMode="auto">
          <a:xfrm>
            <a:off x="223617" y="2895322"/>
            <a:ext cx="2260151" cy="3785652"/>
          </a:xfrm>
          <a:prstGeom prst="rect">
            <a:avLst/>
          </a:prstGeom>
          <a:solidFill>
            <a:schemeClr val="bg1"/>
          </a:solidFill>
          <a:ln w="9525">
            <a:noFill/>
            <a:miter lim="800000"/>
            <a:headEnd/>
            <a:tailEnd/>
          </a:ln>
        </p:spPr>
        <p:txBody>
          <a:bodyPr wrap="square">
            <a:spAutoFit/>
          </a:bodyPr>
          <a:lstStyle/>
          <a:p>
            <a:pPr marL="449263" indent="-274638">
              <a:buClr>
                <a:schemeClr val="tx2"/>
              </a:buClr>
              <a:buFont typeface="Wingdings" pitchFamily="2" charset="2"/>
              <a:buChar char="Ø"/>
            </a:pPr>
            <a:r>
              <a:rPr lang="es-MX" sz="1600" b="1" dirty="0" smtClean="0">
                <a:solidFill>
                  <a:srgbClr val="0070C0"/>
                </a:solidFill>
                <a:latin typeface="+mj-lt"/>
              </a:rPr>
              <a:t>Impuestos generales</a:t>
            </a:r>
            <a:endParaRPr lang="es-MX" sz="1600" b="1" dirty="0">
              <a:solidFill>
                <a:srgbClr val="0070C0"/>
              </a:solidFill>
              <a:latin typeface="+mj-lt"/>
            </a:endParaRPr>
          </a:p>
          <a:p>
            <a:pPr marL="449263" indent="-274638">
              <a:buClr>
                <a:schemeClr val="tx2"/>
              </a:buClr>
              <a:buFont typeface="Wingdings" pitchFamily="2" charset="2"/>
              <a:buChar char="Ø"/>
            </a:pPr>
            <a:r>
              <a:rPr lang="es-MX" sz="1600" b="1" dirty="0">
                <a:solidFill>
                  <a:srgbClr val="0070C0"/>
                </a:solidFill>
                <a:latin typeface="+mj-lt"/>
              </a:rPr>
              <a:t>Contribuciones a la seguridad social </a:t>
            </a:r>
            <a:r>
              <a:rPr lang="es-MX" sz="1600" dirty="0">
                <a:solidFill>
                  <a:srgbClr val="0070C0"/>
                </a:solidFill>
                <a:latin typeface="+mj-lt"/>
              </a:rPr>
              <a:t>(cotizaciones)</a:t>
            </a:r>
          </a:p>
          <a:p>
            <a:pPr marL="449263" indent="-274638">
              <a:buClr>
                <a:schemeClr val="tx2"/>
              </a:buClr>
              <a:buFont typeface="Wingdings" pitchFamily="2" charset="2"/>
              <a:buChar char="Ø"/>
            </a:pPr>
            <a:r>
              <a:rPr lang="es-MX" sz="1600" b="1" dirty="0" smtClean="0">
                <a:solidFill>
                  <a:srgbClr val="0070C0"/>
                </a:solidFill>
                <a:latin typeface="+mj-lt"/>
              </a:rPr>
              <a:t>Gastos </a:t>
            </a:r>
            <a:r>
              <a:rPr lang="es-MX" sz="1600" b="1" dirty="0">
                <a:solidFill>
                  <a:srgbClr val="0070C0"/>
                </a:solidFill>
                <a:latin typeface="+mj-lt"/>
              </a:rPr>
              <a:t>de </a:t>
            </a:r>
            <a:r>
              <a:rPr lang="es-MX" sz="1600" b="1" dirty="0" smtClean="0">
                <a:solidFill>
                  <a:srgbClr val="0070C0"/>
                </a:solidFill>
                <a:latin typeface="+mj-lt"/>
              </a:rPr>
              <a:t>bolsillo o pagos directos </a:t>
            </a:r>
            <a:r>
              <a:rPr lang="es-MX" sz="1600" dirty="0" smtClean="0">
                <a:solidFill>
                  <a:srgbClr val="0070C0"/>
                </a:solidFill>
                <a:latin typeface="+mj-lt"/>
              </a:rPr>
              <a:t>(formales e informales)</a:t>
            </a:r>
          </a:p>
          <a:p>
            <a:pPr marL="917575" lvl="1" indent="-285750">
              <a:buClr>
                <a:schemeClr val="tx2"/>
              </a:buClr>
              <a:buFont typeface="Arial" pitchFamily="34" charset="0"/>
              <a:buChar char="•"/>
            </a:pPr>
            <a:r>
              <a:rPr lang="es-MX" sz="1600" dirty="0" smtClean="0">
                <a:solidFill>
                  <a:srgbClr val="0070C0"/>
                </a:solidFill>
                <a:latin typeface="+mj-lt"/>
              </a:rPr>
              <a:t>Co-pagos</a:t>
            </a:r>
          </a:p>
          <a:p>
            <a:pPr marL="917575" lvl="1" indent="-285750">
              <a:buClr>
                <a:schemeClr val="tx2"/>
              </a:buClr>
              <a:buFont typeface="Arial" pitchFamily="34" charset="0"/>
              <a:buChar char="•"/>
            </a:pPr>
            <a:r>
              <a:rPr lang="es-MX" sz="1600" dirty="0" smtClean="0">
                <a:solidFill>
                  <a:srgbClr val="0070C0"/>
                </a:solidFill>
                <a:latin typeface="+mj-lt"/>
              </a:rPr>
              <a:t>Medicamentos, insumos, etc.</a:t>
            </a:r>
          </a:p>
          <a:p>
            <a:pPr marL="449263" indent="-274638">
              <a:buClr>
                <a:schemeClr val="tx2"/>
              </a:buClr>
              <a:buFont typeface="Wingdings" pitchFamily="2" charset="2"/>
              <a:buChar char="Ø"/>
            </a:pPr>
            <a:r>
              <a:rPr lang="es-MX" sz="1600" b="1" dirty="0" smtClean="0">
                <a:solidFill>
                  <a:srgbClr val="0070C0"/>
                </a:solidFill>
                <a:latin typeface="+mj-lt"/>
              </a:rPr>
              <a:t>Primas de seguros privados</a:t>
            </a:r>
            <a:endParaRPr lang="es-MX" sz="1600" b="1" dirty="0">
              <a:solidFill>
                <a:srgbClr val="0070C0"/>
              </a:solidFill>
              <a:latin typeface="+mj-lt"/>
            </a:endParaRPr>
          </a:p>
        </p:txBody>
      </p:sp>
      <p:sp>
        <p:nvSpPr>
          <p:cNvPr id="18447" name="18 CuadroTexto"/>
          <p:cNvSpPr txBox="1">
            <a:spLocks noChangeArrowheads="1"/>
          </p:cNvSpPr>
          <p:nvPr/>
        </p:nvSpPr>
        <p:spPr bwMode="auto">
          <a:xfrm>
            <a:off x="3347864" y="2895322"/>
            <a:ext cx="2160240" cy="3785652"/>
          </a:xfrm>
          <a:prstGeom prst="rect">
            <a:avLst/>
          </a:prstGeom>
          <a:solidFill>
            <a:schemeClr val="bg1"/>
          </a:solidFill>
          <a:ln w="9525">
            <a:noFill/>
            <a:miter lim="800000"/>
            <a:headEnd/>
            <a:tailEnd/>
          </a:ln>
        </p:spPr>
        <p:txBody>
          <a:bodyPr wrap="square">
            <a:spAutoFit/>
          </a:bodyPr>
          <a:lstStyle/>
          <a:p>
            <a:pPr marL="173038" indent="-173038">
              <a:buClr>
                <a:schemeClr val="tx2"/>
              </a:buClr>
              <a:buFont typeface="Wingdings" pitchFamily="2" charset="2"/>
              <a:buChar char="Ø"/>
            </a:pPr>
            <a:r>
              <a:rPr lang="es-MX" sz="1600" b="1" dirty="0" smtClean="0">
                <a:solidFill>
                  <a:srgbClr val="0070C0"/>
                </a:solidFill>
                <a:latin typeface="+mj-lt"/>
              </a:rPr>
              <a:t>SNS</a:t>
            </a:r>
          </a:p>
          <a:p>
            <a:pPr marL="268288" lvl="1" indent="-95250">
              <a:buClr>
                <a:schemeClr val="tx2"/>
              </a:buClr>
              <a:buFont typeface="Arial" pitchFamily="34" charset="0"/>
              <a:buChar char="•"/>
            </a:pPr>
            <a:r>
              <a:rPr lang="es-MX" sz="1600" dirty="0" smtClean="0">
                <a:solidFill>
                  <a:srgbClr val="0070C0"/>
                </a:solidFill>
                <a:latin typeface="+mj-lt"/>
              </a:rPr>
              <a:t>Seguro publico o institucional redistributivo</a:t>
            </a:r>
          </a:p>
          <a:p>
            <a:pPr marL="268288" lvl="1" indent="-95250">
              <a:buClr>
                <a:schemeClr val="tx2"/>
              </a:buClr>
              <a:buFont typeface="Arial" pitchFamily="34" charset="0"/>
              <a:buChar char="•"/>
            </a:pPr>
            <a:r>
              <a:rPr lang="es-MX" sz="1600" dirty="0" smtClean="0">
                <a:solidFill>
                  <a:srgbClr val="0070C0"/>
                </a:solidFill>
                <a:latin typeface="+mj-lt"/>
              </a:rPr>
              <a:t>Fondo único</a:t>
            </a:r>
          </a:p>
          <a:p>
            <a:pPr marL="173038" indent="-173038">
              <a:buClr>
                <a:schemeClr val="tx2"/>
              </a:buClr>
              <a:buFont typeface="Wingdings" pitchFamily="2" charset="2"/>
              <a:buChar char="Ø"/>
            </a:pPr>
            <a:r>
              <a:rPr lang="es-MX" sz="1600" b="1" dirty="0">
                <a:solidFill>
                  <a:srgbClr val="0070C0"/>
                </a:solidFill>
                <a:latin typeface="+mj-lt"/>
              </a:rPr>
              <a:t>Seguridad social</a:t>
            </a:r>
          </a:p>
          <a:p>
            <a:pPr marL="268288" lvl="1" indent="-95250">
              <a:buClr>
                <a:schemeClr val="tx2"/>
              </a:buClr>
              <a:buFont typeface="Arial" pitchFamily="34" charset="0"/>
              <a:buChar char="•"/>
            </a:pPr>
            <a:r>
              <a:rPr lang="es-MX" sz="1600" dirty="0">
                <a:solidFill>
                  <a:srgbClr val="0070C0"/>
                </a:solidFill>
                <a:latin typeface="+mj-lt"/>
              </a:rPr>
              <a:t>Seguro ocupacional o corporativo</a:t>
            </a:r>
          </a:p>
          <a:p>
            <a:pPr marL="268288" lvl="1" indent="-95250">
              <a:buClr>
                <a:schemeClr val="tx2"/>
              </a:buClr>
              <a:buFont typeface="Arial" pitchFamily="34" charset="0"/>
              <a:buChar char="•"/>
            </a:pPr>
            <a:r>
              <a:rPr lang="es-MX" sz="1600" dirty="0">
                <a:solidFill>
                  <a:srgbClr val="0070C0"/>
                </a:solidFill>
                <a:latin typeface="+mj-lt"/>
              </a:rPr>
              <a:t>Cajas de enfermedad</a:t>
            </a:r>
          </a:p>
          <a:p>
            <a:pPr marL="173038" indent="-173038">
              <a:buClr>
                <a:schemeClr val="tx2"/>
              </a:buClr>
              <a:buFont typeface="Wingdings" pitchFamily="2" charset="2"/>
              <a:buChar char="Ø"/>
            </a:pPr>
            <a:r>
              <a:rPr lang="es-MX" sz="1600" b="1" dirty="0" smtClean="0">
                <a:solidFill>
                  <a:srgbClr val="0070C0"/>
                </a:solidFill>
                <a:latin typeface="+mj-lt"/>
              </a:rPr>
              <a:t>Fondo central y </a:t>
            </a:r>
            <a:r>
              <a:rPr lang="es-MX" sz="1600" b="1" dirty="0" err="1" smtClean="0">
                <a:solidFill>
                  <a:srgbClr val="0070C0"/>
                </a:solidFill>
                <a:latin typeface="+mj-lt"/>
              </a:rPr>
              <a:t>multiseguros</a:t>
            </a:r>
            <a:endParaRPr lang="es-MX" sz="1600" b="1" dirty="0" smtClean="0">
              <a:solidFill>
                <a:srgbClr val="0070C0"/>
              </a:solidFill>
              <a:latin typeface="+mj-lt"/>
            </a:endParaRPr>
          </a:p>
          <a:p>
            <a:pPr marL="173038" indent="-173038">
              <a:buClr>
                <a:schemeClr val="tx2"/>
              </a:buClr>
              <a:buFont typeface="Wingdings" pitchFamily="2" charset="2"/>
              <a:buChar char="Ø"/>
            </a:pPr>
            <a:r>
              <a:rPr lang="es-MX" sz="1600" b="1" dirty="0" smtClean="0">
                <a:solidFill>
                  <a:srgbClr val="0070C0"/>
                </a:solidFill>
                <a:latin typeface="+mj-lt"/>
              </a:rPr>
              <a:t>Seguros asistencial compensatorio o residual</a:t>
            </a:r>
            <a:endParaRPr lang="es-MX" sz="1600" b="1" dirty="0">
              <a:solidFill>
                <a:srgbClr val="0070C0"/>
              </a:solidFill>
              <a:latin typeface="+mj-lt"/>
            </a:endParaRPr>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9231" y="-51643"/>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46590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5" grpId="0" animBg="1"/>
      <p:bldP spid="18446" grpId="0" animBg="1"/>
      <p:bldP spid="184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1" descr="http://t0.gstatic.com/images?q=tbn:ANd9GcS1P9sca5NOsu4Rne36AAXmK-r4I-vRqHW6rzAJy8uth-cQUl-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00728" y="2512060"/>
            <a:ext cx="1669710" cy="10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http://t0.gstatic.com/images?q=tbn:ANd9GcSlIOg0SNFGmmCwKEDuYipDkKPh3MC-WOF4pt4vKhzcbsiSggTW"/>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81208" y="3655439"/>
            <a:ext cx="935386" cy="1468399"/>
          </a:xfrm>
          <a:prstGeom prst="rect">
            <a:avLst/>
          </a:prstGeom>
          <a:noFill/>
          <a:extLst>
            <a:ext uri="{909E8E84-426E-40DD-AFC4-6F175D3DCCD1}">
              <a14:hiddenFill xmlns:a14="http://schemas.microsoft.com/office/drawing/2010/main">
                <a:solidFill>
                  <a:srgbClr val="FFFFFF"/>
                </a:solidFill>
              </a14:hiddenFill>
            </a:ext>
          </a:extLst>
        </p:spPr>
      </p:pic>
      <p:pic>
        <p:nvPicPr>
          <p:cNvPr id="30722" name="Picture 4" descr="http://t1.gstatic.com/images?q=tbn:ANd9GcQgyZJLjUj0sIW2dTLlGOv-okuEOdX5EDbo0BTMG8vLfAhnRtqpfw"/>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651944" y="3641820"/>
            <a:ext cx="1121952" cy="168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2 Marcador de contenido"/>
          <p:cNvSpPr>
            <a:spLocks noGrp="1"/>
          </p:cNvSpPr>
          <p:nvPr>
            <p:ph idx="1"/>
          </p:nvPr>
        </p:nvSpPr>
        <p:spPr>
          <a:xfrm>
            <a:off x="228600" y="1749998"/>
            <a:ext cx="5423344" cy="4185897"/>
          </a:xfrm>
        </p:spPr>
        <p:txBody>
          <a:bodyPr/>
          <a:lstStyle/>
          <a:p>
            <a:pPr marL="0" lvl="1" indent="0">
              <a:buClr>
                <a:srgbClr val="002060"/>
              </a:buClr>
              <a:buNone/>
            </a:pPr>
            <a:r>
              <a:rPr lang="es-VE" sz="2200" dirty="0" smtClean="0">
                <a:solidFill>
                  <a:srgbClr val="0070C0"/>
                </a:solidFill>
                <a:latin typeface="Calibri" pitchFamily="34" charset="0"/>
              </a:rPr>
              <a:t>1. Sostener el acceso universal a servicios de </a:t>
            </a:r>
            <a:r>
              <a:rPr lang="es-VE" sz="2200" b="1" dirty="0" smtClean="0">
                <a:solidFill>
                  <a:srgbClr val="FF0000"/>
                </a:solidFill>
                <a:latin typeface="Calibri" pitchFamily="34" charset="0"/>
              </a:rPr>
              <a:t>CALIDAD (mas y mejor financiamiento)</a:t>
            </a:r>
          </a:p>
          <a:p>
            <a:pPr marL="554038" lvl="2" indent="-285750">
              <a:buClr>
                <a:srgbClr val="002060"/>
              </a:buClr>
              <a:buFontTx/>
              <a:buChar char="-"/>
            </a:pPr>
            <a:r>
              <a:rPr lang="es-VE" sz="1800" dirty="0" smtClean="0">
                <a:solidFill>
                  <a:srgbClr val="0070C0"/>
                </a:solidFill>
                <a:latin typeface="Calibri" pitchFamily="34" charset="0"/>
              </a:rPr>
              <a:t>Asegurando la efectividad </a:t>
            </a:r>
          </a:p>
          <a:p>
            <a:pPr marL="554038" lvl="2" indent="-285750">
              <a:buClr>
                <a:srgbClr val="002060"/>
              </a:buClr>
              <a:buFontTx/>
              <a:buChar char="-"/>
            </a:pPr>
            <a:r>
              <a:rPr lang="es-VE" sz="1800" dirty="0" smtClean="0">
                <a:solidFill>
                  <a:srgbClr val="0070C0"/>
                </a:solidFill>
                <a:latin typeface="Calibri" pitchFamily="34" charset="0"/>
              </a:rPr>
              <a:t>Disociando la contribución al financiamiento del momento en que se necesita la prestación</a:t>
            </a:r>
          </a:p>
          <a:p>
            <a:pPr marL="0" lvl="1" indent="0">
              <a:buClr>
                <a:srgbClr val="002060"/>
              </a:buClr>
              <a:buNone/>
            </a:pPr>
            <a:r>
              <a:rPr lang="es-VE" sz="2200" dirty="0" smtClean="0">
                <a:solidFill>
                  <a:srgbClr val="0070C0"/>
                </a:solidFill>
                <a:latin typeface="Calibri" pitchFamily="34" charset="0"/>
              </a:rPr>
              <a:t>2. Mancomunar riesgos y recursos para generar </a:t>
            </a:r>
            <a:r>
              <a:rPr lang="es-VE" sz="2200" b="1" dirty="0" smtClean="0">
                <a:solidFill>
                  <a:srgbClr val="FF0000"/>
                </a:solidFill>
                <a:latin typeface="Calibri" pitchFamily="34" charset="0"/>
              </a:rPr>
              <a:t>EQUIDAD y EFICIENCIA </a:t>
            </a:r>
          </a:p>
          <a:p>
            <a:pPr marL="268288" lvl="2" indent="0">
              <a:buClr>
                <a:srgbClr val="002060"/>
              </a:buClr>
              <a:buNone/>
            </a:pPr>
            <a:r>
              <a:rPr lang="es-VE" sz="2200" dirty="0" smtClean="0">
                <a:solidFill>
                  <a:srgbClr val="0070C0"/>
                </a:solidFill>
                <a:latin typeface="Calibri" pitchFamily="34" charset="0"/>
              </a:rPr>
              <a:t>- </a:t>
            </a:r>
            <a:r>
              <a:rPr lang="es-VE" sz="1800" dirty="0">
                <a:solidFill>
                  <a:srgbClr val="0070C0"/>
                </a:solidFill>
                <a:latin typeface="Calibri" pitchFamily="34" charset="0"/>
              </a:rPr>
              <a:t>Redistribuyendo recursos de sanos a enfermos y de ingresos altos a </a:t>
            </a:r>
            <a:r>
              <a:rPr lang="es-VE" sz="1800" dirty="0" smtClean="0">
                <a:solidFill>
                  <a:srgbClr val="0070C0"/>
                </a:solidFill>
                <a:latin typeface="Calibri" pitchFamily="34" charset="0"/>
              </a:rPr>
              <a:t>bajos (y minimizando </a:t>
            </a:r>
            <a:r>
              <a:rPr lang="es-VE" sz="1800" dirty="0">
                <a:solidFill>
                  <a:srgbClr val="0070C0"/>
                </a:solidFill>
                <a:latin typeface="Calibri" pitchFamily="34" charset="0"/>
              </a:rPr>
              <a:t>costos de </a:t>
            </a:r>
            <a:r>
              <a:rPr lang="es-VE" sz="1800" dirty="0" smtClean="0">
                <a:solidFill>
                  <a:srgbClr val="0070C0"/>
                </a:solidFill>
                <a:latin typeface="Calibri" pitchFamily="34" charset="0"/>
              </a:rPr>
              <a:t>administración)</a:t>
            </a:r>
            <a:endParaRPr lang="es-VE" sz="1800" dirty="0">
              <a:solidFill>
                <a:srgbClr val="0070C0"/>
              </a:solidFill>
              <a:latin typeface="Calibri" pitchFamily="34" charset="0"/>
            </a:endParaRPr>
          </a:p>
          <a:p>
            <a:pPr marL="0" lvl="1" indent="0">
              <a:buClr>
                <a:srgbClr val="002060"/>
              </a:buClr>
              <a:buNone/>
            </a:pPr>
            <a:r>
              <a:rPr lang="es-VE" sz="2200" dirty="0" smtClean="0">
                <a:solidFill>
                  <a:srgbClr val="0070C0"/>
                </a:solidFill>
                <a:latin typeface="Calibri" pitchFamily="34" charset="0"/>
              </a:rPr>
              <a:t>3. Mantener un </a:t>
            </a:r>
            <a:r>
              <a:rPr lang="es-VE" sz="2200" b="1" dirty="0" smtClean="0">
                <a:solidFill>
                  <a:srgbClr val="FF0000"/>
                </a:solidFill>
                <a:latin typeface="Calibri" pitchFamily="34" charset="0"/>
              </a:rPr>
              <a:t>FLUJO ESTABLE DE RECURSOS </a:t>
            </a:r>
            <a:r>
              <a:rPr lang="es-VE" sz="2200" dirty="0">
                <a:solidFill>
                  <a:srgbClr val="0070C0"/>
                </a:solidFill>
                <a:latin typeface="Calibri" pitchFamily="34" charset="0"/>
              </a:rPr>
              <a:t>(y suficiente)</a:t>
            </a:r>
            <a:endParaRPr lang="es-VE" sz="2200" b="1" dirty="0" smtClean="0">
              <a:solidFill>
                <a:srgbClr val="FF0000"/>
              </a:solidFill>
              <a:latin typeface="Calibri" pitchFamily="34" charset="0"/>
            </a:endParaRPr>
          </a:p>
          <a:p>
            <a:pPr marL="268288" lvl="2" indent="0">
              <a:buClr>
                <a:srgbClr val="002060"/>
              </a:buClr>
              <a:buNone/>
            </a:pPr>
            <a:r>
              <a:rPr lang="es-VE" sz="1800" dirty="0">
                <a:solidFill>
                  <a:srgbClr val="0070C0"/>
                </a:solidFill>
                <a:latin typeface="Calibri" pitchFamily="34" charset="0"/>
              </a:rPr>
              <a:t>Mejorando la calidad del gasto (potencial de las economías de escala (ej., compras eficientes)</a:t>
            </a:r>
          </a:p>
        </p:txBody>
      </p:sp>
      <p:sp>
        <p:nvSpPr>
          <p:cNvPr id="6" name="Title 1"/>
          <p:cNvSpPr txBox="1">
            <a:spLocks/>
          </p:cNvSpPr>
          <p:nvPr/>
        </p:nvSpPr>
        <p:spPr bwMode="auto">
          <a:xfrm>
            <a:off x="425668" y="265392"/>
            <a:ext cx="8229600" cy="639763"/>
          </a:xfrm>
          <a:prstGeom prst="rect">
            <a:avLst/>
          </a:prstGeom>
          <a:noFill/>
          <a:ln w="9525">
            <a:noFill/>
            <a:miter lim="800000"/>
            <a:headEnd/>
            <a:tailEnd/>
          </a:ln>
          <a:effectLst>
            <a:outerShdw blurRad="63500" dist="17961" dir="2700000" algn="ctr" rotWithShape="0">
              <a:srgbClr val="96CCEE">
                <a:alpha val="74998"/>
              </a:srgbClr>
            </a:outerShdw>
          </a:effectLst>
          <a:extLst/>
        </p:spPr>
        <p:txBody>
          <a:bodyPr vert="horz" wrap="square" lIns="0" tIns="0" rIns="0" bIns="0" numCol="1" anchor="ctr" anchorCtr="0" compatLnSpc="1">
            <a:prstTxWarp prst="textNoShape">
              <a:avLst/>
            </a:prstTxWarp>
          </a:bodyPr>
          <a:lstStyle>
            <a:defPPr>
              <a:defRPr lang="en-US"/>
            </a:defPPr>
            <a:lvl1pPr algn="ctr" defTabSz="914400" eaLnBrk="1" latinLnBrk="0" hangingPunct="1">
              <a:lnSpc>
                <a:spcPct val="100000"/>
              </a:lnSpc>
              <a:buNone/>
              <a:defRPr sz="3200" b="1">
                <a:solidFill>
                  <a:srgbClr val="0070C0"/>
                </a:solidFill>
                <a:effectLst>
                  <a:outerShdw blurRad="38100" dist="38100" dir="2700000" algn="tl">
                    <a:srgbClr val="000000">
                      <a:alpha val="43137"/>
                    </a:srgbClr>
                  </a:outerShdw>
                </a:effectLst>
                <a:latin typeface="Calibri" pitchFamily="34" charset="0"/>
                <a:ea typeface="+mj-ea"/>
                <a:cs typeface="Arial" pitchFamily="34" charset="0"/>
              </a:defRPr>
            </a:lvl1pPr>
          </a:lstStyle>
          <a:p>
            <a:r>
              <a:rPr lang="es-ES" dirty="0"/>
              <a:t>Desafíos del </a:t>
            </a:r>
            <a:r>
              <a:rPr lang="es-ES" dirty="0" smtClean="0"/>
              <a:t>financiamiento</a:t>
            </a:r>
            <a:endParaRPr lang="es-ES" dirty="0"/>
          </a:p>
        </p:txBody>
      </p:sp>
      <p:pic>
        <p:nvPicPr>
          <p:cNvPr id="30725"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032616" y="1360731"/>
            <a:ext cx="1497183" cy="1151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6" name="Picture 11" descr="http://t0.gstatic.com/images?q=tbn:ANd9GcSNb_qO907t2JAAvkrISAVO8orGLzywY7fEyhmZty8-orrblB0U"/>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724465" y="3610288"/>
            <a:ext cx="1204109" cy="184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8" descr="http://t2.gstatic.com/images?q=tbn:ANd9GcQZ208kTUuXS3w7VcUX2DCsSBwAcBS_DMWKOx1L8aqIg9WD9-V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467600" y="2376270"/>
            <a:ext cx="1706563"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AutoShape 2" descr="data:image/jpeg;base64,/9j/4AAQSkZJRgABAQAAAQABAAD/2wCEAAkGBhQSERQUExQUFRUWGBcXFBcXFBgXFRUUFBcVFBQVFBQYHSYeFxkjGhUUHy8gJScpLCwsFR4xNTAqNSYrLCkBCQoKDgwOGg8PGiwkHyQsKiwsKiwsKSwpLCwpKSwsLCwsLCksLCwsLCwsLCwsKSkpLCwpLCwsLCwsKSksLCwsKf/AABEIAMIBBAMBIgACEQEDEQH/xAAbAAACAgMBAAAAAAAAAAAAAAAEBQADAQIGB//EAEgQAAEDAgMFBQQGBwUHBQAAAAEAAhEDBBIhMQVBUWFxBiKBkaETMnKxByNCwdHwFDNSYoKywjRzkrPhFkNTg5OitBUko8Px/8QAGwEAAQUBAQAAAAAAAAAAAAAAAwABAgQFBgf/xAA1EQACAgECBAMGBQIHAAAAAAAAAQIDEQQhBRIxQRNRYSIycYGxwRQVM6HwI1IGQlNigpHR/9oADAMBAAIRAxEAPwC21uc4Pgi3OgSdyVN1TC8HcP5yWh3OHrk+V5A6twXb8uCwys4aE8huWhKikV+Z9Rlb1cQnzVd1cYchqfRa7OYSSACZgADUk6QEyuOy9UkmabSI7pfnppkCB5qPcuxjZZDMFkR+1PE5aZnI6SM8jkrre5IMHMfJYvbF9F2Go2DqM5BHFrhkQqE5U9qMsPqNiYS+rdEnIwOWSLrDuHolySC3Sa2Nm1nDefM79T1R1tXxDmNUvRNgMzwhJkK5POC+5r4RzKBNU8Tx138eRV98O8OiGSQrZNvBdQuiDnJH53o+UqTJo7ngkydUn0Ba90Scsh81T7V3E8dTrx8slqokAc29w+2uMWuo9RxQTxmep+atsve8DKrOp6lJBW3KKyaELelTkrZoWjXwUmQSSayE+xbp960daZS3PiPzqtm1WnkiGV2ic0N5ReUYSW4ua2ck0bs1jWy6T4pY9/eJGWaZUL0PaGuMHjuPVKeRtNyZa9TWpZU5jNp+IO8SOGSEubJ1OJzB0cNCmlO1MEd0jd3pAPFuWXRW7SqNFItcRJEADWRwG5QUmmXLaISj0wKdnbQNJ0xLT7w48xzTUsZVOOm/ESSSC/A9pjLCTuHCEgWCFOUM7oqafWupcsln4Ha2NuWOLiGNBABg6kGcRJAjw4rnu0F2ypWlkGAAXDQkEnLjEwlhpEjQkeJCwAmjDDzkNqtWpw5VF7+YwsNuVqLMDHjDMgOaHROoB4cuaiAUS8FFePEbksZDbe1jM67kXTp4iG8SB5mFTSrBwy8Ub+iuY4S6m1wg4XOzByIxDduUpSUepOmpz2gslTrwMcRRa1jQYEsa57oJze5wMk8BlyWlzairT9oGta5rmtfhAa1weHYX4Ro6WkGMjKt2jbsxYqb2EOM4Q7OmTnByggHfwhGUramGtpmszvHHVeDkMIIYxoIGI5kzpJVGub58tnS6vS1z0/LGO/bzNOzlPDUMaim+DwPdk+RKchu4fL7lXZbPoscyqx9RwziDTLXAZOa6OR06Ii6qhrHOpYhJDZJEgOnIRxgCdVblZyxc8AtBpZrFT2eRX2msXuoshjiWvMwJLWubJkDMAkA58FzlvaZyfALoWVC04gSCMwd4PGVrt20ALagyNTNzYgB+BriW8jimN0oGn1PitrBDjHCPAavTz6CsIOtZnVunDgmdna43GTDQC5x3hojQcSSAOqJdToz7j4/vBi66R4IlmohU8SMqnh1uqjmK2OebauO6OqNoUcI+at2j9U8N1a4B7HcWniNxBBB5hYa6RIRk8rKKSrVcnF9UV16IcI8kE62cNyYOdCGdfDcCpIhZGPc0oWhmXZcuKNVVK4DuvBWykTgopbAdxaGSW+X4KoWzuB8UZWuA3meCqbfjeE4KUYZLbehhHPegKhzPUplTcCJCW1NT1PzSQrcJLBjEtmUiVoi6Lskm8A4rm6lRtHcvNX0tiV3e7SqHw+4p32dthBqEAuBwt5QASeuYCclY2q4p4M+SKz5nUaLgEdRUrJSxnocDWoOYYe1zTwcCD5EBaLvrqyFdhpOzkH2Z3scBIwk6AkQRwXAszjgr2k1a1MOZLoY/EeHS0VqhnKfRmzATpPh/osPYRqCOoXQyGM7sDhzJ06qsXDnEBoL9JbA55ObqPi0RecItJKSxzsQpx2at2Oc4uAJbEA8DMujwW+1dgkNxsb8TR3o5iCd6T0qrmOxNJa4b/mCN/QqWeeOxWjW9LcvEW3mdXdbSwuc0PDYblkD3zPdc5xhp0iclRb0W3BLKlNwIE48LWubwDoyceB0KXjbTHR7RpY4T36YDgZEHE12vromFDblszve0qvIbhALSYbrAAaAgNNG9GUJx7NCLaOznUXlhz3g7nA6Hl/osInanaJ9V8saGtAgBwBccyZPDXRRS5pGe6NLnr+4ua+Mwnt5TmpcH9kkj/qNbn4FJKNLF5Zro3frLz4Kn+axQ1fYPwLK5/kKEVsu3bUrMY6YdM7jk0nXqEKuj7PNDaOMAYy8guyLgAGw0cJknms6yxVxcn2OpjFyeEa9nwP0dzjo1znGIk92kAOskIpt/TggteQRBEt6iDGRCNqZ29UwNIkAD7TJmNTold40BtKN9ME8zjeJT/iZSrXL0a+5Zo00OZ83XPX5GtJ1PFJa8t3DEB/iMZ5ou+sGV203PdUaZL4GGSHAAZ7vdlBUrVzwS0SBroM/E6psygfZtJgEANIkT3cgYnQiEOu2cE+ULrNPVelGe/wAxfS2JhJwFzw9paO6QWvBbUbigEQcETxKDNlUxYcD8XDCZjSYjSd6dX9B4phrNXOl2FwyABABM7yTkk1b2jHd4vDo/aMxydOYULbOfDl1KNFEaMxr6Z2ANvbPqY2tFKqcDA1x9m4jES57ocBBAxR4FL7F+oT5tV5aTjdlH23faMZZoPaDZrF51cymZ4nA2SeZWppdQprkSxg5fifD3TPx+bOXusCu+fmAhkZe0t/mg1fOesT5iApmH92eUpaxhJgJmGZRyhJk6U9xYXSZ4rC2qU8Jhapyu+u4TY1O9HH7lU45nqfmrrKlni8AqH6nqUwfDUVkyWSFox8LJqLsmdnbZgwljqhGrjUc2TvhrYACrajU10JOzuXNHoLtXJqnGwL2YrYqTxlLHAn4XiJ6S2PFN1Ta2NKk/FSYWGIP1j3BwOrSCYIRDnZzAHISuU1tlVtrnW+p6Dw2q6mhVXdV5Grrj2bXVNzGud4wQ0eJIC89hei3Yp1WYH05bOKBUe2SNJjVA/wDolt/wP/mqfitHQaqjTVtN7v0Mbi/DtVrbVKCSSXdnK2u0S0YXAObwP3fguno0gxoaARl3p96TmQTwGkLndu7MFGtgYSQ5rXMn3hjGhIAkgrp6lTF3s+8Ac4Jn7QJG+ZWpqGnBSj0Zn8L51ZOFvWOxolnaa3DmNqx3w7A8ge8CCWOcf2pa4TvkJmlvaOqBRY2e854dH7jWubJ6udl0KDpm+dYLnFIxemk5fIQ2tm+q7DTbJ3mYaPiO5Mj2Wqxm+iOMucI5+6reyt60F1N0BzjLZ+1AiJRl3Xf7V31fvd0B0YnBoPepvIgGJMZ6ZhXZTeTI0+jqcE2s5QlOwa/2WNqDc5lVhafMj8lRNW2L3AO9rTOIAn2hYKmkQ/CYJAAEqKPPIP8AgKPIADABAEJvSrUXOuCDUmrTfAIADXR7Uy4HPvMygLnbW5MwdDp1TO194/BU/wAp6JbBNblLQ6mUJpQ7tJmdi24dVEtxNAc4giW91pgnxhdM2iKchrWNxAE4WjMHMTzzSfsq8B1ad9JwHM4mmPQp9eDNvNjCPKFzWucl0fb7neafDeDDrlzmlvdwwZGERGXLp5IftFbBjqWHIYMhwzJ/qV1IZVPgPzaFT2idL2cgQOkU1HSuUoNt+X1LMcK5Jev0NNmiWAfvn5MCuIWuzKUMYf2nyI4SwZ+RVtcd53xH5lGkhOXtP+dyUacnwJ8gSl22/wDdf3f9b01tNT8D/wCUpVtz/dfB/W9L/KwNj3/nqUUP1FX4qX/2IC/95vwU/wCQJlatBovaIxue3C2QC5tMS6JgSMY3pXf1B7QtBBwtY0lpBEhgmCNYMhaGhi+bPoc9xicfDUc75+xSqH2jTu8ipdV8Iy1OiALidVrHJWTinh7jJlMN0CsS2jcFvRMZTNEoTUlsa1KYOoHiqmWreviha9fEeW5VA8Mk+AUrY56DVLaw7zupRlrXxZHUeoQbtT1KcezEkjQtXo2GXxxdHmQvPm5r0BjoeDwcPQrC4zv4a9f/AA6n/DSx4r9F9zRzYJHDLyyWFvVMuJ5n5laLnJLDaOzT2IifYgNa4zGFznAHXC7CAOG5DI2q36r/AJLj51ArGmgpTw/5uA1EnGO382ElzRp1KgqOZ3gGgQ50Q3TKVayoAIwiOZJg8Rmt6VIFjzvBZHiTKpW5zPCXYxo1QTcktzZjoOgPUT960uKbagh7Q7rM5c5yWVlgzHUJlJroSlCM1iSyBDs9QfkGva4+45rySH6tMHI5pLS29Uw4KjWVmxo/3v8AEN/OF2dvTDblrRoKkeTl587VaGnzYnzMweJT/CcnhJJPOw8Z2opAf2T/ACuEb2qJEorPhRMv80s8kZaM07tWkuMbm1SegpPn7kBb2sZnVPNjWhcK7xEMo1J/jY4CPIpWP2WR0Nb8WK9QXY1QtcSDmMPz38RyT3Z1w6pSpueS4kOk9Hvy4AZQkWyKZJfAmBJjcAcyeQTnYv6il0f/ADvWFq4p1xz5r6nc0Nqyfw+wfTeW4yOA4HLEMjuKX7TeSGE5nv8A9KPcMqnh/MEBtD3Wfx/NqlRFLSPH9zLFTb1Uc+X2Cv0l1O3pFse84ZgGN8g7iiHsBqETlOscTHzKCuf7LR+N3yKPp/rf4v6gmksyin6BZvlhKS6+19QetXNNlQtOYEZ83tacvE+aXXVyalPE4NnFAIEQ2B3RyzJ6phe05ZW5Au8ntKX1W/8AtWH99/jmEJLZ/BgbXuvihJtn9Uz43/yUkDYjM8ITPadEupMj/iPz/gpoajSwiAtvSfoo4jicH+Nk/h9AS+HeHT8UOmVaiHCD4IN1o7grWTKtrfNkpTJre5G+EPQs85d5IxMydUGllihZRlez3t8lS20dOkJ8gHXJGbId7wK0re87qj6NANS6se8eqQSUeWKRllTML0HDLoO8+OZXnopErsv9oKXvy7jhjvTrEnL1WRxOmdvJyLOGdHwHU10q1WSxlLH7jGu8FxI0OY6HMKtZkEAj9lv8olYXMWrE5L1Z3FTzCL9ESUSK003jPu0y0edImPElDErek9gFdof3g0ktPA+xzHIEQrehg5SeO2PqVdXNRST75+hrZj6qv0Z54kEmGz2TSuPgaf8ACcX3JfK1n0RQRFba++34h8wqlvSdBkCSJIHEgEwmXUd9C0XB9rjynGXcsjPkuUudg1AMbC2ozizPLp+Erp6Yl0ZjM6ajX5IXZVu+nWLHP+ziAAAD5dBeeBB5DXermnk1nBla+iFyipHIBRdxednKVVxecTSdcJABPGOP4KK34rMX8sXmcxRuA77wnmxNvCg17HUw9r/ezgxGGOYifMrlKb4IKYXLoafzrkiSSezKdGolD211R1ux+0Wz6Rdha6k5wAcXBzxHDFnA8kfZ29B7mC3fTNMbg+SJJc4YTnvXmKxCr26OFiwX6eOXQeZJM9UuNlPAqECZIwgZmMU5JRtW1c1tMuaQO/u4lsTw0K57ZHaG4ZIFV8DQOOIf9ybs+kOqx2GpTY8ZZglrvvHyQvwvLW6o9M5NajjdXOrprHYPv6BFrRyPvSctMQ/FE0v1v8X9QWLX6Q7Z0Yw9h5txDTi2T6JlYV7Wo/HTqscTnhxDI7+6c0Cenkmn5GlDiNN0HFSW+f3FNz7lf4HfztQLgDaDkXEf9Ro+8rpNo7BLmOFJwBdrizGGZIHDOEJ/sw/2Ps8bZg7jGIvD/wDDlCB4Uk2vRh7LYyw15o43aFYNpMne9/8AJTQ7XTom3aLs3XaxrW03VAC5xczMZhoAAnFozMxvSC2Y5hLXNLeTgQfVammWKkn1OQ4lJvVSeNvP5BD3QJKFdfDcPVa3z8wPFDKyjJssaeEMKNyHZaFXpQCmYf3Z5SnJ1z5luaV7oN5nh+KpF+d4CFJnNRLAJ2tvYaUqocJCW1R3j1V1i7vRxCqr+8epSRKcuaKZuCtwJ/8Azkh2vhWtrDeEzHrkjt7b3GfC35BbPr4SxuEHG5wkkjCG0n1BAGRzaNVKJ7jY0wtjphCquPfofHU/8equNrinfJP/AHHpd03HTRcX/Z9UXlKqAwXlckYWVGlmLcC4MdJAzIlsHhiTUpTtmpFR56DnJaAFa4UsymvQqcZfLGuS7P7DSk/DLGkOL5nA6QGtp1HZnfJIy1QqU2NQY2CAHSdZIdkZgzkU2WjbFRaSKumtdicn5kUL3NDnMALmtc4A6d1pJnwBRV1bBomI7zQMyZBpMeZnfiJ03KinpU/uq3+U9QjH2kmHlL2HJeoD/wCvUR3i4ka4Q0l2e4jQKql2jtac4GPBOuGmQTyJJXMk/wCg49Arv0OpE+zqQMv1btTpuWkqIx6M5j8xutSbrz8BpcdsaxP1dNjW8Hkl3jBAUSR+Rggg7wWmR1yUU/Dj5gHrtRn3f2Zfb0cTuQzKOq05aQtmiNNFsilSFaisClwIMFYCaVKQOolaUqDdQB5ynyCdO5raUYGep+W5VXtHPF4FGqQmDOGY4FC3pUsR/OXijXW7OA8/uVrKYAyCWQMasMOtdsVqYhlV4A3TiHk6Qirb6RK7DFVjH8dWE5cRI9EpWlSmCMwoOMX1RdV9sPclg7S1+ke3d77ajOOWIDxbn6J3R2nb1xAfTfO4xMaHuuz9F5ayg3cB81bCg6l2LdfEbUv6iTPQb/sZa1cyzCeLHFu+dNPRIbz6M99Kt4Pb/U3w3JPa7WrUvcqPHKZHkZCbW3bqsz3wx/Xun0y9E3LOPRk3Zo7f1IYf88hLddibpn+7xDiwh3XLX0VVa2czuua5sZQ4EfPqu3tu3dI++x7eeTh6Z+ibWu0qFxIa5j4EkEZgaSWncl4kl1Q8NBp5fpTPHKlItMHwWq9cu+ydtV1pgc2nDz3ZJJcfRwzWnU8HifUfgpK6LKdvCLov2cM4mxpfaPgqH6nqV1d12SuGfYxj9wg+hgrmb62fTcRUY5mZ95pHiJ13IikmVLqJ1RSaYO4LLGSVrK3pPgqRVgk5Hd0Gwxg4NaPJoVVc/WUetU8p9mR8iVdSPdb8LfkFRcfrqH/N35/q+C42r9eX/L7nqNyX4eC9YfVBJXNbTv8ABcVGnMSOo7o8wulK5LtLTAuHc4J6wFb4Oszl8DN/xDNwpjJeYw2M+m6qAH4ZxHDkMwx0RIy6BMVz/ZdoN0wHMRU9KTyPUJ/uWpqliSKXCrvFqbx3Lql77TFAIaxwZJ3vFOmDl4LFLSp/dVv8p6tuPt/3jP8Ax6RVVPSp/dVv8p6E/wBRfIuJ5pefX7i/szZMbSFSAXOkl0ZtgxhHCPvRdbaUVXNNQMDQIyaZcZlr3OyadIBieK5rZG2XUDoXUzmQNQf2m/gnFOjSqwaDmOzJfTc6JB96D7zD6K9JNPcyNPOE4JxKqm26zIbiqsIAkVKTHuniHDKFE12fbV6dNrQ2iANxdUcWznEk56qKBcwcfbXBBg5j5I57oBJ3JW0SR1TC6HcPmrpyVUnysBq1i7VatdGmSwonK7bbGNtWxDnvVd3XjIea1sG6noqr0d5RLEpPkKVdb3BBz0VKgCcBGTTGxdAkpbWrlx5cEdVHcI5JYmQe5vZGQ6NEfa1sWuo9UAiLEZnonB1SakX3VfDkNT6IAlE3ze8OiGSFbJ8zRbQuC08uC9G7D2I9jUeRlUOEc2tEH1Ll5ovZdhWPsbelT0LWCfiiXepKBc8I1uERcrG30R5hcbSr29V7GVHswOLYDssshIMg5JjZ/SHcs98MqDmMJ3b2+O5T6QrHBdYxpUaD/E3un0DVzCIoxks4Klt12nulGMmsM9G2f9ItN5h9N7OYIcI9D6JvR7R2tU4faMJP2XCNOTsl5TZDvdAVrW953VQdMexbr4pcormSZ6pddk7SsJ9m0T9phw/y5FIr76M2mfZViMjAe0OGnFsFcbaXb6Zmm9zD+64j0BhdHZ9urhnvYKg5tg+bfwUeWcejCrUaW79SvD9BzcUAx2D9kAeQEoO4kVaJwy0mqMW4H2Ux5Shj2xo1XTUpvpk6lkPaecGDpwldDsjbloWFraoM+8HgtOYjQ8lhQ0NsLpSa2ef3Om/MNNdVGEJ7rH7MXFcdt/8AtNWdxH8oXpVLYbHZtqYm8oOXCQle2Po/bVe+oyqWucZIc0Fu4ACIIEBG4ZRKiUnYVeN82rqjGnfDycl2bt+/7SYw4gIPFpn0KdqW3ZO4ti4nA+nDiS05jIwcJHyWSrepeZIFw2p1VcrWCB844gfWOmHYsw1ok8DG5be1DW1CTA9lV9abgPUhU0D75y/WP0bhmA0eOkSr6YBkO0LXAzpEGZQn7/8A0W0v6TXxOHWjqYPX181u6Jy03dN3pCfdnthNqN9pUkiSGt0BjUu49FrSaxlnE6emyVjjB4x3EXtn7qtUDhjJ+9Regs2XRAj2VP8AwBYQueJq/hrv9RnG29rGZ1+SvhVUa4d14fnVXI5mwxjYDrWX7Pkq2WTt+SurXgGQE/L/AFWrL7iPJLcC1XzBNNgAgLWvRDlY105ha1KgaJKQdpY9AE2buXmr7e0jM68FW6+O4Dx/OSvo3IdloUtwEVXnYuhCVrPOW+SLCHrXYBgZlMgs1HHtFDLJx1geKMpUg0QEMy+4geE/ei2PBEjROQrUOxrWpBwgoM2TuqOe8ASUI6+4DzSFYo9xj2a2R7S5pB2mLERrkzvGfIDxXrQC4b6O6eN9SoRGEBg6u7xz6ALulVueZYOk4ZVGFPMu5yn0hbMNSg17dabv+12R9YXnTbN3IeK9l2pae1pPZ+00jxjL1heP/ppBIcIjIjeCMj6golL2wZ3FaYKxTff7F9GgGiPMoCse8eqY06gIkJfXHed1KOZVnurBgVFHVlrhKhak0D5pLoYTOzHdEeKWK+2usPRRkgmnklLcZMuS13deW8C0xnzKY2nau5pkDE5/J8OB6OyKVNDXZtI5g6H8PBX0rYwASAJmAOc6lBaybMJyitmdYO2HdIqUg4fawn7O+AdfNCWdezqu7twGjXC9uF0akS7IpDc3rWA5gmMgEgUfBjPqSs4jbRjG56/d7Hp1WjAWt17zQCDMaxruSy/7IF1JzRWwk6nBPc3gZzJXHbJ2bVbDxVfSnTCSDGueceGafPv6uA03XLoIIOL2cwcjnCG6knkvV6tzhiUcHDEDdmN3Tcug7K7Wa36l5iSTTJ0M6tnjKGOwMQmjVY/kcj5z9yVXNqWnC9pB4H5g/erLxMwqlZpJuU47Prg7Paf6Zj+o9lgge97075UXLUNu3LGhrasgaYmhxHKVELwmaa11X9yBaboIKPunw0nw88kHbUS48vzkj6rJBHFWmc/UnysVBZWXNIMFYTgGmGWD9Qqr13e8PmiLSjAz1P5CrvKO8eP4qJZafhgigMZqKyjRLj81IrRTb2DqroaTyS1NXNkRyhLKlMgwVFB7k9jVE2L8yPFCo6zowJO/5J2QqT5iu+dmByQyMvKM5jdqqbK1NWoymNXuDfMwfSUug84tzweo9ibD2VpTkQXy93Hvaf8AbCfqujSDWtaMgAAByAgKxZ7eXk7emCrgoLsjBC8h7W2Hsruq2IDjjb0fn88XqvXlwn0l2P6qr1YfHvD5HzRaXiRn8Vq56ObutzjbJ/ejitKvvHqVfZUo7x8EPVPed1Vs5nGIrJkFWMdxzVQKupt/MJmTga1rfePFDo2rVABQSaJG6KWGQLJeVZbW+Mx5pm3Z9No70+Z6bkza8g1NdkllSwJ5WWugjrPkmzrGmfsvHMA5R1Q9TZBw4qZxjWIh3+qSmiUtLYnzZydFQrBzQ4HIifz0S2neiXuDZa8nOAXjdI3bpwujxlKrHaLqRMZje08eXApszadGoWux+yqCcyBJkQQTEOCA1g2KbIzWxq01IbUa9pB7rasFpaJiHtGUA7iCOYT282c2tTwv1AydEEO4jh0QLLVjmgOrueMpBqNDXb8xrHKVdedoqNIHvh7tzWGSTwyyCb4FhrK3OPqUi1zmnVpLT1aYy5LCxVrlznOdGJxLjlvcZgKKwmcvbGvneOmRq0cNFlL7W4gwdPkjXvgTwTsNGSaySowHWPFaMpN3QgalUuMlatdCfAF2rPQahRVW1fEOY1Vd3XjIa70gzmksm76TN8T1+5WtA3aJUrbethOuW9OCjas9BktHsB1jxWxMCdyWVqxd04Jglk1Fbh1OmzdCtBSkFH2tfEM9R6pmiMLE9sYCE67GbPa+5xkD6sF3ie6PmVzl3XwiBqfku5+jmxw27qh1qPy+FndHriULHiJe0UVPUKOOm51wWVhZVM6kwlPaew9rbVBAJAxjqzvfKR4pusPbIITp4eSE4qcXF9zx/wDPoltf3ndSmt1RNOtVpH7DiBzb9n0ISqv7zupV9HF37LHqaLOJRrZVotuacBFS7MplRXG0O6CqnNI1SyhThPqwrZ9fCYO/04JjcEwABlvInKNIjPxSNF220XN5jn9xQpRZf098cKL2Yc1pfEyRoHtMeYkT6FE2NGHulxJgcIgzmeJy3oJl3RJktI6iRnyG9EU9q0Wju+jIQzSTKdv2oEVBkSYdz3g+kJPCO2jtI1SBENGg3k8SqbKydVfhbA3uJ0aNJjeiReI7mdqI+JclX1BfZDgFsxgGgXTt7PUGNmoXGNXFxHLIN+SqrbKtdAK4yJJaHnCANXB40TeJHyCvR3SWHP6nOysp7/sg9wDqdZjmEAtLmkEg5jSfu6LCl4q8gH5bb5oSMbJACPumyw+axb2uHM5n5dFeQpgIVtRwxSoi6tj+z5f6rRlid+XzT5AOuWcG9g3U7tFXejvfnojmMAEBa1qIcPkm7h3X7GBYoArzYu5eavoWmHM5lPkCq5NllZncI5Jam6ErWe8eRTILbBy3QGibBuZPJYbYuOuSMp0w0QE7ZGut5ywW9acQjfkOslewbIshSoU6Y+w0DxjM+crz3s9ZCrc0gcwHYz/BmPWB4r00Krc+x0HC6cc1nnsZUUUQDaIoookI877cbPw3bagGT2Z/E2Gn0LVyFf3j1XqXbazx22Lexwd4Hun5ry2v7zupV2p5icpxOrw7fjubU1YCEO10K9jgeRU2Uq2WNnXLqPvRBohwz14/ncqmsJ368ArsYbqQhlyO4sq04MLVWXFTE4lWWFAPeAdNT4IieEUXXm3kiUspk6AnotjbvGrXeRXRsEDIeAVP6Y7BjloB3w5xHEEDehc5fjo01jLOelMtgXoZUwu0fAHxbs0b7OlVgOAa4zhczfHHgYjUJZtPZRpRJlp0OmfAjcUnLmWBoUS00+fqu/mdHteocAGEkEgl4mGYTIOQJBkCDBHFCtNSsWA+03htWk6WcT7VjTB6iOiUWG36tGB+saNAciOjvxR1Ha1m4y8VGanCcRZLjmQGnXmIQmmupsU2RmsxeQe/Z7J+GrXfSdrDGDCQdHd2MznuBy8TExZtrZ43N8aTifMglRRDAKiiitHOEWFFEhGVFFEhEUUUSERYKiiQjKiiiQjo+ww+vf8AB97V3YUUVa33jouH/o/MyooohF8iiiiQhft/+zVvgd8l47c++7qoorVHQ5vjPvx+BWtmqKIzMin3jYLBKiiGzQXRmhROzP1g6/coopy90pab9RfMc3Z+rd0KEtT9ZS/eb3v3vi4qKIBuQDtk0xieYEgkAxoOHRWbbH1DurfmoomXUnP3TlVA2QJzUUVo5mDalsY9mOA8lFFEibk89T//2Q=="/>
          <p:cNvSpPr>
            <a:spLocks noChangeAspect="1" noChangeArrowheads="1"/>
          </p:cNvSpPr>
          <p:nvPr/>
        </p:nvSpPr>
        <p:spPr bwMode="auto">
          <a:xfrm>
            <a:off x="7620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p>
        </p:txBody>
      </p:sp>
      <p:sp>
        <p:nvSpPr>
          <p:cNvPr id="30729" name="AutoShape 4" descr="data:image/jpeg;base64,/9j/4AAQSkZJRgABAQAAAQABAAD/2wCEAAkGBhQSERQUExQUFRUWGBcXFBcXFBgXFRUUFBcVFBQVFBQYHSYeFxkjGhUUHy8gJScpLCwsFR4xNTAqNSYrLCkBCQoKDgwOGg8PGiwkHyQsKiwsKiwsKSwpLCwpKSwsLCwsLCksLCwsLCwsLCwsKSkpLCwpLCwsLCwsKSksLCwsKf/AABEIAMIBBAMBIgACEQEDEQH/xAAbAAACAgMBAAAAAAAAAAAAAAAEBQADAQIGB//EAEgQAAEDAgMFBQQGBwUHBQAAAAEAAhEDBBIhMQVBUWFxBiKBkaETMnKxByNCwdHwFDNSYoKywjRzkrPhFkNTg5OitBUko8Px/8QAGwEAAQUBAQAAAAAAAAAAAAAAAwABAgQFBgf/xAA1EQACAgECBAMGBQIHAAAAAAAAAQIDEQQhBRIxQRNRYSIycYGxwRQVM6HwI1IGQlNigpHR/9oADAMBAAIRAxEAPwC21uc4Pgi3OgSdyVN1TC8HcP5yWh3OHrk+V5A6twXb8uCwys4aE8huWhKikV+Z9Rlb1cQnzVd1cYchqfRa7OYSSACZgADUk6QEyuOy9UkmabSI7pfnppkCB5qPcuxjZZDMFkR+1PE5aZnI6SM8jkrre5IMHMfJYvbF9F2Go2DqM5BHFrhkQqE5U9qMsPqNiYS+rdEnIwOWSLrDuHolySC3Sa2Nm1nDefM79T1R1tXxDmNUvRNgMzwhJkK5POC+5r4RzKBNU8Tx138eRV98O8OiGSQrZNvBdQuiDnJH53o+UqTJo7ngkydUn0Ba90Scsh81T7V3E8dTrx8slqokAc29w+2uMWuo9RxQTxmep+atsve8DKrOp6lJBW3KKyaELelTkrZoWjXwUmQSSayE+xbp960daZS3PiPzqtm1WnkiGV2ic0N5ReUYSW4ua2ck0bs1jWy6T4pY9/eJGWaZUL0PaGuMHjuPVKeRtNyZa9TWpZU5jNp+IO8SOGSEubJ1OJzB0cNCmlO1MEd0jd3pAPFuWXRW7SqNFItcRJEADWRwG5QUmmXLaISj0wKdnbQNJ0xLT7w48xzTUsZVOOm/ESSSC/A9pjLCTuHCEgWCFOUM7oqafWupcsln4Ha2NuWOLiGNBABg6kGcRJAjw4rnu0F2ypWlkGAAXDQkEnLjEwlhpEjQkeJCwAmjDDzkNqtWpw5VF7+YwsNuVqLMDHjDMgOaHROoB4cuaiAUS8FFePEbksZDbe1jM67kXTp4iG8SB5mFTSrBwy8Ub+iuY4S6m1wg4XOzByIxDduUpSUepOmpz2gslTrwMcRRa1jQYEsa57oJze5wMk8BlyWlzairT9oGta5rmtfhAa1weHYX4Ro6WkGMjKt2jbsxYqb2EOM4Q7OmTnByggHfwhGUramGtpmszvHHVeDkMIIYxoIGI5kzpJVGub58tnS6vS1z0/LGO/bzNOzlPDUMaim+DwPdk+RKchu4fL7lXZbPoscyqx9RwziDTLXAZOa6OR06Ii6qhrHOpYhJDZJEgOnIRxgCdVblZyxc8AtBpZrFT2eRX2msXuoshjiWvMwJLWubJkDMAkA58FzlvaZyfALoWVC04gSCMwd4PGVrt20ALagyNTNzYgB+BriW8jimN0oGn1PitrBDjHCPAavTz6CsIOtZnVunDgmdna43GTDQC5x3hojQcSSAOqJdToz7j4/vBi66R4IlmohU8SMqnh1uqjmK2OebauO6OqNoUcI+at2j9U8N1a4B7HcWniNxBBB5hYa6RIRk8rKKSrVcnF9UV16IcI8kE62cNyYOdCGdfDcCpIhZGPc0oWhmXZcuKNVVK4DuvBWykTgopbAdxaGSW+X4KoWzuB8UZWuA3meCqbfjeE4KUYZLbehhHPegKhzPUplTcCJCW1NT1PzSQrcJLBjEtmUiVoi6Lskm8A4rm6lRtHcvNX0tiV3e7SqHw+4p32dthBqEAuBwt5QASeuYCclY2q4p4M+SKz5nUaLgEdRUrJSxnocDWoOYYe1zTwcCD5EBaLvrqyFdhpOzkH2Z3scBIwk6AkQRwXAszjgr2k1a1MOZLoY/EeHS0VqhnKfRmzATpPh/osPYRqCOoXQyGM7sDhzJ06qsXDnEBoL9JbA55ObqPi0RecItJKSxzsQpx2at2Oc4uAJbEA8DMujwW+1dgkNxsb8TR3o5iCd6T0qrmOxNJa4b/mCN/QqWeeOxWjW9LcvEW3mdXdbSwuc0PDYblkD3zPdc5xhp0iclRb0W3BLKlNwIE48LWubwDoyceB0KXjbTHR7RpY4T36YDgZEHE12vromFDblszve0qvIbhALSYbrAAaAgNNG9GUJx7NCLaOznUXlhz3g7nA6Hl/osInanaJ9V8saGtAgBwBccyZPDXRRS5pGe6NLnr+4ua+Mwnt5TmpcH9kkj/qNbn4FJKNLF5Zro3frLz4Kn+axQ1fYPwLK5/kKEVsu3bUrMY6YdM7jk0nXqEKuj7PNDaOMAYy8guyLgAGw0cJknms6yxVxcn2OpjFyeEa9nwP0dzjo1znGIk92kAOskIpt/TggteQRBEt6iDGRCNqZ29UwNIkAD7TJmNTold40BtKN9ME8zjeJT/iZSrXL0a+5Zo00OZ83XPX5GtJ1PFJa8t3DEB/iMZ5ou+sGV203PdUaZL4GGSHAAZ7vdlBUrVzwS0SBroM/E6psygfZtJgEANIkT3cgYnQiEOu2cE+ULrNPVelGe/wAxfS2JhJwFzw9paO6QWvBbUbigEQcETxKDNlUxYcD8XDCZjSYjSd6dX9B4phrNXOl2FwyABABM7yTkk1b2jHd4vDo/aMxydOYULbOfDl1KNFEaMxr6Z2ANvbPqY2tFKqcDA1x9m4jES57ocBBAxR4FL7F+oT5tV5aTjdlH23faMZZoPaDZrF51cymZ4nA2SeZWppdQprkSxg5fifD3TPx+bOXusCu+fmAhkZe0t/mg1fOesT5iApmH92eUpaxhJgJmGZRyhJk6U9xYXSZ4rC2qU8Jhapyu+u4TY1O9HH7lU45nqfmrrKlni8AqH6nqUwfDUVkyWSFox8LJqLsmdnbZgwljqhGrjUc2TvhrYACrajU10JOzuXNHoLtXJqnGwL2YrYqTxlLHAn4XiJ6S2PFN1Ta2NKk/FSYWGIP1j3BwOrSCYIRDnZzAHISuU1tlVtrnW+p6Dw2q6mhVXdV5Grrj2bXVNzGud4wQ0eJIC89hei3Yp1WYH05bOKBUe2SNJjVA/wDolt/wP/mqfitHQaqjTVtN7v0Mbi/DtVrbVKCSSXdnK2u0S0YXAObwP3fguno0gxoaARl3p96TmQTwGkLndu7MFGtgYSQ5rXMn3hjGhIAkgrp6lTF3s+8Ac4Jn7QJG+ZWpqGnBSj0Zn8L51ZOFvWOxolnaa3DmNqx3w7A8ge8CCWOcf2pa4TvkJmlvaOqBRY2e854dH7jWubJ6udl0KDpm+dYLnFIxemk5fIQ2tm+q7DTbJ3mYaPiO5Mj2Wqxm+iOMucI5+6reyt60F1N0BzjLZ+1AiJRl3Xf7V31fvd0B0YnBoPepvIgGJMZ6ZhXZTeTI0+jqcE2s5QlOwa/2WNqDc5lVhafMj8lRNW2L3AO9rTOIAn2hYKmkQ/CYJAAEqKPPIP8AgKPIADABAEJvSrUXOuCDUmrTfAIADXR7Uy4HPvMygLnbW5MwdDp1TO194/BU/wAp6JbBNblLQ6mUJpQ7tJmdi24dVEtxNAc4giW91pgnxhdM2iKchrWNxAE4WjMHMTzzSfsq8B1ad9JwHM4mmPQp9eDNvNjCPKFzWucl0fb7neafDeDDrlzmlvdwwZGERGXLp5IftFbBjqWHIYMhwzJ/qV1IZVPgPzaFT2idL2cgQOkU1HSuUoNt+X1LMcK5Jev0NNmiWAfvn5MCuIWuzKUMYf2nyI4SwZ+RVtcd53xH5lGkhOXtP+dyUacnwJ8gSl22/wDdf3f9b01tNT8D/wCUpVtz/dfB/W9L/KwNj3/nqUUP1FX4qX/2IC/95vwU/wCQJlatBovaIxue3C2QC5tMS6JgSMY3pXf1B7QtBBwtY0lpBEhgmCNYMhaGhi+bPoc9xicfDUc75+xSqH2jTu8ipdV8Iy1OiALidVrHJWTinh7jJlMN0CsS2jcFvRMZTNEoTUlsa1KYOoHiqmWreviha9fEeW5VA8Mk+AUrY56DVLaw7zupRlrXxZHUeoQbtT1KcezEkjQtXo2GXxxdHmQvPm5r0BjoeDwcPQrC4zv4a9f/AA6n/DSx4r9F9zRzYJHDLyyWFvVMuJ5n5laLnJLDaOzT2IifYgNa4zGFznAHXC7CAOG5DI2q36r/AJLj51ArGmgpTw/5uA1EnGO382ElzRp1KgqOZ3gGgQ50Q3TKVayoAIwiOZJg8Rmt6VIFjzvBZHiTKpW5zPCXYxo1QTcktzZjoOgPUT960uKbagh7Q7rM5c5yWVlgzHUJlJroSlCM1iSyBDs9QfkGva4+45rySH6tMHI5pLS29Uw4KjWVmxo/3v8AEN/OF2dvTDblrRoKkeTl587VaGnzYnzMweJT/CcnhJJPOw8Z2opAf2T/ACuEb2qJEorPhRMv80s8kZaM07tWkuMbm1SegpPn7kBb2sZnVPNjWhcK7xEMo1J/jY4CPIpWP2WR0Nb8WK9QXY1QtcSDmMPz38RyT3Z1w6pSpueS4kOk9Hvy4AZQkWyKZJfAmBJjcAcyeQTnYv6il0f/ADvWFq4p1xz5r6nc0Nqyfw+wfTeW4yOA4HLEMjuKX7TeSGE5nv8A9KPcMqnh/MEBtD3Wfx/NqlRFLSPH9zLFTb1Uc+X2Cv0l1O3pFse84ZgGN8g7iiHsBqETlOscTHzKCuf7LR+N3yKPp/rf4v6gmksyin6BZvlhKS6+19QetXNNlQtOYEZ83tacvE+aXXVyalPE4NnFAIEQ2B3RyzJ6phe05ZW5Au8ntKX1W/8AtWH99/jmEJLZ/BgbXuvihJtn9Uz43/yUkDYjM8ITPadEupMj/iPz/gpoajSwiAtvSfoo4jicH+Nk/h9AS+HeHT8UOmVaiHCD4IN1o7grWTKtrfNkpTJre5G+EPQs85d5IxMydUGllihZRlez3t8lS20dOkJ8gHXJGbId7wK0re87qj6NANS6se8eqQSUeWKRllTML0HDLoO8+OZXnopErsv9oKXvy7jhjvTrEnL1WRxOmdvJyLOGdHwHU10q1WSxlLH7jGu8FxI0OY6HMKtZkEAj9lv8olYXMWrE5L1Z3FTzCL9ESUSK003jPu0y0edImPElDErek9gFdof3g0ktPA+xzHIEQrehg5SeO2PqVdXNRST75+hrZj6qv0Z54kEmGz2TSuPgaf8ACcX3JfK1n0RQRFba++34h8wqlvSdBkCSJIHEgEwmXUd9C0XB9rjynGXcsjPkuUudg1AMbC2ozizPLp+Erp6Yl0ZjM6ajX5IXZVu+nWLHP+ziAAAD5dBeeBB5DXermnk1nBla+iFyipHIBRdxednKVVxecTSdcJABPGOP4KK34rMX8sXmcxRuA77wnmxNvCg17HUw9r/ezgxGGOYifMrlKb4IKYXLoafzrkiSSezKdGolD211R1ux+0Wz6Rdha6k5wAcXBzxHDFnA8kfZ29B7mC3fTNMbg+SJJc4YTnvXmKxCr26OFiwX6eOXQeZJM9UuNlPAqECZIwgZmMU5JRtW1c1tMuaQO/u4lsTw0K57ZHaG4ZIFV8DQOOIf9ybs+kOqx2GpTY8ZZglrvvHyQvwvLW6o9M5NajjdXOrprHYPv6BFrRyPvSctMQ/FE0v1v8X9QWLX6Q7Z0Yw9h5txDTi2T6JlYV7Wo/HTqscTnhxDI7+6c0Cenkmn5GlDiNN0HFSW+f3FNz7lf4HfztQLgDaDkXEf9Ro+8rpNo7BLmOFJwBdrizGGZIHDOEJ/sw/2Ps8bZg7jGIvD/wDDlCB4Uk2vRh7LYyw15o43aFYNpMne9/8AJTQ7XTom3aLs3XaxrW03VAC5xczMZhoAAnFozMxvSC2Y5hLXNLeTgQfVammWKkn1OQ4lJvVSeNvP5BD3QJKFdfDcPVa3z8wPFDKyjJssaeEMKNyHZaFXpQCmYf3Z5SnJ1z5luaV7oN5nh+KpF+d4CFJnNRLAJ2tvYaUqocJCW1R3j1V1i7vRxCqr+8epSRKcuaKZuCtwJ/8Azkh2vhWtrDeEzHrkjt7b3GfC35BbPr4SxuEHG5wkkjCG0n1BAGRzaNVKJ7jY0wtjphCquPfofHU/8equNrinfJP/AHHpd03HTRcX/Z9UXlKqAwXlckYWVGlmLcC4MdJAzIlsHhiTUpTtmpFR56DnJaAFa4UsymvQqcZfLGuS7P7DSk/DLGkOL5nA6QGtp1HZnfJIy1QqU2NQY2CAHSdZIdkZgzkU2WjbFRaSKumtdicn5kUL3NDnMALmtc4A6d1pJnwBRV1bBomI7zQMyZBpMeZnfiJ03KinpU/uq3+U9QjH2kmHlL2HJeoD/wCvUR3i4ka4Q0l2e4jQKql2jtac4GPBOuGmQTyJJXMk/wCg49Arv0OpE+zqQMv1btTpuWkqIx6M5j8xutSbrz8BpcdsaxP1dNjW8Hkl3jBAUSR+Rggg7wWmR1yUU/Dj5gHrtRn3f2Zfb0cTuQzKOq05aQtmiNNFsilSFaisClwIMFYCaVKQOolaUqDdQB5ynyCdO5raUYGep+W5VXtHPF4FGqQmDOGY4FC3pUsR/OXijXW7OA8/uVrKYAyCWQMasMOtdsVqYhlV4A3TiHk6Qirb6RK7DFVjH8dWE5cRI9EpWlSmCMwoOMX1RdV9sPclg7S1+ke3d77ajOOWIDxbn6J3R2nb1xAfTfO4xMaHuuz9F5ayg3cB81bCg6l2LdfEbUv6iTPQb/sZa1cyzCeLHFu+dNPRIbz6M99Kt4Pb/U3w3JPa7WrUvcqPHKZHkZCbW3bqsz3wx/Xun0y9E3LOPRk3Zo7f1IYf88hLddibpn+7xDiwh3XLX0VVa2czuua5sZQ4EfPqu3tu3dI++x7eeTh6Z+ibWu0qFxIa5j4EkEZgaSWncl4kl1Q8NBp5fpTPHKlItMHwWq9cu+ydtV1pgc2nDz3ZJJcfRwzWnU8HifUfgpK6LKdvCLov2cM4mxpfaPgqH6nqV1d12SuGfYxj9wg+hgrmb62fTcRUY5mZ95pHiJ13IikmVLqJ1RSaYO4LLGSVrK3pPgqRVgk5Hd0Gwxg4NaPJoVVc/WUetU8p9mR8iVdSPdb8LfkFRcfrqH/N35/q+C42r9eX/L7nqNyX4eC9YfVBJXNbTv8ABcVGnMSOo7o8wulK5LtLTAuHc4J6wFb4Oszl8DN/xDNwpjJeYw2M+m6qAH4ZxHDkMwx0RIy6BMVz/ZdoN0wHMRU9KTyPUJ/uWpqliSKXCrvFqbx3Lql77TFAIaxwZJ3vFOmDl4LFLSp/dVv8p6tuPt/3jP8Ax6RVVPSp/dVv8p6E/wBRfIuJ5pefX7i/szZMbSFSAXOkl0ZtgxhHCPvRdbaUVXNNQMDQIyaZcZlr3OyadIBieK5rZG2XUDoXUzmQNQf2m/gnFOjSqwaDmOzJfTc6JB96D7zD6K9JNPcyNPOE4JxKqm26zIbiqsIAkVKTHuniHDKFE12fbV6dNrQ2iANxdUcWznEk56qKBcwcfbXBBg5j5I57oBJ3JW0SR1TC6HcPmrpyVUnysBq1i7VatdGmSwonK7bbGNtWxDnvVd3XjIea1sG6noqr0d5RLEpPkKVdb3BBz0VKgCcBGTTGxdAkpbWrlx5cEdVHcI5JYmQe5vZGQ6NEfa1sWuo9UAiLEZnonB1SakX3VfDkNT6IAlE3ze8OiGSFbJ8zRbQuC08uC9G7D2I9jUeRlUOEc2tEH1Ll5ovZdhWPsbelT0LWCfiiXepKBc8I1uERcrG30R5hcbSr29V7GVHswOLYDssshIMg5JjZ/SHcs98MqDmMJ3b2+O5T6QrHBdYxpUaD/E3un0DVzCIoxks4Klt12nulGMmsM9G2f9ItN5h9N7OYIcI9D6JvR7R2tU4faMJP2XCNOTsl5TZDvdAVrW953VQdMexbr4pcormSZ6pddk7SsJ9m0T9phw/y5FIr76M2mfZViMjAe0OGnFsFcbaXb6Zmm9zD+64j0BhdHZ9urhnvYKg5tg+bfwUeWcejCrUaW79SvD9BzcUAx2D9kAeQEoO4kVaJwy0mqMW4H2Ux5Shj2xo1XTUpvpk6lkPaecGDpwldDsjbloWFraoM+8HgtOYjQ8lhQ0NsLpSa2ef3Om/MNNdVGEJ7rH7MXFcdt/8AtNWdxH8oXpVLYbHZtqYm8oOXCQle2Po/bVe+oyqWucZIc0Fu4ACIIEBG4ZRKiUnYVeN82rqjGnfDycl2bt+/7SYw4gIPFpn0KdqW3ZO4ti4nA+nDiS05jIwcJHyWSrepeZIFw2p1VcrWCB844gfWOmHYsw1ok8DG5be1DW1CTA9lV9abgPUhU0D75y/WP0bhmA0eOkSr6YBkO0LXAzpEGZQn7/8A0W0v6TXxOHWjqYPX181u6Jy03dN3pCfdnthNqN9pUkiSGt0BjUu49FrSaxlnE6emyVjjB4x3EXtn7qtUDhjJ+9Regs2XRAj2VP8AwBYQueJq/hrv9RnG29rGZ1+SvhVUa4d14fnVXI5mwxjYDrWX7Pkq2WTt+SurXgGQE/L/AFWrL7iPJLcC1XzBNNgAgLWvRDlY105ha1KgaJKQdpY9AE2buXmr7e0jM68FW6+O4Dx/OSvo3IdloUtwEVXnYuhCVrPOW+SLCHrXYBgZlMgs1HHtFDLJx1geKMpUg0QEMy+4geE/ei2PBEjROQrUOxrWpBwgoM2TuqOe8ASUI6+4DzSFYo9xj2a2R7S5pB2mLERrkzvGfIDxXrQC4b6O6eN9SoRGEBg6u7xz6ALulVueZYOk4ZVGFPMu5yn0hbMNSg17dabv+12R9YXnTbN3IeK9l2pae1pPZ+00jxjL1heP/ppBIcIjIjeCMj6golL2wZ3FaYKxTff7F9GgGiPMoCse8eqY06gIkJfXHed1KOZVnurBgVFHVlrhKhak0D5pLoYTOzHdEeKWK+2usPRRkgmnklLcZMuS13deW8C0xnzKY2nau5pkDE5/J8OB6OyKVNDXZtI5g6H8PBX0rYwASAJmAOc6lBaybMJyitmdYO2HdIqUg4fawn7O+AdfNCWdezqu7twGjXC9uF0akS7IpDc3rWA5gmMgEgUfBjPqSs4jbRjG56/d7Hp1WjAWt17zQCDMaxruSy/7IF1JzRWwk6nBPc3gZzJXHbJ2bVbDxVfSnTCSDGueceGafPv6uA03XLoIIOL2cwcjnCG6knkvV6tzhiUcHDEDdmN3Tcug7K7Wa36l5iSTTJ0M6tnjKGOwMQmjVY/kcj5z9yVXNqWnC9pB4H5g/erLxMwqlZpJuU47Prg7Paf6Zj+o9lgge97075UXLUNu3LGhrasgaYmhxHKVELwmaa11X9yBaboIKPunw0nw88kHbUS48vzkj6rJBHFWmc/UnysVBZWXNIMFYTgGmGWD9Qqr13e8PmiLSjAz1P5CrvKO8eP4qJZafhgigMZqKyjRLj81IrRTb2DqroaTyS1NXNkRyhLKlMgwVFB7k9jVE2L8yPFCo6zowJO/5J2QqT5iu+dmByQyMvKM5jdqqbK1NWoymNXuDfMwfSUug84tzweo9ibD2VpTkQXy93Hvaf8AbCfqujSDWtaMgAAByAgKxZ7eXk7emCrgoLsjBC8h7W2Hsruq2IDjjb0fn88XqvXlwn0l2P6qr1YfHvD5HzRaXiRn8Vq56ObutzjbJ/ejitKvvHqVfZUo7x8EPVPed1Vs5nGIrJkFWMdxzVQKupt/MJmTga1rfePFDo2rVABQSaJG6KWGQLJeVZbW+Mx5pm3Z9No70+Z6bkza8g1NdkllSwJ5WWugjrPkmzrGmfsvHMA5R1Q9TZBw4qZxjWIh3+qSmiUtLYnzZydFQrBzQ4HIifz0S2neiXuDZa8nOAXjdI3bpwujxlKrHaLqRMZje08eXApszadGoWux+yqCcyBJkQQTEOCA1g2KbIzWxq01IbUa9pB7rasFpaJiHtGUA7iCOYT282c2tTwv1AydEEO4jh0QLLVjmgOrueMpBqNDXb8xrHKVdedoqNIHvh7tzWGSTwyyCb4FhrK3OPqUi1zmnVpLT1aYy5LCxVrlznOdGJxLjlvcZgKKwmcvbGvneOmRq0cNFlL7W4gwdPkjXvgTwTsNGSaySowHWPFaMpN3QgalUuMlatdCfAF2rPQahRVW1fEOY1Vd3XjIa70gzmksm76TN8T1+5WtA3aJUrbethOuW9OCjas9BktHsB1jxWxMCdyWVqxd04Jglk1Fbh1OmzdCtBSkFH2tfEM9R6pmiMLE9sYCE67GbPa+5xkD6sF3ie6PmVzl3XwiBqfku5+jmxw27qh1qPy+FndHriULHiJe0UVPUKOOm51wWVhZVM6kwlPaew9rbVBAJAxjqzvfKR4pusPbIITp4eSE4qcXF9zx/wDPoltf3ndSmt1RNOtVpH7DiBzb9n0ISqv7zupV9HF37LHqaLOJRrZVotuacBFS7MplRXG0O6CqnNI1SyhThPqwrZ9fCYO/04JjcEwABlvInKNIjPxSNF220XN5jn9xQpRZf098cKL2Yc1pfEyRoHtMeYkT6FE2NGHulxJgcIgzmeJy3oJl3RJktI6iRnyG9EU9q0Wju+jIQzSTKdv2oEVBkSYdz3g+kJPCO2jtI1SBENGg3k8SqbKydVfhbA3uJ0aNJjeiReI7mdqI+JclX1BfZDgFsxgGgXTt7PUGNmoXGNXFxHLIN+SqrbKtdAK4yJJaHnCANXB40TeJHyCvR3SWHP6nOysp7/sg9wDqdZjmEAtLmkEg5jSfu6LCl4q8gH5bb5oSMbJACPumyw+axb2uHM5n5dFeQpgIVtRwxSoi6tj+z5f6rRlid+XzT5AOuWcG9g3U7tFXejvfnojmMAEBa1qIcPkm7h3X7GBYoArzYu5eavoWmHM5lPkCq5NllZncI5Jam6ErWe8eRTILbBy3QGibBuZPJYbYuOuSMp0w0QE7ZGut5ywW9acQjfkOslewbIshSoU6Y+w0DxjM+crz3s9ZCrc0gcwHYz/BmPWB4r00Krc+x0HC6cc1nnsZUUUQDaIoookI877cbPw3bagGT2Z/E2Gn0LVyFf3j1XqXbazx22Lexwd4Hun5ry2v7zupV2p5icpxOrw7fjubU1YCEO10K9jgeRU2Uq2WNnXLqPvRBohwz14/ncqmsJ368ArsYbqQhlyO4sq04MLVWXFTE4lWWFAPeAdNT4IieEUXXm3kiUspk6AnotjbvGrXeRXRsEDIeAVP6Y7BjloB3w5xHEEDehc5fjo01jLOelMtgXoZUwu0fAHxbs0b7OlVgOAa4zhczfHHgYjUJZtPZRpRJlp0OmfAjcUnLmWBoUS00+fqu/mdHteocAGEkEgl4mGYTIOQJBkCDBHFCtNSsWA+03htWk6WcT7VjTB6iOiUWG36tGB+saNAciOjvxR1Ha1m4y8VGanCcRZLjmQGnXmIQmmupsU2RmsxeQe/Z7J+GrXfSdrDGDCQdHd2MznuBy8TExZtrZ43N8aTifMglRRDAKiiitHOEWFFEhGVFFEhEUUUSERYKiiQjKiiiQjo+ww+vf8AB97V3YUUVa33jouH/o/MyooohF8iiiiQhft/+zVvgd8l47c++7qoorVHQ5vjPvx+BWtmqKIzMin3jYLBKiiGzQXRmhROzP1g6/coopy90pab9RfMc3Z+rd0KEtT9ZS/eb3v3vi4qKIBuQDtk0xieYEgkAxoOHRWbbH1DurfmoomXUnP3TlVA2QJzUUVo5mDalsY9mOA8lFFEibk89T//2Q=="/>
          <p:cNvSpPr>
            <a:spLocks noChangeAspect="1" noChangeArrowheads="1"/>
          </p:cNvSpPr>
          <p:nvPr/>
        </p:nvSpPr>
        <p:spPr bwMode="auto">
          <a:xfrm>
            <a:off x="228600"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p>
        </p:txBody>
      </p:sp>
      <p:sp>
        <p:nvSpPr>
          <p:cNvPr id="30730" name="AutoShape 6" descr="data:image/jpeg;base64,/9j/4AAQSkZJRgABAQAAAQABAAD/2wCEAAkGBhQSERQUExQUFRUWGBcXFBcXFBgXFRUUFBcVFBQVFBQYHSYeFxkjGhUUHy8gJScpLCwsFR4xNTAqNSYrLCkBCQoKDgwOGg8PGiwkHyQsKiwsKiwsKSwpLCwpKSwsLCwsLCksLCwsLCwsLCwsKSkpLCwpLCwsLCwsKSksLCwsKf/AABEIAMIBBAMBIgACEQEDEQH/xAAbAAACAgMBAAAAAAAAAAAAAAAEBQADAQIGB//EAEgQAAEDAgMFBQQGBwUHBQAAAAEAAhEDBBIhMQVBUWFxBiKBkaETMnKxByNCwdHwFDNSYoKywjRzkrPhFkNTg5OitBUko8Px/8QAGwEAAQUBAQAAAAAAAAAAAAAAAwABAgQFBgf/xAA1EQACAgECBAMGBQIHAAAAAAAAAQIDEQQhBRIxQRNRYSIycYGxwRQVM6HwI1IGQlNigpHR/9oADAMBAAIRAxEAPwC21uc4Pgi3OgSdyVN1TC8HcP5yWh3OHrk+V5A6twXb8uCwys4aE8huWhKikV+Z9Rlb1cQnzVd1cYchqfRa7OYSSACZgADUk6QEyuOy9UkmabSI7pfnppkCB5qPcuxjZZDMFkR+1PE5aZnI6SM8jkrre5IMHMfJYvbF9F2Go2DqM5BHFrhkQqE5U9qMsPqNiYS+rdEnIwOWSLrDuHolySC3Sa2Nm1nDefM79T1R1tXxDmNUvRNgMzwhJkK5POC+5r4RzKBNU8Tx138eRV98O8OiGSQrZNvBdQuiDnJH53o+UqTJo7ngkydUn0Ba90Scsh81T7V3E8dTrx8slqokAc29w+2uMWuo9RxQTxmep+atsve8DKrOp6lJBW3KKyaELelTkrZoWjXwUmQSSayE+xbp960daZS3PiPzqtm1WnkiGV2ic0N5ReUYSW4ua2ck0bs1jWy6T4pY9/eJGWaZUL0PaGuMHjuPVKeRtNyZa9TWpZU5jNp+IO8SOGSEubJ1OJzB0cNCmlO1MEd0jd3pAPFuWXRW7SqNFItcRJEADWRwG5QUmmXLaISj0wKdnbQNJ0xLT7w48xzTUsZVOOm/ESSSC/A9pjLCTuHCEgWCFOUM7oqafWupcsln4Ha2NuWOLiGNBABg6kGcRJAjw4rnu0F2ypWlkGAAXDQkEnLjEwlhpEjQkeJCwAmjDDzkNqtWpw5VF7+YwsNuVqLMDHjDMgOaHROoB4cuaiAUS8FFePEbksZDbe1jM67kXTp4iG8SB5mFTSrBwy8Ub+iuY4S6m1wg4XOzByIxDduUpSUepOmpz2gslTrwMcRRa1jQYEsa57oJze5wMk8BlyWlzairT9oGta5rmtfhAa1weHYX4Ro6WkGMjKt2jbsxYqb2EOM4Q7OmTnByggHfwhGUramGtpmszvHHVeDkMIIYxoIGI5kzpJVGub58tnS6vS1z0/LGO/bzNOzlPDUMaim+DwPdk+RKchu4fL7lXZbPoscyqx9RwziDTLXAZOa6OR06Ii6qhrHOpYhJDZJEgOnIRxgCdVblZyxc8AtBpZrFT2eRX2msXuoshjiWvMwJLWubJkDMAkA58FzlvaZyfALoWVC04gSCMwd4PGVrt20ALagyNTNzYgB+BriW8jimN0oGn1PitrBDjHCPAavTz6CsIOtZnVunDgmdna43GTDQC5x3hojQcSSAOqJdToz7j4/vBi66R4IlmohU8SMqnh1uqjmK2OebauO6OqNoUcI+at2j9U8N1a4B7HcWniNxBBB5hYa6RIRk8rKKSrVcnF9UV16IcI8kE62cNyYOdCGdfDcCpIhZGPc0oWhmXZcuKNVVK4DuvBWykTgopbAdxaGSW+X4KoWzuB8UZWuA3meCqbfjeE4KUYZLbehhHPegKhzPUplTcCJCW1NT1PzSQrcJLBjEtmUiVoi6Lskm8A4rm6lRtHcvNX0tiV3e7SqHw+4p32dthBqEAuBwt5QASeuYCclY2q4p4M+SKz5nUaLgEdRUrJSxnocDWoOYYe1zTwcCD5EBaLvrqyFdhpOzkH2Z3scBIwk6AkQRwXAszjgr2k1a1MOZLoY/EeHS0VqhnKfRmzATpPh/osPYRqCOoXQyGM7sDhzJ06qsXDnEBoL9JbA55ObqPi0RecItJKSxzsQpx2at2Oc4uAJbEA8DMujwW+1dgkNxsb8TR3o5iCd6T0qrmOxNJa4b/mCN/QqWeeOxWjW9LcvEW3mdXdbSwuc0PDYblkD3zPdc5xhp0iclRb0W3BLKlNwIE48LWubwDoyceB0KXjbTHR7RpY4T36YDgZEHE12vromFDblszve0qvIbhALSYbrAAaAgNNG9GUJx7NCLaOznUXlhz3g7nA6Hl/osInanaJ9V8saGtAgBwBccyZPDXRRS5pGe6NLnr+4ua+Mwnt5TmpcH9kkj/qNbn4FJKNLF5Zro3frLz4Kn+axQ1fYPwLK5/kKEVsu3bUrMY6YdM7jk0nXqEKuj7PNDaOMAYy8guyLgAGw0cJknms6yxVxcn2OpjFyeEa9nwP0dzjo1znGIk92kAOskIpt/TggteQRBEt6iDGRCNqZ29UwNIkAD7TJmNTold40BtKN9ME8zjeJT/iZSrXL0a+5Zo00OZ83XPX5GtJ1PFJa8t3DEB/iMZ5ou+sGV203PdUaZL4GGSHAAZ7vdlBUrVzwS0SBroM/E6psygfZtJgEANIkT3cgYnQiEOu2cE+ULrNPVelGe/wAxfS2JhJwFzw9paO6QWvBbUbigEQcETxKDNlUxYcD8XDCZjSYjSd6dX9B4phrNXOl2FwyABABM7yTkk1b2jHd4vDo/aMxydOYULbOfDl1KNFEaMxr6Z2ANvbPqY2tFKqcDA1x9m4jES57ocBBAxR4FL7F+oT5tV5aTjdlH23faMZZoPaDZrF51cymZ4nA2SeZWppdQprkSxg5fifD3TPx+bOXusCu+fmAhkZe0t/mg1fOesT5iApmH92eUpaxhJgJmGZRyhJk6U9xYXSZ4rC2qU8Jhapyu+u4TY1O9HH7lU45nqfmrrKlni8AqH6nqUwfDUVkyWSFox8LJqLsmdnbZgwljqhGrjUc2TvhrYACrajU10JOzuXNHoLtXJqnGwL2YrYqTxlLHAn4XiJ6S2PFN1Ta2NKk/FSYWGIP1j3BwOrSCYIRDnZzAHISuU1tlVtrnW+p6Dw2q6mhVXdV5Grrj2bXVNzGud4wQ0eJIC89hei3Yp1WYH05bOKBUe2SNJjVA/wDolt/wP/mqfitHQaqjTVtN7v0Mbi/DtVrbVKCSSXdnK2u0S0YXAObwP3fguno0gxoaARl3p96TmQTwGkLndu7MFGtgYSQ5rXMn3hjGhIAkgrp6lTF3s+8Ac4Jn7QJG+ZWpqGnBSj0Zn8L51ZOFvWOxolnaa3DmNqx3w7A8ge8CCWOcf2pa4TvkJmlvaOqBRY2e854dH7jWubJ6udl0KDpm+dYLnFIxemk5fIQ2tm+q7DTbJ3mYaPiO5Mj2Wqxm+iOMucI5+6reyt60F1N0BzjLZ+1AiJRl3Xf7V31fvd0B0YnBoPepvIgGJMZ6ZhXZTeTI0+jqcE2s5QlOwa/2WNqDc5lVhafMj8lRNW2L3AO9rTOIAn2hYKmkQ/CYJAAEqKPPIP8AgKPIADABAEJvSrUXOuCDUmrTfAIADXR7Uy4HPvMygLnbW5MwdDp1TO194/BU/wAp6JbBNblLQ6mUJpQ7tJmdi24dVEtxNAc4giW91pgnxhdM2iKchrWNxAE4WjMHMTzzSfsq8B1ad9JwHM4mmPQp9eDNvNjCPKFzWucl0fb7neafDeDDrlzmlvdwwZGERGXLp5IftFbBjqWHIYMhwzJ/qV1IZVPgPzaFT2idL2cgQOkU1HSuUoNt+X1LMcK5Jev0NNmiWAfvn5MCuIWuzKUMYf2nyI4SwZ+RVtcd53xH5lGkhOXtP+dyUacnwJ8gSl22/wDdf3f9b01tNT8D/wCUpVtz/dfB/W9L/KwNj3/nqUUP1FX4qX/2IC/95vwU/wCQJlatBovaIxue3C2QC5tMS6JgSMY3pXf1B7QtBBwtY0lpBEhgmCNYMhaGhi+bPoc9xicfDUc75+xSqH2jTu8ipdV8Iy1OiALidVrHJWTinh7jJlMN0CsS2jcFvRMZTNEoTUlsa1KYOoHiqmWreviha9fEeW5VA8Mk+AUrY56DVLaw7zupRlrXxZHUeoQbtT1KcezEkjQtXo2GXxxdHmQvPm5r0BjoeDwcPQrC4zv4a9f/AA6n/DSx4r9F9zRzYJHDLyyWFvVMuJ5n5laLnJLDaOzT2IifYgNa4zGFznAHXC7CAOG5DI2q36r/AJLj51ArGmgpTw/5uA1EnGO382ElzRp1KgqOZ3gGgQ50Q3TKVayoAIwiOZJg8Rmt6VIFjzvBZHiTKpW5zPCXYxo1QTcktzZjoOgPUT960uKbagh7Q7rM5c5yWVlgzHUJlJroSlCM1iSyBDs9QfkGva4+45rySH6tMHI5pLS29Uw4KjWVmxo/3v8AEN/OF2dvTDblrRoKkeTl587VaGnzYnzMweJT/CcnhJJPOw8Z2opAf2T/ACuEb2qJEorPhRMv80s8kZaM07tWkuMbm1SegpPn7kBb2sZnVPNjWhcK7xEMo1J/jY4CPIpWP2WR0Nb8WK9QXY1QtcSDmMPz38RyT3Z1w6pSpueS4kOk9Hvy4AZQkWyKZJfAmBJjcAcyeQTnYv6il0f/ADvWFq4p1xz5r6nc0Nqyfw+wfTeW4yOA4HLEMjuKX7TeSGE5nv8A9KPcMqnh/MEBtD3Wfx/NqlRFLSPH9zLFTb1Uc+X2Cv0l1O3pFse84ZgGN8g7iiHsBqETlOscTHzKCuf7LR+N3yKPp/rf4v6gmksyin6BZvlhKS6+19QetXNNlQtOYEZ83tacvE+aXXVyalPE4NnFAIEQ2B3RyzJ6phe05ZW5Au8ntKX1W/8AtWH99/jmEJLZ/BgbXuvihJtn9Uz43/yUkDYjM8ITPadEupMj/iPz/gpoajSwiAtvSfoo4jicH+Nk/h9AS+HeHT8UOmVaiHCD4IN1o7grWTKtrfNkpTJre5G+EPQs85d5IxMydUGllihZRlez3t8lS20dOkJ8gHXJGbId7wK0re87qj6NANS6se8eqQSUeWKRllTML0HDLoO8+OZXnopErsv9oKXvy7jhjvTrEnL1WRxOmdvJyLOGdHwHU10q1WSxlLH7jGu8FxI0OY6HMKtZkEAj9lv8olYXMWrE5L1Z3FTzCL9ESUSK003jPu0y0edImPElDErek9gFdof3g0ktPA+xzHIEQrehg5SeO2PqVdXNRST75+hrZj6qv0Z54kEmGz2TSuPgaf8ACcX3JfK1n0RQRFba++34h8wqlvSdBkCSJIHEgEwmXUd9C0XB9rjynGXcsjPkuUudg1AMbC2ozizPLp+Erp6Yl0ZjM6ajX5IXZVu+nWLHP+ziAAAD5dBeeBB5DXermnk1nBla+iFyipHIBRdxednKVVxecTSdcJABPGOP4KK34rMX8sXmcxRuA77wnmxNvCg17HUw9r/ezgxGGOYifMrlKb4IKYXLoafzrkiSSezKdGolD211R1ux+0Wz6Rdha6k5wAcXBzxHDFnA8kfZ29B7mC3fTNMbg+SJJc4YTnvXmKxCr26OFiwX6eOXQeZJM9UuNlPAqECZIwgZmMU5JRtW1c1tMuaQO/u4lsTw0K57ZHaG4ZIFV8DQOOIf9ybs+kOqx2GpTY8ZZglrvvHyQvwvLW6o9M5NajjdXOrprHYPv6BFrRyPvSctMQ/FE0v1v8X9QWLX6Q7Z0Yw9h5txDTi2T6JlYV7Wo/HTqscTnhxDI7+6c0Cenkmn5GlDiNN0HFSW+f3FNz7lf4HfztQLgDaDkXEf9Ro+8rpNo7BLmOFJwBdrizGGZIHDOEJ/sw/2Ps8bZg7jGIvD/wDDlCB4Uk2vRh7LYyw15o43aFYNpMne9/8AJTQ7XTom3aLs3XaxrW03VAC5xczMZhoAAnFozMxvSC2Y5hLXNLeTgQfVammWKkn1OQ4lJvVSeNvP5BD3QJKFdfDcPVa3z8wPFDKyjJssaeEMKNyHZaFXpQCmYf3Z5SnJ1z5luaV7oN5nh+KpF+d4CFJnNRLAJ2tvYaUqocJCW1R3j1V1i7vRxCqr+8epSRKcuaKZuCtwJ/8Azkh2vhWtrDeEzHrkjt7b3GfC35BbPr4SxuEHG5wkkjCG0n1BAGRzaNVKJ7jY0wtjphCquPfofHU/8equNrinfJP/AHHpd03HTRcX/Z9UXlKqAwXlckYWVGlmLcC4MdJAzIlsHhiTUpTtmpFR56DnJaAFa4UsymvQqcZfLGuS7P7DSk/DLGkOL5nA6QGtp1HZnfJIy1QqU2NQY2CAHSdZIdkZgzkU2WjbFRaSKumtdicn5kUL3NDnMALmtc4A6d1pJnwBRV1bBomI7zQMyZBpMeZnfiJ03KinpU/uq3+U9QjH2kmHlL2HJeoD/wCvUR3i4ka4Q0l2e4jQKql2jtac4GPBOuGmQTyJJXMk/wCg49Arv0OpE+zqQMv1btTpuWkqIx6M5j8xutSbrz8BpcdsaxP1dNjW8Hkl3jBAUSR+Rggg7wWmR1yUU/Dj5gHrtRn3f2Zfb0cTuQzKOq05aQtmiNNFsilSFaisClwIMFYCaVKQOolaUqDdQB5ynyCdO5raUYGep+W5VXtHPF4FGqQmDOGY4FC3pUsR/OXijXW7OA8/uVrKYAyCWQMasMOtdsVqYhlV4A3TiHk6Qirb6RK7DFVjH8dWE5cRI9EpWlSmCMwoOMX1RdV9sPclg7S1+ke3d77ajOOWIDxbn6J3R2nb1xAfTfO4xMaHuuz9F5ayg3cB81bCg6l2LdfEbUv6iTPQb/sZa1cyzCeLHFu+dNPRIbz6M99Kt4Pb/U3w3JPa7WrUvcqPHKZHkZCbW3bqsz3wx/Xun0y9E3LOPRk3Zo7f1IYf88hLddibpn+7xDiwh3XLX0VVa2czuua5sZQ4EfPqu3tu3dI++x7eeTh6Z+ibWu0qFxIa5j4EkEZgaSWncl4kl1Q8NBp5fpTPHKlItMHwWq9cu+ydtV1pgc2nDz3ZJJcfRwzWnU8HifUfgpK6LKdvCLov2cM4mxpfaPgqH6nqV1d12SuGfYxj9wg+hgrmb62fTcRUY5mZ95pHiJ13IikmVLqJ1RSaYO4LLGSVrK3pPgqRVgk5Hd0Gwxg4NaPJoVVc/WUetU8p9mR8iVdSPdb8LfkFRcfrqH/N35/q+C42r9eX/L7nqNyX4eC9YfVBJXNbTv8ABcVGnMSOo7o8wulK5LtLTAuHc4J6wFb4Oszl8DN/xDNwpjJeYw2M+m6qAH4ZxHDkMwx0RIy6BMVz/ZdoN0wHMRU9KTyPUJ/uWpqliSKXCrvFqbx3Lql77TFAIaxwZJ3vFOmDl4LFLSp/dVv8p6tuPt/3jP8Ax6RVVPSp/dVv8p6E/wBRfIuJ5pefX7i/szZMbSFSAXOkl0ZtgxhHCPvRdbaUVXNNQMDQIyaZcZlr3OyadIBieK5rZG2XUDoXUzmQNQf2m/gnFOjSqwaDmOzJfTc6JB96D7zD6K9JNPcyNPOE4JxKqm26zIbiqsIAkVKTHuniHDKFE12fbV6dNrQ2iANxdUcWznEk56qKBcwcfbXBBg5j5I57oBJ3JW0SR1TC6HcPmrpyVUnysBq1i7VatdGmSwonK7bbGNtWxDnvVd3XjIea1sG6noqr0d5RLEpPkKVdb3BBz0VKgCcBGTTGxdAkpbWrlx5cEdVHcI5JYmQe5vZGQ6NEfa1sWuo9UAiLEZnonB1SakX3VfDkNT6IAlE3ze8OiGSFbJ8zRbQuC08uC9G7D2I9jUeRlUOEc2tEH1Ll5ovZdhWPsbelT0LWCfiiXepKBc8I1uERcrG30R5hcbSr29V7GVHswOLYDssshIMg5JjZ/SHcs98MqDmMJ3b2+O5T6QrHBdYxpUaD/E3un0DVzCIoxks4Klt12nulGMmsM9G2f9ItN5h9N7OYIcI9D6JvR7R2tU4faMJP2XCNOTsl5TZDvdAVrW953VQdMexbr4pcormSZ6pddk7SsJ9m0T9phw/y5FIr76M2mfZViMjAe0OGnFsFcbaXb6Zmm9zD+64j0BhdHZ9urhnvYKg5tg+bfwUeWcejCrUaW79SvD9BzcUAx2D9kAeQEoO4kVaJwy0mqMW4H2Ux5Shj2xo1XTUpvpk6lkPaecGDpwldDsjbloWFraoM+8HgtOYjQ8lhQ0NsLpSa2ef3Om/MNNdVGEJ7rH7MXFcdt/8AtNWdxH8oXpVLYbHZtqYm8oOXCQle2Po/bVe+oyqWucZIc0Fu4ACIIEBG4ZRKiUnYVeN82rqjGnfDycl2bt+/7SYw4gIPFpn0KdqW3ZO4ti4nA+nDiS05jIwcJHyWSrepeZIFw2p1VcrWCB844gfWOmHYsw1ok8DG5be1DW1CTA9lV9abgPUhU0D75y/WP0bhmA0eOkSr6YBkO0LXAzpEGZQn7/8A0W0v6TXxOHWjqYPX181u6Jy03dN3pCfdnthNqN9pUkiSGt0BjUu49FrSaxlnE6emyVjjB4x3EXtn7qtUDhjJ+9Regs2XRAj2VP8AwBYQueJq/hrv9RnG29rGZ1+SvhVUa4d14fnVXI5mwxjYDrWX7Pkq2WTt+SurXgGQE/L/AFWrL7iPJLcC1XzBNNgAgLWvRDlY105ha1KgaJKQdpY9AE2buXmr7e0jM68FW6+O4Dx/OSvo3IdloUtwEVXnYuhCVrPOW+SLCHrXYBgZlMgs1HHtFDLJx1geKMpUg0QEMy+4geE/ei2PBEjROQrUOxrWpBwgoM2TuqOe8ASUI6+4DzSFYo9xj2a2R7S5pB2mLERrkzvGfIDxXrQC4b6O6eN9SoRGEBg6u7xz6ALulVueZYOk4ZVGFPMu5yn0hbMNSg17dabv+12R9YXnTbN3IeK9l2pae1pPZ+00jxjL1heP/ppBIcIjIjeCMj6golL2wZ3FaYKxTff7F9GgGiPMoCse8eqY06gIkJfXHed1KOZVnurBgVFHVlrhKhak0D5pLoYTOzHdEeKWK+2usPRRkgmnklLcZMuS13deW8C0xnzKY2nau5pkDE5/J8OB6OyKVNDXZtI5g6H8PBX0rYwASAJmAOc6lBaybMJyitmdYO2HdIqUg4fawn7O+AdfNCWdezqu7twGjXC9uF0akS7IpDc3rWA5gmMgEgUfBjPqSs4jbRjG56/d7Hp1WjAWt17zQCDMaxruSy/7IF1JzRWwk6nBPc3gZzJXHbJ2bVbDxVfSnTCSDGueceGafPv6uA03XLoIIOL2cwcjnCG6knkvV6tzhiUcHDEDdmN3Tcug7K7Wa36l5iSTTJ0M6tnjKGOwMQmjVY/kcj5z9yVXNqWnC9pB4H5g/erLxMwqlZpJuU47Prg7Paf6Zj+o9lgge97075UXLUNu3LGhrasgaYmhxHKVELwmaa11X9yBaboIKPunw0nw88kHbUS48vzkj6rJBHFWmc/UnysVBZWXNIMFYTgGmGWD9Qqr13e8PmiLSjAz1P5CrvKO8eP4qJZafhgigMZqKyjRLj81IrRTb2DqroaTyS1NXNkRyhLKlMgwVFB7k9jVE2L8yPFCo6zowJO/5J2QqT5iu+dmByQyMvKM5jdqqbK1NWoymNXuDfMwfSUug84tzweo9ibD2VpTkQXy93Hvaf8AbCfqujSDWtaMgAAByAgKxZ7eXk7emCrgoLsjBC8h7W2Hsruq2IDjjb0fn88XqvXlwn0l2P6qr1YfHvD5HzRaXiRn8Vq56ObutzjbJ/ejitKvvHqVfZUo7x8EPVPed1Vs5nGIrJkFWMdxzVQKupt/MJmTga1rfePFDo2rVABQSaJG6KWGQLJeVZbW+Mx5pm3Z9No70+Z6bkza8g1NdkllSwJ5WWugjrPkmzrGmfsvHMA5R1Q9TZBw4qZxjWIh3+qSmiUtLYnzZydFQrBzQ4HIifz0S2neiXuDZa8nOAXjdI3bpwujxlKrHaLqRMZje08eXApszadGoWux+yqCcyBJkQQTEOCA1g2KbIzWxq01IbUa9pB7rasFpaJiHtGUA7iCOYT282c2tTwv1AydEEO4jh0QLLVjmgOrueMpBqNDXb8xrHKVdedoqNIHvh7tzWGSTwyyCb4FhrK3OPqUi1zmnVpLT1aYy5LCxVrlznOdGJxLjlvcZgKKwmcvbGvneOmRq0cNFlL7W4gwdPkjXvgTwTsNGSaySowHWPFaMpN3QgalUuMlatdCfAF2rPQahRVW1fEOY1Vd3XjIa70gzmksm76TN8T1+5WtA3aJUrbethOuW9OCjas9BktHsB1jxWxMCdyWVqxd04Jglk1Fbh1OmzdCtBSkFH2tfEM9R6pmiMLE9sYCE67GbPa+5xkD6sF3ie6PmVzl3XwiBqfku5+jmxw27qh1qPy+FndHriULHiJe0UVPUKOOm51wWVhZVM6kwlPaew9rbVBAJAxjqzvfKR4pusPbIITp4eSE4qcXF9zx/wDPoltf3ndSmt1RNOtVpH7DiBzb9n0ISqv7zupV9HF37LHqaLOJRrZVotuacBFS7MplRXG0O6CqnNI1SyhThPqwrZ9fCYO/04JjcEwABlvInKNIjPxSNF220XN5jn9xQpRZf098cKL2Yc1pfEyRoHtMeYkT6FE2NGHulxJgcIgzmeJy3oJl3RJktI6iRnyG9EU9q0Wju+jIQzSTKdv2oEVBkSYdz3g+kJPCO2jtI1SBENGg3k8SqbKydVfhbA3uJ0aNJjeiReI7mdqI+JclX1BfZDgFsxgGgXTt7PUGNmoXGNXFxHLIN+SqrbKtdAK4yJJaHnCANXB40TeJHyCvR3SWHP6nOysp7/sg9wDqdZjmEAtLmkEg5jSfu6LCl4q8gH5bb5oSMbJACPumyw+axb2uHM5n5dFeQpgIVtRwxSoi6tj+z5f6rRlid+XzT5AOuWcG9g3U7tFXejvfnojmMAEBa1qIcPkm7h3X7GBYoArzYu5eavoWmHM5lPkCq5NllZncI5Jam6ErWe8eRTILbBy3QGibBuZPJYbYuOuSMp0w0QE7ZGut5ywW9acQjfkOslewbIshSoU6Y+w0DxjM+crz3s9ZCrc0gcwHYz/BmPWB4r00Krc+x0HC6cc1nnsZUUUQDaIoookI877cbPw3bagGT2Z/E2Gn0LVyFf3j1XqXbazx22Lexwd4Hun5ry2v7zupV2p5icpxOrw7fjubU1YCEO10K9jgeRU2Uq2WNnXLqPvRBohwz14/ncqmsJ368ArsYbqQhlyO4sq04MLVWXFTE4lWWFAPeAdNT4IieEUXXm3kiUspk6AnotjbvGrXeRXRsEDIeAVP6Y7BjloB3w5xHEEDehc5fjo01jLOelMtgXoZUwu0fAHxbs0b7OlVgOAa4zhczfHHgYjUJZtPZRpRJlp0OmfAjcUnLmWBoUS00+fqu/mdHteocAGEkEgl4mGYTIOQJBkCDBHFCtNSsWA+03htWk6WcT7VjTB6iOiUWG36tGB+saNAciOjvxR1Ha1m4y8VGanCcRZLjmQGnXmIQmmupsU2RmsxeQe/Z7J+GrXfSdrDGDCQdHd2MznuBy8TExZtrZ43N8aTifMglRRDAKiiitHOEWFFEhGVFFEhEUUUSERYKiiQjKiiiQjo+ww+vf8AB97V3YUUVa33jouH/o/MyooohF8iiiiQhft/+zVvgd8l47c++7qoorVHQ5vjPvx+BWtmqKIzMin3jYLBKiiGzQXRmhROzP1g6/coopy90pab9RfMc3Z+rd0KEtT9ZS/eb3v3vi4qKIBuQDtk0xieYEgkAxoOHRWbbH1DurfmoomXUnP3TlVA2QJzUUVo5mDalsY9mOA8lFFEibk89T//2Q=="/>
          <p:cNvSpPr>
            <a:spLocks noChangeAspect="1" noChangeArrowheads="1"/>
          </p:cNvSpPr>
          <p:nvPr/>
        </p:nvSpPr>
        <p:spPr bwMode="auto">
          <a:xfrm>
            <a:off x="381000" y="122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p>
        </p:txBody>
      </p:sp>
      <p:pic>
        <p:nvPicPr>
          <p:cNvPr id="30731" name="Picture 8" descr="http://ih.constantcontact.com/fs157/1101419543707/img/202.jpg?a=1113056382649">
            <a:hlinkClick r:id="rId8"/>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718993" y="4997710"/>
            <a:ext cx="1263705" cy="94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http://t1.gstatic.com/images?q=tbn:ANd9GcSLYd8FbIMVr1L5yTd8sjU-Y9vIT_qDpl163vpFQfcQBpergQLubQ"/>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7486650" y="1125009"/>
            <a:ext cx="1639305" cy="119740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13425" y="12158"/>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08400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408" y="1487236"/>
            <a:ext cx="5651944" cy="4154488"/>
          </a:xfrm>
        </p:spPr>
        <p:txBody>
          <a:bodyPr/>
          <a:lstStyle/>
          <a:p>
            <a:pPr marL="457200" lvl="1" indent="-457200">
              <a:buClrTx/>
              <a:buFont typeface="+mj-lt"/>
              <a:buAutoNum type="arabicPeriod" startAt="4"/>
              <a:defRPr/>
            </a:pPr>
            <a:r>
              <a:rPr lang="es-VE" sz="2200" dirty="0" smtClean="0">
                <a:solidFill>
                  <a:srgbClr val="0070C0"/>
                </a:solidFill>
                <a:latin typeface="Calibri" pitchFamily="34" charset="0"/>
              </a:rPr>
              <a:t>Asegurar una gestión </a:t>
            </a:r>
            <a:r>
              <a:rPr lang="es-VE" sz="2200" b="1" dirty="0">
                <a:solidFill>
                  <a:srgbClr val="FF0000"/>
                </a:solidFill>
                <a:latin typeface="Calibri" pitchFamily="34" charset="0"/>
              </a:rPr>
              <a:t>FISCAL RESPONSABLE y </a:t>
            </a:r>
            <a:r>
              <a:rPr lang="es-VE" sz="2200" b="1" dirty="0" smtClean="0">
                <a:solidFill>
                  <a:srgbClr val="FF0000"/>
                </a:solidFill>
                <a:latin typeface="Calibri" pitchFamily="34" charset="0"/>
              </a:rPr>
              <a:t>TRANSPARENTE</a:t>
            </a:r>
          </a:p>
          <a:p>
            <a:pPr marL="782638" lvl="2" indent="-342900">
              <a:buClrTx/>
              <a:buFont typeface="Arial" pitchFamily="34" charset="0"/>
              <a:buChar char="•"/>
              <a:defRPr/>
            </a:pPr>
            <a:r>
              <a:rPr lang="es-VE" sz="2000" dirty="0">
                <a:solidFill>
                  <a:srgbClr val="0070C0"/>
                </a:solidFill>
                <a:latin typeface="Calibri" pitchFamily="34" charset="0"/>
              </a:rPr>
              <a:t>capacidad para gastar anti-cíclicamente</a:t>
            </a:r>
          </a:p>
          <a:p>
            <a:pPr marL="782638" lvl="2" indent="-342900">
              <a:buClrTx/>
              <a:buFont typeface="Arial" pitchFamily="34" charset="0"/>
              <a:buChar char="•"/>
              <a:defRPr/>
            </a:pPr>
            <a:r>
              <a:rPr lang="es-VE" sz="2000" dirty="0">
                <a:solidFill>
                  <a:srgbClr val="0070C0"/>
                </a:solidFill>
                <a:latin typeface="Calibri" pitchFamily="34" charset="0"/>
              </a:rPr>
              <a:t>rendir cuentas midiendo </a:t>
            </a:r>
            <a:r>
              <a:rPr lang="es-VE" sz="2000" dirty="0" smtClean="0">
                <a:solidFill>
                  <a:srgbClr val="0070C0"/>
                </a:solidFill>
                <a:latin typeface="Calibri" pitchFamily="34" charset="0"/>
              </a:rPr>
              <a:t>impacto: </a:t>
            </a:r>
          </a:p>
          <a:p>
            <a:pPr marL="1239838" lvl="3" indent="-342900">
              <a:buFont typeface="Arial" pitchFamily="34" charset="0"/>
              <a:buChar char="•"/>
              <a:defRPr/>
            </a:pPr>
            <a:r>
              <a:rPr lang="es-VE" sz="1800" dirty="0" smtClean="0">
                <a:solidFill>
                  <a:srgbClr val="0070C0"/>
                </a:solidFill>
                <a:latin typeface="Calibri" pitchFamily="34" charset="0"/>
              </a:rPr>
              <a:t>Productividad (cantidad </a:t>
            </a:r>
            <a:r>
              <a:rPr lang="es-VE" sz="1800" dirty="0">
                <a:solidFill>
                  <a:srgbClr val="0070C0"/>
                </a:solidFill>
                <a:latin typeface="Calibri" pitchFamily="34" charset="0"/>
              </a:rPr>
              <a:t>y tipo de servicios </a:t>
            </a:r>
            <a:r>
              <a:rPr lang="es-VE" sz="1800" dirty="0" smtClean="0">
                <a:solidFill>
                  <a:srgbClr val="0070C0"/>
                </a:solidFill>
                <a:latin typeface="Calibri" pitchFamily="34" charset="0"/>
              </a:rPr>
              <a:t>producidos)</a:t>
            </a:r>
            <a:endParaRPr lang="es-VE" sz="1800" dirty="0">
              <a:solidFill>
                <a:srgbClr val="0070C0"/>
              </a:solidFill>
              <a:latin typeface="Calibri" pitchFamily="34" charset="0"/>
            </a:endParaRPr>
          </a:p>
          <a:p>
            <a:pPr marL="1239838" lvl="3" indent="-342900">
              <a:buClrTx/>
              <a:buFont typeface="Arial" pitchFamily="34" charset="0"/>
              <a:buChar char="•"/>
              <a:defRPr/>
            </a:pPr>
            <a:r>
              <a:rPr lang="es-VE" sz="1800" dirty="0" smtClean="0">
                <a:solidFill>
                  <a:srgbClr val="0070C0"/>
                </a:solidFill>
                <a:latin typeface="Calibri" pitchFamily="34" charset="0"/>
              </a:rPr>
              <a:t>Protección financiera (gasto </a:t>
            </a:r>
            <a:r>
              <a:rPr lang="es-VE" sz="1800" dirty="0">
                <a:solidFill>
                  <a:srgbClr val="0070C0"/>
                </a:solidFill>
                <a:latin typeface="Calibri" pitchFamily="34" charset="0"/>
              </a:rPr>
              <a:t>de </a:t>
            </a:r>
            <a:r>
              <a:rPr lang="es-VE" sz="1800" dirty="0" smtClean="0">
                <a:solidFill>
                  <a:srgbClr val="0070C0"/>
                </a:solidFill>
                <a:latin typeface="Calibri" pitchFamily="34" charset="0"/>
              </a:rPr>
              <a:t>bolsillo)</a:t>
            </a:r>
          </a:p>
          <a:p>
            <a:pPr marL="1239838" lvl="3" indent="-342900">
              <a:buClrTx/>
              <a:buFont typeface="Arial" pitchFamily="34" charset="0"/>
              <a:buChar char="•"/>
              <a:defRPr/>
            </a:pPr>
            <a:r>
              <a:rPr lang="es-VE" sz="1800" dirty="0" smtClean="0">
                <a:solidFill>
                  <a:srgbClr val="0070C0"/>
                </a:solidFill>
                <a:latin typeface="Calibri" pitchFamily="34" charset="0"/>
              </a:rPr>
              <a:t>Eficiencia y calidad (costeo, incentivos RISS/APS, Reducción de listas de espera, Respeto de protocolos, Referencia, Resultados sanitarios</a:t>
            </a:r>
            <a:endParaRPr lang="es-VE" sz="1800" dirty="0">
              <a:solidFill>
                <a:srgbClr val="0070C0"/>
              </a:solidFill>
              <a:latin typeface="Calibri" pitchFamily="34" charset="0"/>
            </a:endParaRPr>
          </a:p>
          <a:p>
            <a:pPr marL="403225" lvl="1" indent="-457200">
              <a:buClrTx/>
              <a:buFont typeface="+mj-lt"/>
              <a:buAutoNum type="arabicPeriod" startAt="5"/>
              <a:defRPr/>
            </a:pPr>
            <a:r>
              <a:rPr lang="es-VE" sz="2200" dirty="0" smtClean="0">
                <a:solidFill>
                  <a:srgbClr val="0070C0"/>
                </a:solidFill>
                <a:latin typeface="Calibri" pitchFamily="34" charset="0"/>
              </a:rPr>
              <a:t>Gasto </a:t>
            </a:r>
            <a:r>
              <a:rPr lang="es-VE" sz="2200" b="1" dirty="0" smtClean="0">
                <a:solidFill>
                  <a:srgbClr val="FF0000"/>
                </a:solidFill>
                <a:latin typeface="Calibri" pitchFamily="34" charset="0"/>
              </a:rPr>
              <a:t>DIRIGIDO HACIA RESULTADOS </a:t>
            </a:r>
            <a:r>
              <a:rPr lang="es-VE" sz="2200" dirty="0" smtClean="0">
                <a:solidFill>
                  <a:srgbClr val="0070C0"/>
                </a:solidFill>
                <a:latin typeface="Calibri" pitchFamily="34" charset="0"/>
              </a:rPr>
              <a:t>en </a:t>
            </a:r>
            <a:r>
              <a:rPr lang="es-VE" sz="2200" dirty="0">
                <a:solidFill>
                  <a:srgbClr val="0070C0"/>
                </a:solidFill>
                <a:latin typeface="Calibri" pitchFamily="34" charset="0"/>
              </a:rPr>
              <a:t>pos </a:t>
            </a:r>
            <a:r>
              <a:rPr lang="es-VE" sz="2200" dirty="0" smtClean="0">
                <a:solidFill>
                  <a:srgbClr val="0070C0"/>
                </a:solidFill>
                <a:latin typeface="Calibri" pitchFamily="34" charset="0"/>
              </a:rPr>
              <a:t>del  </a:t>
            </a:r>
            <a:r>
              <a:rPr lang="es-VE" sz="2200" b="1" dirty="0" smtClean="0">
                <a:solidFill>
                  <a:srgbClr val="0070C0"/>
                </a:solidFill>
                <a:latin typeface="Calibri" pitchFamily="34" charset="0"/>
              </a:rPr>
              <a:t>acceso </a:t>
            </a:r>
            <a:r>
              <a:rPr lang="es-VE" sz="2200" b="1" dirty="0">
                <a:solidFill>
                  <a:srgbClr val="0070C0"/>
                </a:solidFill>
                <a:latin typeface="Calibri" pitchFamily="34" charset="0"/>
              </a:rPr>
              <a:t>efectivo a servicios de calidad para toda la población en un marco de derechos y construcción de ciudadanía que </a:t>
            </a:r>
            <a:r>
              <a:rPr lang="es-VE" sz="2200" b="1" dirty="0" smtClean="0">
                <a:solidFill>
                  <a:srgbClr val="0070C0"/>
                </a:solidFill>
                <a:latin typeface="Calibri" pitchFamily="34" charset="0"/>
              </a:rPr>
              <a:t>aumente </a:t>
            </a:r>
            <a:r>
              <a:rPr lang="es-VE" sz="2200" b="1" dirty="0">
                <a:solidFill>
                  <a:srgbClr val="0070C0"/>
                </a:solidFill>
                <a:latin typeface="Calibri" pitchFamily="34" charset="0"/>
              </a:rPr>
              <a:t>la cohesión social</a:t>
            </a:r>
          </a:p>
        </p:txBody>
      </p:sp>
      <p:pic>
        <p:nvPicPr>
          <p:cNvPr id="31747" name="Picture 2" descr="http://t0.gstatic.com/images?q=tbn:ANd9GcTSxK9iRyyeF1fqPJcnQKdpbfIma4wvPExvo_z5fBFRIFL14RHTY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981200"/>
            <a:ext cx="312420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12" descr="http://t3.gstatic.com/images?q=tbn:ANd9GcQGJo_srZvSEq9AgIyj4vVZlnapo4VEh2_WDa6-V2wwzw5g6Tqg_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91250" y="3505200"/>
            <a:ext cx="18859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C:\Documents and Settings\cm\Local Settings\Temporary Internet Files\Content.IE5\464ELN1T\MCBS00508_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650" y="1103313"/>
            <a:ext cx="61595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7" descr="C:\Documents and Settings\cm\Local Settings\Temporary Internet Files\Content.IE5\YPBQ4UE2\MCj0435278000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6013" y="1731963"/>
            <a:ext cx="1677987"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5" descr="C:\Documents and Settings\cm\Local Settings\Temporary Internet Files\Content.IE5\464ELN1T\MCBS00508_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7050" y="838200"/>
            <a:ext cx="61595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5" descr="C:\Documents and Settings\cm\Local Settings\Temporary Internet Files\Content.IE5\464ELN1T\MCBS00508_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8550" y="838200"/>
            <a:ext cx="42545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13425" y="12158"/>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39243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866" name="Rectangle 2"/>
          <p:cNvSpPr>
            <a:spLocks noChangeArrowheads="1"/>
          </p:cNvSpPr>
          <p:nvPr/>
        </p:nvSpPr>
        <p:spPr bwMode="auto">
          <a:xfrm>
            <a:off x="3657600" y="976674"/>
            <a:ext cx="2514600" cy="457200"/>
          </a:xfrm>
          <a:prstGeom prst="rect">
            <a:avLst/>
          </a:prstGeom>
          <a:noFill/>
          <a:ln w="9525">
            <a:noFill/>
            <a:miter lim="800000"/>
            <a:headEnd/>
            <a:tailEnd/>
          </a:ln>
          <a:effectLst/>
        </p:spPr>
        <p:txBody>
          <a:bodyPr anchor="ctr"/>
          <a:lstStyle/>
          <a:p>
            <a:pPr algn="ctr"/>
            <a:r>
              <a:rPr lang="es-CL" altLang="en-US" sz="2500" smtClean="0">
                <a:solidFill>
                  <a:schemeClr val="tx2"/>
                </a:solidFill>
                <a:effectLst>
                  <a:outerShdw blurRad="38100" dist="38100" dir="2700000" algn="tl">
                    <a:srgbClr val="000000"/>
                  </a:outerShdw>
                </a:effectLst>
                <a:latin typeface="+mj-lt"/>
              </a:rPr>
              <a:t> </a:t>
            </a:r>
            <a:endParaRPr lang="es-CL" sz="2500" b="1">
              <a:solidFill>
                <a:schemeClr val="tx2"/>
              </a:solidFill>
              <a:effectLst>
                <a:outerShdw blurRad="38100" dist="38100" dir="2700000" algn="tl">
                  <a:srgbClr val="000000"/>
                </a:outerShdw>
              </a:effectLst>
              <a:latin typeface="+mj-lt"/>
            </a:endParaRPr>
          </a:p>
        </p:txBody>
      </p:sp>
      <p:sp>
        <p:nvSpPr>
          <p:cNvPr id="1444867" name="Text Box 3"/>
          <p:cNvSpPr txBox="1">
            <a:spLocks noChangeArrowheads="1"/>
          </p:cNvSpPr>
          <p:nvPr/>
        </p:nvSpPr>
        <p:spPr bwMode="auto">
          <a:xfrm>
            <a:off x="358868" y="1735718"/>
            <a:ext cx="4861204" cy="2195216"/>
          </a:xfrm>
          <a:prstGeom prst="rect">
            <a:avLst/>
          </a:prstGeom>
          <a:noFill/>
          <a:ln w="9525">
            <a:noFill/>
            <a:miter lim="800000"/>
            <a:headEnd/>
            <a:tailEnd/>
          </a:ln>
          <a:effectLst/>
        </p:spPr>
        <p:txBody>
          <a:bodyPr wrap="square">
            <a:spAutoFit/>
          </a:bodyPr>
          <a:lstStyle/>
          <a:p>
            <a:pPr eaLnBrk="0" hangingPunct="0">
              <a:lnSpc>
                <a:spcPct val="115000"/>
              </a:lnSpc>
              <a:spcBef>
                <a:spcPts val="600"/>
              </a:spcBef>
              <a:spcAft>
                <a:spcPts val="600"/>
              </a:spcAft>
            </a:pPr>
            <a:r>
              <a:rPr lang="es-CL" sz="2000" dirty="0" smtClean="0">
                <a:solidFill>
                  <a:srgbClr val="0070C0"/>
                </a:solidFill>
                <a:latin typeface="+mj-lt"/>
              </a:rPr>
              <a:t>La función de aseguramiento consiste en definir, implantar y garantizar CONJUNTO DE SERVICIOS Y PRESTACIONES para quienes la necesiten… Una población tiene un derecho garantizado en función de circunstancias especificas, personales y familiares</a:t>
            </a:r>
            <a:endParaRPr lang="es-CL" sz="2000" dirty="0">
              <a:solidFill>
                <a:srgbClr val="0070C0"/>
              </a:solidFill>
              <a:latin typeface="+mj-lt"/>
            </a:endParaRPr>
          </a:p>
        </p:txBody>
      </p:sp>
      <p:sp>
        <p:nvSpPr>
          <p:cNvPr id="1444868" name="Text Box 4"/>
          <p:cNvSpPr txBox="1">
            <a:spLocks noChangeArrowheads="1"/>
          </p:cNvSpPr>
          <p:nvPr/>
        </p:nvSpPr>
        <p:spPr bwMode="auto">
          <a:xfrm>
            <a:off x="179512" y="404664"/>
            <a:ext cx="8759825" cy="442913"/>
          </a:xfrm>
          <a:prstGeom prst="rect">
            <a:avLst/>
          </a:prstGeo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defPPr>
              <a:defRPr lang="en-US"/>
            </a:defPPr>
            <a:lvl1pPr algn="ctr" defTabSz="914400" eaLnBrk="1" latinLnBrk="0" hangingPunct="1">
              <a:lnSpc>
                <a:spcPct val="100000"/>
              </a:lnSpc>
              <a:buNone/>
              <a:defRPr sz="3200" b="1">
                <a:solidFill>
                  <a:srgbClr val="0070C0"/>
                </a:solidFill>
                <a:effectLst>
                  <a:outerShdw blurRad="38100" dist="38100" dir="2700000" algn="tl">
                    <a:srgbClr val="000000">
                      <a:alpha val="43137"/>
                    </a:srgbClr>
                  </a:outerShdw>
                </a:effectLst>
                <a:latin typeface="+mj-lt"/>
                <a:ea typeface="ＭＳ Ｐゴシック" pitchFamily="34" charset="-128"/>
                <a:cs typeface="Arial" pitchFamily="34" charset="0"/>
              </a:defRPr>
            </a:lvl1pPr>
          </a:lstStyle>
          <a:p>
            <a:r>
              <a:rPr lang="es-CL" dirty="0"/>
              <a:t>Definición tradicional función de aseguramiento</a:t>
            </a:r>
          </a:p>
        </p:txBody>
      </p:sp>
      <p:sp>
        <p:nvSpPr>
          <p:cNvPr id="1444869" name="Text Box 5"/>
          <p:cNvSpPr txBox="1">
            <a:spLocks noChangeArrowheads="1"/>
          </p:cNvSpPr>
          <p:nvPr/>
        </p:nvSpPr>
        <p:spPr bwMode="auto">
          <a:xfrm>
            <a:off x="3657600" y="4318566"/>
            <a:ext cx="5241925" cy="1508105"/>
          </a:xfrm>
          <a:prstGeom prst="rect">
            <a:avLst/>
          </a:prstGeom>
          <a:noFill/>
          <a:ln w="9525">
            <a:noFill/>
            <a:miter lim="800000"/>
            <a:headEnd/>
            <a:tailEnd/>
          </a:ln>
          <a:effectLst/>
        </p:spPr>
        <p:txBody>
          <a:bodyPr wrap="square">
            <a:spAutoFit/>
          </a:bodyPr>
          <a:lstStyle/>
          <a:p>
            <a:pPr eaLnBrk="0" hangingPunct="0">
              <a:lnSpc>
                <a:spcPct val="115000"/>
              </a:lnSpc>
              <a:spcBef>
                <a:spcPts val="600"/>
              </a:spcBef>
              <a:spcAft>
                <a:spcPts val="600"/>
              </a:spcAft>
            </a:pPr>
            <a:r>
              <a:rPr lang="es-CL" sz="2000" dirty="0" smtClean="0">
                <a:solidFill>
                  <a:srgbClr val="0070C0"/>
                </a:solidFill>
                <a:latin typeface="+mj-lt"/>
              </a:rPr>
              <a:t>... A cambio de una </a:t>
            </a:r>
            <a:r>
              <a:rPr lang="es-CL" sz="2000" b="1" dirty="0" smtClean="0">
                <a:solidFill>
                  <a:srgbClr val="0070C0"/>
                </a:solidFill>
                <a:latin typeface="+mj-lt"/>
              </a:rPr>
              <a:t>contribución económica </a:t>
            </a:r>
            <a:r>
              <a:rPr lang="es-CL" sz="2000" dirty="0" smtClean="0">
                <a:solidFill>
                  <a:srgbClr val="0070C0"/>
                </a:solidFill>
                <a:latin typeface="+mj-lt"/>
              </a:rPr>
              <a:t>recolectada sea a través de impuestos cotizaciones, primas, contribuciones directas formales e informales (gasto de bolsillo), mixtas.</a:t>
            </a:r>
            <a:endParaRPr lang="es-CL" sz="2000" dirty="0">
              <a:solidFill>
                <a:srgbClr val="0070C0"/>
              </a:solidFill>
              <a:latin typeface="+mj-lt"/>
            </a:endParaRPr>
          </a:p>
        </p:txBody>
      </p:sp>
      <p:pic>
        <p:nvPicPr>
          <p:cNvPr id="1444871" name="Picture 7" descr="Nurse 2"/>
          <p:cNvPicPr>
            <a:picLocks noChangeAspect="1" noChangeArrowheads="1"/>
          </p:cNvPicPr>
          <p:nvPr/>
        </p:nvPicPr>
        <p:blipFill>
          <a:blip r:embed="rId4" cstate="print"/>
          <a:srcRect/>
          <a:stretch>
            <a:fillRect/>
          </a:stretch>
        </p:blipFill>
        <p:spPr bwMode="auto">
          <a:xfrm>
            <a:off x="5975369" y="2938818"/>
            <a:ext cx="1239837" cy="965200"/>
          </a:xfrm>
          <a:prstGeom prst="rect">
            <a:avLst/>
          </a:prstGeom>
          <a:noFill/>
        </p:spPr>
      </p:pic>
      <p:grpSp>
        <p:nvGrpSpPr>
          <p:cNvPr id="2" name="Group 8"/>
          <p:cNvGrpSpPr>
            <a:grpSpLocks/>
          </p:cNvGrpSpPr>
          <p:nvPr/>
        </p:nvGrpSpPr>
        <p:grpSpPr bwMode="auto">
          <a:xfrm>
            <a:off x="1562100" y="4283437"/>
            <a:ext cx="1912938" cy="2344737"/>
            <a:chOff x="2112" y="3312"/>
            <a:chExt cx="387" cy="576"/>
          </a:xfrm>
        </p:grpSpPr>
        <p:graphicFrame>
          <p:nvGraphicFramePr>
            <p:cNvPr id="1444873" name="Object 9"/>
            <p:cNvGraphicFramePr>
              <a:graphicFrameLocks noChangeAspect="1"/>
            </p:cNvGraphicFramePr>
            <p:nvPr/>
          </p:nvGraphicFramePr>
          <p:xfrm>
            <a:off x="2112" y="3312"/>
            <a:ext cx="387" cy="576"/>
          </p:xfrm>
          <a:graphic>
            <a:graphicData uri="http://schemas.openxmlformats.org/presentationml/2006/ole">
              <mc:AlternateContent xmlns:mc="http://schemas.openxmlformats.org/markup-compatibility/2006">
                <mc:Choice xmlns:v="urn:schemas-microsoft-com:vml" Requires="v">
                  <p:oleObj spid="_x0000_s1181" name="Clip" r:id="rId5" imgW="1532160" imgH="2286360" progId="">
                    <p:embed/>
                  </p:oleObj>
                </mc:Choice>
                <mc:Fallback>
                  <p:oleObj name="Clip" r:id="rId5" imgW="1532160" imgH="2286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2" y="3312"/>
                          <a:ext cx="387" cy="5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44874" name="Text Box 10"/>
            <p:cNvSpPr txBox="1">
              <a:spLocks noChangeArrowheads="1"/>
            </p:cNvSpPr>
            <p:nvPr/>
          </p:nvSpPr>
          <p:spPr bwMode="auto">
            <a:xfrm>
              <a:off x="2356" y="3679"/>
              <a:ext cx="69" cy="113"/>
            </a:xfrm>
            <a:prstGeom prst="rect">
              <a:avLst/>
            </a:prstGeom>
            <a:noFill/>
            <a:ln w="9525">
              <a:noFill/>
              <a:miter lim="800000"/>
              <a:headEnd/>
              <a:tailEnd/>
            </a:ln>
            <a:effectLst/>
          </p:spPr>
          <p:txBody>
            <a:bodyPr wrap="none" anchor="ctr">
              <a:spAutoFit/>
            </a:bodyPr>
            <a:lstStyle/>
            <a:p>
              <a:pPr algn="ctr" eaLnBrk="0" hangingPunct="0"/>
              <a:r>
                <a:rPr lang="es-CL" sz="2400">
                  <a:latin typeface="+mj-lt"/>
                </a:rPr>
                <a:t>$</a:t>
              </a:r>
            </a:p>
          </p:txBody>
        </p:sp>
      </p:grpSp>
      <p:graphicFrame>
        <p:nvGraphicFramePr>
          <p:cNvPr id="1444875" name="Object 11"/>
          <p:cNvGraphicFramePr>
            <a:graphicFrameLocks noChangeAspect="1"/>
          </p:cNvGraphicFramePr>
          <p:nvPr>
            <p:extLst>
              <p:ext uri="{D42A27DB-BD31-4B8C-83A1-F6EECF244321}">
                <p14:modId xmlns:p14="http://schemas.microsoft.com/office/powerpoint/2010/main" val="2773357349"/>
              </p:ext>
            </p:extLst>
          </p:nvPr>
        </p:nvGraphicFramePr>
        <p:xfrm>
          <a:off x="6837363" y="1302112"/>
          <a:ext cx="592137" cy="598487"/>
        </p:xfrm>
        <a:graphic>
          <a:graphicData uri="http://schemas.openxmlformats.org/presentationml/2006/ole">
            <mc:AlternateContent xmlns:mc="http://schemas.openxmlformats.org/markup-compatibility/2006">
              <mc:Choice xmlns:v="urn:schemas-microsoft-com:vml" Requires="v">
                <p:oleObj spid="_x0000_s1182" name="Clip" r:id="rId7" imgW="757800" imgH="1076040" progId="">
                  <p:embed/>
                </p:oleObj>
              </mc:Choice>
              <mc:Fallback>
                <p:oleObj name="Clip" r:id="rId7" imgW="757800" imgH="107604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7363" y="1302112"/>
                        <a:ext cx="592137" cy="598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44876" name="Object 12"/>
          <p:cNvGraphicFramePr>
            <a:graphicFrameLocks noChangeAspect="1"/>
          </p:cNvGraphicFramePr>
          <p:nvPr>
            <p:extLst>
              <p:ext uri="{D42A27DB-BD31-4B8C-83A1-F6EECF244321}">
                <p14:modId xmlns:p14="http://schemas.microsoft.com/office/powerpoint/2010/main" val="2277569086"/>
              </p:ext>
            </p:extLst>
          </p:nvPr>
        </p:nvGraphicFramePr>
        <p:xfrm>
          <a:off x="5805488" y="1664062"/>
          <a:ext cx="1270000" cy="1073150"/>
        </p:xfrm>
        <a:graphic>
          <a:graphicData uri="http://schemas.openxmlformats.org/presentationml/2006/ole">
            <mc:AlternateContent xmlns:mc="http://schemas.openxmlformats.org/markup-compatibility/2006">
              <mc:Choice xmlns:v="urn:schemas-microsoft-com:vml" Requires="v">
                <p:oleObj spid="_x0000_s1183" name="Clip" r:id="rId9" imgW="2957760" imgH="2109240" progId="">
                  <p:embed/>
                </p:oleObj>
              </mc:Choice>
              <mc:Fallback>
                <p:oleObj name="Clip" r:id="rId9" imgW="2957760" imgH="210924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05488" y="1664062"/>
                        <a:ext cx="1270000" cy="1073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13"/>
          <p:cNvGrpSpPr>
            <a:grpSpLocks/>
          </p:cNvGrpSpPr>
          <p:nvPr/>
        </p:nvGrpSpPr>
        <p:grpSpPr bwMode="auto">
          <a:xfrm>
            <a:off x="6837363" y="1849799"/>
            <a:ext cx="2306637" cy="1931988"/>
            <a:chOff x="2419" y="2635"/>
            <a:chExt cx="1151" cy="680"/>
          </a:xfrm>
        </p:grpSpPr>
        <p:graphicFrame>
          <p:nvGraphicFramePr>
            <p:cNvPr id="1444878" name="Object 14"/>
            <p:cNvGraphicFramePr>
              <a:graphicFrameLocks noChangeAspect="1"/>
            </p:cNvGraphicFramePr>
            <p:nvPr/>
          </p:nvGraphicFramePr>
          <p:xfrm>
            <a:off x="2419" y="2635"/>
            <a:ext cx="1151" cy="680"/>
          </p:xfrm>
          <a:graphic>
            <a:graphicData uri="http://schemas.openxmlformats.org/presentationml/2006/ole">
              <mc:AlternateContent xmlns:mc="http://schemas.openxmlformats.org/markup-compatibility/2006">
                <mc:Choice xmlns:v="urn:schemas-microsoft-com:vml" Requires="v">
                  <p:oleObj spid="_x0000_s1184" name="Clip" r:id="rId11" imgW="5600160" imgH="3588840" progId="">
                    <p:embed/>
                  </p:oleObj>
                </mc:Choice>
                <mc:Fallback>
                  <p:oleObj name="Clip" r:id="rId11" imgW="5600160" imgH="3588840" progId="">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19" y="2635"/>
                          <a:ext cx="1151" cy="6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Group 15"/>
            <p:cNvGrpSpPr>
              <a:grpSpLocks/>
            </p:cNvGrpSpPr>
            <p:nvPr/>
          </p:nvGrpSpPr>
          <p:grpSpPr bwMode="auto">
            <a:xfrm>
              <a:off x="3072" y="2900"/>
              <a:ext cx="144" cy="144"/>
              <a:chOff x="3840" y="2196"/>
              <a:chExt cx="192" cy="162"/>
            </a:xfrm>
          </p:grpSpPr>
          <p:sp>
            <p:nvSpPr>
              <p:cNvPr id="1444880" name="Oval 16"/>
              <p:cNvSpPr>
                <a:spLocks noChangeArrowheads="1"/>
              </p:cNvSpPr>
              <p:nvPr/>
            </p:nvSpPr>
            <p:spPr bwMode="auto">
              <a:xfrm>
                <a:off x="3840" y="2196"/>
                <a:ext cx="192" cy="162"/>
              </a:xfrm>
              <a:prstGeom prst="ellipse">
                <a:avLst/>
              </a:prstGeom>
              <a:solidFill>
                <a:schemeClr val="bg1"/>
              </a:solidFill>
              <a:ln w="9525">
                <a:noFill/>
                <a:round/>
                <a:headEnd/>
                <a:tailEnd/>
              </a:ln>
              <a:effectLst/>
            </p:spPr>
            <p:txBody>
              <a:bodyPr wrap="none" anchor="ctr"/>
              <a:lstStyle/>
              <a:p>
                <a:endParaRPr lang="es-CL">
                  <a:latin typeface="+mj-lt"/>
                </a:endParaRPr>
              </a:p>
            </p:txBody>
          </p:sp>
          <p:grpSp>
            <p:nvGrpSpPr>
              <p:cNvPr id="5" name="Group 17"/>
              <p:cNvGrpSpPr>
                <a:grpSpLocks/>
              </p:cNvGrpSpPr>
              <p:nvPr/>
            </p:nvGrpSpPr>
            <p:grpSpPr bwMode="auto">
              <a:xfrm>
                <a:off x="3876" y="2208"/>
                <a:ext cx="120" cy="144"/>
                <a:chOff x="4056" y="2112"/>
                <a:chExt cx="192" cy="192"/>
              </a:xfrm>
            </p:grpSpPr>
            <p:sp>
              <p:nvSpPr>
                <p:cNvPr id="1444882" name="Rectangle 18"/>
                <p:cNvSpPr>
                  <a:spLocks noChangeArrowheads="1"/>
                </p:cNvSpPr>
                <p:nvPr/>
              </p:nvSpPr>
              <p:spPr bwMode="auto">
                <a:xfrm>
                  <a:off x="4128" y="2112"/>
                  <a:ext cx="48" cy="192"/>
                </a:xfrm>
                <a:prstGeom prst="rect">
                  <a:avLst/>
                </a:prstGeom>
                <a:solidFill>
                  <a:srgbClr val="CC3300"/>
                </a:solidFill>
                <a:ln w="9525">
                  <a:noFill/>
                  <a:miter lim="800000"/>
                  <a:headEnd/>
                  <a:tailEnd/>
                </a:ln>
                <a:effectLst/>
              </p:spPr>
              <p:txBody>
                <a:bodyPr wrap="none" anchor="ctr"/>
                <a:lstStyle/>
                <a:p>
                  <a:endParaRPr lang="es-CL">
                    <a:latin typeface="+mj-lt"/>
                  </a:endParaRPr>
                </a:p>
              </p:txBody>
            </p:sp>
            <p:sp>
              <p:nvSpPr>
                <p:cNvPr id="1444883" name="Rectangle 19"/>
                <p:cNvSpPr>
                  <a:spLocks noChangeArrowheads="1"/>
                </p:cNvSpPr>
                <p:nvPr/>
              </p:nvSpPr>
              <p:spPr bwMode="auto">
                <a:xfrm rot="-5400000" flipH="1" flipV="1">
                  <a:off x="4128" y="2100"/>
                  <a:ext cx="48" cy="192"/>
                </a:xfrm>
                <a:prstGeom prst="rect">
                  <a:avLst/>
                </a:prstGeom>
                <a:solidFill>
                  <a:srgbClr val="CC3300"/>
                </a:solidFill>
                <a:ln w="9525">
                  <a:noFill/>
                  <a:miter lim="800000"/>
                  <a:headEnd/>
                  <a:tailEnd/>
                </a:ln>
                <a:effectLst/>
              </p:spPr>
              <p:txBody>
                <a:bodyPr wrap="none" anchor="ctr"/>
                <a:lstStyle/>
                <a:p>
                  <a:endParaRPr lang="es-CL">
                    <a:latin typeface="+mj-lt"/>
                  </a:endParaRPr>
                </a:p>
              </p:txBody>
            </p:sp>
          </p:grpSp>
        </p:grpSp>
      </p:grpSp>
      <p:graphicFrame>
        <p:nvGraphicFramePr>
          <p:cNvPr id="1444884" name="Object 20"/>
          <p:cNvGraphicFramePr>
            <a:graphicFrameLocks noGrp="1" noChangeAspect="1"/>
          </p:cNvGraphicFramePr>
          <p:nvPr>
            <p:ph/>
            <p:extLst>
              <p:ext uri="{D42A27DB-BD31-4B8C-83A1-F6EECF244321}">
                <p14:modId xmlns:p14="http://schemas.microsoft.com/office/powerpoint/2010/main" val="3980145332"/>
              </p:ext>
            </p:extLst>
          </p:nvPr>
        </p:nvGraphicFramePr>
        <p:xfrm>
          <a:off x="7459663" y="1271949"/>
          <a:ext cx="650875" cy="635000"/>
        </p:xfrm>
        <a:graphic>
          <a:graphicData uri="http://schemas.openxmlformats.org/presentationml/2006/ole">
            <mc:AlternateContent xmlns:mc="http://schemas.openxmlformats.org/markup-compatibility/2006">
              <mc:Choice xmlns:v="urn:schemas-microsoft-com:vml" Requires="v">
                <p:oleObj spid="_x0000_s1185" name="Clip" r:id="rId13" imgW="4435200" imgH="4327200" progId="">
                  <p:embed/>
                </p:oleObj>
              </mc:Choice>
              <mc:Fallback>
                <p:oleObj name="Clip" r:id="rId13" imgW="4435200" imgH="4327200" progId="">
                  <p:embed/>
                  <p:pic>
                    <p:nvPicPr>
                      <p:cNvPr id="0" name=""/>
                      <p:cNvPicPr>
                        <a:picLocks noGrp="1"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59663" y="1271949"/>
                        <a:ext cx="650875"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1"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39231" y="-51643"/>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895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5"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149080"/>
            <a:ext cx="2223068" cy="2691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6"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0638" y="5877272"/>
            <a:ext cx="1071562" cy="1071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77"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4723" y="2548268"/>
            <a:ext cx="2191693" cy="1456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0" name="1 Título"/>
          <p:cNvSpPr>
            <a:spLocks noGrp="1"/>
          </p:cNvSpPr>
          <p:nvPr>
            <p:ph type="title"/>
          </p:nvPr>
        </p:nvSpPr>
        <p:spPr>
          <a:xfrm>
            <a:off x="611560" y="0"/>
            <a:ext cx="7704856" cy="980728"/>
          </a:xfrm>
        </p:spPr>
        <p:txBody>
          <a:bodyPr vert="horz" lIns="91440" tIns="45720" rIns="91440" bIns="45720" rtlCol="0" anchor="ctr">
            <a:noAutofit/>
          </a:bodyPr>
          <a:lstStyle/>
          <a:p>
            <a:r>
              <a:rPr lang="es-CL" sz="3600" b="1" dirty="0">
                <a:solidFill>
                  <a:srgbClr val="0070C0"/>
                </a:solidFill>
              </a:rPr>
              <a:t>Financiamiento y Sistemas de Salud</a:t>
            </a:r>
            <a:endParaRPr lang="es-ES" sz="3600" b="1" dirty="0">
              <a:solidFill>
                <a:srgbClr val="0070C0"/>
              </a:solidFill>
            </a:endParaRPr>
          </a:p>
        </p:txBody>
      </p:sp>
      <p:sp>
        <p:nvSpPr>
          <p:cNvPr id="17411" name="2 Marcador de contenido"/>
          <p:cNvSpPr>
            <a:spLocks noGrp="1"/>
          </p:cNvSpPr>
          <p:nvPr>
            <p:ph idx="1"/>
          </p:nvPr>
        </p:nvSpPr>
        <p:spPr>
          <a:xfrm>
            <a:off x="35496" y="1230862"/>
            <a:ext cx="6120680" cy="4104456"/>
          </a:xfrm>
        </p:spPr>
        <p:txBody>
          <a:bodyPr>
            <a:normAutofit fontScale="77500" lnSpcReduction="20000"/>
          </a:bodyPr>
          <a:lstStyle/>
          <a:p>
            <a:pPr eaLnBrk="1" hangingPunct="1">
              <a:buFont typeface="Wingdings 3" pitchFamily="18" charset="2"/>
              <a:buNone/>
            </a:pPr>
            <a:endParaRPr lang="es-CL" sz="2800" dirty="0" smtClean="0">
              <a:solidFill>
                <a:srgbClr val="0070C0"/>
              </a:solidFill>
            </a:endParaRPr>
          </a:p>
          <a:p>
            <a:pPr eaLnBrk="1" hangingPunct="1"/>
            <a:r>
              <a:rPr lang="es-CL" sz="2900" dirty="0" smtClean="0">
                <a:solidFill>
                  <a:srgbClr val="0070C0"/>
                </a:solidFill>
              </a:rPr>
              <a:t>Los sistemas de salud son la respuesta social organizada ante las necesidades de salud de la población</a:t>
            </a:r>
          </a:p>
          <a:p>
            <a:pPr eaLnBrk="1" hangingPunct="1"/>
            <a:r>
              <a:rPr lang="es-CL" sz="2900" dirty="0" smtClean="0">
                <a:solidFill>
                  <a:srgbClr val="0070C0"/>
                </a:solidFill>
              </a:rPr>
              <a:t>Los sistemas de salud se definen según cómo se financian, según como se organizan y según cómo proveen los servicios de salud</a:t>
            </a:r>
          </a:p>
          <a:p>
            <a:pPr eaLnBrk="1" hangingPunct="1"/>
            <a:r>
              <a:rPr lang="es-CL" sz="2900" dirty="0" smtClean="0">
                <a:solidFill>
                  <a:srgbClr val="0070C0"/>
                </a:solidFill>
              </a:rPr>
              <a:t>Centrándose en el financiamiento:</a:t>
            </a:r>
          </a:p>
          <a:p>
            <a:pPr lvl="1" eaLnBrk="1" hangingPunct="1"/>
            <a:r>
              <a:rPr lang="es-CL" sz="2600" b="1" dirty="0" smtClean="0">
                <a:solidFill>
                  <a:srgbClr val="0070C0"/>
                </a:solidFill>
              </a:rPr>
              <a:t>Modelo NHS </a:t>
            </a:r>
            <a:r>
              <a:rPr lang="es-CL" sz="2600" dirty="0" smtClean="0">
                <a:solidFill>
                  <a:srgbClr val="0070C0"/>
                </a:solidFill>
              </a:rPr>
              <a:t>– </a:t>
            </a:r>
            <a:r>
              <a:rPr lang="es-CL" sz="2600" b="1" dirty="0" err="1" smtClean="0">
                <a:solidFill>
                  <a:srgbClr val="0070C0"/>
                </a:solidFill>
              </a:rPr>
              <a:t>Beveridge</a:t>
            </a:r>
            <a:r>
              <a:rPr lang="es-CL" sz="2600" dirty="0" smtClean="0">
                <a:solidFill>
                  <a:srgbClr val="0070C0"/>
                </a:solidFill>
              </a:rPr>
              <a:t>,… el paradigma Inglés (</a:t>
            </a:r>
            <a:r>
              <a:rPr lang="es-CL" sz="2600" dirty="0" err="1" smtClean="0">
                <a:solidFill>
                  <a:srgbClr val="0070C0"/>
                </a:solidFill>
              </a:rPr>
              <a:t>Ej</a:t>
            </a:r>
            <a:r>
              <a:rPr lang="es-CL" sz="2600" dirty="0" smtClean="0">
                <a:solidFill>
                  <a:srgbClr val="0070C0"/>
                </a:solidFill>
              </a:rPr>
              <a:t>: UK, Suecia y países nórdicos, España, Italia, Canadá)</a:t>
            </a:r>
          </a:p>
          <a:p>
            <a:pPr lvl="1" eaLnBrk="1" hangingPunct="1"/>
            <a:r>
              <a:rPr lang="es-CL" sz="2600" b="1" dirty="0" smtClean="0">
                <a:solidFill>
                  <a:srgbClr val="0070C0"/>
                </a:solidFill>
              </a:rPr>
              <a:t>Modelo de seguridad social </a:t>
            </a:r>
            <a:r>
              <a:rPr lang="es-CL" sz="2600" dirty="0" smtClean="0">
                <a:solidFill>
                  <a:srgbClr val="0070C0"/>
                </a:solidFill>
              </a:rPr>
              <a:t>– </a:t>
            </a:r>
            <a:r>
              <a:rPr lang="es-CL" sz="2600" b="1" dirty="0" smtClean="0">
                <a:solidFill>
                  <a:srgbClr val="0070C0"/>
                </a:solidFill>
              </a:rPr>
              <a:t>Bismarck</a:t>
            </a:r>
            <a:r>
              <a:rPr lang="es-CL" sz="2600" dirty="0" smtClean="0">
                <a:solidFill>
                  <a:srgbClr val="0070C0"/>
                </a:solidFill>
              </a:rPr>
              <a:t>, paradigma Alemán (</a:t>
            </a:r>
            <a:r>
              <a:rPr lang="es-CL" sz="2600" dirty="0" err="1" smtClean="0">
                <a:solidFill>
                  <a:srgbClr val="0070C0"/>
                </a:solidFill>
              </a:rPr>
              <a:t>Ej</a:t>
            </a:r>
            <a:r>
              <a:rPr lang="es-CL" sz="2600" dirty="0" smtClean="0">
                <a:solidFill>
                  <a:srgbClr val="0070C0"/>
                </a:solidFill>
              </a:rPr>
              <a:t>: Alemania, Holanda, Bélgica, Suiza, Francia, Jap</a:t>
            </a:r>
            <a:r>
              <a:rPr lang="es-CL" sz="2900" dirty="0" smtClean="0">
                <a:solidFill>
                  <a:srgbClr val="0070C0"/>
                </a:solidFill>
              </a:rPr>
              <a:t>ón)</a:t>
            </a:r>
          </a:p>
        </p:txBody>
      </p:sp>
      <p:sp>
        <p:nvSpPr>
          <p:cNvPr id="3" name="AutoShape 4" descr="data:image/jpeg;base64,/9j/4AAQSkZJRgABAQAAAQABAAD/2wCEAAkGBggGDAkIBwgRCQkIDRYHCQ0IDRoJCA8WFxwhFRQSHhIjJzIqFxkvJRgSKzIgIycpLCwsIR4xNTAqNSYrOCkBCQoKDQwNGQ4PGTUkHx81NTQ0NTU1NSo1LDUzKjU1LiwuNTAyNSksKSw0NDYsNSkwNTUsNCk0NTQ0NC8pKzUqNf/AABEIALMBGgMBIgACEQEDEQH/xAAaAAEAAwEBAQAAAAAAAAAAAAAAAQYHAgMF/8QAMxABAAEBBAcIAQQCAwAAAAAAAAECBVSR0QMSExZRUpMEBjM0cnOxwhEUIZKhMUEjQmH/xAAaAQEBAQEBAQEAAAAAAAAAAAAABgUEBwMB/8QAMhEAAQEDCAgHAQEBAAAAAAAAAAECA1EEBRESFRaB0QYxUlORocHwITIzNXGCsWFBE//aAAwDAQACEQMRAD8A+NtK+ecTaV884uRQUIY9KnW0r55xNpXzzi5ChBSp1tK+ecTaV884uQoQUqdbSvnnE2lfPOLkKEFKnW0r55xNpXzzi5ChBSp66Cuqa9HE1T+JriJ/f/1ps9j7Nd6P4QzHQeJovXT8tUlCaWtKy05qrR5uhszZ4o1T/Dx/R9mu9H8IP0fZrvR/CHqIr/q82l4mvVSB5fo+zXej+EKh3zop0Gn0EaGmNHE6L8zGjjUif3nguimd+PMdn9n7SodG22mpwZRVp8F/Dhl6IjhaP4V3aV884m0r55xcj0+hCdpU62lfPOJtK+ecXIUIKVOtpXzzibSvnnFyFCClTraV884m0r55xchQgpU62lfPOJtK+ecXIUIKVOtpXzzibSvnnFyFCClTraV884m0r55xchQgpU62lfPOJtK+ecXIUIKVOtpXzzibSvnnFyFCClTraV884m0r55xchQgpUAP0/AAAAAAAAAA9NB4mi9dPy1SWV6DxNF66flqkoLS/zOft0Nqa9TeHUgBDmwFM78eY7P7P2lc1M78eY7P7P2lRaM+4s/C/hwTh6C4FbAepk4AAAAAAAAAAAAAAAAAAAAAAAAAAAAAAAAB6aDxNF66flqksr0HiaL10/LVJQWl/mc/bobU16m8OpACHNgKZ348x2f2ftK5qZ348x2f2ftKi0Z9xZ+F/DgnD0FwK2A9TJwAAAAAAAAAAAAAAAAAAAAAAAAAAAAAAAAD00HiaL10/LVJZXoPE0Xrp+WqSgtL/ADOft0Nqa9TeHUgBDmwFM78eY7P7P2lc1M78eY7P7P2lRaM+4s/C/hwTh6C4FbAepk4AAAAAAAAAAAAAAAAAAAAAfR3etW4V4RmbvWrcK8IzaMPOb2yrds88zesx3FTOd3rVuFeEZm71q3CvCM2jBe2VbtnnmLMdxUznd61bhXhGZu9atwrwjNowXtlW7Z55izHcVM53etW4V4RmbvWrcK8IzaMF7ZVu2eeYsx3FTOd3rVuFeEZm71q3CvCM2jBe2VbtnnmLMdxUzzQ937Upr0cz2GuIiqJn9o4tElAxpznZ7OKsq8ZRKtOqn/fn4OqTyZlxTVXWAGSdQVbvbZfbO3abQV9l7NVpqadFqVTR/iJ/Mz+FpHdIJa3In6P2ERVSP9Pi+co+YqKZzu9atwrwjM3etW4V4Rm0YUN7ZVu2eeZw2Y7ipnO71q3CvCMzd61bhXhGbRgvbKt2zzzFmO4qZzu9atwrwjM3etW4V4Rm0YL2yrds88xZjuKmc7vWrcK8IzN3rVuFeEZtGC9sq3bPPMWY7ipnO71q3CvCMzd61bhXhGbRgvbKt2zzzFmO4qZzu9atwrwjM3etW4V4Rm0YL2yrds88xZjuKmc7vWrcK8IzN3rVuFeEZtGC9sq3bPPMWY7ipnO71q3CvCMzd61bhXhGbRgvbKt2zzzFmO4qZzu9atwrwjM3etW4V4Rm0YL2yrds88xZjuKmc7vWrcK8IzN3rVuFeEZtGC9sq3bPPMWY7ioASBqAAAAAAAAAAAAAAAAAAAAAAAAAAAAAAAAAAAAAAAABQN7LWvMdOnI3sta8x06clXdSW7TPFcjNtJzBe8S/igb2WteY6dORvZa15jp05F1JbtM8VyFpOYL3iX8UDey1rzHTpyN7LWvMdOnIupLdpniuQtJzBe8S/igb2WteY6dORvZa15jp05F1JbtM8VyFpOYL3iX8UDey1rzHTpyN7LWvMdOnIupLdpniuQtJzBe8S/ihaLvVatVdFM9oj8VVRTP/AB08V+lkTjNT6b1ZR6qLWp1fz5RInS4lLD+mr/hADLOkArXem2u22ZptDo+yaWKKa9HtKomiK/3/ADMf7dkhkTyWvkcu1SlY/wAPk+esumK7RZRQN7LWvMdOnI3sta8x06cm/dSW7TPFcjitJzBe8S/igb2WteY6dORvZa15jp05F1JbtM8VyFpOYL3iX8UDey1rzHTpyN7LWvMdOnIupLdpniuQtJzBe8S/igb2WteY6dORvZa15jp05F1JbtM8VyFpOYL3iX8UDey1rzHTpyN7LWvMdOnIupLdpniuQtJzBe8S/igb2WteY6dORvZa15jp05F1JbtM8VyFpOYL3iX8UDey1rzHTpyN7LWvMdOnIupLdpniuQtJzBe8S/igb2WteY6dORvZa15jp05F1JbtM8VyFpOYL3iX8UDey1rzHTpyN7LWvMdOnIupLdpniuQtJzBe8S/igb2WteY6dORvZa15jp05F1JbtM8VyFpOYL3ifHAelE+AAAAAAAAAHpoPE0Xrp+WqSyvQeJovXT8tUlBaX+Zz9uhtTXqbw6kAIc2ApnfjzHZ/Z+0rmpnfjzHZ/Z+0qLRn3Fn4X8OCcPQXArYD1MnAAAAAAAAAAAAAAAAAAAAAAAAAAAAAAAAAPTQeJovXT8tUlleg8TReun5apKC0v8zn7dDamvU3h1IAQ5sBTO/HmOz+z9pXNTO/HmOz+z9pUWjPuLPwv4cE4eguBWwHqZOAAAAAAAAAAAAAAAAAAAAAAAAAAAAAAAAAemg8TReun5apLK9B4mi9dPy1SUFpf5nP26G1NepvDqQAhzYCmd+PMdn9n7Suamd+PMdn9n7SotGfcWfhfw4Jw9BcCtgPUycAAAAAAAAAAAAAAAAAAAAAAAAAAAAAAAAA9NB4mi9dPy1SWV6DxNF66flqkoLS/wAzn7dDamvU3h1IAQ5sBTO/HmOz+z9pXNTO/HmOz+z9pUWjPuLPwv4cE4eguBWwHqZOAAAAAAAAAAAAAAAAAAAAAHnrzxNeeKRw12onVVSBGvPE154pCu1EVUgRrzxNeeKQrtRFVIEa88TXnikK7URVSBGvPE154pCu1EVUgd6GurX0f7/94+WlT2rS839QCV0hRG1d1vHX0NKQ+CNUD9Vpeb+oP1Wl5v6gEx/zYghoUqP1Wl5v6hUe+Wmrr0+gmqfz/wAX4/x+P9yDYmVllmWIrKUeC/hyyvxdLSV/Xnia88Ui5rtRMeqkCNeeJrzxSFdqIqpAjXnia88UhXaiKqQI154mvPFIV2oiqkCNeeJrzxSFdqIqpAjXnia88UhXaiKqQI154mvPFIV2oiqkCNeeJrzxSFdqIqpAjXnia88UhXaiKqQI154mvPFIV2oiqkD/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4" name="AutoShape 6" descr="data:image/jpeg;base64,/9j/4AAQSkZJRgABAQAAAQABAAD/2wCEAAkGBggGDAkIBwgRCQkIDRYHCQ0IDRoJCA8WFxwhFRQSHhIjJzIqFxkvJRgSKzIgIycpLCwsIR4xNTAqNSYrOCkBCQoKDQwNGQ4PGTUkHx81NTQ0NTU1NSo1LDUzKjU1LiwuNTAyNSksKSw0NDYsNSkwNTUsNCk0NTQ0NC8pKzUqNf/AABEIALMBGgMBIgACEQEDEQH/xAAaAAEAAwEBAQAAAAAAAAAAAAAAAQYHAgMF/8QAMxABAAEBBAcIAQQCAwAAAAAAAAECBVSR0QMSExZRUpMEBjM0cnOxwhEUIZKhMUEjQmH/xAAaAQEBAQEBAQEAAAAAAAAAAAAABgUEBwMB/8QAMhEAAQEDCAgHAQEBAAAAAAAAAAECA1EEBRESFRaB0QYxUlORocHwITIzNXGCsWFBE//aAAwDAQACEQMRAD8A+NtK+ecTaV884uRQUIY9KnW0r55xNpXzzi5ChBSp1tK+ecTaV884uQoQUqdbSvnnE2lfPOLkKEFKnW0r55xNpXzzi5ChBSp66Cuqa9HE1T+JriJ/f/1ps9j7Nd6P4QzHQeJovXT8tUlCaWtKy05qrR5uhszZ4o1T/Dx/R9mu9H8IP0fZrvR/CHqIr/q82l4mvVSB5fo+zXej+EKh3zop0Gn0EaGmNHE6L8zGjjUif3nguimd+PMdn9n7SodG22mpwZRVp8F/Dhl6IjhaP4V3aV884m0r55xcj0+hCdpU62lfPOJtK+ecXIUIKVOtpXzzibSvnnFyFCClTraV884m0r55xchQgpU62lfPOJtK+ecXIUIKVOtpXzzibSvnnFyFCClTraV884m0r55xchQgpU62lfPOJtK+ecXIUIKVOtpXzzibSvnnFyFCClTraV884m0r55xchQgpUAP0/AAAAAAAAAA9NB4mi9dPy1SWV6DxNF66flqkoLS/zOft0Nqa9TeHUgBDmwFM78eY7P7P2lc1M78eY7P7P2lRaM+4s/C/hwTh6C4FbAepk4AAAAAAAAAAAAAAAAAAAAAAAAAAAAAAAAB6aDxNF66flqksr0HiaL10/LVJQWl/mc/bobU16m8OpACHNgKZ348x2f2ftK5qZ348x2f2ftKi0Z9xZ+F/DgnD0FwK2A9TJwAAAAAAAAAAAAAAAAAAAAAAAAAAAAAAAAD00HiaL10/LVJZXoPE0Xrp+WqSgtL/ADOft0Nqa9TeHUgBDmwFM78eY7P7P2lc1M78eY7P7P2lRaM+4s/C/hwTh6C4FbAepk4AAAAAAAAAAAAAAAAAAAAAfR3etW4V4RmbvWrcK8IzaMPOb2yrds88zesx3FTOd3rVuFeEZm71q3CvCM2jBe2VbtnnmLMdxUznd61bhXhGZu9atwrwjNowXtlW7Z55izHcVM53etW4V4RmbvWrcK8IzaMF7ZVu2eeYsx3FTOd3rVuFeEZm71q3CvCM2jBe2VbtnnmLMdxUzzQ937Upr0cz2GuIiqJn9o4tElAxpznZ7OKsq8ZRKtOqn/fn4OqTyZlxTVXWAGSdQVbvbZfbO3abQV9l7NVpqadFqVTR/iJ/Mz+FpHdIJa3In6P2ERVSP9Pi+co+YqKZzu9atwrwjM3etW4V4Rm0YUN7ZVu2eeZw2Y7ipnO71q3CvCMzd61bhXhGbRgvbKt2zzzFmO4qZzu9atwrwjM3etW4V4Rm0YL2yrds88xZjuKmc7vWrcK8IzN3rVuFeEZtGC9sq3bPPMWY7ipnO71q3CvCMzd61bhXhGbRgvbKt2zzzFmO4qZzu9atwrwjM3etW4V4Rm0YL2yrds88xZjuKmc7vWrcK8IzN3rVuFeEZtGC9sq3bPPMWY7ipnO71q3CvCMzd61bhXhGbRgvbKt2zzzFmO4qZzu9atwrwjM3etW4V4Rm0YL2yrds88xZjuKmc7vWrcK8IzN3rVuFeEZtGC9sq3bPPMWY7ioASBqAAAAAAAAAAAAAAAAAAAAAAAAAAAAAAAAAAAAAAAABQN7LWvMdOnI3sta8x06clXdSW7TPFcjNtJzBe8S/igb2WteY6dORvZa15jp05F1JbtM8VyFpOYL3iX8UDey1rzHTpyN7LWvMdOnIupLdpniuQtJzBe8S/igb2WteY6dORvZa15jp05F1JbtM8VyFpOYL3iX8UDey1rzHTpyN7LWvMdOnIupLdpniuQtJzBe8S/ihaLvVatVdFM9oj8VVRTP/AB08V+lkTjNT6b1ZR6qLWp1fz5RInS4lLD+mr/hADLOkArXem2u22ZptDo+yaWKKa9HtKomiK/3/ADMf7dkhkTyWvkcu1SlY/wAPk+esumK7RZRQN7LWvMdOnI3sta8x06cm/dSW7TPFcjitJzBe8S/igb2WteY6dORvZa15jp05F1JbtM8VyFpOYL3iX8UDey1rzHTpyN7LWvMdOnIupLdpniuQtJzBe8S/igb2WteY6dORvZa15jp05F1JbtM8VyFpOYL3iX8UDey1rzHTpyN7LWvMdOnIupLdpniuQtJzBe8S/igb2WteY6dORvZa15jp05F1JbtM8VyFpOYL3iX8UDey1rzHTpyN7LWvMdOnIupLdpniuQtJzBe8S/igb2WteY6dORvZa15jp05F1JbtM8VyFpOYL3iX8UDey1rzHTpyN7LWvMdOnIupLdpniuQtJzBe8S/igb2WteY6dORvZa15jp05F1JbtM8VyFpOYL3ifHAelE+AAAAAAAAAHpoPE0Xrp+WqSyvQeJovXT8tUlBaX+Zz9uhtTXqbw6kAIc2ApnfjzHZ/Z+0rmpnfjzHZ/Z+0qLRn3Fn4X8OCcPQXArYD1MnAAAAAAAAAAAAAAAAAAAAAAAAAAAAAAAAAPTQeJovXT8tUlleg8TReun5apKC0v8zn7dDamvU3h1IAQ5sBTO/HmOz+z9pXNTO/HmOz+z9pUWjPuLPwv4cE4eguBWwHqZOAAAAAAAAAAAAAAAAAAAAAAAAAAAAAAAAAemg8TReun5apLK9B4mi9dPy1SUFpf5nP26G1NepvDqQAhzYCmd+PMdn9n7Suamd+PMdn9n7SotGfcWfhfw4Jw9BcCtgPUycAAAAAAAAAAAAAAAAAAAAAAAAAAAAAAAAA9NB4mi9dPy1SWV6DxNF66flqkoLS/wAzn7dDamvU3h1IAQ5sBTO/HmOz+z9pXNTO/HmOz+z9pUWjPuLPwv4cE4eguBWwHqZOAAAAAAAAAAAAAAAAAAAAAHnrzxNeeKRw12onVVSBGvPE154pCu1EVUgRrzxNeeKQrtRFVIEa88TXnikK7URVSBGvPE154pCu1EVUgd6GurX0f7/94+WlT2rS839QCV0hRG1d1vHX0NKQ+CNUD9Vpeb+oP1Wl5v6gEx/zYghoUqP1Wl5v6hUe+Wmrr0+gmqfz/wAX4/x+P9yDYmVllmWIrKUeC/hyyvxdLSV/Xnia88Ui5rtRMeqkCNeeJrzxSFdqIqpAjXnia88UhXaiKqQI154mvPFIV2oiqkCNeeJrzxSFdqIqpAjXnia88UhXaiKqQI154mvPFIV2oiqkCNeeJrzxSFdqIqpAjXnia88UhXaiKqQI154mvPFIV2oiqkD/2Q=="/>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11" descr="data:image/jpeg;base64,/9j/4AAQSkZJRgABAQAAAQABAAD/2wCEAAkGBggGDg8IBwgQCRITDRYMEhAPDRoPDxAMHxAhFBQcFBUYJyYgIyUlGhISHy8gIycpLywsFR4xNT8xNSYrLCkBCQoKDgwOFg8PFysYFxg1NSkpKSk1MiwsLCwpLikpKSwsKSkpKSkpKSkpKSkpKSkpKSkpKSkpKSkpKSkpKSkpKf/AABEIALABHwMBIgACEQEDEQH/xAAbAAEBAQEBAQEBAAAAAAAAAAAAAwQFCAIBB//EAD4QAAEDAAUJBAgFBAMBAAAAAAABAgMEE1OBkhQVMlSRk6Gy0QY0crEFESEzQVF0szFCYXPwQ1JicSIkgxL/xAAXAQEBAQEAAAAAAAAAAAAAAAAABgIB/8QAHhEBAAEEAwEBAAAAAAAAAAAAAAECERJRAzEyISL/2gAMAwEAAhEDEQA/AP7VDFG5PW5iL7V/FP8AI+6iKzbsEGjevMUAnURWbdgqIrNuwoAJ1EVm3YKiKzbsKACdRFZt2Cois27CgAnURWbdgqIrNuwoAPOM/pWno96JTpk/5r/Xd8/9nxnWn69Nv3dSFI03+NfMmV8UU6SE11X7a860/Xpt+7qM60/Xpt+7qZAMKdOZ1blrzrT9em37uozrT9em37upkAwp0Z1bl6I7OxtkoNEfI1HqtFiVVX2qq1aetVVToVEVm3YYezPcKH9JF9tDpEnX6lW8fmE6iKzbsFRFZt2FAYbTqIrNuwVEVm3YUAE6iKzbsFRFZt2FABOois27BURWbdhQATqIrNuwVEVm3YUAE6iKzbsFRFZt2FABOois27BURWbdhQATqIrNuwVEVm3YUAE6iKzbsI0yKNsblaxE/D8E/U1EKd7t13MgH3Bo3rzFCcGjevMUAAAAAAAAAAADzPSNN/jXzJlKRpv8a+ZMsY6Rs9gAOuAAA9Fdme4UP6SL7aHSOb2Z7hQ/pIvtodIkOT1Kw4/MAAMNgAAAAAAAAAAAAAAAAAAEKd7t13MhchTvduu5kA+4NG9eYoTg0b15igAAAAAAAAAAAeZ6Rpv8a+ZMpSNN/jXzJljHSNnsAB1wAAHorsz3Ch/SRfbQ6RzezPcKH9JF9tDpEhyepWHH5gABhsAAAAAAAAAAAAAAAAAAAhTvduu5kLkKd7t13MgH3Bo3rzFCcHsb7fmvmUAAAAAAAAAAADzPSNN/jXzJlKRpv8a+ZMsY6Rs9gAOuAAA9Fdme4UP6SL7aHSOb2a7hQ/pIvtIdIkOT1Kw4/MAAMNgAAAAAAAAAAAAAAAAAAEKd7t13MhchTfbG71fp5gefPSXpCmMnmRtLlRK5/sSV3q01/UzZypuuS753U/fSneJ/3386mUrqKYxj4kK6pyn605ypuuS753UZypuuS753UzA1jGmcp205ypuuS753UZypuuS753UzAYxoynbTnKm65LvndRnKm65LvndTMBjGjKdtOcqbrku+d1Gcqbrku+d1MwGMaMp2/fxPwA0yAAAAANDfSFLYiNbS5WoiepESVyIifonrP3OVN1yXfO6mYGcY01lO2nOVN1yXfO6jOVN1yXfO6mYDGNGU7ac5U3XJd87qM5U3XJd87qZgMY0ZTtpzlTdcl3zuozlTdcl3zupmAxjRlO2nOVN1yXfO6jOVN1yXfO6mYDGNGU7ac5U3XJd87qM5U3XJd87qZgMY0ZTtpzlTdcl3zuozlTdcl3zupmAxjRlO2nOVN1yXfO6jOVN1yXfO6mYDGNGU7ac5U3XJd87qM5U3XJd87qZgMY0ZTtpzlTdcl3zupSD0hTHORHUuVf8A1d8v9mIrRtNP58DlVMWn41TVN4+q+lO8T/vv51Mpq9Kd4n/ffzqZTtHmHK/UgANMAAAAAAAAAAAAAAAAAAAAAAAAAAAAAAAAAAAAAAAABWjaafz4EitG00/nwM1dS1T6hX0p3if99/OplNXpRUyif2/13/H/ADUy38RR5h2v1IBfxF/E0yAX8RfxAAX8RfxAAX8RfxAAAOAAAAAABeL+IdAL+Iv4gAL+Iv4gAL+Iv4gAL+Iv4gAL+Iv4gAL+Iv4gAL+Iv4gAL+Iv4gCtG00/nwJX8StGVP8A7T2/P4/oZq6l2n1D0fDRoVb61iavtX8qf3H3ksFi3Ch+waN68xQkLysLQlksFi3CgyWCxbhQqBeS0JZLBYtwoMlgsW4UKgXktCWSwWLcKDJYLFuFCoF5LQlksFi3CgyWCxbhQqBeS0PM9I03+NfMmUpGm/xr5kywjpHT2AA64AAD0N2bo8LqDQ1WJq/9SL8qWaHRyWCxbhQxdme4UP6SL7aHSJHkn9Sr+OPzCWSwWLcKDJYLFuFCoMXlu0JZLBYtwoMlgsW4UKgXktCWSwWLcKDJYLFuFCoF5LQlksFi3CgyWCxbhQqBeS0JZLBYtwoMlgsW4UKgXktCWSwWLcKDJYLFuFCoF5LQlksFi3CgyWCxbhQqBeS0JZLBYtwoMlgsW4UKgXktCWSwWLcKEKbRoUjd6om/D8qfM2EKd7t13MgvJaH3Bo3rzFCcGjevMUOOgAAAAAAAAAA8z0jTf418yZSkab/GvmTLGOkbPYADrgAAPRXZnuFD+ki+2h0jm9me4UP6SL7aHSJDk9SsOPzAADDYAAAAAAAAAAAAAAAAAABCne7ddzIXIU73bruZAPuDRvXmKE4NG9eYoAAAAAAAAAAAHmekab/GvmTKUjTf418yZYx0jZ7AAdcAAB6K7M9wof0kX20Okc3sz3Ch/SRfbQ6RIcnqVhx+YAAYbAAAAAAAAAAAAAAAAAAAIU73bruZC5Cne7ddzIB9waN68xQhDNG1PU6Rqe1fzJ/cfdfFaNxIBQE6+K0biQV8Vo3EgFATr4rRuJBXxWjcSAUBOvitG4kFfFaNxIBQE6+K0biQV8Vo3EgHmukab/GvmTNM9FnV7/VA/TX8i/Mnks9g/ApYRVG0fNM36SBXJZ7B+BRks9g/AoyjbmM6SBXJZ7B+BRks9g/AoyjZjOnoXsz3Ch/SRfbQ6RyuzksbKDRGuejVSiRIqKvqVFq0/E6NfFaNxISVfqVdx+YUBOvitG4kFfFaNxIYbUBOvitG4kFfFaNxIBQE6+K0biQV8Vo3EgFATr4rRuJBXxWjcSAUBOvitG4kFfFaNxIBQE6+K0biQV8Vo3EgFATr4rRuJBXxWjcSAUBOvitG4kFfFaNxIBQhTvduu5kPuvitG4kI0yaN0bkSRq/h+ZPmB//Z"/>
          <p:cNvSpPr>
            <a:spLocks noChangeAspect="1" noChangeArrowheads="1"/>
          </p:cNvSpPr>
          <p:nvPr/>
        </p:nvSpPr>
        <p:spPr bwMode="auto">
          <a:xfrm>
            <a:off x="3683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40984"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6768" y="4073362"/>
            <a:ext cx="1693744" cy="93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2 Marcador de contenido"/>
          <p:cNvSpPr>
            <a:spLocks noGrp="1"/>
          </p:cNvSpPr>
          <p:nvPr>
            <p:ph idx="1"/>
          </p:nvPr>
        </p:nvSpPr>
        <p:spPr>
          <a:xfrm>
            <a:off x="35496" y="4648892"/>
            <a:ext cx="6120680" cy="2684214"/>
          </a:xfrm>
        </p:spPr>
        <p:txBody>
          <a:bodyPr>
            <a:normAutofit/>
          </a:bodyPr>
          <a:lstStyle/>
          <a:p>
            <a:pPr eaLnBrk="1" hangingPunct="1">
              <a:buFont typeface="Wingdings 3" pitchFamily="18" charset="2"/>
              <a:buNone/>
            </a:pPr>
            <a:endParaRPr lang="es-CL" sz="1800" dirty="0" smtClean="0">
              <a:solidFill>
                <a:srgbClr val="0070C0"/>
              </a:solidFill>
            </a:endParaRPr>
          </a:p>
          <a:p>
            <a:pPr lvl="1" eaLnBrk="1" hangingPunct="1"/>
            <a:r>
              <a:rPr lang="es-CL" sz="1800" b="1" dirty="0" smtClean="0">
                <a:solidFill>
                  <a:srgbClr val="0070C0"/>
                </a:solidFill>
              </a:rPr>
              <a:t>Modelos mixtos </a:t>
            </a:r>
            <a:r>
              <a:rPr lang="es-CL" sz="1800" dirty="0" smtClean="0">
                <a:solidFill>
                  <a:srgbClr val="0070C0"/>
                </a:solidFill>
              </a:rPr>
              <a:t>…Casi todos los países latinoamericanos (se caracterizan como </a:t>
            </a:r>
            <a:r>
              <a:rPr lang="es-CL" sz="1800" i="1" dirty="0" smtClean="0">
                <a:solidFill>
                  <a:srgbClr val="0070C0"/>
                </a:solidFill>
              </a:rPr>
              <a:t>segmentados y fragmentados</a:t>
            </a:r>
            <a:r>
              <a:rPr lang="es-CL" sz="1800" dirty="0" smtClean="0">
                <a:solidFill>
                  <a:srgbClr val="0070C0"/>
                </a:solidFill>
              </a:rPr>
              <a:t>)</a:t>
            </a:r>
          </a:p>
          <a:p>
            <a:pPr lvl="1" eaLnBrk="1" hangingPunct="1"/>
            <a:r>
              <a:rPr lang="es-CL" sz="1800" b="1" dirty="0" smtClean="0">
                <a:solidFill>
                  <a:srgbClr val="0070C0"/>
                </a:solidFill>
              </a:rPr>
              <a:t>Modelo de financiamiento con prevalencia privada,</a:t>
            </a:r>
            <a:r>
              <a:rPr lang="es-CL" sz="1800" dirty="0" smtClean="0">
                <a:solidFill>
                  <a:srgbClr val="0070C0"/>
                </a:solidFill>
              </a:rPr>
              <a:t> paradigma de EE.UU. Aunque existe Medicare, </a:t>
            </a:r>
            <a:r>
              <a:rPr lang="es-CL" sz="1800" dirty="0" err="1" smtClean="0">
                <a:solidFill>
                  <a:srgbClr val="0070C0"/>
                </a:solidFill>
              </a:rPr>
              <a:t>Medicaid</a:t>
            </a:r>
            <a:r>
              <a:rPr lang="es-CL" sz="1800" dirty="0" smtClean="0">
                <a:solidFill>
                  <a:srgbClr val="0070C0"/>
                </a:solidFill>
              </a:rPr>
              <a:t> y otros programas públicos</a:t>
            </a:r>
          </a:p>
        </p:txBody>
      </p:sp>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39231" y="-51643"/>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05847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8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27" name="Picture 2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18" y="1533215"/>
            <a:ext cx="8639286" cy="5012987"/>
          </a:xfrm>
          <a:prstGeom prst="rect">
            <a:avLst/>
          </a:prstGeom>
          <a:solidFill>
            <a:srgbClr val="FFFFFF"/>
          </a:solidFill>
          <a:ln>
            <a:noFill/>
          </a:ln>
          <a:effectLst/>
        </p:spPr>
      </p:pic>
      <p:sp>
        <p:nvSpPr>
          <p:cNvPr id="64516" name="Rectangle 11"/>
          <p:cNvSpPr>
            <a:spLocks noGrp="1" noChangeArrowheads="1"/>
          </p:cNvSpPr>
          <p:nvPr>
            <p:ph type="title"/>
          </p:nvPr>
        </p:nvSpPr>
        <p:spPr>
          <a:xfrm>
            <a:off x="457200" y="227340"/>
            <a:ext cx="8229600" cy="944562"/>
          </a:xfrm>
        </p:spPr>
        <p:txBody>
          <a:bodyPr/>
          <a:lstStyle/>
          <a:p>
            <a:pPr eaLnBrk="1" hangingPunct="1"/>
            <a:r>
              <a:rPr lang="es-ES_tradnl" sz="3600" dirty="0" smtClean="0"/>
              <a:t>Financiamiento y ciclo </a:t>
            </a:r>
            <a:r>
              <a:rPr lang="es-ES_tradnl" sz="3600" dirty="0"/>
              <a:t>de </a:t>
            </a:r>
            <a:r>
              <a:rPr lang="es-ES_tradnl" sz="3600" dirty="0" smtClean="0"/>
              <a:t>vida</a:t>
            </a:r>
            <a:endParaRPr lang="es-ES_tradnl" sz="3600" dirty="0"/>
          </a:p>
        </p:txBody>
      </p:sp>
      <p:sp>
        <p:nvSpPr>
          <p:cNvPr id="64785" name="Freeform 64784"/>
          <p:cNvSpPr/>
          <p:nvPr/>
        </p:nvSpPr>
        <p:spPr>
          <a:xfrm>
            <a:off x="315310" y="3641832"/>
            <a:ext cx="8441372" cy="2719083"/>
          </a:xfrm>
          <a:custGeom>
            <a:avLst/>
            <a:gdLst>
              <a:gd name="connsiteX0" fmla="*/ 0 w 7882759"/>
              <a:gd name="connsiteY0" fmla="*/ 961696 h 2719083"/>
              <a:gd name="connsiteX1" fmla="*/ 1371600 w 7882759"/>
              <a:gd name="connsiteY1" fmla="*/ 2380593 h 2719083"/>
              <a:gd name="connsiteX2" fmla="*/ 2664373 w 7882759"/>
              <a:gd name="connsiteY2" fmla="*/ 2680138 h 2719083"/>
              <a:gd name="connsiteX3" fmla="*/ 5864773 w 7882759"/>
              <a:gd name="connsiteY3" fmla="*/ 1734206 h 2719083"/>
              <a:gd name="connsiteX4" fmla="*/ 7882759 w 7882759"/>
              <a:gd name="connsiteY4" fmla="*/ 0 h 2719083"/>
              <a:gd name="connsiteX5" fmla="*/ 7882759 w 7882759"/>
              <a:gd name="connsiteY5" fmla="*/ 0 h 27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2759" h="2719083">
                <a:moveTo>
                  <a:pt x="0" y="961696"/>
                </a:moveTo>
                <a:cubicBezTo>
                  <a:pt x="463769" y="1527941"/>
                  <a:pt x="927538" y="2094186"/>
                  <a:pt x="1371600" y="2380593"/>
                </a:cubicBezTo>
                <a:cubicBezTo>
                  <a:pt x="1815662" y="2667000"/>
                  <a:pt x="1915511" y="2787869"/>
                  <a:pt x="2664373" y="2680138"/>
                </a:cubicBezTo>
                <a:cubicBezTo>
                  <a:pt x="3413235" y="2572407"/>
                  <a:pt x="4995042" y="2180896"/>
                  <a:pt x="5864773" y="1734206"/>
                </a:cubicBezTo>
                <a:cubicBezTo>
                  <a:pt x="6734504" y="1287516"/>
                  <a:pt x="7882759" y="0"/>
                  <a:pt x="7882759" y="0"/>
                </a:cubicBezTo>
                <a:lnTo>
                  <a:pt x="7882759" y="0"/>
                </a:lnTo>
              </a:path>
            </a:pathLst>
          </a:custGeom>
          <a:no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cxnSp>
        <p:nvCxnSpPr>
          <p:cNvPr id="64787" name="Straight Connector 64786"/>
          <p:cNvCxnSpPr/>
          <p:nvPr/>
        </p:nvCxnSpPr>
        <p:spPr>
          <a:xfrm flipH="1" flipV="1">
            <a:off x="1229710" y="2175641"/>
            <a:ext cx="31532" cy="428109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5" name="Straight Connector 594"/>
          <p:cNvCxnSpPr/>
          <p:nvPr/>
        </p:nvCxnSpPr>
        <p:spPr>
          <a:xfrm flipH="1" flipV="1">
            <a:off x="6839545" y="2175641"/>
            <a:ext cx="29133" cy="427583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790" name="TextBox 64789"/>
          <p:cNvSpPr txBox="1"/>
          <p:nvPr/>
        </p:nvSpPr>
        <p:spPr>
          <a:xfrm>
            <a:off x="7898515" y="3421106"/>
            <a:ext cx="1332416" cy="276999"/>
          </a:xfrm>
          <a:prstGeom prst="rect">
            <a:avLst/>
          </a:prstGeom>
          <a:noFill/>
        </p:spPr>
        <p:txBody>
          <a:bodyPr wrap="none" rtlCol="0">
            <a:spAutoFit/>
          </a:bodyPr>
          <a:lstStyle/>
          <a:p>
            <a:r>
              <a:rPr lang="es-CL" sz="1200" dirty="0" smtClean="0">
                <a:latin typeface="+mj-lt"/>
              </a:rPr>
              <a:t>Consumo en salud</a:t>
            </a:r>
            <a:endParaRPr lang="es-CL" sz="1200" dirty="0">
              <a:latin typeface="+mj-lt"/>
            </a:endParaRPr>
          </a:p>
        </p:txBody>
      </p:sp>
      <p:sp>
        <p:nvSpPr>
          <p:cNvPr id="599" name="TextBox 598"/>
          <p:cNvSpPr txBox="1"/>
          <p:nvPr/>
        </p:nvSpPr>
        <p:spPr>
          <a:xfrm>
            <a:off x="1208695" y="6230756"/>
            <a:ext cx="587020" cy="276999"/>
          </a:xfrm>
          <a:prstGeom prst="rect">
            <a:avLst/>
          </a:prstGeom>
          <a:noFill/>
        </p:spPr>
        <p:txBody>
          <a:bodyPr wrap="none" rtlCol="0">
            <a:spAutoFit/>
          </a:bodyPr>
          <a:lstStyle/>
          <a:p>
            <a:r>
              <a:rPr lang="es-CL" sz="1200" dirty="0" smtClean="0">
                <a:latin typeface="+mj-lt"/>
              </a:rPr>
              <a:t>T(</a:t>
            </a:r>
            <a:r>
              <a:rPr lang="es-CL" sz="1200" dirty="0" smtClean="0">
                <a:latin typeface="Calibri"/>
              </a:rPr>
              <a:t>~20)</a:t>
            </a:r>
            <a:endParaRPr lang="es-CL" sz="1200" dirty="0">
              <a:latin typeface="+mj-lt"/>
            </a:endParaRPr>
          </a:p>
        </p:txBody>
      </p:sp>
      <p:sp>
        <p:nvSpPr>
          <p:cNvPr id="600" name="TextBox 599"/>
          <p:cNvSpPr txBox="1"/>
          <p:nvPr/>
        </p:nvSpPr>
        <p:spPr>
          <a:xfrm>
            <a:off x="6924419" y="6157185"/>
            <a:ext cx="587020" cy="276999"/>
          </a:xfrm>
          <a:prstGeom prst="rect">
            <a:avLst/>
          </a:prstGeom>
          <a:solidFill>
            <a:srgbClr val="FFFFFF"/>
          </a:solidFill>
        </p:spPr>
        <p:txBody>
          <a:bodyPr wrap="none" rtlCol="0">
            <a:spAutoFit/>
          </a:bodyPr>
          <a:lstStyle/>
          <a:p>
            <a:r>
              <a:rPr lang="es-CL" sz="1200" dirty="0" smtClean="0">
                <a:latin typeface="+mj-lt"/>
              </a:rPr>
              <a:t>T(</a:t>
            </a:r>
            <a:r>
              <a:rPr lang="es-CL" sz="1200" dirty="0" smtClean="0">
                <a:latin typeface="Calibri"/>
              </a:rPr>
              <a:t>~65)</a:t>
            </a:r>
            <a:endParaRPr lang="es-CL" sz="1200" dirty="0">
              <a:latin typeface="+mj-lt"/>
            </a:endParaRPr>
          </a:p>
        </p:txBody>
      </p:sp>
      <p:cxnSp>
        <p:nvCxnSpPr>
          <p:cNvPr id="64792" name="Straight Arrow Connector 64791"/>
          <p:cNvCxnSpPr/>
          <p:nvPr/>
        </p:nvCxnSpPr>
        <p:spPr>
          <a:xfrm>
            <a:off x="352582" y="2191029"/>
            <a:ext cx="772510"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1" name="TextBox 600"/>
          <p:cNvSpPr txBox="1"/>
          <p:nvPr/>
        </p:nvSpPr>
        <p:spPr>
          <a:xfrm>
            <a:off x="536030" y="2037141"/>
            <a:ext cx="389850" cy="307777"/>
          </a:xfrm>
          <a:prstGeom prst="rect">
            <a:avLst/>
          </a:prstGeom>
          <a:solidFill>
            <a:schemeClr val="bg1"/>
          </a:solidFill>
        </p:spPr>
        <p:txBody>
          <a:bodyPr wrap="none" rtlCol="0">
            <a:spAutoFit/>
          </a:bodyPr>
          <a:lstStyle/>
          <a:p>
            <a:r>
              <a:rPr lang="es-CL" sz="1400" b="1" dirty="0" smtClean="0">
                <a:latin typeface="+mj-lt"/>
              </a:rPr>
              <a:t>G3</a:t>
            </a:r>
            <a:endParaRPr lang="es-CL" sz="1400" b="1" dirty="0">
              <a:latin typeface="+mj-lt"/>
            </a:endParaRPr>
          </a:p>
        </p:txBody>
      </p:sp>
      <p:cxnSp>
        <p:nvCxnSpPr>
          <p:cNvPr id="606" name="Straight Arrow Connector 605"/>
          <p:cNvCxnSpPr/>
          <p:nvPr/>
        </p:nvCxnSpPr>
        <p:spPr>
          <a:xfrm flipV="1">
            <a:off x="1387878" y="2175641"/>
            <a:ext cx="5451667" cy="1012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2" name="TextBox 601"/>
          <p:cNvSpPr txBox="1"/>
          <p:nvPr/>
        </p:nvSpPr>
        <p:spPr>
          <a:xfrm>
            <a:off x="3866839" y="2037141"/>
            <a:ext cx="389850" cy="307777"/>
          </a:xfrm>
          <a:prstGeom prst="rect">
            <a:avLst/>
          </a:prstGeom>
          <a:solidFill>
            <a:schemeClr val="bg1"/>
          </a:solidFill>
        </p:spPr>
        <p:txBody>
          <a:bodyPr wrap="none" rtlCol="0">
            <a:spAutoFit/>
          </a:bodyPr>
          <a:lstStyle/>
          <a:p>
            <a:r>
              <a:rPr lang="es-CL" sz="1400" b="1" dirty="0" smtClean="0">
                <a:latin typeface="+mj-lt"/>
              </a:rPr>
              <a:t>G2</a:t>
            </a:r>
            <a:endParaRPr lang="es-CL" sz="1400" b="1" dirty="0">
              <a:latin typeface="+mj-lt"/>
            </a:endParaRPr>
          </a:p>
        </p:txBody>
      </p:sp>
      <p:cxnSp>
        <p:nvCxnSpPr>
          <p:cNvPr id="609" name="Straight Arrow Connector 608"/>
          <p:cNvCxnSpPr/>
          <p:nvPr/>
        </p:nvCxnSpPr>
        <p:spPr>
          <a:xfrm>
            <a:off x="7109484" y="2173396"/>
            <a:ext cx="1647198"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3" name="TextBox 602"/>
          <p:cNvSpPr txBox="1"/>
          <p:nvPr/>
        </p:nvSpPr>
        <p:spPr>
          <a:xfrm>
            <a:off x="7780990" y="2037141"/>
            <a:ext cx="389850" cy="307777"/>
          </a:xfrm>
          <a:prstGeom prst="rect">
            <a:avLst/>
          </a:prstGeom>
          <a:solidFill>
            <a:schemeClr val="bg1"/>
          </a:solidFill>
        </p:spPr>
        <p:txBody>
          <a:bodyPr wrap="none" rtlCol="0">
            <a:spAutoFit/>
          </a:bodyPr>
          <a:lstStyle/>
          <a:p>
            <a:r>
              <a:rPr lang="es-CL" sz="1400" b="1" dirty="0" smtClean="0">
                <a:latin typeface="+mj-lt"/>
              </a:rPr>
              <a:t>G1</a:t>
            </a:r>
            <a:endParaRPr lang="es-CL" sz="1400" b="1" dirty="0">
              <a:latin typeface="+mj-lt"/>
            </a:endParaRPr>
          </a:p>
        </p:txBody>
      </p:sp>
      <p:cxnSp>
        <p:nvCxnSpPr>
          <p:cNvPr id="612" name="Straight Arrow Connector 611"/>
          <p:cNvCxnSpPr/>
          <p:nvPr/>
        </p:nvCxnSpPr>
        <p:spPr>
          <a:xfrm flipV="1">
            <a:off x="352582" y="1797061"/>
            <a:ext cx="8404100" cy="1032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1" name="TextBox 610"/>
          <p:cNvSpPr txBox="1"/>
          <p:nvPr/>
        </p:nvSpPr>
        <p:spPr>
          <a:xfrm>
            <a:off x="3861579" y="1653497"/>
            <a:ext cx="343364" cy="307777"/>
          </a:xfrm>
          <a:prstGeom prst="rect">
            <a:avLst/>
          </a:prstGeom>
          <a:solidFill>
            <a:schemeClr val="bg1"/>
          </a:solidFill>
        </p:spPr>
        <p:txBody>
          <a:bodyPr wrap="none" rtlCol="0">
            <a:spAutoFit/>
          </a:bodyPr>
          <a:lstStyle/>
          <a:p>
            <a:r>
              <a:rPr lang="es-CL" sz="1400" b="1" dirty="0" smtClean="0">
                <a:latin typeface="+mj-lt"/>
              </a:rPr>
              <a:t>Gi</a:t>
            </a:r>
            <a:endParaRPr lang="es-CL" sz="1400" b="1" dirty="0">
              <a:latin typeface="+mj-lt"/>
            </a:endParaRPr>
          </a:p>
        </p:txBody>
      </p:sp>
      <p:sp>
        <p:nvSpPr>
          <p:cNvPr id="64798" name="Freeform 64797"/>
          <p:cNvSpPr/>
          <p:nvPr/>
        </p:nvSpPr>
        <p:spPr>
          <a:xfrm>
            <a:off x="1277008" y="2945793"/>
            <a:ext cx="5578304" cy="1153241"/>
          </a:xfrm>
          <a:custGeom>
            <a:avLst/>
            <a:gdLst>
              <a:gd name="connsiteX0" fmla="*/ 0 w 7204841"/>
              <a:gd name="connsiteY0" fmla="*/ 1153241 h 1153241"/>
              <a:gd name="connsiteX1" fmla="*/ 1545021 w 7204841"/>
              <a:gd name="connsiteY1" fmla="*/ 506855 h 1153241"/>
              <a:gd name="connsiteX2" fmla="*/ 3090041 w 7204841"/>
              <a:gd name="connsiteY2" fmla="*/ 96952 h 1153241"/>
              <a:gd name="connsiteX3" fmla="*/ 4713890 w 7204841"/>
              <a:gd name="connsiteY3" fmla="*/ 33890 h 1153241"/>
              <a:gd name="connsiteX4" fmla="*/ 7204841 w 7204841"/>
              <a:gd name="connsiteY4" fmla="*/ 538386 h 11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4841" h="1153241">
                <a:moveTo>
                  <a:pt x="0" y="1153241"/>
                </a:moveTo>
                <a:cubicBezTo>
                  <a:pt x="515007" y="918072"/>
                  <a:pt x="1030014" y="682903"/>
                  <a:pt x="1545021" y="506855"/>
                </a:cubicBezTo>
                <a:cubicBezTo>
                  <a:pt x="2060028" y="330807"/>
                  <a:pt x="2561896" y="175779"/>
                  <a:pt x="3090041" y="96952"/>
                </a:cubicBezTo>
                <a:cubicBezTo>
                  <a:pt x="3618186" y="18124"/>
                  <a:pt x="4028090" y="-39682"/>
                  <a:pt x="4713890" y="33890"/>
                </a:cubicBezTo>
                <a:cubicBezTo>
                  <a:pt x="5399690" y="107462"/>
                  <a:pt x="6815958" y="443793"/>
                  <a:pt x="7204841" y="53838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18" name="TextBox 617"/>
          <p:cNvSpPr txBox="1"/>
          <p:nvPr/>
        </p:nvSpPr>
        <p:spPr>
          <a:xfrm>
            <a:off x="5969798" y="2973297"/>
            <a:ext cx="1229504" cy="276999"/>
          </a:xfrm>
          <a:prstGeom prst="rect">
            <a:avLst/>
          </a:prstGeom>
          <a:solidFill>
            <a:schemeClr val="bg1"/>
          </a:solidFill>
        </p:spPr>
        <p:txBody>
          <a:bodyPr wrap="none" rtlCol="0">
            <a:spAutoFit/>
          </a:bodyPr>
          <a:lstStyle/>
          <a:p>
            <a:r>
              <a:rPr lang="es-CL" sz="1200" dirty="0" smtClean="0">
                <a:latin typeface="+mj-lt"/>
              </a:rPr>
              <a:t>Perfil de ingreso</a:t>
            </a:r>
            <a:endParaRPr lang="es-CL" sz="1200" dirty="0">
              <a:latin typeface="+mj-lt"/>
            </a:endParaRPr>
          </a:p>
        </p:txBody>
      </p:sp>
      <p:sp>
        <p:nvSpPr>
          <p:cNvPr id="619" name="TextBox 618"/>
          <p:cNvSpPr txBox="1"/>
          <p:nvPr/>
        </p:nvSpPr>
        <p:spPr>
          <a:xfrm>
            <a:off x="7350955" y="6582866"/>
            <a:ext cx="970137" cy="276999"/>
          </a:xfrm>
          <a:prstGeom prst="rect">
            <a:avLst/>
          </a:prstGeom>
          <a:solidFill>
            <a:schemeClr val="bg1"/>
          </a:solidFill>
        </p:spPr>
        <p:txBody>
          <a:bodyPr wrap="none" rtlCol="0">
            <a:spAutoFit/>
          </a:bodyPr>
          <a:lstStyle/>
          <a:p>
            <a:r>
              <a:rPr lang="es-CL" sz="1200" dirty="0" smtClean="0">
                <a:latin typeface="+mj-lt"/>
              </a:rPr>
              <a:t>Ciclo de vida</a:t>
            </a:r>
            <a:endParaRPr lang="es-CL" sz="1200" dirty="0">
              <a:latin typeface="+mj-lt"/>
            </a:endParaRPr>
          </a:p>
        </p:txBody>
      </p:sp>
      <p:sp>
        <p:nvSpPr>
          <p:cNvPr id="620" name="TextBox 619"/>
          <p:cNvSpPr txBox="1"/>
          <p:nvPr/>
        </p:nvSpPr>
        <p:spPr>
          <a:xfrm>
            <a:off x="-2705" y="1308647"/>
            <a:ext cx="1817998" cy="276999"/>
          </a:xfrm>
          <a:prstGeom prst="rect">
            <a:avLst/>
          </a:prstGeom>
          <a:solidFill>
            <a:schemeClr val="bg1"/>
          </a:solidFill>
        </p:spPr>
        <p:txBody>
          <a:bodyPr wrap="none" rtlCol="0">
            <a:spAutoFit/>
          </a:bodyPr>
          <a:lstStyle/>
          <a:p>
            <a:r>
              <a:rPr lang="es-CL" sz="1200" dirty="0" smtClean="0">
                <a:latin typeface="+mj-lt"/>
              </a:rPr>
              <a:t>$ (ingreso; gasto en salud)</a:t>
            </a:r>
            <a:endParaRPr lang="es-CL" sz="1200" dirty="0">
              <a:latin typeface="+mj-lt"/>
            </a:endParaRPr>
          </a:p>
        </p:txBody>
      </p:sp>
      <p:sp>
        <p:nvSpPr>
          <p:cNvPr id="624" name="TextBox 623"/>
          <p:cNvSpPr txBox="1"/>
          <p:nvPr/>
        </p:nvSpPr>
        <p:spPr>
          <a:xfrm>
            <a:off x="8050915" y="4282976"/>
            <a:ext cx="1227324" cy="461665"/>
          </a:xfrm>
          <a:prstGeom prst="rect">
            <a:avLst/>
          </a:prstGeom>
          <a:noFill/>
        </p:spPr>
        <p:txBody>
          <a:bodyPr wrap="none" rtlCol="0">
            <a:spAutoFit/>
          </a:bodyPr>
          <a:lstStyle/>
          <a:p>
            <a:r>
              <a:rPr lang="es-CL" sz="1200" dirty="0" smtClean="0">
                <a:latin typeface="+mj-lt"/>
              </a:rPr>
              <a:t>Gasto promedio </a:t>
            </a:r>
          </a:p>
          <a:p>
            <a:r>
              <a:rPr lang="es-CL" sz="1200" dirty="0" smtClean="0">
                <a:latin typeface="+mj-lt"/>
              </a:rPr>
              <a:t>en salud</a:t>
            </a:r>
            <a:endParaRPr lang="es-CL" sz="1200" dirty="0">
              <a:latin typeface="+mj-lt"/>
            </a:endParaRPr>
          </a:p>
        </p:txBody>
      </p:sp>
      <p:sp>
        <p:nvSpPr>
          <p:cNvPr id="292" name="Freeform 291"/>
          <p:cNvSpPr/>
          <p:nvPr/>
        </p:nvSpPr>
        <p:spPr>
          <a:xfrm>
            <a:off x="1295400" y="2981325"/>
            <a:ext cx="5553075" cy="1304925"/>
          </a:xfrm>
          <a:custGeom>
            <a:avLst/>
            <a:gdLst>
              <a:gd name="connsiteX0" fmla="*/ 0 w 5553075"/>
              <a:gd name="connsiteY0" fmla="*/ 1181100 h 1371600"/>
              <a:gd name="connsiteX1" fmla="*/ 9525 w 5553075"/>
              <a:gd name="connsiteY1" fmla="*/ 1295400 h 1371600"/>
              <a:gd name="connsiteX2" fmla="*/ 9525 w 5553075"/>
              <a:gd name="connsiteY2" fmla="*/ 1371600 h 1371600"/>
              <a:gd name="connsiteX3" fmla="*/ 5543550 w 5553075"/>
              <a:gd name="connsiteY3" fmla="*/ 1352550 h 1371600"/>
              <a:gd name="connsiteX4" fmla="*/ 5553075 w 5553075"/>
              <a:gd name="connsiteY4" fmla="*/ 581025 h 1371600"/>
              <a:gd name="connsiteX5" fmla="*/ 4143375 w 5553075"/>
              <a:gd name="connsiteY5" fmla="*/ 200025 h 1371600"/>
              <a:gd name="connsiteX6" fmla="*/ 3457575 w 5553075"/>
              <a:gd name="connsiteY6" fmla="*/ 0 h 1371600"/>
              <a:gd name="connsiteX7" fmla="*/ 2895600 w 5553075"/>
              <a:gd name="connsiteY7" fmla="*/ 66675 h 1371600"/>
              <a:gd name="connsiteX8" fmla="*/ 1981200 w 5553075"/>
              <a:gd name="connsiteY8" fmla="*/ 247650 h 1371600"/>
              <a:gd name="connsiteX9" fmla="*/ 942975 w 5553075"/>
              <a:gd name="connsiteY9" fmla="*/ 647700 h 1371600"/>
              <a:gd name="connsiteX10" fmla="*/ 0 w 5553075"/>
              <a:gd name="connsiteY10" fmla="*/ 1181100 h 1371600"/>
              <a:gd name="connsiteX0" fmla="*/ 0 w 5553075"/>
              <a:gd name="connsiteY0" fmla="*/ 1114425 h 1304925"/>
              <a:gd name="connsiteX1" fmla="*/ 9525 w 5553075"/>
              <a:gd name="connsiteY1" fmla="*/ 1228725 h 1304925"/>
              <a:gd name="connsiteX2" fmla="*/ 9525 w 5553075"/>
              <a:gd name="connsiteY2" fmla="*/ 1304925 h 1304925"/>
              <a:gd name="connsiteX3" fmla="*/ 5543550 w 5553075"/>
              <a:gd name="connsiteY3" fmla="*/ 1285875 h 1304925"/>
              <a:gd name="connsiteX4" fmla="*/ 5553075 w 5553075"/>
              <a:gd name="connsiteY4" fmla="*/ 514350 h 1304925"/>
              <a:gd name="connsiteX5" fmla="*/ 4143375 w 5553075"/>
              <a:gd name="connsiteY5" fmla="*/ 133350 h 1304925"/>
              <a:gd name="connsiteX6" fmla="*/ 3448050 w 5553075"/>
              <a:gd name="connsiteY6" fmla="*/ 0 h 1304925"/>
              <a:gd name="connsiteX7" fmla="*/ 2895600 w 5553075"/>
              <a:gd name="connsiteY7" fmla="*/ 0 h 1304925"/>
              <a:gd name="connsiteX8" fmla="*/ 1981200 w 5553075"/>
              <a:gd name="connsiteY8" fmla="*/ 180975 h 1304925"/>
              <a:gd name="connsiteX9" fmla="*/ 942975 w 5553075"/>
              <a:gd name="connsiteY9" fmla="*/ 581025 h 1304925"/>
              <a:gd name="connsiteX10" fmla="*/ 0 w 5553075"/>
              <a:gd name="connsiteY10" fmla="*/ 1114425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53075" h="1304925">
                <a:moveTo>
                  <a:pt x="0" y="1114425"/>
                </a:moveTo>
                <a:lnTo>
                  <a:pt x="9525" y="1228725"/>
                </a:lnTo>
                <a:lnTo>
                  <a:pt x="9525" y="1304925"/>
                </a:lnTo>
                <a:lnTo>
                  <a:pt x="5543550" y="1285875"/>
                </a:lnTo>
                <a:lnTo>
                  <a:pt x="5553075" y="514350"/>
                </a:lnTo>
                <a:lnTo>
                  <a:pt x="4143375" y="133350"/>
                </a:lnTo>
                <a:lnTo>
                  <a:pt x="3448050" y="0"/>
                </a:lnTo>
                <a:lnTo>
                  <a:pt x="2895600" y="0"/>
                </a:lnTo>
                <a:lnTo>
                  <a:pt x="1981200" y="180975"/>
                </a:lnTo>
                <a:lnTo>
                  <a:pt x="942975" y="581025"/>
                </a:lnTo>
                <a:lnTo>
                  <a:pt x="0" y="1114425"/>
                </a:lnTo>
                <a:close/>
              </a:path>
            </a:pathLst>
          </a:cu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0244" name="Picture 4" descr="https://encrypted-tbn2.gstatic.com/images?q=tbn:ANd9GcS3r439xsR3p_9iu6ZWgauiyqmF-UT10p3ZzeUQ2NtjG418N4JcT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363" y="4812180"/>
            <a:ext cx="1131618" cy="753041"/>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s://encrypted-tbn3.gstatic.com/images?q=tbn:ANd9GcSwRO9UxTIdtglwyknt4YXkkk6Dy3A-E-0oKtpk2CwaMvEy93lY_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327" y="5226094"/>
            <a:ext cx="710377" cy="487565"/>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encrypted-tbn0.gstatic.com/images?q=tbn:ANd9GcRTKx2kSV2mOTixqbGkzkSeZwKwU6offTC38TBkNYrmWJFOJojFS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010445"/>
            <a:ext cx="730955" cy="641534"/>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s://encrypted-tbn1.gstatic.com/images?q=tbn:ANd9GcQc4oWnn40uc0HwrsGs1th_cHnmjU4057Y2XokCyzPAgA5WEJBW"/>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8269" y="5705432"/>
            <a:ext cx="1105140" cy="728752"/>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https://encrypted-tbn1.gstatic.com/images?q=tbn:ANd9GcRu4ZOrx2kRD7rwG3qVKAN4EBUP7DGNjDks5EB_cwvJ91-ROLH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1191" y="3399994"/>
            <a:ext cx="1330623" cy="99668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2" descr="data:image/jpeg;base64,/9j/4AAQSkZJRgABAQAAAQABAAD/2wCEAAkGBhMSERUUEhMVFBUVGBgXFRQVGBYXGBQaGRUYHhoXGBgXGyYfFxsjGRcaIC8gJCcqLCwtGB4zNTAqNSYrLikBCQoKDgwOGg8PGiwkHyQsLCwsLCwsLCwsLCwsLCwsLCwsLy8sLCwsLCwpLCwsLCwsLCwsKSwsLCwsLCwsLCwpLP/AABEIALUBFgMBIgACEQEDEQH/xAAcAAABBQEBAQAAAAAAAAAAAAAEAAECAwUGBwj/xABAEAACAQMDAgUCAwYDBgYDAAABAhEDEiEABDEiQQUTMlFhBnFCgZEUI1KhsfAzYtEHFpLB4fEVJENTY9JUcrL/xAAZAQADAQEBAAAAAAAAAAAAAAAAAQIDBAX/xAArEQACAgICAgIBAwMFAAAAAAAAAQIRAyESMRNBUWEiBHGhMpHxFIHB4fD/2gAMAwEAAhEDEQA/AO6RRHbUgo9hqC8DUtaED2j408D2Gozp9AD2j2GntHt/LTA6U6AHge2laPbTTp50AOF+NSge2ozpwdIBW/GntHtpp086AFaPbStHsNIHT6AGtHsNNYPbUtLQA1o9tNaPbUtLRYESo+NRt+2pRpaAI2D209g+NPpaAGs+2kU040idAEbB7DStHsNPOkNMBWj20o+Bp9NpAMV+BprPgafTTpgMV+BqBX7asLaiToFRC340ivxqROht5u7Ixz7zH66dhROqMcaWqE3iuMYj34/XS0WFBiHGn1BTjUp1IyU6edQnTzoGSnS1GdPOgCWn1C7TzoAlp51CdPOkBLT6jOnnQBLS1GdK7QA+lOmnSnSAlOlOozpToAUGZnEcY5955/L50+mnSu0ALT6adKdMB9LUZ0rtAC086iTprtAEp006iW006YiWlqt6kCdAUqpLsR25/mT/AH8aVjNF3AEkgD3Og28XpgwSRPeDHfv9gT9tC19/ebR1AqIGeSJBMEYjt/XWDuN3gwASxC/KyGBgjiPtjQ2FHVbzehKbOM2rOIxjnJH3/LXCNvCHLhrnbN46SSeTjA74451tHeX03AK2hIwJkW+w/wBMZ1ztSrNQKfUwTBAGMSWjAxHPf89RPZUaQq29LYLNj4JHH+n9dNoOlUMseDPckcjn57/ppaySZpaPRE+otvap8wCSBBBBE9yOw+eNTf6goBbvNWIY4mennEYOeDE64Vqw7YgciAR/LjTAgg5JB7EA++JJ9+/fjjR50ZUvlHcbX6loOCQWABg3KR2JBxPMcc6uoeN0Wp+Z5iqoJEsQvHwc5Gfz1xG0o1HdadGAWPBhRMdyMAd+NQ3/AIA61iv7RT6YQhSFAcGGEuy94zA476Uv1CirKWNtWtndVvHaCiTUEXWyASAbZzAwIjPz94qpfU22aP3oE/xBhH3MQP17jXCDcU/M8l4Z3ps6KbbSYJ6mV4m1TiYIPtz0w+i62CrUOJMVKfGMc+/f76f+oQ3jaN0eM0f/AHB2jBzM8YzweONWjxKkRIqJHvcO8R/Ufrrkq30huQJIpuOSQabjMm2bhEgH+4nPvHBYGMECmeQf5H40/OvZLjXtHd1vF6KgE1Fg46Td/wDzOiKNdWUMpBByCPtrzliDHWuJ4Q49u+kWMYqLjgeXj7n89HniKvtHpQbt39u/6afXnibgDhgDjhDH5QfudQbcyZNQfEo3M4OGjue3fR54jr7R6NpTrzirumJFtRQAcyjZH5D3+O+ojcmc1AQRAEH5zEZ5/lo88Ar7X9z0i7TGqMdQzgZGTBMD3wD+mvOalcEn05+akj7QBGiNtvVDS6K47APUSPuRTYsNLzxCl8o707hf4l/Uf66Ybpf41/Uf665za73aWi6gZkYR6pz3i+ydU+PUxWsp0KfkqDe1U+YGJtdQgscE+oNlo6Rg5Gn5U+kylD5Oq84fxD9RpeaPcfqNYFbx4IFinTcBQrF7QWYYMmMXAFp4zoXxP6j81baFOhRPT1uabnGSApS0KYiTJ51Pn3VBw+zot94rSoo1SrUVVUFiZkwOYAksfgA86E8N+o6NakKl6qDGCeJAIEmLueRiZ9tcJ9XeK1Ts2xtpQobqSqrMCwBBtABGRIEY7YzdsvES0slgR4ZQAuLlVvURMAkrPaD86vnceY0lTT/ud4fG6AMGqv8AP+sRq39vpwD5lODwb1g/z1wdXd1e3lwDjv7ZPuIOqKVap/8AESCBJKDj2Dc8D+86nzB4/s9DO/p/+5T/AONf9dQbxKkCAaqSTA6hzJEc+4OuCvcL0qk4PqUED3mY7D+eotVqTJp0wTEC5M/bq5icYGn5kLxv5O9PilGY86nPteuP540ROvNtnUqqCvlBg2D5iAkfZuV5/DHAzoxKlS0n9npg4EEHPyTfOeJ/s15oh45HX+LbsU6TOSIQAmYwLhzJjv31zG18eQUWLH1sbQJmTTDFgBg9WY+dZu6oM6uh2oipBLKCDjMiDhrgM5xocbNgsGgZBnF5JxwbjMHGI1EsvwHjYXW+pkWo5uP/AKSxBFpAFwH2k+wxrJ23jEoxdwJ5IknCtkR3OPz1IeDXkk0HF3IHmDiCM+3/AF99RqfTXSk0mZWEwLwV5w3cZAidT5UPxsu8N8dBlC4yuBz+CYYwATKx7z99CDxEXhsdSJIB5hR2mBn8uR2nV1HwRVMrQre0lWYrjkSh499Ov0+ZlaTxz1K+ZK+4BGBpvL6Dxszq27gsIMkg4En8XvnvptaW88K96FQxj0OcDjNvtpahTpB42y41REniCTmeBnt2/v5m1QjlSODDAqRORIMECPt2++tXwTwumu9Tb7pjTJ4UKZqQtw7dK2wT3IwOZ1heIfUz1Yq7hmdgtrPaAzhTIcoMAEGIWQI7nI5uD42c7VdmB9Sb/c7bcui1XAUh6Z6ZAOVgxOOPup1s/VXi+821SkyVmsq01qDppmGgBhlJ9UnvhhoDc+PUdzF1KtVdJLBjSBszaqTRcggsDLEzHHVofefUr1lFOytVWmP3a1KdI+ViGytO4KIA5zGeBrZQbUeSWuzq5xV0z0Pwj6epbijsa7saVQ0/MqOiEmqStlptBCixQOPw66GjtQRiuDKmQdo+D97vnXluz+od+60kpBaNFcUwS4AT/juIMkwI+IxotvHN2KTVEeTLELNe0LcotzW9QBugcWnkDWEsXJ7otZV8nZeKbFERmbcYVRfT/ZbHqAH0q8sqE5AJMAn2zrmtzu0q1HqoGTzWZzTZQHUszTcB+s+xEwBrT2G3ohNvvK2785PMCnyVqWhhLWkVZKgFJlgQwVu8A3b/AOof2isHQV0rOyte7VLDQKu6IaYJuK029Crdc2CbpOtJR40TlhaTvswhUB4M/lPGpI4PHGI+eI/X30t1SFMgLVFRYDK6DpIjvdBGe3xyedVir8ntwJnnt+Uf3OufZyOLTpk7++eefj3E9p9tTGeJ+0R/eO//AF1XSqiBn3wSYOcDqyeOfv2GDvD/AAc1lqlHUPSslH6FIYCWvOAFENiYgcaqKcnSCr6BA/Ed49v103mR8TzJzHc/Me+lXU06jU2XK2MSpVlYOoYMjBrXEEHHF2RqSkwYHAI9piZHGe8dv5aTtAIMY7/z/pHPxOo7namorIGKlgQpBIIaDaRBBm4L/PSqNngR7Yx798j76GXxmhSYB6wQpHTZUkEN7hSOBiNVFNvRUF+RxlfxqrJC1aoAA5quzTiZafvgY+/On2fi1cvPn1IBBhqjgEeYMHPzJ+AfsSfENpRarUZdxSAcygbzQQpBIEmnnEAHvGqqXgPmE2bigxAZjDtgDJY3JxEn/XXdqjWpWem1awo+GbR2eGZG6oZ2Z6lfEX45PczA++tChsXCialInGRSj1AiPWYwM+8mdcz4zv8Ab1fD9jtxXpXUQgcFmQMFqdRRiBIlSBHPuCCAWm/2tgWnXCwF43TgfiuMGpHqjWDh7NdGn4p4SSAlTy3RnpqQQwGai24kzBGRGc8aI+n/AKSJEUvKp+YxJVFZUFp5EkmekmAMS3ZjIjPSqSadVyiugJWu7AKWYwzBjbIXEkGJ9jqynu9tSpANUY1JBAvqVH+wAJIFp7c406VUFdnQnwjZLCtuL2WA4AjhlRrIE3LBESx41h/Wm121IUhty5LO6uXvzYhOCVAOQeOdX0t1XrGl+z0eJhngKAGE2hST27gTj5gD6r2u4FNau4KACvYgVDlnovJLMw6RBxaD0jInWUZXHomcEkzAZ/cY5nH9g/z1Pyz3Efrn/Xvqhd8W7846Rn7T8HUySAMEjMH8vb9c+/Os2mtHLokW4kge2efgaQRfcH7CfynH31V5g9vyAUAGM/bnj5786QJbkZ7T/wBuP6QNIZOoxthSf756eP59tJhGMH7Rn/pq1LgQbjb3BkrmZBBMQftphSVZIgL3Jxb+fPb/ALaVlKLZVTnkDPZhAHOpmkxyzL/Ofzx9/tqLbg8IMYMmY7k8f8/nGo1GkiZzwOT7mB7R/fGjYfihmYCcz27/ANR21JnK/iI9lXt95GqRVPCAgThp/uPt8aVXo7G6JUHg+wIzIEcc6aZPL4FUJ9TMVB4WJ/OfUfz99LQ1YsTJ6vYlowfaTEY7aWqJsu2+2UFHgKyZQglbD7wrG09sfGNTYqBNobBOAGJicAyB24xxgjtWWCr+IFc3QMQoggqY9wCOQCMxIRK9QhT2B7QeoG0SIIM5jkxInU7A1/DPDhuFLKVAVQz3hFtQyATB7CO/GcxofxPw+rQqtSqqFZYHqwwtMGYyOIkkZkwQRr03wD6a2NPa06qbWjUalTFRatSmhqMwS+4VGFymeP4cRgDXmHim/fc1HqVTLVGh7ewt+eABge1uZydaTx8OzfK8d/gqQf4T4Ed0tQpVprVpwTTdIBLjASoCASeoemAREjM4yMW9ziSvqkiJBluYiRn1CRnVmw3FWjUY0iqmUyeDYVOAwOJt75MH2mILAt1EEgGFBDQFBE28jEmMRmcTqHXoybT6Q98KVUmzGBgG0mDEiYBiIxJ41TW8NFVIlhwQwweOQZAAtYiI740QGIMMOo8CI4BxM+3+YEZmTzU6z1WpgkhiOoc8DkEj3ntg8aSdC2JFCqYAUk3QzZPSoMQPdeD/AN76tPsMEYBtmDMAG7uZ4J7fM6qqpUtK3AE4BIIyV4HvIPxGeNTFI5KkAk8EMFInMFTiBPOMdxosb5Sdlj1eYmYJJ6ZgE8EdRzI4ETE6ro1GDg02IJWA4LAjMwCIYCVkiY7EZyStE3dGQ0c4BwBzwSZbiIkaqq7iOYIHyGAI4yMfxDBBGPtoTroOPyI7kFRTtBCgC3HSozaO8flOfbhUoxGSSJOAARwJmBMsOOrGZ1HzaawfcA2gjuoUE8AHAAk/znT/ALWZIFoJE8mODlgeBPz7jHcCkOKZYg4/rHuPcx7fy7a5/wCudla9NwoIelTA5EsqKCIPJhlNo4763CT+MlDBDFeDdwQDkSMxI/PuF9TbE16NPybWZQqkyQWApqpEkxBI47xM5E6YdSNcaTujhCxH3zmef+/v31u/RMNuYPBRgeOOknn4HHtoSt9MbsZ8ioR7qA/59JOjfpDaOm5N6skI/qBXMQPUBGf6a7ZNcWOKakrMTqUxJlZHJxBPHfmT/Z0nqMekloyIJMQckZMQTk9tb3jf0/uVq1n8ioVZnIZVLA3tMSkic5zOsWvRZILBlz3FvA/zf07d9NNMlpo9K/2X7MVNnXDMVv3NK5z2jb1STzjnk5zru6Ph3h9J0W9qxJa6zIaA1oby8TJnnn2mNcF/s83Cp4ZVdlkfta4CsxMbY8ASTzJ799H1fGiqIVUIqliC5gseYFNDJOOxnn7nN7ZqujvKW7byqQQLS6OF6sdIA7QY+/f8+Z+qtwxpgCsfM82YqVAimaNQL6yKYlyv6NgmRri/H/qXdIEW5rXkI9wVVBVZBtyFtYMQwBGfbWANzWdiX6yA0Mocqpkx1Hi6Zj2jjWWPFLkpSY5zVUkbvhO5Fa+0t0tDk2+qMgWYZfmBM9hA1qUfDTJ7+859sn2n41dt/DE25dVAlnv7ACUUAD3wsyOZOoVN1JtBloGVwqzntmbZx/21z5Xc20ZcUtyZJdmtM+5BuIE9/mT3A/6zpzvUpy3RaJ+QMe5x79++szeeImDdcoAP4I7x6p+D+oOhN/4ctWGNylDMzCwQDBMQMYu9wO2NQo2/yFzS/pRp1PEC02HpJlTHtyROLft9tVVaAOXPObp/L8jEf2NKnXCk2XuTnicH3HP4geT6j8DVTuC0m45ADQRfBByp5wQog8wRxhmbl8kxXYxZ8dXfsRiCTOPnI1V5NxE94aWziTiLZA/Ls2calTZTBKjiYwQAYtJkSZF3Ewf01ad2hBK2niTGMyDHM9xgZj4nR0K77IvUsHp6gOMHuO4Enify+DoKrTmSbc4bOeBwJ5+JwPbjUqgJy8rB9SHkyCZkll7ce2p06NxiCFIBn0g5ETiYInjjPczprQuy7abYnPOODEzOZXtx/PS1o0Yg+wIAjvzmB/rpai2bLGYvmiSsSQBKlHBUHN10T6e5AAP6altkao0M1iywY4kEoQZMAMAxER/yjUzsVYLfMwTEMTgtgW+o84GI9pjVtPZIWm5pHCrBj3tHAgGInEAex1pa9GVbPSNr9XbfcK+024KFtuxJgqtGZUU1EA1CMzGBHJmNeZr1KSvLZMgkrx/CVKCFmMfzI1v1/HaYdG29NadiPTlv8zxLWlfMaQOlru/ODrCrVmFptWxpJ6qahRgBjGRE8DNwxxm5y5s0k4l2x2Bqsq4JJabpsUBJYkjgBVJkfw4ExHQbb6WqVIp7WtdRqq9Gs6BFCN5ZIJkksFF0jEkgTnXOeHfUZobqjVZHqKjsGKhmlTIchZwQjDImQRnI12X+y7xNKSVUZ1pyq1SGIBTsWYsQYMZMz060xY7TbLjOOqWzO3/0j5FWnSesrVqtZaYCqYg2k1c5WSR0qYmBwNYW6q0kqPTu6kaxZHrXqyAoJXpVjEYIxOtn6q3e4/bFO3r0WFKr5tKo8VEAdiVUFD1WyZxOVHcDXPLt6dUgMA1UrNwFyywJIgmQJHfPqE86wlFcmbTnhWKo/wBX+f8AotqoUU456VJZlIm2ItE8g8t374AVNnMiABBFshcAKf4YABBAMfPA0fU2dQgkECFJDsTHETMZTMmJMmMaD8Sr0tt1PAlioAEvcFW4gDiGKk5IMRPA0l+xyVIGrUTbN3Qq3MIDMsqGBLWyIBHEgzImY1FakHLWwTIuUYmSSrBeJHV/M5BMLqQjMGl+JNxcELACoMSSOIxBJkwGVw0lG6hg5qEBriAsZBEyAcGTzM6GyTM/bKrpUKUVa1oEBRcpkdDRggHgHALT2GszxytUamHW5QGIMmHGQBdJuGCBAJHB766UbhP8Mq6qJJRDhbWEEgXM2STJjBntqKuZ7qTcOk3IRKkMxXtBGDHqGSDGrU6d0I86qblzEsxiIknEYEe0dtUED2Guw3fh6U7KyIhMwVdVemSWxKmJlWGDkQcDWhtlortz5m1oVBaQIUqyjqJhhcxPUYJbGPYR0P8AURj6OvB+ky54uUF0efqNXUb2ICkzkxd/P+eul8f+g6lKx6IcrUBIpVV8qqscgB4FQARlcicgcnlalIqSGBBBggiCD8g8a6E0+jFxcewl9xWRoL1FI9nYc599G0fEtxBP7TWAAP46mR8AnImB+eseNTpKxNomWxHc5Bj+Q0Cs6XwXe16tIpcVTzLqlbBIuUAKoI9Zt5H5456PbIEan5YLMQ4UNbc0AYLBQeq3JMmRPxqjw2gq7ejTIN4UM4FvRJyT3/HyAZJiZA0RUqw1Oo2Daq2gAYZiSSJP7sqpz7prnllXSLU0uyfim3BBFSn5ijcWBQZIJFUMQqsGbpVRBxzjnQ6QqhacoOLCxKjJElS8RdgaueoS3UanV+BsiZBuLAgA5jqPIUQRxTW2ykqGQgAwrzkDADZyvSRKkSYHcXa53LkRKfLovc3r1Kq4VbVH+b8K9oAVYP2J76T3rIgEFlEFoIDNJYnBIHcew+8VVqcZg8v3AFpXqxyB2M59zJB1cdwG6Va5hM5EyQJaCeofAM41mTXyW0KWRyDOVEH7wBgDqJ+SfnQVStcOO+EBUyAiyOQTkxM5txpmp9mZ5gQOoFgSYBtkARDfEz8CD0Ug1SgLYAsLWkzH4cy0GDM9XImdUkTKXpDeb0lrqZicRaoxJB7hjxj3x7mxNyCVEFSMHpUKSpMy05yAec9u2pAMwAqLkZMQwDA5EmDhQACs2gDJjUaRBUBTcAZnqNq3cEwQYwACY+2NDFXsnWgZJEkngHEyeCSZOIYzn7aP8G8Gp1aVRjuKVNlFq0zCtVbPpkgZKx3PQcazNxsnhWpfu8m4AKpYD/Myi08dRkQSROivCWp0389qbMEWQ5XFOQBaxA9eMdskDJ1pix8nRSavYO21ZQrOrAOOkvI+YMwBiMDJAPvqVAQO4JEGYIY3GYYdjAnibTg4OvRqaJXo1FIuUNAIzgBTcv8AmUkkfKEd41xFKkQ5SoFDISrRxIHt7Hkc40ZsfA1hBXZOmOkCDiO3OOeNLV9Ux7fnB/s6fXMamp9F/T21r7b9orkm5jbFTFIK9yi9IJaLZJPciJkneq/Qewq3CmGpswgurs5MRE+aWnga4fxP6hqbXw+lSouo3FV/NaQrFKdk32mZ/CZAwQxxjWZ4V9WbwK1Lb1X5Z2dQoqHuYIWQokkKBOSMwNd6ca2iFFN1X2XeN+G+TunpOL/JJip6QIkhuwxdaRMgmciZP8F+m628Vm24p01UGm71sXN6mWAjXEMUc2gCLVLtkDB2zOXN7XFmM4FwZpIYuZyZkz7gntruKvj6UPCqVem0utQu4QoCCxdJcMQTBslRJwAcGTGKMZSp9GXFJtA/if8As5q06H+PtgTBF7Vh1jPS0cY5wBIMYA157uvDtw4Uut1RiQ59UQYkW3CMjjHUSO8Ld/VdbdVTUqTVtVvLSICIomAJgYFx7n5xorwnf+aPMC5pANDARyBAZcxcF4GJJPfXRKHii5QoTqtF9Ol+zlOWfJJBNoBm3BBiDJyIz99XtdSxAtBBVlZoXMyKdOAVm0RiZ5JJ09Flxcwm4MJwYXPeVc2xkenqzMyzbkBgVJVDTZgzliqsMwzDqgFfwkkRMZ1wtuTtkCTeh/SahIF9puNQNiP8SAYWRHAzj30vCPppt8Ffcg0qKEtJPUyhYFpb/DUjPmNjJiTxlpWcs6EHKFpulWyOogEkGYBWRyIGROt4Dv61HdUajPVqor2tSYoVVWW3zaYgdSMJBKzEiR3I0ns2xdnU+I/TG33FAptlVHQdIQWipABCsCAGDWgqxEGJzJnjKtYUzFpLUyScEmLAcwSVMA9+xGOR1G6+u12+8NHcItECAHUE0qhkMHQcpcrAleLgQZMkZ3iaU69d6yyATch6gDcq3EA+7SeOfk6eSls0lj5dGSadz+YBMlT3mVDAHpacCwSCMFuwjRdPZBSrBrgcFTFixwAkd+qbSAdGU9opW5II5mJyOAB25HHuNU0VZWN2CCe4Ik5MwZ9skfpzrBuxrEktnP8A1bSKUQ4mA6kgKsWye49mK5M/c6qSi1eigQNTuxc0AjEyACZ7e3PbnXWbkKRYUuVgQ10EEfY+4n7ffXGUNutGvVp03qKoZGQrUIBNqzAIKtDYyCcROtsfGWn2jqw5pYk4Q6ZuVBuXpDb164rUlcsg8lEKOVcFr1Fyvz3M3AnnVPiP0xTrqhLAVFtAcgfvBcAA0ASPyMA/ot1Wsps5i5Ygw0NnCkDPcgYxJgRjV1TcMwILsLZErbUEBhLTANpW0mADDL+WmSUl0zmySUfxow6f0tSpgtWvrVCWlV9yMyLrjzIbgk61Wqqiq208ujWBDUyky1haAHGXgCI+I4I0vLIBYZkEr5kXkCWIZ1aWkk4AkjGdZ4phnDozLnpUETeH8yYBuwGwSQpNMZjAi3LtmEZuLtHp2y+oaO02G3rVkV6j3K7FVd23BW5xIBgv2EgW2gYAAzPqjx/w2ssUiyVouv26oEGZAqSQCSMmBcJg911yO+8Zd0WgStiutY0oIPnBWEh7iVp3ORBPZTOTrJ2NBh+8JIdWuJeFSWVieBM/ijKkSPYHdSi1+Rc/tG1Sqkypp2AGIKqwIklbjkEwCLlg9MydS3BcFQE6jaWyADLAmASeqcjGLe3evbboEHMkg3ABQtMKMMGnMzBzkjiIAjWoqrOrST0uQBmWtgq0LKkgQxYxnAyRzVszclWi4McFS0XASklsZkgCVhySIESMiJJGSowDdTQ/AuAEEEkw2FUAMbnz+OTbI2PD/p/dVjfS2kiVJqEKokTBBqdJgk5BJHtzqnxPwp6DKdzRaj5jOqBgp8wkyVWJjJwLgeSBjVKLXolRlJpID2rgiIuMJIYk9IAtlnItGBI6gY5Oq6VJVtWCJmF5uEzNxaRxOTAtUcwdF+IeGtRKeYSrMnMG4owZsGJDdKyOIU+8azG315KMpZZA4UqWvUKwPUPVIIIPYieoanvRTxuDqRduF5tJMAgBBcZA+CQAwzmB7QdB/wDiS1JBB6TdUBKXkrEenHBYAqpzGAc6W32rITClypV+gZa/AwhEqHFp6sBgfaSG8QuemS62gWWloj1CY6Wxhi0krMmODaVEPZnb7xmnY9VBFQSoMeq4kCTBE2ww4/EQeAC/oXZlm3G2axhX24ZGN0gypWDEkB+R/FTBGQJjufBqbKAEBpwVBUgQQGAIaCCQxJic2EdgdVfQSVaW9UG6DcoLJIjpdiVdlI6RM5jJgxjoxzUYviXiSlJJmt4J9UtTqijXLMRUqUmIyAyscjgAExMRN05nWm1MrVePxMWnuQTK59uNczt/DT5u6QnK+Y98RDmszKff/wBIY+DHvrr6z4BJGVUzHuAZ/prT9TU8f7NfyhwuM6/f+GZm+2rsOkvz2sIwOeoE9z+mn1e9Zl4DHjiwDj/MRnT689HRxMbACq5qMWBZHL5ggS7NkBbTBnAiQBqqruAGRgJlkuNkFWFpLXKDnr7BsCIOkNmT7EsQQlzBpvAZ3Nw46T/Dk8MNT21I1VULgnlFAIz1LTytpUkFoAJjgGBq9dnHsu3TnDpKhAQjUnvODYtPzCCIkm0iOlWAy0jF8Y2KsptH7w23NaFGVQgmVBGQQSSB1Age5u23TiLWIZQRa9yyzBukThQ4UIAckwRkanSpqYJ8wEsSpZQTP4habrG6BxEB5jIhq47HTMLwvw+1XFxDzarI0BSCwef41IEACJnto1NhUpEFlFj5MCAGPaASYMcc5ieBomr4HUWozKZRWpspaASSArwQOq2SSSe3fvreJ7cVqKqxbI5XJBHfnMTP9yLnnqarafZ34v00J4pSbpr0BJTqCbaYJZcMJ/iYqpcAFwbZ8wRFy8cDVO3aVLRgfimWES0SJkAfIz+Qq2FBkpqgJxJa4eszAMR3BiJaCv2g9g0CFnOCcHEcRAz79oHEHXNN70YxxV2U+G7bbPvKFEny8o5aFBQFcL1iAxAE44j416rtvpPZqLfJD5gs7MxHxJbGDGvn76iu/bHiQWRGQTBmxVI+1yZHx2511XhP1Zv6218o15diWLheplta+m7EDyyDEPgGIkgRrr4xhCMn7EtujrP9pu12mx26OlLrZrFUsStoBLTeGIw3Aj1fkec8O8RV6NzfaMiCvaDx2x2jQviHgXn1Q1csrFh5zAMf3YWDaiyC4C47kzJ0d4kgo1WCAPQDGBKza9zI5LN+8uIAuuEkZJOsJuElo06VsjT3IAyekEGWwPn5GB3/AOmhPEfqCnQdASCSTIUgtlCVPUACDwTxMfME1/GE8ro/dllBVnAK8ZAKmAeq0SCAQZBgTieSq/vBVJfmDnNRcrFFUNrFWBcEEWwEnnOMV7Mp5Pg218RVKQKG5Ap62NrAAZJLrz27+49MHmqNAmo4aQWdrQ4sLgenkOC1oBgFW5HUIOhfBd6KFcUh1KCT1rUlGIAAKmBKkkkqgOTE40L4r4i7vVFBiUUJKn3pqolbhgi2ZFsxMDjXXixPk0h45KnJvev+TrS9iCYBdgsfxCCSpkzBAyZx840Hv6kUyJNQNasqWukTMmWkgMYPwk+kXc7Q8eqtUHmMysCoJwpUEgzAAwPVxro0JKElWBmQDeJCFSUXqgi6eOzfOJzQ4U/kzk+ctBHhNBSpVVIBAUSoLNJlyL7uWkQSAQwFpEzUdmoFokeWCVyJU3DpBk4Ink++Yt1c24aVQRdzJnNpiDaZuGGiTyvuNV1t9bHo9uL7fUxYwAYZw3pnsPc6wtsK4shudncv7wQQGVjIQR3eSbQCQIBz8TGul+m/pRK9JzWezaM8KVCCrWn1qaxDW0wSQAsMxDEtgTy1y1CikkI7qiQUDLJpiSIAHSxYSYm4yMXdp9e+K0qNKjsqLD/y6K9RVuLDIQXBVIkh3YgwZKn31tiVbYcm9s1Kf+zPa1AfIr1ky8AmnVQFgJlCsnj+IHJznXL+L7H/AMJr0X3dNqlJ6qLes2QFIvgRLqBNhHVD+41leH+O1nTy0kUSZqSSAwHpW4ESp5IiCAs4xqH1lVpVNo6Ki+atr4iRB/nK3Y+datQ5I0WG4cz1HxH6xoLTFRKqeW0mm6kQyqomAYIKuyqUMEBicWnWd4j5nifhlKzDM9zMvKMiuYTvcWFgMxDAz215N9O7vzBFqghQSStxtX1GYJgAk/EDtOut+kvrWrtS1MUhV24cMEMo4JUk1KZIgLjGcxg4YjbJNJuDX+5nGdO7MnceINUVBWqHCwruVBw4C5XHqMkDuTgkCYpsQrSCxAqBAR0iLlhVVhE9Mz88HjRXiO5p1q7NRuopeak1yLWZsmV9AB8yFAAEBCZJjWK/h/7qm1Ms0QysQUJe7FxV5gXSLSbYUiQWOuCl8kzk5O2E1QUZCXMVVBQJaGDGJteQ4VoIKAWqQQfSQWTb3U1YZiJNqlVENBLOCxS0YgmbTHOb2rkKlKpTqmkxYWI0FZHSKatdHVHTkHMSGw+1YBVQqJAYhBawkSMMSDTwEF2fSCeDJsjRBdoCHFSkRUcgqzu0KFJ/DEOSVOGPCqZEHUauxam4rgi4ddxiJ6VJPZRYQMMT1MRHOpUUlLb1ZWFyAgopgTiRAIC8AQOJwIP2yZEQAfbqxPAnMG2ffP21DbXRtCPTRl/TPU+8qNDCpVZVObW/xCYP2YfrrcoVgaai7qUBGGVsKjKsD3EfbI0w2dORFEAmbpaBMmDIJEAi7AGqndSspZnFwMz7nuffE4kR2nWWVtNfNfwaJW7f/rHpVWtkAyTwTPvnJn89LUHqALkkD5gZM6WslI0Zl0dqiiMCeqWY9R6SyllJJwGPAPUOYGr128OrZWyAVUwj2hxcbeTFQqeMAyOIsp1qTKlgUgqjC7GOS0gggyT89vfRFGgOkwDHJMjGZ/5dvnvqXKS7JWNFYoF2Je4MYBYy0gGRzgMGIMj3GiD4cCFIIwQDicgASxjJiTn2jR2328sVK24PUTjkRk9pYZ+McamCqkKoBUTkzBJ7xA7QZ++osvikVGjiHlu3H/LvgfzGo19vPpIKkdKgwBH/AOp476T7kgTM/wBewGZ9gPvH6gV/EraloMnpDO2ACY4PLtn0qCe/BkJW3oHOuyW2WWhGypjMg5GcfxTnPx21fW3ZhFEtJgntESbjODGQMTBzoCupR2LVFCHuASVJk3kkRM/qD2wNHbpFIUBgIaKiE5nIy0XqM3LJjOOTq6MZ5fSMXx7YNUroVwQgM3KrKRUIByRAIYGSR6RkHBmmxCgGGMEzaWJaMuFYAwjFFBIJBgRBaDbW2qvLKhYMGBVTVNRKkgEKpEQDTBIIgkggYzH9nSrSd6tPKgsyS5YFDEkcEi4wFwCsTJk7ubcVF9Iwbt2WbOu1i1GfyxJMqQC8khRccKOrq4MAGCTOiYqGkSbellJCkSpIVmwBAVlczn3jM6zUoOor9ZYpTQxAJIUCQAOXBHbJCEluptEUKtN3IHlMGUSDNPzJRSSAwBB6QwKnGTnnUtIVsqfasqi5YUgO7qRVd6mbQIhWgMATkQFPCsdVKVqJgsrRDKWAIZTmRUhUI6pEzyQYk6c/tCEPU5aFYlYIIUSWiSUAWRieGIE6Kd1e7oXrUHy7oV2Udz6zb1ACLSTgYkjpMEYVDYKla9CXvQhBaRcWU0y6S3UA3XGMDkDmrwbYVKh81qZUPHAIU22ycnI5/oONbO0rUiZFMHDE3WguIgQT0ucEEAjhZ7jUk3lM+YKYuZ+FpTUAAgyZtnqATgcYPY7wzSg7oWgKr4bSeuXqK9MyIYi0MAFUQpHX6ZlR1SJiQTpUd4rXMsVEESSVioWtJ6jkcg5EyRgmdPXuwtZzmQqtazAL1QxxdlcEZg45B0JU2VQVulVQoKdQVjJa6ooYKWQwxZHAvI78rk6yvkqfroamw8VCWdpSwWsHUoVZVIAdSCAHAEEECCsxGBXRph7StMMHYWmS9zKAei129iDd1EscqcnP2wqLUDuiFbjhw9q9DH0qMLcsYMKZkRrU32yoANSp0zD+W4lkUMSfWTJKmOmDPzgklVsDM2m3tpguS6gljP7xaiz6gWW9mDFZUAABBhrtc/8AV13nlyWmqA7Elupu5hiSBIwCTHHbXTJsXpmZQ0QTapPUTI8suM2ZW3AElAC2QdY/im0aoiKRDs80/TE1GQMDB4DfigH4IzraEqlYRtujW+mN5ZtatUglYLhCzN6FjBPEspz/AKaxf2B6iB2eWa6qTgBpA7n0xDgccEYwdbOzUjZUqYAW5WLXC4BZkg/JuHvpLvbuKaRaRRqFDCFG/ehFyI4IMRzEtjSlN26O7N+EYr6BvDvDkpUg4LSyFgWNSmAAVtZemGBqFYyTmCBBJK2u3osJANOyRVABuqGG6CXNtMG4iclriQJlTaaqsEBCh/StM1CSEmCanqa2ArAeoxgCAunVvOtYgxIZgXhyLWUveclzccqpMW3WyQZlJy2zgbBn27OSoIZxaCFJAe8MpeFNqALDZg8Ec6u3SGU60am1PAI8twLHIGBYTdcbpANtptBnVK+IGm4VRRY3FogzE2tJCm2FNwzwuRlRq7d+Fq5vMp+8BJJCriAAyhmLKoljkEXnM6l67Apq7JCwIIVzfAABukA5WDdKvB4i1bQLYC29CoD5jB2Y22GVJgrMSPQ/VHczdGeTX8QApIlOymatS6ofUFLEZCsWJW5VGDAhernQwCrUZIa3iWLNgn+LIYlmcHsZ7SZLaRSjbC9iqFRaOkiLYPqEXCR6SGYzzH5mdLaeH1FILS3M8k8DMDAnJj/XQW02gQgItvIYqTCk4iD6YnnkmT7RogLMjkCJkjjgqh+/IjnUKPJtm0VSL6CEoxIJBwenjmZIyOeD8axayUlhLm9WBIIMBumPscf8s63vEKDLTwZheCRBPyVBJA55/TWJ+xTM9HUDInBnIMcfB/Ptokq0aJllBhECIxE2x9h7fYYzpasFK0AYujPB/I55/M/npamhmf4f4f8AukU/gCKFyRgC4yYkTniJPIzrXMAW5/FJAEmSB3mZH66E2mzqQ0meJuIAgKQfyzMcTGrVqhiQHS5YJNtwWDm6CACeAJEGeY1k25DukJ95baHJe4sBmchSTPsCVIiBzPGNT3gqLUUEQMjpZWl+ylTmTJIInKkaz9zvxPRgIFWHUyhZSvmdNylSHBHdTyCNVkyZqEMSCppkBlqsYh0dSLnKpC9KgFRBggHTjfZzvJaLKXiAqAKQYYKSKgZCFOGX92ewBaZiOYtktvqDdbXBmVXdVDGCXPoK29UsGOBJnJMyAae5YMWamtMXyVYEMFAFQv1HqMOMeyiDxEnsqXFAXtefMp2IydItklZwFIgYPSD3JqkjNyfsjXarRZhWAqKxtNZFYCSWUzBCKLgoIqETCyOdS2lYugV3F0QKTMS6B+kRfT4kmWLkYEgZGraTFEsN5F5ZqkvDU6oAPmoR+B1JyGAu5AGnp1r1sW0P0EAy5NjAvNoh2yIJa7JMKTiyWQ2U3kAMPUVixFMspmVBhmUknpIFykHk6J3u3UPNz1lYBmEuXjHWqkmIUstgxc0YsnQ1HcVwqiRVNMszUw7ioIMKoWBdjhic95wNE7SupILN0BiEYtc4cxbJb0JDKuB0tkSBdoYJfJDbeN1RUphLiyveSDTKNTabSYBAdZaCYEYgyV1RvK5QtTHl+VcGCeXcVJk33fiKhiJJNotAm06q3NUpNqurKC0KVfDsAIA5EwcWzkRkycu+lFqPhUxB6Rg4U4F5a2IXIgiMABPXRS+SulQNgRjeJLC4gASxKRAw3VHHLNAyYuTYopNSUiRTBBIELEAqTGGVm6RPUP8ANqjbksUtpr5aqFvDEZYEkdgf8Ngpj723dObstzWc1PNwp6S7QGJJiQ5IkAjmTAxEelJN2U5L0am22TLWrFqB8oLaVhwCgHWApYGJcyBgkYAgnQ+92yC9noVUDEAkh0Fq3BCXIBUm2JOTJwSY1aalRWpGq1WqQFFgexUp3FWJJDAi+who7N3iG/bDVIYU0dB6aiMhAcgE4chVWAxyB3JEaf2Z8gvwhWqIy9IPIsAvHYlwIYi6ZA6jcRiCCK+5ciq1UNcDDteoNpDAVApAb1YiSpZyAFJAIabmWNN1sSmDaCo6Ql0ggXLUAyCpY2jECDrV324Bp1kAZKlJRksoWQfMjpJxapNw5H21aiFWUUECUl6wpAps5g1KalhTMOF6VeVw2JuxmIvGC7GfOMllnGCxIoAj1ESZAbic4JB+n6lV6go+aoKDzD7lrSFSnMMwAiQZFpM6t2VgtiqWXEMI4ZVFzEAWkRkGDBgXciZKhpEae3emlRVSojXstJQzKxQgtTaGgOpEggvMtGcDUabU3NK9WVokGmUWGFxKhgCGWDwqiOrtGqaFSioAEyXgXtahgZtIaIGTmIkTBE6hvPEWpSrOskhkDB6gZSTF7kC8ZIMNiYgEEB7k9D66LN1abL1ZgOlikxeUlQGiIw2CpyrYxOtCn4bV/ZxTULUNOVpk2eZNxcKzXiAweTkzfHAMZQ3gVStxda1MKR0FXYGSQyyF8u8kCpLWtEiY1aKilsNQDAuEQtINOQ0YT4DwBn73AjixNtu2S/Y/LVloubg0pXLEeanmC1zTVZMgAgEFmPfpINe32tZEcvXwzBQlMNUFQ1LcqrEFYuHAnpPPBLq0hVSstSmabhyGcsWDQbVqCD61M9KxIAg40qdFRUpK5Yik7qaxvlizQaitTkNDm4g8DmNHLtCKvD6rKgpkzyAaRRapQsQDT8wKzQVgraeG98GPVRjUDUmvKCVVS0otO7pxIxTU3GRFLMqJ0OmyoguF25IDFVAaoWY+XMlajZVCQYJMFgTA5lT3YZkFRRDUgL7QSUCsFghrmChSJGeMdMK3XYgfcb+qUpqYKh7AagKsGDMEaVQW9Kk3ggsQ05GiNotOxSuRABabhIAIYE+wYGOBnnvfV2yK1OmwBkyuZtCgjptaMDpHeBmcyRtaQvEr1MZJjMkA8RABj37j2xlOSaN4KthW1Ny+m2ZEzPfJ7e/5ahtduKdwVqjiZgtIk5JEcZJxxo1VCIAuBieT3EHjvEYJz/NqE2mBz3HfHcd+3z86S1o2YJu6kjHM5gEEDJ/Uf9dD7UGbeoW4tIIgyMzGcf8APV26rQ4lRxH4oYH8IEYmP56vUnyyxhl4WJEi4/ETPee0fIl6ADq7eSJ4jvJg4mIGR8zjS0zy69Jz8gcZ9wIP+ulo5MRCt4tUpIXJcKGqTaQGARgBCgQw7HIiRJ5OsM/UlWot4sW5ipd7ZtWcKhUk45eJ6go4I1LYpUei6eaVDA9DXGByIlYAEHg5EiCDOhB9Kh6loaA4LK5EIrQYRwAPLBaE9gSoyAdbwhBdnM5Wbm38StqQFVjdDlLQD5gMEyYNSwgQDyg950NufD6171VZaqqAVUta1UwwhmpktNxusJHMAgTOLtqpoVWWEDJf1xfSa0MxLkyGUiIhiTYvMjW0lSNr59wLoQXvewK4cqCoA6jkCIjBJujD4uL0SDkCR5gUsiYpqy9M+YrBZlRSUYJYiAIBgaLffK4CUzTR1KFeoqsq2DMGSr25YEZaBEaluMbc1vMphAIp8N5dRFADZ5a0U1BkEFUGeNBFyKbzS/ePb5kWqCVLSVLAxcwukRJKiMxqa9jSsvr+GitF6hAkSQrxTBmVDnuFIBTpkrwCCNPs6dliPUBcE23SGaWMMmTnpEwfaeM5m4LeUtVVcVCRYYua4MF6jBV1a0CREEZw1utbZoGQSqsWDl5L8hCFtW1VnpDDsPMbMMRpyuux/uHVQJFRkVVkfvLiFZci5rCWuCQAQJaORobxjwxQPNLyga7yWZSrsQpa8LimCxsukkgx6dAhqoNzypdZuJYOq3XuEW0N+HJBIAIyMSVUdbE8xS0gVLA6qp6mKvOb/wAZJN0QZkxEptBJr0aK1TURbkpm9Uq08gQrFwo4xNhIAWbSDAg6x/DiwYA1GZWBa4dKILCWBaRgks1pxgyOpgDtg4Z6blUS9lYshKhiqMVKjk2qbo/yc5gXDxYivWoFnArFWV1uWCApgzkm4DIGZ5Azo4vaSJRk+IeJsGchyqKvlqVLECCzKq3liIAC3KSBAiRER2m2kzYzB0BasTaF9BixqRPqdScyyuDIzqx/BqbVS1Sop6iy3SCBBMVaTqARfJnqGLYjgzaNIvuvixbaYtqEAmSQhtSFckAQcECOnV0ukAJR3djAU8r1K23qOqwobhfOAAQCCAy54HtqvdOsoUCiqKhJapJNzXMQxebmMhYY8WxcJOp0K1MBlp1qthVo96ZIFxZVqSQKZWOBK2gkkjVu72xVzVVgfLUKWFT931eol7gxZ77oywJ75hVQEdxuL73VVWopZysNASoIe+1YVjDfiOAW6oB0X4ZaASQ94dMn11I4mJBEM2JIMmAbbdBCvUqBad5AYLDeYAgjAYhSSIKgYgdEgQbdFU5qtTBpKpGXg3+yrgDqBVlWSDNwySNKTpUaY0m6CxTIa6k3l1QYvMQlpBHQBd6pEGJjtjWTXChC1VKoFYuxNFaYILGbBgSog4IBOYBiNaHiW/NB1QIXDoGLxcUJuDLgkECJ4j2kDqwV3MtTeoOkWkZFRDLQpKMAy5l+nsIHxME/Y5Ujf3OwTb10KlldJSWa43glJZkVbnAiQcdS3ZEayd0lyVHcI6i1vNCMVpsTTEXwyKD5BWJj99mQNR23jlQo5bo8usWIcgsXZwWksvSxCIucSDwTII2+5gl2CyL2AZIBRkggxcAlyr2MBnkyQdUrizNmUPBKzIbatNUMOq1CabVGZmlOvEqy9sdSkeqNEeGEXiq6qZZ6QpBwQsCGfrBJQ3noAAMMBBAht9u1R0S3zEZVC0y8FCsD96LWYelJHsg7DROy8RUhkaEICCnbJVpJvCNTJlmvLDgdJxmNatuuhBG6pSyrWZkIVyym1lFsqVC25N6gAZBUgxEyX5VYKWL0yaK+YTahcpHpHp6l9JiyVJA4GhNwqmvTlSyJVjyW6iVaTSawi05qhSoEm0EAiItFa29vNpNSPm/ewsVWmSC0TcYUA/4fuSNZUGiTUBUsql8PTBa3DE1C0tdbA7LkEZEgydZ9WgSUOHV7yeiw3rUUFikiFuQE9UG4mMQChSpigiog8yWRS7OBUW64PT8wi7qYm0EsCZxldTotKKzN1KGuZQ7qxgB3lYBBCg4POQQSdU3RSiToUwMu4XAgi9Q3YSskqB7cR2GdamwptdbUgkYkKYwDzkz3yTg+3Jz6NNWCsEuAUAcv04i4qYPVI4MiYnto061RZBQlbMEACWgQCMwsTJ9yIxnWN7NopoM3UAjJafYwpEGf74xqJAiSDA7tnmLsx+uZmNRqmGw1wzFwIn5Ejp7d+2qK1Qw1ytEcmImf+L2Pb89NuzRbAtxuyz5YgKZEcEL7kkiD3741eIhQ0wZ98XcEmIwf5ToGm9ysQBdnE/hERzEeo4+ZPfWhQChIPJEkRjMiJgZ+3znS6ZVaKUU5CgFgSOew+e/I/s6bUa24VfVjjJ9xzwNLUNtknuK/SWyBuGz2wYEkEUaUgnkzbydXf7v7bH/l6OCSP3dPBPJGMH50+lr2qRiUD6T2Vtv7JtrTyvk0oM84t01L6Q2K+nZ7ZeOKFIcGRwvvpaWikBYn0xswCBtduAeQKNMA/fp0x+ldnx+ybfiP8GlxjHp4wP0Gm0tFIC1fp7ajjb0BP/xU/wD66rb6W2ZAB2m3IHANGlAzOBbjJnTaWjivgCX+7Gz/APxdvgWj9zTwszb6eJJMe51Gn9KbJfTtNsO2KNIYBJAwvuSfz0tLRSAS/SuzAgbTbgYwKNLtMfh+T+p0m+ldmWuO025YxLGjSnAgZt7DGlpaKQEx9N7QAD9moQMgeVTwYiR04xqFL6U2azbtNssxMUaQmCCJhfcA/kNLS0UgF/upsoj9k20TMeTSiYifTzAidW/7vbWCP2ahBwR5VOCIiPT7Y0tLRSAgv0vswIG124ANwHk08H39PPzqafT21HG2oD7Uqf8A9fnS0tHFAQH0ztAQRtdvI4PlU8Yj+H201X6W2biG2m3Yexo0yP5r76WlopANT+lNkvp2m2GZxRpDPvhedS/3Y2kMP2Xbw4hh5NPqGMN05GBz7DS0tFICr/c7Y4/8ltcYH7ilj7dONTH0nshBG020gED9zSwGmQOnAMmfeTpaWikBM/TW0MTtaHTFv7qn0wQRHTiCq/oPbUH+ldmRB2m3IMyDRpEZJJxb7kn89LS0UgEPpTZwR+ybeDMjyaUGeZFuZ0tx9N7Ugn9moXQSG8qmSDHPp0tLRSAEf6coqIFOlCrx5VPJF5ukDB4H5aep9P0Y/wAOlyg/wk7iDAjEkyR3jT6WjivgC3dfT9CBFGiCJmKSZ6G5Ee8H8tC1Ppeg3qpUGI7mhSPer7jj0/8AD86bS0UgI1PpvbgH9xQ6isRRpiPRJwsmSSffRLfT1G4AUqQlnH+EhgRIHHAg4+fjS0tHFAVJ4Dt4BNCiQVHSaScksZmJOIH5aWlpaXFfAH//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5" name="AutoShape 16" descr="data:image/jpeg;base64,/9j/4AAQSkZJRgABAQAAAQABAAD/2wCEAAkGBhMSERUUEhMVFBUVGBgXFRQVGBYXGBQaGRUYHhoXGBgXGyYfFxsjGRcaIC8gJCcqLCwtGB4zNTAqNSYrLikBCQoKDgwOGg8PGiwkHyQsLCwsLCwsLCwsLCwsLCwsLCwsLy8sLCwsLCwpLCwsLCwsLCwsKSwsLCwsLCwsLCwpLP/AABEIALUBFgMBIgACEQEDEQH/xAAcAAABBQEBAQAAAAAAAAAAAAAEAAECAwUGBwj/xABAEAACAQMDAgUCAwYDBgYDAAABAhEDEiEABDEiQQUTMlFhBnFCgZEUI1KhsfAzYtEHFpLB4fEVJENTY9JUcrL/xAAZAQADAQEBAAAAAAAAAAAAAAAAAQIDBAX/xAArEQACAgICAgIBAwMFAAAAAAAAAQIRAyESMRNBUWEiBHGhMpHxFIHB4fD/2gAMAwEAAhEDEQA/AO6RRHbUgo9hqC8DUtaED2j408D2Gozp9AD2j2GntHt/LTA6U6AHge2laPbTTp50AOF+NSge2ozpwdIBW/GntHtpp086AFaPbStHsNIHT6AGtHsNNYPbUtLQA1o9tNaPbUtLRYESo+NRt+2pRpaAI2D209g+NPpaAGs+2kU040idAEbB7DStHsNPOkNMBWj20o+Bp9NpAMV+BprPgafTTpgMV+BqBX7asLaiToFRC340ivxqROht5u7Ixz7zH66dhROqMcaWqE3iuMYj34/XS0WFBiHGn1BTjUp1IyU6edQnTzoGSnS1GdPOgCWn1C7TzoAlp51CdPOkBLT6jOnnQBLS1GdK7QA+lOmnSnSAlOlOozpToAUGZnEcY5955/L50+mnSu0ALT6adKdMB9LUZ0rtAC086iTprtAEp006iW006YiWlqt6kCdAUqpLsR25/mT/AH8aVjNF3AEkgD3Og28XpgwSRPeDHfv9gT9tC19/ebR1AqIGeSJBMEYjt/XWDuN3gwASxC/KyGBgjiPtjQ2FHVbzehKbOM2rOIxjnJH3/LXCNvCHLhrnbN46SSeTjA74451tHeX03AK2hIwJkW+w/wBMZ1ztSrNQKfUwTBAGMSWjAxHPf89RPZUaQq29LYLNj4JHH+n9dNoOlUMseDPckcjn57/ppaySZpaPRE+otvap8wCSBBBBE9yOw+eNTf6goBbvNWIY4mennEYOeDE64Vqw7YgciAR/LjTAgg5JB7EA++JJ9+/fjjR50ZUvlHcbX6loOCQWABg3KR2JBxPMcc6uoeN0Wp+Z5iqoJEsQvHwc5Gfz1xG0o1HdadGAWPBhRMdyMAd+NQ3/AIA61iv7RT6YQhSFAcGGEuy94zA476Uv1CirKWNtWtndVvHaCiTUEXWyASAbZzAwIjPz94qpfU22aP3oE/xBhH3MQP17jXCDcU/M8l4Z3ps6KbbSYJ6mV4m1TiYIPtz0w+i62CrUOJMVKfGMc+/f76f+oQ3jaN0eM0f/AHB2jBzM8YzweONWjxKkRIqJHvcO8R/Ufrrkq30huQJIpuOSQabjMm2bhEgH+4nPvHBYGMECmeQf5H40/OvZLjXtHd1vF6KgE1Fg46Td/wDzOiKNdWUMpBByCPtrzliDHWuJ4Q49u+kWMYqLjgeXj7n89HniKvtHpQbt39u/6afXnibgDhgDjhDH5QfudQbcyZNQfEo3M4OGjue3fR54jr7R6NpTrzirumJFtRQAcyjZH5D3+O+ojcmc1AQRAEH5zEZ5/lo88Ar7X9z0i7TGqMdQzgZGTBMD3wD+mvOalcEn05+akj7QBGiNtvVDS6K47APUSPuRTYsNLzxCl8o707hf4l/Uf66Ybpf41/Uf665za73aWi6gZkYR6pz3i+ydU+PUxWsp0KfkqDe1U+YGJtdQgscE+oNlo6Rg5Gn5U+kylD5Oq84fxD9RpeaPcfqNYFbx4IFinTcBQrF7QWYYMmMXAFp4zoXxP6j81baFOhRPT1uabnGSApS0KYiTJ51Pn3VBw+zot94rSoo1SrUVVUFiZkwOYAksfgA86E8N+o6NakKl6qDGCeJAIEmLueRiZ9tcJ9XeK1Ts2xtpQobqSqrMCwBBtABGRIEY7YzdsvES0slgR4ZQAuLlVvURMAkrPaD86vnceY0lTT/ud4fG6AMGqv8AP+sRq39vpwD5lODwb1g/z1wdXd1e3lwDjv7ZPuIOqKVap/8AESCBJKDj2Dc8D+86nzB4/s9DO/p/+5T/AONf9dQbxKkCAaqSTA6hzJEc+4OuCvcL0qk4PqUED3mY7D+eotVqTJp0wTEC5M/bq5icYGn5kLxv5O9PilGY86nPteuP540ROvNtnUqqCvlBg2D5iAkfZuV5/DHAzoxKlS0n9npg4EEHPyTfOeJ/s15oh45HX+LbsU6TOSIQAmYwLhzJjv31zG18eQUWLH1sbQJmTTDFgBg9WY+dZu6oM6uh2oipBLKCDjMiDhrgM5xocbNgsGgZBnF5JxwbjMHGI1EsvwHjYXW+pkWo5uP/AKSxBFpAFwH2k+wxrJ23jEoxdwJ5IknCtkR3OPz1IeDXkk0HF3IHmDiCM+3/AF99RqfTXSk0mZWEwLwV5w3cZAidT5UPxsu8N8dBlC4yuBz+CYYwATKx7z99CDxEXhsdSJIB5hR2mBn8uR2nV1HwRVMrQre0lWYrjkSh499Ov0+ZlaTxz1K+ZK+4BGBpvL6Dxszq27gsIMkg4En8XvnvptaW88K96FQxj0OcDjNvtpahTpB42y41REniCTmeBnt2/v5m1QjlSODDAqRORIMECPt2++tXwTwumu9Tb7pjTJ4UKZqQtw7dK2wT3IwOZ1heIfUz1Yq7hmdgtrPaAzhTIcoMAEGIWQI7nI5uD42c7VdmB9Sb/c7bcui1XAUh6Z6ZAOVgxOOPup1s/VXi+821SkyVmsq01qDppmGgBhlJ9UnvhhoDc+PUdzF1KtVdJLBjSBszaqTRcggsDLEzHHVofefUr1lFOytVWmP3a1KdI+ViGytO4KIA5zGeBrZQbUeSWuzq5xV0z0Pwj6epbijsa7saVQ0/MqOiEmqStlptBCixQOPw66GjtQRiuDKmQdo+D97vnXluz+od+60kpBaNFcUwS4AT/juIMkwI+IxotvHN2KTVEeTLELNe0LcotzW9QBugcWnkDWEsXJ7otZV8nZeKbFERmbcYVRfT/ZbHqAH0q8sqE5AJMAn2zrmtzu0q1HqoGTzWZzTZQHUszTcB+s+xEwBrT2G3ohNvvK2785PMCnyVqWhhLWkVZKgFJlgQwVu8A3b/AOof2isHQV0rOyte7VLDQKu6IaYJuK029Crdc2CbpOtJR40TlhaTvswhUB4M/lPGpI4PHGI+eI/X30t1SFMgLVFRYDK6DpIjvdBGe3xyedVir8ntwJnnt+Uf3OufZyOLTpk7++eefj3E9p9tTGeJ+0R/eO//AF1XSqiBn3wSYOcDqyeOfv2GDvD/AAc1lqlHUPSslH6FIYCWvOAFENiYgcaqKcnSCr6BA/Ed49v103mR8TzJzHc/Me+lXU06jU2XK2MSpVlYOoYMjBrXEEHHF2RqSkwYHAI9piZHGe8dv5aTtAIMY7/z/pHPxOo7namorIGKlgQpBIIaDaRBBm4L/PSqNngR7Yx798j76GXxmhSYB6wQpHTZUkEN7hSOBiNVFNvRUF+RxlfxqrJC1aoAA5quzTiZafvgY+/On2fi1cvPn1IBBhqjgEeYMHPzJ+AfsSfENpRarUZdxSAcygbzQQpBIEmnnEAHvGqqXgPmE2bigxAZjDtgDJY3JxEn/XXdqjWpWem1awo+GbR2eGZG6oZ2Z6lfEX45PczA++tChsXCialInGRSj1AiPWYwM+8mdcz4zv8Ab1fD9jtxXpXUQgcFmQMFqdRRiBIlSBHPuCCAWm/2tgWnXCwF43TgfiuMGpHqjWDh7NdGn4p4SSAlTy3RnpqQQwGai24kzBGRGc8aI+n/AKSJEUvKp+YxJVFZUFp5EkmekmAMS3ZjIjPSqSadVyiugJWu7AKWYwzBjbIXEkGJ9jqynu9tSpANUY1JBAvqVH+wAJIFp7c406VUFdnQnwjZLCtuL2WA4AjhlRrIE3LBESx41h/Wm121IUhty5LO6uXvzYhOCVAOQeOdX0t1XrGl+z0eJhngKAGE2hST27gTj5gD6r2u4FNau4KACvYgVDlnovJLMw6RBxaD0jInWUZXHomcEkzAZ/cY5nH9g/z1Pyz3Efrn/Xvqhd8W7846Rn7T8HUySAMEjMH8vb9c+/Os2mtHLokW4kge2efgaQRfcH7CfynH31V5g9vyAUAGM/bnj5786QJbkZ7T/wBuP6QNIZOoxthSf756eP59tJhGMH7Rn/pq1LgQbjb3BkrmZBBMQftphSVZIgL3Jxb+fPb/ALaVlKLZVTnkDPZhAHOpmkxyzL/Ofzx9/tqLbg8IMYMmY7k8f8/nGo1GkiZzwOT7mB7R/fGjYfihmYCcz27/ANR21JnK/iI9lXt95GqRVPCAgThp/uPt8aVXo7G6JUHg+wIzIEcc6aZPL4FUJ9TMVB4WJ/OfUfz99LQ1YsTJ6vYlowfaTEY7aWqJsu2+2UFHgKyZQglbD7wrG09sfGNTYqBNobBOAGJicAyB24xxgjtWWCr+IFc3QMQoggqY9wCOQCMxIRK9QhT2B7QeoG0SIIM5jkxInU7A1/DPDhuFLKVAVQz3hFtQyATB7CO/GcxofxPw+rQqtSqqFZYHqwwtMGYyOIkkZkwQRr03wD6a2NPa06qbWjUalTFRatSmhqMwS+4VGFymeP4cRgDXmHim/fc1HqVTLVGh7ewt+eABge1uZydaTx8OzfK8d/gqQf4T4Ed0tQpVprVpwTTdIBLjASoCASeoemAREjM4yMW9ziSvqkiJBluYiRn1CRnVmw3FWjUY0iqmUyeDYVOAwOJt75MH2mILAt1EEgGFBDQFBE28jEmMRmcTqHXoybT6Q98KVUmzGBgG0mDEiYBiIxJ41TW8NFVIlhwQwweOQZAAtYiI740QGIMMOo8CI4BxM+3+YEZmTzU6z1WpgkhiOoc8DkEj3ntg8aSdC2JFCqYAUk3QzZPSoMQPdeD/AN76tPsMEYBtmDMAG7uZ4J7fM6qqpUtK3AE4BIIyV4HvIPxGeNTFI5KkAk8EMFInMFTiBPOMdxosb5Sdlj1eYmYJJ6ZgE8EdRzI4ETE6ro1GDg02IJWA4LAjMwCIYCVkiY7EZyStE3dGQ0c4BwBzwSZbiIkaqq7iOYIHyGAI4yMfxDBBGPtoTroOPyI7kFRTtBCgC3HSozaO8flOfbhUoxGSSJOAARwJmBMsOOrGZ1HzaawfcA2gjuoUE8AHAAk/znT/ALWZIFoJE8mODlgeBPz7jHcCkOKZYg4/rHuPcx7fy7a5/wCudla9NwoIelTA5EsqKCIPJhlNo4763CT+MlDBDFeDdwQDkSMxI/PuF9TbE16NPybWZQqkyQWApqpEkxBI47xM5E6YdSNcaTujhCxH3zmef+/v31u/RMNuYPBRgeOOknn4HHtoSt9MbsZ8ioR7qA/59JOjfpDaOm5N6skI/qBXMQPUBGf6a7ZNcWOKakrMTqUxJlZHJxBPHfmT/Z0nqMekloyIJMQckZMQTk9tb3jf0/uVq1n8ioVZnIZVLA3tMSkic5zOsWvRZILBlz3FvA/zf07d9NNMlpo9K/2X7MVNnXDMVv3NK5z2jb1STzjnk5zru6Ph3h9J0W9qxJa6zIaA1oby8TJnnn2mNcF/s83Cp4ZVdlkfta4CsxMbY8ASTzJ799H1fGiqIVUIqliC5gseYFNDJOOxnn7nN7ZqujvKW7byqQQLS6OF6sdIA7QY+/f8+Z+qtwxpgCsfM82YqVAimaNQL6yKYlyv6NgmRri/H/qXdIEW5rXkI9wVVBVZBtyFtYMQwBGfbWANzWdiX6yA0Mocqpkx1Hi6Zj2jjWWPFLkpSY5zVUkbvhO5Fa+0t0tDk2+qMgWYZfmBM9hA1qUfDTJ7+859sn2n41dt/DE25dVAlnv7ACUUAD3wsyOZOoVN1JtBloGVwqzntmbZx/21z5Xc20ZcUtyZJdmtM+5BuIE9/mT3A/6zpzvUpy3RaJ+QMe5x79++szeeImDdcoAP4I7x6p+D+oOhN/4ctWGNylDMzCwQDBMQMYu9wO2NQo2/yFzS/pRp1PEC02HpJlTHtyROLft9tVVaAOXPObp/L8jEf2NKnXCk2XuTnicH3HP4geT6j8DVTuC0m45ADQRfBByp5wQog8wRxhmbl8kxXYxZ8dXfsRiCTOPnI1V5NxE94aWziTiLZA/Ls2calTZTBKjiYwQAYtJkSZF3Ewf01ad2hBK2niTGMyDHM9xgZj4nR0K77IvUsHp6gOMHuO4Enify+DoKrTmSbc4bOeBwJ5+JwPbjUqgJy8rB9SHkyCZkll7ce2p06NxiCFIBn0g5ETiYInjjPczprQuy7abYnPOODEzOZXtx/PS1o0Yg+wIAjvzmB/rpai2bLGYvmiSsSQBKlHBUHN10T6e5AAP6altkao0M1iywY4kEoQZMAMAxER/yjUzsVYLfMwTEMTgtgW+o84GI9pjVtPZIWm5pHCrBj3tHAgGInEAex1pa9GVbPSNr9XbfcK+024KFtuxJgqtGZUU1EA1CMzGBHJmNeZr1KSvLZMgkrx/CVKCFmMfzI1v1/HaYdG29NadiPTlv8zxLWlfMaQOlru/ODrCrVmFptWxpJ6qahRgBjGRE8DNwxxm5y5s0k4l2x2Bqsq4JJabpsUBJYkjgBVJkfw4ExHQbb6WqVIp7WtdRqq9Gs6BFCN5ZIJkksFF0jEkgTnXOeHfUZobqjVZHqKjsGKhmlTIchZwQjDImQRnI12X+y7xNKSVUZ1pyq1SGIBTsWYsQYMZMz060xY7TbLjOOqWzO3/0j5FWnSesrVqtZaYCqYg2k1c5WSR0qYmBwNYW6q0kqPTu6kaxZHrXqyAoJXpVjEYIxOtn6q3e4/bFO3r0WFKr5tKo8VEAdiVUFD1WyZxOVHcDXPLt6dUgMA1UrNwFyywJIgmQJHfPqE86wlFcmbTnhWKo/wBX+f8AotqoUU456VJZlIm2ItE8g8t374AVNnMiABBFshcAKf4YABBAMfPA0fU2dQgkECFJDsTHETMZTMmJMmMaD8Sr0tt1PAlioAEvcFW4gDiGKk5IMRPA0l+xyVIGrUTbN3Qq3MIDMsqGBLWyIBHEgzImY1FakHLWwTIuUYmSSrBeJHV/M5BMLqQjMGl+JNxcELACoMSSOIxBJkwGVw0lG6hg5qEBriAsZBEyAcGTzM6GyTM/bKrpUKUVa1oEBRcpkdDRggHgHALT2GszxytUamHW5QGIMmHGQBdJuGCBAJHB766UbhP8Mq6qJJRDhbWEEgXM2STJjBntqKuZ7qTcOk3IRKkMxXtBGDHqGSDGrU6d0I86qblzEsxiIknEYEe0dtUED2Guw3fh6U7KyIhMwVdVemSWxKmJlWGDkQcDWhtlortz5m1oVBaQIUqyjqJhhcxPUYJbGPYR0P8AURj6OvB+ky54uUF0efqNXUb2ICkzkxd/P+eul8f+g6lKx6IcrUBIpVV8qqscgB4FQARlcicgcnlalIqSGBBBggiCD8g8a6E0+jFxcewl9xWRoL1FI9nYc599G0fEtxBP7TWAAP46mR8AnImB+eseNTpKxNomWxHc5Bj+Q0Cs6XwXe16tIpcVTzLqlbBIuUAKoI9Zt5H5456PbIEan5YLMQ4UNbc0AYLBQeq3JMmRPxqjw2gq7ejTIN4UM4FvRJyT3/HyAZJiZA0RUqw1Oo2Daq2gAYZiSSJP7sqpz7prnllXSLU0uyfim3BBFSn5ijcWBQZIJFUMQqsGbpVRBxzjnQ6QqhacoOLCxKjJElS8RdgaueoS3UanV+BsiZBuLAgA5jqPIUQRxTW2ykqGQgAwrzkDADZyvSRKkSYHcXa53LkRKfLovc3r1Kq4VbVH+b8K9oAVYP2J76T3rIgEFlEFoIDNJYnBIHcew+8VVqcZg8v3AFpXqxyB2M59zJB1cdwG6Va5hM5EyQJaCeofAM41mTXyW0KWRyDOVEH7wBgDqJ+SfnQVStcOO+EBUyAiyOQTkxM5txpmp9mZ5gQOoFgSYBtkARDfEz8CD0Ug1SgLYAsLWkzH4cy0GDM9XImdUkTKXpDeb0lrqZicRaoxJB7hjxj3x7mxNyCVEFSMHpUKSpMy05yAec9u2pAMwAqLkZMQwDA5EmDhQACs2gDJjUaRBUBTcAZnqNq3cEwQYwACY+2NDFXsnWgZJEkngHEyeCSZOIYzn7aP8G8Gp1aVRjuKVNlFq0zCtVbPpkgZKx3PQcazNxsnhWpfu8m4AKpYD/Myi08dRkQSROivCWp0389qbMEWQ5XFOQBaxA9eMdskDJ1pix8nRSavYO21ZQrOrAOOkvI+YMwBiMDJAPvqVAQO4JEGYIY3GYYdjAnibTg4OvRqaJXo1FIuUNAIzgBTcv8AmUkkfKEd41xFKkQ5SoFDISrRxIHt7Hkc40ZsfA1hBXZOmOkCDiO3OOeNLV9Ux7fnB/s6fXMamp9F/T21r7b9orkm5jbFTFIK9yi9IJaLZJPciJkneq/Qewq3CmGpswgurs5MRE+aWnga4fxP6hqbXw+lSouo3FV/NaQrFKdk32mZ/CZAwQxxjWZ4V9WbwK1Lb1X5Z2dQoqHuYIWQokkKBOSMwNd6ca2iFFN1X2XeN+G+TunpOL/JJip6QIkhuwxdaRMgmciZP8F+m628Vm24p01UGm71sXN6mWAjXEMUc2gCLVLtkDB2zOXN7XFmM4FwZpIYuZyZkz7gntruKvj6UPCqVem0utQu4QoCCxdJcMQTBslRJwAcGTGKMZSp9GXFJtA/if8As5q06H+PtgTBF7Vh1jPS0cY5wBIMYA157uvDtw4Uut1RiQ59UQYkW3CMjjHUSO8Ld/VdbdVTUqTVtVvLSICIomAJgYFx7n5xorwnf+aPMC5pANDARyBAZcxcF4GJJPfXRKHii5QoTqtF9Ol+zlOWfJJBNoBm3BBiDJyIz99XtdSxAtBBVlZoXMyKdOAVm0RiZ5JJ09Flxcwm4MJwYXPeVc2xkenqzMyzbkBgVJVDTZgzliqsMwzDqgFfwkkRMZ1wtuTtkCTeh/SahIF9puNQNiP8SAYWRHAzj30vCPppt8Ffcg0qKEtJPUyhYFpb/DUjPmNjJiTxlpWcs6EHKFpulWyOogEkGYBWRyIGROt4Dv61HdUajPVqor2tSYoVVWW3zaYgdSMJBKzEiR3I0ns2xdnU+I/TG33FAptlVHQdIQWipABCsCAGDWgqxEGJzJnjKtYUzFpLUyScEmLAcwSVMA9+xGOR1G6+u12+8NHcItECAHUE0qhkMHQcpcrAleLgQZMkZ3iaU69d6yyATch6gDcq3EA+7SeOfk6eSls0lj5dGSadz+YBMlT3mVDAHpacCwSCMFuwjRdPZBSrBrgcFTFixwAkd+qbSAdGU9opW5II5mJyOAB25HHuNU0VZWN2CCe4Ik5MwZ9skfpzrBuxrEktnP8A1bSKUQ4mA6kgKsWye49mK5M/c6qSi1eigQNTuxc0AjEyACZ7e3PbnXWbkKRYUuVgQ10EEfY+4n7ffXGUNutGvVp03qKoZGQrUIBNqzAIKtDYyCcROtsfGWn2jqw5pYk4Q6ZuVBuXpDb164rUlcsg8lEKOVcFr1Fyvz3M3AnnVPiP0xTrqhLAVFtAcgfvBcAA0ASPyMA/ot1Wsps5i5Ygw0NnCkDPcgYxJgRjV1TcMwILsLZErbUEBhLTANpW0mADDL+WmSUl0zmySUfxow6f0tSpgtWvrVCWlV9yMyLrjzIbgk61Wqqiq208ujWBDUyky1haAHGXgCI+I4I0vLIBYZkEr5kXkCWIZ1aWkk4AkjGdZ4phnDozLnpUETeH8yYBuwGwSQpNMZjAi3LtmEZuLtHp2y+oaO02G3rVkV6j3K7FVd23BW5xIBgv2EgW2gYAAzPqjx/w2ssUiyVouv26oEGZAqSQCSMmBcJg911yO+8Zd0WgStiutY0oIPnBWEh7iVp3ORBPZTOTrJ2NBh+8JIdWuJeFSWVieBM/ijKkSPYHdSi1+Rc/tG1Sqkypp2AGIKqwIklbjkEwCLlg9MydS3BcFQE6jaWyADLAmASeqcjGLe3evbboEHMkg3ABQtMKMMGnMzBzkjiIAjWoqrOrST0uQBmWtgq0LKkgQxYxnAyRzVszclWi4McFS0XASklsZkgCVhySIESMiJJGSowDdTQ/AuAEEEkw2FUAMbnz+OTbI2PD/p/dVjfS2kiVJqEKokTBBqdJgk5BJHtzqnxPwp6DKdzRaj5jOqBgp8wkyVWJjJwLgeSBjVKLXolRlJpID2rgiIuMJIYk9IAtlnItGBI6gY5Oq6VJVtWCJmF5uEzNxaRxOTAtUcwdF+IeGtRKeYSrMnMG4owZsGJDdKyOIU+8azG315KMpZZA4UqWvUKwPUPVIIIPYieoanvRTxuDqRduF5tJMAgBBcZA+CQAwzmB7QdB/wDiS1JBB6TdUBKXkrEenHBYAqpzGAc6W32rITClypV+gZa/AwhEqHFp6sBgfaSG8QuemS62gWWloj1CY6Wxhi0krMmODaVEPZnb7xmnY9VBFQSoMeq4kCTBE2ww4/EQeAC/oXZlm3G2axhX24ZGN0gypWDEkB+R/FTBGQJjufBqbKAEBpwVBUgQQGAIaCCQxJic2EdgdVfQSVaW9UG6DcoLJIjpdiVdlI6RM5jJgxjoxzUYviXiSlJJmt4J9UtTqijXLMRUqUmIyAyscjgAExMRN05nWm1MrVePxMWnuQTK59uNczt/DT5u6QnK+Y98RDmszKff/wBIY+DHvrr6z4BJGVUzHuAZ/prT9TU8f7NfyhwuM6/f+GZm+2rsOkvz2sIwOeoE9z+mn1e9Zl4DHjiwDj/MRnT689HRxMbACq5qMWBZHL5ggS7NkBbTBnAiQBqqruAGRgJlkuNkFWFpLXKDnr7BsCIOkNmT7EsQQlzBpvAZ3Nw46T/Dk8MNT21I1VULgnlFAIz1LTytpUkFoAJjgGBq9dnHsu3TnDpKhAQjUnvODYtPzCCIkm0iOlWAy0jF8Y2KsptH7w23NaFGVQgmVBGQQSSB1Age5u23TiLWIZQRa9yyzBukThQ4UIAckwRkanSpqYJ8wEsSpZQTP4habrG6BxEB5jIhq47HTMLwvw+1XFxDzarI0BSCwef41IEACJnto1NhUpEFlFj5MCAGPaASYMcc5ieBomr4HUWozKZRWpspaASSArwQOq2SSSe3fvreJ7cVqKqxbI5XJBHfnMTP9yLnnqarafZ34v00J4pSbpr0BJTqCbaYJZcMJ/iYqpcAFwbZ8wRFy8cDVO3aVLRgfimWES0SJkAfIz+Qq2FBkpqgJxJa4eszAMR3BiJaCv2g9g0CFnOCcHEcRAz79oHEHXNN70YxxV2U+G7bbPvKFEny8o5aFBQFcL1iAxAE44j416rtvpPZqLfJD5gs7MxHxJbGDGvn76iu/bHiQWRGQTBmxVI+1yZHx2511XhP1Zv6218o15diWLheplta+m7EDyyDEPgGIkgRrr4xhCMn7EtujrP9pu12mx26OlLrZrFUsStoBLTeGIw3Aj1fkec8O8RV6NzfaMiCvaDx2x2jQviHgXn1Q1csrFh5zAMf3YWDaiyC4C47kzJ0d4kgo1WCAPQDGBKza9zI5LN+8uIAuuEkZJOsJuElo06VsjT3IAyekEGWwPn5GB3/AOmhPEfqCnQdASCSTIUgtlCVPUACDwTxMfME1/GE8ro/dllBVnAK8ZAKmAeq0SCAQZBgTieSq/vBVJfmDnNRcrFFUNrFWBcEEWwEnnOMV7Mp5Pg218RVKQKG5Ap62NrAAZJLrz27+49MHmqNAmo4aQWdrQ4sLgenkOC1oBgFW5HUIOhfBd6KFcUh1KCT1rUlGIAAKmBKkkkqgOTE40L4r4i7vVFBiUUJKn3pqolbhgi2ZFsxMDjXXixPk0h45KnJvev+TrS9iCYBdgsfxCCSpkzBAyZx840Hv6kUyJNQNasqWukTMmWkgMYPwk+kXc7Q8eqtUHmMysCoJwpUEgzAAwPVxro0JKElWBmQDeJCFSUXqgi6eOzfOJzQ4U/kzk+ctBHhNBSpVVIBAUSoLNJlyL7uWkQSAQwFpEzUdmoFokeWCVyJU3DpBk4Ink++Yt1c24aVQRdzJnNpiDaZuGGiTyvuNV1t9bHo9uL7fUxYwAYZw3pnsPc6wtsK4shudncv7wQQGVjIQR3eSbQCQIBz8TGul+m/pRK9JzWezaM8KVCCrWn1qaxDW0wSQAsMxDEtgTy1y1CikkI7qiQUDLJpiSIAHSxYSYm4yMXdp9e+K0qNKjsqLD/y6K9RVuLDIQXBVIkh3YgwZKn31tiVbYcm9s1Kf+zPa1AfIr1ky8AmnVQFgJlCsnj+IHJznXL+L7H/AMJr0X3dNqlJ6qLes2QFIvgRLqBNhHVD+41leH+O1nTy0kUSZqSSAwHpW4ESp5IiCAs4xqH1lVpVNo6Ki+atr4iRB/nK3Y+datQ5I0WG4cz1HxH6xoLTFRKqeW0mm6kQyqomAYIKuyqUMEBicWnWd4j5nifhlKzDM9zMvKMiuYTvcWFgMxDAz215N9O7vzBFqghQSStxtX1GYJgAk/EDtOut+kvrWrtS1MUhV24cMEMo4JUk1KZIgLjGcxg4YjbJNJuDX+5nGdO7MnceINUVBWqHCwruVBw4C5XHqMkDuTgkCYpsQrSCxAqBAR0iLlhVVhE9Mz88HjRXiO5p1q7NRuopeak1yLWZsmV9AB8yFAAEBCZJjWK/h/7qm1Ms0QysQUJe7FxV5gXSLSbYUiQWOuCl8kzk5O2E1QUZCXMVVBQJaGDGJteQ4VoIKAWqQQfSQWTb3U1YZiJNqlVENBLOCxS0YgmbTHOb2rkKlKpTqmkxYWI0FZHSKatdHVHTkHMSGw+1YBVQqJAYhBawkSMMSDTwEF2fSCeDJsjRBdoCHFSkRUcgqzu0KFJ/DEOSVOGPCqZEHUauxam4rgi4ddxiJ6VJPZRYQMMT1MRHOpUUlLb1ZWFyAgopgTiRAIC8AQOJwIP2yZEQAfbqxPAnMG2ffP21DbXRtCPTRl/TPU+8qNDCpVZVObW/xCYP2YfrrcoVgaai7qUBGGVsKjKsD3EfbI0w2dORFEAmbpaBMmDIJEAi7AGqndSspZnFwMz7nuffE4kR2nWWVtNfNfwaJW7f/rHpVWtkAyTwTPvnJn89LUHqALkkD5gZM6WslI0Zl0dqiiMCeqWY9R6SyllJJwGPAPUOYGr128OrZWyAVUwj2hxcbeTFQqeMAyOIsp1qTKlgUgqjC7GOS0gggyT89vfRFGgOkwDHJMjGZ/5dvnvqXKS7JWNFYoF2Je4MYBYy0gGRzgMGIMj3GiD4cCFIIwQDicgASxjJiTn2jR2328sVK24PUTjkRk9pYZ+McamCqkKoBUTkzBJ7xA7QZ++osvikVGjiHlu3H/LvgfzGo19vPpIKkdKgwBH/AOp476T7kgTM/wBewGZ9gPvH6gV/EraloMnpDO2ACY4PLtn0qCe/BkJW3oHOuyW2WWhGypjMg5GcfxTnPx21fW3ZhFEtJgntESbjODGQMTBzoCupR2LVFCHuASVJk3kkRM/qD2wNHbpFIUBgIaKiE5nIy0XqM3LJjOOTq6MZ5fSMXx7YNUroVwQgM3KrKRUIByRAIYGSR6RkHBmmxCgGGMEzaWJaMuFYAwjFFBIJBgRBaDbW2qvLKhYMGBVTVNRKkgEKpEQDTBIIgkggYzH9nSrSd6tPKgsyS5YFDEkcEi4wFwCsTJk7ubcVF9Iwbt2WbOu1i1GfyxJMqQC8khRccKOrq4MAGCTOiYqGkSbellJCkSpIVmwBAVlczn3jM6zUoOor9ZYpTQxAJIUCQAOXBHbJCEluptEUKtN3IHlMGUSDNPzJRSSAwBB6QwKnGTnnUtIVsqfasqi5YUgO7qRVd6mbQIhWgMATkQFPCsdVKVqJgsrRDKWAIZTmRUhUI6pEzyQYk6c/tCEPU5aFYlYIIUSWiSUAWRieGIE6Kd1e7oXrUHy7oV2Udz6zb1ACLSTgYkjpMEYVDYKla9CXvQhBaRcWU0y6S3UA3XGMDkDmrwbYVKh81qZUPHAIU22ycnI5/oONbO0rUiZFMHDE3WguIgQT0ucEEAjhZ7jUk3lM+YKYuZ+FpTUAAgyZtnqATgcYPY7wzSg7oWgKr4bSeuXqK9MyIYi0MAFUQpHX6ZlR1SJiQTpUd4rXMsVEESSVioWtJ6jkcg5EyRgmdPXuwtZzmQqtazAL1QxxdlcEZg45B0JU2VQVulVQoKdQVjJa6ooYKWQwxZHAvI78rk6yvkqfroamw8VCWdpSwWsHUoVZVIAdSCAHAEEECCsxGBXRph7StMMHYWmS9zKAei129iDd1EscqcnP2wqLUDuiFbjhw9q9DH0qMLcsYMKZkRrU32yoANSp0zD+W4lkUMSfWTJKmOmDPzgklVsDM2m3tpguS6gljP7xaiz6gWW9mDFZUAABBhrtc/8AV13nlyWmqA7Elupu5hiSBIwCTHHbXTJsXpmZQ0QTapPUTI8suM2ZW3AElAC2QdY/im0aoiKRDs80/TE1GQMDB4DfigH4IzraEqlYRtujW+mN5ZtatUglYLhCzN6FjBPEspz/AKaxf2B6iB2eWa6qTgBpA7n0xDgccEYwdbOzUjZUqYAW5WLXC4BZkg/JuHvpLvbuKaRaRRqFDCFG/ehFyI4IMRzEtjSlN26O7N+EYr6BvDvDkpUg4LSyFgWNSmAAVtZemGBqFYyTmCBBJK2u3osJANOyRVABuqGG6CXNtMG4iclriQJlTaaqsEBCh/StM1CSEmCanqa2ArAeoxgCAunVvOtYgxIZgXhyLWUveclzccqpMW3WyQZlJy2zgbBn27OSoIZxaCFJAe8MpeFNqALDZg8Ec6u3SGU60am1PAI8twLHIGBYTdcbpANtptBnVK+IGm4VRRY3FogzE2tJCm2FNwzwuRlRq7d+Fq5vMp+8BJJCriAAyhmLKoljkEXnM6l67Apq7JCwIIVzfAABukA5WDdKvB4i1bQLYC29CoD5jB2Y22GVJgrMSPQ/VHczdGeTX8QApIlOymatS6ofUFLEZCsWJW5VGDAhernQwCrUZIa3iWLNgn+LIYlmcHsZ7SZLaRSjbC9iqFRaOkiLYPqEXCR6SGYzzH5mdLaeH1FILS3M8k8DMDAnJj/XQW02gQgItvIYqTCk4iD6YnnkmT7RogLMjkCJkjjgqh+/IjnUKPJtm0VSL6CEoxIJBwenjmZIyOeD8axayUlhLm9WBIIMBumPscf8s63vEKDLTwZheCRBPyVBJA55/TWJ+xTM9HUDInBnIMcfB/Ptokq0aJllBhECIxE2x9h7fYYzpasFK0AYujPB/I55/M/npamhmf4f4f8AukU/gCKFyRgC4yYkTniJPIzrXMAW5/FJAEmSB3mZH66E2mzqQ0meJuIAgKQfyzMcTGrVqhiQHS5YJNtwWDm6CACeAJEGeY1k25DukJ95baHJe4sBmchSTPsCVIiBzPGNT3gqLUUEQMjpZWl+ylTmTJIInKkaz9zvxPRgIFWHUyhZSvmdNylSHBHdTyCNVkyZqEMSCppkBlqsYh0dSLnKpC9KgFRBggHTjfZzvJaLKXiAqAKQYYKSKgZCFOGX92ewBaZiOYtktvqDdbXBmVXdVDGCXPoK29UsGOBJnJMyAae5YMWamtMXyVYEMFAFQv1HqMOMeyiDxEnsqXFAXtefMp2IydItklZwFIgYPSD3JqkjNyfsjXarRZhWAqKxtNZFYCSWUzBCKLgoIqETCyOdS2lYugV3F0QKTMS6B+kRfT4kmWLkYEgZGraTFEsN5F5ZqkvDU6oAPmoR+B1JyGAu5AGnp1r1sW0P0EAy5NjAvNoh2yIJa7JMKTiyWQ2U3kAMPUVixFMspmVBhmUknpIFykHk6J3u3UPNz1lYBmEuXjHWqkmIUstgxc0YsnQ1HcVwqiRVNMszUw7ioIMKoWBdjhic95wNE7SupILN0BiEYtc4cxbJb0JDKuB0tkSBdoYJfJDbeN1RUphLiyveSDTKNTabSYBAdZaCYEYgyV1RvK5QtTHl+VcGCeXcVJk33fiKhiJJNotAm06q3NUpNqurKC0KVfDsAIA5EwcWzkRkycu+lFqPhUxB6Rg4U4F5a2IXIgiMABPXRS+SulQNgRjeJLC4gASxKRAw3VHHLNAyYuTYopNSUiRTBBIELEAqTGGVm6RPUP8ANqjbksUtpr5aqFvDEZYEkdgf8Ngpj723dObstzWc1PNwp6S7QGJJiQ5IkAjmTAxEelJN2U5L0am22TLWrFqB8oLaVhwCgHWApYGJcyBgkYAgnQ+92yC9noVUDEAkh0Fq3BCXIBUm2JOTJwSY1aalRWpGq1WqQFFgexUp3FWJJDAi+who7N3iG/bDVIYU0dB6aiMhAcgE4chVWAxyB3JEaf2Z8gvwhWqIy9IPIsAvHYlwIYi6ZA6jcRiCCK+5ciq1UNcDDteoNpDAVApAb1YiSpZyAFJAIabmWNN1sSmDaCo6Ql0ggXLUAyCpY2jECDrV324Bp1kAZKlJRksoWQfMjpJxapNw5H21aiFWUUECUl6wpAps5g1KalhTMOF6VeVw2JuxmIvGC7GfOMllnGCxIoAj1ESZAbic4JB+n6lV6go+aoKDzD7lrSFSnMMwAiQZFpM6t2VgtiqWXEMI4ZVFzEAWkRkGDBgXciZKhpEae3emlRVSojXstJQzKxQgtTaGgOpEggvMtGcDUabU3NK9WVokGmUWGFxKhgCGWDwqiOrtGqaFSioAEyXgXtahgZtIaIGTmIkTBE6hvPEWpSrOskhkDB6gZSTF7kC8ZIMNiYgEEB7k9D66LN1abL1ZgOlikxeUlQGiIw2CpyrYxOtCn4bV/ZxTULUNOVpk2eZNxcKzXiAweTkzfHAMZQ3gVStxda1MKR0FXYGSQyyF8u8kCpLWtEiY1aKilsNQDAuEQtINOQ0YT4DwBn73AjixNtu2S/Y/LVloubg0pXLEeanmC1zTVZMgAgEFmPfpINe32tZEcvXwzBQlMNUFQ1LcqrEFYuHAnpPPBLq0hVSstSmabhyGcsWDQbVqCD61M9KxIAg40qdFRUpK5Yik7qaxvlizQaitTkNDm4g8DmNHLtCKvD6rKgpkzyAaRRapQsQDT8wKzQVgraeG98GPVRjUDUmvKCVVS0otO7pxIxTU3GRFLMqJ0OmyoguF25IDFVAaoWY+XMlajZVCQYJMFgTA5lT3YZkFRRDUgL7QSUCsFghrmChSJGeMdMK3XYgfcb+qUpqYKh7AagKsGDMEaVQW9Kk3ggsQ05GiNotOxSuRABabhIAIYE+wYGOBnnvfV2yK1OmwBkyuZtCgjptaMDpHeBmcyRtaQvEr1MZJjMkA8RABj37j2xlOSaN4KthW1Ny+m2ZEzPfJ7e/5ahtduKdwVqjiZgtIk5JEcZJxxo1VCIAuBieT3EHjvEYJz/NqE2mBz3HfHcd+3z86S1o2YJu6kjHM5gEEDJ/Uf9dD7UGbeoW4tIIgyMzGcf8APV26rQ4lRxH4oYH8IEYmP56vUnyyxhl4WJEi4/ETPee0fIl6ADq7eSJ4jvJg4mIGR8zjS0zy69Jz8gcZ9wIP+ulo5MRCt4tUpIXJcKGqTaQGARgBCgQw7HIiRJ5OsM/UlWot4sW5ipd7ZtWcKhUk45eJ6go4I1LYpUei6eaVDA9DXGByIlYAEHg5EiCDOhB9Kh6loaA4LK5EIrQYRwAPLBaE9gSoyAdbwhBdnM5Wbm38StqQFVjdDlLQD5gMEyYNSwgQDyg950NufD6171VZaqqAVUta1UwwhmpktNxusJHMAgTOLtqpoVWWEDJf1xfSa0MxLkyGUiIhiTYvMjW0lSNr59wLoQXvewK4cqCoA6jkCIjBJujD4uL0SDkCR5gUsiYpqy9M+YrBZlRSUYJYiAIBgaLffK4CUzTR1KFeoqsq2DMGSr25YEZaBEaluMbc1vMphAIp8N5dRFADZ5a0U1BkEFUGeNBFyKbzS/ePb5kWqCVLSVLAxcwukRJKiMxqa9jSsvr+GitF6hAkSQrxTBmVDnuFIBTpkrwCCNPs6dliPUBcE23SGaWMMmTnpEwfaeM5m4LeUtVVcVCRYYua4MF6jBV1a0CREEZw1utbZoGQSqsWDl5L8hCFtW1VnpDDsPMbMMRpyuux/uHVQJFRkVVkfvLiFZci5rCWuCQAQJaORobxjwxQPNLyga7yWZSrsQpa8LimCxsukkgx6dAhqoNzypdZuJYOq3XuEW0N+HJBIAIyMSVUdbE8xS0gVLA6qp6mKvOb/wAZJN0QZkxEptBJr0aK1TURbkpm9Uq08gQrFwo4xNhIAWbSDAg6x/DiwYA1GZWBa4dKILCWBaRgks1pxgyOpgDtg4Z6blUS9lYshKhiqMVKjk2qbo/yc5gXDxYivWoFnArFWV1uWCApgzkm4DIGZ5Azo4vaSJRk+IeJsGchyqKvlqVLECCzKq3liIAC3KSBAiRER2m2kzYzB0BasTaF9BixqRPqdScyyuDIzqx/BqbVS1Sop6iy3SCBBMVaTqARfJnqGLYjgzaNIvuvixbaYtqEAmSQhtSFckAQcECOnV0ukAJR3djAU8r1K23qOqwobhfOAAQCCAy54HtqvdOsoUCiqKhJapJNzXMQxebmMhYY8WxcJOp0K1MBlp1qthVo96ZIFxZVqSQKZWOBK2gkkjVu72xVzVVgfLUKWFT931eol7gxZ77oywJ75hVQEdxuL73VVWopZysNASoIe+1YVjDfiOAW6oB0X4ZaASQ94dMn11I4mJBEM2JIMmAbbdBCvUqBad5AYLDeYAgjAYhSSIKgYgdEgQbdFU5qtTBpKpGXg3+yrgDqBVlWSDNwySNKTpUaY0m6CxTIa6k3l1QYvMQlpBHQBd6pEGJjtjWTXChC1VKoFYuxNFaYILGbBgSog4IBOYBiNaHiW/NB1QIXDoGLxcUJuDLgkECJ4j2kDqwV3MtTeoOkWkZFRDLQpKMAy5l+nsIHxME/Y5Ujf3OwTb10KlldJSWa43glJZkVbnAiQcdS3ZEayd0lyVHcI6i1vNCMVpsTTEXwyKD5BWJj99mQNR23jlQo5bo8usWIcgsXZwWksvSxCIucSDwTII2+5gl2CyL2AZIBRkggxcAlyr2MBnkyQdUrizNmUPBKzIbatNUMOq1CabVGZmlOvEqy9sdSkeqNEeGEXiq6qZZ6QpBwQsCGfrBJQ3noAAMMBBAht9u1R0S3zEZVC0y8FCsD96LWYelJHsg7DROy8RUhkaEICCnbJVpJvCNTJlmvLDgdJxmNatuuhBG6pSyrWZkIVyym1lFsqVC25N6gAZBUgxEyX5VYKWL0yaK+YTahcpHpHp6l9JiyVJA4GhNwqmvTlSyJVjyW6iVaTSawi05qhSoEm0EAiItFa29vNpNSPm/ewsVWmSC0TcYUA/4fuSNZUGiTUBUsql8PTBa3DE1C0tdbA7LkEZEgydZ9WgSUOHV7yeiw3rUUFikiFuQE9UG4mMQChSpigiog8yWRS7OBUW64PT8wi7qYm0EsCZxldTotKKzN1KGuZQ7qxgB3lYBBCg4POQQSdU3RSiToUwMu4XAgi9Q3YSskqB7cR2GdamwptdbUgkYkKYwDzkz3yTg+3Jz6NNWCsEuAUAcv04i4qYPVI4MiYnto061RZBQlbMEACWgQCMwsTJ9yIxnWN7NopoM3UAjJafYwpEGf74xqJAiSDA7tnmLsx+uZmNRqmGw1wzFwIn5Ejp7d+2qK1Qw1ytEcmImf+L2Pb89NuzRbAtxuyz5YgKZEcEL7kkiD3741eIhQ0wZ98XcEmIwf5ToGm9ysQBdnE/hERzEeo4+ZPfWhQChIPJEkRjMiJgZ+3znS6ZVaKUU5CgFgSOew+e/I/s6bUa24VfVjjJ9xzwNLUNtknuK/SWyBuGz2wYEkEUaUgnkzbydXf7v7bH/l6OCSP3dPBPJGMH50+lr2qRiUD6T2Vtv7JtrTyvk0oM84t01L6Q2K+nZ7ZeOKFIcGRwvvpaWikBYn0xswCBtduAeQKNMA/fp0x+ldnx+ybfiP8GlxjHp4wP0Gm0tFIC1fp7ajjb0BP/xU/wD66rb6W2ZAB2m3IHANGlAzOBbjJnTaWjivgCX+7Gz/APxdvgWj9zTwszb6eJJMe51Gn9KbJfTtNsO2KNIYBJAwvuSfz0tLRSAS/SuzAgbTbgYwKNLtMfh+T+p0m+ldmWuO025YxLGjSnAgZt7DGlpaKQEx9N7QAD9moQMgeVTwYiR04xqFL6U2azbtNssxMUaQmCCJhfcA/kNLS0UgF/upsoj9k20TMeTSiYifTzAidW/7vbWCP2ahBwR5VOCIiPT7Y0tLRSAgv0vswIG124ANwHk08H39PPzqafT21HG2oD7Uqf8A9fnS0tHFAQH0ztAQRtdvI4PlU8Yj+H201X6W2biG2m3Yexo0yP5r76WlopANT+lNkvp2m2GZxRpDPvhedS/3Y2kMP2Xbw4hh5NPqGMN05GBz7DS0tFICr/c7Y4/8ltcYH7ilj7dONTH0nshBG020gED9zSwGmQOnAMmfeTpaWikBM/TW0MTtaHTFv7qn0wQRHTiCq/oPbUH+ldmRB2m3IMyDRpEZJJxb7kn89LS0UgEPpTZwR+ybeDMjyaUGeZFuZ0tx9N7Ugn9moXQSG8qmSDHPp0tLRSAEf6coqIFOlCrx5VPJF5ukDB4H5aep9P0Y/wAOlyg/wk7iDAjEkyR3jT6WjivgC3dfT9CBFGiCJmKSZ6G5Ee8H8tC1Ppeg3qpUGI7mhSPer7jj0/8AD86bS0UgI1PpvbgH9xQ6isRRpiPRJwsmSSffRLfT1G4AUqQlnH+EhgRIHHAg4+fjS0tHFAVJ4Dt4BNCiQVHSaScksZmJOIH5aWlpaXFfAH//2Q=="/>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0258" name="Picture 18" descr="https://encrypted-tbn3.gstatic.com/images?q=tbn:ANd9GcTxGPvzvelsIk3B9JFrTQkn6pXC_C9PJMP1Wa3-qt-QrkefIZt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1064" y="4366140"/>
            <a:ext cx="2060995" cy="1371500"/>
          </a:xfrm>
          <a:prstGeom prst="rect">
            <a:avLst/>
          </a:prstGeom>
          <a:noFill/>
          <a:extLst>
            <a:ext uri="{909E8E84-426E-40DD-AFC4-6F175D3DCCD1}">
              <a14:hiddenFill xmlns:a14="http://schemas.microsoft.com/office/drawing/2010/main">
                <a:solidFill>
                  <a:srgbClr val="FFFFFF"/>
                </a:solidFill>
              </a14:hiddenFill>
            </a:ext>
          </a:extLst>
        </p:spPr>
      </p:pic>
      <p:pic>
        <p:nvPicPr>
          <p:cNvPr id="10260" name="Picture 20" descr="https://encrypted-tbn1.gstatic.com/images?q=tbn:ANd9GcRqu4s-OrroBQZ5768l9bd8-ync7n80fCOfqvYRc7ZotQx0BEAP6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45142" y="3490881"/>
            <a:ext cx="2428875" cy="1876425"/>
          </a:xfrm>
          <a:prstGeom prst="rect">
            <a:avLst/>
          </a:prstGeom>
          <a:noFill/>
          <a:extLst>
            <a:ext uri="{909E8E84-426E-40DD-AFC4-6F175D3DCCD1}">
              <a14:hiddenFill xmlns:a14="http://schemas.microsoft.com/office/drawing/2010/main">
                <a:solidFill>
                  <a:srgbClr val="FFFFFF"/>
                </a:solidFill>
              </a14:hiddenFill>
            </a:ext>
          </a:extLst>
        </p:spPr>
      </p:pic>
      <p:pic>
        <p:nvPicPr>
          <p:cNvPr id="10262" name="Picture 22" descr="https://encrypted-tbn3.gstatic.com/images?q=tbn:ANd9GcQd8JBjhvcL3sUlxarhnuNGz-nKcTWNpt4g4c5MzSnl02Wzwqxw8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42855" y="5144589"/>
            <a:ext cx="1497956" cy="996822"/>
          </a:xfrm>
          <a:prstGeom prst="rect">
            <a:avLst/>
          </a:prstGeom>
          <a:noFill/>
          <a:extLst>
            <a:ext uri="{909E8E84-426E-40DD-AFC4-6F175D3DCCD1}">
              <a14:hiddenFill xmlns:a14="http://schemas.microsoft.com/office/drawing/2010/main">
                <a:solidFill>
                  <a:srgbClr val="FFFFFF"/>
                </a:solidFill>
              </a14:hiddenFill>
            </a:ext>
          </a:extLst>
        </p:spPr>
      </p:pic>
      <p:cxnSp>
        <p:nvCxnSpPr>
          <p:cNvPr id="288" name="Straight Connector 287"/>
          <p:cNvCxnSpPr/>
          <p:nvPr/>
        </p:nvCxnSpPr>
        <p:spPr>
          <a:xfrm>
            <a:off x="315310" y="4313560"/>
            <a:ext cx="834055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3" name="Curved Left Arrow 622"/>
          <p:cNvSpPr/>
          <p:nvPr/>
        </p:nvSpPr>
        <p:spPr>
          <a:xfrm rot="17702542">
            <a:off x="6328069" y="2477845"/>
            <a:ext cx="1130560" cy="311948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43" name="Curved Left Arrow 42"/>
          <p:cNvSpPr/>
          <p:nvPr/>
        </p:nvSpPr>
        <p:spPr>
          <a:xfrm rot="1492519">
            <a:off x="1279531" y="4143937"/>
            <a:ext cx="731520" cy="241977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44" name="Text Box 12"/>
          <p:cNvSpPr txBox="1">
            <a:spLocks noChangeArrowheads="1"/>
          </p:cNvSpPr>
          <p:nvPr/>
        </p:nvSpPr>
        <p:spPr bwMode="auto">
          <a:xfrm>
            <a:off x="342344" y="2335264"/>
            <a:ext cx="878445" cy="1200329"/>
          </a:xfrm>
          <a:prstGeom prst="rect">
            <a:avLst/>
          </a:prstGeom>
          <a:solidFill>
            <a:srgbClr val="FF0000">
              <a:alpha val="50195"/>
            </a:srgbClr>
          </a:solidFill>
          <a:ln>
            <a:noFill/>
          </a:ln>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50000"/>
              </a:spcBef>
            </a:pPr>
            <a:r>
              <a:rPr lang="es-CL" sz="1200" b="1" dirty="0" smtClean="0">
                <a:latin typeface="+mj-lt"/>
              </a:rPr>
              <a:t>Programas dirigidos a la niñez, cuidado pre-natal, </a:t>
            </a:r>
            <a:r>
              <a:rPr lang="es-CL" sz="1200" b="1" dirty="0" err="1" smtClean="0">
                <a:latin typeface="+mj-lt"/>
              </a:rPr>
              <a:t>etc</a:t>
            </a:r>
            <a:endParaRPr lang="es-CL" sz="1200" b="1" dirty="0">
              <a:latin typeface="+mj-lt"/>
            </a:endParaRPr>
          </a:p>
        </p:txBody>
      </p:sp>
      <p:sp>
        <p:nvSpPr>
          <p:cNvPr id="46" name="Text Box 12"/>
          <p:cNvSpPr txBox="1">
            <a:spLocks noChangeArrowheads="1"/>
          </p:cNvSpPr>
          <p:nvPr/>
        </p:nvSpPr>
        <p:spPr bwMode="auto">
          <a:xfrm>
            <a:off x="7161635" y="2306903"/>
            <a:ext cx="1610466" cy="1015663"/>
          </a:xfrm>
          <a:prstGeom prst="rect">
            <a:avLst/>
          </a:prstGeom>
          <a:solidFill>
            <a:srgbClr val="FF0000">
              <a:alpha val="50195"/>
            </a:srgbClr>
          </a:solidFill>
          <a:ln>
            <a:noFill/>
          </a:ln>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a:spcBef>
                <a:spcPct val="50000"/>
              </a:spcBef>
            </a:pPr>
            <a:r>
              <a:rPr lang="es-PE" sz="1200" b="1" dirty="0"/>
              <a:t>Programas dirigidos al adulto mayor: Envejecimiento &amp; Cuidados de largo plazo; </a:t>
            </a:r>
            <a:r>
              <a:rPr lang="es-PE" sz="1200" b="1" dirty="0" err="1"/>
              <a:t>enf</a:t>
            </a:r>
            <a:r>
              <a:rPr lang="es-PE" sz="1200" b="1" dirty="0"/>
              <a:t>. crónicas</a:t>
            </a:r>
          </a:p>
        </p:txBody>
      </p:sp>
      <p:sp>
        <p:nvSpPr>
          <p:cNvPr id="47" name="Text Box 12"/>
          <p:cNvSpPr txBox="1">
            <a:spLocks noChangeArrowheads="1"/>
          </p:cNvSpPr>
          <p:nvPr/>
        </p:nvSpPr>
        <p:spPr bwMode="auto">
          <a:xfrm>
            <a:off x="1501442" y="6455790"/>
            <a:ext cx="5240745" cy="461665"/>
          </a:xfrm>
          <a:prstGeom prst="rect">
            <a:avLst/>
          </a:prstGeom>
          <a:solidFill>
            <a:srgbClr val="FF0000">
              <a:alpha val="50195"/>
            </a:srgbClr>
          </a:solidFill>
          <a:ln>
            <a:noFill/>
          </a:ln>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spcBef>
                <a:spcPct val="50000"/>
              </a:spcBef>
            </a:pPr>
            <a:r>
              <a:rPr lang="es-ES" sz="1200" b="1" dirty="0"/>
              <a:t>Programas específicos que afecten diferentes etapas del ciclo de vida (salud materno infantil, salud adolescente, --</a:t>
            </a:r>
            <a:r>
              <a:rPr lang="es-ES" sz="1200" b="1" dirty="0" err="1"/>
              <a:t>enf</a:t>
            </a:r>
            <a:r>
              <a:rPr lang="es-ES" sz="1200" b="1" dirty="0"/>
              <a:t> crónicas ?, etc.)</a:t>
            </a:r>
          </a:p>
        </p:txBody>
      </p:sp>
      <p:pic>
        <p:nvPicPr>
          <p:cNvPr id="41"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39231" y="-51643"/>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68999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7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478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4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4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5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6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6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85" grpId="0" animBg="1"/>
      <p:bldP spid="64798" grpId="0" animBg="1"/>
      <p:bldP spid="292" grpId="0" animBg="1"/>
      <p:bldP spid="623" grpId="0" animBg="1"/>
      <p:bldP spid="43" grpId="0" animBg="1"/>
      <p:bldP spid="44" grpId="0" animBg="1"/>
      <p:bldP spid="46" grpId="0" animBg="1"/>
      <p:bldP spid="4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8" y="449651"/>
            <a:ext cx="8682037" cy="630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3425" y="12158"/>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58232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69875"/>
            <a:ext cx="8686800" cy="631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551795" y="3626115"/>
            <a:ext cx="8387255" cy="0"/>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40979" y="6246535"/>
            <a:ext cx="1322926" cy="276999"/>
          </a:xfrm>
          <a:prstGeom prst="rect">
            <a:avLst/>
          </a:prstGeom>
          <a:noFill/>
        </p:spPr>
        <p:txBody>
          <a:bodyPr wrap="none" rtlCol="0">
            <a:spAutoFit/>
          </a:bodyPr>
          <a:lstStyle/>
          <a:p>
            <a:r>
              <a:rPr lang="es-CL" sz="1200" dirty="0" smtClean="0">
                <a:latin typeface="+mj-lt"/>
              </a:rPr>
              <a:t>Fuente: FMI, 2013</a:t>
            </a:r>
            <a:endParaRPr lang="es-CL" sz="1200" dirty="0">
              <a:latin typeface="+mj-lt"/>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3425" y="12158"/>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78435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4826" y="321080"/>
            <a:ext cx="4709174" cy="6205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81" y="268022"/>
            <a:ext cx="4510582" cy="313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7777" y="-4356"/>
            <a:ext cx="2011636" cy="96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181" y="3388791"/>
            <a:ext cx="4510582" cy="317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3633" y="4528606"/>
            <a:ext cx="2963917" cy="2329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13425" y="12158"/>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71648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cialdelr\Documents\KMC\LogoPAHO - Copy.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93124" y="5956750"/>
            <a:ext cx="990600" cy="933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31"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 y="382137"/>
            <a:ext cx="9254365" cy="6518434"/>
          </a:xfrm>
          <a:prstGeom prst="rect">
            <a:avLst/>
          </a:prstGeom>
          <a:solidFill>
            <a:schemeClr val="bg1"/>
          </a:solidFill>
          <a:ln>
            <a:noFill/>
          </a:ln>
          <a:effectLst/>
        </p:spPr>
      </p:pic>
      <p:sp>
        <p:nvSpPr>
          <p:cNvPr id="4" name="TextBox 3"/>
          <p:cNvSpPr txBox="1"/>
          <p:nvPr/>
        </p:nvSpPr>
        <p:spPr>
          <a:xfrm>
            <a:off x="-15799" y="79240"/>
            <a:ext cx="9159799" cy="338554"/>
          </a:xfrm>
          <a:prstGeom prst="rect">
            <a:avLst/>
          </a:prstGeom>
          <a:solidFill>
            <a:schemeClr val="bg1"/>
          </a:solidFill>
        </p:spPr>
        <p:txBody>
          <a:bodyPr wrap="square" rtlCol="0">
            <a:spAutoFit/>
          </a:bodyPr>
          <a:lstStyle/>
          <a:p>
            <a:pPr algn="ctr"/>
            <a:r>
              <a:rPr lang="es-CL" sz="1600" b="1" dirty="0" smtClean="0">
                <a:latin typeface="Calibri" pitchFamily="34" charset="0"/>
              </a:rPr>
              <a:t>Tasa de Mortalidad Infantil </a:t>
            </a:r>
            <a:r>
              <a:rPr lang="es-CL" sz="1600" b="1" dirty="0" err="1" smtClean="0">
                <a:latin typeface="Calibri" pitchFamily="34" charset="0"/>
              </a:rPr>
              <a:t>Infantil</a:t>
            </a:r>
            <a:r>
              <a:rPr lang="es-CL" sz="1600" b="1" dirty="0" smtClean="0">
                <a:latin typeface="Calibri" pitchFamily="34" charset="0"/>
              </a:rPr>
              <a:t> por 1.000 nacidos vivos, 1980-2011          </a:t>
            </a:r>
            <a:endParaRPr lang="es-CL" sz="1600" b="1" dirty="0">
              <a:latin typeface="Calibri" pitchFamily="34" charset="0"/>
            </a:endParaRPr>
          </a:p>
        </p:txBody>
      </p:sp>
      <p:pic>
        <p:nvPicPr>
          <p:cNvPr id="6" name="Picture 2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675673" y="1828795"/>
            <a:ext cx="2074190" cy="2506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37046" y="-13421"/>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20232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87885" y="1985628"/>
            <a:ext cx="2351163" cy="3628720"/>
          </a:xfrm>
        </p:spPr>
        <p:txBody>
          <a:bodyPr/>
          <a:lstStyle/>
          <a:p>
            <a:r>
              <a:rPr lang="es-AR" sz="2000" dirty="0" smtClean="0">
                <a:solidFill>
                  <a:srgbClr val="0070C0"/>
                </a:solidFill>
                <a:latin typeface="Calibri" pitchFamily="34" charset="0"/>
              </a:rPr>
              <a:t>ALC es la región con menor presión fiscal del mundo</a:t>
            </a:r>
          </a:p>
          <a:p>
            <a:r>
              <a:rPr lang="es-AR" sz="2000" dirty="0" smtClean="0">
                <a:solidFill>
                  <a:srgbClr val="0070C0"/>
                </a:solidFill>
                <a:latin typeface="Calibri" pitchFamily="34" charset="0"/>
              </a:rPr>
              <a:t>El nivel de recolección de impuestos esta lejos de lo que sugieren las propias legislaciones de los países</a:t>
            </a:r>
          </a:p>
        </p:txBody>
      </p:sp>
      <p:sp>
        <p:nvSpPr>
          <p:cNvPr id="6" name="Title 1"/>
          <p:cNvSpPr txBox="1">
            <a:spLocks/>
          </p:cNvSpPr>
          <p:nvPr/>
        </p:nvSpPr>
        <p:spPr>
          <a:xfrm>
            <a:off x="409902" y="90122"/>
            <a:ext cx="8371490" cy="804041"/>
          </a:xfrm>
          <a:prstGeom prst="rect">
            <a:avLst/>
          </a:prstGeo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lvl1pPr marL="342900" indent="-342900" algn="ctr" defTabSz="914400" eaLnBrk="1" latinLnBrk="0" hangingPunct="1">
              <a:buFont typeface="Arial" pitchFamily="34" charset="0"/>
              <a:buNone/>
              <a:defRPr sz="3200" b="1">
                <a:solidFill>
                  <a:srgbClr val="0070C0"/>
                </a:solidFill>
                <a:effectLst>
                  <a:outerShdw blurRad="38100" dist="38100" dir="2700000" algn="tl">
                    <a:srgbClr val="000000">
                      <a:alpha val="43137"/>
                    </a:srgbClr>
                  </a:outerShdw>
                </a:effectLst>
                <a:latin typeface="Calibri" pitchFamily="34" charset="0"/>
                <a:ea typeface="+mj-ea"/>
                <a:cs typeface="Arial" pitchFamily="34" charset="0"/>
              </a:defRPr>
            </a:lvl1pPr>
            <a:lvl2pPr marL="742950" indent="-285750" defTabSz="914400" eaLnBrk="1" latinLnBrk="0" hangingPunct="1">
              <a:spcBef>
                <a:spcPct val="20000"/>
              </a:spcBef>
              <a:buFont typeface="Arial" pitchFamily="34" charset="0"/>
              <a:buChar char="–"/>
              <a:defRPr sz="2800">
                <a:latin typeface="+mn-lt"/>
                <a:ea typeface="+mn-ea"/>
              </a:defRPr>
            </a:lvl2pPr>
            <a:lvl3pPr marL="1143000" indent="-228600" defTabSz="914400" eaLnBrk="1" latinLnBrk="0" hangingPunct="1">
              <a:spcBef>
                <a:spcPct val="20000"/>
              </a:spcBef>
              <a:buFont typeface="Arial" pitchFamily="34" charset="0"/>
              <a:buChar char="•"/>
              <a:defRPr sz="2400">
                <a:latin typeface="+mn-lt"/>
                <a:ea typeface="+mn-ea"/>
              </a:defRPr>
            </a:lvl3pPr>
            <a:lvl4pPr marL="1600200" indent="-228600" defTabSz="914400" eaLnBrk="1" latinLnBrk="0" hangingPunct="1">
              <a:spcBef>
                <a:spcPct val="20000"/>
              </a:spcBef>
              <a:buFont typeface="Arial" pitchFamily="34" charset="0"/>
              <a:buChar char="–"/>
              <a:defRPr sz="2000">
                <a:latin typeface="+mn-lt"/>
                <a:ea typeface="+mn-ea"/>
              </a:defRPr>
            </a:lvl4pPr>
            <a:lvl5pPr marL="2057400" indent="-228600" defTabSz="914400" eaLnBrk="1" latinLnBrk="0" hangingPunct="1">
              <a:spcBef>
                <a:spcPct val="20000"/>
              </a:spcBef>
              <a:buFont typeface="Arial" pitchFamily="34"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r>
              <a:rPr lang="es-AR" sz="3600" dirty="0"/>
              <a:t>Falta de compromiso político</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240" y="1548663"/>
            <a:ext cx="6513374" cy="472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409902" y="2606722"/>
            <a:ext cx="6171712"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25822" y="3373282"/>
            <a:ext cx="6171712"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270910" y="3452884"/>
            <a:ext cx="337786" cy="446787"/>
          </a:xfrm>
          <a:prstGeom prst="rect">
            <a:avLst/>
          </a:prstGeom>
          <a:solidFill>
            <a:schemeClr val="bg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0" name="TextBox 9"/>
          <p:cNvSpPr txBox="1"/>
          <p:nvPr/>
        </p:nvSpPr>
        <p:spPr>
          <a:xfrm>
            <a:off x="3780427" y="3343697"/>
            <a:ext cx="3248170" cy="276999"/>
          </a:xfrm>
          <a:prstGeom prst="rect">
            <a:avLst/>
          </a:prstGeom>
          <a:noFill/>
        </p:spPr>
        <p:txBody>
          <a:bodyPr wrap="square" rtlCol="0">
            <a:spAutoFit/>
          </a:bodyPr>
          <a:lstStyle/>
          <a:p>
            <a:r>
              <a:rPr lang="es-CL" sz="1200" dirty="0" smtClean="0">
                <a:latin typeface="Calibri" pitchFamily="34" charset="0"/>
              </a:rPr>
              <a:t>Dividendos estimados del canal de Panamá</a:t>
            </a:r>
            <a:endParaRPr lang="es-CL" sz="1200" dirty="0">
              <a:latin typeface="Calibri" pitchFamily="34" charset="0"/>
            </a:endParaRPr>
          </a:p>
        </p:txBody>
      </p:sp>
      <p:sp>
        <p:nvSpPr>
          <p:cNvPr id="11" name="TextBox 10"/>
          <p:cNvSpPr txBox="1"/>
          <p:nvPr/>
        </p:nvSpPr>
        <p:spPr>
          <a:xfrm>
            <a:off x="425823" y="1674042"/>
            <a:ext cx="6155792" cy="584775"/>
          </a:xfrm>
          <a:prstGeom prst="rect">
            <a:avLst/>
          </a:prstGeom>
          <a:noFill/>
        </p:spPr>
        <p:txBody>
          <a:bodyPr wrap="square" rtlCol="0">
            <a:spAutoFit/>
          </a:bodyPr>
          <a:lstStyle/>
          <a:p>
            <a:pPr algn="ctr"/>
            <a:r>
              <a:rPr lang="es-CL" sz="1600" b="1" dirty="0" smtClean="0">
                <a:latin typeface="Calibri" pitchFamily="34" charset="0"/>
              </a:rPr>
              <a:t>Esfuerzo fiscal en América Central (actual/</a:t>
            </a:r>
            <a:r>
              <a:rPr lang="es-CL" sz="1600" b="1" dirty="0" err="1" smtClean="0">
                <a:latin typeface="Calibri" pitchFamily="34" charset="0"/>
              </a:rPr>
              <a:t>potential</a:t>
            </a:r>
            <a:r>
              <a:rPr lang="es-CL" sz="1600" b="1" dirty="0" smtClean="0">
                <a:latin typeface="Calibri" pitchFamily="34" charset="0"/>
              </a:rPr>
              <a:t> </a:t>
            </a:r>
            <a:r>
              <a:rPr lang="es-CL" sz="1600" b="1" dirty="0" err="1" smtClean="0">
                <a:latin typeface="Calibri" pitchFamily="34" charset="0"/>
              </a:rPr>
              <a:t>revenue</a:t>
            </a:r>
            <a:r>
              <a:rPr lang="es-CL" sz="1600" b="1" dirty="0">
                <a:latin typeface="Calibri" pitchFamily="34" charset="0"/>
              </a:rPr>
              <a:t> </a:t>
            </a:r>
            <a:r>
              <a:rPr lang="es-CL" sz="1600" b="1" dirty="0" smtClean="0">
                <a:latin typeface="Calibri" pitchFamily="34" charset="0"/>
              </a:rPr>
              <a:t>in %), 2010</a:t>
            </a:r>
            <a:endParaRPr lang="es-CL" sz="1600" b="1" dirty="0">
              <a:latin typeface="Calibri" pitchFamily="34" charset="0"/>
            </a:endParaRPr>
          </a:p>
        </p:txBody>
      </p:sp>
      <p:cxnSp>
        <p:nvCxnSpPr>
          <p:cNvPr id="13" name="Straight Arrow Connector 12"/>
          <p:cNvCxnSpPr/>
          <p:nvPr/>
        </p:nvCxnSpPr>
        <p:spPr>
          <a:xfrm flipV="1">
            <a:off x="3439803" y="3511233"/>
            <a:ext cx="408866" cy="165044"/>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3652" y="6196078"/>
            <a:ext cx="2218364" cy="276999"/>
          </a:xfrm>
          <a:prstGeom prst="rect">
            <a:avLst/>
          </a:prstGeom>
          <a:noFill/>
        </p:spPr>
        <p:txBody>
          <a:bodyPr wrap="none" rtlCol="0">
            <a:spAutoFit/>
          </a:bodyPr>
          <a:lstStyle/>
          <a:p>
            <a:r>
              <a:rPr lang="es-CL" sz="1200" b="1" dirty="0" smtClean="0">
                <a:latin typeface="Calibri" pitchFamily="34" charset="0"/>
              </a:rPr>
              <a:t>Fuente: adaptado del FMI, 2013</a:t>
            </a:r>
            <a:endParaRPr lang="es-CL" sz="1200" b="1" dirty="0">
              <a:latin typeface="Calibri" pitchFamily="34" charset="0"/>
            </a:endParaRPr>
          </a:p>
        </p:txBody>
      </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3425" y="12158"/>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73312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7175" name="Text Box 7"/>
          <p:cNvSpPr txBox="1">
            <a:spLocks noChangeArrowheads="1"/>
          </p:cNvSpPr>
          <p:nvPr/>
        </p:nvSpPr>
        <p:spPr bwMode="auto">
          <a:xfrm>
            <a:off x="107504" y="1844824"/>
            <a:ext cx="2582714"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490A8"/>
                  </a:outerShdw>
                </a:effectLst>
              </a14:hiddenEffects>
            </a:ext>
          </a:extLst>
        </p:spPr>
        <p:txBody>
          <a:bodyPr wrap="square" anchor="ctr">
            <a:spAutoFit/>
          </a:bodyPr>
          <a:lstStyle/>
          <a:p>
            <a:pPr algn="ctr" eaLnBrk="0" hangingPunct="0"/>
            <a:r>
              <a:rPr lang="es-CL" sz="2000" b="1" dirty="0" smtClean="0">
                <a:solidFill>
                  <a:srgbClr val="FF0000"/>
                </a:solidFill>
                <a:latin typeface="+mj-lt"/>
              </a:rPr>
              <a:t>Sistema de mancomunación solidario</a:t>
            </a:r>
            <a:endParaRPr lang="es-CL" sz="2000" b="1" dirty="0">
              <a:solidFill>
                <a:srgbClr val="FF0000"/>
              </a:solidFill>
              <a:latin typeface="+mj-lt"/>
            </a:endParaRPr>
          </a:p>
        </p:txBody>
      </p:sp>
      <p:sp>
        <p:nvSpPr>
          <p:cNvPr id="1287176" name="Text Box 8"/>
          <p:cNvSpPr txBox="1">
            <a:spLocks noChangeArrowheads="1"/>
          </p:cNvSpPr>
          <p:nvPr/>
        </p:nvSpPr>
        <p:spPr bwMode="auto">
          <a:xfrm>
            <a:off x="3491880" y="1844824"/>
            <a:ext cx="2101850"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490A8"/>
                  </a:outerShdw>
                </a:effectLst>
              </a14:hiddenEffects>
            </a:ext>
          </a:extLst>
        </p:spPr>
        <p:txBody>
          <a:bodyPr anchor="ctr">
            <a:spAutoFit/>
          </a:bodyPr>
          <a:lstStyle/>
          <a:p>
            <a:pPr algn="ctr" eaLnBrk="0" hangingPunct="0"/>
            <a:r>
              <a:rPr lang="es-CL" sz="2000" b="1" dirty="0" smtClean="0">
                <a:solidFill>
                  <a:srgbClr val="FF0000"/>
                </a:solidFill>
                <a:latin typeface="+mj-lt"/>
              </a:rPr>
              <a:t>Co-pagos y tickets moderadores a la entrada</a:t>
            </a:r>
            <a:endParaRPr lang="es-CL" sz="2000" b="1" dirty="0">
              <a:solidFill>
                <a:srgbClr val="FF0000"/>
              </a:solidFill>
              <a:latin typeface="+mj-lt"/>
            </a:endParaRPr>
          </a:p>
        </p:txBody>
      </p:sp>
      <p:sp>
        <p:nvSpPr>
          <p:cNvPr id="1287177" name="Text Box 9"/>
          <p:cNvSpPr txBox="1">
            <a:spLocks noChangeArrowheads="1"/>
          </p:cNvSpPr>
          <p:nvPr/>
        </p:nvSpPr>
        <p:spPr bwMode="auto">
          <a:xfrm>
            <a:off x="6210917" y="1844824"/>
            <a:ext cx="2843808"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490A8"/>
                  </a:outerShdw>
                </a:effectLst>
              </a14:hiddenEffects>
            </a:ext>
          </a:extLst>
        </p:spPr>
        <p:txBody>
          <a:bodyPr wrap="square" anchor="ctr">
            <a:spAutoFit/>
          </a:bodyPr>
          <a:lstStyle/>
          <a:p>
            <a:pPr algn="ctr" eaLnBrk="0" hangingPunct="0"/>
            <a:r>
              <a:rPr lang="es-CL" sz="2000" b="1" dirty="0" smtClean="0">
                <a:solidFill>
                  <a:srgbClr val="FF0000"/>
                </a:solidFill>
                <a:latin typeface="+mj-lt"/>
              </a:rPr>
              <a:t>Primas de seguro según riesgo individual</a:t>
            </a:r>
            <a:endParaRPr lang="es-CL" sz="2000" b="1" dirty="0">
              <a:solidFill>
                <a:srgbClr val="FF0000"/>
              </a:solidFill>
              <a:latin typeface="+mj-lt"/>
            </a:endParaRPr>
          </a:p>
        </p:txBody>
      </p:sp>
      <p:sp>
        <p:nvSpPr>
          <p:cNvPr id="1287178" name="Text Box 10"/>
          <p:cNvSpPr txBox="1">
            <a:spLocks noChangeArrowheads="1"/>
          </p:cNvSpPr>
          <p:nvPr/>
        </p:nvSpPr>
        <p:spPr bwMode="auto">
          <a:xfrm>
            <a:off x="539552" y="3097997"/>
            <a:ext cx="1070037"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490A8"/>
                  </a:outerShdw>
                </a:effectLst>
              </a14:hiddenEffects>
            </a:ext>
          </a:extLst>
        </p:spPr>
        <p:txBody>
          <a:bodyPr wrap="none" anchor="ctr">
            <a:spAutoFit/>
          </a:bodyPr>
          <a:lstStyle/>
          <a:p>
            <a:pPr algn="ctr" eaLnBrk="0" hangingPunct="0"/>
            <a:r>
              <a:rPr lang="es-CL" sz="1600" b="1" dirty="0" smtClean="0">
                <a:latin typeface="+mj-lt"/>
              </a:rPr>
              <a:t>Impuestos</a:t>
            </a:r>
            <a:endParaRPr lang="es-CL" sz="1600" b="1" dirty="0">
              <a:latin typeface="+mj-lt"/>
            </a:endParaRPr>
          </a:p>
        </p:txBody>
      </p:sp>
      <p:sp>
        <p:nvSpPr>
          <p:cNvPr id="1287179" name="Text Box 11"/>
          <p:cNvSpPr txBox="1">
            <a:spLocks noChangeArrowheads="1"/>
          </p:cNvSpPr>
          <p:nvPr/>
        </p:nvSpPr>
        <p:spPr bwMode="auto">
          <a:xfrm>
            <a:off x="6138909" y="3034700"/>
            <a:ext cx="2443263"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490A8"/>
                  </a:outerShdw>
                </a:effectLst>
              </a14:hiddenEffects>
            </a:ext>
          </a:extLst>
        </p:spPr>
        <p:txBody>
          <a:bodyPr wrap="square" anchor="ctr">
            <a:spAutoFit/>
          </a:bodyPr>
          <a:lstStyle/>
          <a:p>
            <a:pPr eaLnBrk="0" hangingPunct="0"/>
            <a:r>
              <a:rPr lang="es-CL" sz="1600" b="1" dirty="0" smtClean="0">
                <a:latin typeface="+mj-lt"/>
              </a:rPr>
              <a:t>Valor de la prima ($)</a:t>
            </a:r>
            <a:endParaRPr lang="es-CL" sz="1600" b="1" dirty="0">
              <a:latin typeface="+mj-lt"/>
            </a:endParaRPr>
          </a:p>
        </p:txBody>
      </p:sp>
      <p:sp>
        <p:nvSpPr>
          <p:cNvPr id="1287180" name="Text Box 12"/>
          <p:cNvSpPr txBox="1">
            <a:spLocks noChangeArrowheads="1"/>
          </p:cNvSpPr>
          <p:nvPr/>
        </p:nvSpPr>
        <p:spPr bwMode="auto">
          <a:xfrm>
            <a:off x="3330597" y="3097997"/>
            <a:ext cx="2748060"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490A8"/>
                  </a:outerShdw>
                </a:effectLst>
              </a14:hiddenEffects>
            </a:ext>
          </a:extLst>
        </p:spPr>
        <p:txBody>
          <a:bodyPr wrap="none" anchor="ctr">
            <a:spAutoFit/>
          </a:bodyPr>
          <a:lstStyle/>
          <a:p>
            <a:pPr eaLnBrk="0" hangingPunct="0"/>
            <a:r>
              <a:rPr lang="es-CL" sz="1600" b="1" dirty="0" smtClean="0">
                <a:latin typeface="+mj-lt"/>
              </a:rPr>
              <a:t>Tarificación al usuario/ingreso</a:t>
            </a:r>
            <a:endParaRPr lang="es-CL" sz="1600" b="1" dirty="0">
              <a:latin typeface="+mj-lt"/>
            </a:endParaRPr>
          </a:p>
        </p:txBody>
      </p:sp>
      <p:sp>
        <p:nvSpPr>
          <p:cNvPr id="1287181" name="Text Box 13"/>
          <p:cNvSpPr txBox="1">
            <a:spLocks noChangeArrowheads="1"/>
          </p:cNvSpPr>
          <p:nvPr/>
        </p:nvSpPr>
        <p:spPr bwMode="auto">
          <a:xfrm>
            <a:off x="5129883" y="5732517"/>
            <a:ext cx="81394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490A8"/>
                  </a:outerShdw>
                </a:effectLst>
              </a14:hiddenEffects>
            </a:ext>
          </a:extLst>
        </p:spPr>
        <p:txBody>
          <a:bodyPr wrap="none" anchor="ctr">
            <a:spAutoFit/>
          </a:bodyPr>
          <a:lstStyle/>
          <a:p>
            <a:pPr algn="ctr" eaLnBrk="0" hangingPunct="0"/>
            <a:r>
              <a:rPr lang="es-CL" sz="1600" b="1" dirty="0" smtClean="0">
                <a:latin typeface="+mj-lt"/>
              </a:rPr>
              <a:t>Ingreso</a:t>
            </a:r>
            <a:endParaRPr lang="es-CL" sz="1600" b="1" dirty="0">
              <a:latin typeface="+mj-lt"/>
            </a:endParaRPr>
          </a:p>
        </p:txBody>
      </p:sp>
      <p:sp>
        <p:nvSpPr>
          <p:cNvPr id="1287182" name="Freeform 14"/>
          <p:cNvSpPr>
            <a:spLocks/>
          </p:cNvSpPr>
          <p:nvPr/>
        </p:nvSpPr>
        <p:spPr bwMode="auto">
          <a:xfrm>
            <a:off x="653539" y="3429560"/>
            <a:ext cx="1729072" cy="2318865"/>
          </a:xfrm>
          <a:custGeom>
            <a:avLst/>
            <a:gdLst>
              <a:gd name="T0" fmla="*/ 0 w 1392"/>
              <a:gd name="T1" fmla="*/ 0 h 1008"/>
              <a:gd name="T2" fmla="*/ 0 w 1392"/>
              <a:gd name="T3" fmla="*/ 1008 h 1008"/>
              <a:gd name="T4" fmla="*/ 1392 w 1392"/>
              <a:gd name="T5" fmla="*/ 1008 h 1008"/>
            </a:gdLst>
            <a:ahLst/>
            <a:cxnLst>
              <a:cxn ang="0">
                <a:pos x="T0" y="T1"/>
              </a:cxn>
              <a:cxn ang="0">
                <a:pos x="T2" y="T3"/>
              </a:cxn>
              <a:cxn ang="0">
                <a:pos x="T4" y="T5"/>
              </a:cxn>
            </a:cxnLst>
            <a:rect l="0" t="0" r="r" b="b"/>
            <a:pathLst>
              <a:path w="1392" h="1008">
                <a:moveTo>
                  <a:pt x="0" y="0"/>
                </a:moveTo>
                <a:lnTo>
                  <a:pt x="0" y="1008"/>
                </a:lnTo>
                <a:lnTo>
                  <a:pt x="1392" y="1008"/>
                </a:lnTo>
              </a:path>
            </a:pathLst>
          </a:custGeom>
          <a:noFill/>
          <a:ln w="9525" cap="flat" cmpd="sng">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5490A8"/>
                  </a:outerShdw>
                </a:effectLst>
              </a14:hiddenEffects>
            </a:ext>
          </a:extLst>
        </p:spPr>
        <p:txBody>
          <a:bodyPr wrap="none" anchor="ctr"/>
          <a:lstStyle/>
          <a:p>
            <a:endParaRPr lang="en-US">
              <a:latin typeface="+mj-lt"/>
            </a:endParaRPr>
          </a:p>
        </p:txBody>
      </p:sp>
      <p:sp>
        <p:nvSpPr>
          <p:cNvPr id="1287183" name="Freeform 15"/>
          <p:cNvSpPr>
            <a:spLocks/>
          </p:cNvSpPr>
          <p:nvPr/>
        </p:nvSpPr>
        <p:spPr bwMode="auto">
          <a:xfrm>
            <a:off x="683568" y="3972485"/>
            <a:ext cx="1869309" cy="1832779"/>
          </a:xfrm>
          <a:custGeom>
            <a:avLst/>
            <a:gdLst>
              <a:gd name="T0" fmla="*/ 0 w 1104"/>
              <a:gd name="T1" fmla="*/ 605 h 605"/>
              <a:gd name="T2" fmla="*/ 358 w 1104"/>
              <a:gd name="T3" fmla="*/ 423 h 605"/>
              <a:gd name="T4" fmla="*/ 686 w 1104"/>
              <a:gd name="T5" fmla="*/ 77 h 605"/>
              <a:gd name="T6" fmla="*/ 1104 w 1104"/>
              <a:gd name="T7" fmla="*/ 0 h 605"/>
            </a:gdLst>
            <a:ahLst/>
            <a:cxnLst>
              <a:cxn ang="0">
                <a:pos x="T0" y="T1"/>
              </a:cxn>
              <a:cxn ang="0">
                <a:pos x="T2" y="T3"/>
              </a:cxn>
              <a:cxn ang="0">
                <a:pos x="T4" y="T5"/>
              </a:cxn>
              <a:cxn ang="0">
                <a:pos x="T6" y="T7"/>
              </a:cxn>
            </a:cxnLst>
            <a:rect l="0" t="0" r="r" b="b"/>
            <a:pathLst>
              <a:path w="1104" h="605">
                <a:moveTo>
                  <a:pt x="0" y="605"/>
                </a:moveTo>
                <a:cubicBezTo>
                  <a:pt x="60" y="574"/>
                  <a:pt x="244" y="511"/>
                  <a:pt x="358" y="423"/>
                </a:cubicBezTo>
                <a:cubicBezTo>
                  <a:pt x="472" y="335"/>
                  <a:pt x="562" y="147"/>
                  <a:pt x="686" y="77"/>
                </a:cubicBezTo>
                <a:cubicBezTo>
                  <a:pt x="810" y="7"/>
                  <a:pt x="1017" y="16"/>
                  <a:pt x="1104" y="0"/>
                </a:cubicBezTo>
              </a:path>
            </a:pathLst>
          </a:custGeom>
          <a:noFill/>
          <a:ln w="28575"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5490A8"/>
                  </a:outerShdw>
                </a:effectLst>
              </a14:hiddenEffects>
            </a:ext>
          </a:extLst>
        </p:spPr>
        <p:txBody>
          <a:bodyPr wrap="none" anchor="ctr"/>
          <a:lstStyle/>
          <a:p>
            <a:endParaRPr lang="en-US">
              <a:latin typeface="+mj-lt"/>
            </a:endParaRPr>
          </a:p>
        </p:txBody>
      </p:sp>
      <p:sp>
        <p:nvSpPr>
          <p:cNvPr id="1287184" name="Freeform 16"/>
          <p:cNvSpPr>
            <a:spLocks/>
          </p:cNvSpPr>
          <p:nvPr/>
        </p:nvSpPr>
        <p:spPr bwMode="auto">
          <a:xfrm>
            <a:off x="6282925" y="3421941"/>
            <a:ext cx="2327523" cy="2318866"/>
          </a:xfrm>
          <a:custGeom>
            <a:avLst/>
            <a:gdLst>
              <a:gd name="T0" fmla="*/ 0 w 1392"/>
              <a:gd name="T1" fmla="*/ 0 h 1008"/>
              <a:gd name="T2" fmla="*/ 0 w 1392"/>
              <a:gd name="T3" fmla="*/ 1008 h 1008"/>
              <a:gd name="T4" fmla="*/ 1392 w 1392"/>
              <a:gd name="T5" fmla="*/ 1008 h 1008"/>
            </a:gdLst>
            <a:ahLst/>
            <a:cxnLst>
              <a:cxn ang="0">
                <a:pos x="T0" y="T1"/>
              </a:cxn>
              <a:cxn ang="0">
                <a:pos x="T2" y="T3"/>
              </a:cxn>
              <a:cxn ang="0">
                <a:pos x="T4" y="T5"/>
              </a:cxn>
            </a:cxnLst>
            <a:rect l="0" t="0" r="r" b="b"/>
            <a:pathLst>
              <a:path w="1392" h="1008">
                <a:moveTo>
                  <a:pt x="0" y="0"/>
                </a:moveTo>
                <a:lnTo>
                  <a:pt x="0" y="1008"/>
                </a:lnTo>
                <a:lnTo>
                  <a:pt x="1392" y="1008"/>
                </a:lnTo>
              </a:path>
            </a:pathLst>
          </a:custGeom>
          <a:noFill/>
          <a:ln w="9525" cap="flat" cmpd="sng">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5490A8"/>
                  </a:outerShdw>
                </a:effectLst>
              </a14:hiddenEffects>
            </a:ext>
          </a:extLst>
        </p:spPr>
        <p:txBody>
          <a:bodyPr wrap="none" anchor="ctr"/>
          <a:lstStyle/>
          <a:p>
            <a:endParaRPr lang="en-US">
              <a:latin typeface="+mj-lt"/>
            </a:endParaRPr>
          </a:p>
        </p:txBody>
      </p:sp>
      <p:sp>
        <p:nvSpPr>
          <p:cNvPr id="1287185" name="Arc 17"/>
          <p:cNvSpPr>
            <a:spLocks/>
          </p:cNvSpPr>
          <p:nvPr/>
        </p:nvSpPr>
        <p:spPr bwMode="auto">
          <a:xfrm rot="21363968" flipH="1" flipV="1">
            <a:off x="6508609" y="3789040"/>
            <a:ext cx="1798145" cy="1857603"/>
          </a:xfrm>
          <a:custGeom>
            <a:avLst/>
            <a:gdLst>
              <a:gd name="G0" fmla="+- 0 0 0"/>
              <a:gd name="G1" fmla="+- 21518 0 0"/>
              <a:gd name="G2" fmla="+- 21600 0 0"/>
              <a:gd name="T0" fmla="*/ 1876 w 21600"/>
              <a:gd name="T1" fmla="*/ 0 h 21518"/>
              <a:gd name="T2" fmla="*/ 21600 w 21600"/>
              <a:gd name="T3" fmla="*/ 21518 h 21518"/>
              <a:gd name="T4" fmla="*/ 0 w 21600"/>
              <a:gd name="T5" fmla="*/ 21518 h 21518"/>
            </a:gdLst>
            <a:ahLst/>
            <a:cxnLst>
              <a:cxn ang="0">
                <a:pos x="T0" y="T1"/>
              </a:cxn>
              <a:cxn ang="0">
                <a:pos x="T2" y="T3"/>
              </a:cxn>
              <a:cxn ang="0">
                <a:pos x="T4" y="T5"/>
              </a:cxn>
            </a:cxnLst>
            <a:rect l="0" t="0" r="r" b="b"/>
            <a:pathLst>
              <a:path w="21600" h="21518" fill="none" extrusionOk="0">
                <a:moveTo>
                  <a:pt x="1876" y="-1"/>
                </a:moveTo>
                <a:cubicBezTo>
                  <a:pt x="13035" y="972"/>
                  <a:pt x="21600" y="10315"/>
                  <a:pt x="21600" y="21518"/>
                </a:cubicBezTo>
              </a:path>
              <a:path w="21600" h="21518" stroke="0" extrusionOk="0">
                <a:moveTo>
                  <a:pt x="1876" y="-1"/>
                </a:moveTo>
                <a:cubicBezTo>
                  <a:pt x="13035" y="972"/>
                  <a:pt x="21600" y="10315"/>
                  <a:pt x="21600" y="21518"/>
                </a:cubicBezTo>
                <a:lnTo>
                  <a:pt x="0" y="21518"/>
                </a:lnTo>
                <a:close/>
              </a:path>
            </a:pathLst>
          </a:custGeom>
          <a:noFill/>
          <a:ln w="2857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5490A8"/>
                  </a:outerShdw>
                </a:effectLst>
              </a14:hiddenEffects>
            </a:ext>
          </a:extLst>
        </p:spPr>
        <p:txBody>
          <a:bodyPr wrap="none" anchor="ctr"/>
          <a:lstStyle/>
          <a:p>
            <a:endParaRPr lang="en-US">
              <a:latin typeface="+mj-lt"/>
            </a:endParaRPr>
          </a:p>
        </p:txBody>
      </p:sp>
      <p:sp>
        <p:nvSpPr>
          <p:cNvPr id="1287186" name="Freeform 18"/>
          <p:cNvSpPr>
            <a:spLocks/>
          </p:cNvSpPr>
          <p:nvPr/>
        </p:nvSpPr>
        <p:spPr bwMode="auto">
          <a:xfrm>
            <a:off x="3539465" y="3398129"/>
            <a:ext cx="1729073" cy="2318865"/>
          </a:xfrm>
          <a:custGeom>
            <a:avLst/>
            <a:gdLst>
              <a:gd name="T0" fmla="*/ 0 w 1392"/>
              <a:gd name="T1" fmla="*/ 0 h 1008"/>
              <a:gd name="T2" fmla="*/ 0 w 1392"/>
              <a:gd name="T3" fmla="*/ 1008 h 1008"/>
              <a:gd name="T4" fmla="*/ 1392 w 1392"/>
              <a:gd name="T5" fmla="*/ 1008 h 1008"/>
            </a:gdLst>
            <a:ahLst/>
            <a:cxnLst>
              <a:cxn ang="0">
                <a:pos x="T0" y="T1"/>
              </a:cxn>
              <a:cxn ang="0">
                <a:pos x="T2" y="T3"/>
              </a:cxn>
              <a:cxn ang="0">
                <a:pos x="T4" y="T5"/>
              </a:cxn>
            </a:cxnLst>
            <a:rect l="0" t="0" r="r" b="b"/>
            <a:pathLst>
              <a:path w="1392" h="1008">
                <a:moveTo>
                  <a:pt x="0" y="0"/>
                </a:moveTo>
                <a:lnTo>
                  <a:pt x="0" y="1008"/>
                </a:lnTo>
                <a:lnTo>
                  <a:pt x="1392" y="1008"/>
                </a:lnTo>
              </a:path>
            </a:pathLst>
          </a:custGeom>
          <a:noFill/>
          <a:ln w="9525" cap="flat" cmpd="sng">
            <a:solidFill>
              <a:schemeClr val="tx1"/>
            </a:solidFill>
            <a:prstDash val="solid"/>
            <a:round/>
            <a:headEnd type="triangl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5490A8"/>
                  </a:outerShdw>
                </a:effectLst>
              </a14:hiddenEffects>
            </a:ext>
          </a:extLst>
        </p:spPr>
        <p:txBody>
          <a:bodyPr wrap="none" anchor="ctr"/>
          <a:lstStyle/>
          <a:p>
            <a:endParaRPr lang="en-US">
              <a:latin typeface="+mj-lt"/>
            </a:endParaRPr>
          </a:p>
        </p:txBody>
      </p:sp>
      <p:sp>
        <p:nvSpPr>
          <p:cNvPr id="1287187" name="Line 19"/>
          <p:cNvSpPr>
            <a:spLocks noChangeShapeType="1"/>
          </p:cNvSpPr>
          <p:nvPr/>
        </p:nvSpPr>
        <p:spPr bwMode="auto">
          <a:xfrm>
            <a:off x="3563887" y="3954438"/>
            <a:ext cx="1565995" cy="176255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5490A8"/>
                  </a:outerShdw>
                </a:effectLst>
              </a14:hiddenEffects>
            </a:ext>
          </a:extLst>
        </p:spPr>
        <p:txBody>
          <a:bodyPr wrap="none" anchor="ctr"/>
          <a:lstStyle/>
          <a:p>
            <a:endParaRPr lang="en-US">
              <a:latin typeface="+mj-lt"/>
            </a:endParaRPr>
          </a:p>
        </p:txBody>
      </p:sp>
      <p:sp>
        <p:nvSpPr>
          <p:cNvPr id="1287188" name="Text Box 20"/>
          <p:cNvSpPr txBox="1">
            <a:spLocks noChangeArrowheads="1"/>
          </p:cNvSpPr>
          <p:nvPr/>
        </p:nvSpPr>
        <p:spPr bwMode="auto">
          <a:xfrm>
            <a:off x="8299149" y="5754742"/>
            <a:ext cx="81394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490A8"/>
                  </a:outerShdw>
                </a:effectLst>
              </a14:hiddenEffects>
            </a:ext>
          </a:extLst>
        </p:spPr>
        <p:txBody>
          <a:bodyPr wrap="none" anchor="ctr">
            <a:spAutoFit/>
          </a:bodyPr>
          <a:lstStyle/>
          <a:p>
            <a:pPr algn="ctr" eaLnBrk="0" hangingPunct="0"/>
            <a:r>
              <a:rPr lang="es-CL" sz="1600" b="1" dirty="0" smtClean="0">
                <a:latin typeface="+mj-lt"/>
              </a:rPr>
              <a:t>Ingreso</a:t>
            </a:r>
            <a:endParaRPr lang="es-CL" sz="1600" b="1" dirty="0">
              <a:latin typeface="+mj-lt"/>
            </a:endParaRPr>
          </a:p>
        </p:txBody>
      </p:sp>
      <p:sp>
        <p:nvSpPr>
          <p:cNvPr id="1287189" name="Text Box 21"/>
          <p:cNvSpPr txBox="1">
            <a:spLocks noChangeArrowheads="1"/>
          </p:cNvSpPr>
          <p:nvPr/>
        </p:nvSpPr>
        <p:spPr bwMode="auto">
          <a:xfrm>
            <a:off x="2220144" y="5732517"/>
            <a:ext cx="813942"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490A8"/>
                  </a:outerShdw>
                </a:effectLst>
              </a14:hiddenEffects>
            </a:ext>
          </a:extLst>
        </p:spPr>
        <p:txBody>
          <a:bodyPr wrap="none" anchor="ctr">
            <a:spAutoFit/>
          </a:bodyPr>
          <a:lstStyle/>
          <a:p>
            <a:pPr algn="ctr" eaLnBrk="0" hangingPunct="0"/>
            <a:r>
              <a:rPr lang="es-CL" sz="1600" b="1" dirty="0" smtClean="0">
                <a:latin typeface="+mj-lt"/>
              </a:rPr>
              <a:t>Ingreso</a:t>
            </a:r>
            <a:endParaRPr lang="es-CL" sz="1600" b="1" dirty="0">
              <a:latin typeface="+mj-lt"/>
            </a:endParaRPr>
          </a:p>
        </p:txBody>
      </p:sp>
      <p:sp>
        <p:nvSpPr>
          <p:cNvPr id="1287190" name="Text Box 22"/>
          <p:cNvSpPr txBox="1">
            <a:spLocks noChangeArrowheads="1"/>
          </p:cNvSpPr>
          <p:nvPr/>
        </p:nvSpPr>
        <p:spPr bwMode="auto">
          <a:xfrm>
            <a:off x="6228184" y="6587621"/>
            <a:ext cx="204735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5490A8"/>
                  </a:outerShdw>
                </a:effectLst>
              </a14:hiddenEffects>
            </a:ext>
          </a:extLst>
        </p:spPr>
        <p:txBody>
          <a:bodyPr wrap="none" anchor="ctr">
            <a:spAutoFit/>
          </a:bodyPr>
          <a:lstStyle/>
          <a:p>
            <a:pPr eaLnBrk="0" hangingPunct="0"/>
            <a:r>
              <a:rPr lang="es-CL" sz="1000" u="sng" dirty="0" smtClean="0">
                <a:latin typeface="+mj-lt"/>
              </a:rPr>
              <a:t>Fuente</a:t>
            </a:r>
            <a:r>
              <a:rPr lang="es-CL" sz="1000" dirty="0" smtClean="0">
                <a:latin typeface="+mj-lt"/>
              </a:rPr>
              <a:t>: </a:t>
            </a:r>
            <a:r>
              <a:rPr lang="es-CL" sz="1000" dirty="0">
                <a:latin typeface="+mj-lt"/>
              </a:rPr>
              <a:t>Evans et al (1994b y 1994d)</a:t>
            </a:r>
          </a:p>
        </p:txBody>
      </p:sp>
      <p:sp>
        <p:nvSpPr>
          <p:cNvPr id="23" name="Rectangle 2"/>
          <p:cNvSpPr txBox="1">
            <a:spLocks noChangeArrowheads="1"/>
          </p:cNvSpPr>
          <p:nvPr/>
        </p:nvSpPr>
        <p:spPr bwMode="auto">
          <a:xfrm>
            <a:off x="154802" y="188640"/>
            <a:ext cx="8784976" cy="980728"/>
          </a:xfrm>
          <a:prstGeom prst="rect">
            <a:avLst/>
          </a:prstGeo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defPPr>
              <a:defRPr lang="en-US"/>
            </a:defPPr>
            <a:lvl1pPr algn="ctr" defTabSz="914400" eaLnBrk="1" latinLnBrk="0" hangingPunct="1">
              <a:lnSpc>
                <a:spcPct val="100000"/>
              </a:lnSpc>
              <a:buNone/>
              <a:defRPr sz="3200" b="1">
                <a:solidFill>
                  <a:srgbClr val="0070C0"/>
                </a:solidFill>
                <a:effectLst>
                  <a:outerShdw blurRad="38100" dist="38100" dir="2700000" algn="tl">
                    <a:srgbClr val="000000">
                      <a:alpha val="43137"/>
                    </a:srgbClr>
                  </a:outerShdw>
                </a:effectLst>
                <a:latin typeface="+mj-lt"/>
                <a:ea typeface="ＭＳ Ｐゴシック" pitchFamily="34" charset="-128"/>
                <a:cs typeface="Arial" pitchFamily="34" charset="0"/>
              </a:defRPr>
            </a:lvl1pPr>
          </a:lstStyle>
          <a:p>
            <a:r>
              <a:rPr lang="es-CL" dirty="0"/>
              <a:t>Recaudación e Ingreso: ninguno es neutro!</a:t>
            </a:r>
          </a:p>
        </p:txBody>
      </p:sp>
      <p:pic>
        <p:nvPicPr>
          <p:cNvPr id="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9231" y="-51643"/>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0076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87175"/>
                                        </p:tgtEl>
                                        <p:attrNameLst>
                                          <p:attrName>style.visibility</p:attrName>
                                        </p:attrNameLst>
                                      </p:cBhvr>
                                      <p:to>
                                        <p:strVal val="visible"/>
                                      </p:to>
                                    </p:set>
                                    <p:anim calcmode="lin" valueType="num">
                                      <p:cBhvr>
                                        <p:cTn id="7" dur="1000" fill="hold"/>
                                        <p:tgtEl>
                                          <p:spTgt spid="1287175"/>
                                        </p:tgtEl>
                                        <p:attrNameLst>
                                          <p:attrName>ppt_w</p:attrName>
                                        </p:attrNameLst>
                                      </p:cBhvr>
                                      <p:tavLst>
                                        <p:tav tm="0">
                                          <p:val>
                                            <p:strVal val="#ppt_w*0.70"/>
                                          </p:val>
                                        </p:tav>
                                        <p:tav tm="100000">
                                          <p:val>
                                            <p:strVal val="#ppt_w"/>
                                          </p:val>
                                        </p:tav>
                                      </p:tavLst>
                                    </p:anim>
                                    <p:anim calcmode="lin" valueType="num">
                                      <p:cBhvr>
                                        <p:cTn id="8" dur="1000" fill="hold"/>
                                        <p:tgtEl>
                                          <p:spTgt spid="1287175"/>
                                        </p:tgtEl>
                                        <p:attrNameLst>
                                          <p:attrName>ppt_h</p:attrName>
                                        </p:attrNameLst>
                                      </p:cBhvr>
                                      <p:tavLst>
                                        <p:tav tm="0">
                                          <p:val>
                                            <p:strVal val="#ppt_h"/>
                                          </p:val>
                                        </p:tav>
                                        <p:tav tm="100000">
                                          <p:val>
                                            <p:strVal val="#ppt_h"/>
                                          </p:val>
                                        </p:tav>
                                      </p:tavLst>
                                    </p:anim>
                                    <p:animEffect transition="in" filter="fade">
                                      <p:cBhvr>
                                        <p:cTn id="9" dur="1000"/>
                                        <p:tgtEl>
                                          <p:spTgt spid="128717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87178"/>
                                        </p:tgtEl>
                                        <p:attrNameLst>
                                          <p:attrName>style.visibility</p:attrName>
                                        </p:attrNameLst>
                                      </p:cBhvr>
                                      <p:to>
                                        <p:strVal val="visible"/>
                                      </p:to>
                                    </p:set>
                                    <p:anim calcmode="lin" valueType="num">
                                      <p:cBhvr>
                                        <p:cTn id="12" dur="1000" fill="hold"/>
                                        <p:tgtEl>
                                          <p:spTgt spid="1287178"/>
                                        </p:tgtEl>
                                        <p:attrNameLst>
                                          <p:attrName>ppt_w</p:attrName>
                                        </p:attrNameLst>
                                      </p:cBhvr>
                                      <p:tavLst>
                                        <p:tav tm="0">
                                          <p:val>
                                            <p:strVal val="#ppt_w*0.70"/>
                                          </p:val>
                                        </p:tav>
                                        <p:tav tm="100000">
                                          <p:val>
                                            <p:strVal val="#ppt_w"/>
                                          </p:val>
                                        </p:tav>
                                      </p:tavLst>
                                    </p:anim>
                                    <p:anim calcmode="lin" valueType="num">
                                      <p:cBhvr>
                                        <p:cTn id="13" dur="1000" fill="hold"/>
                                        <p:tgtEl>
                                          <p:spTgt spid="1287178"/>
                                        </p:tgtEl>
                                        <p:attrNameLst>
                                          <p:attrName>ppt_h</p:attrName>
                                        </p:attrNameLst>
                                      </p:cBhvr>
                                      <p:tavLst>
                                        <p:tav tm="0">
                                          <p:val>
                                            <p:strVal val="#ppt_h"/>
                                          </p:val>
                                        </p:tav>
                                        <p:tav tm="100000">
                                          <p:val>
                                            <p:strVal val="#ppt_h"/>
                                          </p:val>
                                        </p:tav>
                                      </p:tavLst>
                                    </p:anim>
                                    <p:animEffect transition="in" filter="fade">
                                      <p:cBhvr>
                                        <p:cTn id="14" dur="1000"/>
                                        <p:tgtEl>
                                          <p:spTgt spid="1287178"/>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287182"/>
                                        </p:tgtEl>
                                        <p:attrNameLst>
                                          <p:attrName>style.visibility</p:attrName>
                                        </p:attrNameLst>
                                      </p:cBhvr>
                                      <p:to>
                                        <p:strVal val="visible"/>
                                      </p:to>
                                    </p:set>
                                    <p:anim calcmode="lin" valueType="num">
                                      <p:cBhvr>
                                        <p:cTn id="17" dur="1000" fill="hold"/>
                                        <p:tgtEl>
                                          <p:spTgt spid="1287182"/>
                                        </p:tgtEl>
                                        <p:attrNameLst>
                                          <p:attrName>ppt_w</p:attrName>
                                        </p:attrNameLst>
                                      </p:cBhvr>
                                      <p:tavLst>
                                        <p:tav tm="0">
                                          <p:val>
                                            <p:strVal val="#ppt_w*0.70"/>
                                          </p:val>
                                        </p:tav>
                                        <p:tav tm="100000">
                                          <p:val>
                                            <p:strVal val="#ppt_w"/>
                                          </p:val>
                                        </p:tav>
                                      </p:tavLst>
                                    </p:anim>
                                    <p:anim calcmode="lin" valueType="num">
                                      <p:cBhvr>
                                        <p:cTn id="18" dur="1000" fill="hold"/>
                                        <p:tgtEl>
                                          <p:spTgt spid="1287182"/>
                                        </p:tgtEl>
                                        <p:attrNameLst>
                                          <p:attrName>ppt_h</p:attrName>
                                        </p:attrNameLst>
                                      </p:cBhvr>
                                      <p:tavLst>
                                        <p:tav tm="0">
                                          <p:val>
                                            <p:strVal val="#ppt_h"/>
                                          </p:val>
                                        </p:tav>
                                        <p:tav tm="100000">
                                          <p:val>
                                            <p:strVal val="#ppt_h"/>
                                          </p:val>
                                        </p:tav>
                                      </p:tavLst>
                                    </p:anim>
                                    <p:animEffect transition="in" filter="fade">
                                      <p:cBhvr>
                                        <p:cTn id="19" dur="1000"/>
                                        <p:tgtEl>
                                          <p:spTgt spid="1287182"/>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287183"/>
                                        </p:tgtEl>
                                        <p:attrNameLst>
                                          <p:attrName>style.visibility</p:attrName>
                                        </p:attrNameLst>
                                      </p:cBhvr>
                                      <p:to>
                                        <p:strVal val="visible"/>
                                      </p:to>
                                    </p:set>
                                    <p:anim calcmode="lin" valueType="num">
                                      <p:cBhvr>
                                        <p:cTn id="22" dur="1000" fill="hold"/>
                                        <p:tgtEl>
                                          <p:spTgt spid="1287183"/>
                                        </p:tgtEl>
                                        <p:attrNameLst>
                                          <p:attrName>ppt_w</p:attrName>
                                        </p:attrNameLst>
                                      </p:cBhvr>
                                      <p:tavLst>
                                        <p:tav tm="0">
                                          <p:val>
                                            <p:strVal val="#ppt_w*0.70"/>
                                          </p:val>
                                        </p:tav>
                                        <p:tav tm="100000">
                                          <p:val>
                                            <p:strVal val="#ppt_w"/>
                                          </p:val>
                                        </p:tav>
                                      </p:tavLst>
                                    </p:anim>
                                    <p:anim calcmode="lin" valueType="num">
                                      <p:cBhvr>
                                        <p:cTn id="23" dur="1000" fill="hold"/>
                                        <p:tgtEl>
                                          <p:spTgt spid="1287183"/>
                                        </p:tgtEl>
                                        <p:attrNameLst>
                                          <p:attrName>ppt_h</p:attrName>
                                        </p:attrNameLst>
                                      </p:cBhvr>
                                      <p:tavLst>
                                        <p:tav tm="0">
                                          <p:val>
                                            <p:strVal val="#ppt_h"/>
                                          </p:val>
                                        </p:tav>
                                        <p:tav tm="100000">
                                          <p:val>
                                            <p:strVal val="#ppt_h"/>
                                          </p:val>
                                        </p:tav>
                                      </p:tavLst>
                                    </p:anim>
                                    <p:animEffect transition="in" filter="fade">
                                      <p:cBhvr>
                                        <p:cTn id="24" dur="1000"/>
                                        <p:tgtEl>
                                          <p:spTgt spid="1287183"/>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287189"/>
                                        </p:tgtEl>
                                        <p:attrNameLst>
                                          <p:attrName>style.visibility</p:attrName>
                                        </p:attrNameLst>
                                      </p:cBhvr>
                                      <p:to>
                                        <p:strVal val="visible"/>
                                      </p:to>
                                    </p:set>
                                    <p:anim calcmode="lin" valueType="num">
                                      <p:cBhvr>
                                        <p:cTn id="27" dur="1000" fill="hold"/>
                                        <p:tgtEl>
                                          <p:spTgt spid="1287189"/>
                                        </p:tgtEl>
                                        <p:attrNameLst>
                                          <p:attrName>ppt_w</p:attrName>
                                        </p:attrNameLst>
                                      </p:cBhvr>
                                      <p:tavLst>
                                        <p:tav tm="0">
                                          <p:val>
                                            <p:strVal val="#ppt_w*0.70"/>
                                          </p:val>
                                        </p:tav>
                                        <p:tav tm="100000">
                                          <p:val>
                                            <p:strVal val="#ppt_w"/>
                                          </p:val>
                                        </p:tav>
                                      </p:tavLst>
                                    </p:anim>
                                    <p:anim calcmode="lin" valueType="num">
                                      <p:cBhvr>
                                        <p:cTn id="28" dur="1000" fill="hold"/>
                                        <p:tgtEl>
                                          <p:spTgt spid="1287189"/>
                                        </p:tgtEl>
                                        <p:attrNameLst>
                                          <p:attrName>ppt_h</p:attrName>
                                        </p:attrNameLst>
                                      </p:cBhvr>
                                      <p:tavLst>
                                        <p:tav tm="0">
                                          <p:val>
                                            <p:strVal val="#ppt_h"/>
                                          </p:val>
                                        </p:tav>
                                        <p:tav tm="100000">
                                          <p:val>
                                            <p:strVal val="#ppt_h"/>
                                          </p:val>
                                        </p:tav>
                                      </p:tavLst>
                                    </p:anim>
                                    <p:animEffect transition="in" filter="fade">
                                      <p:cBhvr>
                                        <p:cTn id="29" dur="1000"/>
                                        <p:tgtEl>
                                          <p:spTgt spid="128718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287176"/>
                                        </p:tgtEl>
                                        <p:attrNameLst>
                                          <p:attrName>style.visibility</p:attrName>
                                        </p:attrNameLst>
                                      </p:cBhvr>
                                      <p:to>
                                        <p:strVal val="visible"/>
                                      </p:to>
                                    </p:set>
                                    <p:anim calcmode="lin" valueType="num">
                                      <p:cBhvr>
                                        <p:cTn id="34" dur="1000" fill="hold"/>
                                        <p:tgtEl>
                                          <p:spTgt spid="1287176"/>
                                        </p:tgtEl>
                                        <p:attrNameLst>
                                          <p:attrName>ppt_w</p:attrName>
                                        </p:attrNameLst>
                                      </p:cBhvr>
                                      <p:tavLst>
                                        <p:tav tm="0">
                                          <p:val>
                                            <p:strVal val="#ppt_w*0.70"/>
                                          </p:val>
                                        </p:tav>
                                        <p:tav tm="100000">
                                          <p:val>
                                            <p:strVal val="#ppt_w"/>
                                          </p:val>
                                        </p:tav>
                                      </p:tavLst>
                                    </p:anim>
                                    <p:anim calcmode="lin" valueType="num">
                                      <p:cBhvr>
                                        <p:cTn id="35" dur="1000" fill="hold"/>
                                        <p:tgtEl>
                                          <p:spTgt spid="1287176"/>
                                        </p:tgtEl>
                                        <p:attrNameLst>
                                          <p:attrName>ppt_h</p:attrName>
                                        </p:attrNameLst>
                                      </p:cBhvr>
                                      <p:tavLst>
                                        <p:tav tm="0">
                                          <p:val>
                                            <p:strVal val="#ppt_h"/>
                                          </p:val>
                                        </p:tav>
                                        <p:tav tm="100000">
                                          <p:val>
                                            <p:strVal val="#ppt_h"/>
                                          </p:val>
                                        </p:tav>
                                      </p:tavLst>
                                    </p:anim>
                                    <p:animEffect transition="in" filter="fade">
                                      <p:cBhvr>
                                        <p:cTn id="36" dur="1000"/>
                                        <p:tgtEl>
                                          <p:spTgt spid="1287176"/>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1287180"/>
                                        </p:tgtEl>
                                        <p:attrNameLst>
                                          <p:attrName>style.visibility</p:attrName>
                                        </p:attrNameLst>
                                      </p:cBhvr>
                                      <p:to>
                                        <p:strVal val="visible"/>
                                      </p:to>
                                    </p:set>
                                    <p:anim calcmode="lin" valueType="num">
                                      <p:cBhvr>
                                        <p:cTn id="39" dur="1000" fill="hold"/>
                                        <p:tgtEl>
                                          <p:spTgt spid="1287180"/>
                                        </p:tgtEl>
                                        <p:attrNameLst>
                                          <p:attrName>ppt_w</p:attrName>
                                        </p:attrNameLst>
                                      </p:cBhvr>
                                      <p:tavLst>
                                        <p:tav tm="0">
                                          <p:val>
                                            <p:strVal val="#ppt_w*0.70"/>
                                          </p:val>
                                        </p:tav>
                                        <p:tav tm="100000">
                                          <p:val>
                                            <p:strVal val="#ppt_w"/>
                                          </p:val>
                                        </p:tav>
                                      </p:tavLst>
                                    </p:anim>
                                    <p:anim calcmode="lin" valueType="num">
                                      <p:cBhvr>
                                        <p:cTn id="40" dur="1000" fill="hold"/>
                                        <p:tgtEl>
                                          <p:spTgt spid="1287180"/>
                                        </p:tgtEl>
                                        <p:attrNameLst>
                                          <p:attrName>ppt_h</p:attrName>
                                        </p:attrNameLst>
                                      </p:cBhvr>
                                      <p:tavLst>
                                        <p:tav tm="0">
                                          <p:val>
                                            <p:strVal val="#ppt_h"/>
                                          </p:val>
                                        </p:tav>
                                        <p:tav tm="100000">
                                          <p:val>
                                            <p:strVal val="#ppt_h"/>
                                          </p:val>
                                        </p:tav>
                                      </p:tavLst>
                                    </p:anim>
                                    <p:animEffect transition="in" filter="fade">
                                      <p:cBhvr>
                                        <p:cTn id="41" dur="1000"/>
                                        <p:tgtEl>
                                          <p:spTgt spid="1287180"/>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1287187"/>
                                        </p:tgtEl>
                                        <p:attrNameLst>
                                          <p:attrName>style.visibility</p:attrName>
                                        </p:attrNameLst>
                                      </p:cBhvr>
                                      <p:to>
                                        <p:strVal val="visible"/>
                                      </p:to>
                                    </p:set>
                                    <p:anim calcmode="lin" valueType="num">
                                      <p:cBhvr>
                                        <p:cTn id="44" dur="1000" fill="hold"/>
                                        <p:tgtEl>
                                          <p:spTgt spid="1287187"/>
                                        </p:tgtEl>
                                        <p:attrNameLst>
                                          <p:attrName>ppt_w</p:attrName>
                                        </p:attrNameLst>
                                      </p:cBhvr>
                                      <p:tavLst>
                                        <p:tav tm="0">
                                          <p:val>
                                            <p:strVal val="#ppt_w*0.70"/>
                                          </p:val>
                                        </p:tav>
                                        <p:tav tm="100000">
                                          <p:val>
                                            <p:strVal val="#ppt_w"/>
                                          </p:val>
                                        </p:tav>
                                      </p:tavLst>
                                    </p:anim>
                                    <p:anim calcmode="lin" valueType="num">
                                      <p:cBhvr>
                                        <p:cTn id="45" dur="1000" fill="hold"/>
                                        <p:tgtEl>
                                          <p:spTgt spid="1287187"/>
                                        </p:tgtEl>
                                        <p:attrNameLst>
                                          <p:attrName>ppt_h</p:attrName>
                                        </p:attrNameLst>
                                      </p:cBhvr>
                                      <p:tavLst>
                                        <p:tav tm="0">
                                          <p:val>
                                            <p:strVal val="#ppt_h"/>
                                          </p:val>
                                        </p:tav>
                                        <p:tav tm="100000">
                                          <p:val>
                                            <p:strVal val="#ppt_h"/>
                                          </p:val>
                                        </p:tav>
                                      </p:tavLst>
                                    </p:anim>
                                    <p:animEffect transition="in" filter="fade">
                                      <p:cBhvr>
                                        <p:cTn id="46" dur="1000"/>
                                        <p:tgtEl>
                                          <p:spTgt spid="1287187"/>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1287186"/>
                                        </p:tgtEl>
                                        <p:attrNameLst>
                                          <p:attrName>style.visibility</p:attrName>
                                        </p:attrNameLst>
                                      </p:cBhvr>
                                      <p:to>
                                        <p:strVal val="visible"/>
                                      </p:to>
                                    </p:set>
                                    <p:anim calcmode="lin" valueType="num">
                                      <p:cBhvr>
                                        <p:cTn id="49" dur="1000" fill="hold"/>
                                        <p:tgtEl>
                                          <p:spTgt spid="1287186"/>
                                        </p:tgtEl>
                                        <p:attrNameLst>
                                          <p:attrName>ppt_w</p:attrName>
                                        </p:attrNameLst>
                                      </p:cBhvr>
                                      <p:tavLst>
                                        <p:tav tm="0">
                                          <p:val>
                                            <p:strVal val="#ppt_w*0.70"/>
                                          </p:val>
                                        </p:tav>
                                        <p:tav tm="100000">
                                          <p:val>
                                            <p:strVal val="#ppt_w"/>
                                          </p:val>
                                        </p:tav>
                                      </p:tavLst>
                                    </p:anim>
                                    <p:anim calcmode="lin" valueType="num">
                                      <p:cBhvr>
                                        <p:cTn id="50" dur="1000" fill="hold"/>
                                        <p:tgtEl>
                                          <p:spTgt spid="1287186"/>
                                        </p:tgtEl>
                                        <p:attrNameLst>
                                          <p:attrName>ppt_h</p:attrName>
                                        </p:attrNameLst>
                                      </p:cBhvr>
                                      <p:tavLst>
                                        <p:tav tm="0">
                                          <p:val>
                                            <p:strVal val="#ppt_h"/>
                                          </p:val>
                                        </p:tav>
                                        <p:tav tm="100000">
                                          <p:val>
                                            <p:strVal val="#ppt_h"/>
                                          </p:val>
                                        </p:tav>
                                      </p:tavLst>
                                    </p:anim>
                                    <p:animEffect transition="in" filter="fade">
                                      <p:cBhvr>
                                        <p:cTn id="51" dur="1000"/>
                                        <p:tgtEl>
                                          <p:spTgt spid="1287186"/>
                                        </p:tgtEl>
                                      </p:cBhvr>
                                    </p:animEffect>
                                  </p:childTnLst>
                                </p:cTn>
                              </p:par>
                              <p:par>
                                <p:cTn id="52" presetID="55" presetClass="entr" presetSubtype="0" fill="hold" grpId="0" nodeType="withEffect">
                                  <p:stCondLst>
                                    <p:cond delay="0"/>
                                  </p:stCondLst>
                                  <p:childTnLst>
                                    <p:set>
                                      <p:cBhvr>
                                        <p:cTn id="53" dur="1" fill="hold">
                                          <p:stCondLst>
                                            <p:cond delay="0"/>
                                          </p:stCondLst>
                                        </p:cTn>
                                        <p:tgtEl>
                                          <p:spTgt spid="1287181"/>
                                        </p:tgtEl>
                                        <p:attrNameLst>
                                          <p:attrName>style.visibility</p:attrName>
                                        </p:attrNameLst>
                                      </p:cBhvr>
                                      <p:to>
                                        <p:strVal val="visible"/>
                                      </p:to>
                                    </p:set>
                                    <p:anim calcmode="lin" valueType="num">
                                      <p:cBhvr>
                                        <p:cTn id="54" dur="1000" fill="hold"/>
                                        <p:tgtEl>
                                          <p:spTgt spid="1287181"/>
                                        </p:tgtEl>
                                        <p:attrNameLst>
                                          <p:attrName>ppt_w</p:attrName>
                                        </p:attrNameLst>
                                      </p:cBhvr>
                                      <p:tavLst>
                                        <p:tav tm="0">
                                          <p:val>
                                            <p:strVal val="#ppt_w*0.70"/>
                                          </p:val>
                                        </p:tav>
                                        <p:tav tm="100000">
                                          <p:val>
                                            <p:strVal val="#ppt_w"/>
                                          </p:val>
                                        </p:tav>
                                      </p:tavLst>
                                    </p:anim>
                                    <p:anim calcmode="lin" valueType="num">
                                      <p:cBhvr>
                                        <p:cTn id="55" dur="1000" fill="hold"/>
                                        <p:tgtEl>
                                          <p:spTgt spid="1287181"/>
                                        </p:tgtEl>
                                        <p:attrNameLst>
                                          <p:attrName>ppt_h</p:attrName>
                                        </p:attrNameLst>
                                      </p:cBhvr>
                                      <p:tavLst>
                                        <p:tav tm="0">
                                          <p:val>
                                            <p:strVal val="#ppt_h"/>
                                          </p:val>
                                        </p:tav>
                                        <p:tav tm="100000">
                                          <p:val>
                                            <p:strVal val="#ppt_h"/>
                                          </p:val>
                                        </p:tav>
                                      </p:tavLst>
                                    </p:anim>
                                    <p:animEffect transition="in" filter="fade">
                                      <p:cBhvr>
                                        <p:cTn id="56" dur="1000"/>
                                        <p:tgtEl>
                                          <p:spTgt spid="1287181"/>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1287177"/>
                                        </p:tgtEl>
                                        <p:attrNameLst>
                                          <p:attrName>style.visibility</p:attrName>
                                        </p:attrNameLst>
                                      </p:cBhvr>
                                      <p:to>
                                        <p:strVal val="visible"/>
                                      </p:to>
                                    </p:set>
                                    <p:anim calcmode="lin" valueType="num">
                                      <p:cBhvr>
                                        <p:cTn id="61" dur="1000" fill="hold"/>
                                        <p:tgtEl>
                                          <p:spTgt spid="1287177"/>
                                        </p:tgtEl>
                                        <p:attrNameLst>
                                          <p:attrName>ppt_w</p:attrName>
                                        </p:attrNameLst>
                                      </p:cBhvr>
                                      <p:tavLst>
                                        <p:tav tm="0">
                                          <p:val>
                                            <p:strVal val="#ppt_w*0.70"/>
                                          </p:val>
                                        </p:tav>
                                        <p:tav tm="100000">
                                          <p:val>
                                            <p:strVal val="#ppt_w"/>
                                          </p:val>
                                        </p:tav>
                                      </p:tavLst>
                                    </p:anim>
                                    <p:anim calcmode="lin" valueType="num">
                                      <p:cBhvr>
                                        <p:cTn id="62" dur="1000" fill="hold"/>
                                        <p:tgtEl>
                                          <p:spTgt spid="1287177"/>
                                        </p:tgtEl>
                                        <p:attrNameLst>
                                          <p:attrName>ppt_h</p:attrName>
                                        </p:attrNameLst>
                                      </p:cBhvr>
                                      <p:tavLst>
                                        <p:tav tm="0">
                                          <p:val>
                                            <p:strVal val="#ppt_h"/>
                                          </p:val>
                                        </p:tav>
                                        <p:tav tm="100000">
                                          <p:val>
                                            <p:strVal val="#ppt_h"/>
                                          </p:val>
                                        </p:tav>
                                      </p:tavLst>
                                    </p:anim>
                                    <p:animEffect transition="in" filter="fade">
                                      <p:cBhvr>
                                        <p:cTn id="63" dur="1000"/>
                                        <p:tgtEl>
                                          <p:spTgt spid="1287177"/>
                                        </p:tgtEl>
                                      </p:cBhvr>
                                    </p:animEffect>
                                  </p:childTnLst>
                                </p:cTn>
                              </p:par>
                              <p:par>
                                <p:cTn id="64" presetID="55" presetClass="entr" presetSubtype="0" fill="hold" grpId="0" nodeType="withEffect">
                                  <p:stCondLst>
                                    <p:cond delay="0"/>
                                  </p:stCondLst>
                                  <p:childTnLst>
                                    <p:set>
                                      <p:cBhvr>
                                        <p:cTn id="65" dur="1" fill="hold">
                                          <p:stCondLst>
                                            <p:cond delay="0"/>
                                          </p:stCondLst>
                                        </p:cTn>
                                        <p:tgtEl>
                                          <p:spTgt spid="1287179"/>
                                        </p:tgtEl>
                                        <p:attrNameLst>
                                          <p:attrName>style.visibility</p:attrName>
                                        </p:attrNameLst>
                                      </p:cBhvr>
                                      <p:to>
                                        <p:strVal val="visible"/>
                                      </p:to>
                                    </p:set>
                                    <p:anim calcmode="lin" valueType="num">
                                      <p:cBhvr>
                                        <p:cTn id="66" dur="1000" fill="hold"/>
                                        <p:tgtEl>
                                          <p:spTgt spid="1287179"/>
                                        </p:tgtEl>
                                        <p:attrNameLst>
                                          <p:attrName>ppt_w</p:attrName>
                                        </p:attrNameLst>
                                      </p:cBhvr>
                                      <p:tavLst>
                                        <p:tav tm="0">
                                          <p:val>
                                            <p:strVal val="#ppt_w*0.70"/>
                                          </p:val>
                                        </p:tav>
                                        <p:tav tm="100000">
                                          <p:val>
                                            <p:strVal val="#ppt_w"/>
                                          </p:val>
                                        </p:tav>
                                      </p:tavLst>
                                    </p:anim>
                                    <p:anim calcmode="lin" valueType="num">
                                      <p:cBhvr>
                                        <p:cTn id="67" dur="1000" fill="hold"/>
                                        <p:tgtEl>
                                          <p:spTgt spid="1287179"/>
                                        </p:tgtEl>
                                        <p:attrNameLst>
                                          <p:attrName>ppt_h</p:attrName>
                                        </p:attrNameLst>
                                      </p:cBhvr>
                                      <p:tavLst>
                                        <p:tav tm="0">
                                          <p:val>
                                            <p:strVal val="#ppt_h"/>
                                          </p:val>
                                        </p:tav>
                                        <p:tav tm="100000">
                                          <p:val>
                                            <p:strVal val="#ppt_h"/>
                                          </p:val>
                                        </p:tav>
                                      </p:tavLst>
                                    </p:anim>
                                    <p:animEffect transition="in" filter="fade">
                                      <p:cBhvr>
                                        <p:cTn id="68" dur="1000"/>
                                        <p:tgtEl>
                                          <p:spTgt spid="1287179"/>
                                        </p:tgtEl>
                                      </p:cBhvr>
                                    </p:animEffect>
                                  </p:childTnLst>
                                </p:cTn>
                              </p:par>
                              <p:par>
                                <p:cTn id="69" presetID="55" presetClass="entr" presetSubtype="0" fill="hold" grpId="0" nodeType="withEffect">
                                  <p:stCondLst>
                                    <p:cond delay="0"/>
                                  </p:stCondLst>
                                  <p:childTnLst>
                                    <p:set>
                                      <p:cBhvr>
                                        <p:cTn id="70" dur="1" fill="hold">
                                          <p:stCondLst>
                                            <p:cond delay="0"/>
                                          </p:stCondLst>
                                        </p:cTn>
                                        <p:tgtEl>
                                          <p:spTgt spid="1287184"/>
                                        </p:tgtEl>
                                        <p:attrNameLst>
                                          <p:attrName>style.visibility</p:attrName>
                                        </p:attrNameLst>
                                      </p:cBhvr>
                                      <p:to>
                                        <p:strVal val="visible"/>
                                      </p:to>
                                    </p:set>
                                    <p:anim calcmode="lin" valueType="num">
                                      <p:cBhvr>
                                        <p:cTn id="71" dur="1000" fill="hold"/>
                                        <p:tgtEl>
                                          <p:spTgt spid="1287184"/>
                                        </p:tgtEl>
                                        <p:attrNameLst>
                                          <p:attrName>ppt_w</p:attrName>
                                        </p:attrNameLst>
                                      </p:cBhvr>
                                      <p:tavLst>
                                        <p:tav tm="0">
                                          <p:val>
                                            <p:strVal val="#ppt_w*0.70"/>
                                          </p:val>
                                        </p:tav>
                                        <p:tav tm="100000">
                                          <p:val>
                                            <p:strVal val="#ppt_w"/>
                                          </p:val>
                                        </p:tav>
                                      </p:tavLst>
                                    </p:anim>
                                    <p:anim calcmode="lin" valueType="num">
                                      <p:cBhvr>
                                        <p:cTn id="72" dur="1000" fill="hold"/>
                                        <p:tgtEl>
                                          <p:spTgt spid="1287184"/>
                                        </p:tgtEl>
                                        <p:attrNameLst>
                                          <p:attrName>ppt_h</p:attrName>
                                        </p:attrNameLst>
                                      </p:cBhvr>
                                      <p:tavLst>
                                        <p:tav tm="0">
                                          <p:val>
                                            <p:strVal val="#ppt_h"/>
                                          </p:val>
                                        </p:tav>
                                        <p:tav tm="100000">
                                          <p:val>
                                            <p:strVal val="#ppt_h"/>
                                          </p:val>
                                        </p:tav>
                                      </p:tavLst>
                                    </p:anim>
                                    <p:animEffect transition="in" filter="fade">
                                      <p:cBhvr>
                                        <p:cTn id="73" dur="1000"/>
                                        <p:tgtEl>
                                          <p:spTgt spid="1287184"/>
                                        </p:tgtEl>
                                      </p:cBhvr>
                                    </p:animEffect>
                                  </p:childTnLst>
                                </p:cTn>
                              </p:par>
                              <p:par>
                                <p:cTn id="74" presetID="55" presetClass="entr" presetSubtype="0" fill="hold" grpId="0" nodeType="withEffect">
                                  <p:stCondLst>
                                    <p:cond delay="0"/>
                                  </p:stCondLst>
                                  <p:childTnLst>
                                    <p:set>
                                      <p:cBhvr>
                                        <p:cTn id="75" dur="1" fill="hold">
                                          <p:stCondLst>
                                            <p:cond delay="0"/>
                                          </p:stCondLst>
                                        </p:cTn>
                                        <p:tgtEl>
                                          <p:spTgt spid="1287185"/>
                                        </p:tgtEl>
                                        <p:attrNameLst>
                                          <p:attrName>style.visibility</p:attrName>
                                        </p:attrNameLst>
                                      </p:cBhvr>
                                      <p:to>
                                        <p:strVal val="visible"/>
                                      </p:to>
                                    </p:set>
                                    <p:anim calcmode="lin" valueType="num">
                                      <p:cBhvr>
                                        <p:cTn id="76" dur="1000" fill="hold"/>
                                        <p:tgtEl>
                                          <p:spTgt spid="1287185"/>
                                        </p:tgtEl>
                                        <p:attrNameLst>
                                          <p:attrName>ppt_w</p:attrName>
                                        </p:attrNameLst>
                                      </p:cBhvr>
                                      <p:tavLst>
                                        <p:tav tm="0">
                                          <p:val>
                                            <p:strVal val="#ppt_w*0.70"/>
                                          </p:val>
                                        </p:tav>
                                        <p:tav tm="100000">
                                          <p:val>
                                            <p:strVal val="#ppt_w"/>
                                          </p:val>
                                        </p:tav>
                                      </p:tavLst>
                                    </p:anim>
                                    <p:anim calcmode="lin" valueType="num">
                                      <p:cBhvr>
                                        <p:cTn id="77" dur="1000" fill="hold"/>
                                        <p:tgtEl>
                                          <p:spTgt spid="1287185"/>
                                        </p:tgtEl>
                                        <p:attrNameLst>
                                          <p:attrName>ppt_h</p:attrName>
                                        </p:attrNameLst>
                                      </p:cBhvr>
                                      <p:tavLst>
                                        <p:tav tm="0">
                                          <p:val>
                                            <p:strVal val="#ppt_h"/>
                                          </p:val>
                                        </p:tav>
                                        <p:tav tm="100000">
                                          <p:val>
                                            <p:strVal val="#ppt_h"/>
                                          </p:val>
                                        </p:tav>
                                      </p:tavLst>
                                    </p:anim>
                                    <p:animEffect transition="in" filter="fade">
                                      <p:cBhvr>
                                        <p:cTn id="78" dur="1000"/>
                                        <p:tgtEl>
                                          <p:spTgt spid="1287185"/>
                                        </p:tgtEl>
                                      </p:cBhvr>
                                    </p:animEffect>
                                  </p:childTnLst>
                                </p:cTn>
                              </p:par>
                              <p:par>
                                <p:cTn id="79" presetID="55" presetClass="entr" presetSubtype="0" fill="hold" grpId="0" nodeType="withEffect">
                                  <p:stCondLst>
                                    <p:cond delay="0"/>
                                  </p:stCondLst>
                                  <p:childTnLst>
                                    <p:set>
                                      <p:cBhvr>
                                        <p:cTn id="80" dur="1" fill="hold">
                                          <p:stCondLst>
                                            <p:cond delay="0"/>
                                          </p:stCondLst>
                                        </p:cTn>
                                        <p:tgtEl>
                                          <p:spTgt spid="1287188"/>
                                        </p:tgtEl>
                                        <p:attrNameLst>
                                          <p:attrName>style.visibility</p:attrName>
                                        </p:attrNameLst>
                                      </p:cBhvr>
                                      <p:to>
                                        <p:strVal val="visible"/>
                                      </p:to>
                                    </p:set>
                                    <p:anim calcmode="lin" valueType="num">
                                      <p:cBhvr>
                                        <p:cTn id="81" dur="1000" fill="hold"/>
                                        <p:tgtEl>
                                          <p:spTgt spid="1287188"/>
                                        </p:tgtEl>
                                        <p:attrNameLst>
                                          <p:attrName>ppt_w</p:attrName>
                                        </p:attrNameLst>
                                      </p:cBhvr>
                                      <p:tavLst>
                                        <p:tav tm="0">
                                          <p:val>
                                            <p:strVal val="#ppt_w*0.70"/>
                                          </p:val>
                                        </p:tav>
                                        <p:tav tm="100000">
                                          <p:val>
                                            <p:strVal val="#ppt_w"/>
                                          </p:val>
                                        </p:tav>
                                      </p:tavLst>
                                    </p:anim>
                                    <p:anim calcmode="lin" valueType="num">
                                      <p:cBhvr>
                                        <p:cTn id="82" dur="1000" fill="hold"/>
                                        <p:tgtEl>
                                          <p:spTgt spid="1287188"/>
                                        </p:tgtEl>
                                        <p:attrNameLst>
                                          <p:attrName>ppt_h</p:attrName>
                                        </p:attrNameLst>
                                      </p:cBhvr>
                                      <p:tavLst>
                                        <p:tav tm="0">
                                          <p:val>
                                            <p:strVal val="#ppt_h"/>
                                          </p:val>
                                        </p:tav>
                                        <p:tav tm="100000">
                                          <p:val>
                                            <p:strVal val="#ppt_h"/>
                                          </p:val>
                                        </p:tav>
                                      </p:tavLst>
                                    </p:anim>
                                    <p:animEffect transition="in" filter="fade">
                                      <p:cBhvr>
                                        <p:cTn id="83" dur="1000"/>
                                        <p:tgtEl>
                                          <p:spTgt spid="128718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55" presetClass="entr" presetSubtype="0" fill="hold" grpId="0" nodeType="clickEffect">
                                  <p:stCondLst>
                                    <p:cond delay="0"/>
                                  </p:stCondLst>
                                  <p:childTnLst>
                                    <p:set>
                                      <p:cBhvr>
                                        <p:cTn id="87" dur="1" fill="hold">
                                          <p:stCondLst>
                                            <p:cond delay="0"/>
                                          </p:stCondLst>
                                        </p:cTn>
                                        <p:tgtEl>
                                          <p:spTgt spid="1287190"/>
                                        </p:tgtEl>
                                        <p:attrNameLst>
                                          <p:attrName>style.visibility</p:attrName>
                                        </p:attrNameLst>
                                      </p:cBhvr>
                                      <p:to>
                                        <p:strVal val="visible"/>
                                      </p:to>
                                    </p:set>
                                    <p:anim calcmode="lin" valueType="num">
                                      <p:cBhvr>
                                        <p:cTn id="88" dur="1000" fill="hold"/>
                                        <p:tgtEl>
                                          <p:spTgt spid="1287190"/>
                                        </p:tgtEl>
                                        <p:attrNameLst>
                                          <p:attrName>ppt_w</p:attrName>
                                        </p:attrNameLst>
                                      </p:cBhvr>
                                      <p:tavLst>
                                        <p:tav tm="0">
                                          <p:val>
                                            <p:strVal val="#ppt_w*0.70"/>
                                          </p:val>
                                        </p:tav>
                                        <p:tav tm="100000">
                                          <p:val>
                                            <p:strVal val="#ppt_w"/>
                                          </p:val>
                                        </p:tav>
                                      </p:tavLst>
                                    </p:anim>
                                    <p:anim calcmode="lin" valueType="num">
                                      <p:cBhvr>
                                        <p:cTn id="89" dur="1000" fill="hold"/>
                                        <p:tgtEl>
                                          <p:spTgt spid="1287190"/>
                                        </p:tgtEl>
                                        <p:attrNameLst>
                                          <p:attrName>ppt_h</p:attrName>
                                        </p:attrNameLst>
                                      </p:cBhvr>
                                      <p:tavLst>
                                        <p:tav tm="0">
                                          <p:val>
                                            <p:strVal val="#ppt_h"/>
                                          </p:val>
                                        </p:tav>
                                        <p:tav tm="100000">
                                          <p:val>
                                            <p:strVal val="#ppt_h"/>
                                          </p:val>
                                        </p:tav>
                                      </p:tavLst>
                                    </p:anim>
                                    <p:animEffect transition="in" filter="fade">
                                      <p:cBhvr>
                                        <p:cTn id="90" dur="1000"/>
                                        <p:tgtEl>
                                          <p:spTgt spid="1287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7175" grpId="0"/>
      <p:bldP spid="1287176" grpId="0"/>
      <p:bldP spid="1287177" grpId="0"/>
      <p:bldP spid="1287178" grpId="0"/>
      <p:bldP spid="1287179" grpId="0"/>
      <p:bldP spid="1287180" grpId="0"/>
      <p:bldP spid="1287181" grpId="0"/>
      <p:bldP spid="1287182" grpId="0" animBg="1"/>
      <p:bldP spid="1287183" grpId="0" animBg="1"/>
      <p:bldP spid="1287184" grpId="0" animBg="1"/>
      <p:bldP spid="1287185" grpId="0" animBg="1"/>
      <p:bldP spid="1287186" grpId="0" animBg="1"/>
      <p:bldP spid="1287187" grpId="0" animBg="1"/>
      <p:bldP spid="1287188" grpId="0"/>
      <p:bldP spid="1287189" grpId="0"/>
      <p:bldP spid="128719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4674" name="Rectangle 2"/>
          <p:cNvSpPr>
            <a:spLocks noGrp="1" noChangeArrowheads="1"/>
          </p:cNvSpPr>
          <p:nvPr>
            <p:ph type="title"/>
          </p:nvPr>
        </p:nvSpPr>
        <p:spPr bwMode="auto">
          <a:xfrm>
            <a:off x="107504" y="-99392"/>
            <a:ext cx="8893652" cy="1143000"/>
          </a:xfrm>
          <a:noFill/>
          <a:ln w="9525" algn="ctr">
            <a:noFill/>
            <a:miter lim="800000"/>
            <a:headEnd/>
            <a:tailEnd/>
          </a:ln>
          <a:effectLst/>
        </p:spPr>
        <p:txBody>
          <a:bodyPr>
            <a:normAutofit/>
          </a:bodyPr>
          <a:lstStyle/>
          <a:p>
            <a:r>
              <a:rPr lang="es-CL" sz="3600" dirty="0" smtClean="0">
                <a:latin typeface="+mn-lt"/>
                <a:ea typeface="+mn-ea"/>
                <a:cs typeface="+mn-cs"/>
              </a:rPr>
              <a:t>Mancomunación (</a:t>
            </a:r>
            <a:r>
              <a:rPr lang="es-CL" sz="3600" i="1" dirty="0" err="1" smtClean="0">
                <a:latin typeface="+mn-lt"/>
                <a:ea typeface="+mn-ea"/>
                <a:cs typeface="+mn-cs"/>
              </a:rPr>
              <a:t>pooling</a:t>
            </a:r>
            <a:r>
              <a:rPr lang="es-CL" sz="3600" dirty="0" smtClean="0">
                <a:latin typeface="+mn-lt"/>
                <a:ea typeface="+mn-ea"/>
                <a:cs typeface="+mn-cs"/>
              </a:rPr>
              <a:t>)</a:t>
            </a:r>
            <a:endParaRPr lang="es-CL" sz="3600" dirty="0">
              <a:latin typeface="+mn-lt"/>
              <a:ea typeface="+mn-ea"/>
              <a:cs typeface="+mn-cs"/>
            </a:endParaRPr>
          </a:p>
        </p:txBody>
      </p:sp>
      <p:sp>
        <p:nvSpPr>
          <p:cNvPr id="1564675" name="Rectangle 3"/>
          <p:cNvSpPr>
            <a:spLocks noGrp="1" noChangeArrowheads="1"/>
          </p:cNvSpPr>
          <p:nvPr>
            <p:ph type="body" idx="1"/>
          </p:nvPr>
        </p:nvSpPr>
        <p:spPr bwMode="auto">
          <a:xfrm>
            <a:off x="-45456" y="836712"/>
            <a:ext cx="5409544" cy="3168352"/>
          </a:xfrm>
          <a:solidFill>
            <a:srgbClr val="FFFFFF"/>
          </a:solidFill>
          <a:ln cap="flat" algn="ctr">
            <a:noFill/>
            <a:miter lim="800000"/>
            <a:headEnd/>
            <a:tailEnd/>
          </a:ln>
          <a:effectLst/>
        </p:spPr>
        <p:txBody>
          <a:bodyPr vert="horz" wrap="square" lIns="91440" tIns="45720" rIns="91440" bIns="45720" numCol="1" anchor="t" anchorCtr="0" compatLnSpc="1">
            <a:prstTxWarp prst="textNoShape">
              <a:avLst/>
            </a:prstTxWarp>
            <a:noAutofit/>
          </a:bodyPr>
          <a:lstStyle/>
          <a:p>
            <a:r>
              <a:rPr lang="es-CL" sz="2400" b="1" dirty="0" smtClean="0">
                <a:solidFill>
                  <a:srgbClr val="0070C0"/>
                </a:solidFill>
              </a:rPr>
              <a:t>Definición</a:t>
            </a:r>
          </a:p>
          <a:p>
            <a:pPr lvl="1"/>
            <a:r>
              <a:rPr lang="es-CL" sz="2000" dirty="0" smtClean="0">
                <a:solidFill>
                  <a:srgbClr val="0070C0"/>
                </a:solidFill>
              </a:rPr>
              <a:t>Se trata de la acumulación y gestión de ingresos con el objetivo de asegurar que el riesgo de tener que pagar por los servicios esta cubierto para todos los miembros del pool y no para cada individuo en forma personal…</a:t>
            </a:r>
          </a:p>
          <a:p>
            <a:pPr lvl="1"/>
            <a:r>
              <a:rPr lang="es-ES" sz="2000" dirty="0">
                <a:solidFill>
                  <a:srgbClr val="0070C0"/>
                </a:solidFill>
              </a:rPr>
              <a:t>Para protegerse de la fluctuación de la Renta que produce la </a:t>
            </a:r>
            <a:r>
              <a:rPr lang="es-ES" sz="2000" dirty="0" smtClean="0">
                <a:solidFill>
                  <a:srgbClr val="0070C0"/>
                </a:solidFill>
              </a:rPr>
              <a:t>enfermedad</a:t>
            </a:r>
            <a:endParaRPr lang="es-CL" sz="2000" dirty="0" smtClean="0">
              <a:solidFill>
                <a:srgbClr val="0070C0"/>
              </a:solidFill>
            </a:endParaRPr>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086023"/>
            <a:ext cx="2952328" cy="2342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3"/>
          <p:cNvSpPr txBox="1">
            <a:spLocks noChangeArrowheads="1"/>
          </p:cNvSpPr>
          <p:nvPr/>
        </p:nvSpPr>
        <p:spPr bwMode="auto">
          <a:xfrm>
            <a:off x="5364088" y="3356992"/>
            <a:ext cx="3816424" cy="3312368"/>
          </a:xfrm>
          <a:prstGeom prst="rect">
            <a:avLst/>
          </a:prstGeom>
          <a:solidFill>
            <a:srgbClr val="FFFFFF"/>
          </a:solidFill>
          <a:ln cap="flat" algn="ctr">
            <a:noFill/>
            <a:miter lim="800000"/>
            <a:headEnd/>
            <a:tailEnd/>
          </a:ln>
          <a:effec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rgbClr val="0070C0"/>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70C0"/>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70C0"/>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CL" sz="2000" b="1" dirty="0" smtClean="0"/>
              <a:t>Tamaño y alcance de los aseguradores</a:t>
            </a:r>
          </a:p>
          <a:p>
            <a:pPr lvl="1"/>
            <a:r>
              <a:rPr lang="es-CL" sz="1600" dirty="0" smtClean="0"/>
              <a:t>“Pool” de recursos crítico para garantizar eficiencia</a:t>
            </a:r>
          </a:p>
          <a:p>
            <a:pPr lvl="1"/>
            <a:r>
              <a:rPr lang="es-CL" sz="1600" dirty="0" smtClean="0"/>
              <a:t>Extensión de la cubertura sur des poblaciones con diferentes risques</a:t>
            </a:r>
          </a:p>
          <a:p>
            <a:r>
              <a:rPr lang="es-CL" sz="2000" b="1" dirty="0" smtClean="0"/>
              <a:t>Naturaleza institucional</a:t>
            </a:r>
          </a:p>
          <a:p>
            <a:pPr lvl="1"/>
            <a:r>
              <a:rPr lang="es-CL" sz="1600" dirty="0" smtClean="0"/>
              <a:t>Objetivos</a:t>
            </a:r>
          </a:p>
          <a:p>
            <a:pPr lvl="1"/>
            <a:r>
              <a:rPr lang="es-CL" sz="1600" dirty="0" smtClean="0"/>
              <a:t>Nivel de participación social</a:t>
            </a:r>
          </a:p>
          <a:p>
            <a:pPr lvl="1"/>
            <a:r>
              <a:rPr lang="es-CL" sz="1600" dirty="0" smtClean="0"/>
              <a:t>Gobernanza</a:t>
            </a:r>
          </a:p>
          <a:p>
            <a:pPr lvl="1"/>
            <a:r>
              <a:rPr lang="es-CL" sz="1600" dirty="0" smtClean="0"/>
              <a:t>Nivel de implicación del Estado (regulación, financiamiento, etc.)</a:t>
            </a:r>
            <a:endParaRPr lang="es-CL" sz="1600" dirty="0"/>
          </a:p>
        </p:txBody>
      </p:sp>
      <p:sp>
        <p:nvSpPr>
          <p:cNvPr id="6" name="Rectangle 3"/>
          <p:cNvSpPr txBox="1">
            <a:spLocks noChangeArrowheads="1"/>
          </p:cNvSpPr>
          <p:nvPr/>
        </p:nvSpPr>
        <p:spPr bwMode="auto">
          <a:xfrm>
            <a:off x="-52278" y="3859022"/>
            <a:ext cx="5409544" cy="2378290"/>
          </a:xfrm>
          <a:prstGeom prst="rect">
            <a:avLst/>
          </a:prstGeom>
          <a:noFill/>
          <a:ln cap="flat" algn="ctr">
            <a:noFill/>
            <a:miter lim="800000"/>
            <a:headEnd/>
            <a:tailEnd/>
          </a:ln>
          <a:effectLst/>
        </p:spPr>
        <p:txBody>
          <a:bodyPr vert="horz" wrap="square" lIns="91440" tIns="45720" rIns="91440" bIns="45720" numCol="1" rtlCol="0" anchor="t" anchorCtr="0" compatLnSpc="1">
            <a:prstTxWarp prst="textNoShape">
              <a:avLst/>
            </a:prstTxWarp>
            <a:noAutofit/>
          </a:bodyPr>
          <a:lstStyle>
            <a:lvl1pPr marL="342900" indent="-342900" algn="l" defTabSz="914400" rtl="0" eaLnBrk="1" latinLnBrk="0" hangingPunct="1">
              <a:spcBef>
                <a:spcPct val="20000"/>
              </a:spcBef>
              <a:buFont typeface="Arial" pitchFamily="34" charset="0"/>
              <a:buChar char="•"/>
              <a:defRPr sz="3200" kern="1200">
                <a:solidFill>
                  <a:srgbClr val="0070C0"/>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70C0"/>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70C0"/>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CL" sz="2400" b="1" dirty="0" smtClean="0"/>
              <a:t>Objetivos</a:t>
            </a:r>
          </a:p>
          <a:p>
            <a:pPr lvl="1"/>
            <a:r>
              <a:rPr lang="es-CL" sz="2000" dirty="0" smtClean="0"/>
              <a:t>Maximizar la eficiencia de asignación (pool critico de recursos financieros con inclusión de poblaciones con condiciones de riesgo diversas)</a:t>
            </a:r>
          </a:p>
          <a:p>
            <a:pPr lvl="1"/>
            <a:r>
              <a:rPr lang="es-CL" sz="2000" dirty="0" smtClean="0"/>
              <a:t>Mejorar la Equidad: </a:t>
            </a:r>
          </a:p>
          <a:p>
            <a:pPr lvl="2"/>
            <a:r>
              <a:rPr lang="es-CL" sz="1800" dirty="0" smtClean="0"/>
              <a:t>Restrictiva – contributiva</a:t>
            </a:r>
          </a:p>
          <a:p>
            <a:pPr lvl="2"/>
            <a:r>
              <a:rPr lang="es-CL" sz="1800" dirty="0" smtClean="0"/>
              <a:t>Redistributiva – construcción de derecho y de ciudadanía</a:t>
            </a:r>
          </a:p>
        </p:txBody>
      </p:sp>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9231" y="-51643"/>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88153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67770" name="Group 26"/>
          <p:cNvGraphicFramePr>
            <a:graphicFrameLocks noGrp="1"/>
          </p:cNvGraphicFramePr>
          <p:nvPr>
            <p:ph sz="half" idx="2"/>
            <p:extLst>
              <p:ext uri="{D42A27DB-BD31-4B8C-83A1-F6EECF244321}">
                <p14:modId xmlns:p14="http://schemas.microsoft.com/office/powerpoint/2010/main" val="4036755445"/>
              </p:ext>
            </p:extLst>
          </p:nvPr>
        </p:nvGraphicFramePr>
        <p:xfrm>
          <a:off x="1404243" y="2776846"/>
          <a:ext cx="7488237" cy="3038871"/>
        </p:xfrm>
        <a:graphic>
          <a:graphicData uri="http://schemas.openxmlformats.org/drawingml/2006/table">
            <a:tbl>
              <a:tblPr/>
              <a:tblGrid>
                <a:gridCol w="1583581"/>
                <a:gridCol w="2880320"/>
                <a:gridCol w="3024336"/>
              </a:tblGrid>
              <a:tr h="448071">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s-CL" sz="1800" b="1" i="0" u="none" strike="noStrike" cap="none" normalizeH="0" baseline="0" noProof="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s-CL" sz="2000" b="1" i="0" u="none" strike="noStrike" cap="none" normalizeH="0" baseline="0" noProof="0" dirty="0" smtClean="0">
                          <a:ln>
                            <a:noFill/>
                          </a:ln>
                          <a:solidFill>
                            <a:schemeClr val="tx1"/>
                          </a:solidFill>
                          <a:effectLst/>
                          <a:latin typeface="+mn-lt"/>
                        </a:rPr>
                        <a:t>Contribución Voluntaria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s-CL" sz="2000" b="1" i="0" u="none" strike="noStrike" cap="none" normalizeH="0" baseline="0" noProof="0" dirty="0" smtClean="0">
                          <a:ln>
                            <a:noFill/>
                          </a:ln>
                          <a:solidFill>
                            <a:schemeClr val="tx1"/>
                          </a:solidFill>
                          <a:effectLst/>
                          <a:latin typeface="+mn-lt"/>
                        </a:rPr>
                        <a:t>Contribución Obligatoria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1295400">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s-CL" sz="2000" b="1" i="0" u="none" strike="noStrike" cap="none" normalizeH="0" baseline="0" noProof="0" dirty="0" smtClean="0">
                        <a:ln>
                          <a:noFill/>
                        </a:ln>
                        <a:solidFill>
                          <a:schemeClr val="tx1"/>
                        </a:solidFill>
                        <a:effectLst/>
                        <a:latin typeface="+mn-lt"/>
                      </a:endParaRPr>
                    </a:p>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s-CL" sz="2000" b="1" i="0" u="none" strike="noStrike" cap="none" normalizeH="0" baseline="0" noProof="0" dirty="0" smtClean="0">
                          <a:ln>
                            <a:noFill/>
                          </a:ln>
                          <a:solidFill>
                            <a:schemeClr val="tx1"/>
                          </a:solidFill>
                          <a:effectLst/>
                          <a:latin typeface="+mn-lt"/>
                        </a:rPr>
                        <a:t>Libre elección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s-CL" sz="2000" b="0" i="0" u="none" strike="noStrike" cap="none" normalizeH="0" baseline="0" noProof="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s-CL" sz="2000" b="0" i="0" u="none" strike="noStrike" cap="none" normalizeH="0" baseline="0" noProof="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1295400">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s-CL" sz="2000" b="1" i="0" u="none" strike="noStrike" cap="none" normalizeH="0" baseline="0" noProof="0" dirty="0" smtClean="0">
                        <a:ln>
                          <a:noFill/>
                        </a:ln>
                        <a:solidFill>
                          <a:schemeClr val="tx1"/>
                        </a:solidFill>
                        <a:effectLst/>
                        <a:latin typeface="+mn-lt"/>
                      </a:endParaRPr>
                    </a:p>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s-CL" sz="2000" b="1" i="0" u="none" strike="noStrike" cap="none" normalizeH="0" baseline="0" noProof="0" dirty="0" smtClean="0">
                          <a:ln>
                            <a:noFill/>
                          </a:ln>
                          <a:solidFill>
                            <a:schemeClr val="tx1"/>
                          </a:solidFill>
                          <a:effectLst/>
                          <a:latin typeface="+mn-lt"/>
                        </a:rPr>
                        <a:t>Obligatoria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s-CL" sz="2000" b="0" i="0" u="none" strike="noStrike" cap="none" normalizeH="0" baseline="0" noProof="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s-CL" sz="2000" b="0" i="0" u="none" strike="noStrike" cap="none" normalizeH="0" baseline="0" noProof="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
        <p:nvSpPr>
          <p:cNvPr id="5" name="ZoneTexte 4"/>
          <p:cNvSpPr txBox="1"/>
          <p:nvPr/>
        </p:nvSpPr>
        <p:spPr>
          <a:xfrm>
            <a:off x="3120440" y="3523377"/>
            <a:ext cx="2747704" cy="646331"/>
          </a:xfrm>
          <a:prstGeom prst="rect">
            <a:avLst/>
          </a:prstGeom>
          <a:noFill/>
        </p:spPr>
        <p:txBody>
          <a:bodyPr wrap="square" rtlCol="0">
            <a:spAutoFit/>
          </a:bodyPr>
          <a:lstStyle/>
          <a:p>
            <a:pPr lvl="0"/>
            <a:r>
              <a:rPr lang="es-CL" dirty="0" smtClean="0">
                <a:latin typeface="+mj-lt"/>
              </a:rPr>
              <a:t>Seguros privados desregulados</a:t>
            </a:r>
          </a:p>
        </p:txBody>
      </p:sp>
      <p:sp>
        <p:nvSpPr>
          <p:cNvPr id="6" name="ZoneTexte 5"/>
          <p:cNvSpPr txBox="1"/>
          <p:nvPr/>
        </p:nvSpPr>
        <p:spPr>
          <a:xfrm>
            <a:off x="5926828" y="3257411"/>
            <a:ext cx="2949886" cy="1200329"/>
          </a:xfrm>
          <a:prstGeom prst="rect">
            <a:avLst/>
          </a:prstGeom>
          <a:noFill/>
        </p:spPr>
        <p:txBody>
          <a:bodyPr wrap="square" rtlCol="0">
            <a:spAutoFit/>
          </a:bodyPr>
          <a:lstStyle/>
          <a:p>
            <a:pPr lvl="0"/>
            <a:r>
              <a:rPr lang="es-CL" dirty="0">
                <a:latin typeface="+mj-lt"/>
              </a:rPr>
              <a:t>Aseguramiento </a:t>
            </a:r>
            <a:r>
              <a:rPr lang="es-CL" dirty="0" smtClean="0">
                <a:latin typeface="+mj-lt"/>
              </a:rPr>
              <a:t>público </a:t>
            </a:r>
            <a:r>
              <a:rPr lang="es-CL" dirty="0">
                <a:latin typeface="+mj-lt"/>
              </a:rPr>
              <a:t>(financiamiento seguros privados </a:t>
            </a:r>
            <a:r>
              <a:rPr lang="es-CL" dirty="0" smtClean="0">
                <a:latin typeface="+mj-lt"/>
              </a:rPr>
              <a:t>o financiamiento </a:t>
            </a:r>
            <a:r>
              <a:rPr lang="es-CL" dirty="0">
                <a:latin typeface="+mj-lt"/>
              </a:rPr>
              <a:t>impuesto general)</a:t>
            </a:r>
          </a:p>
        </p:txBody>
      </p:sp>
      <p:sp>
        <p:nvSpPr>
          <p:cNvPr id="7" name="ZoneTexte 6"/>
          <p:cNvSpPr txBox="1"/>
          <p:nvPr/>
        </p:nvSpPr>
        <p:spPr>
          <a:xfrm>
            <a:off x="3048432" y="4758546"/>
            <a:ext cx="3035736" cy="923330"/>
          </a:xfrm>
          <a:prstGeom prst="rect">
            <a:avLst/>
          </a:prstGeom>
          <a:noFill/>
        </p:spPr>
        <p:txBody>
          <a:bodyPr wrap="square" rtlCol="0">
            <a:spAutoFit/>
          </a:bodyPr>
          <a:lstStyle/>
          <a:p>
            <a:pPr lvl="0"/>
            <a:r>
              <a:rPr lang="es-CL" dirty="0" smtClean="0">
                <a:latin typeface="+mj-lt"/>
              </a:rPr>
              <a:t>Seguros privados en competencia</a:t>
            </a:r>
          </a:p>
          <a:p>
            <a:endParaRPr lang="es-CL" dirty="0">
              <a:latin typeface="+mj-lt"/>
            </a:endParaRPr>
          </a:p>
        </p:txBody>
      </p:sp>
      <p:sp>
        <p:nvSpPr>
          <p:cNvPr id="8" name="ZoneTexte 7"/>
          <p:cNvSpPr txBox="1"/>
          <p:nvPr/>
        </p:nvSpPr>
        <p:spPr>
          <a:xfrm>
            <a:off x="5871402" y="4600989"/>
            <a:ext cx="3005311" cy="923330"/>
          </a:xfrm>
          <a:prstGeom prst="rect">
            <a:avLst/>
          </a:prstGeom>
          <a:noFill/>
        </p:spPr>
        <p:txBody>
          <a:bodyPr wrap="square" rtlCol="0">
            <a:spAutoFit/>
          </a:bodyPr>
          <a:lstStyle/>
          <a:p>
            <a:pPr lvl="0"/>
            <a:r>
              <a:rPr lang="es-CL" dirty="0" smtClean="0">
                <a:latin typeface="+mj-lt"/>
              </a:rPr>
              <a:t>Aseguramiento público </a:t>
            </a:r>
          </a:p>
          <a:p>
            <a:pPr lvl="0"/>
            <a:r>
              <a:rPr lang="es-CL" dirty="0" smtClean="0">
                <a:latin typeface="+mj-lt"/>
              </a:rPr>
              <a:t>(financiamiento impuesto general)</a:t>
            </a:r>
          </a:p>
        </p:txBody>
      </p:sp>
      <p:sp>
        <p:nvSpPr>
          <p:cNvPr id="11" name="Text Box 5"/>
          <p:cNvSpPr txBox="1">
            <a:spLocks noChangeArrowheads="1"/>
          </p:cNvSpPr>
          <p:nvPr/>
        </p:nvSpPr>
        <p:spPr bwMode="auto">
          <a:xfrm>
            <a:off x="2961176" y="2297500"/>
            <a:ext cx="5931304" cy="430887"/>
          </a:xfrm>
          <a:prstGeom prst="rect">
            <a:avLst/>
          </a:prstGeom>
          <a:solidFill>
            <a:srgbClr val="00B0F0"/>
          </a:solidFill>
          <a:ln>
            <a:noFill/>
          </a:ln>
          <a:effectLst/>
          <a:extLst/>
        </p:spPr>
        <p:txBody>
          <a:bodyPr wrap="none">
            <a:spAutoFit/>
          </a:bodyPr>
          <a:lstStyle/>
          <a:p>
            <a:pPr eaLnBrk="0" hangingPunct="0"/>
            <a:r>
              <a:rPr lang="es-CL" sz="2000" b="1" dirty="0">
                <a:solidFill>
                  <a:schemeClr val="bg1"/>
                </a:solidFill>
                <a:latin typeface="+mj-lt"/>
              </a:rPr>
              <a:t>               </a:t>
            </a:r>
            <a:r>
              <a:rPr lang="es-CL" sz="2200" b="1" dirty="0" smtClean="0">
                <a:solidFill>
                  <a:schemeClr val="bg1"/>
                </a:solidFill>
                <a:latin typeface="+mj-lt"/>
              </a:rPr>
              <a:t>NATURALEZA DE LA CONTRIBUCIÓN</a:t>
            </a:r>
            <a:r>
              <a:rPr lang="es-CL" sz="2000" b="1" dirty="0" smtClean="0">
                <a:solidFill>
                  <a:schemeClr val="bg1"/>
                </a:solidFill>
                <a:latin typeface="+mj-lt"/>
              </a:rPr>
              <a:t>            </a:t>
            </a:r>
            <a:endParaRPr lang="es-CL" sz="2000" b="1" dirty="0">
              <a:solidFill>
                <a:schemeClr val="bg1"/>
              </a:solidFill>
              <a:latin typeface="+mj-lt"/>
            </a:endParaRPr>
          </a:p>
        </p:txBody>
      </p:sp>
      <p:sp>
        <p:nvSpPr>
          <p:cNvPr id="14" name="Text Box 5"/>
          <p:cNvSpPr txBox="1">
            <a:spLocks noChangeArrowheads="1"/>
          </p:cNvSpPr>
          <p:nvPr/>
        </p:nvSpPr>
        <p:spPr bwMode="auto">
          <a:xfrm>
            <a:off x="147980" y="3193128"/>
            <a:ext cx="1224136" cy="2554545"/>
          </a:xfrm>
          <a:prstGeom prst="rect">
            <a:avLst/>
          </a:prstGeom>
          <a:solidFill>
            <a:srgbClr val="00B0F0"/>
          </a:solidFill>
          <a:ln>
            <a:noFill/>
          </a:ln>
          <a:effectLst/>
          <a:extLst/>
        </p:spPr>
        <p:txBody>
          <a:bodyPr wrap="square">
            <a:spAutoFit/>
          </a:bodyPr>
          <a:lstStyle/>
          <a:p>
            <a:pPr eaLnBrk="0" hangingPunct="0"/>
            <a:endParaRPr lang="es-CL" sz="500" b="1" dirty="0" smtClean="0">
              <a:solidFill>
                <a:schemeClr val="bg1"/>
              </a:solidFill>
              <a:latin typeface="+mj-lt"/>
            </a:endParaRPr>
          </a:p>
          <a:p>
            <a:pPr eaLnBrk="0" hangingPunct="0"/>
            <a:endParaRPr lang="es-CL" sz="500" b="1" dirty="0" smtClean="0">
              <a:solidFill>
                <a:schemeClr val="bg1"/>
              </a:solidFill>
              <a:latin typeface="+mj-lt"/>
            </a:endParaRPr>
          </a:p>
          <a:p>
            <a:pPr eaLnBrk="0" hangingPunct="0"/>
            <a:r>
              <a:rPr lang="es-CL" sz="2000" b="1" dirty="0" smtClean="0">
                <a:solidFill>
                  <a:schemeClr val="bg1"/>
                </a:solidFill>
                <a:latin typeface="+mj-lt"/>
              </a:rPr>
              <a:t>DECISIÓN SOBRE</a:t>
            </a:r>
          </a:p>
          <a:p>
            <a:pPr eaLnBrk="0" hangingPunct="0"/>
            <a:r>
              <a:rPr lang="es-CL" sz="2000" b="1" dirty="0" smtClean="0">
                <a:solidFill>
                  <a:schemeClr val="bg1"/>
                </a:solidFill>
                <a:latin typeface="+mj-lt"/>
              </a:rPr>
              <a:t>DEL DESTINO DE </a:t>
            </a:r>
          </a:p>
          <a:p>
            <a:pPr eaLnBrk="0" hangingPunct="0"/>
            <a:r>
              <a:rPr lang="es-CL" sz="2000" b="1" dirty="0" smtClean="0">
                <a:solidFill>
                  <a:schemeClr val="bg1"/>
                </a:solidFill>
                <a:latin typeface="+mj-lt"/>
              </a:rPr>
              <a:t>LA CONTRIB.</a:t>
            </a:r>
          </a:p>
          <a:p>
            <a:pPr eaLnBrk="0" hangingPunct="0"/>
            <a:endParaRPr lang="es-CL" sz="500" b="1" dirty="0" smtClean="0">
              <a:solidFill>
                <a:schemeClr val="bg1"/>
              </a:solidFill>
              <a:latin typeface="+mj-lt"/>
            </a:endParaRPr>
          </a:p>
          <a:p>
            <a:pPr eaLnBrk="0" hangingPunct="0"/>
            <a:endParaRPr lang="es-CL" sz="500" b="1" dirty="0">
              <a:solidFill>
                <a:schemeClr val="bg1"/>
              </a:solidFill>
              <a:latin typeface="+mj-lt"/>
            </a:endParaRPr>
          </a:p>
        </p:txBody>
      </p:sp>
      <p:sp>
        <p:nvSpPr>
          <p:cNvPr id="12" name="ZoneTexte 7"/>
          <p:cNvSpPr txBox="1"/>
          <p:nvPr/>
        </p:nvSpPr>
        <p:spPr>
          <a:xfrm>
            <a:off x="0" y="971436"/>
            <a:ext cx="2812276" cy="369332"/>
          </a:xfrm>
          <a:prstGeom prst="rect">
            <a:avLst/>
          </a:prstGeom>
          <a:solidFill>
            <a:schemeClr val="bg1"/>
          </a:solidFill>
        </p:spPr>
        <p:txBody>
          <a:bodyPr wrap="square" rtlCol="0">
            <a:spAutoFit/>
          </a:bodyPr>
          <a:lstStyle/>
          <a:p>
            <a:pPr lvl="0"/>
            <a:r>
              <a:rPr lang="es-CL" dirty="0" smtClean="0">
                <a:latin typeface="+mj-lt"/>
              </a:rPr>
              <a:t>ISAPRES (7%), ARS, EPS, …</a:t>
            </a:r>
          </a:p>
        </p:txBody>
      </p:sp>
      <p:sp>
        <p:nvSpPr>
          <p:cNvPr id="13" name="ZoneTexte 7"/>
          <p:cNvSpPr txBox="1"/>
          <p:nvPr/>
        </p:nvSpPr>
        <p:spPr>
          <a:xfrm>
            <a:off x="3744416" y="1124744"/>
            <a:ext cx="2627784" cy="646331"/>
          </a:xfrm>
          <a:prstGeom prst="rect">
            <a:avLst/>
          </a:prstGeom>
          <a:solidFill>
            <a:schemeClr val="bg1"/>
          </a:solidFill>
        </p:spPr>
        <p:txBody>
          <a:bodyPr wrap="square" rtlCol="0">
            <a:spAutoFit/>
          </a:bodyPr>
          <a:lstStyle/>
          <a:p>
            <a:pPr lvl="0"/>
            <a:r>
              <a:rPr lang="es-CL" dirty="0" smtClean="0">
                <a:latin typeface="+mj-lt"/>
              </a:rPr>
              <a:t>Seguro complementario ISAPRES (˂7%)</a:t>
            </a:r>
          </a:p>
        </p:txBody>
      </p:sp>
      <p:pic>
        <p:nvPicPr>
          <p:cNvPr id="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9231" y="-51643"/>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le 1"/>
          <p:cNvSpPr txBox="1">
            <a:spLocks/>
          </p:cNvSpPr>
          <p:nvPr/>
        </p:nvSpPr>
        <p:spPr>
          <a:xfrm>
            <a:off x="409902" y="90122"/>
            <a:ext cx="8371490" cy="804041"/>
          </a:xfrm>
          <a:prstGeom prst="rect">
            <a:avLst/>
          </a:prstGeo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lvl1pPr marL="342900" indent="-342900" algn="ctr" defTabSz="914400" eaLnBrk="1" latinLnBrk="0" hangingPunct="1">
              <a:buFont typeface="Arial" pitchFamily="34" charset="0"/>
              <a:buNone/>
              <a:defRPr sz="3200" b="1">
                <a:solidFill>
                  <a:srgbClr val="0070C0"/>
                </a:solidFill>
                <a:effectLst>
                  <a:outerShdw blurRad="38100" dist="38100" dir="2700000" algn="tl">
                    <a:srgbClr val="000000">
                      <a:alpha val="43137"/>
                    </a:srgbClr>
                  </a:outerShdw>
                </a:effectLst>
                <a:latin typeface="Calibri" pitchFamily="34" charset="0"/>
                <a:ea typeface="+mj-ea"/>
                <a:cs typeface="Arial" pitchFamily="34" charset="0"/>
              </a:defRPr>
            </a:lvl1pPr>
            <a:lvl2pPr marL="742950" indent="-285750" defTabSz="914400" eaLnBrk="1" latinLnBrk="0" hangingPunct="1">
              <a:spcBef>
                <a:spcPct val="20000"/>
              </a:spcBef>
              <a:buFont typeface="Arial" pitchFamily="34" charset="0"/>
              <a:buChar char="–"/>
              <a:defRPr sz="2800">
                <a:latin typeface="+mn-lt"/>
                <a:ea typeface="+mn-ea"/>
              </a:defRPr>
            </a:lvl2pPr>
            <a:lvl3pPr marL="1143000" indent="-228600" defTabSz="914400" eaLnBrk="1" latinLnBrk="0" hangingPunct="1">
              <a:spcBef>
                <a:spcPct val="20000"/>
              </a:spcBef>
              <a:buFont typeface="Arial" pitchFamily="34" charset="0"/>
              <a:buChar char="•"/>
              <a:defRPr sz="2400">
                <a:latin typeface="+mn-lt"/>
                <a:ea typeface="+mn-ea"/>
              </a:defRPr>
            </a:lvl3pPr>
            <a:lvl4pPr marL="1600200" indent="-228600" defTabSz="914400" eaLnBrk="1" latinLnBrk="0" hangingPunct="1">
              <a:spcBef>
                <a:spcPct val="20000"/>
              </a:spcBef>
              <a:buFont typeface="Arial" pitchFamily="34" charset="0"/>
              <a:buChar char="–"/>
              <a:defRPr sz="2000">
                <a:latin typeface="+mn-lt"/>
                <a:ea typeface="+mn-ea"/>
              </a:defRPr>
            </a:lvl4pPr>
            <a:lvl5pPr marL="2057400" indent="-228600" defTabSz="914400" eaLnBrk="1" latinLnBrk="0" hangingPunct="1">
              <a:spcBef>
                <a:spcPct val="20000"/>
              </a:spcBef>
              <a:buFont typeface="Arial" pitchFamily="34"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r>
              <a:rPr lang="es-AR" sz="3600" dirty="0" smtClean="0"/>
              <a:t>Relación asegurador-beneficiario</a:t>
            </a:r>
            <a:endParaRPr lang="es-AR" sz="3600" dirty="0"/>
          </a:p>
        </p:txBody>
      </p:sp>
    </p:spTree>
    <p:extLst>
      <p:ext uri="{BB962C8B-B14F-4D97-AF65-F5344CB8AC3E}">
        <p14:creationId xmlns:p14="http://schemas.microsoft.com/office/powerpoint/2010/main" val="31034339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5E-6 -1.11111E-6 L -0.06892 0.53033 " pathEditMode="relative" rAng="0" ptsTypes="AA">
                                      <p:cBhvr>
                                        <p:cTn id="26" dur="2000" fill="hold"/>
                                        <p:tgtEl>
                                          <p:spTgt spid="13"/>
                                        </p:tgtEl>
                                        <p:attrNameLst>
                                          <p:attrName>ppt_x</p:attrName>
                                          <p:attrName>ppt_y</p:attrName>
                                        </p:attrNameLst>
                                      </p:cBhvr>
                                      <p:rCtr x="-3455" y="26505"/>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3.05556E-6 0.00301 L 0.66736 0.36389 " pathEditMode="relative" rAng="0" ptsTypes="AA">
                                      <p:cBhvr>
                                        <p:cTn id="30" dur="2000" fill="hold"/>
                                        <p:tgtEl>
                                          <p:spTgt spid="12"/>
                                        </p:tgtEl>
                                        <p:attrNameLst>
                                          <p:attrName>ppt_x</p:attrName>
                                          <p:attrName>ppt_y</p:attrName>
                                        </p:attrNameLst>
                                      </p:cBhvr>
                                      <p:rCtr x="33368" y="180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794" name="Rectangle 2"/>
          <p:cNvSpPr>
            <a:spLocks noGrp="1" noChangeArrowheads="1"/>
          </p:cNvSpPr>
          <p:nvPr>
            <p:ph type="title"/>
          </p:nvPr>
        </p:nvSpPr>
        <p:spPr bwMode="auto">
          <a:xfrm>
            <a:off x="468313" y="116632"/>
            <a:ext cx="8229600" cy="792163"/>
          </a:xfr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p>
            <a:pPr marL="342900" indent="-342900" fontAlgn="base">
              <a:spcAft>
                <a:spcPct val="0"/>
              </a:spcAft>
              <a:buFont typeface="Arial" pitchFamily="34" charset="0"/>
            </a:pPr>
            <a:r>
              <a:rPr lang="es-CL" sz="3600" dirty="0">
                <a:latin typeface="Calibri" pitchFamily="34" charset="0"/>
              </a:rPr>
              <a:t>Relaciones entre los aseguradores</a:t>
            </a:r>
          </a:p>
        </p:txBody>
      </p:sp>
      <p:sp>
        <p:nvSpPr>
          <p:cNvPr id="1569795" name="Text Box 3"/>
          <p:cNvSpPr txBox="1">
            <a:spLocks noChangeArrowheads="1"/>
          </p:cNvSpPr>
          <p:nvPr/>
        </p:nvSpPr>
        <p:spPr bwMode="auto">
          <a:xfrm>
            <a:off x="250825" y="1989138"/>
            <a:ext cx="2808288" cy="1200329"/>
          </a:xfrm>
          <a:prstGeom prst="rect">
            <a:avLst/>
          </a:prstGeom>
          <a:solidFill>
            <a:schemeClr val="accent5">
              <a:lumMod val="20000"/>
              <a:lumOff val="80000"/>
            </a:schemeClr>
          </a:solidFill>
          <a:ln w="9525">
            <a:solidFill>
              <a:schemeClr val="tx1"/>
            </a:solidFill>
            <a:miter lim="800000"/>
            <a:headEnd/>
            <a:tailEnd/>
          </a:ln>
          <a:effectLst/>
        </p:spPr>
        <p:txBody>
          <a:bodyPr>
            <a:spAutoFit/>
          </a:bodyPr>
          <a:lstStyle/>
          <a:p>
            <a:pPr>
              <a:spcBef>
                <a:spcPct val="50000"/>
              </a:spcBef>
            </a:pPr>
            <a:r>
              <a:rPr lang="es-CL" dirty="0" smtClean="0">
                <a:solidFill>
                  <a:srgbClr val="000000"/>
                </a:solidFill>
                <a:latin typeface="+mj-lt"/>
              </a:rPr>
              <a:t>Entre asegurados de la seguridad social o privados con recaudación obligatoria o voluntaria</a:t>
            </a:r>
            <a:endParaRPr lang="es-CL" dirty="0">
              <a:solidFill>
                <a:srgbClr val="000000"/>
              </a:solidFill>
              <a:latin typeface="+mj-lt"/>
            </a:endParaRPr>
          </a:p>
        </p:txBody>
      </p:sp>
      <p:sp>
        <p:nvSpPr>
          <p:cNvPr id="1569796" name="Text Box 4"/>
          <p:cNvSpPr txBox="1">
            <a:spLocks noChangeArrowheads="1"/>
          </p:cNvSpPr>
          <p:nvPr/>
        </p:nvSpPr>
        <p:spPr bwMode="auto">
          <a:xfrm>
            <a:off x="3419475" y="1989138"/>
            <a:ext cx="2736850" cy="1200329"/>
          </a:xfrm>
          <a:prstGeom prst="rect">
            <a:avLst/>
          </a:prstGeom>
          <a:solidFill>
            <a:schemeClr val="accent5">
              <a:lumMod val="20000"/>
              <a:lumOff val="80000"/>
            </a:schemeClr>
          </a:solidFill>
          <a:ln w="9525">
            <a:solidFill>
              <a:schemeClr val="tx1"/>
            </a:solidFill>
            <a:miter lim="800000"/>
            <a:headEnd/>
            <a:tailEnd/>
          </a:ln>
          <a:effectLst/>
        </p:spPr>
        <p:txBody>
          <a:bodyPr>
            <a:spAutoFit/>
          </a:bodyPr>
          <a:lstStyle/>
          <a:p>
            <a:pPr algn="ctr">
              <a:spcBef>
                <a:spcPct val="50000"/>
              </a:spcBef>
            </a:pPr>
            <a:r>
              <a:rPr lang="es-CL" dirty="0" smtClean="0">
                <a:solidFill>
                  <a:srgbClr val="000000"/>
                </a:solidFill>
                <a:latin typeface="+mj-lt"/>
              </a:rPr>
              <a:t>Incentivos económicos a través de formas de </a:t>
            </a:r>
            <a:r>
              <a:rPr lang="es-CL" b="1" dirty="0" smtClean="0">
                <a:solidFill>
                  <a:srgbClr val="000000"/>
                </a:solidFill>
                <a:latin typeface="+mj-lt"/>
              </a:rPr>
              <a:t>competencia </a:t>
            </a:r>
            <a:r>
              <a:rPr lang="es-CL" dirty="0" smtClean="0">
                <a:solidFill>
                  <a:srgbClr val="000000"/>
                </a:solidFill>
                <a:latin typeface="+mj-lt"/>
              </a:rPr>
              <a:t>(libertad de elección)</a:t>
            </a:r>
            <a:endParaRPr lang="es-CL" dirty="0">
              <a:solidFill>
                <a:srgbClr val="000000"/>
              </a:solidFill>
              <a:latin typeface="+mj-lt"/>
            </a:endParaRPr>
          </a:p>
        </p:txBody>
      </p:sp>
      <p:sp>
        <p:nvSpPr>
          <p:cNvPr id="1569797" name="Text Box 5"/>
          <p:cNvSpPr txBox="1">
            <a:spLocks noChangeArrowheads="1"/>
          </p:cNvSpPr>
          <p:nvPr/>
        </p:nvSpPr>
        <p:spPr bwMode="auto">
          <a:xfrm>
            <a:off x="6516688" y="1844675"/>
            <a:ext cx="2376487" cy="1754326"/>
          </a:xfrm>
          <a:prstGeom prst="rect">
            <a:avLst/>
          </a:prstGeom>
          <a:solidFill>
            <a:schemeClr val="accent5">
              <a:lumMod val="20000"/>
              <a:lumOff val="80000"/>
            </a:schemeClr>
          </a:solidFill>
          <a:ln w="9525">
            <a:solidFill>
              <a:schemeClr val="tx1"/>
            </a:solidFill>
            <a:miter lim="800000"/>
            <a:headEnd/>
            <a:tailEnd/>
          </a:ln>
          <a:effectLst/>
        </p:spPr>
        <p:txBody>
          <a:bodyPr>
            <a:spAutoFit/>
          </a:bodyPr>
          <a:lstStyle/>
          <a:p>
            <a:pPr>
              <a:spcBef>
                <a:spcPct val="50000"/>
              </a:spcBef>
            </a:pPr>
            <a:r>
              <a:rPr lang="es-CL" b="1" dirty="0" smtClean="0">
                <a:solidFill>
                  <a:srgbClr val="000000"/>
                </a:solidFill>
                <a:latin typeface="+mj-lt"/>
              </a:rPr>
              <a:t>Segmentación fragmentación</a:t>
            </a:r>
            <a:r>
              <a:rPr lang="es-CL" dirty="0" smtClean="0">
                <a:solidFill>
                  <a:srgbClr val="000000"/>
                </a:solidFill>
                <a:latin typeface="+mj-lt"/>
              </a:rPr>
              <a:t> debilidad de la capacidad del Estado a ejercer la función de rectoría</a:t>
            </a:r>
            <a:endParaRPr lang="es-CL" dirty="0">
              <a:solidFill>
                <a:srgbClr val="000000"/>
              </a:solidFill>
              <a:latin typeface="+mj-lt"/>
            </a:endParaRPr>
          </a:p>
        </p:txBody>
      </p:sp>
      <p:sp>
        <p:nvSpPr>
          <p:cNvPr id="1569798" name="Text Box 6"/>
          <p:cNvSpPr txBox="1">
            <a:spLocks noChangeArrowheads="1"/>
          </p:cNvSpPr>
          <p:nvPr/>
        </p:nvSpPr>
        <p:spPr bwMode="auto">
          <a:xfrm>
            <a:off x="250825" y="5445125"/>
            <a:ext cx="2808288" cy="923330"/>
          </a:xfrm>
          <a:prstGeom prst="rect">
            <a:avLst/>
          </a:prstGeom>
          <a:solidFill>
            <a:schemeClr val="accent5">
              <a:lumMod val="20000"/>
              <a:lumOff val="80000"/>
            </a:schemeClr>
          </a:solidFill>
          <a:ln w="9525">
            <a:solidFill>
              <a:schemeClr val="tx1"/>
            </a:solidFill>
            <a:miter lim="800000"/>
            <a:headEnd/>
            <a:tailEnd/>
          </a:ln>
          <a:effectLst/>
        </p:spPr>
        <p:txBody>
          <a:bodyPr>
            <a:spAutoFit/>
          </a:bodyPr>
          <a:lstStyle/>
          <a:p>
            <a:pPr>
              <a:spcBef>
                <a:spcPct val="50000"/>
              </a:spcBef>
            </a:pPr>
            <a:r>
              <a:rPr lang="es-CL" smtClean="0">
                <a:solidFill>
                  <a:srgbClr val="000000"/>
                </a:solidFill>
                <a:latin typeface="+mj-lt"/>
              </a:rPr>
              <a:t>Entre organizaciones del Estado a diferentes niveles de jurisdiccion</a:t>
            </a:r>
            <a:endParaRPr lang="es-CL">
              <a:solidFill>
                <a:srgbClr val="000000"/>
              </a:solidFill>
              <a:latin typeface="+mj-lt"/>
            </a:endParaRPr>
          </a:p>
        </p:txBody>
      </p:sp>
      <p:sp>
        <p:nvSpPr>
          <p:cNvPr id="1569799" name="Text Box 7"/>
          <p:cNvSpPr txBox="1">
            <a:spLocks noChangeArrowheads="1"/>
          </p:cNvSpPr>
          <p:nvPr/>
        </p:nvSpPr>
        <p:spPr bwMode="auto">
          <a:xfrm>
            <a:off x="3563938" y="3573463"/>
            <a:ext cx="2663825" cy="923330"/>
          </a:xfrm>
          <a:prstGeom prst="rect">
            <a:avLst/>
          </a:prstGeom>
          <a:solidFill>
            <a:schemeClr val="accent5">
              <a:lumMod val="20000"/>
              <a:lumOff val="80000"/>
            </a:schemeClr>
          </a:solidFill>
          <a:ln w="9525">
            <a:solidFill>
              <a:schemeClr val="tx1"/>
            </a:solidFill>
            <a:miter lim="800000"/>
            <a:headEnd/>
            <a:tailEnd/>
          </a:ln>
          <a:effectLst/>
        </p:spPr>
        <p:txBody>
          <a:bodyPr>
            <a:spAutoFit/>
          </a:bodyPr>
          <a:lstStyle/>
          <a:p>
            <a:pPr algn="ctr">
              <a:spcBef>
                <a:spcPct val="50000"/>
              </a:spcBef>
            </a:pPr>
            <a:r>
              <a:rPr lang="es-CL" b="1" dirty="0" smtClean="0">
                <a:solidFill>
                  <a:srgbClr val="000000"/>
                </a:solidFill>
                <a:latin typeface="+mj-lt"/>
              </a:rPr>
              <a:t>Regulación </a:t>
            </a:r>
            <a:r>
              <a:rPr lang="es-CL" dirty="0" smtClean="0">
                <a:solidFill>
                  <a:srgbClr val="000000"/>
                </a:solidFill>
                <a:latin typeface="+mj-lt"/>
              </a:rPr>
              <a:t>de los beneficios, modelos </a:t>
            </a:r>
            <a:r>
              <a:rPr lang="es-CL" smtClean="0">
                <a:solidFill>
                  <a:srgbClr val="000000"/>
                </a:solidFill>
                <a:latin typeface="+mj-lt"/>
              </a:rPr>
              <a:t>de atención </a:t>
            </a:r>
            <a:r>
              <a:rPr lang="es-CL" dirty="0" smtClean="0">
                <a:solidFill>
                  <a:srgbClr val="000000"/>
                </a:solidFill>
                <a:latin typeface="+mj-lt"/>
              </a:rPr>
              <a:t>y subsidios</a:t>
            </a:r>
            <a:endParaRPr lang="es-CL" dirty="0">
              <a:solidFill>
                <a:srgbClr val="000000"/>
              </a:solidFill>
              <a:latin typeface="+mj-lt"/>
            </a:endParaRPr>
          </a:p>
        </p:txBody>
      </p:sp>
      <p:sp>
        <p:nvSpPr>
          <p:cNvPr id="1569800" name="Text Box 8"/>
          <p:cNvSpPr txBox="1">
            <a:spLocks noChangeArrowheads="1"/>
          </p:cNvSpPr>
          <p:nvPr/>
        </p:nvSpPr>
        <p:spPr bwMode="auto">
          <a:xfrm>
            <a:off x="179388" y="3860800"/>
            <a:ext cx="2879725" cy="646331"/>
          </a:xfrm>
          <a:prstGeom prst="rect">
            <a:avLst/>
          </a:prstGeom>
          <a:solidFill>
            <a:schemeClr val="accent5">
              <a:lumMod val="20000"/>
              <a:lumOff val="80000"/>
            </a:schemeClr>
          </a:solidFill>
          <a:ln w="9525">
            <a:solidFill>
              <a:schemeClr val="tx1"/>
            </a:solidFill>
            <a:miter lim="800000"/>
            <a:headEnd/>
            <a:tailEnd/>
          </a:ln>
          <a:effectLst/>
        </p:spPr>
        <p:txBody>
          <a:bodyPr>
            <a:spAutoFit/>
          </a:bodyPr>
          <a:lstStyle/>
          <a:p>
            <a:pPr>
              <a:spcBef>
                <a:spcPct val="50000"/>
              </a:spcBef>
            </a:pPr>
            <a:r>
              <a:rPr lang="es-CL" dirty="0" smtClean="0">
                <a:solidFill>
                  <a:srgbClr val="000000"/>
                </a:solidFill>
                <a:latin typeface="+mj-lt"/>
              </a:rPr>
              <a:t>Entre organizaciones de la seguridad social del Estado</a:t>
            </a:r>
            <a:endParaRPr lang="es-CL" dirty="0">
              <a:solidFill>
                <a:srgbClr val="000000"/>
              </a:solidFill>
              <a:latin typeface="+mj-lt"/>
            </a:endParaRPr>
          </a:p>
        </p:txBody>
      </p:sp>
      <p:sp>
        <p:nvSpPr>
          <p:cNvPr id="1569801" name="Text Box 9"/>
          <p:cNvSpPr txBox="1">
            <a:spLocks noChangeArrowheads="1"/>
          </p:cNvSpPr>
          <p:nvPr/>
        </p:nvSpPr>
        <p:spPr bwMode="auto">
          <a:xfrm>
            <a:off x="468313" y="1341438"/>
            <a:ext cx="2447925" cy="366712"/>
          </a:xfrm>
          <a:prstGeom prst="rect">
            <a:avLst/>
          </a:prstGeom>
          <a:solidFill>
            <a:srgbClr val="00B0F0"/>
          </a:solidFill>
          <a:ln w="9525">
            <a:noFill/>
            <a:miter lim="800000"/>
            <a:headEnd/>
            <a:tailEnd/>
          </a:ln>
          <a:effectLst/>
        </p:spPr>
        <p:txBody>
          <a:bodyPr>
            <a:spAutoFit/>
          </a:bodyPr>
          <a:lstStyle/>
          <a:p>
            <a:pPr algn="ctr">
              <a:spcBef>
                <a:spcPct val="50000"/>
              </a:spcBef>
            </a:pPr>
            <a:r>
              <a:rPr lang="es-CL" b="1" smtClean="0">
                <a:solidFill>
                  <a:schemeClr val="bg1"/>
                </a:solidFill>
                <a:latin typeface="+mj-lt"/>
              </a:rPr>
              <a:t>INSTITUCIONES</a:t>
            </a:r>
            <a:endParaRPr lang="es-CL" b="1">
              <a:solidFill>
                <a:schemeClr val="bg1"/>
              </a:solidFill>
              <a:latin typeface="+mj-lt"/>
            </a:endParaRPr>
          </a:p>
        </p:txBody>
      </p:sp>
      <p:sp>
        <p:nvSpPr>
          <p:cNvPr id="1569802" name="Text Box 10"/>
          <p:cNvSpPr txBox="1">
            <a:spLocks noChangeArrowheads="1"/>
          </p:cNvSpPr>
          <p:nvPr/>
        </p:nvSpPr>
        <p:spPr bwMode="auto">
          <a:xfrm>
            <a:off x="3635375" y="1341438"/>
            <a:ext cx="2376488" cy="366712"/>
          </a:xfrm>
          <a:prstGeom prst="rect">
            <a:avLst/>
          </a:prstGeom>
          <a:solidFill>
            <a:srgbClr val="00B0F0"/>
          </a:solidFill>
          <a:ln w="9525">
            <a:noFill/>
            <a:miter lim="800000"/>
            <a:headEnd/>
            <a:tailEnd/>
          </a:ln>
          <a:effectLst/>
        </p:spPr>
        <p:txBody>
          <a:bodyPr>
            <a:spAutoFit/>
          </a:bodyPr>
          <a:lstStyle/>
          <a:p>
            <a:pPr algn="ctr">
              <a:spcBef>
                <a:spcPct val="50000"/>
              </a:spcBef>
            </a:pPr>
            <a:r>
              <a:rPr lang="es-CL" b="1" smtClean="0">
                <a:solidFill>
                  <a:schemeClr val="bg1"/>
                </a:solidFill>
                <a:latin typeface="+mj-lt"/>
              </a:rPr>
              <a:t>ESTRATEGIAS</a:t>
            </a:r>
            <a:endParaRPr lang="es-CL" b="1">
              <a:solidFill>
                <a:schemeClr val="bg1"/>
              </a:solidFill>
              <a:latin typeface="+mj-lt"/>
            </a:endParaRPr>
          </a:p>
        </p:txBody>
      </p:sp>
      <p:sp>
        <p:nvSpPr>
          <p:cNvPr id="1569803" name="Text Box 11"/>
          <p:cNvSpPr txBox="1">
            <a:spLocks noChangeArrowheads="1"/>
          </p:cNvSpPr>
          <p:nvPr/>
        </p:nvSpPr>
        <p:spPr bwMode="auto">
          <a:xfrm>
            <a:off x="6659563" y="1341438"/>
            <a:ext cx="1873250" cy="366712"/>
          </a:xfrm>
          <a:prstGeom prst="rect">
            <a:avLst/>
          </a:prstGeom>
          <a:solidFill>
            <a:srgbClr val="00B0F0"/>
          </a:solidFill>
          <a:ln w="9525">
            <a:noFill/>
            <a:miter lim="800000"/>
            <a:headEnd/>
            <a:tailEnd/>
          </a:ln>
          <a:effectLst/>
        </p:spPr>
        <p:txBody>
          <a:bodyPr>
            <a:spAutoFit/>
          </a:bodyPr>
          <a:lstStyle/>
          <a:p>
            <a:pPr algn="ctr">
              <a:spcBef>
                <a:spcPct val="50000"/>
              </a:spcBef>
            </a:pPr>
            <a:r>
              <a:rPr lang="es-CL" b="1" smtClean="0">
                <a:solidFill>
                  <a:schemeClr val="bg1"/>
                </a:solidFill>
                <a:latin typeface="+mj-lt"/>
              </a:rPr>
              <a:t>IMPACTO</a:t>
            </a:r>
            <a:endParaRPr lang="es-CL" b="1">
              <a:solidFill>
                <a:schemeClr val="bg1"/>
              </a:solidFill>
              <a:latin typeface="+mj-lt"/>
            </a:endParaRPr>
          </a:p>
        </p:txBody>
      </p:sp>
      <p:sp>
        <p:nvSpPr>
          <p:cNvPr id="1569804" name="Text Box 12"/>
          <p:cNvSpPr txBox="1">
            <a:spLocks noChangeArrowheads="1"/>
          </p:cNvSpPr>
          <p:nvPr/>
        </p:nvSpPr>
        <p:spPr bwMode="auto">
          <a:xfrm>
            <a:off x="6804248" y="3934797"/>
            <a:ext cx="2232025" cy="646331"/>
          </a:xfrm>
          <a:prstGeom prst="rect">
            <a:avLst/>
          </a:prstGeom>
          <a:solidFill>
            <a:schemeClr val="accent5">
              <a:lumMod val="20000"/>
              <a:lumOff val="80000"/>
            </a:schemeClr>
          </a:solidFill>
          <a:ln w="9525">
            <a:solidFill>
              <a:schemeClr val="tx1"/>
            </a:solidFill>
            <a:miter lim="800000"/>
            <a:headEnd/>
            <a:tailEnd/>
          </a:ln>
          <a:effectLst/>
        </p:spPr>
        <p:txBody>
          <a:bodyPr>
            <a:spAutoFit/>
          </a:bodyPr>
          <a:lstStyle/>
          <a:p>
            <a:pPr algn="ctr">
              <a:spcBef>
                <a:spcPct val="50000"/>
              </a:spcBef>
            </a:pPr>
            <a:r>
              <a:rPr lang="es-CL" b="1" dirty="0" smtClean="0">
                <a:solidFill>
                  <a:srgbClr val="000000"/>
                </a:solidFill>
                <a:latin typeface="+mj-lt"/>
              </a:rPr>
              <a:t>Integración</a:t>
            </a:r>
            <a:r>
              <a:rPr lang="es-CL" dirty="0" smtClean="0">
                <a:solidFill>
                  <a:srgbClr val="000000"/>
                </a:solidFill>
                <a:latin typeface="+mj-lt"/>
              </a:rPr>
              <a:t> sectorial e intersectorial</a:t>
            </a:r>
            <a:endParaRPr lang="es-CL" dirty="0">
              <a:solidFill>
                <a:srgbClr val="000000"/>
              </a:solidFill>
              <a:latin typeface="+mj-lt"/>
            </a:endParaRPr>
          </a:p>
        </p:txBody>
      </p:sp>
      <p:sp>
        <p:nvSpPr>
          <p:cNvPr id="1569805" name="Text Box 13"/>
          <p:cNvSpPr txBox="1">
            <a:spLocks noChangeArrowheads="1"/>
          </p:cNvSpPr>
          <p:nvPr/>
        </p:nvSpPr>
        <p:spPr bwMode="auto">
          <a:xfrm>
            <a:off x="3563938" y="5013325"/>
            <a:ext cx="2592387" cy="650875"/>
          </a:xfrm>
          <a:prstGeom prst="rect">
            <a:avLst/>
          </a:prstGeom>
          <a:solidFill>
            <a:schemeClr val="accent5">
              <a:lumMod val="20000"/>
              <a:lumOff val="80000"/>
            </a:schemeClr>
          </a:solidFill>
          <a:ln w="9525">
            <a:solidFill>
              <a:schemeClr val="tx1"/>
            </a:solidFill>
            <a:miter lim="800000"/>
            <a:headEnd/>
            <a:tailEnd/>
          </a:ln>
          <a:effectLst/>
        </p:spPr>
        <p:txBody>
          <a:bodyPr>
            <a:spAutoFit/>
          </a:bodyPr>
          <a:lstStyle/>
          <a:p>
            <a:pPr>
              <a:spcBef>
                <a:spcPct val="50000"/>
              </a:spcBef>
            </a:pPr>
            <a:r>
              <a:rPr lang="es-CL" dirty="0" smtClean="0">
                <a:solidFill>
                  <a:srgbClr val="000000"/>
                </a:solidFill>
                <a:latin typeface="+mj-lt"/>
              </a:rPr>
              <a:t>Mecanismos de </a:t>
            </a:r>
            <a:r>
              <a:rPr lang="es-CL" b="1" dirty="0" smtClean="0">
                <a:solidFill>
                  <a:srgbClr val="000000"/>
                </a:solidFill>
                <a:latin typeface="+mj-lt"/>
              </a:rPr>
              <a:t>participación social</a:t>
            </a:r>
            <a:endParaRPr lang="es-CL" b="1" dirty="0">
              <a:solidFill>
                <a:srgbClr val="000000"/>
              </a:solidFill>
              <a:latin typeface="+mj-lt"/>
            </a:endParaRPr>
          </a:p>
        </p:txBody>
      </p:sp>
      <p:sp>
        <p:nvSpPr>
          <p:cNvPr id="1569806" name="Text Box 14"/>
          <p:cNvSpPr txBox="1">
            <a:spLocks noChangeArrowheads="1"/>
          </p:cNvSpPr>
          <p:nvPr/>
        </p:nvSpPr>
        <p:spPr bwMode="auto">
          <a:xfrm>
            <a:off x="6659563" y="5373688"/>
            <a:ext cx="2089150" cy="1200329"/>
          </a:xfrm>
          <a:prstGeom prst="rect">
            <a:avLst/>
          </a:prstGeom>
          <a:solidFill>
            <a:schemeClr val="accent5">
              <a:lumMod val="20000"/>
              <a:lumOff val="80000"/>
            </a:schemeClr>
          </a:solidFill>
          <a:ln w="9525">
            <a:solidFill>
              <a:schemeClr val="tx1"/>
            </a:solidFill>
            <a:miter lim="800000"/>
            <a:headEnd/>
            <a:tailEnd/>
          </a:ln>
          <a:effectLst/>
        </p:spPr>
        <p:txBody>
          <a:bodyPr>
            <a:spAutoFit/>
          </a:bodyPr>
          <a:lstStyle/>
          <a:p>
            <a:pPr>
              <a:spcBef>
                <a:spcPct val="50000"/>
              </a:spcBef>
            </a:pPr>
            <a:r>
              <a:rPr lang="es-CL" b="1" dirty="0" smtClean="0">
                <a:solidFill>
                  <a:srgbClr val="000000"/>
                </a:solidFill>
                <a:latin typeface="+mj-lt"/>
              </a:rPr>
              <a:t>Control social</a:t>
            </a:r>
            <a:r>
              <a:rPr lang="es-CL" dirty="0" smtClean="0">
                <a:solidFill>
                  <a:srgbClr val="000000"/>
                </a:solidFill>
                <a:latin typeface="+mj-lt"/>
              </a:rPr>
              <a:t> e </a:t>
            </a:r>
            <a:r>
              <a:rPr lang="es-CL" b="1" dirty="0" smtClean="0">
                <a:solidFill>
                  <a:srgbClr val="000000"/>
                </a:solidFill>
                <a:latin typeface="+mj-lt"/>
              </a:rPr>
              <a:t>imputabilidad</a:t>
            </a:r>
            <a:r>
              <a:rPr lang="es-CL" dirty="0" smtClean="0">
                <a:solidFill>
                  <a:srgbClr val="000000"/>
                </a:solidFill>
                <a:latin typeface="+mj-lt"/>
              </a:rPr>
              <a:t> local de la gestión financiera</a:t>
            </a:r>
            <a:endParaRPr lang="es-CL" dirty="0">
              <a:solidFill>
                <a:srgbClr val="000000"/>
              </a:solidFill>
              <a:latin typeface="+mj-lt"/>
            </a:endParaRPr>
          </a:p>
        </p:txBody>
      </p:sp>
      <p:sp>
        <p:nvSpPr>
          <p:cNvPr id="1569807" name="Text Box 15"/>
          <p:cNvSpPr txBox="1">
            <a:spLocks noChangeArrowheads="1"/>
          </p:cNvSpPr>
          <p:nvPr/>
        </p:nvSpPr>
        <p:spPr bwMode="auto">
          <a:xfrm>
            <a:off x="3563938" y="6165850"/>
            <a:ext cx="2592387" cy="376238"/>
          </a:xfrm>
          <a:prstGeom prst="rect">
            <a:avLst/>
          </a:prstGeom>
          <a:solidFill>
            <a:schemeClr val="accent5">
              <a:lumMod val="20000"/>
              <a:lumOff val="80000"/>
            </a:schemeClr>
          </a:solidFill>
          <a:ln w="9525">
            <a:solidFill>
              <a:schemeClr val="tx1"/>
            </a:solidFill>
            <a:miter lim="800000"/>
            <a:headEnd/>
            <a:tailEnd/>
          </a:ln>
          <a:effectLst/>
        </p:spPr>
        <p:txBody>
          <a:bodyPr>
            <a:spAutoFit/>
          </a:bodyPr>
          <a:lstStyle/>
          <a:p>
            <a:pPr>
              <a:spcBef>
                <a:spcPct val="50000"/>
              </a:spcBef>
            </a:pPr>
            <a:r>
              <a:rPr lang="es-CL" b="1" dirty="0" smtClean="0">
                <a:solidFill>
                  <a:srgbClr val="000000"/>
                </a:solidFill>
                <a:latin typeface="+mj-lt"/>
              </a:rPr>
              <a:t>Descentralización </a:t>
            </a:r>
            <a:endParaRPr lang="es-CL" b="1" dirty="0">
              <a:solidFill>
                <a:srgbClr val="000000"/>
              </a:solidFill>
              <a:latin typeface="+mj-lt"/>
            </a:endParaRPr>
          </a:p>
        </p:txBody>
      </p:sp>
      <p:sp>
        <p:nvSpPr>
          <p:cNvPr id="1569808" name="Line 16"/>
          <p:cNvSpPr>
            <a:spLocks noChangeShapeType="1"/>
          </p:cNvSpPr>
          <p:nvPr/>
        </p:nvSpPr>
        <p:spPr bwMode="auto">
          <a:xfrm>
            <a:off x="3059113" y="2492375"/>
            <a:ext cx="288925" cy="0"/>
          </a:xfrm>
          <a:prstGeom prst="line">
            <a:avLst/>
          </a:prstGeom>
          <a:noFill/>
          <a:ln w="28575">
            <a:solidFill>
              <a:schemeClr val="tx1"/>
            </a:solidFill>
            <a:round/>
            <a:headEnd/>
            <a:tailEnd type="triangle" w="med" len="med"/>
          </a:ln>
          <a:effectLst/>
        </p:spPr>
        <p:txBody>
          <a:bodyPr>
            <a:spAutoFit/>
          </a:bodyPr>
          <a:lstStyle/>
          <a:p>
            <a:endParaRPr lang="es-CL">
              <a:latin typeface="+mj-lt"/>
            </a:endParaRPr>
          </a:p>
        </p:txBody>
      </p:sp>
      <p:sp>
        <p:nvSpPr>
          <p:cNvPr id="1569809" name="Line 17"/>
          <p:cNvSpPr>
            <a:spLocks noChangeShapeType="1"/>
          </p:cNvSpPr>
          <p:nvPr/>
        </p:nvSpPr>
        <p:spPr bwMode="auto">
          <a:xfrm>
            <a:off x="6156325" y="2492375"/>
            <a:ext cx="287338" cy="0"/>
          </a:xfrm>
          <a:prstGeom prst="line">
            <a:avLst/>
          </a:prstGeom>
          <a:noFill/>
          <a:ln w="28575">
            <a:solidFill>
              <a:schemeClr val="tx1"/>
            </a:solidFill>
            <a:round/>
            <a:headEnd/>
            <a:tailEnd type="triangle" w="med" len="med"/>
          </a:ln>
          <a:effectLst/>
        </p:spPr>
        <p:txBody>
          <a:bodyPr>
            <a:spAutoFit/>
          </a:bodyPr>
          <a:lstStyle/>
          <a:p>
            <a:endParaRPr lang="es-CL">
              <a:latin typeface="+mj-lt"/>
            </a:endParaRPr>
          </a:p>
        </p:txBody>
      </p:sp>
      <p:sp>
        <p:nvSpPr>
          <p:cNvPr id="1569810" name="Line 18"/>
          <p:cNvSpPr>
            <a:spLocks noChangeShapeType="1"/>
          </p:cNvSpPr>
          <p:nvPr/>
        </p:nvSpPr>
        <p:spPr bwMode="auto">
          <a:xfrm>
            <a:off x="3059113" y="4221163"/>
            <a:ext cx="504825" cy="0"/>
          </a:xfrm>
          <a:prstGeom prst="line">
            <a:avLst/>
          </a:prstGeom>
          <a:noFill/>
          <a:ln w="28575">
            <a:solidFill>
              <a:schemeClr val="tx1"/>
            </a:solidFill>
            <a:round/>
            <a:headEnd/>
            <a:tailEnd type="triangle" w="med" len="med"/>
          </a:ln>
          <a:effectLst/>
        </p:spPr>
        <p:txBody>
          <a:bodyPr>
            <a:spAutoFit/>
          </a:bodyPr>
          <a:lstStyle/>
          <a:p>
            <a:endParaRPr lang="es-CL">
              <a:latin typeface="+mj-lt"/>
            </a:endParaRPr>
          </a:p>
        </p:txBody>
      </p:sp>
      <p:sp>
        <p:nvSpPr>
          <p:cNvPr id="1569811" name="Line 19"/>
          <p:cNvSpPr>
            <a:spLocks noChangeShapeType="1"/>
          </p:cNvSpPr>
          <p:nvPr/>
        </p:nvSpPr>
        <p:spPr bwMode="auto">
          <a:xfrm>
            <a:off x="6227763" y="4221163"/>
            <a:ext cx="431800" cy="0"/>
          </a:xfrm>
          <a:prstGeom prst="line">
            <a:avLst/>
          </a:prstGeom>
          <a:noFill/>
          <a:ln w="28575">
            <a:solidFill>
              <a:schemeClr val="tx1"/>
            </a:solidFill>
            <a:round/>
            <a:headEnd/>
            <a:tailEnd type="triangle" w="med" len="med"/>
          </a:ln>
          <a:effectLst/>
        </p:spPr>
        <p:txBody>
          <a:bodyPr>
            <a:spAutoFit/>
          </a:bodyPr>
          <a:lstStyle/>
          <a:p>
            <a:endParaRPr lang="es-CL">
              <a:latin typeface="+mj-lt"/>
            </a:endParaRPr>
          </a:p>
        </p:txBody>
      </p:sp>
      <p:sp>
        <p:nvSpPr>
          <p:cNvPr id="1569812" name="Line 20"/>
          <p:cNvSpPr>
            <a:spLocks noChangeShapeType="1"/>
          </p:cNvSpPr>
          <p:nvPr/>
        </p:nvSpPr>
        <p:spPr bwMode="auto">
          <a:xfrm flipV="1">
            <a:off x="3059113" y="5516563"/>
            <a:ext cx="433387" cy="360362"/>
          </a:xfrm>
          <a:prstGeom prst="line">
            <a:avLst/>
          </a:prstGeom>
          <a:noFill/>
          <a:ln w="28575">
            <a:solidFill>
              <a:schemeClr val="tx1"/>
            </a:solidFill>
            <a:round/>
            <a:headEnd/>
            <a:tailEnd type="triangle" w="med" len="med"/>
          </a:ln>
          <a:effectLst/>
        </p:spPr>
        <p:txBody>
          <a:bodyPr>
            <a:spAutoFit/>
          </a:bodyPr>
          <a:lstStyle/>
          <a:p>
            <a:endParaRPr lang="es-CL">
              <a:latin typeface="+mj-lt"/>
            </a:endParaRPr>
          </a:p>
        </p:txBody>
      </p:sp>
      <p:sp>
        <p:nvSpPr>
          <p:cNvPr id="1569813" name="Line 21"/>
          <p:cNvSpPr>
            <a:spLocks noChangeShapeType="1"/>
          </p:cNvSpPr>
          <p:nvPr/>
        </p:nvSpPr>
        <p:spPr bwMode="auto">
          <a:xfrm>
            <a:off x="6156325" y="5373688"/>
            <a:ext cx="431800" cy="431800"/>
          </a:xfrm>
          <a:prstGeom prst="line">
            <a:avLst/>
          </a:prstGeom>
          <a:noFill/>
          <a:ln w="28575">
            <a:solidFill>
              <a:schemeClr val="tx1"/>
            </a:solidFill>
            <a:round/>
            <a:headEnd/>
            <a:tailEnd type="triangle" w="med" len="med"/>
          </a:ln>
          <a:effectLst/>
        </p:spPr>
        <p:txBody>
          <a:bodyPr>
            <a:spAutoFit/>
          </a:bodyPr>
          <a:lstStyle/>
          <a:p>
            <a:endParaRPr lang="es-CL">
              <a:latin typeface="+mj-lt"/>
            </a:endParaRPr>
          </a:p>
        </p:txBody>
      </p:sp>
      <p:sp>
        <p:nvSpPr>
          <p:cNvPr id="1569814" name="Line 22"/>
          <p:cNvSpPr>
            <a:spLocks noChangeShapeType="1"/>
          </p:cNvSpPr>
          <p:nvPr/>
        </p:nvSpPr>
        <p:spPr bwMode="auto">
          <a:xfrm>
            <a:off x="3059113" y="5949950"/>
            <a:ext cx="504825" cy="358775"/>
          </a:xfrm>
          <a:prstGeom prst="line">
            <a:avLst/>
          </a:prstGeom>
          <a:noFill/>
          <a:ln w="28575">
            <a:solidFill>
              <a:schemeClr val="tx1"/>
            </a:solidFill>
            <a:round/>
            <a:headEnd/>
            <a:tailEnd type="triangle" w="med" len="med"/>
          </a:ln>
          <a:effectLst/>
        </p:spPr>
        <p:txBody>
          <a:bodyPr>
            <a:spAutoFit/>
          </a:bodyPr>
          <a:lstStyle/>
          <a:p>
            <a:endParaRPr lang="es-CL">
              <a:latin typeface="+mj-lt"/>
            </a:endParaRPr>
          </a:p>
        </p:txBody>
      </p:sp>
      <p:sp>
        <p:nvSpPr>
          <p:cNvPr id="1569815" name="Line 23"/>
          <p:cNvSpPr>
            <a:spLocks noChangeShapeType="1"/>
          </p:cNvSpPr>
          <p:nvPr/>
        </p:nvSpPr>
        <p:spPr bwMode="auto">
          <a:xfrm flipV="1">
            <a:off x="6156325" y="6092825"/>
            <a:ext cx="431800" cy="288925"/>
          </a:xfrm>
          <a:prstGeom prst="line">
            <a:avLst/>
          </a:prstGeom>
          <a:noFill/>
          <a:ln w="28575">
            <a:solidFill>
              <a:schemeClr val="tx1"/>
            </a:solidFill>
            <a:round/>
            <a:headEnd/>
            <a:tailEnd type="triangle" w="med" len="med"/>
          </a:ln>
          <a:effectLst/>
        </p:spPr>
        <p:txBody>
          <a:bodyPr>
            <a:spAutoFit/>
          </a:bodyPr>
          <a:lstStyle/>
          <a:p>
            <a:endParaRPr lang="es-CL">
              <a:latin typeface="+mj-lt"/>
            </a:endParaRPr>
          </a:p>
        </p:txBody>
      </p:sp>
      <p:sp>
        <p:nvSpPr>
          <p:cNvPr id="25" name="Text Box 17"/>
          <p:cNvSpPr txBox="1">
            <a:spLocks noChangeArrowheads="1"/>
          </p:cNvSpPr>
          <p:nvPr/>
        </p:nvSpPr>
        <p:spPr bwMode="auto">
          <a:xfrm>
            <a:off x="6618511" y="6639163"/>
            <a:ext cx="2032929"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s-CL" sz="1000" u="sng" dirty="0" smtClean="0"/>
              <a:t>Fuente</a:t>
            </a:r>
            <a:r>
              <a:rPr lang="es-CL" sz="1000" dirty="0" smtClean="0"/>
              <a:t>: Adaptado de </a:t>
            </a:r>
            <a:r>
              <a:rPr lang="es-CL" sz="1000" dirty="0" err="1" smtClean="0"/>
              <a:t>Bascolo</a:t>
            </a:r>
            <a:r>
              <a:rPr lang="es-CL" sz="1000" dirty="0" smtClean="0"/>
              <a:t>, 2004</a:t>
            </a:r>
            <a:endParaRPr lang="es-CL" sz="1000" dirty="0"/>
          </a:p>
        </p:txBody>
      </p:sp>
      <p:pic>
        <p:nvPicPr>
          <p:cNvPr id="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9231" y="-51643"/>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83502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69795"/>
                                        </p:tgtEl>
                                        <p:attrNameLst>
                                          <p:attrName>style.visibility</p:attrName>
                                        </p:attrNameLst>
                                      </p:cBhvr>
                                      <p:to>
                                        <p:strVal val="visible"/>
                                      </p:to>
                                    </p:set>
                                    <p:animEffect transition="in" filter="blinds(horizontal)">
                                      <p:cBhvr>
                                        <p:cTn id="7" dur="500"/>
                                        <p:tgtEl>
                                          <p:spTgt spid="156979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69796"/>
                                        </p:tgtEl>
                                        <p:attrNameLst>
                                          <p:attrName>style.visibility</p:attrName>
                                        </p:attrNameLst>
                                      </p:cBhvr>
                                      <p:to>
                                        <p:strVal val="visible"/>
                                      </p:to>
                                    </p:set>
                                    <p:animEffect transition="in" filter="blinds(horizontal)">
                                      <p:cBhvr>
                                        <p:cTn id="10" dur="500"/>
                                        <p:tgtEl>
                                          <p:spTgt spid="156979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69808"/>
                                        </p:tgtEl>
                                        <p:attrNameLst>
                                          <p:attrName>style.visibility</p:attrName>
                                        </p:attrNameLst>
                                      </p:cBhvr>
                                      <p:to>
                                        <p:strVal val="visible"/>
                                      </p:to>
                                    </p:set>
                                    <p:animEffect transition="in" filter="blinds(horizontal)">
                                      <p:cBhvr>
                                        <p:cTn id="13" dur="500"/>
                                        <p:tgtEl>
                                          <p:spTgt spid="156980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69809"/>
                                        </p:tgtEl>
                                        <p:attrNameLst>
                                          <p:attrName>style.visibility</p:attrName>
                                        </p:attrNameLst>
                                      </p:cBhvr>
                                      <p:to>
                                        <p:strVal val="visible"/>
                                      </p:to>
                                    </p:set>
                                    <p:animEffect transition="in" filter="blinds(horizontal)">
                                      <p:cBhvr>
                                        <p:cTn id="16" dur="500"/>
                                        <p:tgtEl>
                                          <p:spTgt spid="156980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69797"/>
                                        </p:tgtEl>
                                        <p:attrNameLst>
                                          <p:attrName>style.visibility</p:attrName>
                                        </p:attrNameLst>
                                      </p:cBhvr>
                                      <p:to>
                                        <p:strVal val="visible"/>
                                      </p:to>
                                    </p:set>
                                    <p:animEffect transition="in" filter="blinds(horizontal)">
                                      <p:cBhvr>
                                        <p:cTn id="19" dur="500"/>
                                        <p:tgtEl>
                                          <p:spTgt spid="156979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569800"/>
                                        </p:tgtEl>
                                        <p:attrNameLst>
                                          <p:attrName>style.visibility</p:attrName>
                                        </p:attrNameLst>
                                      </p:cBhvr>
                                      <p:to>
                                        <p:strVal val="visible"/>
                                      </p:to>
                                    </p:set>
                                    <p:animEffect transition="in" filter="blinds(horizontal)">
                                      <p:cBhvr>
                                        <p:cTn id="24" dur="500"/>
                                        <p:tgtEl>
                                          <p:spTgt spid="156980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569810"/>
                                        </p:tgtEl>
                                        <p:attrNameLst>
                                          <p:attrName>style.visibility</p:attrName>
                                        </p:attrNameLst>
                                      </p:cBhvr>
                                      <p:to>
                                        <p:strVal val="visible"/>
                                      </p:to>
                                    </p:set>
                                    <p:animEffect transition="in" filter="blinds(horizontal)">
                                      <p:cBhvr>
                                        <p:cTn id="27" dur="500"/>
                                        <p:tgtEl>
                                          <p:spTgt spid="1569810"/>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569799"/>
                                        </p:tgtEl>
                                        <p:attrNameLst>
                                          <p:attrName>style.visibility</p:attrName>
                                        </p:attrNameLst>
                                      </p:cBhvr>
                                      <p:to>
                                        <p:strVal val="visible"/>
                                      </p:to>
                                    </p:set>
                                    <p:animEffect transition="in" filter="blinds(horizontal)">
                                      <p:cBhvr>
                                        <p:cTn id="30" dur="500"/>
                                        <p:tgtEl>
                                          <p:spTgt spid="156979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569811"/>
                                        </p:tgtEl>
                                        <p:attrNameLst>
                                          <p:attrName>style.visibility</p:attrName>
                                        </p:attrNameLst>
                                      </p:cBhvr>
                                      <p:to>
                                        <p:strVal val="visible"/>
                                      </p:to>
                                    </p:set>
                                    <p:animEffect transition="in" filter="blinds(horizontal)">
                                      <p:cBhvr>
                                        <p:cTn id="33" dur="500"/>
                                        <p:tgtEl>
                                          <p:spTgt spid="1569811"/>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569804"/>
                                        </p:tgtEl>
                                        <p:attrNameLst>
                                          <p:attrName>style.visibility</p:attrName>
                                        </p:attrNameLst>
                                      </p:cBhvr>
                                      <p:to>
                                        <p:strVal val="visible"/>
                                      </p:to>
                                    </p:set>
                                    <p:animEffect transition="in" filter="blinds(horizontal)">
                                      <p:cBhvr>
                                        <p:cTn id="36" dur="500"/>
                                        <p:tgtEl>
                                          <p:spTgt spid="1569804"/>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569798"/>
                                        </p:tgtEl>
                                        <p:attrNameLst>
                                          <p:attrName>style.visibility</p:attrName>
                                        </p:attrNameLst>
                                      </p:cBhvr>
                                      <p:to>
                                        <p:strVal val="visible"/>
                                      </p:to>
                                    </p:set>
                                    <p:animEffect transition="in" filter="blinds(horizontal)">
                                      <p:cBhvr>
                                        <p:cTn id="41" dur="500"/>
                                        <p:tgtEl>
                                          <p:spTgt spid="1569798"/>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569812"/>
                                        </p:tgtEl>
                                        <p:attrNameLst>
                                          <p:attrName>style.visibility</p:attrName>
                                        </p:attrNameLst>
                                      </p:cBhvr>
                                      <p:to>
                                        <p:strVal val="visible"/>
                                      </p:to>
                                    </p:set>
                                    <p:animEffect transition="in" filter="blinds(horizontal)">
                                      <p:cBhvr>
                                        <p:cTn id="44" dur="500"/>
                                        <p:tgtEl>
                                          <p:spTgt spid="1569812"/>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569814"/>
                                        </p:tgtEl>
                                        <p:attrNameLst>
                                          <p:attrName>style.visibility</p:attrName>
                                        </p:attrNameLst>
                                      </p:cBhvr>
                                      <p:to>
                                        <p:strVal val="visible"/>
                                      </p:to>
                                    </p:set>
                                    <p:animEffect transition="in" filter="blinds(horizontal)">
                                      <p:cBhvr>
                                        <p:cTn id="47" dur="500"/>
                                        <p:tgtEl>
                                          <p:spTgt spid="1569814"/>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569807"/>
                                        </p:tgtEl>
                                        <p:attrNameLst>
                                          <p:attrName>style.visibility</p:attrName>
                                        </p:attrNameLst>
                                      </p:cBhvr>
                                      <p:to>
                                        <p:strVal val="visible"/>
                                      </p:to>
                                    </p:set>
                                    <p:animEffect transition="in" filter="blinds(horizontal)">
                                      <p:cBhvr>
                                        <p:cTn id="50" dur="500"/>
                                        <p:tgtEl>
                                          <p:spTgt spid="1569807"/>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569805"/>
                                        </p:tgtEl>
                                        <p:attrNameLst>
                                          <p:attrName>style.visibility</p:attrName>
                                        </p:attrNameLst>
                                      </p:cBhvr>
                                      <p:to>
                                        <p:strVal val="visible"/>
                                      </p:to>
                                    </p:set>
                                    <p:animEffect transition="in" filter="blinds(horizontal)">
                                      <p:cBhvr>
                                        <p:cTn id="53" dur="500"/>
                                        <p:tgtEl>
                                          <p:spTgt spid="1569805"/>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569813"/>
                                        </p:tgtEl>
                                        <p:attrNameLst>
                                          <p:attrName>style.visibility</p:attrName>
                                        </p:attrNameLst>
                                      </p:cBhvr>
                                      <p:to>
                                        <p:strVal val="visible"/>
                                      </p:to>
                                    </p:set>
                                    <p:animEffect transition="in" filter="blinds(horizontal)">
                                      <p:cBhvr>
                                        <p:cTn id="58" dur="500"/>
                                        <p:tgtEl>
                                          <p:spTgt spid="1569813"/>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569815"/>
                                        </p:tgtEl>
                                        <p:attrNameLst>
                                          <p:attrName>style.visibility</p:attrName>
                                        </p:attrNameLst>
                                      </p:cBhvr>
                                      <p:to>
                                        <p:strVal val="visible"/>
                                      </p:to>
                                    </p:set>
                                    <p:animEffect transition="in" filter="blinds(horizontal)">
                                      <p:cBhvr>
                                        <p:cTn id="61" dur="500"/>
                                        <p:tgtEl>
                                          <p:spTgt spid="1569815"/>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569806"/>
                                        </p:tgtEl>
                                        <p:attrNameLst>
                                          <p:attrName>style.visibility</p:attrName>
                                        </p:attrNameLst>
                                      </p:cBhvr>
                                      <p:to>
                                        <p:strVal val="visible"/>
                                      </p:to>
                                    </p:set>
                                    <p:animEffect transition="in" filter="blinds(horizontal)">
                                      <p:cBhvr>
                                        <p:cTn id="64" dur="500"/>
                                        <p:tgtEl>
                                          <p:spTgt spid="1569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9795" grpId="0" animBg="1"/>
      <p:bldP spid="1569796" grpId="0" animBg="1"/>
      <p:bldP spid="1569797" grpId="0" animBg="1"/>
      <p:bldP spid="1569798" grpId="0" animBg="1"/>
      <p:bldP spid="1569799" grpId="0" animBg="1"/>
      <p:bldP spid="1569800" grpId="0" animBg="1"/>
      <p:bldP spid="1569804" grpId="0" animBg="1"/>
      <p:bldP spid="1569805" grpId="0" animBg="1"/>
      <p:bldP spid="1569806" grpId="0" animBg="1"/>
      <p:bldP spid="1569807" grpId="0" animBg="1"/>
      <p:bldP spid="1569808" grpId="0" animBg="1"/>
      <p:bldP spid="1569809" grpId="0" animBg="1"/>
      <p:bldP spid="1569810" grpId="0" animBg="1"/>
      <p:bldP spid="1569811" grpId="0" animBg="1"/>
      <p:bldP spid="1569812" grpId="0" animBg="1"/>
      <p:bldP spid="1569813" grpId="0" animBg="1"/>
      <p:bldP spid="1569814" grpId="0" animBg="1"/>
      <p:bldP spid="15698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3363" y="566363"/>
            <a:ext cx="8675687" cy="629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142" y="114846"/>
            <a:ext cx="9175204" cy="400110"/>
          </a:xfrm>
          <a:prstGeom prst="rect">
            <a:avLst/>
          </a:prstGeom>
          <a:solidFill>
            <a:schemeClr val="bg1"/>
          </a:solidFill>
        </p:spPr>
        <p:txBody>
          <a:bodyPr wrap="none" rtlCol="0">
            <a:spAutoFit/>
          </a:bodyPr>
          <a:lstStyle/>
          <a:p>
            <a:r>
              <a:rPr lang="es-CL" sz="2000" b="1" dirty="0" smtClean="0">
                <a:latin typeface="Calibri" pitchFamily="34" charset="0"/>
              </a:rPr>
              <a:t>Población según Esquema y gasto per </a:t>
            </a:r>
            <a:r>
              <a:rPr lang="es-CL" sz="2000" b="1" dirty="0" err="1" smtClean="0">
                <a:latin typeface="Calibri" pitchFamily="34" charset="0"/>
              </a:rPr>
              <a:t>capita</a:t>
            </a:r>
            <a:r>
              <a:rPr lang="es-CL" sz="2000" b="1" dirty="0" smtClean="0">
                <a:latin typeface="Calibri" pitchFamily="34" charset="0"/>
              </a:rPr>
              <a:t> (USD </a:t>
            </a:r>
            <a:r>
              <a:rPr lang="es-CL" sz="2000" b="1" dirty="0" err="1" smtClean="0">
                <a:latin typeface="Calibri" pitchFamily="34" charset="0"/>
              </a:rPr>
              <a:t>ctes</a:t>
            </a:r>
            <a:r>
              <a:rPr lang="es-CL" sz="2000" b="1" dirty="0" smtClean="0">
                <a:latin typeface="Calibri" pitchFamily="34" charset="0"/>
              </a:rPr>
              <a:t> 2007), </a:t>
            </a:r>
            <a:r>
              <a:rPr lang="es-CL" sz="2000" b="1" dirty="0">
                <a:latin typeface="Calibri" pitchFamily="34" charset="0"/>
              </a:rPr>
              <a:t>El Salvador 2007 - </a:t>
            </a:r>
            <a:r>
              <a:rPr lang="es-CL" sz="2000" b="1" dirty="0" smtClean="0">
                <a:latin typeface="Calibri" pitchFamily="34" charset="0"/>
              </a:rPr>
              <a:t>2012</a:t>
            </a:r>
            <a:endParaRPr lang="es-CL" sz="2000" b="1" dirty="0">
              <a:latin typeface="Calibri" pitchFamily="34" charset="0"/>
            </a:endParaRPr>
          </a:p>
        </p:txBody>
      </p:sp>
      <p:sp>
        <p:nvSpPr>
          <p:cNvPr id="4" name="TextBox 3"/>
          <p:cNvSpPr txBox="1"/>
          <p:nvPr/>
        </p:nvSpPr>
        <p:spPr>
          <a:xfrm>
            <a:off x="2399256" y="6538875"/>
            <a:ext cx="652743" cy="369332"/>
          </a:xfrm>
          <a:prstGeom prst="rect">
            <a:avLst/>
          </a:prstGeom>
          <a:solidFill>
            <a:schemeClr val="bg1"/>
          </a:solidFill>
        </p:spPr>
        <p:txBody>
          <a:bodyPr wrap="none" rtlCol="0">
            <a:spAutoFit/>
          </a:bodyPr>
          <a:lstStyle/>
          <a:p>
            <a:r>
              <a:rPr lang="es-CL" dirty="0" smtClean="0">
                <a:latin typeface="Calibri" pitchFamily="34" charset="0"/>
              </a:rPr>
              <a:t>2007</a:t>
            </a:r>
            <a:endParaRPr lang="es-CL" dirty="0">
              <a:latin typeface="Calibri" pitchFamily="34" charset="0"/>
            </a:endParaRPr>
          </a:p>
        </p:txBody>
      </p:sp>
      <p:sp>
        <p:nvSpPr>
          <p:cNvPr id="16" name="TextBox 15"/>
          <p:cNvSpPr txBox="1"/>
          <p:nvPr/>
        </p:nvSpPr>
        <p:spPr>
          <a:xfrm>
            <a:off x="6425397" y="6488668"/>
            <a:ext cx="652743" cy="369332"/>
          </a:xfrm>
          <a:prstGeom prst="rect">
            <a:avLst/>
          </a:prstGeom>
          <a:solidFill>
            <a:schemeClr val="bg1"/>
          </a:solidFill>
        </p:spPr>
        <p:txBody>
          <a:bodyPr wrap="none" rtlCol="0">
            <a:spAutoFit/>
          </a:bodyPr>
          <a:lstStyle/>
          <a:p>
            <a:r>
              <a:rPr lang="es-CL" dirty="0" smtClean="0">
                <a:latin typeface="Calibri" pitchFamily="34" charset="0"/>
              </a:rPr>
              <a:t>2012</a:t>
            </a:r>
            <a:endParaRPr lang="es-CL" dirty="0">
              <a:latin typeface="Calibri" pitchFamily="34" charset="0"/>
            </a:endParaRPr>
          </a:p>
        </p:txBody>
      </p:sp>
      <p:cxnSp>
        <p:nvCxnSpPr>
          <p:cNvPr id="8" name="Straight Connector 7"/>
          <p:cNvCxnSpPr/>
          <p:nvPr/>
        </p:nvCxnSpPr>
        <p:spPr>
          <a:xfrm>
            <a:off x="5817593" y="4020205"/>
            <a:ext cx="0" cy="662152"/>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017987" y="3909843"/>
            <a:ext cx="0" cy="835578"/>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785261" y="3358055"/>
            <a:ext cx="0" cy="3021770"/>
          </a:xfrm>
          <a:prstGeom prst="line">
            <a:avLst/>
          </a:prstGeom>
          <a:ln w="5715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611045" y="1024759"/>
            <a:ext cx="0" cy="5355066"/>
          </a:xfrm>
          <a:prstGeom prst="line">
            <a:avLst/>
          </a:prstGeom>
          <a:ln w="5715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373124" y="3909843"/>
            <a:ext cx="0" cy="2469982"/>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584143" y="3752183"/>
            <a:ext cx="0" cy="2659174"/>
          </a:xfrm>
          <a:prstGeom prst="line">
            <a:avLst/>
          </a:prstGeom>
          <a:ln w="571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288337" y="5549462"/>
            <a:ext cx="0" cy="939206"/>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8098340" y="5281448"/>
            <a:ext cx="0" cy="1207220"/>
          </a:xfrm>
          <a:prstGeom prst="line">
            <a:avLst/>
          </a:prstGeom>
          <a:ln w="571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504" name="Oval 21503"/>
          <p:cNvSpPr/>
          <p:nvPr/>
        </p:nvSpPr>
        <p:spPr>
          <a:xfrm>
            <a:off x="5691527" y="3878312"/>
            <a:ext cx="252131" cy="2207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4" name="Oval 43"/>
          <p:cNvSpPr/>
          <p:nvPr/>
        </p:nvSpPr>
        <p:spPr>
          <a:xfrm>
            <a:off x="1891921" y="3846781"/>
            <a:ext cx="252131" cy="22071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5" name="Oval 44"/>
          <p:cNvSpPr/>
          <p:nvPr/>
        </p:nvSpPr>
        <p:spPr>
          <a:xfrm>
            <a:off x="2659195" y="3294994"/>
            <a:ext cx="252131" cy="220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6" name="Oval 45"/>
          <p:cNvSpPr/>
          <p:nvPr/>
        </p:nvSpPr>
        <p:spPr>
          <a:xfrm>
            <a:off x="6483871" y="961698"/>
            <a:ext cx="252131" cy="220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Oval 46"/>
          <p:cNvSpPr/>
          <p:nvPr/>
        </p:nvSpPr>
        <p:spPr>
          <a:xfrm>
            <a:off x="3458077" y="3648933"/>
            <a:ext cx="252131" cy="22071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8" name="Oval 47"/>
          <p:cNvSpPr/>
          <p:nvPr/>
        </p:nvSpPr>
        <p:spPr>
          <a:xfrm>
            <a:off x="7247058" y="3894080"/>
            <a:ext cx="252131" cy="22071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9" name="Oval 48"/>
          <p:cNvSpPr/>
          <p:nvPr/>
        </p:nvSpPr>
        <p:spPr>
          <a:xfrm>
            <a:off x="7972274" y="5155321"/>
            <a:ext cx="252131" cy="2207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0" name="Oval 49"/>
          <p:cNvSpPr/>
          <p:nvPr/>
        </p:nvSpPr>
        <p:spPr>
          <a:xfrm>
            <a:off x="4162271" y="5486401"/>
            <a:ext cx="252131" cy="2207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0723" y="-5090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4580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04838"/>
            <a:ext cx="7467600" cy="564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9191" y="-3514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06296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Espace réservé du numéro de diapositive 3"/>
          <p:cNvSpPr>
            <a:spLocks noGrp="1"/>
          </p:cNvSpPr>
          <p:nvPr>
            <p:ph type="sldNum" sz="quarter" idx="4294967295"/>
          </p:nvPr>
        </p:nvSpPr>
        <p:spPr>
          <a:xfrm>
            <a:off x="814358" y="6356350"/>
            <a:ext cx="2133600" cy="365125"/>
          </a:xfrm>
          <a:prstGeom prst="rect">
            <a:avLst/>
          </a:prstGeom>
        </p:spPr>
        <p:txBody>
          <a:bodyPr/>
          <a:lstStyle/>
          <a:p>
            <a:fld id="{040AC12B-8D00-4CD6-8023-242EF5155431}" type="slidenum">
              <a:rPr lang="es-CL" smtClean="0"/>
              <a:pPr/>
              <a:t>37</a:t>
            </a:fld>
            <a:endParaRPr lang="es-CL"/>
          </a:p>
        </p:txBody>
      </p:sp>
      <p:sp>
        <p:nvSpPr>
          <p:cNvPr id="1570818" name="AutoShape 2"/>
          <p:cNvSpPr>
            <a:spLocks noChangeArrowheads="1"/>
          </p:cNvSpPr>
          <p:nvPr/>
        </p:nvSpPr>
        <p:spPr bwMode="auto">
          <a:xfrm>
            <a:off x="1844667" y="4786322"/>
            <a:ext cx="1152525"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noFill/>
            <a:miter lim="800000"/>
            <a:headEnd/>
            <a:tailEnd/>
          </a:ln>
          <a:effectLst/>
        </p:spPr>
        <p:txBody>
          <a:bodyPr wrap="none" anchor="ctr"/>
          <a:lstStyle/>
          <a:p>
            <a:endParaRPr lang="es-CL">
              <a:latin typeface="+mj-lt"/>
            </a:endParaRPr>
          </a:p>
        </p:txBody>
      </p:sp>
      <p:sp>
        <p:nvSpPr>
          <p:cNvPr id="1570819" name="AutoShape 3"/>
          <p:cNvSpPr>
            <a:spLocks noChangeArrowheads="1"/>
          </p:cNvSpPr>
          <p:nvPr/>
        </p:nvSpPr>
        <p:spPr bwMode="auto">
          <a:xfrm>
            <a:off x="1990716" y="2996754"/>
            <a:ext cx="1006476" cy="5762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noFill/>
            <a:miter lim="800000"/>
            <a:headEnd/>
            <a:tailEnd/>
          </a:ln>
          <a:effectLst/>
        </p:spPr>
        <p:txBody>
          <a:bodyPr wrap="none" anchor="ctr"/>
          <a:lstStyle/>
          <a:p>
            <a:endParaRPr lang="es-CL">
              <a:latin typeface="+mj-lt"/>
            </a:endParaRPr>
          </a:p>
        </p:txBody>
      </p:sp>
      <p:sp>
        <p:nvSpPr>
          <p:cNvPr id="1570820" name="AutoShape 4"/>
          <p:cNvSpPr>
            <a:spLocks noChangeArrowheads="1"/>
          </p:cNvSpPr>
          <p:nvPr/>
        </p:nvSpPr>
        <p:spPr bwMode="auto">
          <a:xfrm>
            <a:off x="1778956" y="5421335"/>
            <a:ext cx="1655762" cy="115093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noFill/>
            <a:miter lim="800000"/>
            <a:headEnd/>
            <a:tailEnd/>
          </a:ln>
          <a:effectLst/>
        </p:spPr>
        <p:txBody>
          <a:bodyPr wrap="none" anchor="ctr"/>
          <a:lstStyle/>
          <a:p>
            <a:endParaRPr lang="es-CL">
              <a:latin typeface="+mj-lt"/>
            </a:endParaRPr>
          </a:p>
        </p:txBody>
      </p:sp>
      <p:sp>
        <p:nvSpPr>
          <p:cNvPr id="1570821" name="AutoShape 5"/>
          <p:cNvSpPr>
            <a:spLocks noChangeArrowheads="1"/>
          </p:cNvSpPr>
          <p:nvPr/>
        </p:nvSpPr>
        <p:spPr bwMode="auto">
          <a:xfrm>
            <a:off x="1979712" y="2204864"/>
            <a:ext cx="1017480" cy="57683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noFill/>
            <a:miter lim="800000"/>
            <a:headEnd/>
            <a:tailEnd/>
          </a:ln>
          <a:effectLst/>
        </p:spPr>
        <p:txBody>
          <a:bodyPr wrap="none" anchor="ctr"/>
          <a:lstStyle/>
          <a:p>
            <a:endParaRPr lang="es-CL">
              <a:latin typeface="+mj-lt"/>
            </a:endParaRPr>
          </a:p>
        </p:txBody>
      </p:sp>
      <p:sp>
        <p:nvSpPr>
          <p:cNvPr id="1570822" name="Text Box 6"/>
          <p:cNvSpPr txBox="1">
            <a:spLocks noChangeArrowheads="1"/>
          </p:cNvSpPr>
          <p:nvPr/>
        </p:nvSpPr>
        <p:spPr bwMode="auto">
          <a:xfrm>
            <a:off x="357158" y="1268760"/>
            <a:ext cx="8534926" cy="430887"/>
          </a:xfrm>
          <a:prstGeom prst="rect">
            <a:avLst/>
          </a:prstGeom>
          <a:solidFill>
            <a:srgbClr val="00B0F0"/>
          </a:solidFill>
          <a:ln w="9525">
            <a:noFill/>
            <a:miter lim="800000"/>
            <a:headEnd/>
            <a:tailEnd/>
          </a:ln>
          <a:effectLst/>
        </p:spPr>
        <p:txBody>
          <a:bodyPr wrap="square">
            <a:spAutoFit/>
          </a:bodyPr>
          <a:lstStyle/>
          <a:p>
            <a:pPr>
              <a:spcBef>
                <a:spcPct val="50000"/>
              </a:spcBef>
            </a:pPr>
            <a:r>
              <a:rPr lang="es-CL" sz="2200" b="1" dirty="0" smtClean="0">
                <a:solidFill>
                  <a:schemeClr val="bg1"/>
                </a:solidFill>
                <a:latin typeface="+mj-lt"/>
              </a:rPr>
              <a:t>Contribución al seguro                     </a:t>
            </a:r>
            <a:r>
              <a:rPr lang="es-CL" sz="2200" b="1" dirty="0" err="1" smtClean="0">
                <a:solidFill>
                  <a:schemeClr val="bg1"/>
                </a:solidFill>
                <a:latin typeface="+mj-lt"/>
              </a:rPr>
              <a:t>transf</a:t>
            </a:r>
            <a:r>
              <a:rPr lang="es-CL" sz="2200" b="1" dirty="0" smtClean="0">
                <a:solidFill>
                  <a:schemeClr val="bg1"/>
                </a:solidFill>
                <a:latin typeface="+mj-lt"/>
              </a:rPr>
              <a:t>. </a:t>
            </a:r>
            <a:r>
              <a:rPr lang="es-CL" sz="2200" b="1" dirty="0">
                <a:solidFill>
                  <a:schemeClr val="bg1"/>
                </a:solidFill>
                <a:latin typeface="+mj-lt"/>
              </a:rPr>
              <a:t>n</a:t>
            </a:r>
            <a:r>
              <a:rPr lang="es-CL" sz="2200" b="1" dirty="0" smtClean="0">
                <a:solidFill>
                  <a:schemeClr val="bg1"/>
                </a:solidFill>
                <a:latin typeface="+mj-lt"/>
              </a:rPr>
              <a:t>etas   	     Utilización</a:t>
            </a:r>
            <a:endParaRPr lang="es-CL" sz="2200" b="1" dirty="0">
              <a:solidFill>
                <a:schemeClr val="bg1"/>
              </a:solidFill>
              <a:latin typeface="+mj-lt"/>
            </a:endParaRPr>
          </a:p>
        </p:txBody>
      </p:sp>
      <p:sp>
        <p:nvSpPr>
          <p:cNvPr id="1570823" name="AutoShape 7"/>
          <p:cNvSpPr>
            <a:spLocks noChangeArrowheads="1"/>
          </p:cNvSpPr>
          <p:nvPr/>
        </p:nvSpPr>
        <p:spPr bwMode="auto">
          <a:xfrm rot="10800000">
            <a:off x="4140299" y="2147883"/>
            <a:ext cx="2087563" cy="852488"/>
          </a:xfrm>
          <a:custGeom>
            <a:avLst/>
            <a:gdLst>
              <a:gd name="G0" fmla="+- 6480 0 0"/>
              <a:gd name="G1" fmla="+- 8640 0 0"/>
              <a:gd name="G2" fmla="+- 6171 0 0"/>
              <a:gd name="G3" fmla="+- 21600 0 6480"/>
              <a:gd name="G4" fmla="+- 21600 0 864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14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rgbClr val="00FF00"/>
          </a:solidFill>
          <a:ln w="9525">
            <a:solidFill>
              <a:schemeClr val="bg1"/>
            </a:solidFill>
            <a:miter lim="800000"/>
            <a:headEnd/>
            <a:tailEnd/>
          </a:ln>
          <a:effectLst/>
        </p:spPr>
        <p:txBody>
          <a:bodyPr wrap="none" anchor="ctr"/>
          <a:lstStyle/>
          <a:p>
            <a:endParaRPr lang="es-CL">
              <a:latin typeface="+mj-lt"/>
            </a:endParaRPr>
          </a:p>
        </p:txBody>
      </p:sp>
      <p:sp>
        <p:nvSpPr>
          <p:cNvPr id="1570824" name="AutoShape 8"/>
          <p:cNvSpPr>
            <a:spLocks noChangeArrowheads="1"/>
          </p:cNvSpPr>
          <p:nvPr/>
        </p:nvSpPr>
        <p:spPr bwMode="auto">
          <a:xfrm>
            <a:off x="4140299" y="2924944"/>
            <a:ext cx="2376488" cy="71323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noFill/>
            <a:miter lim="800000"/>
            <a:headEnd/>
            <a:tailEnd/>
          </a:ln>
          <a:effectLst/>
        </p:spPr>
        <p:txBody>
          <a:bodyPr wrap="none" anchor="ctr"/>
          <a:lstStyle/>
          <a:p>
            <a:endParaRPr lang="es-CL">
              <a:latin typeface="+mj-lt"/>
            </a:endParaRPr>
          </a:p>
        </p:txBody>
      </p:sp>
      <p:sp>
        <p:nvSpPr>
          <p:cNvPr id="1570825" name="AutoShape 9"/>
          <p:cNvSpPr>
            <a:spLocks noChangeArrowheads="1"/>
          </p:cNvSpPr>
          <p:nvPr/>
        </p:nvSpPr>
        <p:spPr bwMode="auto">
          <a:xfrm>
            <a:off x="7016721" y="2000240"/>
            <a:ext cx="1008062" cy="7207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noFill/>
            <a:miter lim="800000"/>
            <a:headEnd/>
            <a:tailEnd/>
          </a:ln>
          <a:effectLst/>
        </p:spPr>
        <p:txBody>
          <a:bodyPr wrap="none" anchor="ctr"/>
          <a:lstStyle/>
          <a:p>
            <a:endParaRPr lang="es-CL">
              <a:latin typeface="+mj-lt"/>
            </a:endParaRPr>
          </a:p>
        </p:txBody>
      </p:sp>
      <p:sp>
        <p:nvSpPr>
          <p:cNvPr id="1570826" name="AutoShape 10"/>
          <p:cNvSpPr>
            <a:spLocks noChangeArrowheads="1"/>
          </p:cNvSpPr>
          <p:nvPr/>
        </p:nvSpPr>
        <p:spPr bwMode="auto">
          <a:xfrm>
            <a:off x="6643702" y="2420938"/>
            <a:ext cx="2232025" cy="179388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noFill/>
            <a:miter lim="800000"/>
            <a:headEnd/>
            <a:tailEnd/>
          </a:ln>
          <a:effectLst/>
        </p:spPr>
        <p:txBody>
          <a:bodyPr wrap="none" anchor="ctr"/>
          <a:lstStyle/>
          <a:p>
            <a:endParaRPr lang="es-CL">
              <a:latin typeface="+mj-lt"/>
            </a:endParaRPr>
          </a:p>
        </p:txBody>
      </p:sp>
      <p:sp>
        <p:nvSpPr>
          <p:cNvPr id="1570827" name="AutoShape 11"/>
          <p:cNvSpPr>
            <a:spLocks noChangeArrowheads="1"/>
          </p:cNvSpPr>
          <p:nvPr/>
        </p:nvSpPr>
        <p:spPr bwMode="auto">
          <a:xfrm>
            <a:off x="4140299" y="4429132"/>
            <a:ext cx="2447925" cy="12255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noFill/>
            <a:miter lim="800000"/>
            <a:headEnd/>
            <a:tailEnd/>
          </a:ln>
          <a:effectLst/>
        </p:spPr>
        <p:txBody>
          <a:bodyPr wrap="none" anchor="ctr"/>
          <a:lstStyle/>
          <a:p>
            <a:endParaRPr lang="es-CL">
              <a:latin typeface="+mj-lt"/>
            </a:endParaRPr>
          </a:p>
        </p:txBody>
      </p:sp>
      <p:sp>
        <p:nvSpPr>
          <p:cNvPr id="1570828" name="AutoShape 12"/>
          <p:cNvSpPr>
            <a:spLocks noChangeArrowheads="1"/>
          </p:cNvSpPr>
          <p:nvPr/>
        </p:nvSpPr>
        <p:spPr bwMode="auto">
          <a:xfrm>
            <a:off x="4146025" y="5567383"/>
            <a:ext cx="2087563" cy="790575"/>
          </a:xfrm>
          <a:custGeom>
            <a:avLst/>
            <a:gdLst>
              <a:gd name="G0" fmla="+- 6480 0 0"/>
              <a:gd name="G1" fmla="+- 8640 0 0"/>
              <a:gd name="G2" fmla="+- 6171 0 0"/>
              <a:gd name="G3" fmla="+- 21600 0 6480"/>
              <a:gd name="G4" fmla="+- 21600 0 864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14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rgbClr val="00FF00"/>
          </a:solidFill>
          <a:ln w="9525">
            <a:solidFill>
              <a:schemeClr val="bg1"/>
            </a:solidFill>
            <a:miter lim="800000"/>
            <a:headEnd/>
            <a:tailEnd/>
          </a:ln>
          <a:effectLst/>
        </p:spPr>
        <p:txBody>
          <a:bodyPr wrap="none" anchor="ctr"/>
          <a:lstStyle/>
          <a:p>
            <a:endParaRPr lang="es-CL">
              <a:latin typeface="+mj-lt"/>
            </a:endParaRPr>
          </a:p>
        </p:txBody>
      </p:sp>
      <p:sp>
        <p:nvSpPr>
          <p:cNvPr id="1570832" name="Text Box 16"/>
          <p:cNvSpPr txBox="1">
            <a:spLocks noChangeArrowheads="1"/>
          </p:cNvSpPr>
          <p:nvPr/>
        </p:nvSpPr>
        <p:spPr bwMode="auto">
          <a:xfrm>
            <a:off x="896908" y="3131106"/>
            <a:ext cx="947738" cy="369332"/>
          </a:xfrm>
          <a:prstGeom prst="rect">
            <a:avLst/>
          </a:prstGeom>
          <a:noFill/>
          <a:ln w="9525">
            <a:noFill/>
            <a:miter lim="800000"/>
            <a:headEnd/>
            <a:tailEnd/>
          </a:ln>
          <a:effectLst/>
        </p:spPr>
        <p:txBody>
          <a:bodyPr>
            <a:spAutoFit/>
          </a:bodyPr>
          <a:lstStyle/>
          <a:p>
            <a:pPr>
              <a:spcBef>
                <a:spcPct val="50000"/>
              </a:spcBef>
            </a:pPr>
            <a:r>
              <a:rPr lang="es-CL" b="1" smtClean="0">
                <a:latin typeface="+mj-lt"/>
              </a:rPr>
              <a:t>ALTO</a:t>
            </a:r>
            <a:endParaRPr lang="es-CL" b="1">
              <a:latin typeface="+mj-lt"/>
            </a:endParaRPr>
          </a:p>
        </p:txBody>
      </p:sp>
      <p:sp>
        <p:nvSpPr>
          <p:cNvPr id="1570836" name="Text Box 20"/>
          <p:cNvSpPr txBox="1">
            <a:spLocks noChangeArrowheads="1"/>
          </p:cNvSpPr>
          <p:nvPr/>
        </p:nvSpPr>
        <p:spPr bwMode="auto">
          <a:xfrm>
            <a:off x="357158" y="2636838"/>
            <a:ext cx="1169879" cy="400110"/>
          </a:xfrm>
          <a:prstGeom prst="rect">
            <a:avLst/>
          </a:prstGeom>
          <a:solidFill>
            <a:srgbClr val="00B0F0"/>
          </a:solidFill>
          <a:ln w="9525">
            <a:noFill/>
            <a:miter lim="800000"/>
            <a:headEnd/>
            <a:tailEnd/>
          </a:ln>
          <a:effectLst/>
        </p:spPr>
        <p:txBody>
          <a:bodyPr wrap="square">
            <a:spAutoFit/>
          </a:bodyPr>
          <a:lstStyle/>
          <a:p>
            <a:pPr algn="ctr"/>
            <a:r>
              <a:rPr lang="es-CL" sz="2000" b="1" dirty="0" smtClean="0">
                <a:solidFill>
                  <a:schemeClr val="bg1"/>
                </a:solidFill>
                <a:latin typeface="+mj-lt"/>
              </a:rPr>
              <a:t>RIESGO</a:t>
            </a:r>
            <a:endParaRPr lang="es-CL" sz="2000" b="1" dirty="0">
              <a:solidFill>
                <a:schemeClr val="bg1"/>
              </a:solidFill>
              <a:latin typeface="+mj-lt"/>
            </a:endParaRPr>
          </a:p>
        </p:txBody>
      </p:sp>
      <p:sp>
        <p:nvSpPr>
          <p:cNvPr id="1570837" name="Text Box 21"/>
          <p:cNvSpPr txBox="1">
            <a:spLocks noChangeArrowheads="1"/>
          </p:cNvSpPr>
          <p:nvPr/>
        </p:nvSpPr>
        <p:spPr bwMode="auto">
          <a:xfrm>
            <a:off x="357158" y="5357826"/>
            <a:ext cx="1169879" cy="400110"/>
          </a:xfrm>
          <a:prstGeom prst="rect">
            <a:avLst/>
          </a:prstGeom>
          <a:solidFill>
            <a:srgbClr val="00B0F0"/>
          </a:solidFill>
          <a:ln w="9525">
            <a:noFill/>
            <a:miter lim="800000"/>
            <a:headEnd/>
            <a:tailEnd/>
          </a:ln>
          <a:effectLst/>
        </p:spPr>
        <p:txBody>
          <a:bodyPr wrap="square">
            <a:spAutoFit/>
          </a:bodyPr>
          <a:lstStyle/>
          <a:p>
            <a:pPr algn="ctr"/>
            <a:r>
              <a:rPr lang="es-CL" sz="2000" b="1" dirty="0" smtClean="0">
                <a:solidFill>
                  <a:schemeClr val="bg1"/>
                </a:solidFill>
                <a:latin typeface="+mj-lt"/>
              </a:rPr>
              <a:t>INGRESO</a:t>
            </a:r>
            <a:endParaRPr lang="es-CL" sz="2000" b="1" dirty="0">
              <a:solidFill>
                <a:schemeClr val="bg1"/>
              </a:solidFill>
              <a:latin typeface="+mj-lt"/>
            </a:endParaRPr>
          </a:p>
        </p:txBody>
      </p:sp>
      <p:sp>
        <p:nvSpPr>
          <p:cNvPr id="1570838" name="Line 22"/>
          <p:cNvSpPr>
            <a:spLocks noChangeShapeType="1"/>
          </p:cNvSpPr>
          <p:nvPr/>
        </p:nvSpPr>
        <p:spPr bwMode="auto">
          <a:xfrm>
            <a:off x="4004468" y="1699125"/>
            <a:ext cx="63476" cy="4969790"/>
          </a:xfrm>
          <a:prstGeom prst="line">
            <a:avLst/>
          </a:prstGeom>
          <a:noFill/>
          <a:ln w="9525">
            <a:solidFill>
              <a:schemeClr val="tx1"/>
            </a:solidFill>
            <a:round/>
            <a:headEnd/>
            <a:tailEnd/>
          </a:ln>
          <a:effectLst/>
        </p:spPr>
        <p:txBody>
          <a:bodyPr/>
          <a:lstStyle/>
          <a:p>
            <a:endParaRPr lang="es-CL">
              <a:latin typeface="+mj-lt"/>
            </a:endParaRPr>
          </a:p>
        </p:txBody>
      </p:sp>
      <p:sp>
        <p:nvSpPr>
          <p:cNvPr id="1570839" name="Line 23"/>
          <p:cNvSpPr>
            <a:spLocks noChangeShapeType="1"/>
          </p:cNvSpPr>
          <p:nvPr/>
        </p:nvSpPr>
        <p:spPr bwMode="auto">
          <a:xfrm>
            <a:off x="6572264" y="1699125"/>
            <a:ext cx="12657" cy="5114251"/>
          </a:xfrm>
          <a:prstGeom prst="line">
            <a:avLst/>
          </a:prstGeom>
          <a:noFill/>
          <a:ln w="9525">
            <a:solidFill>
              <a:schemeClr val="tx1"/>
            </a:solidFill>
            <a:round/>
            <a:headEnd/>
            <a:tailEnd/>
          </a:ln>
          <a:effectLst/>
        </p:spPr>
        <p:txBody>
          <a:bodyPr/>
          <a:lstStyle/>
          <a:p>
            <a:endParaRPr lang="es-CL">
              <a:latin typeface="+mj-lt"/>
            </a:endParaRPr>
          </a:p>
        </p:txBody>
      </p:sp>
      <p:sp>
        <p:nvSpPr>
          <p:cNvPr id="1570840" name="Line 24"/>
          <p:cNvSpPr>
            <a:spLocks noChangeShapeType="1"/>
          </p:cNvSpPr>
          <p:nvPr/>
        </p:nvSpPr>
        <p:spPr bwMode="auto">
          <a:xfrm>
            <a:off x="1009680" y="4071942"/>
            <a:ext cx="7920038" cy="0"/>
          </a:xfrm>
          <a:prstGeom prst="line">
            <a:avLst/>
          </a:prstGeom>
          <a:noFill/>
          <a:ln w="9525">
            <a:solidFill>
              <a:schemeClr val="tx1"/>
            </a:solidFill>
            <a:round/>
            <a:headEnd/>
            <a:tailEnd/>
          </a:ln>
          <a:effectLst/>
        </p:spPr>
        <p:txBody>
          <a:bodyPr/>
          <a:lstStyle/>
          <a:p>
            <a:endParaRPr lang="es-CL">
              <a:latin typeface="+mj-lt"/>
            </a:endParaRPr>
          </a:p>
        </p:txBody>
      </p:sp>
      <p:sp>
        <p:nvSpPr>
          <p:cNvPr id="1570842" name="Text Box 26"/>
          <p:cNvSpPr txBox="1">
            <a:spLocks noChangeArrowheads="1"/>
          </p:cNvSpPr>
          <p:nvPr/>
        </p:nvSpPr>
        <p:spPr bwMode="auto">
          <a:xfrm>
            <a:off x="540518" y="332656"/>
            <a:ext cx="8135938" cy="457200"/>
          </a:xfrm>
          <a:prstGeom prst="rect">
            <a:avLst/>
          </a:prstGeo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lvl1pPr algn="ctr" defTabSz="914400" eaLnBrk="1" latinLnBrk="0" hangingPunct="1">
              <a:buNone/>
              <a:defRPr sz="3200" b="1">
                <a:solidFill>
                  <a:srgbClr val="0070C0"/>
                </a:solidFill>
                <a:effectLst>
                  <a:outerShdw blurRad="38100" dist="38100" dir="2700000" algn="tl">
                    <a:srgbClr val="000000">
                      <a:alpha val="43137"/>
                    </a:srgbClr>
                  </a:outerShdw>
                </a:effectLst>
                <a:latin typeface="+mj-lt"/>
                <a:ea typeface="ＭＳ Ｐゴシック" pitchFamily="34" charset="-128"/>
                <a:cs typeface="Arial" pitchFamily="34" charset="0"/>
              </a:defRPr>
            </a:lvl1pPr>
          </a:lstStyle>
          <a:p>
            <a:r>
              <a:rPr lang="es-CL" dirty="0"/>
              <a:t>Subsidios cruzados: criterio restrictivo</a:t>
            </a:r>
          </a:p>
        </p:txBody>
      </p:sp>
      <p:sp>
        <p:nvSpPr>
          <p:cNvPr id="28" name="Text Box 16"/>
          <p:cNvSpPr txBox="1">
            <a:spLocks noChangeArrowheads="1"/>
          </p:cNvSpPr>
          <p:nvPr/>
        </p:nvSpPr>
        <p:spPr bwMode="auto">
          <a:xfrm>
            <a:off x="896908" y="2214554"/>
            <a:ext cx="947738" cy="369332"/>
          </a:xfrm>
          <a:prstGeom prst="rect">
            <a:avLst/>
          </a:prstGeom>
          <a:noFill/>
          <a:ln w="9525">
            <a:noFill/>
            <a:miter lim="800000"/>
            <a:headEnd/>
            <a:tailEnd/>
          </a:ln>
          <a:effectLst/>
        </p:spPr>
        <p:txBody>
          <a:bodyPr>
            <a:spAutoFit/>
          </a:bodyPr>
          <a:lstStyle/>
          <a:p>
            <a:pPr>
              <a:spcBef>
                <a:spcPct val="50000"/>
              </a:spcBef>
            </a:pPr>
            <a:r>
              <a:rPr lang="es-CL" b="1" smtClean="0">
                <a:latin typeface="+mj-lt"/>
              </a:rPr>
              <a:t>BAJO</a:t>
            </a:r>
            <a:endParaRPr lang="es-CL" b="1">
              <a:latin typeface="+mj-lt"/>
            </a:endParaRPr>
          </a:p>
        </p:txBody>
      </p:sp>
      <p:sp>
        <p:nvSpPr>
          <p:cNvPr id="29" name="Text Box 16"/>
          <p:cNvSpPr txBox="1">
            <a:spLocks noChangeArrowheads="1"/>
          </p:cNvSpPr>
          <p:nvPr/>
        </p:nvSpPr>
        <p:spPr bwMode="auto">
          <a:xfrm>
            <a:off x="896908" y="5828302"/>
            <a:ext cx="947738" cy="369332"/>
          </a:xfrm>
          <a:prstGeom prst="rect">
            <a:avLst/>
          </a:prstGeom>
          <a:noFill/>
          <a:ln w="9525">
            <a:noFill/>
            <a:miter lim="800000"/>
            <a:headEnd/>
            <a:tailEnd/>
          </a:ln>
          <a:effectLst/>
        </p:spPr>
        <p:txBody>
          <a:bodyPr>
            <a:spAutoFit/>
          </a:bodyPr>
          <a:lstStyle/>
          <a:p>
            <a:pPr>
              <a:spcBef>
                <a:spcPct val="50000"/>
              </a:spcBef>
            </a:pPr>
            <a:r>
              <a:rPr lang="es-CL" b="1" dirty="0" smtClean="0">
                <a:latin typeface="+mj-lt"/>
              </a:rPr>
              <a:t>ALTO</a:t>
            </a:r>
            <a:endParaRPr lang="es-CL" b="1" dirty="0">
              <a:latin typeface="+mj-lt"/>
            </a:endParaRPr>
          </a:p>
        </p:txBody>
      </p:sp>
      <p:sp>
        <p:nvSpPr>
          <p:cNvPr id="30" name="Text Box 16"/>
          <p:cNvSpPr txBox="1">
            <a:spLocks noChangeArrowheads="1"/>
          </p:cNvSpPr>
          <p:nvPr/>
        </p:nvSpPr>
        <p:spPr bwMode="auto">
          <a:xfrm>
            <a:off x="896908" y="4857760"/>
            <a:ext cx="947738" cy="369332"/>
          </a:xfrm>
          <a:prstGeom prst="rect">
            <a:avLst/>
          </a:prstGeom>
          <a:noFill/>
          <a:ln w="9525">
            <a:noFill/>
            <a:miter lim="800000"/>
            <a:headEnd/>
            <a:tailEnd/>
          </a:ln>
          <a:effectLst/>
        </p:spPr>
        <p:txBody>
          <a:bodyPr>
            <a:spAutoFit/>
          </a:bodyPr>
          <a:lstStyle/>
          <a:p>
            <a:pPr>
              <a:spcBef>
                <a:spcPct val="50000"/>
              </a:spcBef>
            </a:pPr>
            <a:r>
              <a:rPr lang="es-CL" b="1" smtClean="0">
                <a:latin typeface="+mj-lt"/>
              </a:rPr>
              <a:t>BAJO</a:t>
            </a:r>
            <a:endParaRPr lang="es-CL" b="1">
              <a:latin typeface="+mj-lt"/>
            </a:endParaRPr>
          </a:p>
        </p:txBody>
      </p:sp>
      <p:sp>
        <p:nvSpPr>
          <p:cNvPr id="34" name="AutoShape 9"/>
          <p:cNvSpPr>
            <a:spLocks noChangeArrowheads="1"/>
          </p:cNvSpPr>
          <p:nvPr/>
        </p:nvSpPr>
        <p:spPr bwMode="auto">
          <a:xfrm>
            <a:off x="7016721" y="5643578"/>
            <a:ext cx="1015835" cy="7207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noFill/>
            <a:miter lim="800000"/>
            <a:headEnd/>
            <a:tailEnd/>
          </a:ln>
          <a:effectLst/>
        </p:spPr>
        <p:txBody>
          <a:bodyPr wrap="none" anchor="ctr"/>
          <a:lstStyle/>
          <a:p>
            <a:endParaRPr lang="es-CL">
              <a:latin typeface="+mj-lt"/>
            </a:endParaRPr>
          </a:p>
        </p:txBody>
      </p:sp>
      <p:sp>
        <p:nvSpPr>
          <p:cNvPr id="35" name="AutoShape 10"/>
          <p:cNvSpPr>
            <a:spLocks noChangeArrowheads="1"/>
          </p:cNvSpPr>
          <p:nvPr/>
        </p:nvSpPr>
        <p:spPr bwMode="auto">
          <a:xfrm>
            <a:off x="6643702" y="4181766"/>
            <a:ext cx="2232025" cy="183120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noFill/>
            <a:miter lim="800000"/>
            <a:headEnd/>
            <a:tailEnd/>
          </a:ln>
          <a:effectLst/>
        </p:spPr>
        <p:txBody>
          <a:bodyPr wrap="none" anchor="ctr"/>
          <a:lstStyle/>
          <a:p>
            <a:endParaRPr lang="es-CL">
              <a:latin typeface="+mj-lt"/>
            </a:endParaRPr>
          </a:p>
        </p:txBody>
      </p:sp>
      <p:sp>
        <p:nvSpPr>
          <p:cNvPr id="36" name="Text Box 17"/>
          <p:cNvSpPr txBox="1">
            <a:spLocks noChangeArrowheads="1"/>
          </p:cNvSpPr>
          <p:nvPr/>
        </p:nvSpPr>
        <p:spPr bwMode="auto">
          <a:xfrm>
            <a:off x="6618511" y="6639163"/>
            <a:ext cx="2032929"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s-CL" sz="1000" u="sng" dirty="0" smtClean="0"/>
              <a:t>Fuente</a:t>
            </a:r>
            <a:r>
              <a:rPr lang="es-CL" sz="1000" dirty="0" smtClean="0"/>
              <a:t>: Adaptado de </a:t>
            </a:r>
            <a:r>
              <a:rPr lang="es-CL" sz="1000" dirty="0" err="1" smtClean="0"/>
              <a:t>Bascolo</a:t>
            </a:r>
            <a:r>
              <a:rPr lang="es-CL" sz="1000" dirty="0" smtClean="0"/>
              <a:t>, 2004</a:t>
            </a:r>
            <a:endParaRPr lang="es-CL" sz="1000" dirty="0"/>
          </a:p>
        </p:txBody>
      </p:sp>
      <p:pic>
        <p:nvPicPr>
          <p:cNvPr id="3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9231" y="-51643"/>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2380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70836"/>
                                        </p:tgtEl>
                                        <p:attrNameLst>
                                          <p:attrName>style.visibility</p:attrName>
                                        </p:attrNameLst>
                                      </p:cBhvr>
                                      <p:to>
                                        <p:strVal val="visible"/>
                                      </p:to>
                                    </p:set>
                                    <p:animEffect transition="in" filter="checkerboard(across)">
                                      <p:cBhvr>
                                        <p:cTn id="7" dur="500"/>
                                        <p:tgtEl>
                                          <p:spTgt spid="157083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checkerboard(across)">
                                      <p:cBhvr>
                                        <p:cTn id="10" dur="500"/>
                                        <p:tgtEl>
                                          <p:spTgt spid="2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570821"/>
                                        </p:tgtEl>
                                        <p:attrNameLst>
                                          <p:attrName>style.visibility</p:attrName>
                                        </p:attrNameLst>
                                      </p:cBhvr>
                                      <p:to>
                                        <p:strVal val="visible"/>
                                      </p:to>
                                    </p:set>
                                    <p:animEffect transition="in" filter="checkerboard(across)">
                                      <p:cBhvr>
                                        <p:cTn id="13" dur="500"/>
                                        <p:tgtEl>
                                          <p:spTgt spid="1570821"/>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570832"/>
                                        </p:tgtEl>
                                        <p:attrNameLst>
                                          <p:attrName>style.visibility</p:attrName>
                                        </p:attrNameLst>
                                      </p:cBhvr>
                                      <p:to>
                                        <p:strVal val="visible"/>
                                      </p:to>
                                    </p:set>
                                    <p:animEffect transition="in" filter="checkerboard(across)">
                                      <p:cBhvr>
                                        <p:cTn id="16" dur="500"/>
                                        <p:tgtEl>
                                          <p:spTgt spid="1570832"/>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570819"/>
                                        </p:tgtEl>
                                        <p:attrNameLst>
                                          <p:attrName>style.visibility</p:attrName>
                                        </p:attrNameLst>
                                      </p:cBhvr>
                                      <p:to>
                                        <p:strVal val="visible"/>
                                      </p:to>
                                    </p:set>
                                    <p:animEffect transition="in" filter="checkerboard(across)">
                                      <p:cBhvr>
                                        <p:cTn id="19" dur="500"/>
                                        <p:tgtEl>
                                          <p:spTgt spid="1570819"/>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570823"/>
                                        </p:tgtEl>
                                        <p:attrNameLst>
                                          <p:attrName>style.visibility</p:attrName>
                                        </p:attrNameLst>
                                      </p:cBhvr>
                                      <p:to>
                                        <p:strVal val="visible"/>
                                      </p:to>
                                    </p:set>
                                    <p:animEffect transition="in" filter="checkerboard(across)">
                                      <p:cBhvr>
                                        <p:cTn id="24" dur="500"/>
                                        <p:tgtEl>
                                          <p:spTgt spid="1570823"/>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570824"/>
                                        </p:tgtEl>
                                        <p:attrNameLst>
                                          <p:attrName>style.visibility</p:attrName>
                                        </p:attrNameLst>
                                      </p:cBhvr>
                                      <p:to>
                                        <p:strVal val="visible"/>
                                      </p:to>
                                    </p:set>
                                    <p:animEffect transition="in" filter="checkerboard(across)">
                                      <p:cBhvr>
                                        <p:cTn id="27" dur="500"/>
                                        <p:tgtEl>
                                          <p:spTgt spid="1570824"/>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570826"/>
                                        </p:tgtEl>
                                        <p:attrNameLst>
                                          <p:attrName>style.visibility</p:attrName>
                                        </p:attrNameLst>
                                      </p:cBhvr>
                                      <p:to>
                                        <p:strVal val="visible"/>
                                      </p:to>
                                    </p:set>
                                    <p:animEffect transition="in" filter="checkerboard(across)">
                                      <p:cBhvr>
                                        <p:cTn id="30" dur="500"/>
                                        <p:tgtEl>
                                          <p:spTgt spid="1570826"/>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1570825"/>
                                        </p:tgtEl>
                                        <p:attrNameLst>
                                          <p:attrName>style.visibility</p:attrName>
                                        </p:attrNameLst>
                                      </p:cBhvr>
                                      <p:to>
                                        <p:strVal val="visible"/>
                                      </p:to>
                                    </p:set>
                                    <p:animEffect transition="in" filter="checkerboard(across)">
                                      <p:cBhvr>
                                        <p:cTn id="33" dur="500"/>
                                        <p:tgtEl>
                                          <p:spTgt spid="1570825"/>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570837"/>
                                        </p:tgtEl>
                                        <p:attrNameLst>
                                          <p:attrName>style.visibility</p:attrName>
                                        </p:attrNameLst>
                                      </p:cBhvr>
                                      <p:to>
                                        <p:strVal val="visible"/>
                                      </p:to>
                                    </p:set>
                                    <p:animEffect transition="in" filter="checkerboard(across)">
                                      <p:cBhvr>
                                        <p:cTn id="38" dur="500"/>
                                        <p:tgtEl>
                                          <p:spTgt spid="1570837"/>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checkerboard(across)">
                                      <p:cBhvr>
                                        <p:cTn id="41" dur="500"/>
                                        <p:tgtEl>
                                          <p:spTgt spid="29"/>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checkerboard(across)">
                                      <p:cBhvr>
                                        <p:cTn id="44" dur="500"/>
                                        <p:tgtEl>
                                          <p:spTgt spid="30"/>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1570820"/>
                                        </p:tgtEl>
                                        <p:attrNameLst>
                                          <p:attrName>style.visibility</p:attrName>
                                        </p:attrNameLst>
                                      </p:cBhvr>
                                      <p:to>
                                        <p:strVal val="visible"/>
                                      </p:to>
                                    </p:set>
                                    <p:animEffect transition="in" filter="checkerboard(across)">
                                      <p:cBhvr>
                                        <p:cTn id="47" dur="500"/>
                                        <p:tgtEl>
                                          <p:spTgt spid="1570820"/>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1570818"/>
                                        </p:tgtEl>
                                        <p:attrNameLst>
                                          <p:attrName>style.visibility</p:attrName>
                                        </p:attrNameLst>
                                      </p:cBhvr>
                                      <p:to>
                                        <p:strVal val="visible"/>
                                      </p:to>
                                    </p:set>
                                    <p:animEffect transition="in" filter="checkerboard(across)">
                                      <p:cBhvr>
                                        <p:cTn id="50" dur="500"/>
                                        <p:tgtEl>
                                          <p:spTgt spid="1570818"/>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1570828"/>
                                        </p:tgtEl>
                                        <p:attrNameLst>
                                          <p:attrName>style.visibility</p:attrName>
                                        </p:attrNameLst>
                                      </p:cBhvr>
                                      <p:to>
                                        <p:strVal val="visible"/>
                                      </p:to>
                                    </p:set>
                                    <p:animEffect transition="in" filter="checkerboard(across)">
                                      <p:cBhvr>
                                        <p:cTn id="55" dur="500"/>
                                        <p:tgtEl>
                                          <p:spTgt spid="1570828"/>
                                        </p:tgtEl>
                                      </p:cBhvr>
                                    </p:animEffect>
                                  </p:childTnLst>
                                </p:cTn>
                              </p:par>
                              <p:par>
                                <p:cTn id="56" presetID="5" presetClass="entr" presetSubtype="10" fill="hold" grpId="0" nodeType="withEffect">
                                  <p:stCondLst>
                                    <p:cond delay="0"/>
                                  </p:stCondLst>
                                  <p:childTnLst>
                                    <p:set>
                                      <p:cBhvr>
                                        <p:cTn id="57" dur="1" fill="hold">
                                          <p:stCondLst>
                                            <p:cond delay="0"/>
                                          </p:stCondLst>
                                        </p:cTn>
                                        <p:tgtEl>
                                          <p:spTgt spid="1570827"/>
                                        </p:tgtEl>
                                        <p:attrNameLst>
                                          <p:attrName>style.visibility</p:attrName>
                                        </p:attrNameLst>
                                      </p:cBhvr>
                                      <p:to>
                                        <p:strVal val="visible"/>
                                      </p:to>
                                    </p:set>
                                    <p:animEffect transition="in" filter="checkerboard(across)">
                                      <p:cBhvr>
                                        <p:cTn id="58" dur="500"/>
                                        <p:tgtEl>
                                          <p:spTgt spid="1570827"/>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checkerboard(across)">
                                      <p:cBhvr>
                                        <p:cTn id="61" dur="500"/>
                                        <p:tgtEl>
                                          <p:spTgt spid="34"/>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checkerboard(across)">
                                      <p:cBhvr>
                                        <p:cTn id="6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0818" grpId="0" animBg="1"/>
      <p:bldP spid="1570819" grpId="0" animBg="1"/>
      <p:bldP spid="1570820" grpId="0" animBg="1"/>
      <p:bldP spid="1570821" grpId="0" animBg="1"/>
      <p:bldP spid="1570823" grpId="0" animBg="1"/>
      <p:bldP spid="1570824" grpId="0" animBg="1"/>
      <p:bldP spid="1570825" grpId="0" animBg="1"/>
      <p:bldP spid="1570826" grpId="0" animBg="1"/>
      <p:bldP spid="1570827" grpId="0" animBg="1"/>
      <p:bldP spid="1570828" grpId="0" animBg="1"/>
      <p:bldP spid="1570832" grpId="0"/>
      <p:bldP spid="1570836" grpId="0" animBg="1"/>
      <p:bldP spid="1570837" grpId="0" animBg="1"/>
      <p:bldP spid="28" grpId="0"/>
      <p:bldP spid="29" grpId="0"/>
      <p:bldP spid="30" grpId="0"/>
      <p:bldP spid="34" grpId="0" animBg="1"/>
      <p:bldP spid="3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3890" name="Rectangle 2"/>
          <p:cNvSpPr>
            <a:spLocks noGrp="1" noChangeArrowheads="1"/>
          </p:cNvSpPr>
          <p:nvPr>
            <p:ph type="title"/>
          </p:nvPr>
        </p:nvSpPr>
        <p:spPr bwMode="auto">
          <a:xfrm>
            <a:off x="179389" y="24158"/>
            <a:ext cx="8785224" cy="1295400"/>
          </a:xfr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p>
            <a:pPr fontAlgn="base">
              <a:spcAft>
                <a:spcPct val="0"/>
              </a:spcAft>
            </a:pPr>
            <a:r>
              <a:rPr lang="es-CL" sz="3200" dirty="0">
                <a:ea typeface="ＭＳ Ｐゴシック" pitchFamily="34" charset="-128"/>
              </a:rPr>
              <a:t>Mecanismos solidarios de la extensión de la cobertura (riesgos e ingresos)</a:t>
            </a:r>
          </a:p>
        </p:txBody>
      </p:sp>
      <p:sp>
        <p:nvSpPr>
          <p:cNvPr id="1573891" name="Rectangle 3"/>
          <p:cNvSpPr>
            <a:spLocks noGrp="1" noChangeArrowheads="1"/>
          </p:cNvSpPr>
          <p:nvPr>
            <p:ph type="body" idx="1"/>
          </p:nvPr>
        </p:nvSpPr>
        <p:spPr bwMode="auto">
          <a:xfrm>
            <a:off x="323405" y="2852936"/>
            <a:ext cx="2520950" cy="1552438"/>
          </a:xfrm>
          <a:solidFill>
            <a:srgbClr val="00B0F0"/>
          </a:solidFill>
          <a:ln>
            <a:noFill/>
            <a:miter lim="800000"/>
            <a:headEnd/>
            <a:tailEnd/>
          </a:ln>
        </p:spPr>
        <p:txBody>
          <a:bodyPr vert="horz" wrap="square" lIns="91440" tIns="45720" rIns="91440" bIns="45720" numCol="1" anchor="t" anchorCtr="0" compatLnSpc="1">
            <a:prstTxWarp prst="textNoShape">
              <a:avLst/>
            </a:prstTxWarp>
            <a:noAutofit/>
          </a:bodyPr>
          <a:lstStyle/>
          <a:p>
            <a:pPr marL="0" indent="0" algn="ctr">
              <a:lnSpc>
                <a:spcPct val="120000"/>
              </a:lnSpc>
              <a:buFont typeface="Wingdings" pitchFamily="2" charset="2"/>
              <a:buNone/>
            </a:pPr>
            <a:r>
              <a:rPr lang="es-CL" sz="2000" dirty="0" smtClean="0">
                <a:solidFill>
                  <a:schemeClr val="bg1"/>
                </a:solidFill>
              </a:rPr>
              <a:t>Condiciones de riesgo diferentes (enfermos, en buena salud, jóvenes, adultos mayores</a:t>
            </a:r>
            <a:endParaRPr lang="es-CL" sz="2000" dirty="0">
              <a:solidFill>
                <a:schemeClr val="bg1"/>
              </a:solidFill>
            </a:endParaRPr>
          </a:p>
        </p:txBody>
      </p:sp>
      <p:sp>
        <p:nvSpPr>
          <p:cNvPr id="1573892" name="Text Box 4"/>
          <p:cNvSpPr txBox="1">
            <a:spLocks noChangeArrowheads="1"/>
          </p:cNvSpPr>
          <p:nvPr/>
        </p:nvSpPr>
        <p:spPr bwMode="auto">
          <a:xfrm>
            <a:off x="3707955" y="2565400"/>
            <a:ext cx="1944687" cy="923330"/>
          </a:xfrm>
          <a:prstGeom prst="rect">
            <a:avLst/>
          </a:prstGeom>
          <a:solidFill>
            <a:schemeClr val="bg1"/>
          </a:solidFill>
          <a:ln w="9525">
            <a:noFill/>
            <a:miter lim="800000"/>
            <a:headEnd/>
            <a:tailEnd/>
          </a:ln>
          <a:effectLst/>
        </p:spPr>
        <p:txBody>
          <a:bodyPr>
            <a:spAutoFit/>
          </a:bodyPr>
          <a:lstStyle/>
          <a:p>
            <a:pPr>
              <a:spcBef>
                <a:spcPct val="50000"/>
              </a:spcBef>
            </a:pPr>
            <a:r>
              <a:rPr lang="es-CL" dirty="0" smtClean="0">
                <a:solidFill>
                  <a:srgbClr val="0070C0"/>
                </a:solidFill>
                <a:latin typeface="+mj-lt"/>
              </a:rPr>
              <a:t>Organizaciones únicas de aseguramiento?</a:t>
            </a:r>
            <a:endParaRPr lang="es-CL" dirty="0">
              <a:solidFill>
                <a:srgbClr val="0070C0"/>
              </a:solidFill>
              <a:latin typeface="+mj-lt"/>
            </a:endParaRPr>
          </a:p>
        </p:txBody>
      </p:sp>
      <p:sp>
        <p:nvSpPr>
          <p:cNvPr id="1573893" name="Text Box 5"/>
          <p:cNvSpPr txBox="1">
            <a:spLocks noChangeArrowheads="1"/>
          </p:cNvSpPr>
          <p:nvPr/>
        </p:nvSpPr>
        <p:spPr bwMode="auto">
          <a:xfrm>
            <a:off x="3779392" y="4149725"/>
            <a:ext cx="1944688" cy="923330"/>
          </a:xfrm>
          <a:prstGeom prst="rect">
            <a:avLst/>
          </a:prstGeom>
          <a:solidFill>
            <a:schemeClr val="bg1"/>
          </a:solidFill>
          <a:ln w="9525">
            <a:noFill/>
            <a:miter lim="800000"/>
            <a:headEnd/>
            <a:tailEnd/>
          </a:ln>
          <a:effectLst/>
        </p:spPr>
        <p:txBody>
          <a:bodyPr>
            <a:spAutoFit/>
          </a:bodyPr>
          <a:lstStyle/>
          <a:p>
            <a:pPr>
              <a:spcBef>
                <a:spcPct val="50000"/>
              </a:spcBef>
            </a:pPr>
            <a:r>
              <a:rPr lang="es-CL" dirty="0" smtClean="0">
                <a:solidFill>
                  <a:srgbClr val="0070C0"/>
                </a:solidFill>
                <a:latin typeface="+mj-lt"/>
              </a:rPr>
              <a:t>Mecanismos de subsidios cruzados? </a:t>
            </a:r>
            <a:endParaRPr lang="es-CL" dirty="0">
              <a:solidFill>
                <a:srgbClr val="0070C0"/>
              </a:solidFill>
              <a:latin typeface="+mj-lt"/>
            </a:endParaRPr>
          </a:p>
        </p:txBody>
      </p:sp>
      <p:sp>
        <p:nvSpPr>
          <p:cNvPr id="1573894" name="Text Box 6"/>
          <p:cNvSpPr txBox="1">
            <a:spLocks noChangeArrowheads="1"/>
          </p:cNvSpPr>
          <p:nvPr/>
        </p:nvSpPr>
        <p:spPr bwMode="auto">
          <a:xfrm>
            <a:off x="323405" y="4652963"/>
            <a:ext cx="2520950" cy="837152"/>
          </a:xfrm>
          <a:prstGeom prst="rect">
            <a:avLst/>
          </a:prstGeom>
          <a:solidFill>
            <a:srgbClr val="00B0F0"/>
          </a:solidFill>
          <a:ln w="9525">
            <a:noFill/>
            <a:miter lim="800000"/>
            <a:headEnd/>
            <a:tailEnd/>
          </a:ln>
          <a:effectLst/>
        </p:spPr>
        <p:txBody>
          <a:bodyPr>
            <a:spAutoFit/>
          </a:bodyPr>
          <a:lstStyle/>
          <a:p>
            <a:pPr algn="ctr">
              <a:lnSpc>
                <a:spcPct val="80000"/>
              </a:lnSpc>
              <a:spcBef>
                <a:spcPct val="20000"/>
              </a:spcBef>
              <a:buClr>
                <a:schemeClr val="bg2"/>
              </a:buClr>
              <a:buSzPct val="75000"/>
              <a:buFont typeface="Wingdings" pitchFamily="2" charset="2"/>
              <a:buNone/>
            </a:pPr>
            <a:r>
              <a:rPr lang="es-CL" sz="2000" dirty="0" smtClean="0">
                <a:solidFill>
                  <a:schemeClr val="bg1"/>
                </a:solidFill>
                <a:latin typeface="+mj-lt"/>
              </a:rPr>
              <a:t>Condiciones de exclusión social en salud en ALC</a:t>
            </a:r>
            <a:endParaRPr lang="es-CL" sz="2000" dirty="0">
              <a:solidFill>
                <a:schemeClr val="bg1"/>
              </a:solidFill>
              <a:latin typeface="+mj-lt"/>
            </a:endParaRPr>
          </a:p>
        </p:txBody>
      </p:sp>
      <p:sp>
        <p:nvSpPr>
          <p:cNvPr id="1573896" name="AutoShape 8"/>
          <p:cNvSpPr>
            <a:spLocks noChangeArrowheads="1"/>
          </p:cNvSpPr>
          <p:nvPr/>
        </p:nvSpPr>
        <p:spPr bwMode="auto">
          <a:xfrm>
            <a:off x="6084442" y="2708275"/>
            <a:ext cx="2735263" cy="433388"/>
          </a:xfrm>
          <a:prstGeom prst="cloudCallout">
            <a:avLst>
              <a:gd name="adj1" fmla="val -59519"/>
              <a:gd name="adj2" fmla="val 70148"/>
            </a:avLst>
          </a:prstGeom>
          <a:solidFill>
            <a:srgbClr val="66FF33"/>
          </a:solidFill>
          <a:ln w="9525">
            <a:noFill/>
            <a:round/>
            <a:headEnd/>
            <a:tailEnd/>
          </a:ln>
          <a:effectLst/>
        </p:spPr>
        <p:txBody>
          <a:bodyPr/>
          <a:lstStyle/>
          <a:p>
            <a:pPr algn="ctr"/>
            <a:r>
              <a:rPr lang="es-CL" b="1" dirty="0" smtClean="0">
                <a:solidFill>
                  <a:srgbClr val="000000"/>
                </a:solidFill>
                <a:latin typeface="Arial" charset="0"/>
              </a:rPr>
              <a:t>INTEGRACION</a:t>
            </a:r>
            <a:endParaRPr lang="es-CL" b="1" dirty="0">
              <a:solidFill>
                <a:srgbClr val="000000"/>
              </a:solidFill>
              <a:latin typeface="Arial" charset="0"/>
            </a:endParaRPr>
          </a:p>
        </p:txBody>
      </p:sp>
      <p:sp>
        <p:nvSpPr>
          <p:cNvPr id="1573897" name="AutoShape 9"/>
          <p:cNvSpPr>
            <a:spLocks noChangeArrowheads="1"/>
          </p:cNvSpPr>
          <p:nvPr/>
        </p:nvSpPr>
        <p:spPr bwMode="auto">
          <a:xfrm>
            <a:off x="5868541" y="4149725"/>
            <a:ext cx="3167955" cy="503238"/>
          </a:xfrm>
          <a:prstGeom prst="cloudCallout">
            <a:avLst>
              <a:gd name="adj1" fmla="val -52310"/>
              <a:gd name="adj2" fmla="val 97319"/>
            </a:avLst>
          </a:prstGeom>
          <a:solidFill>
            <a:srgbClr val="66FF33"/>
          </a:solidFill>
          <a:ln w="9525">
            <a:noFill/>
            <a:round/>
            <a:headEnd/>
            <a:tailEnd/>
          </a:ln>
          <a:effectLst/>
        </p:spPr>
        <p:txBody>
          <a:bodyPr/>
          <a:lstStyle/>
          <a:p>
            <a:pPr algn="ctr"/>
            <a:r>
              <a:rPr lang="es-CL" b="1" smtClean="0">
                <a:solidFill>
                  <a:srgbClr val="000000"/>
                </a:solidFill>
                <a:latin typeface="Arial" charset="0"/>
              </a:rPr>
              <a:t>COORDINACION</a:t>
            </a:r>
            <a:endParaRPr lang="es-CL" b="1">
              <a:solidFill>
                <a:srgbClr val="000000"/>
              </a:solidFill>
              <a:latin typeface="Arial" charset="0"/>
            </a:endParaRPr>
          </a:p>
        </p:txBody>
      </p:sp>
      <p:sp>
        <p:nvSpPr>
          <p:cNvPr id="1573898" name="Line 10"/>
          <p:cNvSpPr>
            <a:spLocks noChangeShapeType="1"/>
          </p:cNvSpPr>
          <p:nvPr/>
        </p:nvSpPr>
        <p:spPr bwMode="auto">
          <a:xfrm flipV="1">
            <a:off x="2844355" y="2852738"/>
            <a:ext cx="863600" cy="720725"/>
          </a:xfrm>
          <a:prstGeom prst="line">
            <a:avLst/>
          </a:prstGeom>
          <a:noFill/>
          <a:ln w="57150">
            <a:solidFill>
              <a:srgbClr val="FF0000"/>
            </a:solidFill>
            <a:round/>
            <a:headEnd/>
            <a:tailEnd type="triangle" w="med" len="med"/>
          </a:ln>
          <a:effectLst/>
        </p:spPr>
        <p:txBody>
          <a:bodyPr/>
          <a:lstStyle/>
          <a:p>
            <a:endParaRPr lang="es-CL"/>
          </a:p>
        </p:txBody>
      </p:sp>
      <p:sp>
        <p:nvSpPr>
          <p:cNvPr id="1573899" name="Line 11"/>
          <p:cNvSpPr>
            <a:spLocks noChangeShapeType="1"/>
          </p:cNvSpPr>
          <p:nvPr/>
        </p:nvSpPr>
        <p:spPr bwMode="auto">
          <a:xfrm>
            <a:off x="2844355" y="3573463"/>
            <a:ext cx="935037" cy="935037"/>
          </a:xfrm>
          <a:prstGeom prst="line">
            <a:avLst/>
          </a:prstGeom>
          <a:noFill/>
          <a:ln w="57150">
            <a:solidFill>
              <a:srgbClr val="FF0000"/>
            </a:solidFill>
            <a:round/>
            <a:headEnd/>
            <a:tailEnd type="triangle" w="med" len="med"/>
          </a:ln>
          <a:effectLst/>
        </p:spPr>
        <p:txBody>
          <a:bodyPr/>
          <a:lstStyle/>
          <a:p>
            <a:endParaRPr lang="es-CL"/>
          </a:p>
        </p:txBody>
      </p:sp>
      <p:sp>
        <p:nvSpPr>
          <p:cNvPr id="1573900" name="Line 12"/>
          <p:cNvSpPr>
            <a:spLocks noChangeShapeType="1"/>
          </p:cNvSpPr>
          <p:nvPr/>
        </p:nvSpPr>
        <p:spPr bwMode="auto">
          <a:xfrm flipV="1">
            <a:off x="2844355" y="3068638"/>
            <a:ext cx="792162" cy="2089150"/>
          </a:xfrm>
          <a:prstGeom prst="line">
            <a:avLst/>
          </a:prstGeom>
          <a:noFill/>
          <a:ln w="57150">
            <a:solidFill>
              <a:srgbClr val="FF0000"/>
            </a:solidFill>
            <a:round/>
            <a:headEnd/>
            <a:tailEnd type="triangle" w="med" len="med"/>
          </a:ln>
          <a:effectLst/>
        </p:spPr>
        <p:txBody>
          <a:bodyPr/>
          <a:lstStyle/>
          <a:p>
            <a:endParaRPr lang="es-CL"/>
          </a:p>
        </p:txBody>
      </p:sp>
      <p:sp>
        <p:nvSpPr>
          <p:cNvPr id="1573901" name="Line 13"/>
          <p:cNvSpPr>
            <a:spLocks noChangeShapeType="1"/>
          </p:cNvSpPr>
          <p:nvPr/>
        </p:nvSpPr>
        <p:spPr bwMode="auto">
          <a:xfrm flipV="1">
            <a:off x="2844355" y="4868863"/>
            <a:ext cx="935037" cy="288925"/>
          </a:xfrm>
          <a:prstGeom prst="line">
            <a:avLst/>
          </a:prstGeom>
          <a:noFill/>
          <a:ln w="57150">
            <a:solidFill>
              <a:srgbClr val="FF0000"/>
            </a:solidFill>
            <a:round/>
            <a:headEnd/>
            <a:tailEnd type="triangle" w="med" len="med"/>
          </a:ln>
          <a:effectLst/>
        </p:spPr>
        <p:txBody>
          <a:bodyPr/>
          <a:lstStyle/>
          <a:p>
            <a:endParaRPr lang="es-CL"/>
          </a:p>
        </p:txBody>
      </p:sp>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9231" y="-51643"/>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76596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73896"/>
                                        </p:tgtEl>
                                        <p:attrNameLst>
                                          <p:attrName>style.visibility</p:attrName>
                                        </p:attrNameLst>
                                      </p:cBhvr>
                                      <p:to>
                                        <p:strVal val="visible"/>
                                      </p:to>
                                    </p:set>
                                    <p:animEffect transition="in" filter="blinds(horizontal)">
                                      <p:cBhvr>
                                        <p:cTn id="7" dur="500"/>
                                        <p:tgtEl>
                                          <p:spTgt spid="157389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73897"/>
                                        </p:tgtEl>
                                        <p:attrNameLst>
                                          <p:attrName>style.visibility</p:attrName>
                                        </p:attrNameLst>
                                      </p:cBhvr>
                                      <p:to>
                                        <p:strVal val="visible"/>
                                      </p:to>
                                    </p:set>
                                    <p:animEffect transition="in" filter="blinds(horizontal)">
                                      <p:cBhvr>
                                        <p:cTn id="10" dur="500"/>
                                        <p:tgtEl>
                                          <p:spTgt spid="1573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3896" grpId="0" animBg="1"/>
      <p:bldP spid="157389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6914" name="Rectangle 2"/>
          <p:cNvSpPr>
            <a:spLocks noChangeArrowheads="1"/>
          </p:cNvSpPr>
          <p:nvPr/>
        </p:nvSpPr>
        <p:spPr bwMode="auto">
          <a:xfrm>
            <a:off x="1371600" y="3048000"/>
            <a:ext cx="6400800" cy="1219200"/>
          </a:xfrm>
          <a:prstGeom prst="rect">
            <a:avLst/>
          </a:prstGeom>
          <a:noFill/>
          <a:ln w="9525">
            <a:noFill/>
            <a:miter lim="800000"/>
            <a:headEnd/>
            <a:tailEnd/>
          </a:ln>
          <a:effectLst/>
        </p:spPr>
        <p:txBody>
          <a:bodyPr/>
          <a:lstStyle/>
          <a:p>
            <a:pPr algn="ctr">
              <a:spcBef>
                <a:spcPct val="20000"/>
              </a:spcBef>
              <a:buClr>
                <a:schemeClr val="hlink"/>
              </a:buClr>
              <a:buSzPct val="65000"/>
              <a:buFont typeface="Wingdings" pitchFamily="2" charset="2"/>
              <a:buNone/>
            </a:pPr>
            <a:endParaRPr lang="es-CL" sz="3200" smtClean="0">
              <a:solidFill>
                <a:schemeClr val="accent2"/>
              </a:solidFill>
              <a:effectLst>
                <a:outerShdw blurRad="38100" dist="38100" dir="2700000" algn="tl">
                  <a:srgbClr val="000000"/>
                </a:outerShdw>
              </a:effectLst>
              <a:latin typeface="+mj-lt"/>
            </a:endParaRPr>
          </a:p>
          <a:p>
            <a:pPr algn="ctr">
              <a:spcBef>
                <a:spcPct val="20000"/>
              </a:spcBef>
              <a:buClr>
                <a:schemeClr val="hlink"/>
              </a:buClr>
              <a:buSzPct val="65000"/>
              <a:buFont typeface="Wingdings" pitchFamily="2" charset="2"/>
              <a:buNone/>
            </a:pPr>
            <a:endParaRPr lang="es-CL" sz="2800" smtClean="0">
              <a:solidFill>
                <a:schemeClr val="accent2"/>
              </a:solidFill>
              <a:effectLst>
                <a:outerShdw blurRad="38100" dist="38100" dir="2700000" algn="tl">
                  <a:srgbClr val="000000"/>
                </a:outerShdw>
              </a:effectLst>
              <a:latin typeface="+mj-lt"/>
            </a:endParaRPr>
          </a:p>
          <a:p>
            <a:pPr algn="ctr">
              <a:spcBef>
                <a:spcPct val="20000"/>
              </a:spcBef>
              <a:buClr>
                <a:schemeClr val="hlink"/>
              </a:buClr>
              <a:buSzPct val="65000"/>
              <a:buFont typeface="Wingdings" pitchFamily="2" charset="2"/>
              <a:buNone/>
            </a:pPr>
            <a:endParaRPr lang="es-CL" sz="2800">
              <a:solidFill>
                <a:schemeClr val="accent2"/>
              </a:solidFill>
              <a:effectLst>
                <a:outerShdw blurRad="38100" dist="38100" dir="2700000" algn="tl">
                  <a:srgbClr val="000000"/>
                </a:outerShdw>
              </a:effectLst>
              <a:latin typeface="+mj-lt"/>
            </a:endParaRPr>
          </a:p>
        </p:txBody>
      </p:sp>
      <p:sp>
        <p:nvSpPr>
          <p:cNvPr id="1446917" name="Text Box 5"/>
          <p:cNvSpPr txBox="1">
            <a:spLocks noChangeArrowheads="1"/>
          </p:cNvSpPr>
          <p:nvPr/>
        </p:nvSpPr>
        <p:spPr bwMode="auto">
          <a:xfrm>
            <a:off x="160784" y="1831636"/>
            <a:ext cx="8659688" cy="4124206"/>
          </a:xfrm>
          <a:prstGeom prst="rect">
            <a:avLst/>
          </a:prstGeom>
          <a:noFill/>
          <a:ln w="9525">
            <a:noFill/>
            <a:miter lim="800000"/>
            <a:headEnd/>
            <a:tailEnd/>
          </a:ln>
          <a:effectLst/>
        </p:spPr>
        <p:txBody>
          <a:bodyPr wrap="square">
            <a:spAutoFit/>
          </a:bodyPr>
          <a:lstStyle/>
          <a:p>
            <a:pPr marL="457200" indent="-457200" algn="just" eaLnBrk="0" hangingPunct="0">
              <a:spcBef>
                <a:spcPts val="600"/>
              </a:spcBef>
              <a:spcAft>
                <a:spcPts val="600"/>
              </a:spcAft>
              <a:buFont typeface="Arial" pitchFamily="34" charset="0"/>
              <a:buChar char="•"/>
            </a:pPr>
            <a:r>
              <a:rPr lang="es-CL" sz="2600" dirty="0" smtClean="0">
                <a:solidFill>
                  <a:srgbClr val="0070C0"/>
                </a:solidFill>
                <a:latin typeface="+mj-lt"/>
              </a:rPr>
              <a:t>Esta definición se presta a confusiones ya que utiliza los términos « seguro » y « asegurador » en contextos diferentes: </a:t>
            </a:r>
            <a:endParaRPr lang="es-CL" sz="2200" dirty="0" smtClean="0">
              <a:solidFill>
                <a:srgbClr val="0070C0"/>
              </a:solidFill>
              <a:latin typeface="+mj-lt"/>
            </a:endParaRPr>
          </a:p>
          <a:p>
            <a:pPr marL="914400" lvl="1" indent="-457200" algn="just" eaLnBrk="0" hangingPunct="0">
              <a:spcBef>
                <a:spcPts val="600"/>
              </a:spcBef>
              <a:spcAft>
                <a:spcPts val="600"/>
              </a:spcAft>
              <a:buFontTx/>
              <a:buAutoNum type="alphaLcParenBoth"/>
            </a:pPr>
            <a:r>
              <a:rPr lang="es-CL" sz="2200" dirty="0" smtClean="0">
                <a:solidFill>
                  <a:srgbClr val="0070C0"/>
                </a:solidFill>
                <a:latin typeface="+mj-lt"/>
              </a:rPr>
              <a:t>Como mecanismo para ampliar la PSS y avanzar hacia la CUS</a:t>
            </a:r>
          </a:p>
          <a:p>
            <a:pPr marL="914400" lvl="1" indent="-457200" algn="just" eaLnBrk="0" hangingPunct="0">
              <a:spcBef>
                <a:spcPts val="600"/>
              </a:spcBef>
              <a:spcAft>
                <a:spcPts val="600"/>
              </a:spcAft>
              <a:buFontTx/>
              <a:buAutoNum type="alphaLcParenBoth"/>
            </a:pPr>
            <a:r>
              <a:rPr lang="es-CL" sz="2200" dirty="0" smtClean="0">
                <a:solidFill>
                  <a:srgbClr val="0070C0"/>
                </a:solidFill>
                <a:latin typeface="+mj-lt"/>
              </a:rPr>
              <a:t>Como mecanismo de redistribución (« mancomunación ») de riesgos financieros asociados a las intervenciones sanitarias</a:t>
            </a:r>
          </a:p>
          <a:p>
            <a:pPr marL="914400" lvl="1" indent="-457200" algn="just" eaLnBrk="0" hangingPunct="0">
              <a:spcBef>
                <a:spcPts val="600"/>
              </a:spcBef>
              <a:spcAft>
                <a:spcPts val="600"/>
              </a:spcAft>
              <a:buFontTx/>
              <a:buAutoNum type="alphaLcParenBoth"/>
            </a:pPr>
            <a:r>
              <a:rPr lang="es-CL" sz="2200" dirty="0" smtClean="0">
                <a:solidFill>
                  <a:srgbClr val="0070C0"/>
                </a:solidFill>
                <a:latin typeface="+mj-lt"/>
              </a:rPr>
              <a:t>Como actividad propia del asegurador bajo la forma explicita o implícita de un plan de beneficios o conjunto de prestaciones y servicios que la entidad responsable le garantiza a sus beneficiarios</a:t>
            </a:r>
            <a:endParaRPr lang="es-CL" sz="2200" dirty="0">
              <a:solidFill>
                <a:srgbClr val="0070C0"/>
              </a:solidFill>
              <a:latin typeface="+mj-lt"/>
            </a:endParaRPr>
          </a:p>
        </p:txBody>
      </p:sp>
      <p:sp>
        <p:nvSpPr>
          <p:cNvPr id="6" name="Text Box 4"/>
          <p:cNvSpPr txBox="1">
            <a:spLocks noChangeArrowheads="1"/>
          </p:cNvSpPr>
          <p:nvPr/>
        </p:nvSpPr>
        <p:spPr bwMode="auto">
          <a:xfrm>
            <a:off x="179512" y="393799"/>
            <a:ext cx="8759825" cy="442913"/>
          </a:xfrm>
          <a:prstGeom prst="rect">
            <a:avLst/>
          </a:prstGeo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lvl1pPr algn="ctr" defTabSz="914400" eaLnBrk="1" latinLnBrk="0" hangingPunct="1">
              <a:buNone/>
              <a:defRPr sz="3200" b="1">
                <a:solidFill>
                  <a:srgbClr val="0070C0"/>
                </a:solidFill>
                <a:effectLst>
                  <a:outerShdw blurRad="38100" dist="38100" dir="2700000" algn="tl">
                    <a:srgbClr val="000000">
                      <a:alpha val="43137"/>
                    </a:srgbClr>
                  </a:outerShdw>
                </a:effectLst>
                <a:latin typeface="+mj-lt"/>
                <a:ea typeface="ＭＳ Ｐゴシック" pitchFamily="34" charset="-128"/>
                <a:cs typeface="Arial" pitchFamily="34" charset="0"/>
              </a:defRPr>
            </a:lvl1pPr>
          </a:lstStyle>
          <a:p>
            <a:r>
              <a:rPr lang="es-CL" dirty="0"/>
              <a:t>Límites de la definición tradicional</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3425" y="12158"/>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6983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46917"/>
                                        </p:tgtEl>
                                        <p:attrNameLst>
                                          <p:attrName>style.visibility</p:attrName>
                                        </p:attrNameLst>
                                      </p:cBhvr>
                                      <p:to>
                                        <p:strVal val="visible"/>
                                      </p:to>
                                    </p:set>
                                    <p:animEffect transition="in" filter="blinds(horizontal)">
                                      <p:cBhvr>
                                        <p:cTn id="7" dur="500"/>
                                        <p:tgtEl>
                                          <p:spTgt spid="1446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69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cialdelr\Documents\KMC\LogoPAHO - Copy.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93124" y="5956750"/>
            <a:ext cx="990600" cy="933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 y="17081"/>
            <a:ext cx="7793391" cy="3906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9182" y="3923149"/>
            <a:ext cx="7629168" cy="293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http://new.paho.org/hq/images/stories/1st/pw/pw-jan11-siestauru.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704338" y="3958902"/>
            <a:ext cx="1468714" cy="1720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null"/>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861998" y="3039533"/>
            <a:ext cx="1374118" cy="93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noChangeArrowheads="1"/>
          </p:cNvPicPr>
          <p:nvPr/>
        </p:nvPicPr>
        <p:blipFill>
          <a:blip r:embed="rId8" cstate="email">
            <a:extLst>
              <a:ext uri="{28A0092B-C50C-407E-A947-70E740481C1C}">
                <a14:useLocalDpi xmlns:a14="http://schemas.microsoft.com/office/drawing/2010/main" val="0"/>
              </a:ext>
            </a:extLst>
          </a:blip>
          <a:srcRect l="13954" r="27834" b="3693"/>
          <a:stretch>
            <a:fillRect/>
          </a:stretch>
        </p:blipFill>
        <p:spPr bwMode="auto">
          <a:xfrm>
            <a:off x="7738350" y="1900182"/>
            <a:ext cx="1103670" cy="111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9" cstate="email">
            <a:extLst>
              <a:ext uri="{28A0092B-C50C-407E-A947-70E740481C1C}">
                <a14:useLocalDpi xmlns:a14="http://schemas.microsoft.com/office/drawing/2010/main" val="0"/>
              </a:ext>
            </a:extLst>
          </a:blip>
          <a:srcRect l="11411"/>
          <a:stretch>
            <a:fillRect/>
          </a:stretch>
        </p:blipFill>
        <p:spPr bwMode="auto">
          <a:xfrm>
            <a:off x="7877764" y="915063"/>
            <a:ext cx="1437182" cy="98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a:off x="8718331" y="64233"/>
            <a:ext cx="363146" cy="354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TextBox 11"/>
          <p:cNvSpPr txBox="1"/>
          <p:nvPr/>
        </p:nvSpPr>
        <p:spPr>
          <a:xfrm>
            <a:off x="8749863" y="48462"/>
            <a:ext cx="300082" cy="369332"/>
          </a:xfrm>
          <a:prstGeom prst="rect">
            <a:avLst/>
          </a:prstGeom>
          <a:noFill/>
        </p:spPr>
        <p:txBody>
          <a:bodyPr wrap="none" rtlCol="0">
            <a:spAutoFit/>
          </a:bodyPr>
          <a:lstStyle/>
          <a:p>
            <a:r>
              <a:rPr lang="es-CL" b="1" dirty="0" smtClean="0">
                <a:solidFill>
                  <a:schemeClr val="bg1"/>
                </a:solidFill>
                <a:effectLst>
                  <a:outerShdw blurRad="38100" dist="38100" dir="2700000" algn="tl">
                    <a:srgbClr val="000000">
                      <a:alpha val="43137"/>
                    </a:srgbClr>
                  </a:outerShdw>
                </a:effectLst>
                <a:latin typeface="+mj-lt"/>
              </a:rPr>
              <a:t>1</a:t>
            </a:r>
            <a:endParaRPr lang="es-CL" b="1" dirty="0">
              <a:solidFill>
                <a:schemeClr val="bg1"/>
              </a:solidFill>
              <a:effectLst>
                <a:outerShdw blurRad="38100" dist="38100" dir="2700000" algn="tl">
                  <a:srgbClr val="000000">
                    <a:alpha val="43137"/>
                  </a:srgbClr>
                </a:outerShdw>
              </a:effectLst>
              <a:latin typeface="+mj-lt"/>
            </a:endParaRPr>
          </a:p>
        </p:txBody>
      </p:sp>
      <p:sp>
        <p:nvSpPr>
          <p:cNvPr id="2" name="TextBox 1"/>
          <p:cNvSpPr txBox="1"/>
          <p:nvPr/>
        </p:nvSpPr>
        <p:spPr>
          <a:xfrm>
            <a:off x="1853433" y="-61749"/>
            <a:ext cx="4322082" cy="307777"/>
          </a:xfrm>
          <a:prstGeom prst="rect">
            <a:avLst/>
          </a:prstGeom>
          <a:solidFill>
            <a:schemeClr val="bg1"/>
          </a:solidFill>
        </p:spPr>
        <p:txBody>
          <a:bodyPr wrap="none" rtlCol="0">
            <a:spAutoFit/>
          </a:bodyPr>
          <a:lstStyle/>
          <a:p>
            <a:pPr algn="ctr"/>
            <a:r>
              <a:rPr lang="es-CL" sz="1400" b="1" dirty="0"/>
              <a:t> </a:t>
            </a:r>
            <a:r>
              <a:rPr lang="es-CL" sz="1400" b="1" dirty="0" smtClean="0">
                <a:latin typeface="+mj-lt"/>
              </a:rPr>
              <a:t>Partos atendidos por personal calificado, 2001-2010      </a:t>
            </a:r>
            <a:endParaRPr lang="es-CL" sz="1400" b="1" dirty="0">
              <a:latin typeface="+mj-lt"/>
            </a:endParaRPr>
          </a:p>
        </p:txBody>
      </p:sp>
      <p:sp>
        <p:nvSpPr>
          <p:cNvPr id="13" name="TextBox 12"/>
          <p:cNvSpPr txBox="1"/>
          <p:nvPr/>
        </p:nvSpPr>
        <p:spPr>
          <a:xfrm>
            <a:off x="1400084" y="3969087"/>
            <a:ext cx="4934492" cy="307777"/>
          </a:xfrm>
          <a:prstGeom prst="rect">
            <a:avLst/>
          </a:prstGeom>
          <a:solidFill>
            <a:schemeClr val="bg1"/>
          </a:solidFill>
        </p:spPr>
        <p:txBody>
          <a:bodyPr wrap="none" rtlCol="0">
            <a:spAutoFit/>
          </a:bodyPr>
          <a:lstStyle/>
          <a:p>
            <a:pPr algn="ctr"/>
            <a:r>
              <a:rPr lang="es-CL" sz="1400" b="1" dirty="0"/>
              <a:t> </a:t>
            </a:r>
            <a:r>
              <a:rPr lang="es-CL" sz="1400" b="1" dirty="0" smtClean="0">
                <a:latin typeface="+mj-lt"/>
              </a:rPr>
              <a:t>Prevalencia de métodos </a:t>
            </a:r>
            <a:r>
              <a:rPr lang="es-CL" sz="1400" b="1" smtClean="0">
                <a:latin typeface="+mj-lt"/>
              </a:rPr>
              <a:t>de planificación </a:t>
            </a:r>
            <a:r>
              <a:rPr lang="es-CL" sz="1400" b="1" dirty="0" smtClean="0">
                <a:latin typeface="+mj-lt"/>
              </a:rPr>
              <a:t>familiar, 2001-2010      </a:t>
            </a:r>
            <a:endParaRPr lang="es-CL" sz="1400" b="1" dirty="0">
              <a:latin typeface="+mj-lt"/>
            </a:endParaRPr>
          </a:p>
        </p:txBody>
      </p:sp>
    </p:spTree>
    <p:extLst>
      <p:ext uri="{BB962C8B-B14F-4D97-AF65-F5344CB8AC3E}">
        <p14:creationId xmlns:p14="http://schemas.microsoft.com/office/powerpoint/2010/main" val="31794258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70422469"/>
              </p:ext>
            </p:extLst>
          </p:nvPr>
        </p:nvGraphicFramePr>
        <p:xfrm>
          <a:off x="163773" y="663160"/>
          <a:ext cx="8816455" cy="2072640"/>
        </p:xfrm>
        <a:graphic>
          <a:graphicData uri="http://schemas.openxmlformats.org/drawingml/2006/table">
            <a:tbl>
              <a:tblPr firstRow="1" firstCol="1" bandRow="1">
                <a:tableStyleId>{5C22544A-7EE6-4342-B048-85BDC9FD1C3A}</a:tableStyleId>
              </a:tblPr>
              <a:tblGrid>
                <a:gridCol w="2878972"/>
                <a:gridCol w="2511894"/>
                <a:gridCol w="3425589"/>
              </a:tblGrid>
              <a:tr h="296545">
                <a:tc>
                  <a:txBody>
                    <a:bodyPr/>
                    <a:lstStyle/>
                    <a:p>
                      <a:pPr algn="ctr">
                        <a:spcAft>
                          <a:spcPts val="0"/>
                        </a:spcAft>
                      </a:pPr>
                      <a:r>
                        <a:rPr lang="es-CL" sz="2000" noProof="0" dirty="0" smtClean="0">
                          <a:effectLst/>
                          <a:latin typeface="+mj-lt"/>
                        </a:rPr>
                        <a:t>Compromiso político</a:t>
                      </a:r>
                    </a:p>
                    <a:p>
                      <a:pPr algn="ctr">
                        <a:spcAft>
                          <a:spcPts val="0"/>
                        </a:spcAft>
                      </a:pPr>
                      <a:r>
                        <a:rPr lang="es-CL" sz="2000" noProof="0" dirty="0" smtClean="0">
                          <a:effectLst/>
                          <a:latin typeface="+mj-lt"/>
                          <a:ea typeface="Calibri"/>
                          <a:cs typeface="Calibri"/>
                        </a:rPr>
                        <a:t>(CUS - Derecho a la</a:t>
                      </a:r>
                      <a:r>
                        <a:rPr lang="es-CL" sz="2000" baseline="0" noProof="0" dirty="0" smtClean="0">
                          <a:effectLst/>
                          <a:latin typeface="+mj-lt"/>
                          <a:ea typeface="Calibri"/>
                          <a:cs typeface="Calibri"/>
                        </a:rPr>
                        <a:t> salud)</a:t>
                      </a:r>
                      <a:endParaRPr lang="es-CL" sz="2000" noProof="0" dirty="0">
                        <a:effectLst/>
                        <a:latin typeface="+mj-lt"/>
                        <a:ea typeface="Calibri"/>
                        <a:cs typeface="Calibri"/>
                      </a:endParaRPr>
                    </a:p>
                  </a:txBody>
                  <a:tcPr marL="68580" marR="68580" marT="0" marB="0" anchor="ctr"/>
                </a:tc>
                <a:tc>
                  <a:txBody>
                    <a:bodyPr/>
                    <a:lstStyle/>
                    <a:p>
                      <a:pPr algn="ctr">
                        <a:spcAft>
                          <a:spcPts val="0"/>
                        </a:spcAft>
                      </a:pPr>
                      <a:r>
                        <a:rPr lang="es-CL" sz="3200" noProof="0" dirty="0" smtClean="0">
                          <a:effectLst/>
                          <a:latin typeface="+mj-lt"/>
                        </a:rPr>
                        <a:t>Dimensiones CUS</a:t>
                      </a:r>
                      <a:endParaRPr lang="es-CL" sz="3200" noProof="0" dirty="0">
                        <a:effectLst/>
                        <a:latin typeface="+mj-lt"/>
                        <a:ea typeface="Calibri"/>
                        <a:cs typeface="Calibri"/>
                      </a:endParaRPr>
                    </a:p>
                  </a:txBody>
                  <a:tcPr marL="68580" marR="68580" marT="0" marB="0" anchor="ctr"/>
                </a:tc>
                <a:tc>
                  <a:txBody>
                    <a:bodyPr/>
                    <a:lstStyle/>
                    <a:p>
                      <a:pPr algn="ctr">
                        <a:spcAft>
                          <a:spcPts val="0"/>
                        </a:spcAft>
                      </a:pPr>
                      <a:r>
                        <a:rPr lang="es-CL" sz="2000" noProof="0" dirty="0" smtClean="0">
                          <a:effectLst/>
                          <a:latin typeface="+mj-lt"/>
                        </a:rPr>
                        <a:t>Factores habilitantes de la CUS</a:t>
                      </a:r>
                      <a:endParaRPr lang="es-CL" sz="2000" noProof="0" dirty="0">
                        <a:effectLst/>
                        <a:latin typeface="+mj-lt"/>
                        <a:ea typeface="Calibri"/>
                        <a:cs typeface="Calibri"/>
                      </a:endParaRPr>
                    </a:p>
                  </a:txBody>
                  <a:tcPr marL="68580" marR="68580" marT="0" marB="0" anchor="ctr"/>
                </a:tc>
              </a:tr>
              <a:tr h="284480">
                <a:tc rowSpan="3">
                  <a:txBody>
                    <a:bodyPr/>
                    <a:lstStyle/>
                    <a:p>
                      <a:pPr marL="342900" lvl="0" indent="-342900">
                        <a:spcAft>
                          <a:spcPts val="0"/>
                        </a:spcAft>
                        <a:buFont typeface="Symbol"/>
                        <a:buChar char=""/>
                      </a:pPr>
                      <a:r>
                        <a:rPr lang="es-CL" sz="1800" b="1" noProof="0" dirty="0" smtClean="0">
                          <a:effectLst/>
                          <a:latin typeface="+mj-lt"/>
                        </a:rPr>
                        <a:t>Marco legal </a:t>
                      </a:r>
                    </a:p>
                    <a:p>
                      <a:pPr marL="342900" lvl="0" indent="-342900">
                        <a:spcAft>
                          <a:spcPts val="0"/>
                        </a:spcAft>
                        <a:buFont typeface="Symbol"/>
                        <a:buChar char=""/>
                      </a:pPr>
                      <a:r>
                        <a:rPr lang="es-CL" sz="1800" b="1" noProof="0" dirty="0" smtClean="0">
                          <a:effectLst/>
                          <a:latin typeface="+mj-lt"/>
                        </a:rPr>
                        <a:t>Políticas y Planes</a:t>
                      </a:r>
                    </a:p>
                    <a:p>
                      <a:pPr marL="342900" lvl="0" indent="-342900">
                        <a:spcAft>
                          <a:spcPts val="0"/>
                        </a:spcAft>
                        <a:buFont typeface="Symbol"/>
                        <a:buChar char=""/>
                      </a:pPr>
                      <a:r>
                        <a:rPr lang="es-CL" sz="1800" b="1" noProof="0" dirty="0" smtClean="0">
                          <a:effectLst/>
                          <a:latin typeface="+mj-lt"/>
                        </a:rPr>
                        <a:t>Prioridad Fiscal</a:t>
                      </a:r>
                      <a:endParaRPr lang="es-CL" sz="1800" b="1" noProof="0" dirty="0">
                        <a:effectLst/>
                        <a:latin typeface="+mj-lt"/>
                        <a:ea typeface="Calibri"/>
                        <a:cs typeface="Calibri"/>
                      </a:endParaRPr>
                    </a:p>
                  </a:txBody>
                  <a:tcPr marL="68580" marR="68580" marT="0" marB="0" anchor="ctr"/>
                </a:tc>
                <a:tc>
                  <a:txBody>
                    <a:bodyPr/>
                    <a:lstStyle/>
                    <a:p>
                      <a:pPr algn="ctr">
                        <a:spcAft>
                          <a:spcPts val="0"/>
                        </a:spcAft>
                      </a:pPr>
                      <a:r>
                        <a:rPr lang="es-CL" sz="2000" b="1" noProof="0" dirty="0" smtClean="0">
                          <a:effectLst/>
                          <a:latin typeface="+mj-lt"/>
                        </a:rPr>
                        <a:t>Cobertura poblacional</a:t>
                      </a:r>
                      <a:endParaRPr lang="es-CL" sz="2000" b="1" noProof="0" dirty="0">
                        <a:effectLst/>
                        <a:latin typeface="+mj-lt"/>
                        <a:ea typeface="Calibri"/>
                        <a:cs typeface="Calibri"/>
                      </a:endParaRPr>
                    </a:p>
                  </a:txBody>
                  <a:tcPr marL="68580" marR="68580" marT="0" marB="0" anchor="ctr">
                    <a:solidFill>
                      <a:schemeClr val="tx2">
                        <a:lumMod val="20000"/>
                        <a:lumOff val="80000"/>
                      </a:schemeClr>
                    </a:solidFill>
                  </a:tcPr>
                </a:tc>
                <a:tc rowSpan="3">
                  <a:txBody>
                    <a:bodyPr/>
                    <a:lstStyle/>
                    <a:p>
                      <a:pPr marL="342900" lvl="0" indent="-342900">
                        <a:spcAft>
                          <a:spcPts val="0"/>
                        </a:spcAft>
                        <a:buFont typeface="Symbol"/>
                        <a:buChar char=""/>
                      </a:pPr>
                      <a:r>
                        <a:rPr lang="es-CL" sz="1800" noProof="0" dirty="0" smtClean="0">
                          <a:effectLst/>
                          <a:latin typeface="+mj-lt"/>
                        </a:rPr>
                        <a:t>Capacidad de regulación</a:t>
                      </a:r>
                    </a:p>
                    <a:p>
                      <a:pPr marL="342900" lvl="0" indent="-342900">
                        <a:spcAft>
                          <a:spcPts val="0"/>
                        </a:spcAft>
                        <a:buFont typeface="Symbol"/>
                        <a:buChar char=""/>
                      </a:pPr>
                      <a:r>
                        <a:rPr lang="es-CL" sz="1800" noProof="0" dirty="0" smtClean="0">
                          <a:effectLst/>
                          <a:latin typeface="+mj-lt"/>
                        </a:rPr>
                        <a:t>Eficiencia</a:t>
                      </a:r>
                    </a:p>
                    <a:p>
                      <a:pPr marL="342900" lvl="0" indent="-342900">
                        <a:spcAft>
                          <a:spcPts val="0"/>
                        </a:spcAft>
                        <a:buFont typeface="Symbol"/>
                        <a:buChar char=""/>
                      </a:pPr>
                      <a:r>
                        <a:rPr lang="es-CL" sz="1800" noProof="0" dirty="0" smtClean="0">
                          <a:effectLst/>
                          <a:latin typeface="+mj-lt"/>
                        </a:rPr>
                        <a:t>Enfoque intersectorial &amp; Dialogo social</a:t>
                      </a:r>
                      <a:r>
                        <a:rPr lang="es-CL" sz="1800" baseline="0" noProof="0" dirty="0" smtClean="0">
                          <a:effectLst/>
                          <a:latin typeface="+mj-lt"/>
                        </a:rPr>
                        <a:t> y participación</a:t>
                      </a:r>
                      <a:endParaRPr lang="es-CL" sz="1800" noProof="0" dirty="0">
                        <a:effectLst/>
                        <a:latin typeface="+mj-lt"/>
                        <a:ea typeface="Calibri"/>
                        <a:cs typeface="Calibri"/>
                      </a:endParaRPr>
                    </a:p>
                  </a:txBody>
                  <a:tcPr marL="68580" marR="68580" marT="0" marB="0">
                    <a:solidFill>
                      <a:schemeClr val="tx2">
                        <a:lumMod val="20000"/>
                        <a:lumOff val="80000"/>
                      </a:schemeClr>
                    </a:solidFill>
                  </a:tcPr>
                </a:tc>
              </a:tr>
              <a:tr h="189865">
                <a:tc vMerge="1">
                  <a:txBody>
                    <a:bodyPr/>
                    <a:lstStyle/>
                    <a:p>
                      <a:endParaRPr lang="es-CL"/>
                    </a:p>
                  </a:txBody>
                  <a:tcPr/>
                </a:tc>
                <a:tc>
                  <a:txBody>
                    <a:bodyPr/>
                    <a:lstStyle/>
                    <a:p>
                      <a:pPr algn="ctr">
                        <a:spcAft>
                          <a:spcPts val="0"/>
                        </a:spcAft>
                      </a:pPr>
                      <a:r>
                        <a:rPr lang="es-CL" sz="2000" b="1" noProof="0" dirty="0" smtClean="0">
                          <a:effectLst/>
                          <a:latin typeface="+mj-lt"/>
                        </a:rPr>
                        <a:t>Cobertura</a:t>
                      </a:r>
                      <a:r>
                        <a:rPr lang="es-CL" sz="2000" b="1" baseline="0" noProof="0" dirty="0" smtClean="0">
                          <a:effectLst/>
                          <a:latin typeface="+mj-lt"/>
                        </a:rPr>
                        <a:t> de servicios</a:t>
                      </a:r>
                      <a:endParaRPr lang="es-CL" sz="2000" b="1" noProof="0" dirty="0">
                        <a:effectLst/>
                        <a:latin typeface="+mj-lt"/>
                        <a:ea typeface="Calibri"/>
                        <a:cs typeface="Calibri"/>
                      </a:endParaRPr>
                    </a:p>
                  </a:txBody>
                  <a:tcPr marL="68580" marR="68580" marT="0" marB="0" anchor="ctr">
                    <a:solidFill>
                      <a:schemeClr val="tx2">
                        <a:lumMod val="20000"/>
                        <a:lumOff val="80000"/>
                      </a:schemeClr>
                    </a:solidFill>
                  </a:tcPr>
                </a:tc>
                <a:tc vMerge="1">
                  <a:txBody>
                    <a:bodyPr/>
                    <a:lstStyle/>
                    <a:p>
                      <a:endParaRPr lang="es-CL"/>
                    </a:p>
                  </a:txBody>
                  <a:tcPr/>
                </a:tc>
              </a:tr>
              <a:tr h="326390">
                <a:tc vMerge="1">
                  <a:txBody>
                    <a:bodyPr/>
                    <a:lstStyle/>
                    <a:p>
                      <a:endParaRPr lang="es-CL"/>
                    </a:p>
                  </a:txBody>
                  <a:tcPr/>
                </a:tc>
                <a:tc>
                  <a:txBody>
                    <a:bodyPr/>
                    <a:lstStyle/>
                    <a:p>
                      <a:pPr algn="ctr">
                        <a:spcAft>
                          <a:spcPts val="0"/>
                        </a:spcAft>
                      </a:pPr>
                      <a:r>
                        <a:rPr lang="es-CL" sz="2000" b="1" noProof="0" dirty="0" smtClean="0">
                          <a:effectLst/>
                          <a:latin typeface="+mj-lt"/>
                        </a:rPr>
                        <a:t>Protección financiera</a:t>
                      </a:r>
                      <a:endParaRPr lang="es-CL" sz="2000" b="1" noProof="0" dirty="0">
                        <a:effectLst/>
                        <a:latin typeface="+mj-lt"/>
                        <a:ea typeface="Calibri"/>
                        <a:cs typeface="Calibri"/>
                      </a:endParaRPr>
                    </a:p>
                  </a:txBody>
                  <a:tcPr marL="68580" marR="68580" marT="0" marB="0" anchor="ctr">
                    <a:solidFill>
                      <a:schemeClr val="tx2">
                        <a:lumMod val="20000"/>
                        <a:lumOff val="80000"/>
                      </a:schemeClr>
                    </a:solidFill>
                  </a:tcPr>
                </a:tc>
                <a:tc vMerge="1">
                  <a:txBody>
                    <a:bodyPr/>
                    <a:lstStyle/>
                    <a:p>
                      <a:endParaRPr lang="es-CL"/>
                    </a:p>
                  </a:txBody>
                  <a:tcPr/>
                </a:tc>
              </a:tr>
            </a:tbl>
          </a:graphicData>
        </a:graphic>
      </p:graphicFrame>
      <p:pic>
        <p:nvPicPr>
          <p:cNvPr id="6"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28345" y="3216179"/>
            <a:ext cx="3949295" cy="2487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517275" y="3143070"/>
            <a:ext cx="2462953" cy="2308324"/>
          </a:xfrm>
          <a:prstGeom prst="rect">
            <a:avLst/>
          </a:prstGeom>
          <a:solidFill>
            <a:schemeClr val="bg1"/>
          </a:solidFill>
        </p:spPr>
        <p:txBody>
          <a:bodyPr wrap="square">
            <a:spAutoFit/>
          </a:bodyPr>
          <a:lstStyle/>
          <a:p>
            <a:pPr>
              <a:spcAft>
                <a:spcPts val="1200"/>
              </a:spcAft>
            </a:pPr>
            <a:r>
              <a:rPr lang="es-CL" altLang="en-US" dirty="0" smtClean="0">
                <a:solidFill>
                  <a:srgbClr val="0070C0"/>
                </a:solidFill>
                <a:latin typeface="Calibri" pitchFamily="34" charset="0"/>
              </a:rPr>
              <a:t>Todos </a:t>
            </a:r>
            <a:r>
              <a:rPr lang="es-CL" altLang="en-US" dirty="0">
                <a:solidFill>
                  <a:srgbClr val="0070C0"/>
                </a:solidFill>
                <a:latin typeface="Calibri" pitchFamily="34" charset="0"/>
              </a:rPr>
              <a:t>los individuos tienen acceso a los servicios de calidad que </a:t>
            </a:r>
            <a:r>
              <a:rPr lang="es-CL" altLang="en-US" dirty="0" smtClean="0">
                <a:solidFill>
                  <a:srgbClr val="0070C0"/>
                </a:solidFill>
                <a:latin typeface="Calibri" pitchFamily="34" charset="0"/>
              </a:rPr>
              <a:t>necesitan integrados basados en APS, </a:t>
            </a:r>
            <a:r>
              <a:rPr lang="es-CL" altLang="en-US" dirty="0">
                <a:solidFill>
                  <a:srgbClr val="0070C0"/>
                </a:solidFill>
                <a:latin typeface="Calibri" pitchFamily="34" charset="0"/>
              </a:rPr>
              <a:t>sin sufrir dificultades </a:t>
            </a:r>
            <a:r>
              <a:rPr lang="es-CL" altLang="en-US" dirty="0" smtClean="0">
                <a:solidFill>
                  <a:srgbClr val="0070C0"/>
                </a:solidFill>
                <a:latin typeface="Calibri" pitchFamily="34" charset="0"/>
              </a:rPr>
              <a:t>financieras…  Meta abarcadora</a:t>
            </a:r>
          </a:p>
        </p:txBody>
      </p:sp>
      <p:pic>
        <p:nvPicPr>
          <p:cNvPr id="14" name="Picture 27" descr="4n2a16f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1542" y="4779748"/>
            <a:ext cx="948388" cy="134739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7"/>
          <p:cNvSpPr txBox="1">
            <a:spLocks noChangeArrowheads="1"/>
          </p:cNvSpPr>
          <p:nvPr/>
        </p:nvSpPr>
        <p:spPr bwMode="auto">
          <a:xfrm>
            <a:off x="-62851" y="4281306"/>
            <a:ext cx="863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eaLnBrk="1" hangingPunct="1"/>
            <a:r>
              <a:rPr lang="es-ES" sz="1400" b="1">
                <a:solidFill>
                  <a:srgbClr val="0070C0"/>
                </a:solidFill>
                <a:latin typeface="Calibri" pitchFamily="34" charset="0"/>
                <a:ea typeface="ＭＳ Ｐゴシック" pitchFamily="34" charset="-128"/>
                <a:cs typeface="Arial" charset="0"/>
              </a:rPr>
              <a:t>Alma Ata</a:t>
            </a:r>
          </a:p>
          <a:p>
            <a:pPr algn="ctr" eaLnBrk="1" hangingPunct="1"/>
            <a:r>
              <a:rPr lang="es-ES" sz="1400" b="1">
                <a:solidFill>
                  <a:srgbClr val="0070C0"/>
                </a:solidFill>
                <a:latin typeface="Calibri" pitchFamily="34" charset="0"/>
                <a:ea typeface="ＭＳ Ｐゴシック" pitchFamily="34" charset="-128"/>
                <a:cs typeface="Arial" charset="0"/>
              </a:rPr>
              <a:t>1978</a:t>
            </a:r>
          </a:p>
        </p:txBody>
      </p:sp>
      <p:pic>
        <p:nvPicPr>
          <p:cNvPr id="16" name="Picture 8" descr="http://t3.gstatic.com/images?q=tbn:ANd9GcSL032YtXY1gzHhHPcIlcfMKMXUhg9GAlu7rYr0GQmPCWJy_Tu-GA"/>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14" y="6125049"/>
            <a:ext cx="947204" cy="77197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380740" y="5989903"/>
            <a:ext cx="642449" cy="82319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5"/>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946790" y="6028173"/>
            <a:ext cx="623601" cy="86884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descr="WHR 20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0391" y="5989903"/>
            <a:ext cx="801588" cy="104226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441434"/>
            <a:ext cx="3023189" cy="242789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Rectangle 12"/>
          <p:cNvSpPr/>
          <p:nvPr/>
        </p:nvSpPr>
        <p:spPr>
          <a:xfrm>
            <a:off x="5545753" y="570028"/>
            <a:ext cx="3434475" cy="21657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13425" y="12158"/>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73860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22388" y="1160728"/>
            <a:ext cx="6983412"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1 Título"/>
          <p:cNvSpPr>
            <a:spLocks noGrp="1"/>
          </p:cNvSpPr>
          <p:nvPr>
            <p:ph type="title"/>
          </p:nvPr>
        </p:nvSpPr>
        <p:spPr>
          <a:xfrm>
            <a:off x="228600" y="212991"/>
            <a:ext cx="8686800" cy="646112"/>
          </a:xfr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p>
            <a:r>
              <a:rPr lang="es-CL" sz="4200" dirty="0" smtClean="0">
                <a:latin typeface="Calibri" pitchFamily="34" charset="0"/>
              </a:rPr>
              <a:t>Implicaciones</a:t>
            </a:r>
            <a:endParaRPr lang="es-CL" sz="4200" dirty="0">
              <a:latin typeface="Calibri" pitchFamily="34" charset="0"/>
            </a:endParaRP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3425" y="12158"/>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370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07953" y="536028"/>
            <a:ext cx="8735866" cy="6344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AutoShape 49"/>
          <p:cNvSpPr>
            <a:spLocks noChangeArrowheads="1"/>
          </p:cNvSpPr>
          <p:nvPr/>
        </p:nvSpPr>
        <p:spPr bwMode="auto">
          <a:xfrm>
            <a:off x="368300" y="1700541"/>
            <a:ext cx="3538537" cy="544513"/>
          </a:xfrm>
          <a:prstGeom prst="roundRect">
            <a:avLst>
              <a:gd name="adj" fmla="val 16667"/>
            </a:avLst>
          </a:prstGeom>
          <a:noFill/>
          <a:ln w="9525">
            <a:noFill/>
            <a:round/>
            <a:headEnd/>
            <a:tailEnd/>
          </a:ln>
          <a:extLst/>
        </p:spPr>
        <p:txBody>
          <a:bodyPr wrap="none">
            <a:spAutoFit/>
          </a:bodyPr>
          <a:lstStyle/>
          <a:p>
            <a:pPr algn="ctr"/>
            <a:r>
              <a:rPr kumimoji="1" lang="es-CL" sz="2600" b="1" dirty="0">
                <a:latin typeface="Calibri" pitchFamily="34" charset="0"/>
              </a:rPr>
              <a:t>El camino por recorrer…</a:t>
            </a:r>
          </a:p>
        </p:txBody>
      </p:sp>
      <p:sp>
        <p:nvSpPr>
          <p:cNvPr id="2" name="Rectangle 1"/>
          <p:cNvSpPr/>
          <p:nvPr/>
        </p:nvSpPr>
        <p:spPr>
          <a:xfrm>
            <a:off x="5943600" y="3152775"/>
            <a:ext cx="346075" cy="236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p:nvPr/>
        </p:nvSpPr>
        <p:spPr>
          <a:xfrm>
            <a:off x="2276319" y="4351992"/>
            <a:ext cx="6205210" cy="2222229"/>
          </a:xfrm>
          <a:custGeom>
            <a:avLst/>
            <a:gdLst>
              <a:gd name="connsiteX0" fmla="*/ 5849006 w 5849006"/>
              <a:gd name="connsiteY0" fmla="*/ 0 h 2065283"/>
              <a:gd name="connsiteX1" fmla="*/ 0 w 5849006"/>
              <a:gd name="connsiteY1" fmla="*/ 0 h 2065283"/>
              <a:gd name="connsiteX2" fmla="*/ 0 w 5849006"/>
              <a:gd name="connsiteY2" fmla="*/ 0 h 2065283"/>
              <a:gd name="connsiteX3" fmla="*/ 0 w 5849006"/>
              <a:gd name="connsiteY3" fmla="*/ 2065283 h 2065283"/>
            </a:gdLst>
            <a:ahLst/>
            <a:cxnLst>
              <a:cxn ang="0">
                <a:pos x="connsiteX0" y="connsiteY0"/>
              </a:cxn>
              <a:cxn ang="0">
                <a:pos x="connsiteX1" y="connsiteY1"/>
              </a:cxn>
              <a:cxn ang="0">
                <a:pos x="connsiteX2" y="connsiteY2"/>
              </a:cxn>
              <a:cxn ang="0">
                <a:pos x="connsiteX3" y="connsiteY3"/>
              </a:cxn>
            </a:cxnLst>
            <a:rect l="l" t="t" r="r" b="b"/>
            <a:pathLst>
              <a:path w="5849006" h="2065283">
                <a:moveTo>
                  <a:pt x="5849006" y="0"/>
                </a:moveTo>
                <a:lnTo>
                  <a:pt x="0" y="0"/>
                </a:lnTo>
                <a:lnTo>
                  <a:pt x="0" y="0"/>
                </a:lnTo>
                <a:lnTo>
                  <a:pt x="0" y="2065283"/>
                </a:ln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a:spLocks noChangeArrowheads="1"/>
          </p:cNvSpPr>
          <p:nvPr/>
        </p:nvSpPr>
        <p:spPr bwMode="auto">
          <a:xfrm>
            <a:off x="7456488" y="1482725"/>
            <a:ext cx="8604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r"/>
            <a:r>
              <a:rPr lang="en-US" sz="1400">
                <a:latin typeface="Calibri" pitchFamily="34" charset="0"/>
              </a:rPr>
              <a:t>CUB 10.5</a:t>
            </a:r>
          </a:p>
          <a:p>
            <a:pPr algn="r"/>
            <a:r>
              <a:rPr lang="en-US" sz="1400">
                <a:latin typeface="Calibri" pitchFamily="34" charset="0"/>
              </a:rPr>
              <a:t>ARU 10.0</a:t>
            </a:r>
          </a:p>
          <a:p>
            <a:pPr algn="r"/>
            <a:r>
              <a:rPr lang="en-US" sz="1400">
                <a:latin typeface="Calibri" pitchFamily="34" charset="0"/>
              </a:rPr>
              <a:t>USA 9.90</a:t>
            </a:r>
          </a:p>
        </p:txBody>
      </p:sp>
      <p:sp>
        <p:nvSpPr>
          <p:cNvPr id="12" name="TextBox 11"/>
          <p:cNvSpPr txBox="1">
            <a:spLocks noChangeArrowheads="1"/>
          </p:cNvSpPr>
          <p:nvPr/>
        </p:nvSpPr>
        <p:spPr bwMode="auto">
          <a:xfrm>
            <a:off x="2428875" y="2459038"/>
            <a:ext cx="5683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US" sz="1400">
                <a:latin typeface="Calibri" pitchFamily="34" charset="0"/>
              </a:rPr>
              <a:t>GRE</a:t>
            </a:r>
          </a:p>
          <a:p>
            <a:r>
              <a:rPr lang="en-US" sz="1400">
                <a:latin typeface="Calibri" pitchFamily="34" charset="0"/>
              </a:rPr>
              <a:t>GUY</a:t>
            </a:r>
          </a:p>
          <a:p>
            <a:r>
              <a:rPr lang="en-US" sz="1400">
                <a:latin typeface="Calibri" pitchFamily="34" charset="0"/>
              </a:rPr>
              <a:t>NIC</a:t>
            </a:r>
          </a:p>
          <a:p>
            <a:r>
              <a:rPr lang="en-US" sz="1400">
                <a:latin typeface="Calibri" pitchFamily="34" charset="0"/>
              </a:rPr>
              <a:t>DOM</a:t>
            </a:r>
          </a:p>
          <a:p>
            <a:r>
              <a:rPr lang="en-US" sz="1400">
                <a:latin typeface="Calibri" pitchFamily="34" charset="0"/>
              </a:rPr>
              <a:t>NIC</a:t>
            </a:r>
          </a:p>
          <a:p>
            <a:r>
              <a:rPr lang="en-US" sz="1400">
                <a:latin typeface="Calibri" pitchFamily="34" charset="0"/>
              </a:rPr>
              <a:t>ARG</a:t>
            </a:r>
          </a:p>
          <a:p>
            <a:r>
              <a:rPr lang="en-US" sz="1400">
                <a:latin typeface="Calibri" pitchFamily="34" charset="0"/>
              </a:rPr>
              <a:t>CHI</a:t>
            </a:r>
          </a:p>
        </p:txBody>
      </p:sp>
      <p:sp>
        <p:nvSpPr>
          <p:cNvPr id="13" name="TextBox 12"/>
          <p:cNvSpPr txBox="1">
            <a:spLocks noChangeArrowheads="1"/>
          </p:cNvSpPr>
          <p:nvPr/>
        </p:nvSpPr>
        <p:spPr bwMode="auto">
          <a:xfrm>
            <a:off x="1871663" y="3367088"/>
            <a:ext cx="531812"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US" sz="1400" dirty="0">
                <a:latin typeface="Calibri" pitchFamily="34" charset="0"/>
              </a:rPr>
              <a:t>COR</a:t>
            </a:r>
          </a:p>
          <a:p>
            <a:r>
              <a:rPr lang="en-US" sz="1400" dirty="0">
                <a:latin typeface="Calibri" pitchFamily="34" charset="0"/>
              </a:rPr>
              <a:t>ECU</a:t>
            </a:r>
          </a:p>
          <a:p>
            <a:r>
              <a:rPr lang="en-US" sz="1400" dirty="0">
                <a:latin typeface="Calibri" pitchFamily="34" charset="0"/>
              </a:rPr>
              <a:t>HON</a:t>
            </a:r>
          </a:p>
          <a:p>
            <a:r>
              <a:rPr lang="en-US" sz="1400" dirty="0">
                <a:latin typeface="Calibri" pitchFamily="34" charset="0"/>
              </a:rPr>
              <a:t>MEX</a:t>
            </a:r>
          </a:p>
          <a:p>
            <a:r>
              <a:rPr lang="en-US" sz="1400" dirty="0">
                <a:latin typeface="Calibri" pitchFamily="34" charset="0"/>
              </a:rPr>
              <a:t>URU</a:t>
            </a:r>
          </a:p>
        </p:txBody>
      </p:sp>
      <p:sp>
        <p:nvSpPr>
          <p:cNvPr id="14" name="TextBox 13"/>
          <p:cNvSpPr txBox="1">
            <a:spLocks noChangeArrowheads="1"/>
          </p:cNvSpPr>
          <p:nvPr/>
        </p:nvSpPr>
        <p:spPr bwMode="auto">
          <a:xfrm>
            <a:off x="527050" y="5348288"/>
            <a:ext cx="5143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US" sz="1400">
                <a:latin typeface="Calibri" pitchFamily="34" charset="0"/>
              </a:rPr>
              <a:t>GUA</a:t>
            </a:r>
          </a:p>
          <a:p>
            <a:r>
              <a:rPr lang="en-US" sz="1400">
                <a:latin typeface="Calibri" pitchFamily="34" charset="0"/>
              </a:rPr>
              <a:t>VEN</a:t>
            </a:r>
          </a:p>
          <a:p>
            <a:r>
              <a:rPr lang="en-US" sz="1400">
                <a:latin typeface="Calibri" pitchFamily="34" charset="0"/>
              </a:rPr>
              <a:t>RDO</a:t>
            </a:r>
          </a:p>
          <a:p>
            <a:r>
              <a:rPr lang="en-US" sz="1400">
                <a:latin typeface="Calibri" pitchFamily="34" charset="0"/>
              </a:rPr>
              <a:t>BLZ</a:t>
            </a: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3425" y="12158"/>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89194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119" y="204958"/>
            <a:ext cx="9181119" cy="666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p:nvCxnSpPr>
        <p:spPr>
          <a:xfrm>
            <a:off x="662151" y="3472517"/>
            <a:ext cx="8221172"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60144" y="378337"/>
            <a:ext cx="4682372" cy="646331"/>
          </a:xfrm>
          <a:prstGeom prst="rect">
            <a:avLst/>
          </a:prstGeom>
          <a:noFill/>
        </p:spPr>
        <p:txBody>
          <a:bodyPr wrap="none" rtlCol="0">
            <a:spAutoFit/>
          </a:bodyPr>
          <a:lstStyle/>
          <a:p>
            <a:pPr algn="ctr">
              <a:defRPr sz="1800" b="1" i="0" u="none" strike="noStrike" kern="1200" baseline="0">
                <a:solidFill>
                  <a:sysClr val="windowText" lastClr="000000"/>
                </a:solidFill>
                <a:latin typeface="+mn-lt"/>
                <a:ea typeface="+mn-ea"/>
                <a:cs typeface="+mn-cs"/>
              </a:defRPr>
            </a:pPr>
            <a:r>
              <a:rPr lang="es-CL" b="1" dirty="0">
                <a:solidFill>
                  <a:sysClr val="windowText" lastClr="000000"/>
                </a:solidFill>
                <a:latin typeface="Calibri" pitchFamily="34" charset="0"/>
              </a:rPr>
              <a:t>Gasto </a:t>
            </a:r>
            <a:r>
              <a:rPr lang="es-CL" b="1" dirty="0" smtClean="0">
                <a:solidFill>
                  <a:sysClr val="windowText" lastClr="000000"/>
                </a:solidFill>
                <a:latin typeface="Calibri" pitchFamily="34" charset="0"/>
              </a:rPr>
              <a:t>público </a:t>
            </a:r>
            <a:r>
              <a:rPr lang="es-CL" b="1" dirty="0">
                <a:solidFill>
                  <a:sysClr val="windowText" lastClr="000000"/>
                </a:solidFill>
                <a:latin typeface="Calibri" pitchFamily="34" charset="0"/>
              </a:rPr>
              <a:t>y privado como % del PIB, 2010 </a:t>
            </a:r>
          </a:p>
          <a:p>
            <a:pPr algn="ctr">
              <a:defRPr sz="1800" b="1" i="0" u="none" strike="noStrike" kern="1200" baseline="0">
                <a:solidFill>
                  <a:sysClr val="windowText" lastClr="000000"/>
                </a:solidFill>
                <a:latin typeface="+mn-lt"/>
                <a:ea typeface="+mn-ea"/>
                <a:cs typeface="+mn-cs"/>
              </a:defRPr>
            </a:pPr>
            <a:r>
              <a:rPr lang="es-CL" b="1" dirty="0">
                <a:solidFill>
                  <a:sysClr val="windowText" lastClr="000000"/>
                </a:solidFill>
                <a:latin typeface="Calibri" pitchFamily="34" charset="0"/>
              </a:rPr>
              <a:t>(salvo indicado contrariamente</a:t>
            </a:r>
            <a:r>
              <a:rPr lang="es-CL" b="1" dirty="0" smtClean="0">
                <a:solidFill>
                  <a:sysClr val="windowText" lastClr="000000"/>
                </a:solidFill>
                <a:latin typeface="Calibri" pitchFamily="34" charset="0"/>
              </a:rPr>
              <a:t>)</a:t>
            </a:r>
            <a:endParaRPr lang="es-CL" b="1" dirty="0">
              <a:solidFill>
                <a:sysClr val="windowText" lastClr="000000"/>
              </a:solidFill>
              <a:latin typeface="Calibri" pitchFamily="34" charset="0"/>
            </a:endParaRPr>
          </a:p>
        </p:txBody>
      </p:sp>
      <p:cxnSp>
        <p:nvCxnSpPr>
          <p:cNvPr id="14" name="Straight Arrow Connector 13"/>
          <p:cNvCxnSpPr/>
          <p:nvPr/>
        </p:nvCxnSpPr>
        <p:spPr>
          <a:xfrm>
            <a:off x="2648598" y="3472517"/>
            <a:ext cx="0" cy="689579"/>
          </a:xfrm>
          <a:prstGeom prst="straightConnector1">
            <a:avLst/>
          </a:prstGeom>
          <a:ln w="38100">
            <a:solidFill>
              <a:schemeClr val="bg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5"/>
          <p:cNvSpPr txBox="1">
            <a:spLocks noChangeArrowheads="1"/>
          </p:cNvSpPr>
          <p:nvPr/>
        </p:nvSpPr>
        <p:spPr bwMode="auto">
          <a:xfrm>
            <a:off x="315756" y="6508739"/>
            <a:ext cx="12394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US" sz="1100" dirty="0" err="1">
                <a:latin typeface="Calibri" pitchFamily="34" charset="0"/>
              </a:rPr>
              <a:t>Fuente</a:t>
            </a:r>
            <a:r>
              <a:rPr lang="en-US" sz="1100" dirty="0">
                <a:latin typeface="Calibri" pitchFamily="34" charset="0"/>
              </a:rPr>
              <a:t>: </a:t>
            </a:r>
            <a:r>
              <a:rPr lang="en-US" sz="1100" dirty="0" smtClean="0">
                <a:latin typeface="Calibri" pitchFamily="34" charset="0"/>
              </a:rPr>
              <a:t>OPS, 2012</a:t>
            </a:r>
            <a:endParaRPr lang="en-US" sz="1100" dirty="0">
              <a:latin typeface="Calibri" pitchFamily="34" charset="0"/>
            </a:endParaRPr>
          </a:p>
        </p:txBody>
      </p:sp>
      <p:sp>
        <p:nvSpPr>
          <p:cNvPr id="23" name="TextBox 5"/>
          <p:cNvSpPr txBox="1">
            <a:spLocks noChangeArrowheads="1"/>
          </p:cNvSpPr>
          <p:nvPr/>
        </p:nvSpPr>
        <p:spPr bwMode="auto">
          <a:xfrm rot="18593353">
            <a:off x="2833056" y="5888605"/>
            <a:ext cx="55976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US" sz="1100" dirty="0" smtClean="0">
                <a:latin typeface="Calibri" pitchFamily="34" charset="0"/>
              </a:rPr>
              <a:t>(2011)</a:t>
            </a:r>
            <a:endParaRPr lang="en-US" sz="1100" dirty="0">
              <a:latin typeface="Calibri" pitchFamily="34" charset="0"/>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3425" y="12158"/>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66854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99553" y="1960080"/>
            <a:ext cx="2286006" cy="2612993"/>
          </a:xfrm>
        </p:spPr>
        <p:txBody>
          <a:bodyPr/>
          <a:lstStyle/>
          <a:p>
            <a:r>
              <a:rPr lang="es-CR" sz="1800" b="1" dirty="0" smtClean="0">
                <a:solidFill>
                  <a:srgbClr val="0070C0"/>
                </a:solidFill>
              </a:rPr>
              <a:t>La mayor parte de los países han aumentado su gasto público en salud</a:t>
            </a:r>
          </a:p>
          <a:p>
            <a:endParaRPr lang="es-CR" sz="1800" b="1" dirty="0" smtClean="0">
              <a:solidFill>
                <a:srgbClr val="0070C0"/>
              </a:solidFill>
            </a:endParaRPr>
          </a:p>
          <a:p>
            <a:r>
              <a:rPr lang="es-CR" sz="1800" b="1" dirty="0" smtClean="0">
                <a:solidFill>
                  <a:srgbClr val="0070C0"/>
                </a:solidFill>
              </a:rPr>
              <a:t>Algunos países han eliminado los copagos (El Salvador, Jamaica, Ecuador,…)</a:t>
            </a:r>
          </a:p>
          <a:p>
            <a:endParaRPr lang="es-CR" sz="1800" b="1" dirty="0" smtClean="0">
              <a:solidFill>
                <a:srgbClr val="0070C0"/>
              </a:solidFill>
            </a:endParaRPr>
          </a:p>
          <a:p>
            <a:r>
              <a:rPr lang="es-CR" sz="1800" b="1" dirty="0" smtClean="0">
                <a:solidFill>
                  <a:srgbClr val="0070C0"/>
                </a:solidFill>
              </a:rPr>
              <a:t>El gasto en salud per </a:t>
            </a:r>
            <a:r>
              <a:rPr lang="es-CR" sz="1800" b="1" dirty="0" err="1" smtClean="0">
                <a:solidFill>
                  <a:srgbClr val="0070C0"/>
                </a:solidFill>
              </a:rPr>
              <a:t>capita</a:t>
            </a:r>
            <a:r>
              <a:rPr lang="es-CR" sz="1800" b="1" dirty="0" smtClean="0">
                <a:solidFill>
                  <a:srgbClr val="0070C0"/>
                </a:solidFill>
              </a:rPr>
              <a:t>  no muestra aumentos significativos</a:t>
            </a:r>
            <a:endParaRPr lang="es-CR" sz="1800" dirty="0">
              <a:solidFill>
                <a:srgbClr val="0070C0"/>
              </a:solidFill>
            </a:endParaRPr>
          </a:p>
        </p:txBody>
      </p:sp>
      <p:sp>
        <p:nvSpPr>
          <p:cNvPr id="10" name="Title 1"/>
          <p:cNvSpPr>
            <a:spLocks noGrp="1"/>
          </p:cNvSpPr>
          <p:nvPr>
            <p:ph type="title"/>
          </p:nvPr>
        </p:nvSpPr>
        <p:spPr>
          <a:xfrm>
            <a:off x="409902" y="146146"/>
            <a:ext cx="8371490" cy="804041"/>
          </a:xfrm>
        </p:spPr>
        <p:txBody>
          <a:bodyPr/>
          <a:lstStyle/>
          <a:p>
            <a:pPr>
              <a:lnSpc>
                <a:spcPct val="100000"/>
              </a:lnSpc>
            </a:pPr>
            <a:r>
              <a:rPr lang="es-CR" sz="3600" b="1" dirty="0" smtClean="0">
                <a:latin typeface="Calibri" pitchFamily="34" charset="0"/>
              </a:rPr>
              <a:t>Débil Protección Financiera</a:t>
            </a:r>
            <a:endParaRPr lang="es-CR" sz="3600" b="1" dirty="0">
              <a:latin typeface="Calibri" pitchFamily="34" charset="0"/>
            </a:endParaRPr>
          </a:p>
        </p:txBody>
      </p:sp>
      <p:pic>
        <p:nvPicPr>
          <p:cNvPr id="5" name="Picture 4"/>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65283" y="2017996"/>
            <a:ext cx="7078717" cy="4582172"/>
          </a:xfrm>
          <a:prstGeom prst="rect">
            <a:avLst/>
          </a:prstGeom>
          <a:noFill/>
        </p:spPr>
      </p:pic>
      <p:sp>
        <p:nvSpPr>
          <p:cNvPr id="2" name="TextBox 1"/>
          <p:cNvSpPr txBox="1"/>
          <p:nvPr/>
        </p:nvSpPr>
        <p:spPr>
          <a:xfrm>
            <a:off x="1986453" y="6600168"/>
            <a:ext cx="2853730" cy="276999"/>
          </a:xfrm>
          <a:prstGeom prst="rect">
            <a:avLst/>
          </a:prstGeom>
          <a:solidFill>
            <a:schemeClr val="bg1"/>
          </a:solidFill>
        </p:spPr>
        <p:txBody>
          <a:bodyPr wrap="none" rtlCol="0">
            <a:spAutoFit/>
          </a:bodyPr>
          <a:lstStyle/>
          <a:p>
            <a:r>
              <a:rPr lang="es-CL" sz="1200" dirty="0" smtClean="0">
                <a:latin typeface="+mj-lt"/>
              </a:rPr>
              <a:t>Fuente: adaptado Cid (2013), Prieto (2013)</a:t>
            </a:r>
            <a:endParaRPr lang="es-CL" sz="1200" dirty="0">
              <a:latin typeface="+mj-lt"/>
            </a:endParaRP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3425" y="12158"/>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82253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9"/>
          <p:cNvSpPr>
            <a:spLocks noChangeArrowheads="1"/>
          </p:cNvSpPr>
          <p:nvPr/>
        </p:nvSpPr>
        <p:spPr bwMode="auto">
          <a:xfrm>
            <a:off x="997119" y="956991"/>
            <a:ext cx="1978305" cy="987504"/>
          </a:xfrm>
          <a:prstGeom prst="roundRect">
            <a:avLst>
              <a:gd name="adj" fmla="val 16667"/>
            </a:avLst>
          </a:prstGeom>
          <a:solidFill>
            <a:srgbClr val="FFFF00"/>
          </a:solidFill>
          <a:ln w="9525">
            <a:solidFill>
              <a:schemeClr val="bg1"/>
            </a:solidFill>
            <a:round/>
            <a:headEnd/>
            <a:tailEnd/>
          </a:ln>
          <a:effectLst/>
          <a:extLst/>
        </p:spPr>
        <p:txBody>
          <a:bodyPr wrap="none">
            <a:spAutoFit/>
          </a:bodyPr>
          <a:lstStyle/>
          <a:p>
            <a:pPr algn="ctr"/>
            <a:r>
              <a:rPr kumimoji="1" lang="es-CL" sz="2600" b="1" dirty="0" smtClean="0">
                <a:latin typeface="Calibri" pitchFamily="34" charset="0"/>
              </a:rPr>
              <a:t>INDIVIDUOS</a:t>
            </a:r>
          </a:p>
          <a:p>
            <a:pPr algn="ctr"/>
            <a:r>
              <a:rPr kumimoji="1" lang="es-CL" sz="2600" b="1" dirty="0" smtClean="0">
                <a:latin typeface="Calibri" pitchFamily="34" charset="0"/>
              </a:rPr>
              <a:t>(HOGARES)</a:t>
            </a:r>
            <a:endParaRPr kumimoji="1" lang="es-CL" sz="2600" b="1" dirty="0">
              <a:latin typeface="Calibri" pitchFamily="34" charset="0"/>
            </a:endParaRPr>
          </a:p>
        </p:txBody>
      </p:sp>
      <p:sp>
        <p:nvSpPr>
          <p:cNvPr id="2" name="Curved Left Arrow 1"/>
          <p:cNvSpPr/>
          <p:nvPr/>
        </p:nvSpPr>
        <p:spPr>
          <a:xfrm rot="19782928">
            <a:off x="4569128" y="222696"/>
            <a:ext cx="1796030" cy="5822983"/>
          </a:xfrm>
          <a:prstGeom prst="curvedLeftArrow">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704" y="1830859"/>
            <a:ext cx="4535808" cy="2642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urved Left Arrow 9"/>
          <p:cNvSpPr/>
          <p:nvPr/>
        </p:nvSpPr>
        <p:spPr>
          <a:xfrm rot="8789004">
            <a:off x="582366" y="1585385"/>
            <a:ext cx="1796030" cy="5475364"/>
          </a:xfrm>
          <a:prstGeom prst="curvedLeftArrow">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utoShape 49"/>
          <p:cNvSpPr>
            <a:spLocks noChangeArrowheads="1"/>
          </p:cNvSpPr>
          <p:nvPr/>
        </p:nvSpPr>
        <p:spPr bwMode="auto">
          <a:xfrm>
            <a:off x="2759615" y="5619451"/>
            <a:ext cx="3176300" cy="987504"/>
          </a:xfrm>
          <a:prstGeom prst="roundRect">
            <a:avLst>
              <a:gd name="adj" fmla="val 16667"/>
            </a:avLst>
          </a:prstGeom>
          <a:solidFill>
            <a:srgbClr val="00FF00"/>
          </a:solidFill>
          <a:ln w="9525">
            <a:solidFill>
              <a:schemeClr val="bg1"/>
            </a:solidFill>
            <a:round/>
            <a:headEnd/>
            <a:tailEnd/>
          </a:ln>
          <a:effectLst/>
          <a:extLst/>
        </p:spPr>
        <p:txBody>
          <a:bodyPr wrap="none">
            <a:spAutoFit/>
          </a:bodyPr>
          <a:lstStyle/>
          <a:p>
            <a:pPr algn="ctr"/>
            <a:r>
              <a:rPr kumimoji="1" lang="es-CL" sz="2600" b="1" dirty="0" smtClean="0">
                <a:solidFill>
                  <a:schemeClr val="bg1"/>
                </a:solidFill>
                <a:latin typeface="Calibri" pitchFamily="34" charset="0"/>
              </a:rPr>
              <a:t>¿CÓMO ORGANIZAR </a:t>
            </a:r>
          </a:p>
          <a:p>
            <a:pPr algn="ctr"/>
            <a:r>
              <a:rPr kumimoji="1" lang="es-CL" sz="2600" b="1" dirty="0" smtClean="0">
                <a:solidFill>
                  <a:schemeClr val="bg1"/>
                </a:solidFill>
                <a:latin typeface="Calibri" pitchFamily="34" charset="0"/>
              </a:rPr>
              <a:t>LAS PRESTACIONES?</a:t>
            </a:r>
          </a:p>
        </p:txBody>
      </p:sp>
      <p:sp>
        <p:nvSpPr>
          <p:cNvPr id="4" name="AutoShape 49"/>
          <p:cNvSpPr>
            <a:spLocks noChangeArrowheads="1"/>
          </p:cNvSpPr>
          <p:nvPr/>
        </p:nvSpPr>
        <p:spPr bwMode="auto">
          <a:xfrm>
            <a:off x="1065843" y="2165713"/>
            <a:ext cx="3337691" cy="1225868"/>
          </a:xfrm>
          <a:prstGeom prst="roundRect">
            <a:avLst>
              <a:gd name="adj" fmla="val 16667"/>
            </a:avLst>
          </a:prstGeom>
          <a:solidFill>
            <a:srgbClr val="FF0000"/>
          </a:solidFill>
          <a:ln w="9525">
            <a:solidFill>
              <a:schemeClr val="tx1"/>
            </a:solidFill>
            <a:round/>
            <a:headEnd/>
            <a:tailEnd/>
          </a:ln>
          <a:effectLst/>
          <a:extLst/>
        </p:spPr>
        <p:txBody>
          <a:bodyPr wrap="square">
            <a:spAutoFit/>
          </a:bodyPr>
          <a:lstStyle/>
          <a:p>
            <a:r>
              <a:rPr kumimoji="1" lang="es-CL" sz="2200" b="1" dirty="0" smtClean="0">
                <a:solidFill>
                  <a:schemeClr val="bg1"/>
                </a:solidFill>
                <a:latin typeface="Calibri" pitchFamily="34" charset="0"/>
              </a:rPr>
              <a:t>¿Como recaudar + fondos</a:t>
            </a:r>
            <a:r>
              <a:rPr kumimoji="1" lang="en-US" sz="2200" b="1" dirty="0">
                <a:solidFill>
                  <a:schemeClr val="bg1"/>
                </a:solidFill>
                <a:latin typeface="Calibri" pitchFamily="34" charset="0"/>
              </a:rPr>
              <a:t> </a:t>
            </a:r>
            <a:endParaRPr kumimoji="1" lang="en-US" sz="2200" b="1" dirty="0" smtClean="0">
              <a:solidFill>
                <a:schemeClr val="bg1"/>
              </a:solidFill>
              <a:latin typeface="Calibri" pitchFamily="34" charset="0"/>
            </a:endParaRPr>
          </a:p>
          <a:p>
            <a:r>
              <a:rPr kumimoji="1" lang="en-US" sz="2200" b="1" dirty="0" err="1" smtClean="0">
                <a:solidFill>
                  <a:schemeClr val="bg1"/>
                </a:solidFill>
                <a:latin typeface="Calibri" pitchFamily="34" charset="0"/>
              </a:rPr>
              <a:t>generando</a:t>
            </a:r>
            <a:r>
              <a:rPr kumimoji="1" lang="en-US" sz="2200" b="1" dirty="0" smtClean="0">
                <a:solidFill>
                  <a:schemeClr val="bg1"/>
                </a:solidFill>
                <a:latin typeface="Calibri" pitchFamily="34" charset="0"/>
              </a:rPr>
              <a:t> mayor </a:t>
            </a:r>
            <a:r>
              <a:rPr kumimoji="1" lang="en-US" sz="2200" b="1" dirty="0" err="1" smtClean="0">
                <a:solidFill>
                  <a:schemeClr val="bg1"/>
                </a:solidFill>
                <a:latin typeface="Calibri" pitchFamily="34" charset="0"/>
              </a:rPr>
              <a:t>equidad</a:t>
            </a:r>
            <a:r>
              <a:rPr kumimoji="1" lang="en-US" sz="2200" b="1" dirty="0" smtClean="0">
                <a:solidFill>
                  <a:schemeClr val="bg1"/>
                </a:solidFill>
                <a:latin typeface="Calibri" pitchFamily="34" charset="0"/>
              </a:rPr>
              <a:t> y </a:t>
            </a:r>
            <a:r>
              <a:rPr kumimoji="1" lang="en-US" sz="2200" b="1" dirty="0" err="1" smtClean="0">
                <a:solidFill>
                  <a:schemeClr val="bg1"/>
                </a:solidFill>
                <a:latin typeface="Calibri" pitchFamily="34" charset="0"/>
              </a:rPr>
              <a:t>eficiencia</a:t>
            </a:r>
            <a:r>
              <a:rPr kumimoji="1" lang="en-US" sz="2200" b="1" dirty="0" smtClean="0">
                <a:solidFill>
                  <a:schemeClr val="bg1"/>
                </a:solidFill>
                <a:latin typeface="Calibri" pitchFamily="34" charset="0"/>
              </a:rPr>
              <a:t>? </a:t>
            </a:r>
            <a:endParaRPr kumimoji="1" lang="en-US" sz="2200" b="1" dirty="0">
              <a:solidFill>
                <a:schemeClr val="bg1"/>
              </a:solidFill>
              <a:latin typeface="Calibri" pitchFamily="34" charset="0"/>
            </a:endParaRPr>
          </a:p>
        </p:txBody>
      </p:sp>
      <p:sp>
        <p:nvSpPr>
          <p:cNvPr id="7" name="AutoShape 49"/>
          <p:cNvSpPr>
            <a:spLocks noChangeArrowheads="1"/>
          </p:cNvSpPr>
          <p:nvPr/>
        </p:nvSpPr>
        <p:spPr bwMode="auto">
          <a:xfrm>
            <a:off x="1324099" y="3458511"/>
            <a:ext cx="3331679" cy="1975009"/>
          </a:xfrm>
          <a:prstGeom prst="roundRect">
            <a:avLst>
              <a:gd name="adj" fmla="val 16667"/>
            </a:avLst>
          </a:prstGeom>
          <a:solidFill>
            <a:srgbClr val="00B0F0"/>
          </a:solidFill>
          <a:ln w="9525">
            <a:solidFill>
              <a:schemeClr val="tx1"/>
            </a:solidFill>
            <a:round/>
            <a:headEnd/>
            <a:tailEnd/>
          </a:ln>
          <a:effectLst/>
          <a:extLst/>
        </p:spPr>
        <p:txBody>
          <a:bodyPr wrap="square">
            <a:spAutoFit/>
          </a:bodyPr>
          <a:lstStyle/>
          <a:p>
            <a:r>
              <a:rPr kumimoji="1" lang="es-CL" sz="2200" b="1" dirty="0" smtClean="0">
                <a:solidFill>
                  <a:schemeClr val="bg1"/>
                </a:solidFill>
                <a:latin typeface="Calibri" pitchFamily="34" charset="0"/>
              </a:rPr>
              <a:t>¿Como  asignar, comprar servicios / pagar prestadores con mayor eficiencia (incentivos alineados)?</a:t>
            </a:r>
            <a:endParaRPr kumimoji="1" lang="es-CL" sz="2200" b="1" dirty="0">
              <a:solidFill>
                <a:schemeClr val="bg1"/>
              </a:solidFill>
              <a:latin typeface="Calibri" pitchFamily="34" charset="0"/>
            </a:endParaRPr>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3425" y="12158"/>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7677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11"/>
          <p:cNvSpPr>
            <a:spLocks noGrp="1" noChangeArrowheads="1"/>
          </p:cNvSpPr>
          <p:nvPr>
            <p:ph type="title"/>
          </p:nvPr>
        </p:nvSpPr>
        <p:spPr>
          <a:xfrm>
            <a:off x="457200" y="227340"/>
            <a:ext cx="8229600" cy="944562"/>
          </a:xfrm>
        </p:spPr>
        <p:txBody>
          <a:bodyPr/>
          <a:lstStyle/>
          <a:p>
            <a:pPr eaLnBrk="1" hangingPunct="1"/>
            <a:r>
              <a:rPr lang="es-ES_tradnl" sz="3600" dirty="0" smtClean="0"/>
              <a:t>Financiamiento de la CUS a través del ciclo </a:t>
            </a:r>
            <a:r>
              <a:rPr lang="es-ES_tradnl" sz="3600" dirty="0"/>
              <a:t>de </a:t>
            </a:r>
            <a:r>
              <a:rPr lang="es-ES_tradnl" sz="3600" dirty="0" smtClean="0"/>
              <a:t>vida</a:t>
            </a:r>
            <a:endParaRPr lang="es-ES_tradnl" sz="3600" dirty="0"/>
          </a:p>
        </p:txBody>
      </p:sp>
      <p:pic>
        <p:nvPicPr>
          <p:cNvPr id="6427" name="Picture 2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18" y="1522582"/>
            <a:ext cx="8639286" cy="5012987"/>
          </a:xfrm>
          <a:prstGeom prst="rect">
            <a:avLst/>
          </a:prstGeom>
          <a:solidFill>
            <a:srgbClr val="FFFFFF"/>
          </a:solidFill>
          <a:ln>
            <a:noFill/>
          </a:ln>
          <a:effectLst/>
        </p:spPr>
      </p:pic>
      <p:sp>
        <p:nvSpPr>
          <p:cNvPr id="64785" name="Freeform 64784"/>
          <p:cNvSpPr/>
          <p:nvPr/>
        </p:nvSpPr>
        <p:spPr>
          <a:xfrm>
            <a:off x="315310" y="3641832"/>
            <a:ext cx="8441372" cy="2719083"/>
          </a:xfrm>
          <a:custGeom>
            <a:avLst/>
            <a:gdLst>
              <a:gd name="connsiteX0" fmla="*/ 0 w 7882759"/>
              <a:gd name="connsiteY0" fmla="*/ 961696 h 2719083"/>
              <a:gd name="connsiteX1" fmla="*/ 1371600 w 7882759"/>
              <a:gd name="connsiteY1" fmla="*/ 2380593 h 2719083"/>
              <a:gd name="connsiteX2" fmla="*/ 2664373 w 7882759"/>
              <a:gd name="connsiteY2" fmla="*/ 2680138 h 2719083"/>
              <a:gd name="connsiteX3" fmla="*/ 5864773 w 7882759"/>
              <a:gd name="connsiteY3" fmla="*/ 1734206 h 2719083"/>
              <a:gd name="connsiteX4" fmla="*/ 7882759 w 7882759"/>
              <a:gd name="connsiteY4" fmla="*/ 0 h 2719083"/>
              <a:gd name="connsiteX5" fmla="*/ 7882759 w 7882759"/>
              <a:gd name="connsiteY5" fmla="*/ 0 h 27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2759" h="2719083">
                <a:moveTo>
                  <a:pt x="0" y="961696"/>
                </a:moveTo>
                <a:cubicBezTo>
                  <a:pt x="463769" y="1527941"/>
                  <a:pt x="927538" y="2094186"/>
                  <a:pt x="1371600" y="2380593"/>
                </a:cubicBezTo>
                <a:cubicBezTo>
                  <a:pt x="1815662" y="2667000"/>
                  <a:pt x="1915511" y="2787869"/>
                  <a:pt x="2664373" y="2680138"/>
                </a:cubicBezTo>
                <a:cubicBezTo>
                  <a:pt x="3413235" y="2572407"/>
                  <a:pt x="4995042" y="2180896"/>
                  <a:pt x="5864773" y="1734206"/>
                </a:cubicBezTo>
                <a:cubicBezTo>
                  <a:pt x="6734504" y="1287516"/>
                  <a:pt x="7882759" y="0"/>
                  <a:pt x="7882759" y="0"/>
                </a:cubicBezTo>
                <a:lnTo>
                  <a:pt x="7882759" y="0"/>
                </a:lnTo>
              </a:path>
            </a:pathLst>
          </a:custGeom>
          <a:no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64787" name="Straight Connector 64786"/>
          <p:cNvCxnSpPr/>
          <p:nvPr/>
        </p:nvCxnSpPr>
        <p:spPr>
          <a:xfrm flipH="1" flipV="1">
            <a:off x="1229710" y="2175641"/>
            <a:ext cx="31532" cy="428109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5" name="Straight Connector 594"/>
          <p:cNvCxnSpPr/>
          <p:nvPr/>
        </p:nvCxnSpPr>
        <p:spPr>
          <a:xfrm flipH="1" flipV="1">
            <a:off x="6839545" y="2175641"/>
            <a:ext cx="29133" cy="4275839"/>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790" name="TextBox 64789"/>
          <p:cNvSpPr txBox="1"/>
          <p:nvPr/>
        </p:nvSpPr>
        <p:spPr>
          <a:xfrm>
            <a:off x="7898515" y="3421106"/>
            <a:ext cx="1332416" cy="276999"/>
          </a:xfrm>
          <a:prstGeom prst="rect">
            <a:avLst/>
          </a:prstGeom>
          <a:noFill/>
        </p:spPr>
        <p:txBody>
          <a:bodyPr wrap="none" rtlCol="0">
            <a:spAutoFit/>
          </a:bodyPr>
          <a:lstStyle/>
          <a:p>
            <a:r>
              <a:rPr lang="es-CL" sz="1200" dirty="0" smtClean="0">
                <a:latin typeface="+mj-lt"/>
              </a:rPr>
              <a:t>Consumo en salud</a:t>
            </a:r>
            <a:endParaRPr lang="es-CL" sz="1200" dirty="0">
              <a:latin typeface="+mj-lt"/>
            </a:endParaRPr>
          </a:p>
        </p:txBody>
      </p:sp>
      <p:sp>
        <p:nvSpPr>
          <p:cNvPr id="599" name="TextBox 598"/>
          <p:cNvSpPr txBox="1"/>
          <p:nvPr/>
        </p:nvSpPr>
        <p:spPr>
          <a:xfrm>
            <a:off x="1208695" y="6435714"/>
            <a:ext cx="587020" cy="276999"/>
          </a:xfrm>
          <a:prstGeom prst="rect">
            <a:avLst/>
          </a:prstGeom>
          <a:noFill/>
        </p:spPr>
        <p:txBody>
          <a:bodyPr wrap="none" rtlCol="0">
            <a:spAutoFit/>
          </a:bodyPr>
          <a:lstStyle/>
          <a:p>
            <a:r>
              <a:rPr lang="es-CL" sz="1200" dirty="0" smtClean="0">
                <a:latin typeface="+mj-lt"/>
              </a:rPr>
              <a:t>T(</a:t>
            </a:r>
            <a:r>
              <a:rPr lang="es-CL" sz="1200" dirty="0">
                <a:latin typeface="Calibri"/>
              </a:rPr>
              <a:t>+</a:t>
            </a:r>
            <a:r>
              <a:rPr lang="es-CL" sz="1200" dirty="0" smtClean="0">
                <a:latin typeface="Calibri"/>
              </a:rPr>
              <a:t>15)</a:t>
            </a:r>
            <a:endParaRPr lang="es-CL" sz="1200" dirty="0">
              <a:latin typeface="+mj-lt"/>
            </a:endParaRPr>
          </a:p>
        </p:txBody>
      </p:sp>
      <p:sp>
        <p:nvSpPr>
          <p:cNvPr id="600" name="TextBox 599"/>
          <p:cNvSpPr txBox="1"/>
          <p:nvPr/>
        </p:nvSpPr>
        <p:spPr>
          <a:xfrm>
            <a:off x="6703695" y="6472505"/>
            <a:ext cx="587020" cy="276999"/>
          </a:xfrm>
          <a:prstGeom prst="rect">
            <a:avLst/>
          </a:prstGeom>
          <a:solidFill>
            <a:srgbClr val="FFFFFF"/>
          </a:solidFill>
        </p:spPr>
        <p:txBody>
          <a:bodyPr wrap="none" rtlCol="0">
            <a:spAutoFit/>
          </a:bodyPr>
          <a:lstStyle/>
          <a:p>
            <a:r>
              <a:rPr lang="es-CL" sz="1200" dirty="0" smtClean="0">
                <a:latin typeface="+mj-lt"/>
              </a:rPr>
              <a:t>T(</a:t>
            </a:r>
            <a:r>
              <a:rPr lang="es-CL" sz="1200" dirty="0" smtClean="0">
                <a:latin typeface="Calibri"/>
              </a:rPr>
              <a:t>~65)</a:t>
            </a:r>
            <a:endParaRPr lang="es-CL" sz="1200" dirty="0">
              <a:latin typeface="+mj-lt"/>
            </a:endParaRPr>
          </a:p>
        </p:txBody>
      </p:sp>
      <p:cxnSp>
        <p:nvCxnSpPr>
          <p:cNvPr id="64792" name="Straight Arrow Connector 64791"/>
          <p:cNvCxnSpPr/>
          <p:nvPr/>
        </p:nvCxnSpPr>
        <p:spPr>
          <a:xfrm>
            <a:off x="352582" y="2191029"/>
            <a:ext cx="772510"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1" name="TextBox 600"/>
          <p:cNvSpPr txBox="1"/>
          <p:nvPr/>
        </p:nvSpPr>
        <p:spPr>
          <a:xfrm>
            <a:off x="536030" y="2037141"/>
            <a:ext cx="389850" cy="307777"/>
          </a:xfrm>
          <a:prstGeom prst="rect">
            <a:avLst/>
          </a:prstGeom>
          <a:solidFill>
            <a:schemeClr val="bg1"/>
          </a:solidFill>
        </p:spPr>
        <p:txBody>
          <a:bodyPr wrap="none" rtlCol="0">
            <a:spAutoFit/>
          </a:bodyPr>
          <a:lstStyle/>
          <a:p>
            <a:r>
              <a:rPr lang="es-CL" sz="1400" b="1" dirty="0" smtClean="0">
                <a:latin typeface="+mj-lt"/>
              </a:rPr>
              <a:t>G3</a:t>
            </a:r>
            <a:endParaRPr lang="es-CL" sz="1400" b="1" dirty="0">
              <a:latin typeface="+mj-lt"/>
            </a:endParaRPr>
          </a:p>
        </p:txBody>
      </p:sp>
      <p:cxnSp>
        <p:nvCxnSpPr>
          <p:cNvPr id="606" name="Straight Arrow Connector 605"/>
          <p:cNvCxnSpPr/>
          <p:nvPr/>
        </p:nvCxnSpPr>
        <p:spPr>
          <a:xfrm flipV="1">
            <a:off x="1387878" y="2175641"/>
            <a:ext cx="5451667" cy="1012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2" name="TextBox 601"/>
          <p:cNvSpPr txBox="1"/>
          <p:nvPr/>
        </p:nvSpPr>
        <p:spPr>
          <a:xfrm>
            <a:off x="3866839" y="2037141"/>
            <a:ext cx="389850" cy="307777"/>
          </a:xfrm>
          <a:prstGeom prst="rect">
            <a:avLst/>
          </a:prstGeom>
          <a:solidFill>
            <a:schemeClr val="bg1"/>
          </a:solidFill>
        </p:spPr>
        <p:txBody>
          <a:bodyPr wrap="none" rtlCol="0">
            <a:spAutoFit/>
          </a:bodyPr>
          <a:lstStyle/>
          <a:p>
            <a:r>
              <a:rPr lang="es-CL" sz="1400" b="1" dirty="0" smtClean="0">
                <a:latin typeface="+mj-lt"/>
              </a:rPr>
              <a:t>G2</a:t>
            </a:r>
            <a:endParaRPr lang="es-CL" sz="1400" b="1" dirty="0">
              <a:latin typeface="+mj-lt"/>
            </a:endParaRPr>
          </a:p>
        </p:txBody>
      </p:sp>
      <p:cxnSp>
        <p:nvCxnSpPr>
          <p:cNvPr id="609" name="Straight Arrow Connector 608"/>
          <p:cNvCxnSpPr/>
          <p:nvPr/>
        </p:nvCxnSpPr>
        <p:spPr>
          <a:xfrm>
            <a:off x="7109484" y="2173396"/>
            <a:ext cx="1647198"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3" name="TextBox 602"/>
          <p:cNvSpPr txBox="1"/>
          <p:nvPr/>
        </p:nvSpPr>
        <p:spPr>
          <a:xfrm>
            <a:off x="7780990" y="2037141"/>
            <a:ext cx="389850" cy="307777"/>
          </a:xfrm>
          <a:prstGeom prst="rect">
            <a:avLst/>
          </a:prstGeom>
          <a:solidFill>
            <a:schemeClr val="bg1"/>
          </a:solidFill>
        </p:spPr>
        <p:txBody>
          <a:bodyPr wrap="none" rtlCol="0">
            <a:spAutoFit/>
          </a:bodyPr>
          <a:lstStyle/>
          <a:p>
            <a:r>
              <a:rPr lang="es-CL" sz="1400" b="1" dirty="0" smtClean="0">
                <a:latin typeface="+mj-lt"/>
              </a:rPr>
              <a:t>G1</a:t>
            </a:r>
            <a:endParaRPr lang="es-CL" sz="1400" b="1" dirty="0">
              <a:latin typeface="+mj-lt"/>
            </a:endParaRPr>
          </a:p>
        </p:txBody>
      </p:sp>
      <p:cxnSp>
        <p:nvCxnSpPr>
          <p:cNvPr id="612" name="Straight Arrow Connector 611"/>
          <p:cNvCxnSpPr/>
          <p:nvPr/>
        </p:nvCxnSpPr>
        <p:spPr>
          <a:xfrm flipV="1">
            <a:off x="352582" y="1797061"/>
            <a:ext cx="8404100" cy="1032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1" name="TextBox 610"/>
          <p:cNvSpPr txBox="1"/>
          <p:nvPr/>
        </p:nvSpPr>
        <p:spPr>
          <a:xfrm>
            <a:off x="3861579" y="1653497"/>
            <a:ext cx="343364" cy="307777"/>
          </a:xfrm>
          <a:prstGeom prst="rect">
            <a:avLst/>
          </a:prstGeom>
          <a:solidFill>
            <a:schemeClr val="bg1"/>
          </a:solidFill>
        </p:spPr>
        <p:txBody>
          <a:bodyPr wrap="none" rtlCol="0">
            <a:spAutoFit/>
          </a:bodyPr>
          <a:lstStyle/>
          <a:p>
            <a:r>
              <a:rPr lang="es-CL" sz="1400" b="1" dirty="0" smtClean="0">
                <a:latin typeface="+mj-lt"/>
              </a:rPr>
              <a:t>Gi</a:t>
            </a:r>
            <a:endParaRPr lang="es-CL" sz="1400" b="1" dirty="0">
              <a:latin typeface="+mj-lt"/>
            </a:endParaRPr>
          </a:p>
        </p:txBody>
      </p:sp>
      <p:sp>
        <p:nvSpPr>
          <p:cNvPr id="64798" name="Freeform 64797"/>
          <p:cNvSpPr/>
          <p:nvPr/>
        </p:nvSpPr>
        <p:spPr>
          <a:xfrm>
            <a:off x="1277008" y="2945793"/>
            <a:ext cx="5578304" cy="1153241"/>
          </a:xfrm>
          <a:custGeom>
            <a:avLst/>
            <a:gdLst>
              <a:gd name="connsiteX0" fmla="*/ 0 w 7204841"/>
              <a:gd name="connsiteY0" fmla="*/ 1153241 h 1153241"/>
              <a:gd name="connsiteX1" fmla="*/ 1545021 w 7204841"/>
              <a:gd name="connsiteY1" fmla="*/ 506855 h 1153241"/>
              <a:gd name="connsiteX2" fmla="*/ 3090041 w 7204841"/>
              <a:gd name="connsiteY2" fmla="*/ 96952 h 1153241"/>
              <a:gd name="connsiteX3" fmla="*/ 4713890 w 7204841"/>
              <a:gd name="connsiteY3" fmla="*/ 33890 h 1153241"/>
              <a:gd name="connsiteX4" fmla="*/ 7204841 w 7204841"/>
              <a:gd name="connsiteY4" fmla="*/ 538386 h 11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4841" h="1153241">
                <a:moveTo>
                  <a:pt x="0" y="1153241"/>
                </a:moveTo>
                <a:cubicBezTo>
                  <a:pt x="515007" y="918072"/>
                  <a:pt x="1030014" y="682903"/>
                  <a:pt x="1545021" y="506855"/>
                </a:cubicBezTo>
                <a:cubicBezTo>
                  <a:pt x="2060028" y="330807"/>
                  <a:pt x="2561896" y="175779"/>
                  <a:pt x="3090041" y="96952"/>
                </a:cubicBezTo>
                <a:cubicBezTo>
                  <a:pt x="3618186" y="18124"/>
                  <a:pt x="4028090" y="-39682"/>
                  <a:pt x="4713890" y="33890"/>
                </a:cubicBezTo>
                <a:cubicBezTo>
                  <a:pt x="5399690" y="107462"/>
                  <a:pt x="6815958" y="443793"/>
                  <a:pt x="7204841" y="53838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288" name="Straight Connector 287"/>
          <p:cNvCxnSpPr/>
          <p:nvPr/>
        </p:nvCxnSpPr>
        <p:spPr>
          <a:xfrm>
            <a:off x="315310" y="4313560"/>
            <a:ext cx="834055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8" name="TextBox 617"/>
          <p:cNvSpPr txBox="1"/>
          <p:nvPr/>
        </p:nvSpPr>
        <p:spPr>
          <a:xfrm>
            <a:off x="6427017" y="3068994"/>
            <a:ext cx="1229504" cy="276999"/>
          </a:xfrm>
          <a:prstGeom prst="rect">
            <a:avLst/>
          </a:prstGeom>
          <a:solidFill>
            <a:schemeClr val="bg1"/>
          </a:solidFill>
        </p:spPr>
        <p:txBody>
          <a:bodyPr wrap="none" rtlCol="0">
            <a:spAutoFit/>
          </a:bodyPr>
          <a:lstStyle/>
          <a:p>
            <a:r>
              <a:rPr lang="es-CL" sz="1200" dirty="0" smtClean="0">
                <a:latin typeface="+mj-lt"/>
              </a:rPr>
              <a:t>Perfil de ingreso</a:t>
            </a:r>
            <a:endParaRPr lang="es-CL" sz="1200" dirty="0">
              <a:latin typeface="+mj-lt"/>
            </a:endParaRPr>
          </a:p>
        </p:txBody>
      </p:sp>
      <p:sp>
        <p:nvSpPr>
          <p:cNvPr id="619" name="TextBox 618"/>
          <p:cNvSpPr txBox="1"/>
          <p:nvPr/>
        </p:nvSpPr>
        <p:spPr>
          <a:xfrm>
            <a:off x="8091957" y="6172950"/>
            <a:ext cx="970137" cy="276999"/>
          </a:xfrm>
          <a:prstGeom prst="rect">
            <a:avLst/>
          </a:prstGeom>
          <a:solidFill>
            <a:schemeClr val="bg1"/>
          </a:solidFill>
        </p:spPr>
        <p:txBody>
          <a:bodyPr wrap="none" rtlCol="0">
            <a:spAutoFit/>
          </a:bodyPr>
          <a:lstStyle/>
          <a:p>
            <a:r>
              <a:rPr lang="es-CL" sz="1200" dirty="0" smtClean="0">
                <a:latin typeface="+mj-lt"/>
              </a:rPr>
              <a:t>Ciclo de vida</a:t>
            </a:r>
            <a:endParaRPr lang="es-CL" sz="1200" dirty="0">
              <a:latin typeface="+mj-lt"/>
            </a:endParaRPr>
          </a:p>
        </p:txBody>
      </p:sp>
      <p:sp>
        <p:nvSpPr>
          <p:cNvPr id="620" name="TextBox 619"/>
          <p:cNvSpPr txBox="1"/>
          <p:nvPr/>
        </p:nvSpPr>
        <p:spPr>
          <a:xfrm>
            <a:off x="-2705" y="1308647"/>
            <a:ext cx="1817998" cy="276999"/>
          </a:xfrm>
          <a:prstGeom prst="rect">
            <a:avLst/>
          </a:prstGeom>
          <a:solidFill>
            <a:schemeClr val="bg1"/>
          </a:solidFill>
        </p:spPr>
        <p:txBody>
          <a:bodyPr wrap="none" rtlCol="0">
            <a:spAutoFit/>
          </a:bodyPr>
          <a:lstStyle/>
          <a:p>
            <a:r>
              <a:rPr lang="es-CL" sz="1200" dirty="0" smtClean="0">
                <a:latin typeface="+mj-lt"/>
              </a:rPr>
              <a:t>$ (ingreso; gasto en salud)</a:t>
            </a:r>
            <a:endParaRPr lang="es-CL" sz="1200" dirty="0">
              <a:latin typeface="+mj-lt"/>
            </a:endParaRPr>
          </a:p>
        </p:txBody>
      </p:sp>
      <p:sp>
        <p:nvSpPr>
          <p:cNvPr id="624" name="TextBox 623"/>
          <p:cNvSpPr txBox="1"/>
          <p:nvPr/>
        </p:nvSpPr>
        <p:spPr>
          <a:xfrm>
            <a:off x="8050915" y="4282976"/>
            <a:ext cx="1227324" cy="461665"/>
          </a:xfrm>
          <a:prstGeom prst="rect">
            <a:avLst/>
          </a:prstGeom>
          <a:noFill/>
        </p:spPr>
        <p:txBody>
          <a:bodyPr wrap="none" rtlCol="0">
            <a:spAutoFit/>
          </a:bodyPr>
          <a:lstStyle/>
          <a:p>
            <a:r>
              <a:rPr lang="es-CL" sz="1200" dirty="0" smtClean="0">
                <a:latin typeface="+mj-lt"/>
              </a:rPr>
              <a:t>Gasto promedio </a:t>
            </a:r>
          </a:p>
          <a:p>
            <a:r>
              <a:rPr lang="es-CL" sz="1200" dirty="0" smtClean="0">
                <a:latin typeface="+mj-lt"/>
              </a:rPr>
              <a:t>en salud</a:t>
            </a:r>
            <a:endParaRPr lang="es-CL" sz="1200" dirty="0">
              <a:latin typeface="+mj-lt"/>
            </a:endParaRPr>
          </a:p>
        </p:txBody>
      </p:sp>
      <p:sp>
        <p:nvSpPr>
          <p:cNvPr id="292" name="Freeform 291"/>
          <p:cNvSpPr/>
          <p:nvPr/>
        </p:nvSpPr>
        <p:spPr>
          <a:xfrm>
            <a:off x="1295400" y="2981325"/>
            <a:ext cx="5553075" cy="1304925"/>
          </a:xfrm>
          <a:custGeom>
            <a:avLst/>
            <a:gdLst>
              <a:gd name="connsiteX0" fmla="*/ 0 w 5553075"/>
              <a:gd name="connsiteY0" fmla="*/ 1181100 h 1371600"/>
              <a:gd name="connsiteX1" fmla="*/ 9525 w 5553075"/>
              <a:gd name="connsiteY1" fmla="*/ 1295400 h 1371600"/>
              <a:gd name="connsiteX2" fmla="*/ 9525 w 5553075"/>
              <a:gd name="connsiteY2" fmla="*/ 1371600 h 1371600"/>
              <a:gd name="connsiteX3" fmla="*/ 5543550 w 5553075"/>
              <a:gd name="connsiteY3" fmla="*/ 1352550 h 1371600"/>
              <a:gd name="connsiteX4" fmla="*/ 5553075 w 5553075"/>
              <a:gd name="connsiteY4" fmla="*/ 581025 h 1371600"/>
              <a:gd name="connsiteX5" fmla="*/ 4143375 w 5553075"/>
              <a:gd name="connsiteY5" fmla="*/ 200025 h 1371600"/>
              <a:gd name="connsiteX6" fmla="*/ 3457575 w 5553075"/>
              <a:gd name="connsiteY6" fmla="*/ 0 h 1371600"/>
              <a:gd name="connsiteX7" fmla="*/ 2895600 w 5553075"/>
              <a:gd name="connsiteY7" fmla="*/ 66675 h 1371600"/>
              <a:gd name="connsiteX8" fmla="*/ 1981200 w 5553075"/>
              <a:gd name="connsiteY8" fmla="*/ 247650 h 1371600"/>
              <a:gd name="connsiteX9" fmla="*/ 942975 w 5553075"/>
              <a:gd name="connsiteY9" fmla="*/ 647700 h 1371600"/>
              <a:gd name="connsiteX10" fmla="*/ 0 w 5553075"/>
              <a:gd name="connsiteY10" fmla="*/ 1181100 h 1371600"/>
              <a:gd name="connsiteX0" fmla="*/ 0 w 5553075"/>
              <a:gd name="connsiteY0" fmla="*/ 1114425 h 1304925"/>
              <a:gd name="connsiteX1" fmla="*/ 9525 w 5553075"/>
              <a:gd name="connsiteY1" fmla="*/ 1228725 h 1304925"/>
              <a:gd name="connsiteX2" fmla="*/ 9525 w 5553075"/>
              <a:gd name="connsiteY2" fmla="*/ 1304925 h 1304925"/>
              <a:gd name="connsiteX3" fmla="*/ 5543550 w 5553075"/>
              <a:gd name="connsiteY3" fmla="*/ 1285875 h 1304925"/>
              <a:gd name="connsiteX4" fmla="*/ 5553075 w 5553075"/>
              <a:gd name="connsiteY4" fmla="*/ 514350 h 1304925"/>
              <a:gd name="connsiteX5" fmla="*/ 4143375 w 5553075"/>
              <a:gd name="connsiteY5" fmla="*/ 133350 h 1304925"/>
              <a:gd name="connsiteX6" fmla="*/ 3448050 w 5553075"/>
              <a:gd name="connsiteY6" fmla="*/ 0 h 1304925"/>
              <a:gd name="connsiteX7" fmla="*/ 2895600 w 5553075"/>
              <a:gd name="connsiteY7" fmla="*/ 0 h 1304925"/>
              <a:gd name="connsiteX8" fmla="*/ 1981200 w 5553075"/>
              <a:gd name="connsiteY8" fmla="*/ 180975 h 1304925"/>
              <a:gd name="connsiteX9" fmla="*/ 942975 w 5553075"/>
              <a:gd name="connsiteY9" fmla="*/ 581025 h 1304925"/>
              <a:gd name="connsiteX10" fmla="*/ 0 w 5553075"/>
              <a:gd name="connsiteY10" fmla="*/ 1114425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53075" h="1304925">
                <a:moveTo>
                  <a:pt x="0" y="1114425"/>
                </a:moveTo>
                <a:lnTo>
                  <a:pt x="9525" y="1228725"/>
                </a:lnTo>
                <a:lnTo>
                  <a:pt x="9525" y="1304925"/>
                </a:lnTo>
                <a:lnTo>
                  <a:pt x="5543550" y="1285875"/>
                </a:lnTo>
                <a:lnTo>
                  <a:pt x="5553075" y="514350"/>
                </a:lnTo>
                <a:lnTo>
                  <a:pt x="4143375" y="133350"/>
                </a:lnTo>
                <a:lnTo>
                  <a:pt x="3448050" y="0"/>
                </a:lnTo>
                <a:lnTo>
                  <a:pt x="2895600" y="0"/>
                </a:lnTo>
                <a:lnTo>
                  <a:pt x="1981200" y="180975"/>
                </a:lnTo>
                <a:lnTo>
                  <a:pt x="942975" y="581025"/>
                </a:lnTo>
                <a:lnTo>
                  <a:pt x="0" y="1114425"/>
                </a:lnTo>
                <a:close/>
              </a:path>
            </a:pathLst>
          </a:cu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90" name="Curved Left Arrow 289"/>
          <p:cNvSpPr/>
          <p:nvPr/>
        </p:nvSpPr>
        <p:spPr>
          <a:xfrm rot="1492519">
            <a:off x="1368957" y="3896135"/>
            <a:ext cx="731520" cy="284495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623" name="Curved Left Arrow 622"/>
          <p:cNvSpPr/>
          <p:nvPr/>
        </p:nvSpPr>
        <p:spPr>
          <a:xfrm rot="17702542">
            <a:off x="6328069" y="2477845"/>
            <a:ext cx="1130560" cy="311948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628" name="Text Box 6"/>
          <p:cNvSpPr txBox="1">
            <a:spLocks noChangeArrowheads="1"/>
          </p:cNvSpPr>
          <p:nvPr/>
        </p:nvSpPr>
        <p:spPr bwMode="auto">
          <a:xfrm>
            <a:off x="7274950" y="5165918"/>
            <a:ext cx="1787144" cy="9387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spcBef>
                <a:spcPct val="50000"/>
              </a:spcBef>
            </a:pPr>
            <a:r>
              <a:rPr lang="es-PE" sz="2200" b="1" dirty="0" smtClean="0">
                <a:latin typeface="+mj-lt"/>
              </a:rPr>
              <a:t>3,5% (1973)</a:t>
            </a:r>
          </a:p>
          <a:p>
            <a:pPr>
              <a:spcBef>
                <a:spcPct val="50000"/>
              </a:spcBef>
            </a:pPr>
            <a:r>
              <a:rPr lang="es-PE" sz="2200" b="1" dirty="0" smtClean="0">
                <a:latin typeface="+mj-lt"/>
              </a:rPr>
              <a:t>7,3% (2011)</a:t>
            </a:r>
            <a:endParaRPr lang="es-PE" sz="2200" b="1" dirty="0">
              <a:latin typeface="+mj-lt"/>
            </a:endParaRPr>
          </a:p>
        </p:txBody>
      </p:sp>
      <p:sp>
        <p:nvSpPr>
          <p:cNvPr id="31" name="Text Box 6"/>
          <p:cNvSpPr txBox="1">
            <a:spLocks noChangeArrowheads="1"/>
          </p:cNvSpPr>
          <p:nvPr/>
        </p:nvSpPr>
        <p:spPr bwMode="auto">
          <a:xfrm>
            <a:off x="315433" y="5091493"/>
            <a:ext cx="1787144" cy="93871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spcBef>
                <a:spcPct val="50000"/>
              </a:spcBef>
            </a:pPr>
            <a:r>
              <a:rPr lang="es-PE" sz="2200" b="1" dirty="0" smtClean="0">
                <a:latin typeface="+mj-lt"/>
              </a:rPr>
              <a:t>44,1% (1973)</a:t>
            </a:r>
          </a:p>
          <a:p>
            <a:pPr>
              <a:spcBef>
                <a:spcPct val="50000"/>
              </a:spcBef>
            </a:pPr>
            <a:r>
              <a:rPr lang="es-PE" sz="2200" b="1" dirty="0" smtClean="0">
                <a:latin typeface="+mj-lt"/>
              </a:rPr>
              <a:t>24,8% (2011)</a:t>
            </a:r>
            <a:endParaRPr lang="es-PE" sz="2200" b="1" dirty="0">
              <a:latin typeface="+mj-lt"/>
            </a:endParaRPr>
          </a:p>
        </p:txBody>
      </p:sp>
      <p:sp>
        <p:nvSpPr>
          <p:cNvPr id="30" name="Text Box 6"/>
          <p:cNvSpPr txBox="1">
            <a:spLocks noChangeArrowheads="1"/>
          </p:cNvSpPr>
          <p:nvPr/>
        </p:nvSpPr>
        <p:spPr bwMode="auto">
          <a:xfrm>
            <a:off x="1981369" y="5291191"/>
            <a:ext cx="10929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spcBef>
                <a:spcPct val="50000"/>
              </a:spcBef>
            </a:pPr>
            <a:r>
              <a:rPr lang="es-PE" sz="2800" b="1" dirty="0" smtClean="0">
                <a:solidFill>
                  <a:srgbClr val="FF0000"/>
                </a:solidFill>
                <a:latin typeface="+mj-lt"/>
              </a:rPr>
              <a:t>-44%</a:t>
            </a:r>
            <a:endParaRPr lang="es-PE" sz="2800" b="1" dirty="0">
              <a:solidFill>
                <a:srgbClr val="FF0000"/>
              </a:solidFill>
              <a:latin typeface="+mj-lt"/>
            </a:endParaRPr>
          </a:p>
        </p:txBody>
      </p:sp>
      <p:sp>
        <p:nvSpPr>
          <p:cNvPr id="33" name="Text Box 6"/>
          <p:cNvSpPr txBox="1">
            <a:spLocks noChangeArrowheads="1"/>
          </p:cNvSpPr>
          <p:nvPr/>
        </p:nvSpPr>
        <p:spPr bwMode="auto">
          <a:xfrm>
            <a:off x="6535629" y="5392706"/>
            <a:ext cx="1092900" cy="523220"/>
          </a:xfrm>
          <a:prstGeom prst="rect">
            <a:avLst/>
          </a:prstGeom>
          <a:noFill/>
          <a:ln>
            <a:noFill/>
          </a:ln>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spcBef>
                <a:spcPct val="50000"/>
              </a:spcBef>
            </a:pPr>
            <a:r>
              <a:rPr lang="es-PE" sz="2800" b="1" dirty="0" smtClean="0">
                <a:solidFill>
                  <a:srgbClr val="FF0000"/>
                </a:solidFill>
                <a:latin typeface="+mj-lt"/>
              </a:rPr>
              <a:t>109%</a:t>
            </a:r>
            <a:endParaRPr lang="es-PE" sz="2800" b="1" dirty="0">
              <a:solidFill>
                <a:srgbClr val="FF0000"/>
              </a:solidFill>
              <a:latin typeface="+mj-lt"/>
            </a:endParaRPr>
          </a:p>
        </p:txBody>
      </p:sp>
      <p:pic>
        <p:nvPicPr>
          <p:cNvPr id="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9191" y="-19374"/>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12379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animBg="1"/>
      <p:bldP spid="623" grpId="0" animBg="1"/>
      <p:bldP spid="628" grpId="0" animBg="1"/>
      <p:bldP spid="31" grpId="0" animBg="1"/>
      <p:bldP spid="30" grpId="0" animBg="1"/>
      <p:bldP spid="3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1842" name="AutoShape 2"/>
          <p:cNvSpPr>
            <a:spLocks noChangeArrowheads="1"/>
          </p:cNvSpPr>
          <p:nvPr/>
        </p:nvSpPr>
        <p:spPr bwMode="auto">
          <a:xfrm>
            <a:off x="250825" y="2420938"/>
            <a:ext cx="1609725" cy="7921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a:effectLst/>
        </p:spPr>
        <p:txBody>
          <a:bodyPr wrap="none" anchor="ctr"/>
          <a:lstStyle/>
          <a:p>
            <a:pPr algn="ctr"/>
            <a:r>
              <a:rPr lang="es-CL" sz="2000" b="1" dirty="0" smtClean="0">
                <a:solidFill>
                  <a:schemeClr val="bg1"/>
                </a:solidFill>
                <a:latin typeface="+mj-lt"/>
              </a:rPr>
              <a:t>Culturales</a:t>
            </a:r>
            <a:endParaRPr lang="es-CL" sz="2000" b="1" dirty="0">
              <a:solidFill>
                <a:schemeClr val="bg1"/>
              </a:solidFill>
              <a:latin typeface="+mj-lt"/>
            </a:endParaRPr>
          </a:p>
        </p:txBody>
      </p:sp>
      <p:sp>
        <p:nvSpPr>
          <p:cNvPr id="1571843" name="Text Box 3"/>
          <p:cNvSpPr txBox="1">
            <a:spLocks noChangeArrowheads="1"/>
          </p:cNvSpPr>
          <p:nvPr/>
        </p:nvSpPr>
        <p:spPr bwMode="auto">
          <a:xfrm>
            <a:off x="790607" y="1099811"/>
            <a:ext cx="8533921" cy="461665"/>
          </a:xfrm>
          <a:prstGeom prst="rect">
            <a:avLst/>
          </a:prstGeom>
          <a:noFill/>
          <a:ln w="9525">
            <a:noFill/>
            <a:miter lim="800000"/>
            <a:headEnd/>
            <a:tailEnd/>
          </a:ln>
          <a:effectLst/>
        </p:spPr>
        <p:txBody>
          <a:bodyPr wrap="square">
            <a:spAutoFit/>
          </a:bodyPr>
          <a:lstStyle/>
          <a:p>
            <a:pPr>
              <a:spcBef>
                <a:spcPct val="50000"/>
              </a:spcBef>
            </a:pPr>
            <a:r>
              <a:rPr lang="es-CL" sz="2400" b="1" dirty="0" smtClean="0">
                <a:solidFill>
                  <a:schemeClr val="bg1"/>
                </a:solidFill>
                <a:latin typeface="+mj-lt"/>
              </a:rPr>
              <a:t>Condiciones sociales      Intervenciones </a:t>
            </a:r>
            <a:r>
              <a:rPr lang="es-CL" sz="2400" b="1" dirty="0">
                <a:solidFill>
                  <a:schemeClr val="bg1"/>
                </a:solidFill>
                <a:latin typeface="+mj-lt"/>
              </a:rPr>
              <a:t> </a:t>
            </a:r>
            <a:r>
              <a:rPr lang="es-CL" sz="2400" b="1" dirty="0" smtClean="0">
                <a:solidFill>
                  <a:schemeClr val="bg1"/>
                </a:solidFill>
                <a:latin typeface="+mj-lt"/>
              </a:rPr>
              <a:t>    Condiciones de acceso</a:t>
            </a:r>
            <a:endParaRPr lang="es-CL" sz="2400" b="1" dirty="0">
              <a:solidFill>
                <a:schemeClr val="bg1"/>
              </a:solidFill>
              <a:latin typeface="+mj-lt"/>
            </a:endParaRPr>
          </a:p>
        </p:txBody>
      </p:sp>
      <p:sp>
        <p:nvSpPr>
          <p:cNvPr id="1571844" name="AutoShape 4"/>
          <p:cNvSpPr>
            <a:spLocks noChangeArrowheads="1"/>
          </p:cNvSpPr>
          <p:nvPr/>
        </p:nvSpPr>
        <p:spPr bwMode="auto">
          <a:xfrm>
            <a:off x="3635375" y="2349500"/>
            <a:ext cx="2376487" cy="93503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solidFill>
              <a:schemeClr val="tx1"/>
            </a:solidFill>
            <a:miter lim="800000"/>
            <a:headEnd/>
            <a:tailEnd/>
          </a:ln>
          <a:effectLst/>
        </p:spPr>
        <p:txBody>
          <a:bodyPr wrap="none" anchor="ctr"/>
          <a:lstStyle/>
          <a:p>
            <a:pPr algn="ctr"/>
            <a:r>
              <a:rPr lang="es-CL" b="1" smtClean="0">
                <a:solidFill>
                  <a:srgbClr val="000000"/>
                </a:solidFill>
                <a:latin typeface="+mj-lt"/>
              </a:rPr>
              <a:t>Financieras</a:t>
            </a:r>
            <a:endParaRPr lang="es-CL" b="1">
              <a:solidFill>
                <a:srgbClr val="000000"/>
              </a:solidFill>
              <a:latin typeface="+mj-lt"/>
            </a:endParaRPr>
          </a:p>
        </p:txBody>
      </p:sp>
      <p:sp>
        <p:nvSpPr>
          <p:cNvPr id="1571845" name="AutoShape 5"/>
          <p:cNvSpPr>
            <a:spLocks noChangeArrowheads="1"/>
          </p:cNvSpPr>
          <p:nvPr/>
        </p:nvSpPr>
        <p:spPr bwMode="auto">
          <a:xfrm>
            <a:off x="6372225" y="2852738"/>
            <a:ext cx="2592388" cy="27368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a:effectLst/>
        </p:spPr>
        <p:txBody>
          <a:bodyPr wrap="none" anchor="ctr"/>
          <a:lstStyle/>
          <a:p>
            <a:r>
              <a:rPr lang="es-CL" sz="2200" b="1" dirty="0" smtClean="0">
                <a:solidFill>
                  <a:schemeClr val="bg1"/>
                </a:solidFill>
                <a:latin typeface="+mj-lt"/>
              </a:rPr>
              <a:t>Ciudadanía en </a:t>
            </a:r>
          </a:p>
          <a:p>
            <a:r>
              <a:rPr lang="es-CL" sz="2200" b="1" dirty="0" smtClean="0">
                <a:solidFill>
                  <a:schemeClr val="bg1"/>
                </a:solidFill>
                <a:latin typeface="+mj-lt"/>
              </a:rPr>
              <a:t>Salud</a:t>
            </a:r>
            <a:endParaRPr lang="es-CL" sz="2200" b="1" dirty="0">
              <a:solidFill>
                <a:schemeClr val="bg1"/>
              </a:solidFill>
              <a:latin typeface="+mj-lt"/>
            </a:endParaRPr>
          </a:p>
        </p:txBody>
      </p:sp>
      <p:sp>
        <p:nvSpPr>
          <p:cNvPr id="1571846" name="AutoShape 6"/>
          <p:cNvSpPr>
            <a:spLocks noChangeArrowheads="1"/>
          </p:cNvSpPr>
          <p:nvPr/>
        </p:nvSpPr>
        <p:spPr bwMode="auto">
          <a:xfrm>
            <a:off x="3706663" y="3357563"/>
            <a:ext cx="2376488" cy="9366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EAEAEA"/>
          </a:solidFill>
          <a:ln w="9525">
            <a:solidFill>
              <a:schemeClr val="tx1"/>
            </a:solidFill>
            <a:miter lim="800000"/>
            <a:headEnd/>
            <a:tailEnd/>
          </a:ln>
          <a:effectLst/>
        </p:spPr>
        <p:txBody>
          <a:bodyPr wrap="none" anchor="ctr"/>
          <a:lstStyle/>
          <a:p>
            <a:pPr algn="ctr"/>
            <a:r>
              <a:rPr lang="es-CL" b="1" smtClean="0">
                <a:solidFill>
                  <a:srgbClr val="000000"/>
                </a:solidFill>
                <a:latin typeface="+mj-lt"/>
              </a:rPr>
              <a:t>RRHH</a:t>
            </a:r>
            <a:endParaRPr lang="es-CL" b="1">
              <a:solidFill>
                <a:srgbClr val="000000"/>
              </a:solidFill>
              <a:latin typeface="+mj-lt"/>
            </a:endParaRPr>
          </a:p>
        </p:txBody>
      </p:sp>
      <p:sp>
        <p:nvSpPr>
          <p:cNvPr id="1571848" name="Text Box 8"/>
          <p:cNvSpPr txBox="1">
            <a:spLocks noChangeArrowheads="1"/>
          </p:cNvSpPr>
          <p:nvPr/>
        </p:nvSpPr>
        <p:spPr bwMode="auto">
          <a:xfrm>
            <a:off x="857224" y="1557338"/>
            <a:ext cx="2600351" cy="646331"/>
          </a:xfrm>
          <a:prstGeom prst="rect">
            <a:avLst/>
          </a:prstGeom>
          <a:solidFill>
            <a:srgbClr val="00B0F0"/>
          </a:solidFill>
          <a:ln w="9525">
            <a:noFill/>
            <a:miter lim="800000"/>
            <a:headEnd/>
            <a:tailEnd/>
          </a:ln>
          <a:effectLst/>
        </p:spPr>
        <p:txBody>
          <a:bodyPr wrap="square">
            <a:spAutoFit/>
          </a:bodyPr>
          <a:lstStyle/>
          <a:p>
            <a:pPr algn="ctr">
              <a:spcBef>
                <a:spcPct val="50000"/>
              </a:spcBef>
            </a:pPr>
            <a:r>
              <a:rPr lang="es-CL" b="1" dirty="0" smtClean="0">
                <a:solidFill>
                  <a:schemeClr val="bg1"/>
                </a:solidFill>
                <a:latin typeface="+mj-lt"/>
              </a:rPr>
              <a:t>Condiciones de exclusión social en salud</a:t>
            </a:r>
            <a:endParaRPr lang="es-CL" b="1" dirty="0">
              <a:solidFill>
                <a:schemeClr val="bg1"/>
              </a:solidFill>
              <a:latin typeface="+mj-lt"/>
            </a:endParaRPr>
          </a:p>
        </p:txBody>
      </p:sp>
      <p:sp>
        <p:nvSpPr>
          <p:cNvPr id="1571849" name="Line 9"/>
          <p:cNvSpPr>
            <a:spLocks noChangeShapeType="1"/>
          </p:cNvSpPr>
          <p:nvPr/>
        </p:nvSpPr>
        <p:spPr bwMode="auto">
          <a:xfrm>
            <a:off x="3563938" y="1844675"/>
            <a:ext cx="0" cy="4608513"/>
          </a:xfrm>
          <a:prstGeom prst="line">
            <a:avLst/>
          </a:prstGeom>
          <a:noFill/>
          <a:ln w="9525">
            <a:solidFill>
              <a:schemeClr val="tx1"/>
            </a:solidFill>
            <a:round/>
            <a:headEnd/>
            <a:tailEnd/>
          </a:ln>
          <a:effectLst/>
        </p:spPr>
        <p:txBody>
          <a:bodyPr/>
          <a:lstStyle/>
          <a:p>
            <a:endParaRPr lang="es-CL">
              <a:latin typeface="+mj-lt"/>
            </a:endParaRPr>
          </a:p>
        </p:txBody>
      </p:sp>
      <p:sp>
        <p:nvSpPr>
          <p:cNvPr id="1571850" name="Line 10"/>
          <p:cNvSpPr>
            <a:spLocks noChangeShapeType="1"/>
          </p:cNvSpPr>
          <p:nvPr/>
        </p:nvSpPr>
        <p:spPr bwMode="auto">
          <a:xfrm>
            <a:off x="6227763" y="1700213"/>
            <a:ext cx="0" cy="4897437"/>
          </a:xfrm>
          <a:prstGeom prst="line">
            <a:avLst/>
          </a:prstGeom>
          <a:noFill/>
          <a:ln w="9525">
            <a:solidFill>
              <a:schemeClr val="tx1"/>
            </a:solidFill>
            <a:round/>
            <a:headEnd/>
            <a:tailEnd/>
          </a:ln>
          <a:effectLst/>
        </p:spPr>
        <p:txBody>
          <a:bodyPr/>
          <a:lstStyle/>
          <a:p>
            <a:endParaRPr lang="es-CL">
              <a:latin typeface="+mj-lt"/>
            </a:endParaRPr>
          </a:p>
        </p:txBody>
      </p:sp>
      <p:sp>
        <p:nvSpPr>
          <p:cNvPr id="1571852" name="Text Box 12"/>
          <p:cNvSpPr txBox="1">
            <a:spLocks noChangeArrowheads="1"/>
          </p:cNvSpPr>
          <p:nvPr/>
        </p:nvSpPr>
        <p:spPr bwMode="auto">
          <a:xfrm>
            <a:off x="250825" y="285728"/>
            <a:ext cx="8713788" cy="457200"/>
          </a:xfrm>
          <a:prstGeom prst="rect">
            <a:avLst/>
          </a:prstGeo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defPPr>
              <a:defRPr lang="en-US"/>
            </a:defPPr>
            <a:lvl1pPr algn="ctr" defTabSz="914400" eaLnBrk="1" latinLnBrk="0" hangingPunct="1">
              <a:buNone/>
              <a:defRPr sz="3200" b="1">
                <a:solidFill>
                  <a:srgbClr val="0070C0"/>
                </a:solidFill>
                <a:effectLst>
                  <a:outerShdw blurRad="38100" dist="38100" dir="2700000" algn="tl">
                    <a:srgbClr val="000000">
                      <a:alpha val="43137"/>
                    </a:srgbClr>
                  </a:outerShdw>
                </a:effectLst>
                <a:latin typeface="+mj-lt"/>
                <a:ea typeface="ＭＳ Ｐゴシック" pitchFamily="34" charset="-128"/>
                <a:cs typeface="Arial" pitchFamily="34" charset="0"/>
              </a:defRPr>
            </a:lvl1pPr>
          </a:lstStyle>
          <a:p>
            <a:r>
              <a:rPr lang="es-CL" dirty="0"/>
              <a:t>Subsidios cruzados: criterio redistributivo</a:t>
            </a:r>
          </a:p>
        </p:txBody>
      </p:sp>
      <p:sp>
        <p:nvSpPr>
          <p:cNvPr id="1571853" name="AutoShape 13"/>
          <p:cNvSpPr>
            <a:spLocks noChangeArrowheads="1"/>
          </p:cNvSpPr>
          <p:nvPr/>
        </p:nvSpPr>
        <p:spPr bwMode="auto">
          <a:xfrm>
            <a:off x="3778671" y="4437063"/>
            <a:ext cx="2376488" cy="86518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EAEAEA"/>
          </a:solidFill>
          <a:ln w="9525">
            <a:solidFill>
              <a:schemeClr val="tx1"/>
            </a:solidFill>
            <a:miter lim="800000"/>
            <a:headEnd/>
            <a:tailEnd/>
          </a:ln>
          <a:effectLst/>
        </p:spPr>
        <p:txBody>
          <a:bodyPr wrap="none" anchor="ctr"/>
          <a:lstStyle/>
          <a:p>
            <a:pPr algn="ctr"/>
            <a:r>
              <a:rPr lang="es-CL" b="1" dirty="0" smtClean="0">
                <a:solidFill>
                  <a:srgbClr val="000000"/>
                </a:solidFill>
                <a:latin typeface="+mj-lt"/>
              </a:rPr>
              <a:t>   Modelo de atención </a:t>
            </a:r>
            <a:endParaRPr lang="es-CL" b="1" dirty="0">
              <a:solidFill>
                <a:srgbClr val="000000"/>
              </a:solidFill>
              <a:latin typeface="+mj-lt"/>
            </a:endParaRPr>
          </a:p>
        </p:txBody>
      </p:sp>
      <p:sp>
        <p:nvSpPr>
          <p:cNvPr id="1571854" name="AutoShape 14"/>
          <p:cNvSpPr>
            <a:spLocks noChangeArrowheads="1"/>
          </p:cNvSpPr>
          <p:nvPr/>
        </p:nvSpPr>
        <p:spPr bwMode="auto">
          <a:xfrm>
            <a:off x="3850679" y="5373688"/>
            <a:ext cx="2449513" cy="9366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EAEAEA"/>
          </a:solidFill>
          <a:ln w="9525">
            <a:solidFill>
              <a:schemeClr val="tx1"/>
            </a:solidFill>
            <a:miter lim="800000"/>
            <a:headEnd/>
            <a:tailEnd/>
          </a:ln>
          <a:effectLst/>
        </p:spPr>
        <p:txBody>
          <a:bodyPr wrap="none" anchor="ctr"/>
          <a:lstStyle/>
          <a:p>
            <a:pPr algn="ctr"/>
            <a:r>
              <a:rPr lang="es-CL" b="1" dirty="0" smtClean="0">
                <a:solidFill>
                  <a:srgbClr val="000000"/>
                </a:solidFill>
                <a:latin typeface="+mj-lt"/>
              </a:rPr>
              <a:t>Participación </a:t>
            </a:r>
            <a:endParaRPr lang="es-CL" b="1" dirty="0">
              <a:solidFill>
                <a:srgbClr val="000000"/>
              </a:solidFill>
              <a:latin typeface="+mj-lt"/>
            </a:endParaRPr>
          </a:p>
        </p:txBody>
      </p:sp>
      <p:sp>
        <p:nvSpPr>
          <p:cNvPr id="1571855" name="Text Box 15"/>
          <p:cNvSpPr txBox="1">
            <a:spLocks noChangeArrowheads="1"/>
          </p:cNvSpPr>
          <p:nvPr/>
        </p:nvSpPr>
        <p:spPr bwMode="auto">
          <a:xfrm>
            <a:off x="3708400" y="1557338"/>
            <a:ext cx="2232025" cy="366712"/>
          </a:xfrm>
          <a:prstGeom prst="rect">
            <a:avLst/>
          </a:prstGeom>
          <a:solidFill>
            <a:srgbClr val="00B0F0"/>
          </a:solidFill>
          <a:ln w="9525">
            <a:noFill/>
            <a:miter lim="800000"/>
            <a:headEnd/>
            <a:tailEnd/>
          </a:ln>
          <a:effectLst/>
        </p:spPr>
        <p:txBody>
          <a:bodyPr>
            <a:spAutoFit/>
          </a:bodyPr>
          <a:lstStyle/>
          <a:p>
            <a:pPr algn="ctr">
              <a:spcBef>
                <a:spcPct val="50000"/>
              </a:spcBef>
            </a:pPr>
            <a:r>
              <a:rPr lang="es-CL" b="1" smtClean="0">
                <a:solidFill>
                  <a:schemeClr val="bg1"/>
                </a:solidFill>
                <a:latin typeface="+mj-lt"/>
              </a:rPr>
              <a:t>Estrategias</a:t>
            </a:r>
            <a:endParaRPr lang="es-CL" b="1">
              <a:solidFill>
                <a:schemeClr val="bg1"/>
              </a:solidFill>
              <a:latin typeface="+mj-lt"/>
            </a:endParaRPr>
          </a:p>
        </p:txBody>
      </p:sp>
      <p:sp>
        <p:nvSpPr>
          <p:cNvPr id="1571856" name="Text Box 16"/>
          <p:cNvSpPr txBox="1">
            <a:spLocks noChangeArrowheads="1"/>
          </p:cNvSpPr>
          <p:nvPr/>
        </p:nvSpPr>
        <p:spPr bwMode="auto">
          <a:xfrm>
            <a:off x="6300788" y="1557338"/>
            <a:ext cx="2663825" cy="646331"/>
          </a:xfrm>
          <a:prstGeom prst="rect">
            <a:avLst/>
          </a:prstGeom>
          <a:solidFill>
            <a:srgbClr val="00B0F0"/>
          </a:solidFill>
          <a:ln w="9525">
            <a:noFill/>
            <a:miter lim="800000"/>
            <a:headEnd/>
            <a:tailEnd/>
          </a:ln>
          <a:effectLst/>
        </p:spPr>
        <p:txBody>
          <a:bodyPr>
            <a:spAutoFit/>
          </a:bodyPr>
          <a:lstStyle/>
          <a:p>
            <a:pPr algn="ctr">
              <a:spcBef>
                <a:spcPct val="50000"/>
              </a:spcBef>
            </a:pPr>
            <a:r>
              <a:rPr lang="es-CL" b="1" dirty="0" smtClean="0">
                <a:solidFill>
                  <a:schemeClr val="bg1"/>
                </a:solidFill>
                <a:latin typeface="+mj-lt"/>
              </a:rPr>
              <a:t>Universalización de las políticas sociales</a:t>
            </a:r>
          </a:p>
        </p:txBody>
      </p:sp>
      <p:sp>
        <p:nvSpPr>
          <p:cNvPr id="1571857" name="AutoShape 17"/>
          <p:cNvSpPr>
            <a:spLocks noChangeArrowheads="1"/>
          </p:cNvSpPr>
          <p:nvPr/>
        </p:nvSpPr>
        <p:spPr bwMode="auto">
          <a:xfrm>
            <a:off x="755650" y="3357563"/>
            <a:ext cx="1549400" cy="7921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a:effectLst/>
        </p:spPr>
        <p:txBody>
          <a:bodyPr wrap="none" anchor="ctr"/>
          <a:lstStyle/>
          <a:p>
            <a:pPr algn="ctr"/>
            <a:r>
              <a:rPr lang="es-CL" sz="2000" b="1" dirty="0" smtClean="0">
                <a:solidFill>
                  <a:schemeClr val="bg1"/>
                </a:solidFill>
                <a:latin typeface="+mj-lt"/>
              </a:rPr>
              <a:t>Económicas</a:t>
            </a:r>
            <a:endParaRPr lang="es-CL" sz="2000" b="1" dirty="0">
              <a:solidFill>
                <a:schemeClr val="bg1"/>
              </a:solidFill>
              <a:latin typeface="+mj-lt"/>
            </a:endParaRPr>
          </a:p>
        </p:txBody>
      </p:sp>
      <p:sp>
        <p:nvSpPr>
          <p:cNvPr id="1571858" name="AutoShape 18"/>
          <p:cNvSpPr>
            <a:spLocks noChangeArrowheads="1"/>
          </p:cNvSpPr>
          <p:nvPr/>
        </p:nvSpPr>
        <p:spPr bwMode="auto">
          <a:xfrm>
            <a:off x="1258888" y="4365625"/>
            <a:ext cx="1223962" cy="79216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a:effectLst/>
        </p:spPr>
        <p:txBody>
          <a:bodyPr wrap="none" anchor="ctr"/>
          <a:lstStyle/>
          <a:p>
            <a:pPr algn="ctr"/>
            <a:r>
              <a:rPr lang="es-CL" sz="2000" b="1" smtClean="0">
                <a:solidFill>
                  <a:schemeClr val="bg1"/>
                </a:solidFill>
                <a:latin typeface="+mj-lt"/>
              </a:rPr>
              <a:t>Sociales</a:t>
            </a:r>
            <a:endParaRPr lang="es-CL" sz="2000" b="1">
              <a:solidFill>
                <a:schemeClr val="bg1"/>
              </a:solidFill>
              <a:latin typeface="+mj-lt"/>
            </a:endParaRPr>
          </a:p>
        </p:txBody>
      </p:sp>
      <p:sp>
        <p:nvSpPr>
          <p:cNvPr id="1571859" name="AutoShape 19"/>
          <p:cNvSpPr>
            <a:spLocks noChangeArrowheads="1"/>
          </p:cNvSpPr>
          <p:nvPr/>
        </p:nvSpPr>
        <p:spPr bwMode="auto">
          <a:xfrm>
            <a:off x="1835150" y="5445125"/>
            <a:ext cx="1225550" cy="79216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a:effectLst/>
        </p:spPr>
        <p:txBody>
          <a:bodyPr wrap="none" anchor="ctr"/>
          <a:lstStyle/>
          <a:p>
            <a:pPr algn="ctr"/>
            <a:r>
              <a:rPr lang="es-CL" sz="2000" b="1" smtClean="0">
                <a:solidFill>
                  <a:schemeClr val="bg1"/>
                </a:solidFill>
                <a:latin typeface="+mj-lt"/>
              </a:rPr>
              <a:t>Trabajo</a:t>
            </a:r>
            <a:endParaRPr lang="es-CL" sz="2000" b="1">
              <a:solidFill>
                <a:schemeClr val="bg1"/>
              </a:solidFill>
              <a:latin typeface="+mj-lt"/>
            </a:endParaRPr>
          </a:p>
        </p:txBody>
      </p:sp>
      <p:sp>
        <p:nvSpPr>
          <p:cNvPr id="21" name="Text Box 17"/>
          <p:cNvSpPr txBox="1">
            <a:spLocks noChangeArrowheads="1"/>
          </p:cNvSpPr>
          <p:nvPr/>
        </p:nvSpPr>
        <p:spPr bwMode="auto">
          <a:xfrm>
            <a:off x="6618511" y="6639163"/>
            <a:ext cx="2032929"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s-CL" sz="1000" u="sng" smtClean="0">
                <a:latin typeface="+mj-lt"/>
              </a:rPr>
              <a:t>Fuente</a:t>
            </a:r>
            <a:r>
              <a:rPr lang="es-CL" sz="1000" smtClean="0">
                <a:latin typeface="+mj-lt"/>
              </a:rPr>
              <a:t>: Adaptado de Bascolo, 2004</a:t>
            </a:r>
            <a:endParaRPr lang="es-CL" sz="1000">
              <a:latin typeface="+mj-lt"/>
            </a:endParaRPr>
          </a:p>
        </p:txBody>
      </p:sp>
      <p:pic>
        <p:nvPicPr>
          <p:cNvPr id="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9231" y="-51643"/>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92983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71848"/>
                                        </p:tgtEl>
                                        <p:attrNameLst>
                                          <p:attrName>style.visibility</p:attrName>
                                        </p:attrNameLst>
                                      </p:cBhvr>
                                      <p:to>
                                        <p:strVal val="visible"/>
                                      </p:to>
                                    </p:set>
                                    <p:animEffect transition="in" filter="blinds(horizontal)">
                                      <p:cBhvr>
                                        <p:cTn id="7" dur="500"/>
                                        <p:tgtEl>
                                          <p:spTgt spid="157184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71842"/>
                                        </p:tgtEl>
                                        <p:attrNameLst>
                                          <p:attrName>style.visibility</p:attrName>
                                        </p:attrNameLst>
                                      </p:cBhvr>
                                      <p:to>
                                        <p:strVal val="visible"/>
                                      </p:to>
                                    </p:set>
                                    <p:animEffect transition="in" filter="blinds(horizontal)">
                                      <p:cBhvr>
                                        <p:cTn id="10" dur="500"/>
                                        <p:tgtEl>
                                          <p:spTgt spid="157184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71857"/>
                                        </p:tgtEl>
                                        <p:attrNameLst>
                                          <p:attrName>style.visibility</p:attrName>
                                        </p:attrNameLst>
                                      </p:cBhvr>
                                      <p:to>
                                        <p:strVal val="visible"/>
                                      </p:to>
                                    </p:set>
                                    <p:animEffect transition="in" filter="blinds(horizontal)">
                                      <p:cBhvr>
                                        <p:cTn id="13" dur="500"/>
                                        <p:tgtEl>
                                          <p:spTgt spid="157185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71858"/>
                                        </p:tgtEl>
                                        <p:attrNameLst>
                                          <p:attrName>style.visibility</p:attrName>
                                        </p:attrNameLst>
                                      </p:cBhvr>
                                      <p:to>
                                        <p:strVal val="visible"/>
                                      </p:to>
                                    </p:set>
                                    <p:animEffect transition="in" filter="blinds(horizontal)">
                                      <p:cBhvr>
                                        <p:cTn id="16" dur="500"/>
                                        <p:tgtEl>
                                          <p:spTgt spid="157185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71859"/>
                                        </p:tgtEl>
                                        <p:attrNameLst>
                                          <p:attrName>style.visibility</p:attrName>
                                        </p:attrNameLst>
                                      </p:cBhvr>
                                      <p:to>
                                        <p:strVal val="visible"/>
                                      </p:to>
                                    </p:set>
                                    <p:animEffect transition="in" filter="blinds(horizontal)">
                                      <p:cBhvr>
                                        <p:cTn id="19" dur="500"/>
                                        <p:tgtEl>
                                          <p:spTgt spid="1571859"/>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571849"/>
                                        </p:tgtEl>
                                        <p:attrNameLst>
                                          <p:attrName>style.visibility</p:attrName>
                                        </p:attrNameLst>
                                      </p:cBhvr>
                                      <p:to>
                                        <p:strVal val="visible"/>
                                      </p:to>
                                    </p:set>
                                    <p:animEffect transition="in" filter="blinds(horizontal)">
                                      <p:cBhvr>
                                        <p:cTn id="24" dur="500"/>
                                        <p:tgtEl>
                                          <p:spTgt spid="157184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571855"/>
                                        </p:tgtEl>
                                        <p:attrNameLst>
                                          <p:attrName>style.visibility</p:attrName>
                                        </p:attrNameLst>
                                      </p:cBhvr>
                                      <p:to>
                                        <p:strVal val="visible"/>
                                      </p:to>
                                    </p:set>
                                    <p:animEffect transition="in" filter="blinds(horizontal)">
                                      <p:cBhvr>
                                        <p:cTn id="27" dur="500"/>
                                        <p:tgtEl>
                                          <p:spTgt spid="157185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571844"/>
                                        </p:tgtEl>
                                        <p:attrNameLst>
                                          <p:attrName>style.visibility</p:attrName>
                                        </p:attrNameLst>
                                      </p:cBhvr>
                                      <p:to>
                                        <p:strVal val="visible"/>
                                      </p:to>
                                    </p:set>
                                    <p:animEffect transition="in" filter="blinds(horizontal)">
                                      <p:cBhvr>
                                        <p:cTn id="30" dur="500"/>
                                        <p:tgtEl>
                                          <p:spTgt spid="1571844"/>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571846"/>
                                        </p:tgtEl>
                                        <p:attrNameLst>
                                          <p:attrName>style.visibility</p:attrName>
                                        </p:attrNameLst>
                                      </p:cBhvr>
                                      <p:to>
                                        <p:strVal val="visible"/>
                                      </p:to>
                                    </p:set>
                                    <p:animEffect transition="in" filter="blinds(horizontal)">
                                      <p:cBhvr>
                                        <p:cTn id="33" dur="500"/>
                                        <p:tgtEl>
                                          <p:spTgt spid="1571846"/>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571853"/>
                                        </p:tgtEl>
                                        <p:attrNameLst>
                                          <p:attrName>style.visibility</p:attrName>
                                        </p:attrNameLst>
                                      </p:cBhvr>
                                      <p:to>
                                        <p:strVal val="visible"/>
                                      </p:to>
                                    </p:set>
                                    <p:animEffect transition="in" filter="blinds(horizontal)">
                                      <p:cBhvr>
                                        <p:cTn id="36" dur="500"/>
                                        <p:tgtEl>
                                          <p:spTgt spid="157185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571854"/>
                                        </p:tgtEl>
                                        <p:attrNameLst>
                                          <p:attrName>style.visibility</p:attrName>
                                        </p:attrNameLst>
                                      </p:cBhvr>
                                      <p:to>
                                        <p:strVal val="visible"/>
                                      </p:to>
                                    </p:set>
                                    <p:animEffect transition="in" filter="blinds(horizontal)">
                                      <p:cBhvr>
                                        <p:cTn id="39" dur="500"/>
                                        <p:tgtEl>
                                          <p:spTgt spid="1571854"/>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571850"/>
                                        </p:tgtEl>
                                        <p:attrNameLst>
                                          <p:attrName>style.visibility</p:attrName>
                                        </p:attrNameLst>
                                      </p:cBhvr>
                                      <p:to>
                                        <p:strVal val="visible"/>
                                      </p:to>
                                    </p:set>
                                    <p:animEffect transition="in" filter="blinds(horizontal)">
                                      <p:cBhvr>
                                        <p:cTn id="44" dur="500"/>
                                        <p:tgtEl>
                                          <p:spTgt spid="1571850"/>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571856"/>
                                        </p:tgtEl>
                                        <p:attrNameLst>
                                          <p:attrName>style.visibility</p:attrName>
                                        </p:attrNameLst>
                                      </p:cBhvr>
                                      <p:to>
                                        <p:strVal val="visible"/>
                                      </p:to>
                                    </p:set>
                                    <p:animEffect transition="in" filter="blinds(horizontal)">
                                      <p:cBhvr>
                                        <p:cTn id="47" dur="500"/>
                                        <p:tgtEl>
                                          <p:spTgt spid="1571856"/>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571845"/>
                                        </p:tgtEl>
                                        <p:attrNameLst>
                                          <p:attrName>style.visibility</p:attrName>
                                        </p:attrNameLst>
                                      </p:cBhvr>
                                      <p:to>
                                        <p:strVal val="visible"/>
                                      </p:to>
                                    </p:set>
                                    <p:animEffect transition="in" filter="blinds(horizontal)">
                                      <p:cBhvr>
                                        <p:cTn id="50" dur="500"/>
                                        <p:tgtEl>
                                          <p:spTgt spid="1571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1842" grpId="0" animBg="1"/>
      <p:bldP spid="1571844" grpId="0" animBg="1"/>
      <p:bldP spid="1571845" grpId="0" animBg="1"/>
      <p:bldP spid="1571846" grpId="0" animBg="1"/>
      <p:bldP spid="1571848" grpId="0" animBg="1"/>
      <p:bldP spid="1571849" grpId="0" animBg="1"/>
      <p:bldP spid="1571850" grpId="0" animBg="1"/>
      <p:bldP spid="1571853" grpId="0" animBg="1"/>
      <p:bldP spid="1571854" grpId="0" animBg="1"/>
      <p:bldP spid="1571855" grpId="0" animBg="1"/>
      <p:bldP spid="1571856" grpId="0" animBg="1"/>
      <p:bldP spid="1571857" grpId="0" animBg="1"/>
      <p:bldP spid="1571858" grpId="0" animBg="1"/>
      <p:bldP spid="157185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2531" name="AutoShape 3"/>
          <p:cNvSpPr>
            <a:spLocks noChangeArrowheads="1"/>
          </p:cNvSpPr>
          <p:nvPr/>
        </p:nvSpPr>
        <p:spPr bwMode="auto">
          <a:xfrm>
            <a:off x="44450" y="-35024"/>
            <a:ext cx="9069388" cy="1447800"/>
          </a:xfrm>
          <a:prstGeom prst="roundRect">
            <a:avLst>
              <a:gd name="adj" fmla="val 16667"/>
            </a:avLst>
          </a:prstGeom>
          <a:noFill/>
          <a:ln w="9525">
            <a:noFill/>
            <a:miter lim="800000"/>
            <a:headEnd/>
            <a:tailEnd/>
          </a:ln>
          <a:effectLst>
            <a:outerShdw blurRad="63500" dist="17961" dir="2700000" algn="ctr" rotWithShape="0">
              <a:srgbClr val="96CCEE">
                <a:alpha val="74998"/>
              </a:srgbClr>
            </a:outerShdw>
          </a:effectLst>
          <a:extLst/>
        </p:spPr>
        <p:txBody>
          <a:bodyPr vert="horz" wrap="square" lIns="0" tIns="0" rIns="0" bIns="0" numCol="1" anchor="ctr" anchorCtr="0" compatLnSpc="1">
            <a:prstTxWarp prst="textNoShape">
              <a:avLst/>
            </a:prstTxWarp>
          </a:bodyPr>
          <a:lstStyle/>
          <a:p>
            <a:pPr algn="ctr"/>
            <a:r>
              <a:rPr lang="es-CL" sz="3200" b="1" dirty="0">
                <a:solidFill>
                  <a:srgbClr val="0070C0"/>
                </a:solidFill>
                <a:effectLst>
                  <a:outerShdw blurRad="38100" dist="38100" dir="2700000" algn="tl">
                    <a:srgbClr val="000000">
                      <a:alpha val="43137"/>
                    </a:srgbClr>
                  </a:outerShdw>
                </a:effectLst>
                <a:latin typeface="Calibri" pitchFamily="34" charset="0"/>
                <a:ea typeface="+mj-ea"/>
                <a:cs typeface="Arial" pitchFamily="34" charset="0"/>
              </a:rPr>
              <a:t>¿Impacto del aumento del financiamiento publico… Quién se beneficia?</a:t>
            </a:r>
          </a:p>
        </p:txBody>
      </p:sp>
      <p:sp>
        <p:nvSpPr>
          <p:cNvPr id="1302533" name="Text Box 5"/>
          <p:cNvSpPr txBox="1">
            <a:spLocks noChangeArrowheads="1"/>
          </p:cNvSpPr>
          <p:nvPr/>
        </p:nvSpPr>
        <p:spPr bwMode="auto">
          <a:xfrm>
            <a:off x="3880743" y="1556792"/>
            <a:ext cx="2672480" cy="400110"/>
          </a:xfrm>
          <a:prstGeom prst="rect">
            <a:avLst/>
          </a:prstGeom>
          <a:solidFill>
            <a:srgbClr val="00B0F0"/>
          </a:solidFill>
          <a:ln>
            <a:noFill/>
          </a:ln>
          <a:effectLst/>
          <a:extLst/>
        </p:spPr>
        <p:txBody>
          <a:bodyPr wrap="square">
            <a:spAutoFit/>
          </a:bodyPr>
          <a:lstStyle/>
          <a:p>
            <a:pPr eaLnBrk="0" hangingPunct="0"/>
            <a:r>
              <a:rPr lang="es-CL" sz="2000" b="1" dirty="0" smtClean="0">
                <a:solidFill>
                  <a:schemeClr val="bg1"/>
                </a:solidFill>
                <a:latin typeface="+mj-lt"/>
              </a:rPr>
              <a:t>ESTADO DE SALUD</a:t>
            </a:r>
            <a:endParaRPr lang="es-CL" sz="2000" b="1" dirty="0">
              <a:solidFill>
                <a:schemeClr val="bg1"/>
              </a:solidFill>
              <a:latin typeface="+mj-lt"/>
            </a:endParaRPr>
          </a:p>
        </p:txBody>
      </p:sp>
      <p:sp>
        <p:nvSpPr>
          <p:cNvPr id="1302534" name="Text Box 6"/>
          <p:cNvSpPr txBox="1">
            <a:spLocks noChangeArrowheads="1"/>
          </p:cNvSpPr>
          <p:nvPr/>
        </p:nvSpPr>
        <p:spPr bwMode="auto">
          <a:xfrm>
            <a:off x="395536" y="3284984"/>
            <a:ext cx="381000" cy="2246769"/>
          </a:xfrm>
          <a:prstGeom prst="rect">
            <a:avLst/>
          </a:prstGeom>
          <a:solidFill>
            <a:srgbClr val="00B0F0"/>
          </a:solidFill>
          <a:ln>
            <a:noFill/>
          </a:ln>
          <a:effectLst/>
          <a:extLst/>
        </p:spPr>
        <p:txBody>
          <a:bodyPr>
            <a:spAutoFit/>
          </a:bodyPr>
          <a:lstStyle/>
          <a:p>
            <a:pPr algn="ctr" eaLnBrk="0" hangingPunct="0"/>
            <a:r>
              <a:rPr lang="es-CL" sz="2000" b="1" dirty="0" smtClean="0">
                <a:solidFill>
                  <a:schemeClr val="bg1"/>
                </a:solidFill>
                <a:latin typeface="+mj-lt"/>
              </a:rPr>
              <a:t>INGRESO</a:t>
            </a:r>
            <a:endParaRPr lang="es-CL" sz="2000" b="1" dirty="0">
              <a:solidFill>
                <a:schemeClr val="bg1"/>
              </a:solidFill>
              <a:latin typeface="+mj-lt"/>
            </a:endParaRPr>
          </a:p>
        </p:txBody>
      </p:sp>
      <p:sp>
        <p:nvSpPr>
          <p:cNvPr id="1302535" name="Text Box 7"/>
          <p:cNvSpPr txBox="1">
            <a:spLocks noChangeArrowheads="1"/>
          </p:cNvSpPr>
          <p:nvPr/>
        </p:nvSpPr>
        <p:spPr bwMode="auto">
          <a:xfrm>
            <a:off x="2398165" y="2204864"/>
            <a:ext cx="800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s-CL" b="1" dirty="0" smtClean="0">
                <a:latin typeface="+mj-lt"/>
              </a:rPr>
              <a:t>Bueno</a:t>
            </a:r>
            <a:endParaRPr lang="es-CL" b="1" dirty="0">
              <a:latin typeface="+mj-lt"/>
            </a:endParaRPr>
          </a:p>
        </p:txBody>
      </p:sp>
      <p:sp>
        <p:nvSpPr>
          <p:cNvPr id="1302536" name="Line 8"/>
          <p:cNvSpPr>
            <a:spLocks noChangeShapeType="1"/>
          </p:cNvSpPr>
          <p:nvPr/>
        </p:nvSpPr>
        <p:spPr bwMode="auto">
          <a:xfrm>
            <a:off x="3735760" y="2594694"/>
            <a:ext cx="0" cy="35814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latin typeface="+mj-lt"/>
            </a:endParaRPr>
          </a:p>
        </p:txBody>
      </p:sp>
      <p:sp>
        <p:nvSpPr>
          <p:cNvPr id="1302537" name="Line 9"/>
          <p:cNvSpPr>
            <a:spLocks noChangeShapeType="1"/>
          </p:cNvSpPr>
          <p:nvPr/>
        </p:nvSpPr>
        <p:spPr bwMode="auto">
          <a:xfrm>
            <a:off x="5716960" y="2594694"/>
            <a:ext cx="0" cy="35814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latin typeface="+mj-lt"/>
            </a:endParaRPr>
          </a:p>
        </p:txBody>
      </p:sp>
      <p:sp>
        <p:nvSpPr>
          <p:cNvPr id="1302540" name="Text Box 12"/>
          <p:cNvSpPr txBox="1">
            <a:spLocks noChangeArrowheads="1"/>
          </p:cNvSpPr>
          <p:nvPr/>
        </p:nvSpPr>
        <p:spPr bwMode="auto">
          <a:xfrm>
            <a:off x="4559059" y="2204864"/>
            <a:ext cx="8050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s-CL" b="1" dirty="0" smtClean="0">
                <a:latin typeface="+mj-lt"/>
              </a:rPr>
              <a:t>Medio</a:t>
            </a:r>
            <a:endParaRPr lang="es-CL" b="1" dirty="0">
              <a:latin typeface="+mj-lt"/>
            </a:endParaRPr>
          </a:p>
        </p:txBody>
      </p:sp>
      <p:sp>
        <p:nvSpPr>
          <p:cNvPr id="1302541" name="Text Box 13"/>
          <p:cNvSpPr txBox="1">
            <a:spLocks noChangeArrowheads="1"/>
          </p:cNvSpPr>
          <p:nvPr/>
        </p:nvSpPr>
        <p:spPr bwMode="auto">
          <a:xfrm>
            <a:off x="6553223" y="2204864"/>
            <a:ext cx="6799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s-CL" b="1" dirty="0" smtClean="0">
                <a:latin typeface="+mj-lt"/>
              </a:rPr>
              <a:t>Malo</a:t>
            </a:r>
            <a:endParaRPr lang="es-CL" b="1" dirty="0">
              <a:latin typeface="+mj-lt"/>
            </a:endParaRPr>
          </a:p>
        </p:txBody>
      </p:sp>
      <p:sp>
        <p:nvSpPr>
          <p:cNvPr id="1302542" name="Text Box 14"/>
          <p:cNvSpPr txBox="1">
            <a:spLocks noChangeArrowheads="1"/>
          </p:cNvSpPr>
          <p:nvPr/>
        </p:nvSpPr>
        <p:spPr bwMode="auto">
          <a:xfrm>
            <a:off x="1124323" y="3079323"/>
            <a:ext cx="8651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s-CL" b="1" smtClean="0">
                <a:latin typeface="+mj-lt"/>
              </a:rPr>
              <a:t>Alto</a:t>
            </a:r>
            <a:endParaRPr lang="es-CL" b="1">
              <a:latin typeface="+mj-lt"/>
            </a:endParaRPr>
          </a:p>
        </p:txBody>
      </p:sp>
      <p:sp>
        <p:nvSpPr>
          <p:cNvPr id="1302543" name="Text Box 15"/>
          <p:cNvSpPr txBox="1">
            <a:spLocks noChangeArrowheads="1"/>
          </p:cNvSpPr>
          <p:nvPr/>
        </p:nvSpPr>
        <p:spPr bwMode="auto">
          <a:xfrm>
            <a:off x="1114798" y="4215973"/>
            <a:ext cx="8050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s-CL" b="1" smtClean="0">
                <a:latin typeface="+mj-lt"/>
              </a:rPr>
              <a:t>Medio</a:t>
            </a:r>
            <a:endParaRPr lang="es-CL" b="1">
              <a:latin typeface="+mj-lt"/>
            </a:endParaRPr>
          </a:p>
        </p:txBody>
      </p:sp>
      <p:sp>
        <p:nvSpPr>
          <p:cNvPr id="1302544" name="Text Box 16"/>
          <p:cNvSpPr txBox="1">
            <a:spLocks noChangeArrowheads="1"/>
          </p:cNvSpPr>
          <p:nvPr/>
        </p:nvSpPr>
        <p:spPr bwMode="auto">
          <a:xfrm>
            <a:off x="1262435" y="5557664"/>
            <a:ext cx="6110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s-CL" b="1" smtClean="0">
                <a:latin typeface="+mj-lt"/>
              </a:rPr>
              <a:t>Bajo</a:t>
            </a:r>
            <a:endParaRPr lang="es-CL" b="1">
              <a:latin typeface="+mj-lt"/>
            </a:endParaRPr>
          </a:p>
        </p:txBody>
      </p:sp>
      <p:sp>
        <p:nvSpPr>
          <p:cNvPr id="1302545" name="Text Box 17"/>
          <p:cNvSpPr txBox="1">
            <a:spLocks noChangeArrowheads="1"/>
          </p:cNvSpPr>
          <p:nvPr/>
        </p:nvSpPr>
        <p:spPr bwMode="auto">
          <a:xfrm>
            <a:off x="6618511" y="6525344"/>
            <a:ext cx="2198038"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r>
              <a:rPr lang="es-CL" sz="1000" u="sng" dirty="0" smtClean="0">
                <a:latin typeface="+mj-lt"/>
              </a:rPr>
              <a:t>Fuente</a:t>
            </a:r>
            <a:r>
              <a:rPr lang="es-CL" sz="1000" dirty="0" smtClean="0">
                <a:latin typeface="+mj-lt"/>
              </a:rPr>
              <a:t>: Adaptado de Evans </a:t>
            </a:r>
            <a:r>
              <a:rPr lang="es-CL" sz="1000" dirty="0">
                <a:latin typeface="+mj-lt"/>
              </a:rPr>
              <a:t>(1994a: 9).</a:t>
            </a:r>
          </a:p>
        </p:txBody>
      </p:sp>
      <p:sp>
        <p:nvSpPr>
          <p:cNvPr id="1302546" name="Text Box 18"/>
          <p:cNvSpPr txBox="1">
            <a:spLocks noChangeArrowheads="1"/>
          </p:cNvSpPr>
          <p:nvPr/>
        </p:nvSpPr>
        <p:spPr bwMode="auto">
          <a:xfrm>
            <a:off x="1906960" y="2660720"/>
            <a:ext cx="1828800"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buFontTx/>
              <a:buChar char="•"/>
            </a:pPr>
            <a:r>
              <a:rPr lang="es-CL" sz="1600" dirty="0" smtClean="0">
                <a:latin typeface="+mj-lt"/>
              </a:rPr>
              <a:t> Aumento significativo de la </a:t>
            </a:r>
            <a:r>
              <a:rPr lang="es-CL" sz="1600" dirty="0" err="1" smtClean="0">
                <a:latin typeface="+mj-lt"/>
              </a:rPr>
              <a:t>presion</a:t>
            </a:r>
            <a:r>
              <a:rPr lang="es-CL" sz="1600" dirty="0" smtClean="0">
                <a:latin typeface="+mj-lt"/>
              </a:rPr>
              <a:t> fiscal</a:t>
            </a:r>
          </a:p>
          <a:p>
            <a:pPr eaLnBrk="0" hangingPunct="0">
              <a:buFontTx/>
              <a:buChar char="•"/>
            </a:pPr>
            <a:r>
              <a:rPr lang="es-CL" sz="1600" dirty="0" smtClean="0">
                <a:latin typeface="+mj-lt"/>
              </a:rPr>
              <a:t> </a:t>
            </a:r>
            <a:r>
              <a:rPr lang="es-CL" sz="1600" dirty="0" err="1" smtClean="0">
                <a:latin typeface="+mj-lt"/>
              </a:rPr>
              <a:t>Reduccion</a:t>
            </a:r>
            <a:r>
              <a:rPr lang="es-CL" sz="1600" dirty="0" smtClean="0">
                <a:latin typeface="+mj-lt"/>
              </a:rPr>
              <a:t> del copago</a:t>
            </a:r>
            <a:endParaRPr lang="es-CL" sz="1600" dirty="0">
              <a:latin typeface="+mj-lt"/>
            </a:endParaRPr>
          </a:p>
        </p:txBody>
      </p:sp>
      <p:sp>
        <p:nvSpPr>
          <p:cNvPr id="1302547" name="Text Box 19"/>
          <p:cNvSpPr txBox="1">
            <a:spLocks noChangeArrowheads="1"/>
          </p:cNvSpPr>
          <p:nvPr/>
        </p:nvSpPr>
        <p:spPr bwMode="auto">
          <a:xfrm>
            <a:off x="1830760" y="4861913"/>
            <a:ext cx="2559050"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buFontTx/>
              <a:buChar char="•"/>
            </a:pPr>
            <a:r>
              <a:rPr lang="es-CL" sz="1600" dirty="0">
                <a:latin typeface="+mj-lt"/>
              </a:rPr>
              <a:t> </a:t>
            </a:r>
            <a:r>
              <a:rPr lang="es-CL" sz="1600" dirty="0" smtClean="0">
                <a:latin typeface="+mj-lt"/>
              </a:rPr>
              <a:t>Aumento leve o nulo de la presión fiscal</a:t>
            </a:r>
            <a:endParaRPr lang="es-CL" sz="1600" dirty="0">
              <a:latin typeface="+mj-lt"/>
            </a:endParaRPr>
          </a:p>
          <a:p>
            <a:pPr eaLnBrk="0" hangingPunct="0">
              <a:buFontTx/>
              <a:buChar char="•"/>
            </a:pPr>
            <a:r>
              <a:rPr lang="es-CL" sz="1600" dirty="0">
                <a:latin typeface="+mj-lt"/>
              </a:rPr>
              <a:t> </a:t>
            </a:r>
            <a:r>
              <a:rPr lang="es-CL" sz="1600" dirty="0" smtClean="0">
                <a:latin typeface="+mj-lt"/>
              </a:rPr>
              <a:t>Disminución modesta del copago y gasto de bolsillo</a:t>
            </a:r>
            <a:endParaRPr lang="es-CL" sz="1600" dirty="0">
              <a:latin typeface="+mj-lt"/>
            </a:endParaRPr>
          </a:p>
          <a:p>
            <a:pPr eaLnBrk="0" hangingPunct="0">
              <a:buFontTx/>
              <a:buChar char="•"/>
            </a:pPr>
            <a:r>
              <a:rPr lang="es-CL" sz="1600" b="1" dirty="0">
                <a:latin typeface="+mj-lt"/>
              </a:rPr>
              <a:t> </a:t>
            </a:r>
            <a:r>
              <a:rPr lang="es-CL" sz="1600" b="1" dirty="0" smtClean="0">
                <a:latin typeface="+mj-lt"/>
              </a:rPr>
              <a:t>Acceso mejorado (…)</a:t>
            </a:r>
            <a:endParaRPr lang="es-CL" sz="1600" b="1" dirty="0">
              <a:latin typeface="+mj-lt"/>
            </a:endParaRPr>
          </a:p>
        </p:txBody>
      </p:sp>
      <p:sp>
        <p:nvSpPr>
          <p:cNvPr id="1302548" name="Text Box 20"/>
          <p:cNvSpPr txBox="1">
            <a:spLocks noChangeArrowheads="1"/>
          </p:cNvSpPr>
          <p:nvPr/>
        </p:nvSpPr>
        <p:spPr bwMode="auto">
          <a:xfrm>
            <a:off x="5797352" y="4848254"/>
            <a:ext cx="2765375"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buFontTx/>
              <a:buChar char="•"/>
            </a:pPr>
            <a:r>
              <a:rPr lang="es-CL" sz="1600" dirty="0">
                <a:latin typeface="+mj-lt"/>
              </a:rPr>
              <a:t> Aumento </a:t>
            </a:r>
            <a:r>
              <a:rPr lang="es-CL" sz="1600" dirty="0" smtClean="0">
                <a:latin typeface="+mj-lt"/>
              </a:rPr>
              <a:t>leve o nulo de </a:t>
            </a:r>
            <a:r>
              <a:rPr lang="es-CL" sz="1600" dirty="0">
                <a:latin typeface="+mj-lt"/>
              </a:rPr>
              <a:t>la presión fiscal</a:t>
            </a:r>
          </a:p>
          <a:p>
            <a:pPr eaLnBrk="0" hangingPunct="0">
              <a:buFontTx/>
              <a:buChar char="•"/>
            </a:pPr>
            <a:r>
              <a:rPr lang="es-CL" sz="1600" dirty="0">
                <a:latin typeface="+mj-lt"/>
              </a:rPr>
              <a:t> Disminución </a:t>
            </a:r>
            <a:r>
              <a:rPr lang="es-CL" sz="1600" dirty="0" smtClean="0">
                <a:latin typeface="+mj-lt"/>
              </a:rPr>
              <a:t>importante del </a:t>
            </a:r>
            <a:r>
              <a:rPr lang="es-CL" sz="1600" dirty="0">
                <a:latin typeface="+mj-lt"/>
              </a:rPr>
              <a:t>copago y gasto de bolsillo</a:t>
            </a:r>
          </a:p>
          <a:p>
            <a:pPr eaLnBrk="0" hangingPunct="0">
              <a:buFontTx/>
              <a:buChar char="•"/>
            </a:pPr>
            <a:r>
              <a:rPr lang="es-CL" sz="1600" b="1" dirty="0">
                <a:latin typeface="+mj-lt"/>
              </a:rPr>
              <a:t> Acceso </a:t>
            </a:r>
            <a:r>
              <a:rPr lang="es-CL" sz="1600" b="1" dirty="0" smtClean="0">
                <a:latin typeface="+mj-lt"/>
              </a:rPr>
              <a:t>mejorado </a:t>
            </a:r>
            <a:r>
              <a:rPr lang="es-CL" sz="1600" b="1" dirty="0">
                <a:latin typeface="+mj-lt"/>
              </a:rPr>
              <a:t>(…)</a:t>
            </a:r>
          </a:p>
        </p:txBody>
      </p:sp>
      <p:sp>
        <p:nvSpPr>
          <p:cNvPr id="1302549" name="Text Box 21"/>
          <p:cNvSpPr txBox="1">
            <a:spLocks noChangeArrowheads="1"/>
          </p:cNvSpPr>
          <p:nvPr/>
        </p:nvSpPr>
        <p:spPr bwMode="auto">
          <a:xfrm>
            <a:off x="5721152" y="2906940"/>
            <a:ext cx="2133601"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buFontTx/>
              <a:buChar char="•"/>
            </a:pPr>
            <a:r>
              <a:rPr lang="es-CL" sz="1600">
                <a:latin typeface="+mj-lt"/>
              </a:rPr>
              <a:t> </a:t>
            </a:r>
            <a:r>
              <a:rPr lang="es-CL" sz="1600" smtClean="0">
                <a:latin typeface="+mj-lt"/>
              </a:rPr>
              <a:t>Reduccion del copago</a:t>
            </a:r>
            <a:endParaRPr lang="es-CL" sz="1600">
              <a:latin typeface="+mj-lt"/>
            </a:endParaRPr>
          </a:p>
          <a:p>
            <a:pPr eaLnBrk="0" hangingPunct="0">
              <a:buFontTx/>
              <a:buChar char="•"/>
            </a:pPr>
            <a:r>
              <a:rPr lang="es-CL" sz="1600">
                <a:latin typeface="+mj-lt"/>
              </a:rPr>
              <a:t> </a:t>
            </a:r>
            <a:r>
              <a:rPr lang="es-CL" sz="1600" smtClean="0">
                <a:latin typeface="+mj-lt"/>
              </a:rPr>
              <a:t>Baja relativa de la carga fiscal neta</a:t>
            </a:r>
            <a:endParaRPr lang="es-CL" sz="1600">
              <a:latin typeface="+mj-lt"/>
            </a:endParaRPr>
          </a:p>
        </p:txBody>
      </p:sp>
      <p:sp>
        <p:nvSpPr>
          <p:cNvPr id="2" name="Rectangle 1"/>
          <p:cNvSpPr/>
          <p:nvPr/>
        </p:nvSpPr>
        <p:spPr>
          <a:xfrm>
            <a:off x="1017653" y="2724686"/>
            <a:ext cx="7392114" cy="1203231"/>
          </a:xfrm>
          <a:prstGeom prst="rect">
            <a:avLst/>
          </a:prstGeom>
          <a:no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atin typeface="+mj-lt"/>
            </a:endParaRPr>
          </a:p>
        </p:txBody>
      </p:sp>
      <p:sp>
        <p:nvSpPr>
          <p:cNvPr id="25" name="Rectangle 24"/>
          <p:cNvSpPr/>
          <p:nvPr/>
        </p:nvSpPr>
        <p:spPr>
          <a:xfrm>
            <a:off x="1017653" y="3953961"/>
            <a:ext cx="7392114" cy="894293"/>
          </a:xfrm>
          <a:prstGeom prst="rect">
            <a:avLst/>
          </a:prstGeom>
          <a:no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atin typeface="+mj-lt"/>
            </a:endParaRPr>
          </a:p>
        </p:txBody>
      </p:sp>
      <p:sp>
        <p:nvSpPr>
          <p:cNvPr id="26" name="Rectangle 25"/>
          <p:cNvSpPr/>
          <p:nvPr/>
        </p:nvSpPr>
        <p:spPr>
          <a:xfrm>
            <a:off x="1017653" y="4900692"/>
            <a:ext cx="7392114" cy="1284660"/>
          </a:xfrm>
          <a:prstGeom prst="rect">
            <a:avLst/>
          </a:prstGeom>
          <a:no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atin typeface="+mj-lt"/>
            </a:endParaRPr>
          </a:p>
        </p:txBody>
      </p:sp>
      <p:sp>
        <p:nvSpPr>
          <p:cNvPr id="27" name="Rectangle 26"/>
          <p:cNvSpPr/>
          <p:nvPr/>
        </p:nvSpPr>
        <p:spPr>
          <a:xfrm>
            <a:off x="1873499" y="2132856"/>
            <a:ext cx="2406773" cy="4052496"/>
          </a:xfrm>
          <a:prstGeom prst="rect">
            <a:avLst/>
          </a:prstGeom>
          <a:no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atin typeface="+mj-lt"/>
            </a:endParaRPr>
          </a:p>
        </p:txBody>
      </p:sp>
      <p:sp>
        <p:nvSpPr>
          <p:cNvPr id="28" name="Rectangle 27"/>
          <p:cNvSpPr/>
          <p:nvPr/>
        </p:nvSpPr>
        <p:spPr>
          <a:xfrm>
            <a:off x="5797352" y="2132856"/>
            <a:ext cx="2621359" cy="4052496"/>
          </a:xfrm>
          <a:prstGeom prst="rect">
            <a:avLst/>
          </a:prstGeom>
          <a:no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atin typeface="+mj-lt"/>
            </a:endParaRPr>
          </a:p>
        </p:txBody>
      </p:sp>
      <p:sp>
        <p:nvSpPr>
          <p:cNvPr id="29" name="Rectangle 28"/>
          <p:cNvSpPr/>
          <p:nvPr/>
        </p:nvSpPr>
        <p:spPr>
          <a:xfrm>
            <a:off x="4273779" y="2132856"/>
            <a:ext cx="1523573" cy="4052496"/>
          </a:xfrm>
          <a:prstGeom prst="rect">
            <a:avLst/>
          </a:prstGeom>
          <a:no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atin typeface="+mj-lt"/>
            </a:endParaRPr>
          </a:p>
        </p:txBody>
      </p:sp>
      <p:sp>
        <p:nvSpPr>
          <p:cNvPr id="3" name="Rectangle 2"/>
          <p:cNvSpPr/>
          <p:nvPr/>
        </p:nvSpPr>
        <p:spPr>
          <a:xfrm>
            <a:off x="1919827" y="2724686"/>
            <a:ext cx="2353952" cy="12032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atin typeface="+mj-lt"/>
            </a:endParaRPr>
          </a:p>
        </p:txBody>
      </p:sp>
      <p:sp>
        <p:nvSpPr>
          <p:cNvPr id="31" name="Rectangle 30"/>
          <p:cNvSpPr/>
          <p:nvPr/>
        </p:nvSpPr>
        <p:spPr>
          <a:xfrm>
            <a:off x="5796135" y="2708920"/>
            <a:ext cx="2613631" cy="12032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atin typeface="+mj-lt"/>
            </a:endParaRPr>
          </a:p>
        </p:txBody>
      </p:sp>
      <p:sp>
        <p:nvSpPr>
          <p:cNvPr id="32" name="Rectangle 31"/>
          <p:cNvSpPr/>
          <p:nvPr/>
        </p:nvSpPr>
        <p:spPr>
          <a:xfrm>
            <a:off x="5796136" y="4941168"/>
            <a:ext cx="2613631" cy="12032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atin typeface="+mj-lt"/>
            </a:endParaRPr>
          </a:p>
        </p:txBody>
      </p:sp>
      <p:sp>
        <p:nvSpPr>
          <p:cNvPr id="33" name="Rectangle 32"/>
          <p:cNvSpPr/>
          <p:nvPr/>
        </p:nvSpPr>
        <p:spPr>
          <a:xfrm>
            <a:off x="1907704" y="4941168"/>
            <a:ext cx="2366075" cy="12032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atin typeface="+mj-lt"/>
            </a:endParaRPr>
          </a:p>
        </p:txBody>
      </p:sp>
      <p:sp>
        <p:nvSpPr>
          <p:cNvPr id="34" name="Text Box 19"/>
          <p:cNvSpPr txBox="1">
            <a:spLocks noChangeArrowheads="1"/>
          </p:cNvSpPr>
          <p:nvPr/>
        </p:nvSpPr>
        <p:spPr bwMode="auto">
          <a:xfrm>
            <a:off x="1796926" y="4077072"/>
            <a:ext cx="2559050"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buFontTx/>
              <a:buChar char="•"/>
            </a:pPr>
            <a:r>
              <a:rPr lang="es-CL" sz="1200" dirty="0">
                <a:latin typeface="+mj-lt"/>
              </a:rPr>
              <a:t> </a:t>
            </a:r>
            <a:r>
              <a:rPr lang="es-CL" sz="1200" dirty="0" err="1" smtClean="0">
                <a:latin typeface="+mj-lt"/>
              </a:rPr>
              <a:t>Aum</a:t>
            </a:r>
            <a:r>
              <a:rPr lang="es-CL" sz="1200" dirty="0" smtClean="0">
                <a:latin typeface="+mj-lt"/>
              </a:rPr>
              <a:t>.  relativo de la presión fiscal</a:t>
            </a:r>
            <a:endParaRPr lang="es-CL" sz="1200" dirty="0">
              <a:latin typeface="+mj-lt"/>
            </a:endParaRPr>
          </a:p>
          <a:p>
            <a:pPr eaLnBrk="0" hangingPunct="0">
              <a:buFontTx/>
              <a:buChar char="•"/>
            </a:pPr>
            <a:r>
              <a:rPr lang="es-CL" sz="1200" dirty="0">
                <a:latin typeface="+mj-lt"/>
              </a:rPr>
              <a:t> </a:t>
            </a:r>
            <a:r>
              <a:rPr lang="es-CL" sz="1200" dirty="0" smtClean="0">
                <a:latin typeface="+mj-lt"/>
              </a:rPr>
              <a:t>Bajo impacto gasto de bolsillo</a:t>
            </a:r>
            <a:endParaRPr lang="es-CL" sz="1200" dirty="0">
              <a:latin typeface="+mj-lt"/>
            </a:endParaRPr>
          </a:p>
          <a:p>
            <a:pPr eaLnBrk="0" hangingPunct="0">
              <a:buFontTx/>
              <a:buChar char="•"/>
            </a:pPr>
            <a:r>
              <a:rPr lang="es-CL" sz="1200" b="1" dirty="0">
                <a:latin typeface="+mj-lt"/>
              </a:rPr>
              <a:t> </a:t>
            </a:r>
            <a:r>
              <a:rPr lang="es-CL" sz="1200" b="1" dirty="0" smtClean="0">
                <a:latin typeface="+mj-lt"/>
              </a:rPr>
              <a:t>Acceso mejorado (poca </a:t>
            </a:r>
            <a:r>
              <a:rPr lang="es-CL" sz="1200" b="1" dirty="0" err="1" smtClean="0">
                <a:latin typeface="+mj-lt"/>
              </a:rPr>
              <a:t>util</a:t>
            </a:r>
            <a:r>
              <a:rPr lang="es-CL" sz="1200" b="1" dirty="0" smtClean="0">
                <a:latin typeface="+mj-lt"/>
              </a:rPr>
              <a:t>…)</a:t>
            </a:r>
            <a:endParaRPr lang="es-CL" sz="1200" b="1" dirty="0">
              <a:latin typeface="+mj-lt"/>
            </a:endParaRPr>
          </a:p>
        </p:txBody>
      </p:sp>
      <p:sp>
        <p:nvSpPr>
          <p:cNvPr id="35" name="Text Box 20"/>
          <p:cNvSpPr txBox="1">
            <a:spLocks noChangeArrowheads="1"/>
          </p:cNvSpPr>
          <p:nvPr/>
        </p:nvSpPr>
        <p:spPr bwMode="auto">
          <a:xfrm>
            <a:off x="5767065" y="4025389"/>
            <a:ext cx="2765375"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buFontTx/>
              <a:buChar char="•"/>
            </a:pPr>
            <a:r>
              <a:rPr lang="es-CL" sz="1200" dirty="0">
                <a:latin typeface="+mj-lt"/>
              </a:rPr>
              <a:t> Aumento </a:t>
            </a:r>
            <a:r>
              <a:rPr lang="es-CL" sz="1200" dirty="0" smtClean="0">
                <a:latin typeface="+mj-lt"/>
              </a:rPr>
              <a:t>modesto de </a:t>
            </a:r>
            <a:r>
              <a:rPr lang="es-CL" sz="1200" dirty="0">
                <a:latin typeface="+mj-lt"/>
              </a:rPr>
              <a:t>la presión fiscal</a:t>
            </a:r>
          </a:p>
          <a:p>
            <a:pPr eaLnBrk="0" hangingPunct="0">
              <a:buFontTx/>
              <a:buChar char="•"/>
            </a:pPr>
            <a:r>
              <a:rPr lang="es-CL" sz="1200" dirty="0">
                <a:latin typeface="+mj-lt"/>
              </a:rPr>
              <a:t> Disminución </a:t>
            </a:r>
            <a:r>
              <a:rPr lang="es-CL" sz="1200" dirty="0" smtClean="0">
                <a:latin typeface="+mj-lt"/>
              </a:rPr>
              <a:t>importante del </a:t>
            </a:r>
            <a:r>
              <a:rPr lang="es-CL" sz="1200" dirty="0">
                <a:latin typeface="+mj-lt"/>
              </a:rPr>
              <a:t>copago y gasto de bolsillo</a:t>
            </a:r>
          </a:p>
          <a:p>
            <a:pPr eaLnBrk="0" hangingPunct="0">
              <a:buFontTx/>
              <a:buChar char="•"/>
            </a:pPr>
            <a:r>
              <a:rPr lang="es-CL" sz="1200" b="1" dirty="0">
                <a:latin typeface="+mj-lt"/>
              </a:rPr>
              <a:t> Acceso </a:t>
            </a:r>
            <a:r>
              <a:rPr lang="es-CL" sz="1200" b="1" dirty="0" smtClean="0">
                <a:latin typeface="+mj-lt"/>
              </a:rPr>
              <a:t>mejorado </a:t>
            </a:r>
            <a:r>
              <a:rPr lang="es-CL" sz="1200" b="1" dirty="0">
                <a:latin typeface="+mj-lt"/>
              </a:rPr>
              <a:t>(…)</a:t>
            </a:r>
          </a:p>
        </p:txBody>
      </p:sp>
      <p:sp>
        <p:nvSpPr>
          <p:cNvPr id="36" name="Rectangle 35"/>
          <p:cNvSpPr/>
          <p:nvPr/>
        </p:nvSpPr>
        <p:spPr>
          <a:xfrm>
            <a:off x="5796136" y="4005064"/>
            <a:ext cx="2613631"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atin typeface="+mj-lt"/>
            </a:endParaRPr>
          </a:p>
        </p:txBody>
      </p:sp>
      <p:sp>
        <p:nvSpPr>
          <p:cNvPr id="37" name="Rectangle 36"/>
          <p:cNvSpPr/>
          <p:nvPr/>
        </p:nvSpPr>
        <p:spPr>
          <a:xfrm>
            <a:off x="1886361" y="4005064"/>
            <a:ext cx="2366075"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atin typeface="+mj-lt"/>
            </a:endParaRPr>
          </a:p>
        </p:txBody>
      </p:sp>
      <p:pic>
        <p:nvPicPr>
          <p:cNvPr id="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3425" y="12158"/>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48559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3"/>
                                        </p:tgtEl>
                                      </p:cBhvr>
                                    </p:animEffect>
                                    <p:set>
                                      <p:cBhvr>
                                        <p:cTn id="17" dur="1" fill="hold">
                                          <p:stCondLst>
                                            <p:cond delay="499"/>
                                          </p:stCondLst>
                                        </p:cTn>
                                        <p:tgtEl>
                                          <p:spTgt spid="3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37"/>
                                        </p:tgtEl>
                                      </p:cBhvr>
                                    </p:animEffect>
                                    <p:set>
                                      <p:cBhvr>
                                        <p:cTn id="27" dur="1" fill="hold">
                                          <p:stCondLst>
                                            <p:cond delay="499"/>
                                          </p:stCondLst>
                                        </p:cTn>
                                        <p:tgtEl>
                                          <p:spTgt spid="37"/>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36"/>
                                        </p:tgtEl>
                                      </p:cBhvr>
                                    </p:animEffect>
                                    <p:set>
                                      <p:cBhvr>
                                        <p:cTn id="30"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animBg="1"/>
      <p:bldP spid="32" grpId="0" animBg="1"/>
      <p:bldP spid="33" grpId="0" animBg="1"/>
      <p:bldP spid="36" grpId="0" animBg="1"/>
      <p:bldP spid="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89155" y="178251"/>
            <a:ext cx="8810002" cy="988389"/>
          </a:xfr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p>
            <a:pPr algn="ctr" fontAlgn="base">
              <a:spcBef>
                <a:spcPct val="0"/>
              </a:spcBef>
              <a:spcAft>
                <a:spcPct val="0"/>
              </a:spcAft>
              <a:buNone/>
            </a:pPr>
            <a:r>
              <a:rPr lang="es-CL" b="1" dirty="0">
                <a:solidFill>
                  <a:srgbClr val="0070C0"/>
                </a:solidFill>
                <a:effectLst>
                  <a:outerShdw blurRad="38100" dist="38100" dir="2700000" algn="tl">
                    <a:srgbClr val="000000">
                      <a:alpha val="43137"/>
                    </a:srgbClr>
                  </a:outerShdw>
                </a:effectLst>
                <a:latin typeface="Calibri" pitchFamily="34" charset="0"/>
                <a:ea typeface="+mj-ea"/>
                <a:cs typeface="Arial" pitchFamily="34" charset="0"/>
              </a:rPr>
              <a:t>¿Cómo obtener mas recursos para responder a las necesidades de salud con mayor equidad? </a:t>
            </a:r>
          </a:p>
        </p:txBody>
      </p:sp>
      <p:sp>
        <p:nvSpPr>
          <p:cNvPr id="4" name="TextBox 3"/>
          <p:cNvSpPr txBox="1">
            <a:spLocks noChangeArrowheads="1"/>
          </p:cNvSpPr>
          <p:nvPr/>
        </p:nvSpPr>
        <p:spPr bwMode="auto">
          <a:xfrm>
            <a:off x="7181189" y="2513855"/>
            <a:ext cx="16287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s-CL" sz="2600" b="1" dirty="0">
                <a:solidFill>
                  <a:srgbClr val="FF0000"/>
                </a:solidFill>
                <a:latin typeface="Calibri" pitchFamily="34" charset="0"/>
              </a:rPr>
              <a:t>Endógena </a:t>
            </a:r>
          </a:p>
        </p:txBody>
      </p:sp>
      <p:sp>
        <p:nvSpPr>
          <p:cNvPr id="6" name="TextBox 5"/>
          <p:cNvSpPr txBox="1">
            <a:spLocks noChangeArrowheads="1"/>
          </p:cNvSpPr>
          <p:nvPr/>
        </p:nvSpPr>
        <p:spPr bwMode="auto">
          <a:xfrm>
            <a:off x="7181189" y="3335337"/>
            <a:ext cx="14160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s-CL" sz="2600" b="1" dirty="0">
                <a:solidFill>
                  <a:srgbClr val="FF0000"/>
                </a:solidFill>
                <a:latin typeface="Calibri" pitchFamily="34" charset="0"/>
              </a:rPr>
              <a:t>Exógena </a:t>
            </a:r>
          </a:p>
        </p:txBody>
      </p:sp>
      <p:sp>
        <p:nvSpPr>
          <p:cNvPr id="8" name="TextBox 7"/>
          <p:cNvSpPr txBox="1">
            <a:spLocks noChangeArrowheads="1"/>
          </p:cNvSpPr>
          <p:nvPr/>
        </p:nvSpPr>
        <p:spPr bwMode="auto">
          <a:xfrm>
            <a:off x="7181189" y="4595646"/>
            <a:ext cx="16287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s-CL" sz="2600" b="1" dirty="0">
                <a:solidFill>
                  <a:srgbClr val="FF0000"/>
                </a:solidFill>
                <a:latin typeface="Calibri" pitchFamily="34" charset="0"/>
              </a:rPr>
              <a:t>Endógena </a:t>
            </a:r>
          </a:p>
        </p:txBody>
      </p:sp>
      <p:sp>
        <p:nvSpPr>
          <p:cNvPr id="9" name="TextBox 8"/>
          <p:cNvSpPr txBox="1">
            <a:spLocks noChangeArrowheads="1"/>
          </p:cNvSpPr>
          <p:nvPr/>
        </p:nvSpPr>
        <p:spPr bwMode="auto">
          <a:xfrm>
            <a:off x="7181189" y="5033668"/>
            <a:ext cx="16287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s-CL" sz="2600" b="1" dirty="0">
                <a:solidFill>
                  <a:srgbClr val="FF0000"/>
                </a:solidFill>
                <a:latin typeface="Calibri" pitchFamily="34" charset="0"/>
              </a:rPr>
              <a:t>Endógena </a:t>
            </a:r>
          </a:p>
        </p:txBody>
      </p:sp>
      <p:sp>
        <p:nvSpPr>
          <p:cNvPr id="10" name="2 Marcador de contenido"/>
          <p:cNvSpPr txBox="1">
            <a:spLocks/>
          </p:cNvSpPr>
          <p:nvPr/>
        </p:nvSpPr>
        <p:spPr bwMode="auto">
          <a:xfrm>
            <a:off x="74326" y="1680832"/>
            <a:ext cx="7014889"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7F7F7F"/>
                </a:solidFill>
                <a:latin typeface="+mj-lt"/>
                <a:ea typeface="ＭＳ Ｐゴシック" charset="0"/>
                <a:cs typeface="ＭＳ Ｐゴシック" charset="0"/>
              </a:defRPr>
            </a:lvl1pPr>
            <a:lvl2pPr marL="742950" indent="-285750" algn="l" rtl="0" eaLnBrk="1" fontAlgn="base" hangingPunct="1">
              <a:spcBef>
                <a:spcPct val="20000"/>
              </a:spcBef>
              <a:spcAft>
                <a:spcPct val="0"/>
              </a:spcAft>
              <a:buFont typeface="Courier New" charset="0"/>
              <a:buChar char="o"/>
              <a:defRPr sz="1600" kern="1200">
                <a:solidFill>
                  <a:srgbClr val="7F7F7F"/>
                </a:solidFill>
                <a:latin typeface="+mj-lt"/>
                <a:ea typeface="ＭＳ Ｐゴシック" charset="0"/>
                <a:cs typeface="+mn-cs"/>
              </a:defRPr>
            </a:lvl2pPr>
            <a:lvl3pPr marL="1143000" indent="-228600" algn="l" rtl="0" eaLnBrk="1" fontAlgn="base" hangingPunct="1">
              <a:spcBef>
                <a:spcPct val="20000"/>
              </a:spcBef>
              <a:spcAft>
                <a:spcPct val="0"/>
              </a:spcAft>
              <a:buFont typeface="Arial" charset="0"/>
              <a:buChar char="•"/>
              <a:defRPr sz="1600" kern="1200">
                <a:solidFill>
                  <a:srgbClr val="7F7F7F"/>
                </a:solidFill>
                <a:latin typeface="+mj-lt"/>
                <a:ea typeface="ＭＳ Ｐゴシック" charset="0"/>
                <a:cs typeface="+mn-cs"/>
              </a:defRPr>
            </a:lvl3pPr>
            <a:lvl4pPr marL="1600200" indent="-228600" algn="l" rtl="0" eaLnBrk="1" fontAlgn="base" hangingPunct="1">
              <a:spcBef>
                <a:spcPct val="20000"/>
              </a:spcBef>
              <a:spcAft>
                <a:spcPct val="0"/>
              </a:spcAft>
              <a:buFont typeface="Courier New" charset="0"/>
              <a:buChar char="o"/>
              <a:defRPr sz="1600" kern="1200">
                <a:solidFill>
                  <a:srgbClr val="7F7F7F"/>
                </a:solidFill>
                <a:latin typeface="+mj-lt"/>
                <a:ea typeface="ＭＳ Ｐゴシック" charset="0"/>
                <a:cs typeface="+mn-cs"/>
              </a:defRPr>
            </a:lvl4pPr>
            <a:lvl5pPr marL="2057400" indent="-228600" algn="l" rtl="0" eaLnBrk="1" fontAlgn="base" hangingPunct="1">
              <a:spcBef>
                <a:spcPct val="20000"/>
              </a:spcBef>
              <a:spcAft>
                <a:spcPct val="0"/>
              </a:spcAft>
              <a:buFont typeface="Arial" charset="0"/>
              <a:buChar char="•"/>
              <a:defRPr sz="1600" kern="1200">
                <a:solidFill>
                  <a:srgbClr val="7F7F7F"/>
                </a:solidFill>
                <a:latin typeface="+mj-lt"/>
                <a:ea typeface="ＭＳ Ｐゴシック" charset="0"/>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457200" indent="-457200">
              <a:buFont typeface="+mj-lt"/>
              <a:buAutoNum type="arabicPeriod"/>
              <a:defRPr/>
            </a:pPr>
            <a:r>
              <a:rPr kumimoji="1" lang="es-CL" b="1" dirty="0" smtClean="0">
                <a:solidFill>
                  <a:srgbClr val="0070C0"/>
                </a:solidFill>
                <a:latin typeface="Calibri" pitchFamily="34" charset="0"/>
              </a:rPr>
              <a:t>… Generando mayor espacio fiscal (5-6% del gasto público respecto del PIB):</a:t>
            </a:r>
          </a:p>
          <a:p>
            <a:pPr lvl="1">
              <a:buFont typeface="Arial" pitchFamily="34" charset="0"/>
              <a:buChar char="•"/>
              <a:defRPr/>
            </a:pPr>
            <a:r>
              <a:rPr kumimoji="1" lang="es-CL" sz="2200" dirty="0" smtClean="0">
                <a:solidFill>
                  <a:srgbClr val="0070C0"/>
                </a:solidFill>
                <a:latin typeface="Calibri" pitchFamily="34" charset="0"/>
              </a:rPr>
              <a:t>Dándole mayor priorización a salud en el gasto público</a:t>
            </a:r>
          </a:p>
          <a:p>
            <a:pPr lvl="1">
              <a:buFont typeface="Arial" pitchFamily="34" charset="0"/>
              <a:buChar char="•"/>
              <a:defRPr/>
            </a:pPr>
            <a:r>
              <a:rPr kumimoji="1" lang="es-CL" sz="2200" dirty="0" smtClean="0">
                <a:solidFill>
                  <a:srgbClr val="0070C0"/>
                </a:solidFill>
                <a:latin typeface="Calibri" pitchFamily="34" charset="0"/>
              </a:rPr>
              <a:t>Potenciando el crecimiento económico para aumentar la posibilidad de obtener mas recursos:</a:t>
            </a:r>
          </a:p>
          <a:p>
            <a:pPr marL="1314450" lvl="2" indent="-457200">
              <a:buFont typeface="Arial" pitchFamily="34" charset="0"/>
              <a:buChar char="•"/>
              <a:defRPr/>
            </a:pPr>
            <a:r>
              <a:rPr kumimoji="1" lang="es-CL" dirty="0" smtClean="0">
                <a:solidFill>
                  <a:srgbClr val="0070C0"/>
                </a:solidFill>
                <a:latin typeface="Calibri" pitchFamily="34" charset="0"/>
              </a:rPr>
              <a:t>con la misma presión fiscal </a:t>
            </a:r>
          </a:p>
          <a:p>
            <a:pPr marL="1314450" lvl="2" indent="-457200">
              <a:buFont typeface="Arial" pitchFamily="34" charset="0"/>
              <a:buChar char="•"/>
              <a:defRPr/>
            </a:pPr>
            <a:r>
              <a:rPr kumimoji="1" lang="es-CL" dirty="0" smtClean="0">
                <a:solidFill>
                  <a:srgbClr val="0070C0"/>
                </a:solidFill>
                <a:latin typeface="Calibri" pitchFamily="34" charset="0"/>
              </a:rPr>
              <a:t>a partir de mayor formalidad y estabilidad en el empleo</a:t>
            </a:r>
          </a:p>
          <a:p>
            <a:pPr marL="457200" indent="-457200">
              <a:buFont typeface="+mj-lt"/>
              <a:buAutoNum type="arabicPeriod"/>
              <a:defRPr/>
            </a:pPr>
            <a:r>
              <a:rPr kumimoji="1" lang="es-CL" b="1" dirty="0" smtClean="0">
                <a:solidFill>
                  <a:srgbClr val="0070C0"/>
                </a:solidFill>
                <a:latin typeface="Calibri" pitchFamily="34" charset="0"/>
              </a:rPr>
              <a:t>Ampliando la base impositiva</a:t>
            </a:r>
          </a:p>
          <a:p>
            <a:pPr marL="457200" indent="-457200">
              <a:buFont typeface="+mj-lt"/>
              <a:buAutoNum type="arabicPeriod"/>
              <a:defRPr/>
            </a:pPr>
            <a:r>
              <a:rPr kumimoji="1" lang="es-CL" b="1" dirty="0" smtClean="0">
                <a:solidFill>
                  <a:srgbClr val="0070C0"/>
                </a:solidFill>
                <a:latin typeface="Calibri" pitchFamily="34" charset="0"/>
              </a:rPr>
              <a:t>Buscando mayor eficiencia en la organización de la atención y el financiamiento</a:t>
            </a:r>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3425" y="12158"/>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0086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52500" y="78830"/>
            <a:ext cx="7391400" cy="5845720"/>
          </a:xfrm>
          <a:prstGeom prst="rect">
            <a:avLst/>
          </a:prstGeom>
          <a:solidFill>
            <a:schemeClr val="bg1"/>
          </a:solidFill>
          <a:ln>
            <a:solidFill>
              <a:srgbClr val="000000"/>
            </a:solidFill>
          </a:ln>
        </p:spPr>
      </p:pic>
      <p:sp>
        <p:nvSpPr>
          <p:cNvPr id="10" name="Oval 9"/>
          <p:cNvSpPr/>
          <p:nvPr/>
        </p:nvSpPr>
        <p:spPr>
          <a:xfrm>
            <a:off x="8781494" y="31521"/>
            <a:ext cx="363146" cy="354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mj-lt"/>
            </a:endParaRPr>
          </a:p>
        </p:txBody>
      </p:sp>
      <p:sp>
        <p:nvSpPr>
          <p:cNvPr id="11" name="TextBox 10"/>
          <p:cNvSpPr txBox="1"/>
          <p:nvPr/>
        </p:nvSpPr>
        <p:spPr>
          <a:xfrm>
            <a:off x="8813026" y="15750"/>
            <a:ext cx="300082" cy="369332"/>
          </a:xfrm>
          <a:prstGeom prst="rect">
            <a:avLst/>
          </a:prstGeom>
          <a:noFill/>
        </p:spPr>
        <p:txBody>
          <a:bodyPr wrap="none" rtlCol="0">
            <a:spAutoFit/>
          </a:bodyPr>
          <a:lstStyle/>
          <a:p>
            <a:r>
              <a:rPr lang="es-CL" b="1" dirty="0" smtClean="0">
                <a:solidFill>
                  <a:schemeClr val="bg1"/>
                </a:solidFill>
                <a:effectLst>
                  <a:outerShdw blurRad="38100" dist="38100" dir="2700000" algn="tl">
                    <a:srgbClr val="000000">
                      <a:alpha val="43137"/>
                    </a:srgbClr>
                  </a:outerShdw>
                </a:effectLst>
                <a:latin typeface="+mj-lt"/>
              </a:rPr>
              <a:t>1</a:t>
            </a:r>
            <a:endParaRPr lang="es-CL"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544348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1"/>
          <p:cNvSpPr txBox="1">
            <a:spLocks/>
          </p:cNvSpPr>
          <p:nvPr/>
        </p:nvSpPr>
        <p:spPr bwMode="auto">
          <a:xfrm>
            <a:off x="-9525" y="261502"/>
            <a:ext cx="9153525" cy="639762"/>
          </a:xfrm>
          <a:prstGeom prst="rect">
            <a:avLst/>
          </a:prstGeom>
          <a:noFill/>
          <a:ln w="9525">
            <a:noFill/>
            <a:miter lim="800000"/>
            <a:headEnd/>
            <a:tailEnd/>
          </a:ln>
          <a:effectLst>
            <a:outerShdw blurRad="63500" dist="17961" dir="2700000" algn="ctr" rotWithShape="0">
              <a:srgbClr val="96CCEE">
                <a:alpha val="74998"/>
              </a:srgbClr>
            </a:outerShdw>
          </a:effectLst>
          <a:extLst/>
        </p:spPr>
        <p:txBody>
          <a:bodyPr vert="horz" wrap="square" lIns="0" tIns="0" rIns="0" bIns="0" numCol="1" anchor="ctr" anchorCtr="0" compatLnSpc="1">
            <a:prstTxWarp prst="textNoShape">
              <a:avLst/>
            </a:prstTxWarp>
          </a:bodyPr>
          <a:lstStyle>
            <a:defPPr>
              <a:defRPr lang="en-US"/>
            </a:defPPr>
            <a:lvl1pPr marL="342900" indent="-342900" algn="ctr" defTabSz="914400" eaLnBrk="1" latinLnBrk="0" hangingPunct="1">
              <a:buFont typeface="Arial" pitchFamily="34" charset="0"/>
              <a:buNone/>
              <a:defRPr sz="3200" b="1">
                <a:solidFill>
                  <a:srgbClr val="0070C0"/>
                </a:solidFill>
                <a:effectLst>
                  <a:outerShdw blurRad="38100" dist="38100" dir="2700000" algn="tl">
                    <a:srgbClr val="000000">
                      <a:alpha val="43137"/>
                    </a:srgbClr>
                  </a:outerShdw>
                </a:effectLst>
                <a:latin typeface="Calibri" pitchFamily="34" charset="0"/>
                <a:ea typeface="+mj-ea"/>
                <a:cs typeface="Arial" pitchFamily="34" charset="0"/>
              </a:defRPr>
            </a:lvl1pPr>
            <a:lvl2pPr marL="742950" indent="-285750" defTabSz="914400" eaLnBrk="1" latinLnBrk="0" hangingPunct="1">
              <a:spcBef>
                <a:spcPct val="20000"/>
              </a:spcBef>
              <a:buFont typeface="Arial" pitchFamily="34" charset="0"/>
              <a:buChar char="–"/>
              <a:defRPr sz="2800">
                <a:latin typeface="+mn-lt"/>
                <a:ea typeface="+mn-ea"/>
              </a:defRPr>
            </a:lvl2pPr>
            <a:lvl3pPr marL="1143000" indent="-228600" defTabSz="914400" eaLnBrk="1" latinLnBrk="0" hangingPunct="1">
              <a:spcBef>
                <a:spcPct val="20000"/>
              </a:spcBef>
              <a:buFont typeface="Arial" pitchFamily="34" charset="0"/>
              <a:buChar char="•"/>
              <a:defRPr sz="2400">
                <a:latin typeface="+mn-lt"/>
                <a:ea typeface="+mn-ea"/>
              </a:defRPr>
            </a:lvl3pPr>
            <a:lvl4pPr marL="1600200" indent="-228600" defTabSz="914400" eaLnBrk="1" latinLnBrk="0" hangingPunct="1">
              <a:spcBef>
                <a:spcPct val="20000"/>
              </a:spcBef>
              <a:buFont typeface="Arial" pitchFamily="34" charset="0"/>
              <a:buChar char="–"/>
              <a:defRPr sz="2000">
                <a:latin typeface="+mn-lt"/>
                <a:ea typeface="+mn-ea"/>
              </a:defRPr>
            </a:lvl4pPr>
            <a:lvl5pPr marL="2057400" indent="-228600" defTabSz="914400" eaLnBrk="1" latinLnBrk="0" hangingPunct="1">
              <a:spcBef>
                <a:spcPct val="20000"/>
              </a:spcBef>
              <a:buFont typeface="Arial" pitchFamily="34"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r>
              <a:rPr lang="es-ES" dirty="0" smtClean="0"/>
              <a:t>Fuentes para mayores para la salud en los países emergentes</a:t>
            </a:r>
          </a:p>
        </p:txBody>
      </p:sp>
      <p:pic>
        <p:nvPicPr>
          <p:cNvPr id="98306" name="Picture 2" descr="http://t2.gstatic.com/images?q=tbn:ANd9GcSHpLRmGSISZw0DD5MLB_yMwvGd7F-6w919Z8c51r5PoGYrvlP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525" y="5502275"/>
            <a:ext cx="2295525"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5" name="Picture 1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41713" y="5417592"/>
            <a:ext cx="1755790" cy="1503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287665" y="1839274"/>
            <a:ext cx="7784279" cy="3552538"/>
          </a:xfrm>
        </p:spPr>
        <p:txBody>
          <a:bodyPr/>
          <a:lstStyle/>
          <a:p>
            <a:pPr marL="457200" indent="-457200">
              <a:buClrTx/>
              <a:buFont typeface="Arial Black" pitchFamily="34" charset="0"/>
              <a:buAutoNum type="arabicPeriod"/>
            </a:pPr>
            <a:r>
              <a:rPr kumimoji="1" lang="es-CL" sz="2000" dirty="0">
                <a:solidFill>
                  <a:srgbClr val="0070C0"/>
                </a:solidFill>
                <a:latin typeface="Calibri" pitchFamily="34" charset="0"/>
              </a:rPr>
              <a:t>Con un aumento del financiamiento a través de impuestos generales y tesoro nacional</a:t>
            </a:r>
            <a:r>
              <a:rPr kumimoji="1" lang="es-CL" sz="2000" dirty="0" smtClean="0">
                <a:solidFill>
                  <a:srgbClr val="0070C0"/>
                </a:solidFill>
                <a:latin typeface="Calibri" pitchFamily="34" charset="0"/>
              </a:rPr>
              <a:t>,… (</a:t>
            </a:r>
            <a:r>
              <a:rPr kumimoji="1" lang="es-CL" sz="2000" b="1" dirty="0" smtClean="0">
                <a:solidFill>
                  <a:srgbClr val="FF0000"/>
                </a:solidFill>
                <a:latin typeface="Calibri" pitchFamily="34" charset="0"/>
              </a:rPr>
              <a:t>decisión política limitada</a:t>
            </a:r>
            <a:r>
              <a:rPr kumimoji="1" lang="es-CL" sz="2000" dirty="0" smtClean="0">
                <a:solidFill>
                  <a:srgbClr val="0070C0"/>
                </a:solidFill>
                <a:latin typeface="Calibri" pitchFamily="34" charset="0"/>
              </a:rPr>
              <a:t>)</a:t>
            </a:r>
          </a:p>
          <a:p>
            <a:pPr marL="457200" indent="-457200">
              <a:buClrTx/>
              <a:buFont typeface="Arial Black" pitchFamily="34" charset="0"/>
              <a:buAutoNum type="arabicPeriod"/>
            </a:pPr>
            <a:r>
              <a:rPr kumimoji="1" lang="es-CL" sz="2000" dirty="0" smtClean="0">
                <a:solidFill>
                  <a:srgbClr val="0070C0"/>
                </a:solidFill>
                <a:latin typeface="Calibri" pitchFamily="34" charset="0"/>
              </a:rPr>
              <a:t>Con mayores tarifas de importación, royalties a la explotación de los productos del subsuelo, …. (</a:t>
            </a:r>
            <a:r>
              <a:rPr kumimoji="1" lang="es-CL" sz="2000" b="1" dirty="0" err="1" smtClean="0">
                <a:solidFill>
                  <a:srgbClr val="FF0000"/>
                </a:solidFill>
                <a:latin typeface="Calibri" pitchFamily="34" charset="0"/>
              </a:rPr>
              <a:t>pb</a:t>
            </a:r>
            <a:r>
              <a:rPr kumimoji="1" lang="es-CL" sz="2000" b="1" dirty="0" smtClean="0">
                <a:solidFill>
                  <a:srgbClr val="FF0000"/>
                </a:solidFill>
                <a:latin typeface="Calibri" pitchFamily="34" charset="0"/>
              </a:rPr>
              <a:t> en contexto de globalización</a:t>
            </a:r>
            <a:r>
              <a:rPr kumimoji="1" lang="es-CL" sz="2000" dirty="0" smtClean="0">
                <a:solidFill>
                  <a:srgbClr val="0070C0"/>
                </a:solidFill>
                <a:latin typeface="Calibri" pitchFamily="34" charset="0"/>
              </a:rPr>
              <a:t>) </a:t>
            </a:r>
          </a:p>
          <a:p>
            <a:pPr marL="457200" indent="-457200">
              <a:buClrTx/>
              <a:buFont typeface="Arial Black" pitchFamily="34" charset="0"/>
              <a:buAutoNum type="arabicPeriod"/>
            </a:pPr>
            <a:r>
              <a:rPr kumimoji="1" lang="es-CL" sz="2000" dirty="0" smtClean="0">
                <a:solidFill>
                  <a:srgbClr val="0070C0"/>
                </a:solidFill>
                <a:latin typeface="Calibri" pitchFamily="34" charset="0"/>
              </a:rPr>
              <a:t>Con un IVA mas elevado… (</a:t>
            </a:r>
            <a:r>
              <a:rPr kumimoji="1" lang="es-CL" sz="2000" b="1" dirty="0" err="1" smtClean="0">
                <a:solidFill>
                  <a:srgbClr val="FF0000"/>
                </a:solidFill>
                <a:latin typeface="Calibri" pitchFamily="34" charset="0"/>
              </a:rPr>
              <a:t>pb</a:t>
            </a:r>
            <a:r>
              <a:rPr kumimoji="1" lang="es-CL" sz="2000" b="1" dirty="0" smtClean="0">
                <a:solidFill>
                  <a:srgbClr val="FF0000"/>
                </a:solidFill>
                <a:latin typeface="Calibri" pitchFamily="34" charset="0"/>
              </a:rPr>
              <a:t> de regresividad / viabilidad política</a:t>
            </a:r>
            <a:r>
              <a:rPr kumimoji="1" lang="es-CL" sz="2000" dirty="0" smtClean="0">
                <a:solidFill>
                  <a:srgbClr val="0070C0"/>
                </a:solidFill>
                <a:latin typeface="Calibri" pitchFamily="34" charset="0"/>
              </a:rPr>
              <a:t>)</a:t>
            </a:r>
          </a:p>
          <a:p>
            <a:pPr marL="457200" indent="-457200">
              <a:buClrTx/>
              <a:buFont typeface="Arial Black" pitchFamily="34" charset="0"/>
              <a:buAutoNum type="arabicPeriod"/>
            </a:pPr>
            <a:r>
              <a:rPr kumimoji="1" lang="es-CL" sz="2000" dirty="0" smtClean="0">
                <a:solidFill>
                  <a:srgbClr val="0070C0"/>
                </a:solidFill>
                <a:latin typeface="Calibri" pitchFamily="34" charset="0"/>
              </a:rPr>
              <a:t>Con una fiscalidad reformada con mayor progresividad: que paguen mas los que tienen mas… (</a:t>
            </a:r>
            <a:r>
              <a:rPr kumimoji="1" lang="es-CL" sz="2000" b="1" dirty="0" smtClean="0">
                <a:solidFill>
                  <a:srgbClr val="FF0000"/>
                </a:solidFill>
                <a:latin typeface="Calibri" pitchFamily="34" charset="0"/>
              </a:rPr>
              <a:t>viabilidad</a:t>
            </a:r>
            <a:r>
              <a:rPr kumimoji="1" lang="es-CL" sz="2000" dirty="0" smtClean="0">
                <a:solidFill>
                  <a:srgbClr val="0070C0"/>
                </a:solidFill>
                <a:latin typeface="Calibri" pitchFamily="34" charset="0"/>
              </a:rPr>
              <a:t>)</a:t>
            </a:r>
          </a:p>
          <a:p>
            <a:pPr marL="457200" indent="-457200">
              <a:buClrTx/>
              <a:buFont typeface="Arial Black" pitchFamily="34" charset="0"/>
              <a:buAutoNum type="arabicPeriod"/>
            </a:pPr>
            <a:r>
              <a:rPr kumimoji="1" lang="es-CL" sz="2000" dirty="0" smtClean="0">
                <a:solidFill>
                  <a:srgbClr val="0070C0"/>
                </a:solidFill>
                <a:latin typeface="Calibri" pitchFamily="34" charset="0"/>
              </a:rPr>
              <a:t>Mejorando la eficiencia en la recaudación: quienes deben pagar </a:t>
            </a:r>
          </a:p>
          <a:p>
            <a:pPr marL="0" indent="0">
              <a:buClrTx/>
              <a:buNone/>
            </a:pPr>
            <a:r>
              <a:rPr kumimoji="1" lang="es-CL" sz="2000" dirty="0" smtClean="0">
                <a:solidFill>
                  <a:srgbClr val="0070C0"/>
                </a:solidFill>
                <a:latin typeface="Calibri" pitchFamily="34" charset="0"/>
              </a:rPr>
              <a:t>        tienen que pagar (…eliminado </a:t>
            </a:r>
            <a:r>
              <a:rPr kumimoji="1" lang="es-CL" sz="2000" dirty="0" err="1" smtClean="0">
                <a:solidFill>
                  <a:srgbClr val="0070C0"/>
                </a:solidFill>
                <a:latin typeface="Calibri" pitchFamily="34" charset="0"/>
              </a:rPr>
              <a:t>tb</a:t>
            </a:r>
            <a:r>
              <a:rPr kumimoji="1" lang="es-CL" sz="2000" dirty="0" smtClean="0">
                <a:solidFill>
                  <a:srgbClr val="0070C0"/>
                </a:solidFill>
                <a:latin typeface="Calibri" pitchFamily="34" charset="0"/>
              </a:rPr>
              <a:t> las excepciones, etc.) (</a:t>
            </a:r>
            <a:r>
              <a:rPr kumimoji="1" lang="es-CL" sz="2000" b="1" dirty="0" smtClean="0">
                <a:solidFill>
                  <a:srgbClr val="FF0000"/>
                </a:solidFill>
                <a:latin typeface="Calibri" pitchFamily="34" charset="0"/>
              </a:rPr>
              <a:t>viabilidad</a:t>
            </a:r>
            <a:r>
              <a:rPr kumimoji="1" lang="es-CL" sz="2000" dirty="0" smtClean="0">
                <a:solidFill>
                  <a:srgbClr val="0070C0"/>
                </a:solidFill>
                <a:latin typeface="Calibri" pitchFamily="34" charset="0"/>
              </a:rPr>
              <a:t>)</a:t>
            </a:r>
          </a:p>
          <a:p>
            <a:pPr marL="457200" indent="-457200">
              <a:buClrTx/>
              <a:buFont typeface="+mj-lt"/>
              <a:buAutoNum type="arabicPeriod" startAt="6"/>
            </a:pPr>
            <a:r>
              <a:rPr kumimoji="1" lang="es-CL" sz="2000" dirty="0" smtClean="0">
                <a:solidFill>
                  <a:srgbClr val="0070C0"/>
                </a:solidFill>
                <a:latin typeface="Calibri" pitchFamily="34" charset="0"/>
              </a:rPr>
              <a:t>Con impuestos específicos para salud… (</a:t>
            </a:r>
            <a:r>
              <a:rPr kumimoji="1" lang="es-CL" sz="2000" b="1" dirty="0" smtClean="0">
                <a:solidFill>
                  <a:srgbClr val="FF0000"/>
                </a:solidFill>
                <a:latin typeface="Calibri" pitchFamily="34" charset="0"/>
              </a:rPr>
              <a:t>decisión política</a:t>
            </a:r>
            <a:r>
              <a:rPr kumimoji="1" lang="es-CL" sz="2000" dirty="0" smtClean="0">
                <a:solidFill>
                  <a:srgbClr val="0070C0"/>
                </a:solidFill>
                <a:latin typeface="Calibri" pitchFamily="34" charset="0"/>
              </a:rPr>
              <a:t>)</a:t>
            </a:r>
          </a:p>
        </p:txBody>
      </p:sp>
      <p:pic>
        <p:nvPicPr>
          <p:cNvPr id="98318" name="Picture 1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504382" y="4351284"/>
            <a:ext cx="1778369" cy="1432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50" name="Picture 10" descr="http://t2.gstatic.com/images?q=tbn:ANd9GcSMUYpGpi6xNcYoKa4Ylf4Xzs70TpdfHcB0u8bk_DsUOBNO2YG_"/>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115805" y="5783324"/>
            <a:ext cx="2059945" cy="10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12" descr="http://t3.gstatic.com/images?q=tbn:ANd9GcROttNStX9w6gNLtZySMANmx1c0p5676X6fNH8l_8rLqTU-6A-PLA"/>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254468" y="5565775"/>
            <a:ext cx="1885950"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6600" y="5562600"/>
            <a:ext cx="668338" cy="461963"/>
          </a:xfrm>
          <a:prstGeom prst="rect">
            <a:avLst/>
          </a:prstGeom>
          <a:noFill/>
        </p:spPr>
        <p:txBody>
          <a:bodyPr wrap="none">
            <a:spAutoFit/>
          </a:bodyPr>
          <a:lstStyle/>
          <a:p>
            <a:pPr>
              <a:defRPr/>
            </a:pPr>
            <a:r>
              <a:rPr lang="en-CA" b="1" dirty="0">
                <a:effectLst>
                  <a:outerShdw blurRad="38100" dist="38100" dir="2700000" algn="tl">
                    <a:srgbClr val="000000">
                      <a:alpha val="43137"/>
                    </a:srgbClr>
                  </a:outerShdw>
                </a:effectLst>
                <a:latin typeface="Calibri" pitchFamily="34" charset="0"/>
              </a:rPr>
              <a:t>TAX</a:t>
            </a:r>
            <a:endParaRPr lang="es-CL" b="1" dirty="0">
              <a:effectLst>
                <a:outerShdw blurRad="38100" dist="38100" dir="2700000" algn="tl">
                  <a:srgbClr val="000000">
                    <a:alpha val="43137"/>
                  </a:srgbClr>
                </a:outerShdw>
              </a:effectLst>
              <a:latin typeface="Calibri" pitchFamily="34" charset="0"/>
            </a:endParaRPr>
          </a:p>
        </p:txBody>
      </p:sp>
      <p:sp>
        <p:nvSpPr>
          <p:cNvPr id="12" name="TextBox 11"/>
          <p:cNvSpPr txBox="1"/>
          <p:nvPr/>
        </p:nvSpPr>
        <p:spPr>
          <a:xfrm>
            <a:off x="8551863" y="5783324"/>
            <a:ext cx="668337" cy="461963"/>
          </a:xfrm>
          <a:prstGeom prst="rect">
            <a:avLst/>
          </a:prstGeom>
          <a:noFill/>
        </p:spPr>
        <p:txBody>
          <a:bodyPr wrap="none">
            <a:spAutoFit/>
          </a:bodyPr>
          <a:lstStyle/>
          <a:p>
            <a:pPr>
              <a:defRPr/>
            </a:pPr>
            <a:r>
              <a:rPr lang="en-CA" b="1" dirty="0">
                <a:effectLst>
                  <a:outerShdw blurRad="38100" dist="38100" dir="2700000" algn="tl">
                    <a:srgbClr val="000000">
                      <a:alpha val="43137"/>
                    </a:srgbClr>
                  </a:outerShdw>
                </a:effectLst>
                <a:latin typeface="Calibri" pitchFamily="34" charset="0"/>
              </a:rPr>
              <a:t>TAX</a:t>
            </a:r>
            <a:endParaRPr lang="es-CL" b="1" dirty="0">
              <a:effectLst>
                <a:outerShdw blurRad="38100" dist="38100" dir="2700000" algn="tl">
                  <a:srgbClr val="000000">
                    <a:alpha val="43137"/>
                  </a:srgbClr>
                </a:outerShdw>
              </a:effectLst>
              <a:latin typeface="Calibri" pitchFamily="34" charset="0"/>
            </a:endParaRPr>
          </a:p>
        </p:txBody>
      </p:sp>
      <p:pic>
        <p:nvPicPr>
          <p:cNvPr id="98314" name="Picture 10"/>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567846" y="5791200"/>
            <a:ext cx="1744942" cy="113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13425" y="12158"/>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10197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830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585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9831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9831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585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98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2"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107504" y="116632"/>
            <a:ext cx="8928992" cy="1143000"/>
          </a:xfr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p>
            <a:pPr marL="342900" indent="-342900" fontAlgn="base">
              <a:spcAft>
                <a:spcPct val="0"/>
              </a:spcAft>
              <a:buFont typeface="Arial" pitchFamily="34" charset="0"/>
            </a:pPr>
            <a:r>
              <a:rPr lang="es-SV" sz="3800" dirty="0" smtClean="0">
                <a:solidFill>
                  <a:srgbClr val="0070C0"/>
                </a:solidFill>
                <a:effectLst>
                  <a:outerShdw blurRad="38100" dist="38100" dir="2700000" algn="tl">
                    <a:srgbClr val="000000">
                      <a:alpha val="43137"/>
                    </a:srgbClr>
                  </a:outerShdw>
                </a:effectLst>
                <a:latin typeface="Calibri" pitchFamily="34" charset="0"/>
              </a:rPr>
              <a:t>Introducción a las modalidades de Pago</a:t>
            </a:r>
            <a:endParaRPr lang="es-ES" sz="3800" dirty="0">
              <a:solidFill>
                <a:srgbClr val="0070C0"/>
              </a:solidFill>
              <a:effectLst>
                <a:outerShdw blurRad="38100" dist="38100" dir="2700000" algn="tl">
                  <a:srgbClr val="000000">
                    <a:alpha val="43137"/>
                  </a:srgbClr>
                </a:outerShdw>
              </a:effectLst>
              <a:latin typeface="Calibri" pitchFamily="34" charset="0"/>
            </a:endParaRPr>
          </a:p>
        </p:txBody>
      </p:sp>
      <p:sp>
        <p:nvSpPr>
          <p:cNvPr id="8" name="7 Marcador de contenido"/>
          <p:cNvSpPr>
            <a:spLocks noGrp="1"/>
          </p:cNvSpPr>
          <p:nvPr>
            <p:ph idx="1"/>
          </p:nvPr>
        </p:nvSpPr>
        <p:spPr>
          <a:xfrm>
            <a:off x="251520" y="1570235"/>
            <a:ext cx="4680520" cy="5315149"/>
          </a:xfrm>
        </p:spPr>
        <p:txBody>
          <a:bodyPr>
            <a:normAutofit fontScale="92500"/>
          </a:bodyPr>
          <a:lstStyle/>
          <a:p>
            <a:r>
              <a:rPr lang="es-ES" sz="2800" dirty="0" smtClean="0">
                <a:solidFill>
                  <a:srgbClr val="0070C0"/>
                </a:solidFill>
              </a:rPr>
              <a:t>Tres condiciones que facilitan la universalidad en el acceso a los servicios de salud (equidad)</a:t>
            </a:r>
          </a:p>
          <a:p>
            <a:pPr marL="914400" lvl="1" indent="-457200">
              <a:buFont typeface="+mj-lt"/>
              <a:buAutoNum type="arabicPeriod"/>
            </a:pPr>
            <a:r>
              <a:rPr lang="es-ES" sz="2400" dirty="0" smtClean="0">
                <a:solidFill>
                  <a:srgbClr val="0070C0"/>
                </a:solidFill>
              </a:rPr>
              <a:t>Sistema de cotización obligatorio</a:t>
            </a:r>
          </a:p>
          <a:p>
            <a:pPr marL="914400" lvl="1" indent="-457200">
              <a:buFont typeface="+mj-lt"/>
              <a:buAutoNum type="arabicPeriod"/>
            </a:pPr>
            <a:r>
              <a:rPr lang="es-ES" sz="2400" dirty="0" smtClean="0">
                <a:solidFill>
                  <a:srgbClr val="0070C0"/>
                </a:solidFill>
              </a:rPr>
              <a:t>Sistema de afiliación a un esquema de seguro obligatorio (público o privado)</a:t>
            </a:r>
          </a:p>
          <a:p>
            <a:pPr marL="914400" lvl="1" indent="-457200">
              <a:buFont typeface="+mj-lt"/>
              <a:buAutoNum type="arabicPeriod"/>
            </a:pPr>
            <a:r>
              <a:rPr lang="es-ES" sz="2400" dirty="0" smtClean="0">
                <a:solidFill>
                  <a:srgbClr val="0070C0"/>
                </a:solidFill>
              </a:rPr>
              <a:t>Contribución solidaria obligatoria (proporcional al ingreso)</a:t>
            </a:r>
          </a:p>
          <a:p>
            <a:r>
              <a:rPr lang="es-ES" sz="2800" dirty="0" smtClean="0">
                <a:solidFill>
                  <a:srgbClr val="0070C0"/>
                </a:solidFill>
              </a:rPr>
              <a:t>Sin regulación hay fuertes incentivos para la selección de riesgo</a:t>
            </a:r>
          </a:p>
        </p:txBody>
      </p:sp>
      <p:sp>
        <p:nvSpPr>
          <p:cNvPr id="20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52" name="Rectangle 4"/>
          <p:cNvSpPr>
            <a:spLocks noChangeArrowheads="1"/>
          </p:cNvSpPr>
          <p:nvPr/>
        </p:nvSpPr>
        <p:spPr bwMode="auto">
          <a:xfrm>
            <a:off x="0" y="723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2053" name="Rectangle 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205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2058" name="Rectangle 10"/>
          <p:cNvSpPr>
            <a:spLocks noChangeArrowheads="1"/>
          </p:cNvSpPr>
          <p:nvPr/>
        </p:nvSpPr>
        <p:spPr bwMode="auto">
          <a:xfrm>
            <a:off x="0" y="676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2059" name="Rectangle 11"/>
          <p:cNvSpPr>
            <a:spLocks noChangeArrowheads="1"/>
          </p:cNvSpPr>
          <p:nvPr/>
        </p:nvSpPr>
        <p:spPr bwMode="auto">
          <a:xfrm>
            <a:off x="0" y="895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9447" y="3473127"/>
            <a:ext cx="3499205" cy="1711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376264"/>
            <a:ext cx="2302396" cy="1096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2644" y="1949127"/>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2187" y="5176693"/>
            <a:ext cx="3409582" cy="142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79081" y="-1712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15116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755576" y="360040"/>
            <a:ext cx="7272808" cy="836712"/>
          </a:xfr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p>
            <a:pPr marL="342900" indent="-342900" fontAlgn="base">
              <a:spcAft>
                <a:spcPct val="0"/>
              </a:spcAft>
              <a:buFont typeface="Arial" pitchFamily="34" charset="0"/>
            </a:pPr>
            <a:r>
              <a:rPr lang="es-CL" sz="4000" dirty="0">
                <a:latin typeface="Calibri" pitchFamily="34" charset="0"/>
              </a:rPr>
              <a:t>Lecciones </a:t>
            </a:r>
            <a:r>
              <a:rPr lang="es-CL" sz="4000" dirty="0" smtClean="0">
                <a:latin typeface="Calibri" pitchFamily="34" charset="0"/>
              </a:rPr>
              <a:t>de la </a:t>
            </a:r>
            <a:r>
              <a:rPr lang="es-CL" sz="4000" dirty="0">
                <a:latin typeface="Calibri" pitchFamily="34" charset="0"/>
              </a:rPr>
              <a:t>literatura</a:t>
            </a:r>
            <a:endParaRPr lang="es-ES" sz="4000" dirty="0">
              <a:latin typeface="Calibri" pitchFamily="34" charset="0"/>
            </a:endParaRPr>
          </a:p>
        </p:txBody>
      </p:sp>
      <p:sp>
        <p:nvSpPr>
          <p:cNvPr id="24579" name="2 Marcador de contenido"/>
          <p:cNvSpPr>
            <a:spLocks noGrp="1"/>
          </p:cNvSpPr>
          <p:nvPr>
            <p:ph sz="quarter" idx="1"/>
          </p:nvPr>
        </p:nvSpPr>
        <p:spPr>
          <a:xfrm>
            <a:off x="468313" y="1876251"/>
            <a:ext cx="8229600" cy="4937125"/>
          </a:xfrm>
        </p:spPr>
        <p:txBody>
          <a:bodyPr>
            <a:normAutofit lnSpcReduction="10000"/>
          </a:bodyPr>
          <a:lstStyle/>
          <a:p>
            <a:pPr marL="514350" indent="-514350">
              <a:buFont typeface="+mj-lt"/>
              <a:buAutoNum type="arabicPeriod"/>
            </a:pPr>
            <a:r>
              <a:rPr lang="es-CL" sz="2600" dirty="0" smtClean="0">
                <a:solidFill>
                  <a:srgbClr val="0070C0"/>
                </a:solidFill>
              </a:rPr>
              <a:t>El sistema de pago debe estar enfocado a la eficiencia ($ x resultados de salud) y no a la productividad ($ x actividad)</a:t>
            </a:r>
          </a:p>
          <a:p>
            <a:pPr marL="514350" indent="-514350">
              <a:buFont typeface="+mj-lt"/>
              <a:buAutoNum type="arabicPeriod"/>
            </a:pPr>
            <a:r>
              <a:rPr lang="es-CL" sz="2600" dirty="0" smtClean="0">
                <a:solidFill>
                  <a:srgbClr val="0070C0"/>
                </a:solidFill>
              </a:rPr>
              <a:t>El pago a RISS debe poder ajustarse x riesgo</a:t>
            </a:r>
          </a:p>
          <a:p>
            <a:pPr marL="514350" indent="-514350">
              <a:buFont typeface="+mj-lt"/>
              <a:buAutoNum type="arabicPeriod"/>
            </a:pPr>
            <a:r>
              <a:rPr lang="es-CL" sz="2600" dirty="0" smtClean="0">
                <a:solidFill>
                  <a:srgbClr val="0070C0"/>
                </a:solidFill>
              </a:rPr>
              <a:t>Los </a:t>
            </a:r>
            <a:r>
              <a:rPr lang="es-CL" sz="2600" dirty="0" err="1" smtClean="0">
                <a:solidFill>
                  <a:srgbClr val="0070C0"/>
                </a:solidFill>
              </a:rPr>
              <a:t>GRDs</a:t>
            </a:r>
            <a:r>
              <a:rPr lang="es-CL" sz="2600" dirty="0" smtClean="0">
                <a:solidFill>
                  <a:srgbClr val="0070C0"/>
                </a:solidFill>
              </a:rPr>
              <a:t> (y otros mecanismos de pago por mezcla de casos) deben usarse para la asignación de las instituciones de la RISS</a:t>
            </a:r>
          </a:p>
          <a:p>
            <a:pPr marL="914400" lvl="1" indent="-514350"/>
            <a:r>
              <a:rPr lang="es-CL" sz="2400" dirty="0" smtClean="0">
                <a:solidFill>
                  <a:srgbClr val="0070C0"/>
                </a:solidFill>
              </a:rPr>
              <a:t>Hay costos diferenciales que son legítimos que pueden ser cubiertos con presupuesto histórico</a:t>
            </a:r>
          </a:p>
          <a:p>
            <a:pPr marL="514350" indent="-514350">
              <a:buFont typeface="+mj-lt"/>
              <a:buAutoNum type="arabicPeriod"/>
            </a:pPr>
            <a:r>
              <a:rPr lang="es-CL" sz="2600" dirty="0" smtClean="0">
                <a:solidFill>
                  <a:srgbClr val="0070C0"/>
                </a:solidFill>
              </a:rPr>
              <a:t>Vasos comunicantes y subsidios cruzados</a:t>
            </a:r>
          </a:p>
          <a:p>
            <a:pPr lvl="1"/>
            <a:r>
              <a:rPr lang="es-CL" sz="2400" dirty="0" smtClean="0">
                <a:solidFill>
                  <a:srgbClr val="0070C0"/>
                </a:solidFill>
              </a:rPr>
              <a:t>El sistema de pago no puede dejar “cabos sueltos” o posibilidades de escape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9081" y="-1712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1783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544" y="3212976"/>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589732" y="44624"/>
            <a:ext cx="8086724" cy="1143000"/>
          </a:xfr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p>
            <a:pPr marL="342900" indent="-342900" fontAlgn="base">
              <a:spcAft>
                <a:spcPct val="0"/>
              </a:spcAft>
              <a:buFont typeface="Arial" pitchFamily="34" charset="0"/>
            </a:pPr>
            <a:r>
              <a:rPr lang="es-ES" sz="4000" dirty="0" smtClean="0">
                <a:latin typeface="Calibri" pitchFamily="34" charset="0"/>
              </a:rPr>
              <a:t>Lógica del ajuste </a:t>
            </a:r>
            <a:r>
              <a:rPr lang="es-ES" sz="4000" dirty="0">
                <a:latin typeface="Calibri" pitchFamily="34" charset="0"/>
              </a:rPr>
              <a:t>de </a:t>
            </a:r>
            <a:r>
              <a:rPr lang="es-ES" sz="4000" dirty="0" smtClean="0">
                <a:latin typeface="Calibri" pitchFamily="34" charset="0"/>
              </a:rPr>
              <a:t>riesgos</a:t>
            </a:r>
            <a:endParaRPr lang="es-ES" sz="4000" dirty="0">
              <a:latin typeface="Calibri" pitchFamily="34" charset="0"/>
            </a:endParaRPr>
          </a:p>
        </p:txBody>
      </p:sp>
      <p:sp>
        <p:nvSpPr>
          <p:cNvPr id="5" name="4 CuadroTexto"/>
          <p:cNvSpPr txBox="1"/>
          <p:nvPr/>
        </p:nvSpPr>
        <p:spPr>
          <a:xfrm>
            <a:off x="6405854" y="6577607"/>
            <a:ext cx="2599494" cy="307777"/>
          </a:xfrm>
          <a:prstGeom prst="rect">
            <a:avLst/>
          </a:prstGeom>
          <a:noFill/>
        </p:spPr>
        <p:txBody>
          <a:bodyPr wrap="none" rtlCol="0">
            <a:spAutoFit/>
          </a:bodyPr>
          <a:lstStyle/>
          <a:p>
            <a:r>
              <a:rPr lang="es-ES" sz="1400" dirty="0" smtClean="0">
                <a:latin typeface="+mj-lt"/>
              </a:rPr>
              <a:t>Fuente: adaptado de Cid  C, 2011</a:t>
            </a:r>
            <a:endParaRPr lang="es-ES" sz="1400" dirty="0">
              <a:latin typeface="+mj-lt"/>
            </a:endParaRPr>
          </a:p>
        </p:txBody>
      </p:sp>
      <p:sp>
        <p:nvSpPr>
          <p:cNvPr id="4" name="TextBox 3"/>
          <p:cNvSpPr txBox="1"/>
          <p:nvPr/>
        </p:nvSpPr>
        <p:spPr>
          <a:xfrm>
            <a:off x="323528" y="1768865"/>
            <a:ext cx="2232248" cy="1588127"/>
          </a:xfrm>
          <a:prstGeom prst="rect">
            <a:avLst/>
          </a:prstGeom>
          <a:noFill/>
        </p:spPr>
        <p:txBody>
          <a:bodyPr wrap="square" rtlCol="0">
            <a:spAutoFit/>
          </a:bodyPr>
          <a:lstStyle/>
          <a:p>
            <a:pPr>
              <a:lnSpc>
                <a:spcPct val="90000"/>
              </a:lnSpc>
            </a:pPr>
            <a:r>
              <a:rPr lang="es-ES_tradnl" b="1" dirty="0" smtClean="0">
                <a:solidFill>
                  <a:srgbClr val="0070C0"/>
                </a:solidFill>
                <a:latin typeface="+mj-lt"/>
              </a:rPr>
              <a:t>Fondo solidario </a:t>
            </a:r>
            <a:r>
              <a:rPr lang="es-ES_tradnl" dirty="0" smtClean="0">
                <a:solidFill>
                  <a:srgbClr val="0070C0"/>
                </a:solidFill>
                <a:latin typeface="+mj-lt"/>
              </a:rPr>
              <a:t>(mecanismo </a:t>
            </a:r>
            <a:r>
              <a:rPr lang="es-ES_tradnl" dirty="0">
                <a:solidFill>
                  <a:srgbClr val="0070C0"/>
                </a:solidFill>
                <a:latin typeface="+mj-lt"/>
              </a:rPr>
              <a:t>institucional </a:t>
            </a:r>
            <a:r>
              <a:rPr lang="es-ES_tradnl" dirty="0" smtClean="0">
                <a:solidFill>
                  <a:srgbClr val="0070C0"/>
                </a:solidFill>
                <a:latin typeface="+mj-lt"/>
              </a:rPr>
              <a:t>de ajuste financiero periódico </a:t>
            </a:r>
            <a:r>
              <a:rPr lang="es-ES_tradnl" dirty="0">
                <a:solidFill>
                  <a:srgbClr val="0070C0"/>
                </a:solidFill>
                <a:latin typeface="+mj-lt"/>
              </a:rPr>
              <a:t>con las Instituciones </a:t>
            </a:r>
            <a:r>
              <a:rPr lang="es-ES_tradnl" dirty="0" smtClean="0">
                <a:solidFill>
                  <a:srgbClr val="0070C0"/>
                </a:solidFill>
                <a:latin typeface="+mj-lt"/>
              </a:rPr>
              <a:t>previsionales)</a:t>
            </a:r>
            <a:endParaRPr lang="es-ES_tradnl" i="1" dirty="0" smtClean="0">
              <a:solidFill>
                <a:srgbClr val="0070C0"/>
              </a:solidFill>
              <a:latin typeface="+mj-lt"/>
            </a:endParaRPr>
          </a:p>
        </p:txBody>
      </p:sp>
      <p:pic>
        <p:nvPicPr>
          <p:cNvPr id="419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43239"/>
            <a:ext cx="1903575" cy="1538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2300080" y="1391982"/>
            <a:ext cx="2376264" cy="2973122"/>
          </a:xfrm>
          <a:prstGeom prst="rect">
            <a:avLst/>
          </a:prstGeom>
          <a:noFill/>
        </p:spPr>
        <p:txBody>
          <a:bodyPr wrap="square" rtlCol="0">
            <a:spAutoFit/>
          </a:bodyPr>
          <a:lstStyle/>
          <a:p>
            <a:pPr marL="206375" lvl="1" indent="-206375">
              <a:lnSpc>
                <a:spcPct val="90000"/>
              </a:lnSpc>
              <a:buFont typeface="Arial" pitchFamily="34" charset="0"/>
              <a:buChar char="•"/>
            </a:pPr>
            <a:r>
              <a:rPr lang="es-ES_tradnl" sz="1600" b="1" i="1" dirty="0" smtClean="0">
                <a:solidFill>
                  <a:srgbClr val="0070C0"/>
                </a:solidFill>
                <a:latin typeface="+mj-lt"/>
              </a:rPr>
              <a:t>Ajuste por Riesgo </a:t>
            </a:r>
            <a:r>
              <a:rPr lang="es-ES_tradnl" sz="1600" i="1" dirty="0" smtClean="0">
                <a:solidFill>
                  <a:srgbClr val="0070C0"/>
                </a:solidFill>
                <a:latin typeface="+mj-lt"/>
              </a:rPr>
              <a:t>(Ex–ante)</a:t>
            </a:r>
            <a:r>
              <a:rPr lang="es-ES_tradnl" sz="1600" dirty="0" smtClean="0">
                <a:solidFill>
                  <a:srgbClr val="0070C0"/>
                </a:solidFill>
                <a:latin typeface="+mj-lt"/>
              </a:rPr>
              <a:t>: Opera como subvención a la prima per cápita de acuerdo a los riesgos individuales  (sexo, edad, otros).</a:t>
            </a:r>
          </a:p>
          <a:p>
            <a:pPr marL="206375" lvl="1" indent="-206375">
              <a:lnSpc>
                <a:spcPct val="90000"/>
              </a:lnSpc>
              <a:buFont typeface="Arial" pitchFamily="34" charset="0"/>
              <a:buChar char="•"/>
            </a:pPr>
            <a:r>
              <a:rPr lang="es-ES_tradnl" sz="1600" b="1" i="1" dirty="0" smtClean="0">
                <a:solidFill>
                  <a:srgbClr val="0070C0"/>
                </a:solidFill>
                <a:latin typeface="+mj-lt"/>
              </a:rPr>
              <a:t>Riesgo compartido catastrófico </a:t>
            </a:r>
            <a:r>
              <a:rPr lang="es-ES_tradnl" sz="1600" i="1" dirty="0" smtClean="0">
                <a:solidFill>
                  <a:srgbClr val="0070C0"/>
                </a:solidFill>
                <a:latin typeface="+mj-lt"/>
              </a:rPr>
              <a:t>(</a:t>
            </a:r>
            <a:r>
              <a:rPr lang="es-ES_tradnl" sz="1600" i="1" dirty="0" err="1" smtClean="0">
                <a:solidFill>
                  <a:srgbClr val="0070C0"/>
                </a:solidFill>
                <a:latin typeface="+mj-lt"/>
              </a:rPr>
              <a:t>Expost</a:t>
            </a:r>
            <a:r>
              <a:rPr lang="es-ES_tradnl" sz="1600" i="1" dirty="0">
                <a:solidFill>
                  <a:srgbClr val="0070C0"/>
                </a:solidFill>
                <a:latin typeface="+mj-lt"/>
              </a:rPr>
              <a:t>, altos costos-riesgos)</a:t>
            </a:r>
            <a:r>
              <a:rPr lang="es-ES_tradnl" sz="1600" dirty="0">
                <a:solidFill>
                  <a:srgbClr val="0070C0"/>
                </a:solidFill>
                <a:latin typeface="+mj-lt"/>
              </a:rPr>
              <a:t>: Opera como reaseguro o reembolso referencial </a:t>
            </a:r>
            <a:r>
              <a:rPr lang="es-ES_tradnl" sz="1600" dirty="0" smtClean="0">
                <a:solidFill>
                  <a:srgbClr val="0070C0"/>
                </a:solidFill>
                <a:latin typeface="+mj-lt"/>
              </a:rPr>
              <a:t>para </a:t>
            </a:r>
            <a:r>
              <a:rPr lang="es-ES_tradnl" sz="1600" dirty="0">
                <a:solidFill>
                  <a:srgbClr val="0070C0"/>
                </a:solidFill>
                <a:latin typeface="+mj-lt"/>
              </a:rPr>
              <a:t>eventos de alto costo o de alto </a:t>
            </a:r>
            <a:r>
              <a:rPr lang="es-ES_tradnl" sz="1600" dirty="0" smtClean="0">
                <a:solidFill>
                  <a:srgbClr val="0070C0"/>
                </a:solidFill>
                <a:latin typeface="+mj-lt"/>
              </a:rPr>
              <a:t>riesgo</a:t>
            </a:r>
            <a:endParaRPr lang="es-ES_tradnl" sz="1600" dirty="0">
              <a:solidFill>
                <a:srgbClr val="0070C0"/>
              </a:solidFill>
              <a:latin typeface="+mj-lt"/>
            </a:endParaRPr>
          </a:p>
        </p:txBody>
      </p:sp>
      <p:pic>
        <p:nvPicPr>
          <p:cNvPr id="4199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5729" y="1124744"/>
            <a:ext cx="3486751" cy="1835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9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064" y="2996952"/>
            <a:ext cx="2782937" cy="125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Down Arrow 14"/>
          <p:cNvSpPr/>
          <p:nvPr/>
        </p:nvSpPr>
        <p:spPr>
          <a:xfrm>
            <a:off x="7127074" y="4365104"/>
            <a:ext cx="901310" cy="86409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atin typeface="+mj-lt"/>
            </a:endParaRPr>
          </a:p>
        </p:txBody>
      </p:sp>
      <p:pic>
        <p:nvPicPr>
          <p:cNvPr id="41998"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1800" y="4663009"/>
            <a:ext cx="2572226" cy="2078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extBox 37"/>
          <p:cNvSpPr txBox="1"/>
          <p:nvPr/>
        </p:nvSpPr>
        <p:spPr>
          <a:xfrm>
            <a:off x="6372200" y="5225366"/>
            <a:ext cx="2520280" cy="867930"/>
          </a:xfrm>
          <a:prstGeom prst="rect">
            <a:avLst/>
          </a:prstGeom>
          <a:noFill/>
        </p:spPr>
        <p:txBody>
          <a:bodyPr wrap="square" rtlCol="0">
            <a:spAutoFit/>
          </a:bodyPr>
          <a:lstStyle/>
          <a:p>
            <a:pPr algn="ctr">
              <a:lnSpc>
                <a:spcPct val="90000"/>
              </a:lnSpc>
            </a:pPr>
            <a:r>
              <a:rPr lang="es-ES_tradnl" sz="2800" b="1" dirty="0" smtClean="0">
                <a:solidFill>
                  <a:srgbClr val="0070C0"/>
                </a:solidFill>
                <a:latin typeface="+mj-lt"/>
              </a:rPr>
              <a:t>Esquemas de Aseguramiento</a:t>
            </a:r>
            <a:endParaRPr lang="es-ES_tradnl" sz="2800" i="1" dirty="0" smtClean="0">
              <a:solidFill>
                <a:srgbClr val="0070C0"/>
              </a:solidFill>
              <a:latin typeface="+mj-lt"/>
            </a:endParaRPr>
          </a:p>
        </p:txBody>
      </p:sp>
      <p:sp>
        <p:nvSpPr>
          <p:cNvPr id="39" name="Down Arrow 38"/>
          <p:cNvSpPr/>
          <p:nvPr/>
        </p:nvSpPr>
        <p:spPr>
          <a:xfrm rot="5400000">
            <a:off x="5345481" y="5247807"/>
            <a:ext cx="901310" cy="86409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atin typeface="+mj-lt"/>
            </a:endParaRPr>
          </a:p>
        </p:txBody>
      </p:sp>
      <p:sp>
        <p:nvSpPr>
          <p:cNvPr id="40" name="Down Arrow 39"/>
          <p:cNvSpPr/>
          <p:nvPr/>
        </p:nvSpPr>
        <p:spPr>
          <a:xfrm rot="5400000">
            <a:off x="1889097" y="5247807"/>
            <a:ext cx="901310" cy="86409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latin typeface="+mj-lt"/>
            </a:endParaRPr>
          </a:p>
        </p:txBody>
      </p:sp>
      <p:pic>
        <p:nvPicPr>
          <p:cNvPr id="1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79081" y="-1712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43893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9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9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9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5" grpId="0" animBg="1"/>
      <p:bldP spid="38" grpId="0"/>
      <p:bldP spid="39" grpId="0" animBg="1"/>
      <p:bldP spid="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61740" y="-234280"/>
            <a:ext cx="8086724" cy="1143000"/>
          </a:xfrm>
        </p:spPr>
        <p:txBody>
          <a:bodyPr>
            <a:normAutofit/>
          </a:bodyPr>
          <a:lstStyle/>
          <a:p>
            <a:r>
              <a:rPr lang="es-ES" sz="3200" dirty="0" smtClean="0"/>
              <a:t>Financiando Redes basadas en APS</a:t>
            </a:r>
            <a:endParaRPr lang="es-ES" sz="3200" dirty="0"/>
          </a:p>
        </p:txBody>
      </p:sp>
      <p:sp>
        <p:nvSpPr>
          <p:cNvPr id="9" name="TextBox 8"/>
          <p:cNvSpPr txBox="1"/>
          <p:nvPr/>
        </p:nvSpPr>
        <p:spPr>
          <a:xfrm>
            <a:off x="251520" y="692696"/>
            <a:ext cx="2232248" cy="1754326"/>
          </a:xfrm>
          <a:prstGeom prst="rect">
            <a:avLst/>
          </a:prstGeom>
          <a:noFill/>
        </p:spPr>
        <p:txBody>
          <a:bodyPr wrap="square" rtlCol="0">
            <a:spAutoFit/>
          </a:bodyPr>
          <a:lstStyle/>
          <a:p>
            <a:pPr marL="92075" indent="-92075">
              <a:buFont typeface="+mj-lt"/>
              <a:buAutoNum type="arabicPeriod"/>
            </a:pPr>
            <a:r>
              <a:rPr lang="es-ES" b="1" dirty="0" smtClean="0">
                <a:solidFill>
                  <a:srgbClr val="FF0000"/>
                </a:solidFill>
              </a:rPr>
              <a:t>Asignación </a:t>
            </a:r>
            <a:r>
              <a:rPr lang="es-ES" b="1" dirty="0">
                <a:solidFill>
                  <a:srgbClr val="FF0000"/>
                </a:solidFill>
              </a:rPr>
              <a:t>poblacional con per-cápita ajustado por riesgos (techo presupuestario</a:t>
            </a:r>
            <a:r>
              <a:rPr lang="es-ES" b="1" dirty="0" smtClean="0">
                <a:solidFill>
                  <a:srgbClr val="FF0000"/>
                </a:solidFill>
              </a:rPr>
              <a:t>) para la RISS-APS</a:t>
            </a:r>
            <a:endParaRPr lang="es-ES" b="1" dirty="0">
              <a:solidFill>
                <a:srgbClr val="FF0000"/>
              </a:solidFill>
            </a:endParaRPr>
          </a:p>
        </p:txBody>
      </p:sp>
      <p:sp>
        <p:nvSpPr>
          <p:cNvPr id="12" name="TextBox 11"/>
          <p:cNvSpPr txBox="1"/>
          <p:nvPr/>
        </p:nvSpPr>
        <p:spPr>
          <a:xfrm>
            <a:off x="6912768" y="3247816"/>
            <a:ext cx="1907704" cy="2031325"/>
          </a:xfrm>
          <a:prstGeom prst="rect">
            <a:avLst/>
          </a:prstGeom>
          <a:noFill/>
        </p:spPr>
        <p:txBody>
          <a:bodyPr wrap="square" rtlCol="0">
            <a:spAutoFit/>
          </a:bodyPr>
          <a:lstStyle/>
          <a:p>
            <a:pPr marL="92075" indent="-92075">
              <a:buFont typeface="+mj-lt"/>
              <a:buAutoNum type="arabicPeriod" startAt="3"/>
            </a:pPr>
            <a:r>
              <a:rPr lang="es-ES" b="1" dirty="0">
                <a:solidFill>
                  <a:srgbClr val="FF0000"/>
                </a:solidFill>
              </a:rPr>
              <a:t>Pagos a la APS mediante per-cápita ajustado por riesgos usando morbilidad (ACG, DCG o CRG)</a:t>
            </a: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879938"/>
            <a:ext cx="6179340" cy="4637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508104" y="1556792"/>
            <a:ext cx="3203848" cy="1200329"/>
          </a:xfrm>
          <a:prstGeom prst="rect">
            <a:avLst/>
          </a:prstGeom>
          <a:noFill/>
        </p:spPr>
        <p:txBody>
          <a:bodyPr wrap="square" rtlCol="0">
            <a:spAutoFit/>
          </a:bodyPr>
          <a:lstStyle>
            <a:defPPr>
              <a:defRPr lang="fr-FR"/>
            </a:defPPr>
            <a:lvl1pPr marL="342900" indent="-342900">
              <a:buFont typeface="+mj-lt"/>
              <a:buAutoNum type="arabicPeriod"/>
              <a:defRPr b="1">
                <a:solidFill>
                  <a:schemeClr val="tx2">
                    <a:lumMod val="50000"/>
                  </a:schemeClr>
                </a:solidFill>
              </a:defRPr>
            </a:lvl1pPr>
          </a:lstStyle>
          <a:p>
            <a:pPr marL="95250" indent="-95250">
              <a:buFont typeface="+mj-lt"/>
              <a:buAutoNum type="arabicPeriod" startAt="2"/>
            </a:pPr>
            <a:r>
              <a:rPr lang="es-ES" dirty="0">
                <a:solidFill>
                  <a:srgbClr val="FF0000"/>
                </a:solidFill>
              </a:rPr>
              <a:t>Pagos a hospitales: competencia comparada por </a:t>
            </a:r>
            <a:r>
              <a:rPr lang="es-ES" dirty="0" err="1" smtClean="0">
                <a:solidFill>
                  <a:srgbClr val="FF0000"/>
                </a:solidFill>
              </a:rPr>
              <a:t>GRDs</a:t>
            </a:r>
            <a:r>
              <a:rPr lang="es-ES" dirty="0" smtClean="0">
                <a:solidFill>
                  <a:srgbClr val="FF0000"/>
                </a:solidFill>
              </a:rPr>
              <a:t> mezclado con presupuesto históricos </a:t>
            </a:r>
            <a:endParaRPr lang="es-ES" dirty="0">
              <a:solidFill>
                <a:srgbClr val="FF0000"/>
              </a:solidFill>
            </a:endParaRPr>
          </a:p>
        </p:txBody>
      </p:sp>
      <p:sp>
        <p:nvSpPr>
          <p:cNvPr id="10" name="Rectangle 3"/>
          <p:cNvSpPr txBox="1">
            <a:spLocks noChangeArrowheads="1"/>
          </p:cNvSpPr>
          <p:nvPr/>
        </p:nvSpPr>
        <p:spPr>
          <a:xfrm>
            <a:off x="324544" y="764704"/>
            <a:ext cx="8495928" cy="5256584"/>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rgbClr val="0070C0"/>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70C0"/>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70C0"/>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s-ES" sz="2800" dirty="0" smtClean="0"/>
              <a:t>EL pago a IS de APS debe estar inserto dentro de un esquema de financiamiento en RED integrada </a:t>
            </a:r>
          </a:p>
          <a:p>
            <a:pPr>
              <a:lnSpc>
                <a:spcPct val="90000"/>
              </a:lnSpc>
            </a:pPr>
            <a:r>
              <a:rPr lang="es-ES" sz="2800" dirty="0" smtClean="0"/>
              <a:t>En este sentido, debe diseñarse para que incentive la coordinación:</a:t>
            </a:r>
          </a:p>
          <a:p>
            <a:pPr lvl="1">
              <a:lnSpc>
                <a:spcPct val="90000"/>
              </a:lnSpc>
            </a:pPr>
            <a:r>
              <a:rPr lang="es-ES" sz="2400" dirty="0" smtClean="0"/>
              <a:t>clínica (continuidad de la atención)</a:t>
            </a:r>
          </a:p>
          <a:p>
            <a:pPr lvl="1">
              <a:lnSpc>
                <a:spcPct val="90000"/>
              </a:lnSpc>
            </a:pPr>
            <a:r>
              <a:rPr lang="es-ES" sz="2400" dirty="0" smtClean="0"/>
              <a:t>administrativa </a:t>
            </a:r>
          </a:p>
          <a:p>
            <a:pPr lvl="1">
              <a:lnSpc>
                <a:spcPct val="90000"/>
              </a:lnSpc>
            </a:pPr>
            <a:r>
              <a:rPr lang="es-ES" sz="2400" dirty="0" smtClean="0"/>
              <a:t>informativa</a:t>
            </a:r>
          </a:p>
          <a:p>
            <a:pPr lvl="1">
              <a:lnSpc>
                <a:spcPct val="90000"/>
              </a:lnSpc>
            </a:pPr>
            <a:r>
              <a:rPr lang="es-ES" sz="2400" dirty="0" smtClean="0"/>
              <a:t>financiera</a:t>
            </a:r>
            <a:endParaRPr lang="es-ES" sz="2800" dirty="0" smtClean="0"/>
          </a:p>
          <a:p>
            <a:r>
              <a:rPr lang="es-ES" sz="2800" dirty="0" smtClean="0"/>
              <a:t>Todos </a:t>
            </a:r>
            <a:r>
              <a:rPr lang="es-ES" sz="2800" dirty="0"/>
              <a:t>los integrantes de la RED comparten un techo presupuestario ajustado al costo y al riesgo de la población  a </a:t>
            </a:r>
            <a:r>
              <a:rPr lang="es-ES" sz="2800" dirty="0" smtClean="0"/>
              <a:t>cargo</a:t>
            </a:r>
          </a:p>
          <a:p>
            <a:r>
              <a:rPr lang="es-ES" sz="2800" dirty="0" smtClean="0"/>
              <a:t>Sistema </a:t>
            </a:r>
            <a:r>
              <a:rPr lang="es-ES" sz="2800" dirty="0"/>
              <a:t>de pagos </a:t>
            </a:r>
            <a:r>
              <a:rPr lang="es-ES" sz="2800" dirty="0" smtClean="0"/>
              <a:t>mixto</a:t>
            </a:r>
            <a:endParaRPr lang="es-ES" sz="2800"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9081" y="-1712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66203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5" grpId="0"/>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9738"/>
            <a:ext cx="5518065" cy="1696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069724" y="1672310"/>
            <a:ext cx="2930260" cy="3816429"/>
          </a:xfrm>
          <a:prstGeom prst="rect">
            <a:avLst/>
          </a:prstGeom>
          <a:noFill/>
        </p:spPr>
        <p:txBody>
          <a:bodyPr wrap="square" rtlCol="0">
            <a:spAutoFit/>
          </a:bodyPr>
          <a:lstStyle/>
          <a:p>
            <a:pPr marL="342900" indent="-342900">
              <a:buFont typeface="Arial" pitchFamily="34" charset="0"/>
              <a:buChar char="•"/>
            </a:pPr>
            <a:r>
              <a:rPr lang="es-CL" sz="2200" dirty="0" smtClean="0">
                <a:solidFill>
                  <a:srgbClr val="0070C0"/>
                </a:solidFill>
                <a:latin typeface="+mj-lt"/>
              </a:rPr>
              <a:t>Cuantos capitas diferentes habría que tener para controlar por sexo y edad?</a:t>
            </a:r>
          </a:p>
          <a:p>
            <a:pPr marL="342900" indent="-342900">
              <a:buFont typeface="Arial" pitchFamily="34" charset="0"/>
              <a:buChar char="•"/>
            </a:pPr>
            <a:r>
              <a:rPr lang="es-CL" sz="2200" dirty="0" smtClean="0">
                <a:solidFill>
                  <a:srgbClr val="0070C0"/>
                </a:solidFill>
                <a:latin typeface="+mj-lt"/>
              </a:rPr>
              <a:t>Elabore el cuadro de factores por riesgo</a:t>
            </a:r>
          </a:p>
          <a:p>
            <a:pPr marL="342900" indent="-342900">
              <a:buFont typeface="Arial" pitchFamily="34" charset="0"/>
              <a:buChar char="•"/>
            </a:pPr>
            <a:r>
              <a:rPr lang="es-CL" sz="2200" dirty="0" smtClean="0">
                <a:solidFill>
                  <a:srgbClr val="0070C0"/>
                </a:solidFill>
                <a:latin typeface="+mj-lt"/>
              </a:rPr>
              <a:t>Grafique los costos esperados para hombres y mujeres y los costos ajustados</a:t>
            </a:r>
          </a:p>
        </p:txBody>
      </p:sp>
      <p:sp>
        <p:nvSpPr>
          <p:cNvPr id="3" name="Rectangle 2"/>
          <p:cNvSpPr/>
          <p:nvPr/>
        </p:nvSpPr>
        <p:spPr>
          <a:xfrm>
            <a:off x="4042778" y="1679738"/>
            <a:ext cx="1728192" cy="1400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Rectangle 6"/>
          <p:cNvSpPr/>
          <p:nvPr/>
        </p:nvSpPr>
        <p:spPr>
          <a:xfrm>
            <a:off x="852294" y="3079977"/>
            <a:ext cx="5375890" cy="407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9081" y="-1712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85163"/>
            <a:ext cx="5927834" cy="1188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1802" y="4737865"/>
            <a:ext cx="5939636" cy="1400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846187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P spid="7"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8" y="276225"/>
            <a:ext cx="8682037" cy="630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1135117" y="4619299"/>
            <a:ext cx="684223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819703" y="4317557"/>
            <a:ext cx="1513489" cy="646331"/>
          </a:xfrm>
          <a:prstGeom prst="rect">
            <a:avLst/>
          </a:prstGeom>
          <a:noFill/>
        </p:spPr>
        <p:txBody>
          <a:bodyPr wrap="square" rtlCol="0">
            <a:spAutoFit/>
          </a:bodyPr>
          <a:lstStyle/>
          <a:p>
            <a:r>
              <a:rPr lang="es-CL" dirty="0" smtClean="0">
                <a:latin typeface="+mj-lt"/>
              </a:rPr>
              <a:t>Promedio: 628 mil</a:t>
            </a:r>
            <a:endParaRPr lang="es-CL" dirty="0">
              <a:latin typeface="+mj-lt"/>
            </a:endParaRPr>
          </a:p>
        </p:txBody>
      </p:sp>
    </p:spTree>
    <p:extLst>
      <p:ext uri="{BB962C8B-B14F-4D97-AF65-F5344CB8AC3E}">
        <p14:creationId xmlns:p14="http://schemas.microsoft.com/office/powerpoint/2010/main" val="18979939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258" name="Oval 2"/>
          <p:cNvSpPr>
            <a:spLocks noChangeArrowheads="1"/>
          </p:cNvSpPr>
          <p:nvPr/>
        </p:nvSpPr>
        <p:spPr bwMode="auto">
          <a:xfrm>
            <a:off x="692150" y="815662"/>
            <a:ext cx="3644900" cy="3035300"/>
          </a:xfrm>
          <a:prstGeom prst="ellipse">
            <a:avLst/>
          </a:prstGeom>
          <a:solidFill>
            <a:srgbClr val="00FF00"/>
          </a:solidFill>
          <a:ln w="12700">
            <a:solidFill>
              <a:schemeClr val="tx1"/>
            </a:solidFill>
            <a:round/>
            <a:headEnd/>
            <a:tailEnd/>
          </a:ln>
        </p:spPr>
        <p:txBody>
          <a:bodyPr wrap="none" anchor="ctr"/>
          <a:lstStyle/>
          <a:p>
            <a:endParaRPr lang="es-CL">
              <a:latin typeface="Calibri" pitchFamily="34" charset="0"/>
            </a:endParaRPr>
          </a:p>
        </p:txBody>
      </p:sp>
      <p:sp>
        <p:nvSpPr>
          <p:cNvPr id="32772" name="Rectangle 3"/>
          <p:cNvSpPr>
            <a:spLocks noChangeArrowheads="1"/>
          </p:cNvSpPr>
          <p:nvPr/>
        </p:nvSpPr>
        <p:spPr bwMode="auto">
          <a:xfrm>
            <a:off x="1187624" y="1266512"/>
            <a:ext cx="2552328" cy="2235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7" rIns="92075" bIns="46037">
            <a:spAutoFit/>
          </a:bodyPr>
          <a:lstStyle/>
          <a:p>
            <a:pPr algn="ctr" eaLnBrk="0" hangingPunct="0">
              <a:spcBef>
                <a:spcPct val="20000"/>
              </a:spcBef>
            </a:pPr>
            <a:r>
              <a:rPr lang="es-CL" sz="2400" b="1" dirty="0" smtClean="0">
                <a:solidFill>
                  <a:srgbClr val="000000"/>
                </a:solidFill>
                <a:latin typeface="Calibri" pitchFamily="34" charset="0"/>
              </a:rPr>
              <a:t>1. Objeto del pago</a:t>
            </a:r>
            <a:endParaRPr lang="es-CL" sz="2400" dirty="0" smtClean="0">
              <a:solidFill>
                <a:srgbClr val="000000"/>
              </a:solidFill>
              <a:latin typeface="Calibri" pitchFamily="34" charset="0"/>
            </a:endParaRPr>
          </a:p>
          <a:p>
            <a:pPr marL="342900" indent="-342900" eaLnBrk="0" hangingPunct="0">
              <a:spcBef>
                <a:spcPct val="20000"/>
              </a:spcBef>
              <a:buFont typeface="Arial" pitchFamily="34" charset="0"/>
              <a:buChar char="•"/>
            </a:pPr>
            <a:r>
              <a:rPr lang="es-CL" sz="2400" dirty="0" smtClean="0">
                <a:solidFill>
                  <a:srgbClr val="000000"/>
                </a:solidFill>
                <a:latin typeface="Calibri" pitchFamily="34" charset="0"/>
              </a:rPr>
              <a:t>Recursos</a:t>
            </a:r>
            <a:endParaRPr lang="es-CL" sz="2400" dirty="0">
              <a:solidFill>
                <a:srgbClr val="000000"/>
              </a:solidFill>
              <a:latin typeface="Calibri" pitchFamily="34" charset="0"/>
            </a:endParaRPr>
          </a:p>
          <a:p>
            <a:pPr marL="342900" indent="-342900" eaLnBrk="0" hangingPunct="0">
              <a:spcBef>
                <a:spcPct val="20000"/>
              </a:spcBef>
              <a:buFont typeface="Arial" pitchFamily="34" charset="0"/>
              <a:buChar char="•"/>
            </a:pPr>
            <a:r>
              <a:rPr lang="es-CL" sz="2400" dirty="0" smtClean="0">
                <a:solidFill>
                  <a:srgbClr val="000000"/>
                </a:solidFill>
                <a:latin typeface="Calibri" pitchFamily="34" charset="0"/>
              </a:rPr>
              <a:t>Servicios</a:t>
            </a:r>
          </a:p>
          <a:p>
            <a:pPr marL="342900" indent="-342900" eaLnBrk="0" hangingPunct="0">
              <a:spcBef>
                <a:spcPct val="20000"/>
              </a:spcBef>
              <a:buFont typeface="Arial" pitchFamily="34" charset="0"/>
              <a:buChar char="•"/>
            </a:pPr>
            <a:r>
              <a:rPr lang="es-CL" sz="2400" dirty="0" smtClean="0">
                <a:solidFill>
                  <a:srgbClr val="000000"/>
                </a:solidFill>
                <a:latin typeface="Calibri" pitchFamily="34" charset="0"/>
              </a:rPr>
              <a:t>Responsabilidad</a:t>
            </a:r>
          </a:p>
          <a:p>
            <a:pPr marL="342900" indent="-342900" eaLnBrk="0" hangingPunct="0">
              <a:spcBef>
                <a:spcPct val="20000"/>
              </a:spcBef>
              <a:buFontTx/>
              <a:buChar char="-"/>
            </a:pPr>
            <a:endParaRPr lang="es-CL" sz="2400" dirty="0">
              <a:solidFill>
                <a:srgbClr val="000000"/>
              </a:solidFill>
              <a:latin typeface="Calibri" pitchFamily="34" charset="0"/>
            </a:endParaRPr>
          </a:p>
        </p:txBody>
      </p:sp>
      <p:sp>
        <p:nvSpPr>
          <p:cNvPr id="1248260" name="Oval 4"/>
          <p:cNvSpPr>
            <a:spLocks noChangeArrowheads="1"/>
          </p:cNvSpPr>
          <p:nvPr/>
        </p:nvSpPr>
        <p:spPr bwMode="auto">
          <a:xfrm>
            <a:off x="768350" y="4092262"/>
            <a:ext cx="3644900" cy="2882900"/>
          </a:xfrm>
          <a:prstGeom prst="ellipse">
            <a:avLst/>
          </a:prstGeom>
          <a:solidFill>
            <a:srgbClr val="FFFF00"/>
          </a:solidFill>
          <a:ln w="12700">
            <a:solidFill>
              <a:schemeClr val="tx1"/>
            </a:solidFill>
            <a:round/>
            <a:headEnd/>
            <a:tailEnd/>
          </a:ln>
        </p:spPr>
        <p:txBody>
          <a:bodyPr wrap="none" anchor="ctr"/>
          <a:lstStyle/>
          <a:p>
            <a:endParaRPr lang="es-CL">
              <a:latin typeface="Calibri" pitchFamily="34" charset="0"/>
            </a:endParaRPr>
          </a:p>
        </p:txBody>
      </p:sp>
      <p:sp>
        <p:nvSpPr>
          <p:cNvPr id="1248261" name="Oval 5"/>
          <p:cNvSpPr>
            <a:spLocks noChangeArrowheads="1"/>
          </p:cNvSpPr>
          <p:nvPr/>
        </p:nvSpPr>
        <p:spPr bwMode="auto">
          <a:xfrm>
            <a:off x="4806950" y="815662"/>
            <a:ext cx="3797300" cy="3035300"/>
          </a:xfrm>
          <a:prstGeom prst="ellipse">
            <a:avLst/>
          </a:prstGeom>
          <a:solidFill>
            <a:srgbClr val="FF0000"/>
          </a:solidFill>
          <a:ln w="12700">
            <a:solidFill>
              <a:schemeClr val="tx1"/>
            </a:solidFill>
            <a:round/>
            <a:headEnd/>
            <a:tailEnd/>
          </a:ln>
        </p:spPr>
        <p:txBody>
          <a:bodyPr wrap="none" anchor="ctr"/>
          <a:lstStyle/>
          <a:p>
            <a:endParaRPr lang="es-CL">
              <a:latin typeface="Calibri" pitchFamily="34" charset="0"/>
            </a:endParaRPr>
          </a:p>
        </p:txBody>
      </p:sp>
      <p:sp>
        <p:nvSpPr>
          <p:cNvPr id="1248262" name="Oval 6"/>
          <p:cNvSpPr>
            <a:spLocks noChangeArrowheads="1"/>
          </p:cNvSpPr>
          <p:nvPr/>
        </p:nvSpPr>
        <p:spPr bwMode="auto">
          <a:xfrm>
            <a:off x="4730750" y="4016062"/>
            <a:ext cx="3797300" cy="2882900"/>
          </a:xfrm>
          <a:prstGeom prst="ellipse">
            <a:avLst/>
          </a:prstGeom>
          <a:solidFill>
            <a:srgbClr val="0070C0"/>
          </a:solidFill>
          <a:ln w="12700">
            <a:solidFill>
              <a:schemeClr val="tx1"/>
            </a:solidFill>
            <a:round/>
            <a:headEnd/>
            <a:tailEnd/>
          </a:ln>
        </p:spPr>
        <p:txBody>
          <a:bodyPr wrap="none" anchor="ctr"/>
          <a:lstStyle/>
          <a:p>
            <a:endParaRPr lang="es-CL">
              <a:latin typeface="Calibri" pitchFamily="34" charset="0"/>
            </a:endParaRPr>
          </a:p>
        </p:txBody>
      </p:sp>
      <p:sp>
        <p:nvSpPr>
          <p:cNvPr id="1248263" name="Rectangle 7"/>
          <p:cNvSpPr>
            <a:spLocks noChangeArrowheads="1"/>
          </p:cNvSpPr>
          <p:nvPr/>
        </p:nvSpPr>
        <p:spPr bwMode="auto">
          <a:xfrm>
            <a:off x="5181600" y="1037912"/>
            <a:ext cx="3352800" cy="253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20000"/>
              </a:spcBef>
            </a:pPr>
            <a:r>
              <a:rPr lang="es-CL" sz="2400" dirty="0" smtClean="0">
                <a:solidFill>
                  <a:schemeClr val="bg1"/>
                </a:solidFill>
                <a:latin typeface="Calibri" pitchFamily="34" charset="0"/>
              </a:rPr>
              <a:t>      </a:t>
            </a:r>
            <a:r>
              <a:rPr lang="es-CL" sz="2400" b="1" dirty="0" smtClean="0">
                <a:solidFill>
                  <a:schemeClr val="bg1"/>
                </a:solidFill>
                <a:latin typeface="Calibri" pitchFamily="34" charset="0"/>
              </a:rPr>
              <a:t>2. Mecanismo de determinación del nivel de remuneración...</a:t>
            </a:r>
            <a:endParaRPr lang="es-CL" sz="2400" dirty="0" smtClean="0">
              <a:solidFill>
                <a:schemeClr val="bg1"/>
              </a:solidFill>
              <a:latin typeface="Calibri" pitchFamily="34" charset="0"/>
            </a:endParaRPr>
          </a:p>
          <a:p>
            <a:pPr marL="342900" indent="-342900" eaLnBrk="0" hangingPunct="0">
              <a:spcBef>
                <a:spcPct val="20000"/>
              </a:spcBef>
              <a:buFont typeface="Arial" pitchFamily="34" charset="0"/>
              <a:buChar char="•"/>
            </a:pPr>
            <a:r>
              <a:rPr lang="es-CL" sz="2400" dirty="0" smtClean="0">
                <a:solidFill>
                  <a:schemeClr val="bg1"/>
                </a:solidFill>
                <a:latin typeface="Calibri" pitchFamily="34" charset="0"/>
              </a:rPr>
              <a:t>Médico</a:t>
            </a:r>
          </a:p>
          <a:p>
            <a:pPr marL="342900" indent="-342900" eaLnBrk="0" hangingPunct="0">
              <a:spcBef>
                <a:spcPct val="20000"/>
              </a:spcBef>
              <a:buFont typeface="Arial" pitchFamily="34" charset="0"/>
              <a:buChar char="•"/>
            </a:pPr>
            <a:r>
              <a:rPr lang="es-CL" sz="2400" dirty="0" smtClean="0">
                <a:solidFill>
                  <a:schemeClr val="bg1"/>
                </a:solidFill>
                <a:latin typeface="Calibri" pitchFamily="34" charset="0"/>
              </a:rPr>
              <a:t>Negociación</a:t>
            </a:r>
          </a:p>
          <a:p>
            <a:pPr marL="342900" indent="-342900" eaLnBrk="0" hangingPunct="0">
              <a:spcBef>
                <a:spcPct val="20000"/>
              </a:spcBef>
              <a:buFont typeface="Arial" pitchFamily="34" charset="0"/>
              <a:buChar char="•"/>
            </a:pPr>
            <a:r>
              <a:rPr lang="es-CL" sz="2400" dirty="0" smtClean="0">
                <a:solidFill>
                  <a:schemeClr val="bg1"/>
                </a:solidFill>
                <a:latin typeface="Calibri" pitchFamily="34" charset="0"/>
              </a:rPr>
              <a:t>Decisión </a:t>
            </a:r>
            <a:r>
              <a:rPr lang="es-CL" sz="2400" dirty="0" err="1" smtClean="0">
                <a:solidFill>
                  <a:schemeClr val="bg1"/>
                </a:solidFill>
                <a:latin typeface="Calibri" pitchFamily="34" charset="0"/>
              </a:rPr>
              <a:t>admin</a:t>
            </a:r>
            <a:r>
              <a:rPr lang="es-CL" sz="2400" dirty="0" smtClean="0">
                <a:solidFill>
                  <a:schemeClr val="bg1"/>
                </a:solidFill>
                <a:latin typeface="Calibri" pitchFamily="34" charset="0"/>
              </a:rPr>
              <a:t>.</a:t>
            </a:r>
            <a:endParaRPr lang="es-CL" sz="2400" dirty="0">
              <a:solidFill>
                <a:schemeClr val="bg1"/>
              </a:solidFill>
              <a:latin typeface="Calibri" pitchFamily="34" charset="0"/>
            </a:endParaRPr>
          </a:p>
        </p:txBody>
      </p:sp>
      <p:sp>
        <p:nvSpPr>
          <p:cNvPr id="1248264" name="Rectangle 8"/>
          <p:cNvSpPr>
            <a:spLocks noChangeArrowheads="1"/>
          </p:cNvSpPr>
          <p:nvPr/>
        </p:nvSpPr>
        <p:spPr bwMode="auto">
          <a:xfrm>
            <a:off x="1143000" y="4619312"/>
            <a:ext cx="3429000" cy="1348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p>
            <a:pPr eaLnBrk="0" hangingPunct="0">
              <a:spcBef>
                <a:spcPct val="20000"/>
              </a:spcBef>
            </a:pPr>
            <a:r>
              <a:rPr lang="es-CL" sz="2400" b="1" dirty="0" smtClean="0">
                <a:solidFill>
                  <a:srgbClr val="000000"/>
                </a:solidFill>
                <a:latin typeface="Calibri" pitchFamily="34" charset="0"/>
              </a:rPr>
              <a:t>3. Receptor del pago</a:t>
            </a:r>
            <a:endParaRPr lang="es-CL" sz="2400" dirty="0" smtClean="0">
              <a:solidFill>
                <a:srgbClr val="000000"/>
              </a:solidFill>
              <a:latin typeface="Calibri" pitchFamily="34" charset="0"/>
            </a:endParaRPr>
          </a:p>
          <a:p>
            <a:pPr marL="342900" indent="-342900" eaLnBrk="0" hangingPunct="0">
              <a:spcBef>
                <a:spcPct val="20000"/>
              </a:spcBef>
              <a:buFont typeface="Arial" pitchFamily="34" charset="0"/>
              <a:buChar char="•"/>
            </a:pPr>
            <a:r>
              <a:rPr lang="es-CL" sz="2400" dirty="0" smtClean="0">
                <a:solidFill>
                  <a:srgbClr val="000000"/>
                </a:solidFill>
                <a:latin typeface="Calibri" pitchFamily="34" charset="0"/>
              </a:rPr>
              <a:t>Actor individual</a:t>
            </a:r>
          </a:p>
          <a:p>
            <a:pPr marL="342900" indent="-342900" eaLnBrk="0" hangingPunct="0">
              <a:spcBef>
                <a:spcPct val="20000"/>
              </a:spcBef>
              <a:buFont typeface="Arial" pitchFamily="34" charset="0"/>
              <a:buChar char="•"/>
            </a:pPr>
            <a:r>
              <a:rPr lang="es-CL" sz="2400" dirty="0" smtClean="0">
                <a:solidFill>
                  <a:srgbClr val="000000"/>
                </a:solidFill>
                <a:latin typeface="Calibri" pitchFamily="34" charset="0"/>
              </a:rPr>
              <a:t>Colectivo de actores</a:t>
            </a:r>
            <a:endParaRPr lang="es-CL" sz="2400" dirty="0">
              <a:solidFill>
                <a:srgbClr val="000000"/>
              </a:solidFill>
              <a:latin typeface="Calibri" pitchFamily="34" charset="0"/>
            </a:endParaRPr>
          </a:p>
        </p:txBody>
      </p:sp>
      <p:sp>
        <p:nvSpPr>
          <p:cNvPr id="1248265" name="Rectangle 9"/>
          <p:cNvSpPr>
            <a:spLocks noChangeArrowheads="1"/>
          </p:cNvSpPr>
          <p:nvPr/>
        </p:nvSpPr>
        <p:spPr bwMode="auto">
          <a:xfrm>
            <a:off x="5348860" y="4346044"/>
            <a:ext cx="3185540" cy="216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7" rIns="92075" bIns="46037">
            <a:spAutoFit/>
          </a:bodyPr>
          <a:lstStyle/>
          <a:p>
            <a:pPr eaLnBrk="0" hangingPunct="0">
              <a:spcBef>
                <a:spcPct val="20000"/>
              </a:spcBef>
            </a:pPr>
            <a:r>
              <a:rPr lang="es-CL" sz="2400" dirty="0" smtClean="0">
                <a:solidFill>
                  <a:schemeClr val="bg1"/>
                </a:solidFill>
                <a:latin typeface="Calibri" pitchFamily="34" charset="0"/>
              </a:rPr>
              <a:t>    </a:t>
            </a:r>
            <a:r>
              <a:rPr lang="es-CL" sz="2400" b="1" dirty="0" smtClean="0">
                <a:solidFill>
                  <a:schemeClr val="bg1"/>
                </a:solidFill>
                <a:latin typeface="Calibri" pitchFamily="34" charset="0"/>
              </a:rPr>
              <a:t>4. Responsabilidad del pago</a:t>
            </a:r>
            <a:endParaRPr lang="es-CL" sz="2400" dirty="0" smtClean="0">
              <a:solidFill>
                <a:schemeClr val="bg1"/>
              </a:solidFill>
              <a:latin typeface="Calibri" pitchFamily="34" charset="0"/>
            </a:endParaRPr>
          </a:p>
          <a:p>
            <a:pPr marL="342900" indent="-342900" eaLnBrk="0" hangingPunct="0">
              <a:spcBef>
                <a:spcPct val="20000"/>
              </a:spcBef>
              <a:buFont typeface="Arial" pitchFamily="34" charset="0"/>
              <a:buChar char="•"/>
            </a:pPr>
            <a:r>
              <a:rPr lang="es-CL" sz="2400" dirty="0" smtClean="0">
                <a:solidFill>
                  <a:schemeClr val="bg1"/>
                </a:solidFill>
                <a:latin typeface="Calibri" pitchFamily="34" charset="0"/>
              </a:rPr>
              <a:t>Pacientes</a:t>
            </a:r>
          </a:p>
          <a:p>
            <a:pPr marL="342900" indent="-342900" eaLnBrk="0" hangingPunct="0">
              <a:spcBef>
                <a:spcPct val="20000"/>
              </a:spcBef>
              <a:buFont typeface="Arial" pitchFamily="34" charset="0"/>
              <a:buChar char="•"/>
            </a:pPr>
            <a:r>
              <a:rPr lang="es-CL" sz="2400" dirty="0" smtClean="0">
                <a:solidFill>
                  <a:schemeClr val="bg1"/>
                </a:solidFill>
                <a:latin typeface="Calibri" pitchFamily="34" charset="0"/>
              </a:rPr>
              <a:t>Tercer pagador</a:t>
            </a:r>
          </a:p>
          <a:p>
            <a:pPr marL="342900" indent="-342900" eaLnBrk="0" hangingPunct="0">
              <a:spcBef>
                <a:spcPct val="20000"/>
              </a:spcBef>
              <a:buFont typeface="Arial" pitchFamily="34" charset="0"/>
              <a:buChar char="•"/>
            </a:pPr>
            <a:r>
              <a:rPr lang="es-CL" sz="2400" dirty="0" err="1" smtClean="0">
                <a:solidFill>
                  <a:schemeClr val="bg1"/>
                </a:solidFill>
                <a:latin typeface="Calibri" pitchFamily="34" charset="0"/>
              </a:rPr>
              <a:t>Org</a:t>
            </a:r>
            <a:r>
              <a:rPr lang="es-CL" sz="2400" dirty="0" smtClean="0">
                <a:solidFill>
                  <a:schemeClr val="bg1"/>
                </a:solidFill>
                <a:latin typeface="Calibri" pitchFamily="34" charset="0"/>
              </a:rPr>
              <a:t>. del profesional</a:t>
            </a:r>
            <a:endParaRPr lang="es-CL" sz="2400" dirty="0">
              <a:solidFill>
                <a:schemeClr val="bg1"/>
              </a:solidFill>
              <a:latin typeface="Calibri" pitchFamily="34" charset="0"/>
            </a:endParaRP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9081" y="-1354"/>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 Título"/>
          <p:cNvSpPr txBox="1">
            <a:spLocks/>
          </p:cNvSpPr>
          <p:nvPr/>
        </p:nvSpPr>
        <p:spPr>
          <a:xfrm>
            <a:off x="661740" y="-234280"/>
            <a:ext cx="8086724" cy="1143000"/>
          </a:xfrm>
          <a:prstGeom prst="rect">
            <a:avLst/>
          </a:prstGeo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normAutofit/>
          </a:bodyPr>
          <a:lstStyle>
            <a:lvl1pPr algn="ctr" defTabSz="914400" eaLnBrk="1" latinLnBrk="0" hangingPunct="1">
              <a:buNone/>
              <a:defRPr sz="3200" b="1">
                <a:solidFill>
                  <a:srgbClr val="0070C0"/>
                </a:solidFill>
                <a:effectLst>
                  <a:outerShdw blurRad="38100" dist="38100" dir="2700000" algn="tl">
                    <a:srgbClr val="000000">
                      <a:alpha val="43137"/>
                    </a:srgbClr>
                  </a:outerShdw>
                </a:effectLst>
                <a:latin typeface="+mj-lt"/>
                <a:ea typeface="+mj-ea"/>
                <a:cs typeface="Arial" pitchFamily="34" charset="0"/>
              </a:defRPr>
            </a:lvl1pPr>
          </a:lstStyle>
          <a:p>
            <a:r>
              <a:rPr lang="es-ES" sz="3600" dirty="0" smtClean="0"/>
              <a:t>Remunerando prestadores individuales</a:t>
            </a:r>
            <a:endParaRPr lang="es-ES" sz="3600" dirty="0"/>
          </a:p>
        </p:txBody>
      </p:sp>
      <p:sp>
        <p:nvSpPr>
          <p:cNvPr id="2" name="Right Arrow 1"/>
          <p:cNvSpPr/>
          <p:nvPr/>
        </p:nvSpPr>
        <p:spPr>
          <a:xfrm>
            <a:off x="3801023" y="1863796"/>
            <a:ext cx="1287517" cy="721745"/>
          </a:xfrm>
          <a:prstGeom prst="rightArrow">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Right Arrow 17"/>
          <p:cNvSpPr/>
          <p:nvPr/>
        </p:nvSpPr>
        <p:spPr>
          <a:xfrm rot="8303199">
            <a:off x="3258594" y="3558234"/>
            <a:ext cx="2523428" cy="721745"/>
          </a:xfrm>
          <a:prstGeom prst="rightArrow">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Right Arrow 18"/>
          <p:cNvSpPr/>
          <p:nvPr/>
        </p:nvSpPr>
        <p:spPr>
          <a:xfrm>
            <a:off x="4061343" y="5172839"/>
            <a:ext cx="1287517" cy="721745"/>
          </a:xfrm>
          <a:prstGeom prst="rightArrow">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Right Arrow 19"/>
          <p:cNvSpPr/>
          <p:nvPr/>
        </p:nvSpPr>
        <p:spPr>
          <a:xfrm rot="13426500">
            <a:off x="3300632" y="3426846"/>
            <a:ext cx="2523428" cy="721745"/>
          </a:xfrm>
          <a:prstGeom prst="rightArrow">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0918710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482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482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482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482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482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4826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8260" grpId="0" animBg="1"/>
      <p:bldP spid="1248261" grpId="0" animBg="1"/>
      <p:bldP spid="1248262" grpId="0" animBg="1"/>
      <p:bldP spid="1248263" grpId="0"/>
      <p:bldP spid="1248264" grpId="0"/>
      <p:bldP spid="1248265" grpId="0"/>
      <p:bldP spid="2" grpId="0" animBg="1"/>
      <p:bldP spid="18" grpId="0" animBg="1"/>
      <p:bldP spid="19" grpId="0" animBg="1"/>
      <p:bldP spid="20"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Espace réservé du numéro de diapositive 3"/>
          <p:cNvSpPr>
            <a:spLocks noGrp="1"/>
          </p:cNvSpPr>
          <p:nvPr>
            <p:ph type="sldNum" sz="quarter" idx="4294967295"/>
          </p:nvPr>
        </p:nvSpPr>
        <p:spPr>
          <a:xfrm>
            <a:off x="457200" y="6356350"/>
            <a:ext cx="2133600" cy="365125"/>
          </a:xfrm>
          <a:prstGeom prst="rect">
            <a:avLst/>
          </a:prstGeom>
        </p:spPr>
        <p:txBody>
          <a:bodyPr/>
          <a:lstStyle/>
          <a:p>
            <a:pPr algn="l">
              <a:defRPr/>
            </a:pPr>
            <a:fld id="{D5F512A3-A96A-4A4E-AAD6-1AAD1A00A310}" type="slidenum">
              <a:rPr lang="es-CL" smtClean="0">
                <a:latin typeface="Calibri" pitchFamily="34" charset="0"/>
              </a:rPr>
              <a:pPr algn="l">
                <a:defRPr/>
              </a:pPr>
              <a:t>58</a:t>
            </a:fld>
            <a:endParaRPr lang="es-CL">
              <a:latin typeface="Calibri" pitchFamily="34" charset="0"/>
            </a:endParaRPr>
          </a:p>
        </p:txBody>
      </p:sp>
      <p:graphicFrame>
        <p:nvGraphicFramePr>
          <p:cNvPr id="1251338" name="Object 2"/>
          <p:cNvGraphicFramePr>
            <a:graphicFrameLocks/>
          </p:cNvGraphicFramePr>
          <p:nvPr>
            <p:extLst>
              <p:ext uri="{D42A27DB-BD31-4B8C-83A1-F6EECF244321}">
                <p14:modId xmlns:p14="http://schemas.microsoft.com/office/powerpoint/2010/main" val="800736066"/>
              </p:ext>
            </p:extLst>
          </p:nvPr>
        </p:nvGraphicFramePr>
        <p:xfrm>
          <a:off x="304800" y="1471456"/>
          <a:ext cx="3098800" cy="1362075"/>
        </p:xfrm>
        <a:graphic>
          <a:graphicData uri="http://schemas.openxmlformats.org/presentationml/2006/ole">
            <mc:AlternateContent xmlns:mc="http://schemas.openxmlformats.org/markup-compatibility/2006">
              <mc:Choice xmlns:v="urn:schemas-microsoft-com:vml" Requires="v">
                <p:oleObj spid="_x0000_s3138" name="Clip" r:id="rId4" imgW="7318948" imgH="3219138" progId="">
                  <p:embed/>
                </p:oleObj>
              </mc:Choice>
              <mc:Fallback>
                <p:oleObj name="Clip" r:id="rId4" imgW="7318948" imgH="3219138"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71456"/>
                        <a:ext cx="30988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51339" name="Rectangle 11"/>
          <p:cNvSpPr>
            <a:spLocks noChangeArrowheads="1"/>
          </p:cNvSpPr>
          <p:nvPr/>
        </p:nvSpPr>
        <p:spPr bwMode="auto">
          <a:xfrm>
            <a:off x="395536" y="311150"/>
            <a:ext cx="8262938" cy="596900"/>
          </a:xfrm>
          <a:prstGeom prst="rect">
            <a:avLst/>
          </a:prstGeo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noAutofit/>
          </a:bodyPr>
          <a:lstStyle/>
          <a:p>
            <a:pPr algn="ctr"/>
            <a:r>
              <a:rPr lang="es-CL" sz="4000" b="1" dirty="0">
                <a:solidFill>
                  <a:srgbClr val="0070C0"/>
                </a:solidFill>
                <a:effectLst>
                  <a:outerShdw blurRad="38100" dist="38100" dir="2700000" algn="tl">
                    <a:srgbClr val="000000">
                      <a:alpha val="43137"/>
                    </a:srgbClr>
                  </a:outerShdw>
                </a:effectLst>
                <a:latin typeface="+mj-lt"/>
                <a:ea typeface="+mj-ea"/>
                <a:cs typeface="Arial" pitchFamily="34" charset="0"/>
              </a:rPr>
              <a:t> Tipos de remuneración </a:t>
            </a:r>
          </a:p>
        </p:txBody>
      </p:sp>
      <p:sp>
        <p:nvSpPr>
          <p:cNvPr id="1251340" name="Rectangle 12"/>
          <p:cNvSpPr>
            <a:spLocks noChangeArrowheads="1"/>
          </p:cNvSpPr>
          <p:nvPr/>
        </p:nvSpPr>
        <p:spPr bwMode="auto">
          <a:xfrm>
            <a:off x="3200400" y="2057400"/>
            <a:ext cx="5334000" cy="2971800"/>
          </a:xfrm>
          <a:prstGeom prst="rect">
            <a:avLst/>
          </a:prstGeom>
          <a:noFill/>
          <a:ln w="9525">
            <a:noFill/>
            <a:miter lim="800000"/>
            <a:headEnd/>
            <a:tailEnd/>
          </a:ln>
          <a:effectLst/>
        </p:spPr>
        <p:txBody>
          <a:bodyPr lIns="92075" tIns="46037" rIns="92075" bIns="46037"/>
          <a:lstStyle/>
          <a:p>
            <a:pPr marL="457200" indent="-457200" fontAlgn="auto">
              <a:spcBef>
                <a:spcPct val="20000"/>
              </a:spcBef>
              <a:spcAft>
                <a:spcPts val="0"/>
              </a:spcAft>
              <a:buClr>
                <a:schemeClr val="hlink"/>
              </a:buClr>
              <a:buSzPct val="65000"/>
              <a:buFont typeface="Arial" pitchFamily="34" charset="0"/>
              <a:buChar char="•"/>
              <a:defRPr/>
            </a:pPr>
            <a:r>
              <a:rPr lang="es-CL" sz="3200" dirty="0" smtClean="0">
                <a:solidFill>
                  <a:srgbClr val="0070C0"/>
                </a:solidFill>
                <a:latin typeface="Calibri" pitchFamily="34" charset="0"/>
              </a:rPr>
              <a:t>Pago al </a:t>
            </a:r>
            <a:r>
              <a:rPr lang="es-CL" sz="3200" b="1" dirty="0">
                <a:solidFill>
                  <a:srgbClr val="0070C0"/>
                </a:solidFill>
                <a:latin typeface="Calibri" pitchFamily="34" charset="0"/>
              </a:rPr>
              <a:t>acto</a:t>
            </a:r>
            <a:r>
              <a:rPr lang="es-CL" sz="3200" dirty="0" smtClean="0">
                <a:solidFill>
                  <a:srgbClr val="0070C0"/>
                </a:solidFill>
                <a:latin typeface="Calibri" pitchFamily="34" charset="0"/>
              </a:rPr>
              <a:t> (o por </a:t>
            </a:r>
            <a:r>
              <a:rPr lang="es-CL" sz="3200" dirty="0">
                <a:solidFill>
                  <a:srgbClr val="0070C0"/>
                </a:solidFill>
                <a:latin typeface="Calibri" pitchFamily="34" charset="0"/>
              </a:rPr>
              <a:t>caso</a:t>
            </a:r>
            <a:r>
              <a:rPr lang="es-CL" sz="3200" dirty="0" smtClean="0">
                <a:solidFill>
                  <a:srgbClr val="0070C0"/>
                </a:solidFill>
                <a:latin typeface="Calibri" pitchFamily="34" charset="0"/>
              </a:rPr>
              <a:t>)</a:t>
            </a:r>
          </a:p>
          <a:p>
            <a:pPr marL="457200" indent="-457200" fontAlgn="auto">
              <a:spcBef>
                <a:spcPct val="20000"/>
              </a:spcBef>
              <a:spcAft>
                <a:spcPts val="0"/>
              </a:spcAft>
              <a:buClr>
                <a:schemeClr val="hlink"/>
              </a:buClr>
              <a:buSzPct val="65000"/>
              <a:buFont typeface="Arial" pitchFamily="34" charset="0"/>
              <a:buChar char="•"/>
              <a:defRPr/>
            </a:pPr>
            <a:r>
              <a:rPr lang="es-CL" sz="3200" dirty="0">
                <a:solidFill>
                  <a:srgbClr val="0070C0"/>
                </a:solidFill>
                <a:latin typeface="Calibri" pitchFamily="34" charset="0"/>
              </a:rPr>
              <a:t>Pago </a:t>
            </a:r>
            <a:r>
              <a:rPr lang="es-CL" sz="3200" b="1" dirty="0">
                <a:solidFill>
                  <a:srgbClr val="0070C0"/>
                </a:solidFill>
                <a:latin typeface="Calibri" pitchFamily="34" charset="0"/>
              </a:rPr>
              <a:t>por salario </a:t>
            </a:r>
            <a:r>
              <a:rPr lang="es-CL" sz="3200" dirty="0">
                <a:solidFill>
                  <a:srgbClr val="0070C0"/>
                </a:solidFill>
                <a:latin typeface="Calibri" pitchFamily="34" charset="0"/>
              </a:rPr>
              <a:t>(o por </a:t>
            </a:r>
            <a:r>
              <a:rPr lang="es-CL" sz="3200" b="1" dirty="0" smtClean="0">
                <a:solidFill>
                  <a:srgbClr val="0070C0"/>
                </a:solidFill>
                <a:latin typeface="Calibri" pitchFamily="34" charset="0"/>
              </a:rPr>
              <a:t>tiempo-presencia</a:t>
            </a:r>
            <a:r>
              <a:rPr lang="es-CL" sz="3200" dirty="0" smtClean="0">
                <a:solidFill>
                  <a:srgbClr val="0070C0"/>
                </a:solidFill>
                <a:latin typeface="Calibri" pitchFamily="34" charset="0"/>
              </a:rPr>
              <a:t>)</a:t>
            </a:r>
            <a:endParaRPr lang="es-CL" sz="3200" dirty="0">
              <a:solidFill>
                <a:srgbClr val="0070C0"/>
              </a:solidFill>
              <a:latin typeface="Calibri" pitchFamily="34" charset="0"/>
            </a:endParaRPr>
          </a:p>
          <a:p>
            <a:pPr marL="457200" indent="-457200" fontAlgn="auto">
              <a:spcBef>
                <a:spcPct val="20000"/>
              </a:spcBef>
              <a:spcAft>
                <a:spcPts val="0"/>
              </a:spcAft>
              <a:buClr>
                <a:schemeClr val="hlink"/>
              </a:buClr>
              <a:buSzPct val="65000"/>
              <a:buFont typeface="Arial" pitchFamily="34" charset="0"/>
              <a:buChar char="•"/>
              <a:defRPr/>
            </a:pPr>
            <a:r>
              <a:rPr lang="es-CL" sz="3200" dirty="0" smtClean="0">
                <a:solidFill>
                  <a:srgbClr val="0070C0"/>
                </a:solidFill>
                <a:latin typeface="Calibri" pitchFamily="34" charset="0"/>
              </a:rPr>
              <a:t>Pago por </a:t>
            </a:r>
            <a:r>
              <a:rPr lang="es-CL" sz="3200" b="1" dirty="0" smtClean="0">
                <a:solidFill>
                  <a:srgbClr val="0070C0"/>
                </a:solidFill>
                <a:latin typeface="Calibri" pitchFamily="34" charset="0"/>
              </a:rPr>
              <a:t>capitación</a:t>
            </a:r>
            <a:endParaRPr lang="es-CL" sz="3200" b="1" dirty="0">
              <a:solidFill>
                <a:srgbClr val="0070C0"/>
              </a:solidFill>
              <a:latin typeface="Calibri" pitchFamily="34" charset="0"/>
            </a:endParaRPr>
          </a:p>
        </p:txBody>
      </p:sp>
      <p:graphicFrame>
        <p:nvGraphicFramePr>
          <p:cNvPr id="1251341" name="Object 3"/>
          <p:cNvGraphicFramePr>
            <a:graphicFrameLocks/>
          </p:cNvGraphicFramePr>
          <p:nvPr>
            <p:extLst>
              <p:ext uri="{D42A27DB-BD31-4B8C-83A1-F6EECF244321}">
                <p14:modId xmlns:p14="http://schemas.microsoft.com/office/powerpoint/2010/main" val="1761198992"/>
              </p:ext>
            </p:extLst>
          </p:nvPr>
        </p:nvGraphicFramePr>
        <p:xfrm>
          <a:off x="152400" y="2819400"/>
          <a:ext cx="2651125" cy="3937000"/>
        </p:xfrm>
        <a:graphic>
          <a:graphicData uri="http://schemas.openxmlformats.org/presentationml/2006/ole">
            <mc:AlternateContent xmlns:mc="http://schemas.openxmlformats.org/markup-compatibility/2006">
              <mc:Choice xmlns:v="urn:schemas-microsoft-com:vml" Requires="v">
                <p:oleObj spid="_x0000_s3139" name="Clip" r:id="rId6" imgW="7345973" imgH="10906858" progId="">
                  <p:embed/>
                </p:oleObj>
              </mc:Choice>
              <mc:Fallback>
                <p:oleObj name="Clip" r:id="rId6" imgW="7345973" imgH="10906858"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2819400"/>
                        <a:ext cx="2651125"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79081" y="-1712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87267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51339"/>
                                        </p:tgtEl>
                                        <p:attrNameLst>
                                          <p:attrName>style.visibility</p:attrName>
                                        </p:attrNameLst>
                                      </p:cBhvr>
                                      <p:to>
                                        <p:strVal val="visible"/>
                                      </p:to>
                                    </p:set>
                                    <p:anim calcmode="lin" valueType="num">
                                      <p:cBhvr>
                                        <p:cTn id="7" dur="1000" fill="hold"/>
                                        <p:tgtEl>
                                          <p:spTgt spid="1251339"/>
                                        </p:tgtEl>
                                        <p:attrNameLst>
                                          <p:attrName>ppt_w</p:attrName>
                                        </p:attrNameLst>
                                      </p:cBhvr>
                                      <p:tavLst>
                                        <p:tav tm="0">
                                          <p:val>
                                            <p:strVal val="#ppt_w*0.70"/>
                                          </p:val>
                                        </p:tav>
                                        <p:tav tm="100000">
                                          <p:val>
                                            <p:strVal val="#ppt_w"/>
                                          </p:val>
                                        </p:tav>
                                      </p:tavLst>
                                    </p:anim>
                                    <p:anim calcmode="lin" valueType="num">
                                      <p:cBhvr>
                                        <p:cTn id="8" dur="1000" fill="hold"/>
                                        <p:tgtEl>
                                          <p:spTgt spid="1251339"/>
                                        </p:tgtEl>
                                        <p:attrNameLst>
                                          <p:attrName>ppt_h</p:attrName>
                                        </p:attrNameLst>
                                      </p:cBhvr>
                                      <p:tavLst>
                                        <p:tav tm="0">
                                          <p:val>
                                            <p:strVal val="#ppt_h"/>
                                          </p:val>
                                        </p:tav>
                                        <p:tav tm="100000">
                                          <p:val>
                                            <p:strVal val="#ppt_h"/>
                                          </p:val>
                                        </p:tav>
                                      </p:tavLst>
                                    </p:anim>
                                    <p:animEffect transition="in" filter="fade">
                                      <p:cBhvr>
                                        <p:cTn id="9" dur="1000"/>
                                        <p:tgtEl>
                                          <p:spTgt spid="125133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1251338"/>
                                        </p:tgtEl>
                                        <p:attrNameLst>
                                          <p:attrName>style.visibility</p:attrName>
                                        </p:attrNameLst>
                                      </p:cBhvr>
                                      <p:to>
                                        <p:strVal val="visible"/>
                                      </p:to>
                                    </p:set>
                                    <p:anim calcmode="lin" valueType="num">
                                      <p:cBhvr>
                                        <p:cTn id="14" dur="1000" fill="hold"/>
                                        <p:tgtEl>
                                          <p:spTgt spid="1251338"/>
                                        </p:tgtEl>
                                        <p:attrNameLst>
                                          <p:attrName>ppt_w</p:attrName>
                                        </p:attrNameLst>
                                      </p:cBhvr>
                                      <p:tavLst>
                                        <p:tav tm="0">
                                          <p:val>
                                            <p:strVal val="#ppt_w*0.70"/>
                                          </p:val>
                                        </p:tav>
                                        <p:tav tm="100000">
                                          <p:val>
                                            <p:strVal val="#ppt_w"/>
                                          </p:val>
                                        </p:tav>
                                      </p:tavLst>
                                    </p:anim>
                                    <p:anim calcmode="lin" valueType="num">
                                      <p:cBhvr>
                                        <p:cTn id="15" dur="1000" fill="hold"/>
                                        <p:tgtEl>
                                          <p:spTgt spid="1251338"/>
                                        </p:tgtEl>
                                        <p:attrNameLst>
                                          <p:attrName>ppt_h</p:attrName>
                                        </p:attrNameLst>
                                      </p:cBhvr>
                                      <p:tavLst>
                                        <p:tav tm="0">
                                          <p:val>
                                            <p:strVal val="#ppt_h"/>
                                          </p:val>
                                        </p:tav>
                                        <p:tav tm="100000">
                                          <p:val>
                                            <p:strVal val="#ppt_h"/>
                                          </p:val>
                                        </p:tav>
                                      </p:tavLst>
                                    </p:anim>
                                    <p:animEffect transition="in" filter="fade">
                                      <p:cBhvr>
                                        <p:cTn id="16" dur="1000"/>
                                        <p:tgtEl>
                                          <p:spTgt spid="125133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1251341"/>
                                        </p:tgtEl>
                                        <p:attrNameLst>
                                          <p:attrName>style.visibility</p:attrName>
                                        </p:attrNameLst>
                                      </p:cBhvr>
                                      <p:to>
                                        <p:strVal val="visible"/>
                                      </p:to>
                                    </p:set>
                                    <p:anim calcmode="lin" valueType="num">
                                      <p:cBhvr>
                                        <p:cTn id="21" dur="1000" fill="hold"/>
                                        <p:tgtEl>
                                          <p:spTgt spid="1251341"/>
                                        </p:tgtEl>
                                        <p:attrNameLst>
                                          <p:attrName>ppt_w</p:attrName>
                                        </p:attrNameLst>
                                      </p:cBhvr>
                                      <p:tavLst>
                                        <p:tav tm="0">
                                          <p:val>
                                            <p:strVal val="#ppt_w*0.70"/>
                                          </p:val>
                                        </p:tav>
                                        <p:tav tm="100000">
                                          <p:val>
                                            <p:strVal val="#ppt_w"/>
                                          </p:val>
                                        </p:tav>
                                      </p:tavLst>
                                    </p:anim>
                                    <p:anim calcmode="lin" valueType="num">
                                      <p:cBhvr>
                                        <p:cTn id="22" dur="1000" fill="hold"/>
                                        <p:tgtEl>
                                          <p:spTgt spid="1251341"/>
                                        </p:tgtEl>
                                        <p:attrNameLst>
                                          <p:attrName>ppt_h</p:attrName>
                                        </p:attrNameLst>
                                      </p:cBhvr>
                                      <p:tavLst>
                                        <p:tav tm="0">
                                          <p:val>
                                            <p:strVal val="#ppt_h"/>
                                          </p:val>
                                        </p:tav>
                                        <p:tav tm="100000">
                                          <p:val>
                                            <p:strVal val="#ppt_h"/>
                                          </p:val>
                                        </p:tav>
                                      </p:tavLst>
                                    </p:anim>
                                    <p:animEffect transition="in" filter="fade">
                                      <p:cBhvr>
                                        <p:cTn id="23" dur="1000"/>
                                        <p:tgtEl>
                                          <p:spTgt spid="125134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251340">
                                            <p:txEl>
                                              <p:pRg st="0" end="0"/>
                                            </p:txEl>
                                          </p:spTgt>
                                        </p:tgtEl>
                                        <p:attrNameLst>
                                          <p:attrName>style.visibility</p:attrName>
                                        </p:attrNameLst>
                                      </p:cBhvr>
                                      <p:to>
                                        <p:strVal val="visible"/>
                                      </p:to>
                                    </p:set>
                                    <p:anim calcmode="lin" valueType="num">
                                      <p:cBhvr>
                                        <p:cTn id="28" dur="1000" fill="hold"/>
                                        <p:tgtEl>
                                          <p:spTgt spid="1251340">
                                            <p:txEl>
                                              <p:pRg st="0" end="0"/>
                                            </p:txEl>
                                          </p:spTgt>
                                        </p:tgtEl>
                                        <p:attrNameLst>
                                          <p:attrName>ppt_w</p:attrName>
                                        </p:attrNameLst>
                                      </p:cBhvr>
                                      <p:tavLst>
                                        <p:tav tm="0">
                                          <p:val>
                                            <p:strVal val="#ppt_w*0.70"/>
                                          </p:val>
                                        </p:tav>
                                        <p:tav tm="100000">
                                          <p:val>
                                            <p:strVal val="#ppt_w"/>
                                          </p:val>
                                        </p:tav>
                                      </p:tavLst>
                                    </p:anim>
                                    <p:anim calcmode="lin" valueType="num">
                                      <p:cBhvr>
                                        <p:cTn id="29" dur="1000" fill="hold"/>
                                        <p:tgtEl>
                                          <p:spTgt spid="1251340">
                                            <p:txEl>
                                              <p:pRg st="0" end="0"/>
                                            </p:txEl>
                                          </p:spTgt>
                                        </p:tgtEl>
                                        <p:attrNameLst>
                                          <p:attrName>ppt_h</p:attrName>
                                        </p:attrNameLst>
                                      </p:cBhvr>
                                      <p:tavLst>
                                        <p:tav tm="0">
                                          <p:val>
                                            <p:strVal val="#ppt_h"/>
                                          </p:val>
                                        </p:tav>
                                        <p:tav tm="100000">
                                          <p:val>
                                            <p:strVal val="#ppt_h"/>
                                          </p:val>
                                        </p:tav>
                                      </p:tavLst>
                                    </p:anim>
                                    <p:animEffect transition="in" filter="fade">
                                      <p:cBhvr>
                                        <p:cTn id="30" dur="1000"/>
                                        <p:tgtEl>
                                          <p:spTgt spid="125134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251340">
                                            <p:txEl>
                                              <p:pRg st="1" end="1"/>
                                            </p:txEl>
                                          </p:spTgt>
                                        </p:tgtEl>
                                        <p:attrNameLst>
                                          <p:attrName>style.visibility</p:attrName>
                                        </p:attrNameLst>
                                      </p:cBhvr>
                                      <p:to>
                                        <p:strVal val="visible"/>
                                      </p:to>
                                    </p:set>
                                    <p:anim calcmode="lin" valueType="num">
                                      <p:cBhvr>
                                        <p:cTn id="35" dur="1000" fill="hold"/>
                                        <p:tgtEl>
                                          <p:spTgt spid="1251340">
                                            <p:txEl>
                                              <p:pRg st="1" end="1"/>
                                            </p:txEl>
                                          </p:spTgt>
                                        </p:tgtEl>
                                        <p:attrNameLst>
                                          <p:attrName>ppt_w</p:attrName>
                                        </p:attrNameLst>
                                      </p:cBhvr>
                                      <p:tavLst>
                                        <p:tav tm="0">
                                          <p:val>
                                            <p:strVal val="#ppt_w*0.70"/>
                                          </p:val>
                                        </p:tav>
                                        <p:tav tm="100000">
                                          <p:val>
                                            <p:strVal val="#ppt_w"/>
                                          </p:val>
                                        </p:tav>
                                      </p:tavLst>
                                    </p:anim>
                                    <p:anim calcmode="lin" valueType="num">
                                      <p:cBhvr>
                                        <p:cTn id="36" dur="1000" fill="hold"/>
                                        <p:tgtEl>
                                          <p:spTgt spid="1251340">
                                            <p:txEl>
                                              <p:pRg st="1" end="1"/>
                                            </p:txEl>
                                          </p:spTgt>
                                        </p:tgtEl>
                                        <p:attrNameLst>
                                          <p:attrName>ppt_h</p:attrName>
                                        </p:attrNameLst>
                                      </p:cBhvr>
                                      <p:tavLst>
                                        <p:tav tm="0">
                                          <p:val>
                                            <p:strVal val="#ppt_h"/>
                                          </p:val>
                                        </p:tav>
                                        <p:tav tm="100000">
                                          <p:val>
                                            <p:strVal val="#ppt_h"/>
                                          </p:val>
                                        </p:tav>
                                      </p:tavLst>
                                    </p:anim>
                                    <p:animEffect transition="in" filter="fade">
                                      <p:cBhvr>
                                        <p:cTn id="37" dur="1000"/>
                                        <p:tgtEl>
                                          <p:spTgt spid="125134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251340">
                                            <p:txEl>
                                              <p:pRg st="2" end="2"/>
                                            </p:txEl>
                                          </p:spTgt>
                                        </p:tgtEl>
                                        <p:attrNameLst>
                                          <p:attrName>style.visibility</p:attrName>
                                        </p:attrNameLst>
                                      </p:cBhvr>
                                      <p:to>
                                        <p:strVal val="visible"/>
                                      </p:to>
                                    </p:set>
                                    <p:anim calcmode="lin" valueType="num">
                                      <p:cBhvr>
                                        <p:cTn id="42" dur="1000" fill="hold"/>
                                        <p:tgtEl>
                                          <p:spTgt spid="1251340">
                                            <p:txEl>
                                              <p:pRg st="2" end="2"/>
                                            </p:txEl>
                                          </p:spTgt>
                                        </p:tgtEl>
                                        <p:attrNameLst>
                                          <p:attrName>ppt_w</p:attrName>
                                        </p:attrNameLst>
                                      </p:cBhvr>
                                      <p:tavLst>
                                        <p:tav tm="0">
                                          <p:val>
                                            <p:strVal val="#ppt_w*0.70"/>
                                          </p:val>
                                        </p:tav>
                                        <p:tav tm="100000">
                                          <p:val>
                                            <p:strVal val="#ppt_w"/>
                                          </p:val>
                                        </p:tav>
                                      </p:tavLst>
                                    </p:anim>
                                    <p:anim calcmode="lin" valueType="num">
                                      <p:cBhvr>
                                        <p:cTn id="43" dur="1000" fill="hold"/>
                                        <p:tgtEl>
                                          <p:spTgt spid="1251340">
                                            <p:txEl>
                                              <p:pRg st="2" end="2"/>
                                            </p:txEl>
                                          </p:spTgt>
                                        </p:tgtEl>
                                        <p:attrNameLst>
                                          <p:attrName>ppt_h</p:attrName>
                                        </p:attrNameLst>
                                      </p:cBhvr>
                                      <p:tavLst>
                                        <p:tav tm="0">
                                          <p:val>
                                            <p:strVal val="#ppt_h"/>
                                          </p:val>
                                        </p:tav>
                                        <p:tav tm="100000">
                                          <p:val>
                                            <p:strVal val="#ppt_h"/>
                                          </p:val>
                                        </p:tav>
                                      </p:tavLst>
                                    </p:anim>
                                    <p:animEffect transition="in" filter="fade">
                                      <p:cBhvr>
                                        <p:cTn id="44" dur="1000"/>
                                        <p:tgtEl>
                                          <p:spTgt spid="12513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339" grpId="0"/>
      <p:bldP spid="1251340"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1066800" y="304800"/>
            <a:ext cx="6096000" cy="1143000"/>
          </a:xfrm>
        </p:spPr>
        <p:txBody>
          <a:bodyPr lIns="92075" tIns="46037" rIns="92075" bIns="46037"/>
          <a:lstStyle/>
          <a:p>
            <a:pPr eaLnBrk="1" hangingPunct="1">
              <a:lnSpc>
                <a:spcPct val="70000"/>
              </a:lnSpc>
            </a:pPr>
            <a:r>
              <a:rPr lang="es-CL" dirty="0" smtClean="0"/>
              <a:t>Pago al </a:t>
            </a:r>
            <a:r>
              <a:rPr lang="es-CL" dirty="0" smtClean="0">
                <a:solidFill>
                  <a:srgbClr val="FF3300"/>
                </a:solidFill>
              </a:rPr>
              <a:t>acto</a:t>
            </a:r>
            <a:r>
              <a:rPr lang="es-CL" dirty="0"/>
              <a:t> </a:t>
            </a:r>
            <a:r>
              <a:rPr lang="es-CL" dirty="0" smtClean="0"/>
              <a:t>(o por caso)</a:t>
            </a:r>
          </a:p>
        </p:txBody>
      </p:sp>
      <p:sp>
        <p:nvSpPr>
          <p:cNvPr id="1370115" name="Rectangle 3"/>
          <p:cNvSpPr>
            <a:spLocks noGrp="1" noChangeArrowheads="1"/>
          </p:cNvSpPr>
          <p:nvPr>
            <p:ph type="body" idx="1"/>
          </p:nvPr>
        </p:nvSpPr>
        <p:spPr>
          <a:xfrm>
            <a:off x="1311153" y="1374216"/>
            <a:ext cx="3055896" cy="4114800"/>
          </a:xfrm>
        </p:spPr>
        <p:txBody>
          <a:bodyPr lIns="92075" tIns="46037" rIns="92075" bIns="46037"/>
          <a:lstStyle/>
          <a:p>
            <a:pPr marL="0" indent="0" eaLnBrk="1" hangingPunct="1">
              <a:buFontTx/>
              <a:buNone/>
            </a:pPr>
            <a:r>
              <a:rPr lang="es-CL" dirty="0" smtClean="0">
                <a:solidFill>
                  <a:srgbClr val="0070C0"/>
                </a:solidFill>
              </a:rPr>
              <a:t>Objeto de la remuneración: LOS SERVICIOS</a:t>
            </a:r>
          </a:p>
          <a:p>
            <a:r>
              <a:rPr lang="es-CL" sz="2000" dirty="0" smtClean="0">
                <a:solidFill>
                  <a:srgbClr val="0070C0"/>
                </a:solidFill>
              </a:rPr>
              <a:t>El médico es remunerado por cada acto o gesto médico que le hace al paciente</a:t>
            </a:r>
          </a:p>
          <a:p>
            <a:r>
              <a:rPr lang="es-CL" sz="2000" dirty="0" smtClean="0">
                <a:solidFill>
                  <a:srgbClr val="0070C0"/>
                </a:solidFill>
              </a:rPr>
              <a:t>Si los actos son reagrupados para formar un conjunto de tratamientos requeridos por un </a:t>
            </a:r>
            <a:r>
              <a:rPr lang="es-CL" sz="2000" dirty="0" err="1" smtClean="0">
                <a:solidFill>
                  <a:srgbClr val="0070C0"/>
                </a:solidFill>
              </a:rPr>
              <a:t>pb</a:t>
            </a:r>
            <a:r>
              <a:rPr lang="es-CL" sz="2000" dirty="0" smtClean="0">
                <a:solidFill>
                  <a:srgbClr val="0070C0"/>
                </a:solidFill>
              </a:rPr>
              <a:t> d salud bien definido, se habla de remuneración por caso</a:t>
            </a:r>
          </a:p>
        </p:txBody>
      </p:sp>
      <p:pic>
        <p:nvPicPr>
          <p:cNvPr id="1370117" name="Pictur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3300" y="6191932"/>
            <a:ext cx="82374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70118" name="Object 2"/>
          <p:cNvGraphicFramePr>
            <a:graphicFrameLocks/>
          </p:cNvGraphicFramePr>
          <p:nvPr>
            <p:extLst>
              <p:ext uri="{D42A27DB-BD31-4B8C-83A1-F6EECF244321}">
                <p14:modId xmlns:p14="http://schemas.microsoft.com/office/powerpoint/2010/main" val="2566490229"/>
              </p:ext>
            </p:extLst>
          </p:nvPr>
        </p:nvGraphicFramePr>
        <p:xfrm>
          <a:off x="4298190" y="5364948"/>
          <a:ext cx="989013" cy="1719263"/>
        </p:xfrm>
        <a:graphic>
          <a:graphicData uri="http://schemas.openxmlformats.org/presentationml/2006/ole">
            <mc:AlternateContent xmlns:mc="http://schemas.openxmlformats.org/markup-compatibility/2006">
              <mc:Choice xmlns:v="urn:schemas-microsoft-com:vml" Requires="v">
                <p:oleObj spid="_x0000_s4160" name="ClipArt" r:id="rId5" imgW="7410203" imgH="12872852" progId="">
                  <p:embed/>
                </p:oleObj>
              </mc:Choice>
              <mc:Fallback>
                <p:oleObj name="ClipArt" r:id="rId5" imgW="7410203" imgH="12872852" progId="">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8190" y="5364948"/>
                        <a:ext cx="989013"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24" name="Object 3"/>
          <p:cNvGraphicFramePr>
            <a:graphicFrameLocks/>
          </p:cNvGraphicFramePr>
          <p:nvPr>
            <p:extLst>
              <p:ext uri="{D42A27DB-BD31-4B8C-83A1-F6EECF244321}">
                <p14:modId xmlns:p14="http://schemas.microsoft.com/office/powerpoint/2010/main" val="3840987351"/>
              </p:ext>
            </p:extLst>
          </p:nvPr>
        </p:nvGraphicFramePr>
        <p:xfrm>
          <a:off x="15752" y="2438400"/>
          <a:ext cx="1330325" cy="1879600"/>
        </p:xfrm>
        <a:graphic>
          <a:graphicData uri="http://schemas.openxmlformats.org/presentationml/2006/ole">
            <mc:AlternateContent xmlns:mc="http://schemas.openxmlformats.org/markup-compatibility/2006">
              <mc:Choice xmlns:v="urn:schemas-microsoft-com:vml" Requires="v">
                <p:oleObj spid="_x0000_s4161" name="Clip" r:id="rId7" imgW="7376746" imgH="10418885" progId="">
                  <p:embed/>
                </p:oleObj>
              </mc:Choice>
              <mc:Fallback>
                <p:oleObj name="Clip" r:id="rId7" imgW="7376746" imgH="10418885" progId="">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52" y="2438400"/>
                        <a:ext cx="1330325" cy="187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401930" y="6193048"/>
            <a:ext cx="3017942" cy="584775"/>
          </a:xfrm>
          <a:prstGeom prst="rect">
            <a:avLst/>
          </a:prstGeom>
          <a:noFill/>
        </p:spPr>
        <p:txBody>
          <a:bodyPr wrap="none" rtlCol="0">
            <a:spAutoFit/>
          </a:bodyPr>
          <a:lstStyle/>
          <a:p>
            <a:r>
              <a:rPr lang="es-CL" sz="3200" b="1" dirty="0" smtClean="0">
                <a:solidFill>
                  <a:srgbClr val="FF0000"/>
                </a:solidFill>
                <a:latin typeface="Calibri" pitchFamily="34" charset="0"/>
              </a:rPr>
              <a:t>ACTOS MÉDICOS</a:t>
            </a:r>
            <a:endParaRPr lang="es-CL" sz="3200" b="1" dirty="0">
              <a:solidFill>
                <a:srgbClr val="FF0000"/>
              </a:solidFill>
              <a:latin typeface="Calibri" pitchFamily="34" charset="0"/>
            </a:endParaRPr>
          </a:p>
        </p:txBody>
      </p:sp>
      <p:pic>
        <p:nvPicPr>
          <p:cNvPr id="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79081" y="-1712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txBox="1">
            <a:spLocks noChangeArrowheads="1"/>
          </p:cNvSpPr>
          <p:nvPr/>
        </p:nvSpPr>
        <p:spPr bwMode="auto">
          <a:xfrm>
            <a:off x="5207217" y="1514198"/>
            <a:ext cx="2817431" cy="692976"/>
          </a:xfrm>
          <a:prstGeom prst="rect">
            <a:avLst/>
          </a:prstGeom>
          <a:noFill/>
          <a:ln w="9525">
            <a:noFill/>
            <a:miter lim="800000"/>
            <a:headEnd/>
            <a:tailEnd/>
          </a:ln>
          <a:effectLst>
            <a:outerShdw blurRad="63500" dist="17961" dir="2700000" algn="ctr" rotWithShape="0">
              <a:srgbClr val="96CCEE">
                <a:alpha val="74998"/>
              </a:srgbClr>
            </a:outerShdw>
          </a:effectLst>
        </p:spPr>
        <p:txBody>
          <a:bodyPr vert="horz" wrap="square" lIns="92075" tIns="46037" rIns="92075" bIns="46037" numCol="1" anchor="ctr" anchorCtr="0" compatLnSpc="1">
            <a:prstTxWarp prst="textNoShape">
              <a:avLst/>
            </a:prstTxWarp>
          </a:bodyPr>
          <a:lstStyle>
            <a:lvl1pPr algn="ctr" defTabSz="914400" rtl="0" eaLnBrk="1" latinLnBrk="0" hangingPunct="1">
              <a:spcBef>
                <a:spcPct val="0"/>
              </a:spcBef>
              <a:buNone/>
              <a:defRPr sz="4400" b="1" kern="1200">
                <a:solidFill>
                  <a:srgbClr val="0070C0"/>
                </a:solidFill>
                <a:effectLst>
                  <a:outerShdw blurRad="38100" dist="38100" dir="2700000" algn="tl">
                    <a:srgbClr val="000000">
                      <a:alpha val="43137"/>
                    </a:srgbClr>
                  </a:outerShdw>
                </a:effectLst>
                <a:latin typeface="+mj-lt"/>
                <a:ea typeface="+mj-ea"/>
                <a:cs typeface="Arial" pitchFamily="34" charset="0"/>
              </a:defRPr>
            </a:lvl1pPr>
          </a:lstStyle>
          <a:p>
            <a:pPr algn="l" fontAlgn="auto">
              <a:lnSpc>
                <a:spcPct val="70000"/>
              </a:lnSpc>
              <a:spcAft>
                <a:spcPts val="0"/>
              </a:spcAft>
            </a:pPr>
            <a:r>
              <a:rPr lang="es-CL" sz="1800" dirty="0" smtClean="0">
                <a:effectLst/>
              </a:rPr>
              <a:t>Ventajas del pago al acto</a:t>
            </a:r>
          </a:p>
        </p:txBody>
      </p:sp>
      <p:sp>
        <p:nvSpPr>
          <p:cNvPr id="10" name="Rectangle 3"/>
          <p:cNvSpPr txBox="1">
            <a:spLocks noChangeArrowheads="1"/>
          </p:cNvSpPr>
          <p:nvPr/>
        </p:nvSpPr>
        <p:spPr bwMode="auto">
          <a:xfrm>
            <a:off x="5309451" y="2016740"/>
            <a:ext cx="3803017" cy="1498970"/>
          </a:xfrm>
          <a:prstGeom prst="rect">
            <a:avLst/>
          </a:prstGeom>
          <a:noFill/>
          <a:ln w="9525">
            <a:noFill/>
            <a:miter lim="800000"/>
            <a:headEnd/>
            <a:tailEnd/>
          </a:ln>
          <a:effectLst/>
        </p:spPr>
        <p:txBody>
          <a:bodyPr vert="horz" wrap="square" lIns="92075" tIns="46037" rIns="92075" bIns="46037"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2075" indent="-92075" fontAlgn="auto">
              <a:spcAft>
                <a:spcPts val="0"/>
              </a:spcAft>
              <a:buClr>
                <a:schemeClr val="hlink"/>
              </a:buClr>
              <a:buSzPct val="50000"/>
            </a:pPr>
            <a:r>
              <a:rPr lang="es-CL" sz="1400" dirty="0" smtClean="0">
                <a:solidFill>
                  <a:srgbClr val="0070C0"/>
                </a:solidFill>
                <a:latin typeface="+mj-lt"/>
              </a:rPr>
              <a:t>Se garantiza mejor el respeto de la autonomía profesional del médico</a:t>
            </a:r>
          </a:p>
          <a:p>
            <a:pPr marL="92075" indent="-92075" fontAlgn="auto">
              <a:spcAft>
                <a:spcPts val="0"/>
              </a:spcAft>
              <a:buClr>
                <a:schemeClr val="hlink"/>
              </a:buClr>
              <a:buSzPct val="50000"/>
            </a:pPr>
            <a:r>
              <a:rPr lang="es-CL" sz="1400" dirty="0" smtClean="0">
                <a:solidFill>
                  <a:srgbClr val="0070C0"/>
                </a:solidFill>
                <a:latin typeface="+mj-lt"/>
              </a:rPr>
              <a:t>El paciente tiene un cierto poder si puede consultar diferentes profesionales</a:t>
            </a:r>
          </a:p>
          <a:p>
            <a:pPr marL="92075" indent="-92075" fontAlgn="auto">
              <a:spcAft>
                <a:spcPts val="0"/>
              </a:spcAft>
              <a:buClr>
                <a:schemeClr val="hlink"/>
              </a:buClr>
              <a:buSzPct val="50000"/>
            </a:pPr>
            <a:r>
              <a:rPr lang="es-CL" sz="1400" dirty="0" smtClean="0">
                <a:solidFill>
                  <a:srgbClr val="0070C0"/>
                </a:solidFill>
                <a:latin typeface="+mj-lt"/>
              </a:rPr>
              <a:t>Incita a la productividad y por lo tanto favorece el acceso</a:t>
            </a:r>
          </a:p>
        </p:txBody>
      </p:sp>
      <p:sp>
        <p:nvSpPr>
          <p:cNvPr id="11" name="Rectangle 4"/>
          <p:cNvSpPr>
            <a:spLocks noChangeArrowheads="1"/>
          </p:cNvSpPr>
          <p:nvPr/>
        </p:nvSpPr>
        <p:spPr bwMode="auto">
          <a:xfrm>
            <a:off x="5207217" y="3452716"/>
            <a:ext cx="3116976" cy="4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nchor="ctr"/>
          <a:lstStyle/>
          <a:p>
            <a:pPr eaLnBrk="0" hangingPunct="0">
              <a:lnSpc>
                <a:spcPct val="70000"/>
              </a:lnSpc>
            </a:pPr>
            <a:r>
              <a:rPr lang="es-CL" b="1" dirty="0" smtClean="0">
                <a:solidFill>
                  <a:srgbClr val="FF0000"/>
                </a:solidFill>
                <a:latin typeface="+mj-lt"/>
              </a:rPr>
              <a:t>Desventajas del pago al acto</a:t>
            </a:r>
            <a:endParaRPr lang="es-CL" b="1" dirty="0">
              <a:solidFill>
                <a:srgbClr val="FF0000"/>
              </a:solidFill>
              <a:latin typeface="+mj-lt"/>
            </a:endParaRPr>
          </a:p>
        </p:txBody>
      </p:sp>
      <p:sp>
        <p:nvSpPr>
          <p:cNvPr id="12" name="Rectangle 5"/>
          <p:cNvSpPr>
            <a:spLocks noChangeArrowheads="1"/>
          </p:cNvSpPr>
          <p:nvPr/>
        </p:nvSpPr>
        <p:spPr bwMode="auto">
          <a:xfrm>
            <a:off x="5265519" y="3789448"/>
            <a:ext cx="3857625" cy="3068552"/>
          </a:xfrm>
          <a:prstGeom prst="rect">
            <a:avLst/>
          </a:prstGeom>
          <a:solidFill>
            <a:schemeClr val="bg1"/>
          </a:solidFill>
          <a:ln>
            <a:noFill/>
          </a:ln>
          <a:extLst/>
        </p:spPr>
        <p:txBody>
          <a:bodyPr lIns="92075" tIns="46037" rIns="92075" bIns="46037"/>
          <a:lstStyle/>
          <a:p>
            <a:pPr marL="173038" indent="-173038" eaLnBrk="0" hangingPunct="0">
              <a:spcBef>
                <a:spcPct val="20000"/>
              </a:spcBef>
              <a:buClr>
                <a:schemeClr val="hlink"/>
              </a:buClr>
              <a:buSzPct val="50000"/>
              <a:buFont typeface="Arial" pitchFamily="34" charset="0"/>
              <a:buChar char="•"/>
            </a:pPr>
            <a:r>
              <a:rPr lang="es-CL" sz="1400" dirty="0" smtClean="0">
                <a:solidFill>
                  <a:srgbClr val="0070C0"/>
                </a:solidFill>
                <a:latin typeface="+mj-lt"/>
              </a:rPr>
              <a:t>Práctica médica basada en la fase activa de la enfermedad en detrimento de la prevención y la rehabilitación</a:t>
            </a:r>
          </a:p>
          <a:p>
            <a:pPr marL="173038" indent="-173038" eaLnBrk="0" hangingPunct="0">
              <a:spcBef>
                <a:spcPct val="20000"/>
              </a:spcBef>
              <a:buClr>
                <a:schemeClr val="hlink"/>
              </a:buClr>
              <a:buSzPct val="50000"/>
              <a:buFont typeface="Arial" pitchFamily="34" charset="0"/>
              <a:buChar char="•"/>
            </a:pPr>
            <a:r>
              <a:rPr lang="es-CL" sz="1400" dirty="0" smtClean="0">
                <a:solidFill>
                  <a:srgbClr val="0070C0"/>
                </a:solidFill>
                <a:latin typeface="+mj-lt"/>
              </a:rPr>
              <a:t>Difícil de alcanzar objetivos de continuidad de la atención (por ejemplo a través de una red de servicios) y globalidad de los servicios </a:t>
            </a:r>
          </a:p>
          <a:p>
            <a:pPr marL="173038" indent="-173038" eaLnBrk="0" hangingPunct="0">
              <a:spcBef>
                <a:spcPct val="20000"/>
              </a:spcBef>
              <a:buClr>
                <a:schemeClr val="hlink"/>
              </a:buClr>
              <a:buSzPct val="50000"/>
              <a:buFont typeface="Arial" pitchFamily="34" charset="0"/>
              <a:buChar char="•"/>
            </a:pPr>
            <a:r>
              <a:rPr lang="es-CL" sz="1400" dirty="0" smtClean="0">
                <a:solidFill>
                  <a:srgbClr val="0070C0"/>
                </a:solidFill>
                <a:latin typeface="+mj-lt"/>
              </a:rPr>
              <a:t>Relación directa entre el volumen de actividad profesional y el ingreso tiene un efecto inflacionario</a:t>
            </a:r>
          </a:p>
          <a:p>
            <a:pPr marL="173038" indent="-173038" eaLnBrk="0" hangingPunct="0">
              <a:spcBef>
                <a:spcPct val="20000"/>
              </a:spcBef>
              <a:buClr>
                <a:schemeClr val="hlink"/>
              </a:buClr>
              <a:buSzPct val="50000"/>
              <a:buFont typeface="Arial" pitchFamily="34" charset="0"/>
              <a:buChar char="•"/>
            </a:pPr>
            <a:r>
              <a:rPr lang="es-CL" sz="1400" dirty="0" smtClean="0">
                <a:solidFill>
                  <a:srgbClr val="0070C0"/>
                </a:solidFill>
                <a:latin typeface="+mj-lt"/>
              </a:rPr>
              <a:t>Mal adaptado al pago de las funciones de investigación y de administración</a:t>
            </a:r>
          </a:p>
          <a:p>
            <a:pPr marL="173038" indent="-173038" eaLnBrk="0" hangingPunct="0">
              <a:spcBef>
                <a:spcPct val="20000"/>
              </a:spcBef>
              <a:buClr>
                <a:schemeClr val="hlink"/>
              </a:buClr>
              <a:buSzPct val="50000"/>
              <a:buFont typeface="Arial" pitchFamily="34" charset="0"/>
              <a:buChar char="•"/>
            </a:pPr>
            <a:r>
              <a:rPr lang="es-CL" sz="1400" dirty="0" smtClean="0">
                <a:solidFill>
                  <a:srgbClr val="0070C0"/>
                </a:solidFill>
                <a:latin typeface="+mj-lt"/>
              </a:rPr>
              <a:t>Predicción incierta del nivel de remuneración final</a:t>
            </a:r>
          </a:p>
        </p:txBody>
      </p:sp>
    </p:spTree>
    <p:extLst>
      <p:ext uri="{BB962C8B-B14F-4D97-AF65-F5344CB8AC3E}">
        <p14:creationId xmlns:p14="http://schemas.microsoft.com/office/powerpoint/2010/main" val="4763919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70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70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70115">
                                            <p:txEl>
                                              <p:pRg st="2" end="2"/>
                                            </p:txEl>
                                          </p:spTgt>
                                        </p:tgtEl>
                                        <p:attrNameLst>
                                          <p:attrName>style.visibility</p:attrName>
                                        </p:attrNameLst>
                                      </p:cBhvr>
                                      <p:to>
                                        <p:strVal val="visible"/>
                                      </p:to>
                                    </p:set>
                                  </p:childTnLst>
                                </p:cTn>
                              </p:par>
                            </p:childTnLst>
                          </p:cTn>
                        </p:par>
                        <p:par>
                          <p:cTn id="15" fill="hold" nodeType="afterGroup">
                            <p:stCondLst>
                              <p:cond delay="500"/>
                            </p:stCondLst>
                            <p:childTnLst>
                              <p:par>
                                <p:cTn id="16" presetID="2" presetClass="entr" presetSubtype="8" fill="hold" nodeType="afterEffect">
                                  <p:stCondLst>
                                    <p:cond delay="0"/>
                                  </p:stCondLst>
                                  <p:childTnLst>
                                    <p:set>
                                      <p:cBhvr>
                                        <p:cTn id="17" dur="1" fill="hold">
                                          <p:stCondLst>
                                            <p:cond delay="0"/>
                                          </p:stCondLst>
                                        </p:cTn>
                                        <p:tgtEl>
                                          <p:spTgt spid="1370117"/>
                                        </p:tgtEl>
                                        <p:attrNameLst>
                                          <p:attrName>style.visibility</p:attrName>
                                        </p:attrNameLst>
                                      </p:cBhvr>
                                      <p:to>
                                        <p:strVal val="visible"/>
                                      </p:to>
                                    </p:set>
                                    <p:anim calcmode="lin" valueType="num">
                                      <p:cBhvr additive="base">
                                        <p:cTn id="18" dur="500" fill="hold"/>
                                        <p:tgtEl>
                                          <p:spTgt spid="1370117"/>
                                        </p:tgtEl>
                                        <p:attrNameLst>
                                          <p:attrName>ppt_x</p:attrName>
                                        </p:attrNameLst>
                                      </p:cBhvr>
                                      <p:tavLst>
                                        <p:tav tm="0">
                                          <p:val>
                                            <p:strVal val="0-#ppt_w/2"/>
                                          </p:val>
                                        </p:tav>
                                        <p:tav tm="100000">
                                          <p:val>
                                            <p:strVal val="#ppt_x"/>
                                          </p:val>
                                        </p:tav>
                                      </p:tavLst>
                                    </p:anim>
                                    <p:anim calcmode="lin" valueType="num">
                                      <p:cBhvr additive="base">
                                        <p:cTn id="19" dur="500" fill="hold"/>
                                        <p:tgtEl>
                                          <p:spTgt spid="1370117"/>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000"/>
                            </p:stCondLst>
                            <p:childTnLst>
                              <p:par>
                                <p:cTn id="21" presetID="16" presetClass="entr" presetSubtype="37" fill="hold" nodeType="afterEffect">
                                  <p:stCondLst>
                                    <p:cond delay="0"/>
                                  </p:stCondLst>
                                  <p:childTnLst>
                                    <p:set>
                                      <p:cBhvr>
                                        <p:cTn id="22" dur="1" fill="hold">
                                          <p:stCondLst>
                                            <p:cond delay="0"/>
                                          </p:stCondLst>
                                        </p:cTn>
                                        <p:tgtEl>
                                          <p:spTgt spid="1370118"/>
                                        </p:tgtEl>
                                        <p:attrNameLst>
                                          <p:attrName>style.visibility</p:attrName>
                                        </p:attrNameLst>
                                      </p:cBhvr>
                                      <p:to>
                                        <p:strVal val="visible"/>
                                      </p:to>
                                    </p:set>
                                    <p:animEffect transition="in" filter="barn(outVertical)">
                                      <p:cBhvr>
                                        <p:cTn id="23" dur="500"/>
                                        <p:tgtEl>
                                          <p:spTgt spid="1370118"/>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strVal val="#ppt_w*0.70"/>
                                          </p:val>
                                        </p:tav>
                                        <p:tav tm="100000">
                                          <p:val>
                                            <p:strVal val="#ppt_w"/>
                                          </p:val>
                                        </p:tav>
                                      </p:tavLst>
                                    </p:anim>
                                    <p:anim calcmode="lin" valueType="num">
                                      <p:cBhvr>
                                        <p:cTn id="29" dur="1000" fill="hold"/>
                                        <p:tgtEl>
                                          <p:spTgt spid="9"/>
                                        </p:tgtEl>
                                        <p:attrNameLst>
                                          <p:attrName>ppt_h</p:attrName>
                                        </p:attrNameLst>
                                      </p:cBhvr>
                                      <p:tavLst>
                                        <p:tav tm="0">
                                          <p:val>
                                            <p:strVal val="#ppt_h"/>
                                          </p:val>
                                        </p:tav>
                                        <p:tav tm="100000">
                                          <p:val>
                                            <p:strVal val="#ppt_h"/>
                                          </p:val>
                                        </p:tav>
                                      </p:tavLst>
                                    </p:anim>
                                    <p:animEffect transition="in" filter="fade">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 calcmode="lin" valueType="num">
                                      <p:cBhvr>
                                        <p:cTn id="35" dur="10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36"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37" dur="10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 calcmode="lin" valueType="num">
                                      <p:cBhvr>
                                        <p:cTn id="42" dur="1000" fill="hold"/>
                                        <p:tgtEl>
                                          <p:spTgt spid="10">
                                            <p:txEl>
                                              <p:pRg st="1" end="1"/>
                                            </p:txEl>
                                          </p:spTgt>
                                        </p:tgtEl>
                                        <p:attrNameLst>
                                          <p:attrName>ppt_w</p:attrName>
                                        </p:attrNameLst>
                                      </p:cBhvr>
                                      <p:tavLst>
                                        <p:tav tm="0">
                                          <p:val>
                                            <p:strVal val="#ppt_w*0.70"/>
                                          </p:val>
                                        </p:tav>
                                        <p:tav tm="100000">
                                          <p:val>
                                            <p:strVal val="#ppt_w"/>
                                          </p:val>
                                        </p:tav>
                                      </p:tavLst>
                                    </p:anim>
                                    <p:anim calcmode="lin" valueType="num">
                                      <p:cBhvr>
                                        <p:cTn id="43" dur="1000" fill="hold"/>
                                        <p:tgtEl>
                                          <p:spTgt spid="10">
                                            <p:txEl>
                                              <p:pRg st="1" end="1"/>
                                            </p:txEl>
                                          </p:spTgt>
                                        </p:tgtEl>
                                        <p:attrNameLst>
                                          <p:attrName>ppt_h</p:attrName>
                                        </p:attrNameLst>
                                      </p:cBhvr>
                                      <p:tavLst>
                                        <p:tav tm="0">
                                          <p:val>
                                            <p:strVal val="#ppt_h"/>
                                          </p:val>
                                        </p:tav>
                                        <p:tav tm="100000">
                                          <p:val>
                                            <p:strVal val="#ppt_h"/>
                                          </p:val>
                                        </p:tav>
                                      </p:tavLst>
                                    </p:anim>
                                    <p:animEffect transition="in" filter="fade">
                                      <p:cBhvr>
                                        <p:cTn id="44" dur="1000"/>
                                        <p:tgtEl>
                                          <p:spTgt spid="10">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0">
                                            <p:txEl>
                                              <p:pRg st="2" end="2"/>
                                            </p:txEl>
                                          </p:spTgt>
                                        </p:tgtEl>
                                        <p:attrNameLst>
                                          <p:attrName>style.visibility</p:attrName>
                                        </p:attrNameLst>
                                      </p:cBhvr>
                                      <p:to>
                                        <p:strVal val="visible"/>
                                      </p:to>
                                    </p:set>
                                    <p:anim calcmode="lin" valueType="num">
                                      <p:cBhvr>
                                        <p:cTn id="49" dur="1000" fill="hold"/>
                                        <p:tgtEl>
                                          <p:spTgt spid="10">
                                            <p:txEl>
                                              <p:pRg st="2" end="2"/>
                                            </p:txEl>
                                          </p:spTgt>
                                        </p:tgtEl>
                                        <p:attrNameLst>
                                          <p:attrName>ppt_w</p:attrName>
                                        </p:attrNameLst>
                                      </p:cBhvr>
                                      <p:tavLst>
                                        <p:tav tm="0">
                                          <p:val>
                                            <p:strVal val="#ppt_w*0.70"/>
                                          </p:val>
                                        </p:tav>
                                        <p:tav tm="100000">
                                          <p:val>
                                            <p:strVal val="#ppt_w"/>
                                          </p:val>
                                        </p:tav>
                                      </p:tavLst>
                                    </p:anim>
                                    <p:anim calcmode="lin" valueType="num">
                                      <p:cBhvr>
                                        <p:cTn id="50" dur="1000" fill="hold"/>
                                        <p:tgtEl>
                                          <p:spTgt spid="10">
                                            <p:txEl>
                                              <p:pRg st="2" end="2"/>
                                            </p:txEl>
                                          </p:spTgt>
                                        </p:tgtEl>
                                        <p:attrNameLst>
                                          <p:attrName>ppt_h</p:attrName>
                                        </p:attrNameLst>
                                      </p:cBhvr>
                                      <p:tavLst>
                                        <p:tav tm="0">
                                          <p:val>
                                            <p:strVal val="#ppt_h"/>
                                          </p:val>
                                        </p:tav>
                                        <p:tav tm="100000">
                                          <p:val>
                                            <p:strVal val="#ppt_h"/>
                                          </p:val>
                                        </p:tav>
                                      </p:tavLst>
                                    </p:anim>
                                    <p:animEffect transition="in" filter="fade">
                                      <p:cBhvr>
                                        <p:cTn id="51" dur="1000"/>
                                        <p:tgtEl>
                                          <p:spTgt spid="10">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strVal val="#ppt_w*0.70"/>
                                          </p:val>
                                        </p:tav>
                                        <p:tav tm="100000">
                                          <p:val>
                                            <p:strVal val="#ppt_w"/>
                                          </p:val>
                                        </p:tav>
                                      </p:tavLst>
                                    </p:anim>
                                    <p:anim calcmode="lin" valueType="num">
                                      <p:cBhvr>
                                        <p:cTn id="57" dur="1000" fill="hold"/>
                                        <p:tgtEl>
                                          <p:spTgt spid="11"/>
                                        </p:tgtEl>
                                        <p:attrNameLst>
                                          <p:attrName>ppt_h</p:attrName>
                                        </p:attrNameLst>
                                      </p:cBhvr>
                                      <p:tavLst>
                                        <p:tav tm="0">
                                          <p:val>
                                            <p:strVal val="#ppt_h"/>
                                          </p:val>
                                        </p:tav>
                                        <p:tav tm="100000">
                                          <p:val>
                                            <p:strVal val="#ppt_h"/>
                                          </p:val>
                                        </p:tav>
                                      </p:tavLst>
                                    </p:anim>
                                    <p:animEffect transition="in" filter="fade">
                                      <p:cBhvr>
                                        <p:cTn id="58" dur="10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000" fill="hold"/>
                                        <p:tgtEl>
                                          <p:spTgt spid="12"/>
                                        </p:tgtEl>
                                        <p:attrNameLst>
                                          <p:attrName>ppt_w</p:attrName>
                                        </p:attrNameLst>
                                      </p:cBhvr>
                                      <p:tavLst>
                                        <p:tav tm="0">
                                          <p:val>
                                            <p:strVal val="#ppt_w*0.70"/>
                                          </p:val>
                                        </p:tav>
                                        <p:tav tm="100000">
                                          <p:val>
                                            <p:strVal val="#ppt_w"/>
                                          </p:val>
                                        </p:tav>
                                      </p:tavLst>
                                    </p:anim>
                                    <p:anim calcmode="lin" valueType="num">
                                      <p:cBhvr>
                                        <p:cTn id="64" dur="1000" fill="hold"/>
                                        <p:tgtEl>
                                          <p:spTgt spid="12"/>
                                        </p:tgtEl>
                                        <p:attrNameLst>
                                          <p:attrName>ppt_h</p:attrName>
                                        </p:attrNameLst>
                                      </p:cBhvr>
                                      <p:tavLst>
                                        <p:tav tm="0">
                                          <p:val>
                                            <p:strVal val="#ppt_h"/>
                                          </p:val>
                                        </p:tav>
                                        <p:tav tm="100000">
                                          <p:val>
                                            <p:strVal val="#ppt_h"/>
                                          </p:val>
                                        </p:tav>
                                      </p:tavLst>
                                    </p:anim>
                                    <p:animEffect transition="in" filter="fade">
                                      <p:cBhvr>
                                        <p:cTn id="6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0115" grpId="0" build="p" autoUpdateAnimBg="0"/>
      <p:bldP spid="9" grpId="0"/>
      <p:bldP spid="10" grpId="0" build="p"/>
      <p:bldP spid="11"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7936"/>
            <a:ext cx="6245754" cy="5993502"/>
          </a:xfrm>
          <a:prstGeom prst="rect">
            <a:avLst/>
          </a:prstGeom>
          <a:solidFill>
            <a:schemeClr val="bg1"/>
          </a:solidFill>
          <a:ln>
            <a:noFill/>
          </a:ln>
          <a:effectLst/>
        </p:spPr>
      </p:pic>
      <p:sp>
        <p:nvSpPr>
          <p:cNvPr id="4" name="Text Box 105"/>
          <p:cNvSpPr txBox="1">
            <a:spLocks noChangeArrowheads="1"/>
          </p:cNvSpPr>
          <p:nvPr/>
        </p:nvSpPr>
        <p:spPr bwMode="auto">
          <a:xfrm>
            <a:off x="6362701" y="2997133"/>
            <a:ext cx="2736076"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342900" indent="-342900">
              <a:buFont typeface="Arial" pitchFamily="34" charset="0"/>
              <a:buChar char="•"/>
              <a:defRPr sz="2200" b="1">
                <a:solidFill>
                  <a:srgbClr val="0070C0"/>
                </a:solidFill>
                <a:latin typeface="Calibri" pitchFamily="34" charset="0"/>
              </a:defRPr>
            </a:lvl1pPr>
            <a:lvl2pPr marL="742950" indent="-285750">
              <a:defRPr sz="2400">
                <a:latin typeface="Times"/>
              </a:defRPr>
            </a:lvl2pPr>
            <a:lvl3pPr marL="1143000" indent="-228600">
              <a:defRPr sz="2400">
                <a:latin typeface="Times"/>
              </a:defRPr>
            </a:lvl3pPr>
            <a:lvl4pPr marL="1600200" indent="-228600">
              <a:defRPr sz="2400">
                <a:latin typeface="Times"/>
              </a:defRPr>
            </a:lvl4pPr>
            <a:lvl5pPr marL="2057400" indent="-228600">
              <a:defRPr sz="2400">
                <a:latin typeface="Times"/>
              </a:defRPr>
            </a:lvl5pPr>
            <a:lvl6pPr marL="2514600" indent="-228600" eaLnBrk="0" fontAlgn="base" hangingPunct="0">
              <a:spcBef>
                <a:spcPct val="0"/>
              </a:spcBef>
              <a:spcAft>
                <a:spcPct val="0"/>
              </a:spcAft>
              <a:defRPr sz="2400">
                <a:latin typeface="Times"/>
              </a:defRPr>
            </a:lvl6pPr>
            <a:lvl7pPr marL="2971800" indent="-228600" eaLnBrk="0" fontAlgn="base" hangingPunct="0">
              <a:spcBef>
                <a:spcPct val="0"/>
              </a:spcBef>
              <a:spcAft>
                <a:spcPct val="0"/>
              </a:spcAft>
              <a:defRPr sz="2400">
                <a:latin typeface="Times"/>
              </a:defRPr>
            </a:lvl7pPr>
            <a:lvl8pPr marL="3429000" indent="-228600" eaLnBrk="0" fontAlgn="base" hangingPunct="0">
              <a:spcBef>
                <a:spcPct val="0"/>
              </a:spcBef>
              <a:spcAft>
                <a:spcPct val="0"/>
              </a:spcAft>
              <a:defRPr sz="2400">
                <a:latin typeface="Times"/>
              </a:defRPr>
            </a:lvl8pPr>
            <a:lvl9pPr marL="3886200" indent="-228600" eaLnBrk="0" fontAlgn="base" hangingPunct="0">
              <a:spcBef>
                <a:spcPct val="0"/>
              </a:spcBef>
              <a:spcAft>
                <a:spcPct val="0"/>
              </a:spcAft>
              <a:defRPr sz="2400">
                <a:latin typeface="Times"/>
              </a:defRPr>
            </a:lvl9pPr>
          </a:lstStyle>
          <a:p>
            <a:r>
              <a:rPr lang="es-CL" b="0" dirty="0" smtClean="0">
                <a:latin typeface="+mj-lt"/>
              </a:rPr>
              <a:t>Por cara USD100 de riqueza generada en la región en 2010; solo USD5.6 fueron al 20% mas pobre (… seremos mil millones en 2020)</a:t>
            </a:r>
            <a:endParaRPr lang="es-CL" b="0" dirty="0">
              <a:latin typeface="+mj-lt"/>
            </a:endParaRPr>
          </a:p>
        </p:txBody>
      </p:sp>
      <p:pic>
        <p:nvPicPr>
          <p:cNvPr id="8" name="Picture 4" descr="http://t0.gstatic.com/images?q=tbn:ANd9GcSlIOg0SNFGmmCwKEDuYipDkKPh3MC-WOF4pt4vKhzcbsiSggTW"/>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15385" y="616830"/>
            <a:ext cx="1529255" cy="2081048"/>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8781494" y="31521"/>
            <a:ext cx="363146" cy="354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mj-lt"/>
            </a:endParaRPr>
          </a:p>
        </p:txBody>
      </p:sp>
      <p:sp>
        <p:nvSpPr>
          <p:cNvPr id="11" name="TextBox 10"/>
          <p:cNvSpPr txBox="1"/>
          <p:nvPr/>
        </p:nvSpPr>
        <p:spPr>
          <a:xfrm>
            <a:off x="8813026" y="15750"/>
            <a:ext cx="300082" cy="369332"/>
          </a:xfrm>
          <a:prstGeom prst="rect">
            <a:avLst/>
          </a:prstGeom>
          <a:noFill/>
        </p:spPr>
        <p:txBody>
          <a:bodyPr wrap="none" rtlCol="0">
            <a:spAutoFit/>
          </a:bodyPr>
          <a:lstStyle/>
          <a:p>
            <a:r>
              <a:rPr lang="es-CL" b="1" dirty="0" smtClean="0">
                <a:solidFill>
                  <a:schemeClr val="bg1"/>
                </a:solidFill>
                <a:effectLst>
                  <a:outerShdw blurRad="38100" dist="38100" dir="2700000" algn="tl">
                    <a:srgbClr val="000000">
                      <a:alpha val="43137"/>
                    </a:srgbClr>
                  </a:outerShdw>
                </a:effectLst>
                <a:latin typeface="+mj-lt"/>
              </a:rPr>
              <a:t>1</a:t>
            </a:r>
            <a:endParaRPr lang="es-CL"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6653660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22" name="Rectangle 2"/>
          <p:cNvSpPr>
            <a:spLocks noGrp="1" noChangeArrowheads="1"/>
          </p:cNvSpPr>
          <p:nvPr>
            <p:ph type="title"/>
          </p:nvPr>
        </p:nvSpPr>
        <p:spPr>
          <a:xfrm>
            <a:off x="772521" y="228600"/>
            <a:ext cx="7499131" cy="1143000"/>
          </a:xfrm>
        </p:spPr>
        <p:txBody>
          <a:bodyPr lIns="92075" tIns="46037" rIns="92075" bIns="46037"/>
          <a:lstStyle/>
          <a:p>
            <a:pPr eaLnBrk="1" hangingPunct="1">
              <a:lnSpc>
                <a:spcPct val="70000"/>
              </a:lnSpc>
            </a:pPr>
            <a:r>
              <a:rPr lang="es-CL" dirty="0" smtClean="0"/>
              <a:t>Pago por </a:t>
            </a:r>
            <a:r>
              <a:rPr lang="es-CL" dirty="0" smtClean="0">
                <a:solidFill>
                  <a:srgbClr val="FF0000"/>
                </a:solidFill>
              </a:rPr>
              <a:t>salario </a:t>
            </a:r>
            <a:r>
              <a:rPr lang="es-CL" dirty="0" smtClean="0"/>
              <a:t>(o por </a:t>
            </a:r>
            <a:r>
              <a:rPr lang="es-CL" dirty="0" smtClean="0">
                <a:solidFill>
                  <a:srgbClr val="FF0000"/>
                </a:solidFill>
              </a:rPr>
              <a:t>tiempo</a:t>
            </a:r>
            <a:r>
              <a:rPr lang="es-CL" dirty="0" smtClean="0"/>
              <a:t>)</a:t>
            </a:r>
          </a:p>
        </p:txBody>
      </p:sp>
      <p:sp>
        <p:nvSpPr>
          <p:cNvPr id="1259523" name="Rectangle 3"/>
          <p:cNvSpPr>
            <a:spLocks noGrp="1" noChangeArrowheads="1"/>
          </p:cNvSpPr>
          <p:nvPr>
            <p:ph type="body" idx="1"/>
          </p:nvPr>
        </p:nvSpPr>
        <p:spPr>
          <a:xfrm>
            <a:off x="179512" y="1643063"/>
            <a:ext cx="2931988" cy="4114800"/>
          </a:xfrm>
        </p:spPr>
        <p:txBody>
          <a:bodyPr lIns="92075" tIns="46037" rIns="92075" bIns="46037"/>
          <a:lstStyle/>
          <a:p>
            <a:pPr marL="0" indent="0" eaLnBrk="1" hangingPunct="1">
              <a:buFontTx/>
              <a:buNone/>
            </a:pPr>
            <a:r>
              <a:rPr lang="es-CL" sz="3000" dirty="0" smtClean="0">
                <a:solidFill>
                  <a:srgbClr val="0070C0"/>
                </a:solidFill>
              </a:rPr>
              <a:t>Objeto de la remuneración: TIEMPO DE PRESENCIA DEL RECURSO</a:t>
            </a:r>
          </a:p>
          <a:p>
            <a:pPr marL="0" indent="0" eaLnBrk="1" hangingPunct="1">
              <a:buFontTx/>
              <a:buNone/>
            </a:pPr>
            <a:endParaRPr lang="es-CL" dirty="0" smtClean="0">
              <a:solidFill>
                <a:srgbClr val="0070C0"/>
              </a:solidFill>
            </a:endParaRPr>
          </a:p>
          <a:p>
            <a:pPr lvl="1" indent="15875" eaLnBrk="1" hangingPunct="1">
              <a:buClr>
                <a:schemeClr val="tx1"/>
              </a:buClr>
              <a:buFont typeface="Monotype Sorts"/>
              <a:buNone/>
            </a:pPr>
            <a:r>
              <a:rPr lang="es-CL" sz="2000" dirty="0" smtClean="0"/>
              <a:t>Es un pago por un periodo de tiempo</a:t>
            </a:r>
          </a:p>
        </p:txBody>
      </p:sp>
      <p:pic>
        <p:nvPicPr>
          <p:cNvPr id="1259525" name="Pictur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4089400"/>
            <a:ext cx="149182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527" name="Picture 7"/>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13079" y="4007613"/>
            <a:ext cx="4762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29" name="Line 9"/>
          <p:cNvSpPr>
            <a:spLocks noChangeShapeType="1"/>
          </p:cNvSpPr>
          <p:nvPr/>
        </p:nvSpPr>
        <p:spPr bwMode="auto">
          <a:xfrm flipH="1">
            <a:off x="5074570" y="3642488"/>
            <a:ext cx="450850" cy="1365250"/>
          </a:xfrm>
          <a:prstGeom prst="line">
            <a:avLst/>
          </a:prstGeom>
          <a:noFill/>
          <a:ln w="508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CL">
              <a:latin typeface="Calibri" pitchFamily="34" charset="0"/>
            </a:endParaRPr>
          </a:p>
        </p:txBody>
      </p:sp>
      <p:pic>
        <p:nvPicPr>
          <p:cNvPr id="1259532" name="Picture 1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6984" y="5374716"/>
            <a:ext cx="2042961"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2164" name="Object 4"/>
          <p:cNvGraphicFramePr>
            <a:graphicFrameLocks/>
          </p:cNvGraphicFramePr>
          <p:nvPr>
            <p:extLst>
              <p:ext uri="{D42A27DB-BD31-4B8C-83A1-F6EECF244321}">
                <p14:modId xmlns:p14="http://schemas.microsoft.com/office/powerpoint/2010/main" val="2409519928"/>
              </p:ext>
            </p:extLst>
          </p:nvPr>
        </p:nvGraphicFramePr>
        <p:xfrm>
          <a:off x="3439071" y="4956938"/>
          <a:ext cx="989012" cy="1719263"/>
        </p:xfrm>
        <a:graphic>
          <a:graphicData uri="http://schemas.openxmlformats.org/presentationml/2006/ole">
            <mc:AlternateContent xmlns:mc="http://schemas.openxmlformats.org/markup-compatibility/2006">
              <mc:Choice xmlns:v="urn:schemas-microsoft-com:vml" Requires="v">
                <p:oleObj spid="_x0000_s5184" name="ClipArt" r:id="rId6" imgW="7410203" imgH="12872852" progId="">
                  <p:embed/>
                </p:oleObj>
              </mc:Choice>
              <mc:Fallback>
                <p:oleObj name="ClipArt" r:id="rId6" imgW="7410203" imgH="12872852"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9071" y="4956938"/>
                        <a:ext cx="989012"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65" name="Object 5"/>
          <p:cNvGraphicFramePr>
            <a:graphicFrameLocks/>
          </p:cNvGraphicFramePr>
          <p:nvPr>
            <p:extLst>
              <p:ext uri="{D42A27DB-BD31-4B8C-83A1-F6EECF244321}">
                <p14:modId xmlns:p14="http://schemas.microsoft.com/office/powerpoint/2010/main" val="3762435814"/>
              </p:ext>
            </p:extLst>
          </p:nvPr>
        </p:nvGraphicFramePr>
        <p:xfrm>
          <a:off x="2963877" y="3604388"/>
          <a:ext cx="989013" cy="1719263"/>
        </p:xfrm>
        <a:graphic>
          <a:graphicData uri="http://schemas.openxmlformats.org/presentationml/2006/ole">
            <mc:AlternateContent xmlns:mc="http://schemas.openxmlformats.org/markup-compatibility/2006">
              <mc:Choice xmlns:v="urn:schemas-microsoft-com:vml" Requires="v">
                <p:oleObj spid="_x0000_s5185" name="ClipArt" r:id="rId8" imgW="7410203" imgH="12872852" progId="">
                  <p:embed/>
                </p:oleObj>
              </mc:Choice>
              <mc:Fallback>
                <p:oleObj name="ClipArt" r:id="rId8" imgW="7410203" imgH="12872852" progId="">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3877" y="3604388"/>
                        <a:ext cx="989013"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4224450" y="3966710"/>
            <a:ext cx="1198918" cy="646331"/>
          </a:xfrm>
          <a:prstGeom prst="rect">
            <a:avLst/>
          </a:prstGeom>
          <a:noFill/>
        </p:spPr>
        <p:txBody>
          <a:bodyPr wrap="none" rtlCol="0">
            <a:spAutoFit/>
          </a:bodyPr>
          <a:lstStyle/>
          <a:p>
            <a:r>
              <a:rPr lang="es-CL" dirty="0" smtClean="0">
                <a:latin typeface="Calibri" pitchFamily="34" charset="0"/>
              </a:rPr>
              <a:t>Beneficios </a:t>
            </a:r>
          </a:p>
          <a:p>
            <a:r>
              <a:rPr lang="es-CL" dirty="0" smtClean="0">
                <a:latin typeface="Calibri" pitchFamily="34" charset="0"/>
              </a:rPr>
              <a:t>sociales</a:t>
            </a:r>
            <a:endParaRPr lang="es-CL" dirty="0">
              <a:latin typeface="Calibri" pitchFamily="34" charset="0"/>
            </a:endParaRPr>
          </a:p>
        </p:txBody>
      </p:sp>
      <p:sp>
        <p:nvSpPr>
          <p:cNvPr id="16" name="TextBox 15"/>
          <p:cNvSpPr txBox="1"/>
          <p:nvPr/>
        </p:nvSpPr>
        <p:spPr>
          <a:xfrm>
            <a:off x="5225070" y="4254742"/>
            <a:ext cx="614271" cy="369332"/>
          </a:xfrm>
          <a:prstGeom prst="rect">
            <a:avLst/>
          </a:prstGeom>
          <a:noFill/>
        </p:spPr>
        <p:txBody>
          <a:bodyPr wrap="none" rtlCol="0">
            <a:spAutoFit/>
          </a:bodyPr>
          <a:lstStyle/>
          <a:p>
            <a:r>
              <a:rPr lang="es-CL" dirty="0" smtClean="0">
                <a:latin typeface="Calibri" pitchFamily="34" charset="0"/>
              </a:rPr>
              <a:t>Año </a:t>
            </a:r>
            <a:endParaRPr lang="es-CL" dirty="0">
              <a:latin typeface="Calibri" pitchFamily="34" charset="0"/>
            </a:endParaRPr>
          </a:p>
        </p:txBody>
      </p:sp>
      <p:sp>
        <p:nvSpPr>
          <p:cNvPr id="17" name="TextBox 16"/>
          <p:cNvSpPr txBox="1"/>
          <p:nvPr/>
        </p:nvSpPr>
        <p:spPr>
          <a:xfrm>
            <a:off x="-41167" y="4077072"/>
            <a:ext cx="1660839" cy="584775"/>
          </a:xfrm>
          <a:prstGeom prst="rect">
            <a:avLst/>
          </a:prstGeom>
          <a:noFill/>
        </p:spPr>
        <p:txBody>
          <a:bodyPr wrap="none" rtlCol="0">
            <a:spAutoFit/>
          </a:bodyPr>
          <a:lstStyle/>
          <a:p>
            <a:r>
              <a:rPr lang="es-CL" sz="3200" b="1" dirty="0" smtClean="0">
                <a:solidFill>
                  <a:srgbClr val="FF0000"/>
                </a:solidFill>
                <a:latin typeface="Calibri" pitchFamily="34" charset="0"/>
              </a:rPr>
              <a:t>SALARIO</a:t>
            </a:r>
            <a:endParaRPr lang="es-CL" sz="3200" b="1" dirty="0">
              <a:solidFill>
                <a:srgbClr val="FF0000"/>
              </a:solidFill>
              <a:latin typeface="Calibri" pitchFamily="34" charset="0"/>
            </a:endParaRPr>
          </a:p>
        </p:txBody>
      </p:sp>
      <p:sp>
        <p:nvSpPr>
          <p:cNvPr id="18" name="TextBox 17"/>
          <p:cNvSpPr txBox="1"/>
          <p:nvPr/>
        </p:nvSpPr>
        <p:spPr>
          <a:xfrm>
            <a:off x="64500" y="5386637"/>
            <a:ext cx="1394934" cy="584775"/>
          </a:xfrm>
          <a:prstGeom prst="rect">
            <a:avLst/>
          </a:prstGeom>
          <a:noFill/>
        </p:spPr>
        <p:txBody>
          <a:bodyPr wrap="none" rtlCol="0">
            <a:spAutoFit/>
          </a:bodyPr>
          <a:lstStyle/>
          <a:p>
            <a:r>
              <a:rPr lang="es-CL" sz="3200" b="1" dirty="0" smtClean="0">
                <a:solidFill>
                  <a:srgbClr val="FF0000"/>
                </a:solidFill>
                <a:latin typeface="Calibri" pitchFamily="34" charset="0"/>
              </a:rPr>
              <a:t>HORAS</a:t>
            </a:r>
            <a:endParaRPr lang="es-CL" sz="3200" b="1" dirty="0">
              <a:solidFill>
                <a:srgbClr val="FF0000"/>
              </a:solidFill>
              <a:latin typeface="Calibri" pitchFamily="34" charset="0"/>
            </a:endParaRPr>
          </a:p>
        </p:txBody>
      </p:sp>
      <p:pic>
        <p:nvPicPr>
          <p:cNvPr id="1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79081" y="-1712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
          <p:cNvSpPr txBox="1">
            <a:spLocks noChangeArrowheads="1"/>
          </p:cNvSpPr>
          <p:nvPr/>
        </p:nvSpPr>
        <p:spPr bwMode="auto">
          <a:xfrm>
            <a:off x="3439071" y="1445163"/>
            <a:ext cx="5456703" cy="1143000"/>
          </a:xfrm>
          <a:prstGeom prst="rect">
            <a:avLst/>
          </a:prstGeom>
          <a:noFill/>
          <a:ln w="9525">
            <a:noFill/>
            <a:miter lim="800000"/>
            <a:headEnd/>
            <a:tailEnd/>
          </a:ln>
          <a:effectLst>
            <a:outerShdw blurRad="63500" dist="17961" dir="2700000" algn="ctr" rotWithShape="0">
              <a:srgbClr val="96CCEE">
                <a:alpha val="74998"/>
              </a:srgbClr>
            </a:outerShdw>
          </a:effectLst>
        </p:spPr>
        <p:txBody>
          <a:bodyPr vert="horz" wrap="square" lIns="92075" tIns="46037" rIns="92075" bIns="46037" numCol="1" anchor="ctr" anchorCtr="0" compatLnSpc="1">
            <a:prstTxWarp prst="textNoShape">
              <a:avLst/>
            </a:prstTxWarp>
          </a:bodyPr>
          <a:lstStyle>
            <a:lvl1pPr algn="ctr" defTabSz="914400" rtl="0" eaLnBrk="1" latinLnBrk="0" hangingPunct="1">
              <a:spcBef>
                <a:spcPct val="0"/>
              </a:spcBef>
              <a:buNone/>
              <a:defRPr sz="4400" b="1" kern="1200">
                <a:solidFill>
                  <a:srgbClr val="0070C0"/>
                </a:solidFill>
                <a:effectLst>
                  <a:outerShdw blurRad="38100" dist="38100" dir="2700000" algn="tl">
                    <a:srgbClr val="000000">
                      <a:alpha val="43137"/>
                    </a:srgbClr>
                  </a:outerShdw>
                </a:effectLst>
                <a:latin typeface="+mj-lt"/>
                <a:ea typeface="+mj-ea"/>
                <a:cs typeface="Arial" pitchFamily="34" charset="0"/>
              </a:defRPr>
            </a:lvl1pPr>
          </a:lstStyle>
          <a:p>
            <a:pPr algn="l" fontAlgn="auto">
              <a:lnSpc>
                <a:spcPct val="70000"/>
              </a:lnSpc>
              <a:spcAft>
                <a:spcPts val="0"/>
              </a:spcAft>
            </a:pPr>
            <a:r>
              <a:rPr lang="es-ES_tradnl" sz="2400" dirty="0" smtClean="0"/>
              <a:t>Beneficios de pagar un sueldo o por tiempo</a:t>
            </a:r>
          </a:p>
        </p:txBody>
      </p:sp>
      <p:sp>
        <p:nvSpPr>
          <p:cNvPr id="23" name="Rectangle 3"/>
          <p:cNvSpPr txBox="1">
            <a:spLocks noChangeArrowheads="1"/>
          </p:cNvSpPr>
          <p:nvPr/>
        </p:nvSpPr>
        <p:spPr bwMode="auto">
          <a:xfrm>
            <a:off x="3522772" y="2290296"/>
            <a:ext cx="5395829" cy="2438400"/>
          </a:xfrm>
          <a:prstGeom prst="rect">
            <a:avLst/>
          </a:prstGeom>
          <a:noFill/>
          <a:ln w="9525">
            <a:noFill/>
            <a:miter lim="800000"/>
            <a:headEnd/>
            <a:tailEnd/>
          </a:ln>
          <a:effectLst/>
        </p:spPr>
        <p:txBody>
          <a:bodyPr vert="horz" wrap="square" lIns="92075" tIns="46037" rIns="92075" bIns="46037"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buClr>
                <a:schemeClr val="hlink"/>
              </a:buClr>
              <a:buSzPct val="50000"/>
              <a:buFont typeface="Monotype Sorts"/>
              <a:buChar char=""/>
            </a:pPr>
            <a:r>
              <a:rPr lang="es-ES_tradnl" sz="1800" dirty="0" smtClean="0">
                <a:solidFill>
                  <a:srgbClr val="0070C0"/>
                </a:solidFill>
                <a:latin typeface="+mj-lt"/>
              </a:rPr>
              <a:t>Estimula a cualquier actividad profesional: clínica, educación, prevención, investigación</a:t>
            </a:r>
          </a:p>
          <a:p>
            <a:pPr fontAlgn="auto">
              <a:spcAft>
                <a:spcPts val="0"/>
              </a:spcAft>
              <a:buClr>
                <a:schemeClr val="hlink"/>
              </a:buClr>
              <a:buSzPct val="50000"/>
              <a:buFont typeface="Monotype Sorts"/>
              <a:buChar char=""/>
            </a:pPr>
            <a:r>
              <a:rPr lang="es-ES_tradnl" sz="1800" dirty="0" smtClean="0">
                <a:solidFill>
                  <a:srgbClr val="0070C0"/>
                </a:solidFill>
                <a:latin typeface="+mj-lt"/>
              </a:rPr>
              <a:t>La eliminación de los incentivos financieros para la </a:t>
            </a:r>
            <a:r>
              <a:rPr lang="es-ES_tradnl" sz="1800" dirty="0" err="1" smtClean="0">
                <a:solidFill>
                  <a:srgbClr val="0070C0"/>
                </a:solidFill>
                <a:latin typeface="+mj-lt"/>
              </a:rPr>
              <a:t>pseudo</a:t>
            </a:r>
            <a:r>
              <a:rPr lang="es-ES_tradnl" sz="1800" dirty="0" smtClean="0">
                <a:solidFill>
                  <a:srgbClr val="0070C0"/>
                </a:solidFill>
                <a:latin typeface="+mj-lt"/>
              </a:rPr>
              <a:t>-productividad, facilita la continuidad de la atención</a:t>
            </a:r>
            <a:endParaRPr lang="es-ES_tradnl" sz="1800" dirty="0">
              <a:solidFill>
                <a:srgbClr val="0070C0"/>
              </a:solidFill>
              <a:latin typeface="+mj-lt"/>
            </a:endParaRPr>
          </a:p>
        </p:txBody>
      </p:sp>
      <p:sp>
        <p:nvSpPr>
          <p:cNvPr id="24" name="Rectangle 4"/>
          <p:cNvSpPr>
            <a:spLocks noChangeArrowheads="1"/>
          </p:cNvSpPr>
          <p:nvPr/>
        </p:nvSpPr>
        <p:spPr bwMode="auto">
          <a:xfrm>
            <a:off x="5913821" y="3777814"/>
            <a:ext cx="316707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nchor="ctr"/>
          <a:lstStyle/>
          <a:p>
            <a:pPr eaLnBrk="0" hangingPunct="0">
              <a:lnSpc>
                <a:spcPct val="70000"/>
              </a:lnSpc>
            </a:pPr>
            <a:r>
              <a:rPr lang="es-ES_tradnl" sz="2400" b="1" dirty="0" smtClean="0">
                <a:solidFill>
                  <a:srgbClr val="FF0000"/>
                </a:solidFill>
                <a:effectLst>
                  <a:outerShdw blurRad="38100" dist="38100" dir="2700000" algn="tl">
                    <a:srgbClr val="000000">
                      <a:alpha val="43137"/>
                    </a:srgbClr>
                  </a:outerShdw>
                </a:effectLst>
                <a:latin typeface="+mj-lt"/>
              </a:rPr>
              <a:t>Desventajas de pagar un sueldo o por tiempo</a:t>
            </a:r>
            <a:endParaRPr lang="es-ES_tradnl" sz="2400" b="1" dirty="0">
              <a:solidFill>
                <a:srgbClr val="FF0000"/>
              </a:solidFill>
              <a:effectLst>
                <a:outerShdw blurRad="38100" dist="38100" dir="2700000" algn="tl">
                  <a:srgbClr val="000000">
                    <a:alpha val="43137"/>
                  </a:srgbClr>
                </a:outerShdw>
              </a:effectLst>
              <a:latin typeface="+mj-lt"/>
            </a:endParaRPr>
          </a:p>
        </p:txBody>
      </p:sp>
      <p:sp>
        <p:nvSpPr>
          <p:cNvPr id="25" name="Rectangle 5"/>
          <p:cNvSpPr>
            <a:spLocks noChangeArrowheads="1"/>
          </p:cNvSpPr>
          <p:nvPr/>
        </p:nvSpPr>
        <p:spPr bwMode="auto">
          <a:xfrm>
            <a:off x="5913820" y="4281161"/>
            <a:ext cx="3167078" cy="2442338"/>
          </a:xfrm>
          <a:prstGeom prst="rect">
            <a:avLst/>
          </a:prstGeom>
          <a:solidFill>
            <a:schemeClr val="bg1"/>
          </a:solidFill>
          <a:ln>
            <a:noFill/>
          </a:ln>
          <a:extLst/>
        </p:spPr>
        <p:txBody>
          <a:bodyPr lIns="92075" tIns="46037" rIns="92075" bIns="46037"/>
          <a:lstStyle/>
          <a:p>
            <a:pPr marL="342900" indent="-342900" eaLnBrk="0" hangingPunct="0">
              <a:spcBef>
                <a:spcPct val="20000"/>
              </a:spcBef>
              <a:buClr>
                <a:schemeClr val="hlink"/>
              </a:buClr>
              <a:buSzPct val="50000"/>
              <a:buFont typeface="Monotype Sorts"/>
              <a:buChar char=""/>
            </a:pPr>
            <a:r>
              <a:rPr lang="es-ES_tradnl" dirty="0" smtClean="0">
                <a:solidFill>
                  <a:srgbClr val="0070C0"/>
                </a:solidFill>
                <a:latin typeface="+mj-lt"/>
              </a:rPr>
              <a:t>Afectan a la autonomía profesional</a:t>
            </a:r>
          </a:p>
          <a:p>
            <a:pPr marL="342900" indent="-342900" eaLnBrk="0" hangingPunct="0">
              <a:spcBef>
                <a:spcPct val="20000"/>
              </a:spcBef>
              <a:buClr>
                <a:schemeClr val="hlink"/>
              </a:buClr>
              <a:buSzPct val="50000"/>
              <a:buFont typeface="Monotype Sorts"/>
              <a:buChar char=""/>
            </a:pPr>
            <a:r>
              <a:rPr lang="es-ES_tradnl" dirty="0" smtClean="0">
                <a:solidFill>
                  <a:srgbClr val="0070C0"/>
                </a:solidFill>
                <a:latin typeface="+mj-lt"/>
              </a:rPr>
              <a:t>Controles de costos para la administración</a:t>
            </a:r>
          </a:p>
          <a:p>
            <a:pPr marL="342900" indent="-342900" eaLnBrk="0" hangingPunct="0">
              <a:spcBef>
                <a:spcPct val="20000"/>
              </a:spcBef>
              <a:buClr>
                <a:schemeClr val="hlink"/>
              </a:buClr>
              <a:buSzPct val="50000"/>
              <a:buFont typeface="Monotype Sorts"/>
              <a:buChar char=""/>
            </a:pPr>
            <a:r>
              <a:rPr lang="es-ES_tradnl" dirty="0" smtClean="0">
                <a:solidFill>
                  <a:srgbClr val="0070C0"/>
                </a:solidFill>
                <a:latin typeface="+mj-lt"/>
              </a:rPr>
              <a:t>No es propicio para la productividad y por lo tanto no promueve el acceso a la atención</a:t>
            </a:r>
          </a:p>
        </p:txBody>
      </p:sp>
    </p:spTree>
    <p:extLst>
      <p:ext uri="{BB962C8B-B14F-4D97-AF65-F5344CB8AC3E}">
        <p14:creationId xmlns:p14="http://schemas.microsoft.com/office/powerpoint/2010/main" val="24184837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8899" name="Rectangle 3"/>
          <p:cNvSpPr>
            <a:spLocks noGrp="1" noChangeArrowheads="1"/>
          </p:cNvSpPr>
          <p:nvPr>
            <p:ph type="body" idx="1"/>
          </p:nvPr>
        </p:nvSpPr>
        <p:spPr>
          <a:xfrm>
            <a:off x="-4790" y="1723698"/>
            <a:ext cx="3395690" cy="4114800"/>
          </a:xfrm>
        </p:spPr>
        <p:txBody>
          <a:bodyPr lIns="92075" tIns="46037" rIns="92075" bIns="46037"/>
          <a:lstStyle/>
          <a:p>
            <a:pPr marL="0" indent="0" eaLnBrk="1" hangingPunct="1">
              <a:buFontTx/>
              <a:buNone/>
            </a:pPr>
            <a:r>
              <a:rPr lang="es-CL" dirty="0" smtClean="0">
                <a:solidFill>
                  <a:srgbClr val="0070C0"/>
                </a:solidFill>
              </a:rPr>
              <a:t>Objeto de la remuneración: RESPONSABILIDAD</a:t>
            </a:r>
          </a:p>
          <a:p>
            <a:pPr marL="265113" lvl="1" indent="0" eaLnBrk="1" hangingPunct="1">
              <a:buFontTx/>
              <a:buNone/>
            </a:pPr>
            <a:r>
              <a:rPr lang="es-CL" sz="2000" dirty="0" smtClean="0">
                <a:solidFill>
                  <a:srgbClr val="0070C0"/>
                </a:solidFill>
              </a:rPr>
              <a:t>Pago de la responsabilidad de entregar atenciones a una población</a:t>
            </a:r>
          </a:p>
        </p:txBody>
      </p:sp>
      <p:sp>
        <p:nvSpPr>
          <p:cNvPr id="1488898" name="Rectangle 2"/>
          <p:cNvSpPr>
            <a:spLocks noGrp="1" noChangeArrowheads="1"/>
          </p:cNvSpPr>
          <p:nvPr>
            <p:ph type="title"/>
          </p:nvPr>
        </p:nvSpPr>
        <p:spPr>
          <a:xfrm>
            <a:off x="1066800" y="178672"/>
            <a:ext cx="6096000" cy="1143000"/>
          </a:xfrm>
        </p:spPr>
        <p:txBody>
          <a:bodyPr lIns="92075" tIns="46037" rIns="92075" bIns="46037"/>
          <a:lstStyle/>
          <a:p>
            <a:pPr eaLnBrk="1" hangingPunct="1">
              <a:lnSpc>
                <a:spcPct val="70000"/>
              </a:lnSpc>
            </a:pPr>
            <a:r>
              <a:rPr lang="es-CL" dirty="0" smtClean="0"/>
              <a:t>Pago por </a:t>
            </a:r>
            <a:r>
              <a:rPr lang="es-CL" dirty="0" smtClean="0">
                <a:solidFill>
                  <a:srgbClr val="FF0000"/>
                </a:solidFill>
              </a:rPr>
              <a:t>capitación </a:t>
            </a:r>
          </a:p>
        </p:txBody>
      </p:sp>
      <p:graphicFrame>
        <p:nvGraphicFramePr>
          <p:cNvPr id="1488900" name="Object 2"/>
          <p:cNvGraphicFramePr>
            <a:graphicFrameLocks/>
          </p:cNvGraphicFramePr>
          <p:nvPr>
            <p:extLst>
              <p:ext uri="{D42A27DB-BD31-4B8C-83A1-F6EECF244321}">
                <p14:modId xmlns:p14="http://schemas.microsoft.com/office/powerpoint/2010/main" val="671853274"/>
              </p:ext>
            </p:extLst>
          </p:nvPr>
        </p:nvGraphicFramePr>
        <p:xfrm>
          <a:off x="243964" y="4837420"/>
          <a:ext cx="2641600" cy="1304925"/>
        </p:xfrm>
        <a:graphic>
          <a:graphicData uri="http://schemas.openxmlformats.org/presentationml/2006/ole">
            <mc:AlternateContent xmlns:mc="http://schemas.openxmlformats.org/markup-compatibility/2006">
              <mc:Choice xmlns:v="urn:schemas-microsoft-com:vml" Requires="v">
                <p:oleObj spid="_x0000_s6206" name="ClipArt" r:id="rId4" imgW="7319596" imgH="3618035" progId="">
                  <p:embed/>
                </p:oleObj>
              </mc:Choice>
              <mc:Fallback>
                <p:oleObj name="ClipArt" r:id="rId4" imgW="7319596" imgH="3618035"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964" y="4837420"/>
                        <a:ext cx="264160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88901" name="Picture 5"/>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4059" y="5203526"/>
            <a:ext cx="96038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88902" name="Object 3"/>
          <p:cNvGraphicFramePr>
            <a:graphicFrameLocks/>
          </p:cNvGraphicFramePr>
          <p:nvPr>
            <p:extLst>
              <p:ext uri="{D42A27DB-BD31-4B8C-83A1-F6EECF244321}">
                <p14:modId xmlns:p14="http://schemas.microsoft.com/office/powerpoint/2010/main" val="3953617094"/>
              </p:ext>
            </p:extLst>
          </p:nvPr>
        </p:nvGraphicFramePr>
        <p:xfrm>
          <a:off x="3909846" y="4628040"/>
          <a:ext cx="989013" cy="1719263"/>
        </p:xfrm>
        <a:graphic>
          <a:graphicData uri="http://schemas.openxmlformats.org/presentationml/2006/ole">
            <mc:AlternateContent xmlns:mc="http://schemas.openxmlformats.org/markup-compatibility/2006">
              <mc:Choice xmlns:v="urn:schemas-microsoft-com:vml" Requires="v">
                <p:oleObj spid="_x0000_s6207" name="ClipArt" r:id="rId7" imgW="7410203" imgH="12872852" progId="">
                  <p:embed/>
                </p:oleObj>
              </mc:Choice>
              <mc:Fallback>
                <p:oleObj name="ClipArt" r:id="rId7" imgW="7410203" imgH="12872852" progId="">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9846" y="4628040"/>
                        <a:ext cx="989013"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88903" name="Oval 7"/>
          <p:cNvSpPr>
            <a:spLocks noChangeArrowheads="1"/>
          </p:cNvSpPr>
          <p:nvPr/>
        </p:nvSpPr>
        <p:spPr bwMode="auto">
          <a:xfrm>
            <a:off x="241722" y="4238326"/>
            <a:ext cx="2667000" cy="25908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s-CL">
              <a:latin typeface="Calibri" pitchFamily="34" charset="0"/>
            </a:endParaRPr>
          </a:p>
        </p:txBody>
      </p:sp>
      <p:pic>
        <p:nvPicPr>
          <p:cNvPr id="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79081" y="-1712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txBox="1">
            <a:spLocks noChangeArrowheads="1"/>
          </p:cNvSpPr>
          <p:nvPr/>
        </p:nvSpPr>
        <p:spPr bwMode="auto">
          <a:xfrm>
            <a:off x="3540016" y="1518740"/>
            <a:ext cx="3444109" cy="571500"/>
          </a:xfrm>
          <a:prstGeom prst="rect">
            <a:avLst/>
          </a:prstGeom>
          <a:noFill/>
          <a:ln w="9525">
            <a:noFill/>
            <a:miter lim="800000"/>
            <a:headEnd/>
            <a:tailEnd/>
          </a:ln>
          <a:effectLst>
            <a:outerShdw blurRad="63500" dist="17961" dir="2700000" algn="ctr" rotWithShape="0">
              <a:srgbClr val="96CCEE">
                <a:alpha val="74998"/>
              </a:srgbClr>
            </a:outerShdw>
          </a:effectLst>
        </p:spPr>
        <p:txBody>
          <a:bodyPr vert="horz" wrap="square" lIns="92075" tIns="46037" rIns="92075" bIns="46037" numCol="1" anchor="ctr" anchorCtr="0" compatLnSpc="1">
            <a:prstTxWarp prst="textNoShape">
              <a:avLst/>
            </a:prstTxWarp>
          </a:bodyPr>
          <a:lstStyle>
            <a:lvl1pPr algn="ctr" defTabSz="914400" rtl="0" eaLnBrk="1" latinLnBrk="0" hangingPunct="1">
              <a:spcBef>
                <a:spcPct val="0"/>
              </a:spcBef>
              <a:buNone/>
              <a:defRPr sz="4400" b="1" kern="1200">
                <a:solidFill>
                  <a:srgbClr val="0070C0"/>
                </a:solidFill>
                <a:effectLst>
                  <a:outerShdw blurRad="38100" dist="38100" dir="2700000" algn="tl">
                    <a:srgbClr val="000000">
                      <a:alpha val="43137"/>
                    </a:srgbClr>
                  </a:outerShdw>
                </a:effectLst>
                <a:latin typeface="+mj-lt"/>
                <a:ea typeface="+mj-ea"/>
                <a:cs typeface="Arial" pitchFamily="34" charset="0"/>
              </a:defRPr>
            </a:lvl1pPr>
          </a:lstStyle>
          <a:p>
            <a:pPr algn="l" fontAlgn="auto">
              <a:lnSpc>
                <a:spcPct val="70000"/>
              </a:lnSpc>
              <a:spcAft>
                <a:spcPts val="0"/>
              </a:spcAft>
            </a:pPr>
            <a:r>
              <a:rPr lang="es-CL" sz="2400" dirty="0" smtClean="0"/>
              <a:t>Ventajas de la capitación</a:t>
            </a:r>
          </a:p>
        </p:txBody>
      </p:sp>
      <p:sp>
        <p:nvSpPr>
          <p:cNvPr id="10" name="Rectangle 3"/>
          <p:cNvSpPr txBox="1">
            <a:spLocks noChangeArrowheads="1"/>
          </p:cNvSpPr>
          <p:nvPr/>
        </p:nvSpPr>
        <p:spPr bwMode="auto">
          <a:xfrm>
            <a:off x="3704404" y="1851788"/>
            <a:ext cx="5408063" cy="1758511"/>
          </a:xfrm>
          <a:prstGeom prst="rect">
            <a:avLst/>
          </a:prstGeom>
          <a:noFill/>
          <a:ln w="9525">
            <a:noFill/>
            <a:miter lim="800000"/>
            <a:headEnd/>
            <a:tailEnd/>
          </a:ln>
          <a:effectLst/>
        </p:spPr>
        <p:txBody>
          <a:bodyPr vert="horz" wrap="square" lIns="92075" tIns="46037" rIns="92075" bIns="46037"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2075" indent="-92075" fontAlgn="auto">
              <a:spcAft>
                <a:spcPts val="0"/>
              </a:spcAft>
              <a:buClr>
                <a:schemeClr val="hlink"/>
              </a:buClr>
              <a:buSzPct val="50000"/>
            </a:pPr>
            <a:r>
              <a:rPr lang="es-CL" sz="1800" dirty="0" smtClean="0">
                <a:solidFill>
                  <a:srgbClr val="0070C0"/>
                </a:solidFill>
              </a:rPr>
              <a:t>Un manejo global del paciente, así como de los aspectos de prevención</a:t>
            </a:r>
          </a:p>
          <a:p>
            <a:pPr marL="92075" indent="-92075" fontAlgn="auto">
              <a:spcAft>
                <a:spcPts val="0"/>
              </a:spcAft>
              <a:buClr>
                <a:schemeClr val="hlink"/>
              </a:buClr>
              <a:buSzPct val="50000"/>
            </a:pPr>
            <a:r>
              <a:rPr lang="es-CL" sz="1800" dirty="0" smtClean="0">
                <a:solidFill>
                  <a:srgbClr val="0070C0"/>
                </a:solidFill>
              </a:rPr>
              <a:t>Favorece un manejo global del paciente asegurando la continuidad de la atención y el funcionamiento en equipos multidisciplinario y en red</a:t>
            </a:r>
          </a:p>
          <a:p>
            <a:pPr marL="92075" indent="-92075" fontAlgn="auto">
              <a:spcAft>
                <a:spcPts val="0"/>
              </a:spcAft>
              <a:buClr>
                <a:schemeClr val="hlink"/>
              </a:buClr>
              <a:buSzPct val="50000"/>
            </a:pPr>
            <a:r>
              <a:rPr lang="es-CL" sz="1800" dirty="0" smtClean="0">
                <a:solidFill>
                  <a:srgbClr val="0070C0"/>
                </a:solidFill>
              </a:rPr>
              <a:t>Ingreso estable y previsible para el prestador</a:t>
            </a:r>
          </a:p>
        </p:txBody>
      </p:sp>
      <p:sp>
        <p:nvSpPr>
          <p:cNvPr id="11" name="Rectangle 4"/>
          <p:cNvSpPr>
            <a:spLocks noChangeArrowheads="1"/>
          </p:cNvSpPr>
          <p:nvPr/>
        </p:nvSpPr>
        <p:spPr bwMode="auto">
          <a:xfrm>
            <a:off x="4981447" y="3690613"/>
            <a:ext cx="4572495" cy="48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nchor="ctr"/>
          <a:lstStyle/>
          <a:p>
            <a:pPr eaLnBrk="0" hangingPunct="0">
              <a:lnSpc>
                <a:spcPct val="70000"/>
              </a:lnSpc>
            </a:pPr>
            <a:r>
              <a:rPr lang="es-CL" sz="2400" b="1" dirty="0" smtClean="0">
                <a:solidFill>
                  <a:srgbClr val="FF0000"/>
                </a:solidFill>
                <a:latin typeface="Calibri" pitchFamily="34" charset="0"/>
              </a:rPr>
              <a:t>Desventajas de la capitación</a:t>
            </a:r>
            <a:endParaRPr lang="es-CL" sz="2400" b="1" dirty="0">
              <a:solidFill>
                <a:srgbClr val="FF0000"/>
              </a:solidFill>
              <a:latin typeface="Calibri" pitchFamily="34" charset="0"/>
            </a:endParaRPr>
          </a:p>
        </p:txBody>
      </p:sp>
      <p:sp>
        <p:nvSpPr>
          <p:cNvPr id="12" name="Rectangle 5"/>
          <p:cNvSpPr>
            <a:spLocks noChangeArrowheads="1"/>
          </p:cNvSpPr>
          <p:nvPr/>
        </p:nvSpPr>
        <p:spPr bwMode="auto">
          <a:xfrm>
            <a:off x="4981447" y="4032352"/>
            <a:ext cx="4162553" cy="2746830"/>
          </a:xfrm>
          <a:prstGeom prst="rect">
            <a:avLst/>
          </a:prstGeom>
          <a:solidFill>
            <a:schemeClr val="bg1"/>
          </a:solidFill>
          <a:ln>
            <a:noFill/>
          </a:ln>
          <a:extLst/>
        </p:spPr>
        <p:txBody>
          <a:bodyPr lIns="92075" tIns="46037" rIns="92075" bIns="46037"/>
          <a:lstStyle/>
          <a:p>
            <a:pPr marL="92075" indent="-92075" eaLnBrk="0" hangingPunct="0">
              <a:spcBef>
                <a:spcPct val="20000"/>
              </a:spcBef>
              <a:buClr>
                <a:schemeClr val="hlink"/>
              </a:buClr>
              <a:buSzPct val="50000"/>
              <a:buFont typeface="Arial" pitchFamily="34" charset="0"/>
              <a:buChar char="•"/>
            </a:pPr>
            <a:r>
              <a:rPr lang="es-CL" sz="1600" dirty="0" smtClean="0">
                <a:solidFill>
                  <a:srgbClr val="0070C0"/>
                </a:solidFill>
                <a:latin typeface="Calibri" pitchFamily="34" charset="0"/>
              </a:rPr>
              <a:t>No considera (necesariamente) la incidencia de la morbilidad (en general se ajusta por sexo y edad)</a:t>
            </a:r>
          </a:p>
          <a:p>
            <a:pPr marL="92075" indent="-92075" eaLnBrk="0" hangingPunct="0">
              <a:spcBef>
                <a:spcPct val="20000"/>
              </a:spcBef>
              <a:buClr>
                <a:schemeClr val="hlink"/>
              </a:buClr>
              <a:buSzPct val="50000"/>
              <a:buFont typeface="Arial" pitchFamily="34" charset="0"/>
              <a:buChar char="•"/>
            </a:pPr>
            <a:r>
              <a:rPr lang="es-CL" sz="1600" dirty="0" smtClean="0">
                <a:solidFill>
                  <a:srgbClr val="0070C0"/>
                </a:solidFill>
                <a:latin typeface="Calibri" pitchFamily="34" charset="0"/>
              </a:rPr>
              <a:t>No incita necesariamente a la productividad y por lo tanto si no esta inserto en un sistema de cobertura mas amplia (universal por ejemplo) no favorece el acceso</a:t>
            </a:r>
          </a:p>
          <a:p>
            <a:pPr marL="92075" indent="-92075" eaLnBrk="0" hangingPunct="0">
              <a:spcBef>
                <a:spcPct val="20000"/>
              </a:spcBef>
              <a:buClr>
                <a:schemeClr val="hlink"/>
              </a:buClr>
              <a:buSzPct val="50000"/>
              <a:buFont typeface="Arial" pitchFamily="34" charset="0"/>
              <a:buChar char="•"/>
            </a:pPr>
            <a:r>
              <a:rPr lang="es-CL" sz="1600" dirty="0" smtClean="0">
                <a:solidFill>
                  <a:srgbClr val="0070C0"/>
                </a:solidFill>
                <a:latin typeface="Calibri" pitchFamily="34" charset="0"/>
              </a:rPr>
              <a:t>Restringe la libertad de elección (hace difícil que un médico pueda rechazar un paciente y que un paciente pueda elegir un médico)</a:t>
            </a:r>
          </a:p>
        </p:txBody>
      </p:sp>
    </p:spTree>
    <p:extLst>
      <p:ext uri="{BB962C8B-B14F-4D97-AF65-F5344CB8AC3E}">
        <p14:creationId xmlns:p14="http://schemas.microsoft.com/office/powerpoint/2010/main" val="20746023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88898"/>
                                        </p:tgtEl>
                                        <p:attrNameLst>
                                          <p:attrName>style.visibility</p:attrName>
                                        </p:attrNameLst>
                                      </p:cBhvr>
                                      <p:to>
                                        <p:strVal val="visible"/>
                                      </p:to>
                                    </p:set>
                                    <p:anim calcmode="lin" valueType="num">
                                      <p:cBhvr>
                                        <p:cTn id="7" dur="1000" fill="hold"/>
                                        <p:tgtEl>
                                          <p:spTgt spid="1488898"/>
                                        </p:tgtEl>
                                        <p:attrNameLst>
                                          <p:attrName>ppt_w</p:attrName>
                                        </p:attrNameLst>
                                      </p:cBhvr>
                                      <p:tavLst>
                                        <p:tav tm="0">
                                          <p:val>
                                            <p:strVal val="#ppt_w*0.70"/>
                                          </p:val>
                                        </p:tav>
                                        <p:tav tm="100000">
                                          <p:val>
                                            <p:strVal val="#ppt_w"/>
                                          </p:val>
                                        </p:tav>
                                      </p:tavLst>
                                    </p:anim>
                                    <p:anim calcmode="lin" valueType="num">
                                      <p:cBhvr>
                                        <p:cTn id="8" dur="1000" fill="hold"/>
                                        <p:tgtEl>
                                          <p:spTgt spid="1488898"/>
                                        </p:tgtEl>
                                        <p:attrNameLst>
                                          <p:attrName>ppt_h</p:attrName>
                                        </p:attrNameLst>
                                      </p:cBhvr>
                                      <p:tavLst>
                                        <p:tav tm="0">
                                          <p:val>
                                            <p:strVal val="#ppt_h"/>
                                          </p:val>
                                        </p:tav>
                                        <p:tav tm="100000">
                                          <p:val>
                                            <p:strVal val="#ppt_h"/>
                                          </p:val>
                                        </p:tav>
                                      </p:tavLst>
                                    </p:anim>
                                    <p:animEffect transition="in" filter="fade">
                                      <p:cBhvr>
                                        <p:cTn id="9" dur="1000"/>
                                        <p:tgtEl>
                                          <p:spTgt spid="14888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488899">
                                            <p:txEl>
                                              <p:pRg st="0" end="0"/>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499"/>
                                          </p:stCondLst>
                                        </p:cTn>
                                        <p:tgtEl>
                                          <p:spTgt spid="1488899">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488900"/>
                                        </p:tgtEl>
                                        <p:attrNameLst>
                                          <p:attrName>style.visibility</p:attrName>
                                        </p:attrNameLst>
                                      </p:cBhvr>
                                      <p:to>
                                        <p:strVal val="visible"/>
                                      </p:to>
                                    </p:set>
                                    <p:animEffect transition="in" filter="dissolve">
                                      <p:cBhvr>
                                        <p:cTn id="20" dur="500"/>
                                        <p:tgtEl>
                                          <p:spTgt spid="1488900"/>
                                        </p:tgtEl>
                                      </p:cBhvr>
                                    </p:animEffect>
                                  </p:childTnLst>
                                </p:cTn>
                              </p:par>
                            </p:childTnLst>
                          </p:cTn>
                        </p:par>
                        <p:par>
                          <p:cTn id="21" fill="hold" nodeType="afterGroup">
                            <p:stCondLst>
                              <p:cond delay="500"/>
                            </p:stCondLst>
                            <p:childTnLst>
                              <p:par>
                                <p:cTn id="22" presetID="2" presetClass="entr" presetSubtype="8" fill="hold" nodeType="afterEffect">
                                  <p:stCondLst>
                                    <p:cond delay="0"/>
                                  </p:stCondLst>
                                  <p:childTnLst>
                                    <p:set>
                                      <p:cBhvr>
                                        <p:cTn id="23" dur="1" fill="hold">
                                          <p:stCondLst>
                                            <p:cond delay="0"/>
                                          </p:stCondLst>
                                        </p:cTn>
                                        <p:tgtEl>
                                          <p:spTgt spid="1488901"/>
                                        </p:tgtEl>
                                        <p:attrNameLst>
                                          <p:attrName>style.visibility</p:attrName>
                                        </p:attrNameLst>
                                      </p:cBhvr>
                                      <p:to>
                                        <p:strVal val="visible"/>
                                      </p:to>
                                    </p:set>
                                    <p:anim calcmode="lin" valueType="num">
                                      <p:cBhvr additive="base">
                                        <p:cTn id="24" dur="500" fill="hold"/>
                                        <p:tgtEl>
                                          <p:spTgt spid="1488901"/>
                                        </p:tgtEl>
                                        <p:attrNameLst>
                                          <p:attrName>ppt_x</p:attrName>
                                        </p:attrNameLst>
                                      </p:cBhvr>
                                      <p:tavLst>
                                        <p:tav tm="0">
                                          <p:val>
                                            <p:strVal val="0-#ppt_w/2"/>
                                          </p:val>
                                        </p:tav>
                                        <p:tav tm="100000">
                                          <p:val>
                                            <p:strVal val="#ppt_x"/>
                                          </p:val>
                                        </p:tav>
                                      </p:tavLst>
                                    </p:anim>
                                    <p:anim calcmode="lin" valueType="num">
                                      <p:cBhvr additive="base">
                                        <p:cTn id="25" dur="500" fill="hold"/>
                                        <p:tgtEl>
                                          <p:spTgt spid="1488901"/>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1000"/>
                            </p:stCondLst>
                            <p:childTnLst>
                              <p:par>
                                <p:cTn id="27" presetID="16" presetClass="entr" presetSubtype="37" fill="hold" nodeType="afterEffect">
                                  <p:stCondLst>
                                    <p:cond delay="0"/>
                                  </p:stCondLst>
                                  <p:childTnLst>
                                    <p:set>
                                      <p:cBhvr>
                                        <p:cTn id="28" dur="1" fill="hold">
                                          <p:stCondLst>
                                            <p:cond delay="0"/>
                                          </p:stCondLst>
                                        </p:cTn>
                                        <p:tgtEl>
                                          <p:spTgt spid="1488902"/>
                                        </p:tgtEl>
                                        <p:attrNameLst>
                                          <p:attrName>style.visibility</p:attrName>
                                        </p:attrNameLst>
                                      </p:cBhvr>
                                      <p:to>
                                        <p:strVal val="visible"/>
                                      </p:to>
                                    </p:set>
                                    <p:animEffect transition="in" filter="barn(outVertical)">
                                      <p:cBhvr>
                                        <p:cTn id="29" dur="500"/>
                                        <p:tgtEl>
                                          <p:spTgt spid="1488902"/>
                                        </p:tgtEl>
                                      </p:cBhvr>
                                    </p:animEffect>
                                  </p:childTnLst>
                                </p:cTn>
                              </p:par>
                            </p:childTnLst>
                          </p:cTn>
                        </p:par>
                        <p:par>
                          <p:cTn id="30" fill="hold" nodeType="afterGroup">
                            <p:stCondLst>
                              <p:cond delay="1500"/>
                            </p:stCondLst>
                            <p:childTnLst>
                              <p:par>
                                <p:cTn id="31" presetID="9" presetClass="entr" presetSubtype="0" fill="hold" grpId="0" nodeType="afterEffect">
                                  <p:stCondLst>
                                    <p:cond delay="0"/>
                                  </p:stCondLst>
                                  <p:childTnLst>
                                    <p:set>
                                      <p:cBhvr>
                                        <p:cTn id="32" dur="1" fill="hold">
                                          <p:stCondLst>
                                            <p:cond delay="0"/>
                                          </p:stCondLst>
                                        </p:cTn>
                                        <p:tgtEl>
                                          <p:spTgt spid="1488903"/>
                                        </p:tgtEl>
                                        <p:attrNameLst>
                                          <p:attrName>style.visibility</p:attrName>
                                        </p:attrNameLst>
                                      </p:cBhvr>
                                      <p:to>
                                        <p:strVal val="visible"/>
                                      </p:to>
                                    </p:set>
                                    <p:animEffect transition="in" filter="dissolve">
                                      <p:cBhvr>
                                        <p:cTn id="33" dur="500"/>
                                        <p:tgtEl>
                                          <p:spTgt spid="1488903"/>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ppt_w</p:attrName>
                                        </p:attrNameLst>
                                      </p:cBhvr>
                                      <p:tavLst>
                                        <p:tav tm="0">
                                          <p:val>
                                            <p:strVal val="#ppt_w*0.70"/>
                                          </p:val>
                                        </p:tav>
                                        <p:tav tm="100000">
                                          <p:val>
                                            <p:strVal val="#ppt_w"/>
                                          </p:val>
                                        </p:tav>
                                      </p:tavLst>
                                    </p:anim>
                                    <p:anim calcmode="lin" valueType="num">
                                      <p:cBhvr>
                                        <p:cTn id="39" dur="1000" fill="hold"/>
                                        <p:tgtEl>
                                          <p:spTgt spid="9"/>
                                        </p:tgtEl>
                                        <p:attrNameLst>
                                          <p:attrName>ppt_h</p:attrName>
                                        </p:attrNameLst>
                                      </p:cBhvr>
                                      <p:tavLst>
                                        <p:tav tm="0">
                                          <p:val>
                                            <p:strVal val="#ppt_h"/>
                                          </p:val>
                                        </p:tav>
                                        <p:tav tm="100000">
                                          <p:val>
                                            <p:strVal val="#ppt_h"/>
                                          </p:val>
                                        </p:tav>
                                      </p:tavLst>
                                    </p:anim>
                                    <p:animEffect transition="in" filter="fade">
                                      <p:cBhvr>
                                        <p:cTn id="40" dur="1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 calcmode="lin" valueType="num">
                                      <p:cBhvr>
                                        <p:cTn id="45" dur="10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46"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47" dur="1000"/>
                                        <p:tgtEl>
                                          <p:spTgt spid="1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grpId="0" nodeType="clickEffect">
                                  <p:stCondLst>
                                    <p:cond delay="0"/>
                                  </p:stCondLst>
                                  <p:childTnLst>
                                    <p:set>
                                      <p:cBhvr>
                                        <p:cTn id="51" dur="1" fill="hold">
                                          <p:stCondLst>
                                            <p:cond delay="0"/>
                                          </p:stCondLst>
                                        </p:cTn>
                                        <p:tgtEl>
                                          <p:spTgt spid="10">
                                            <p:txEl>
                                              <p:pRg st="1" end="1"/>
                                            </p:txEl>
                                          </p:spTgt>
                                        </p:tgtEl>
                                        <p:attrNameLst>
                                          <p:attrName>style.visibility</p:attrName>
                                        </p:attrNameLst>
                                      </p:cBhvr>
                                      <p:to>
                                        <p:strVal val="visible"/>
                                      </p:to>
                                    </p:set>
                                    <p:anim calcmode="lin" valueType="num">
                                      <p:cBhvr>
                                        <p:cTn id="52" dur="1000" fill="hold"/>
                                        <p:tgtEl>
                                          <p:spTgt spid="10">
                                            <p:txEl>
                                              <p:pRg st="1" end="1"/>
                                            </p:txEl>
                                          </p:spTgt>
                                        </p:tgtEl>
                                        <p:attrNameLst>
                                          <p:attrName>ppt_w</p:attrName>
                                        </p:attrNameLst>
                                      </p:cBhvr>
                                      <p:tavLst>
                                        <p:tav tm="0">
                                          <p:val>
                                            <p:strVal val="#ppt_w*0.70"/>
                                          </p:val>
                                        </p:tav>
                                        <p:tav tm="100000">
                                          <p:val>
                                            <p:strVal val="#ppt_w"/>
                                          </p:val>
                                        </p:tav>
                                      </p:tavLst>
                                    </p:anim>
                                    <p:anim calcmode="lin" valueType="num">
                                      <p:cBhvr>
                                        <p:cTn id="53" dur="1000" fill="hold"/>
                                        <p:tgtEl>
                                          <p:spTgt spid="10">
                                            <p:txEl>
                                              <p:pRg st="1" end="1"/>
                                            </p:txEl>
                                          </p:spTgt>
                                        </p:tgtEl>
                                        <p:attrNameLst>
                                          <p:attrName>ppt_h</p:attrName>
                                        </p:attrNameLst>
                                      </p:cBhvr>
                                      <p:tavLst>
                                        <p:tav tm="0">
                                          <p:val>
                                            <p:strVal val="#ppt_h"/>
                                          </p:val>
                                        </p:tav>
                                        <p:tav tm="100000">
                                          <p:val>
                                            <p:strVal val="#ppt_h"/>
                                          </p:val>
                                        </p:tav>
                                      </p:tavLst>
                                    </p:anim>
                                    <p:animEffect transition="in" filter="fade">
                                      <p:cBhvr>
                                        <p:cTn id="54" dur="1000"/>
                                        <p:tgtEl>
                                          <p:spTgt spid="10">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5" presetClass="entr" presetSubtype="0" fill="hold" grpId="0" nodeType="clickEffect">
                                  <p:stCondLst>
                                    <p:cond delay="0"/>
                                  </p:stCondLst>
                                  <p:childTnLst>
                                    <p:set>
                                      <p:cBhvr>
                                        <p:cTn id="58" dur="1" fill="hold">
                                          <p:stCondLst>
                                            <p:cond delay="0"/>
                                          </p:stCondLst>
                                        </p:cTn>
                                        <p:tgtEl>
                                          <p:spTgt spid="10">
                                            <p:txEl>
                                              <p:pRg st="2" end="2"/>
                                            </p:txEl>
                                          </p:spTgt>
                                        </p:tgtEl>
                                        <p:attrNameLst>
                                          <p:attrName>style.visibility</p:attrName>
                                        </p:attrNameLst>
                                      </p:cBhvr>
                                      <p:to>
                                        <p:strVal val="visible"/>
                                      </p:to>
                                    </p:set>
                                    <p:anim calcmode="lin" valueType="num">
                                      <p:cBhvr>
                                        <p:cTn id="59" dur="1000" fill="hold"/>
                                        <p:tgtEl>
                                          <p:spTgt spid="10">
                                            <p:txEl>
                                              <p:pRg st="2" end="2"/>
                                            </p:txEl>
                                          </p:spTgt>
                                        </p:tgtEl>
                                        <p:attrNameLst>
                                          <p:attrName>ppt_w</p:attrName>
                                        </p:attrNameLst>
                                      </p:cBhvr>
                                      <p:tavLst>
                                        <p:tav tm="0">
                                          <p:val>
                                            <p:strVal val="#ppt_w*0.70"/>
                                          </p:val>
                                        </p:tav>
                                        <p:tav tm="100000">
                                          <p:val>
                                            <p:strVal val="#ppt_w"/>
                                          </p:val>
                                        </p:tav>
                                      </p:tavLst>
                                    </p:anim>
                                    <p:anim calcmode="lin" valueType="num">
                                      <p:cBhvr>
                                        <p:cTn id="60" dur="1000" fill="hold"/>
                                        <p:tgtEl>
                                          <p:spTgt spid="10">
                                            <p:txEl>
                                              <p:pRg st="2" end="2"/>
                                            </p:txEl>
                                          </p:spTgt>
                                        </p:tgtEl>
                                        <p:attrNameLst>
                                          <p:attrName>ppt_h</p:attrName>
                                        </p:attrNameLst>
                                      </p:cBhvr>
                                      <p:tavLst>
                                        <p:tav tm="0">
                                          <p:val>
                                            <p:strVal val="#ppt_h"/>
                                          </p:val>
                                        </p:tav>
                                        <p:tav tm="100000">
                                          <p:val>
                                            <p:strVal val="#ppt_h"/>
                                          </p:val>
                                        </p:tav>
                                      </p:tavLst>
                                    </p:anim>
                                    <p:animEffect transition="in" filter="fade">
                                      <p:cBhvr>
                                        <p:cTn id="61" dur="1000"/>
                                        <p:tgtEl>
                                          <p:spTgt spid="10">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5" presetClass="entr" presetSubtype="0"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1000" fill="hold"/>
                                        <p:tgtEl>
                                          <p:spTgt spid="11"/>
                                        </p:tgtEl>
                                        <p:attrNameLst>
                                          <p:attrName>ppt_w</p:attrName>
                                        </p:attrNameLst>
                                      </p:cBhvr>
                                      <p:tavLst>
                                        <p:tav tm="0">
                                          <p:val>
                                            <p:strVal val="#ppt_w*0.70"/>
                                          </p:val>
                                        </p:tav>
                                        <p:tav tm="100000">
                                          <p:val>
                                            <p:strVal val="#ppt_w"/>
                                          </p:val>
                                        </p:tav>
                                      </p:tavLst>
                                    </p:anim>
                                    <p:anim calcmode="lin" valueType="num">
                                      <p:cBhvr>
                                        <p:cTn id="67" dur="1000" fill="hold"/>
                                        <p:tgtEl>
                                          <p:spTgt spid="11"/>
                                        </p:tgtEl>
                                        <p:attrNameLst>
                                          <p:attrName>ppt_h</p:attrName>
                                        </p:attrNameLst>
                                      </p:cBhvr>
                                      <p:tavLst>
                                        <p:tav tm="0">
                                          <p:val>
                                            <p:strVal val="#ppt_h"/>
                                          </p:val>
                                        </p:tav>
                                        <p:tav tm="100000">
                                          <p:val>
                                            <p:strVal val="#ppt_h"/>
                                          </p:val>
                                        </p:tav>
                                      </p:tavLst>
                                    </p:anim>
                                    <p:animEffect transition="in" filter="fade">
                                      <p:cBhvr>
                                        <p:cTn id="68" dur="1000"/>
                                        <p:tgtEl>
                                          <p:spTgt spid="11"/>
                                        </p:tgtEl>
                                      </p:cBhvr>
                                    </p:animEffect>
                                  </p:childTnLst>
                                </p:cTn>
                              </p:par>
                            </p:childTnLst>
                          </p:cTn>
                        </p:par>
                      </p:childTnLst>
                    </p:cTn>
                  </p:par>
                  <p:par>
                    <p:cTn id="69" fill="hold">
                      <p:stCondLst>
                        <p:cond delay="indefinite"/>
                      </p:stCondLst>
                      <p:childTnLst>
                        <p:par>
                          <p:cTn id="70" fill="hold">
                            <p:stCondLst>
                              <p:cond delay="0"/>
                            </p:stCondLst>
                            <p:childTnLst>
                              <p:par>
                                <p:cTn id="71" presetID="55" presetClass="entr" presetSubtype="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1000" fill="hold"/>
                                        <p:tgtEl>
                                          <p:spTgt spid="12"/>
                                        </p:tgtEl>
                                        <p:attrNameLst>
                                          <p:attrName>ppt_w</p:attrName>
                                        </p:attrNameLst>
                                      </p:cBhvr>
                                      <p:tavLst>
                                        <p:tav tm="0">
                                          <p:val>
                                            <p:strVal val="#ppt_w*0.70"/>
                                          </p:val>
                                        </p:tav>
                                        <p:tav tm="100000">
                                          <p:val>
                                            <p:strVal val="#ppt_w"/>
                                          </p:val>
                                        </p:tav>
                                      </p:tavLst>
                                    </p:anim>
                                    <p:anim calcmode="lin" valueType="num">
                                      <p:cBhvr>
                                        <p:cTn id="74" dur="1000" fill="hold"/>
                                        <p:tgtEl>
                                          <p:spTgt spid="12"/>
                                        </p:tgtEl>
                                        <p:attrNameLst>
                                          <p:attrName>ppt_h</p:attrName>
                                        </p:attrNameLst>
                                      </p:cBhvr>
                                      <p:tavLst>
                                        <p:tav tm="0">
                                          <p:val>
                                            <p:strVal val="#ppt_h"/>
                                          </p:val>
                                        </p:tav>
                                        <p:tav tm="100000">
                                          <p:val>
                                            <p:strVal val="#ppt_h"/>
                                          </p:val>
                                        </p:tav>
                                      </p:tavLst>
                                    </p:anim>
                                    <p:animEffect transition="in" filter="fade">
                                      <p:cBhvr>
                                        <p:cTn id="7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8899" grpId="0" build="p" autoUpdateAnimBg="0"/>
      <p:bldP spid="1488898" grpId="0"/>
      <p:bldP spid="1488903" grpId="0" animBg="1"/>
      <p:bldP spid="9" grpId="0"/>
      <p:bldP spid="10" grpId="0" build="p"/>
      <p:bldP spid="11" grpId="0"/>
      <p:bldP spid="1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49"/>
          <p:cNvSpPr>
            <a:spLocks noChangeArrowheads="1"/>
          </p:cNvSpPr>
          <p:nvPr/>
        </p:nvSpPr>
        <p:spPr bwMode="auto">
          <a:xfrm>
            <a:off x="86482" y="444050"/>
            <a:ext cx="8592599" cy="416680"/>
          </a:xfrm>
          <a:prstGeom prst="roundRect">
            <a:avLst>
              <a:gd name="adj" fmla="val 16667"/>
            </a:avLst>
          </a:prstGeom>
          <a:noFill/>
          <a:ln w="9525">
            <a:noFill/>
            <a:miter lim="800000"/>
            <a:headEnd/>
            <a:tailEnd/>
          </a:ln>
          <a:effectLst>
            <a:outerShdw blurRad="63500" dist="17961" dir="2700000" algn="ctr" rotWithShape="0">
              <a:srgbClr val="96CCEE">
                <a:alpha val="74998"/>
              </a:srgbClr>
            </a:outerShdw>
          </a:effectLst>
        </p:spPr>
        <p:txBody>
          <a:bodyPr vert="horz" wrap="square" lIns="0" tIns="0" rIns="0" bIns="0" numCol="1" anchor="ctr" anchorCtr="0" compatLnSpc="1">
            <a:prstTxWarp prst="textNoShape">
              <a:avLst/>
            </a:prstTxWarp>
          </a:bodyPr>
          <a:lstStyle/>
          <a:p>
            <a:pPr marL="342900" indent="-342900" algn="ctr">
              <a:buFont typeface="Arial" pitchFamily="34" charset="0"/>
              <a:buNone/>
            </a:pPr>
            <a:r>
              <a:rPr lang="es-CL" sz="4400" b="1" dirty="0" smtClean="0">
                <a:solidFill>
                  <a:srgbClr val="0070C0"/>
                </a:solidFill>
                <a:effectLst>
                  <a:outerShdw blurRad="38100" dist="38100" dir="2700000" algn="tl">
                    <a:srgbClr val="000000">
                      <a:alpha val="43137"/>
                    </a:srgbClr>
                  </a:outerShdw>
                </a:effectLst>
                <a:latin typeface="Calibri" pitchFamily="34" charset="0"/>
                <a:ea typeface="+mj-ea"/>
                <a:cs typeface="Arial" pitchFamily="34" charset="0"/>
              </a:rPr>
              <a:t>Conclusión</a:t>
            </a:r>
            <a:endParaRPr lang="es-CL" sz="4400" b="1" dirty="0">
              <a:solidFill>
                <a:srgbClr val="0070C0"/>
              </a:solidFill>
              <a:effectLst>
                <a:outerShdw blurRad="38100" dist="38100" dir="2700000" algn="tl">
                  <a:srgbClr val="000000">
                    <a:alpha val="43137"/>
                  </a:srgbClr>
                </a:outerShdw>
              </a:effectLst>
              <a:latin typeface="Calibri" pitchFamily="34" charset="0"/>
              <a:ea typeface="+mj-ea"/>
              <a:cs typeface="Arial" pitchFamily="34" charset="0"/>
            </a:endParaRPr>
          </a:p>
        </p:txBody>
      </p:sp>
      <p:sp>
        <p:nvSpPr>
          <p:cNvPr id="38919" name="2 Marcador de contenido"/>
          <p:cNvSpPr txBox="1">
            <a:spLocks/>
          </p:cNvSpPr>
          <p:nvPr/>
        </p:nvSpPr>
        <p:spPr bwMode="auto">
          <a:xfrm>
            <a:off x="583341" y="1872098"/>
            <a:ext cx="8087711" cy="36300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marL="342900" indent="-342900">
              <a:buFont typeface="Arial" panose="020B0604020202020204" pitchFamily="34" charset="0"/>
              <a:buChar char="•"/>
            </a:pPr>
            <a:r>
              <a:rPr lang="es-CL" sz="2800" b="1" dirty="0" smtClean="0">
                <a:solidFill>
                  <a:srgbClr val="0070C0"/>
                </a:solidFill>
                <a:latin typeface="Calibri" pitchFamily="34" charset="0"/>
                <a:cs typeface="Arial" pitchFamily="34" charset="0"/>
              </a:rPr>
              <a:t>El financiamiento, con todas sus funciones y sub funciones, debe concebirse en forma coherente con el modelo de atención función de los objetivos que se quieran alcanzar: </a:t>
            </a:r>
          </a:p>
          <a:p>
            <a:pPr marL="342900" indent="-342900">
              <a:buFont typeface="Arial" panose="020B0604020202020204" pitchFamily="34" charset="0"/>
              <a:buChar char="•"/>
            </a:pPr>
            <a:endParaRPr lang="es-CL" sz="2800" b="1" dirty="0" smtClean="0">
              <a:solidFill>
                <a:srgbClr val="0070C0"/>
              </a:solidFill>
              <a:latin typeface="Calibri" pitchFamily="34" charset="0"/>
              <a:cs typeface="Arial" pitchFamily="34" charset="0"/>
            </a:endParaRPr>
          </a:p>
          <a:p>
            <a:pPr marL="1085850" lvl="1" indent="-342900">
              <a:buFont typeface="Arial" panose="020B0604020202020204" pitchFamily="34" charset="0"/>
              <a:buChar char="•"/>
            </a:pPr>
            <a:r>
              <a:rPr lang="es-CL" b="1" dirty="0" smtClean="0">
                <a:solidFill>
                  <a:srgbClr val="0070C0"/>
                </a:solidFill>
                <a:latin typeface="Calibri" pitchFamily="34" charset="0"/>
                <a:cs typeface="Arial" pitchFamily="34" charset="0"/>
              </a:rPr>
              <a:t>Calidad/Eficiencia</a:t>
            </a:r>
          </a:p>
          <a:p>
            <a:pPr marL="1085850" lvl="1" indent="-342900">
              <a:buFont typeface="Arial" panose="020B0604020202020204" pitchFamily="34" charset="0"/>
              <a:buChar char="•"/>
            </a:pPr>
            <a:r>
              <a:rPr lang="es-CL" b="1" dirty="0" smtClean="0">
                <a:solidFill>
                  <a:srgbClr val="0070C0"/>
                </a:solidFill>
                <a:latin typeface="Calibri" pitchFamily="34" charset="0"/>
                <a:cs typeface="Arial" pitchFamily="34" charset="0"/>
              </a:rPr>
              <a:t>Equidad</a:t>
            </a:r>
          </a:p>
          <a:p>
            <a:pPr marL="1085850" lvl="1" indent="-342900">
              <a:buFont typeface="Arial" panose="020B0604020202020204" pitchFamily="34" charset="0"/>
              <a:buChar char="•"/>
            </a:pPr>
            <a:r>
              <a:rPr lang="es-CL" b="1" dirty="0" smtClean="0">
                <a:solidFill>
                  <a:srgbClr val="0070C0"/>
                </a:solidFill>
                <a:latin typeface="Calibri" pitchFamily="34" charset="0"/>
                <a:cs typeface="Arial" pitchFamily="34" charset="0"/>
              </a:rPr>
              <a:t>libertades individuales</a:t>
            </a:r>
            <a:endParaRPr lang="es-CL" b="1" dirty="0">
              <a:solidFill>
                <a:srgbClr val="0070C0"/>
              </a:solidFill>
              <a:latin typeface="Calibri" pitchFamily="34" charset="0"/>
              <a:cs typeface="Arial" pitchFamily="34" charset="0"/>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9081" y="-17120"/>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30830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31251" y="6581001"/>
            <a:ext cx="1612749" cy="276999"/>
          </a:xfrm>
          <a:prstGeom prst="rect">
            <a:avLst/>
          </a:prstGeom>
          <a:noFill/>
        </p:spPr>
        <p:txBody>
          <a:bodyPr wrap="none" rtlCol="0">
            <a:spAutoFit/>
          </a:bodyPr>
          <a:lstStyle/>
          <a:p>
            <a:r>
              <a:rPr lang="en-US" sz="1200" dirty="0" err="1" smtClean="0">
                <a:latin typeface="Calibri" pitchFamily="34" charset="0"/>
              </a:rPr>
              <a:t>Fuente</a:t>
            </a:r>
            <a:r>
              <a:rPr lang="en-US" sz="1200" dirty="0" smtClean="0">
                <a:latin typeface="Calibri" pitchFamily="34" charset="0"/>
              </a:rPr>
              <a:t>: R Suarez, 2013</a:t>
            </a:r>
            <a:endParaRPr lang="en-US" sz="1200" dirty="0">
              <a:latin typeface="Calibri" pitchFamily="34" charset="0"/>
            </a:endParaRPr>
          </a:p>
        </p:txBody>
      </p:sp>
      <p:sp>
        <p:nvSpPr>
          <p:cNvPr id="6" name="Oval 5"/>
          <p:cNvSpPr/>
          <p:nvPr/>
        </p:nvSpPr>
        <p:spPr>
          <a:xfrm>
            <a:off x="8718331" y="48467"/>
            <a:ext cx="363146" cy="354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TextBox 6"/>
          <p:cNvSpPr txBox="1"/>
          <p:nvPr/>
        </p:nvSpPr>
        <p:spPr>
          <a:xfrm>
            <a:off x="8749863" y="32696"/>
            <a:ext cx="300082" cy="369332"/>
          </a:xfrm>
          <a:prstGeom prst="rect">
            <a:avLst/>
          </a:prstGeom>
          <a:noFill/>
        </p:spPr>
        <p:txBody>
          <a:bodyPr wrap="none" rtlCol="0">
            <a:spAutoFit/>
          </a:bodyPr>
          <a:lstStyle/>
          <a:p>
            <a:r>
              <a:rPr lang="es-CL" b="1" dirty="0" smtClean="0">
                <a:solidFill>
                  <a:schemeClr val="bg1"/>
                </a:solidFill>
                <a:effectLst>
                  <a:outerShdw blurRad="38100" dist="38100" dir="2700000" algn="tl">
                    <a:srgbClr val="000000">
                      <a:alpha val="43137"/>
                    </a:srgbClr>
                  </a:outerShdw>
                </a:effectLst>
                <a:latin typeface="+mj-lt"/>
              </a:rPr>
              <a:t>1</a:t>
            </a:r>
            <a:endParaRPr lang="es-CL" b="1" dirty="0">
              <a:solidFill>
                <a:schemeClr val="bg1"/>
              </a:solidFill>
              <a:effectLst>
                <a:outerShdw blurRad="38100" dist="38100" dir="2700000" algn="tl">
                  <a:srgbClr val="000000">
                    <a:alpha val="43137"/>
                  </a:srgbClr>
                </a:outerShdw>
              </a:effectLst>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08678"/>
            <a:ext cx="8686799" cy="488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52067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706" y="485776"/>
            <a:ext cx="7490469" cy="5438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588151" y="2085201"/>
            <a:ext cx="2622321" cy="923330"/>
          </a:xfrm>
          <a:prstGeom prst="rect">
            <a:avLst/>
          </a:prstGeom>
          <a:noFill/>
        </p:spPr>
        <p:txBody>
          <a:bodyPr wrap="none" rtlCol="0">
            <a:spAutoFit/>
          </a:bodyPr>
          <a:lstStyle/>
          <a:p>
            <a:r>
              <a:rPr lang="en-US" dirty="0" smtClean="0">
                <a:latin typeface="Calibri" pitchFamily="34" charset="0"/>
              </a:rPr>
              <a:t>Mas </a:t>
            </a:r>
            <a:r>
              <a:rPr lang="en-US" dirty="0" err="1" smtClean="0">
                <a:latin typeface="Calibri" pitchFamily="34" charset="0"/>
              </a:rPr>
              <a:t>ingreso</a:t>
            </a:r>
            <a:r>
              <a:rPr lang="en-US" dirty="0" smtClean="0">
                <a:latin typeface="Calibri" pitchFamily="34" charset="0"/>
              </a:rPr>
              <a:t>?</a:t>
            </a:r>
          </a:p>
          <a:p>
            <a:r>
              <a:rPr lang="en-US" dirty="0" smtClean="0">
                <a:latin typeface="Calibri" pitchFamily="34" charset="0"/>
              </a:rPr>
              <a:t>Mas </a:t>
            </a:r>
            <a:r>
              <a:rPr lang="en-US" dirty="0" err="1" smtClean="0">
                <a:latin typeface="Calibri" pitchFamily="34" charset="0"/>
              </a:rPr>
              <a:t>gasto</a:t>
            </a:r>
            <a:r>
              <a:rPr lang="en-US" dirty="0" smtClean="0">
                <a:latin typeface="Calibri" pitchFamily="34" charset="0"/>
              </a:rPr>
              <a:t> en salud</a:t>
            </a:r>
          </a:p>
          <a:p>
            <a:r>
              <a:rPr lang="en-US" dirty="0" smtClean="0">
                <a:latin typeface="Calibri" pitchFamily="34" charset="0"/>
              </a:rPr>
              <a:t>Mas </a:t>
            </a:r>
            <a:r>
              <a:rPr lang="en-US" dirty="0" err="1" smtClean="0">
                <a:latin typeface="Calibri" pitchFamily="34" charset="0"/>
              </a:rPr>
              <a:t>desarrollo</a:t>
            </a:r>
            <a:r>
              <a:rPr lang="en-US" dirty="0" smtClean="0">
                <a:latin typeface="Calibri" pitchFamily="34" charset="0"/>
              </a:rPr>
              <a:t> de la CUS?</a:t>
            </a:r>
            <a:endParaRPr lang="en-US" dirty="0">
              <a:latin typeface="Calibri" pitchFamily="34" charset="0"/>
            </a:endParaRPr>
          </a:p>
        </p:txBody>
      </p:sp>
      <p:sp>
        <p:nvSpPr>
          <p:cNvPr id="6" name="Oval 5"/>
          <p:cNvSpPr/>
          <p:nvPr/>
        </p:nvSpPr>
        <p:spPr>
          <a:xfrm>
            <a:off x="8718331" y="48467"/>
            <a:ext cx="363146" cy="3547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TextBox 6"/>
          <p:cNvSpPr txBox="1"/>
          <p:nvPr/>
        </p:nvSpPr>
        <p:spPr>
          <a:xfrm>
            <a:off x="8749863" y="32696"/>
            <a:ext cx="300082" cy="369332"/>
          </a:xfrm>
          <a:prstGeom prst="rect">
            <a:avLst/>
          </a:prstGeom>
          <a:noFill/>
        </p:spPr>
        <p:txBody>
          <a:bodyPr wrap="none" rtlCol="0">
            <a:spAutoFit/>
          </a:bodyPr>
          <a:lstStyle/>
          <a:p>
            <a:r>
              <a:rPr lang="es-CL" b="1" dirty="0" smtClean="0">
                <a:solidFill>
                  <a:schemeClr val="bg1"/>
                </a:solidFill>
                <a:effectLst>
                  <a:outerShdw blurRad="38100" dist="38100" dir="2700000" algn="tl">
                    <a:srgbClr val="000000">
                      <a:alpha val="43137"/>
                    </a:srgbClr>
                  </a:outerShdw>
                </a:effectLst>
                <a:latin typeface="+mj-lt"/>
              </a:rPr>
              <a:t>1</a:t>
            </a:r>
            <a:endParaRPr lang="es-CL" b="1" dirty="0">
              <a:solidFill>
                <a:schemeClr val="bg1"/>
              </a:solidFill>
              <a:effectLst>
                <a:outerShdw blurRad="38100" dist="38100" dir="2700000" algn="tl">
                  <a:srgbClr val="000000">
                    <a:alpha val="43137"/>
                  </a:srgbClr>
                </a:outerShdw>
              </a:effectLst>
              <a:latin typeface="+mj-lt"/>
            </a:endParaRPr>
          </a:p>
        </p:txBody>
      </p:sp>
      <p:sp>
        <p:nvSpPr>
          <p:cNvPr id="2" name="Right Brace 1"/>
          <p:cNvSpPr/>
          <p:nvPr/>
        </p:nvSpPr>
        <p:spPr>
          <a:xfrm>
            <a:off x="5219700" y="1513701"/>
            <a:ext cx="247650" cy="1991499"/>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a:p>
        </p:txBody>
      </p:sp>
    </p:spTree>
    <p:extLst>
      <p:ext uri="{BB962C8B-B14F-4D97-AF65-F5344CB8AC3E}">
        <p14:creationId xmlns:p14="http://schemas.microsoft.com/office/powerpoint/2010/main" val="14966275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902" y="331086"/>
            <a:ext cx="8371490" cy="804041"/>
          </a:xfrm>
        </p:spPr>
        <p:txBody>
          <a:bodyPr/>
          <a:lstStyle/>
          <a:p>
            <a:pPr>
              <a:lnSpc>
                <a:spcPct val="100000"/>
              </a:lnSpc>
            </a:pPr>
            <a:r>
              <a:rPr lang="es-AR" sz="3600" b="1" dirty="0" smtClean="0">
                <a:latin typeface="Calibri" pitchFamily="34" charset="0"/>
              </a:rPr>
              <a:t>Problemas de Calidad</a:t>
            </a:r>
            <a:endParaRPr lang="es-AR" sz="3600" b="1" dirty="0">
              <a:latin typeface="Calibri" pitchFamily="34" charset="0"/>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3331" y="1217547"/>
            <a:ext cx="7765575" cy="5638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H="1">
            <a:off x="1351128" y="1897043"/>
            <a:ext cx="6591872"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746914" y="2146461"/>
            <a:ext cx="3599896" cy="307777"/>
          </a:xfrm>
          <a:prstGeom prst="rect">
            <a:avLst/>
          </a:prstGeom>
          <a:noFill/>
        </p:spPr>
        <p:txBody>
          <a:bodyPr wrap="none" rtlCol="0">
            <a:spAutoFit/>
          </a:bodyPr>
          <a:lstStyle/>
          <a:p>
            <a:r>
              <a:rPr lang="es-CL" sz="1400" b="1" dirty="0" smtClean="0">
                <a:latin typeface="Calibri" pitchFamily="34" charset="0"/>
              </a:rPr>
              <a:t>ALC (partos atendidos por personal calificado)</a:t>
            </a:r>
            <a:endParaRPr lang="es-CL" sz="1400" b="1" dirty="0">
              <a:latin typeface="Calibri" pitchFamily="34" charset="0"/>
            </a:endParaRPr>
          </a:p>
        </p:txBody>
      </p:sp>
      <p:cxnSp>
        <p:nvCxnSpPr>
          <p:cNvPr id="11" name="Straight Arrow Connector 10"/>
          <p:cNvCxnSpPr/>
          <p:nvPr/>
        </p:nvCxnSpPr>
        <p:spPr>
          <a:xfrm flipV="1">
            <a:off x="2729552" y="1937989"/>
            <a:ext cx="0" cy="249416"/>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353400" y="5161187"/>
            <a:ext cx="6591872"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267810" y="4578077"/>
            <a:ext cx="1503232" cy="307777"/>
          </a:xfrm>
          <a:prstGeom prst="rect">
            <a:avLst/>
          </a:prstGeom>
          <a:noFill/>
        </p:spPr>
        <p:txBody>
          <a:bodyPr wrap="none" rtlCol="0">
            <a:spAutoFit/>
          </a:bodyPr>
          <a:lstStyle/>
          <a:p>
            <a:r>
              <a:rPr lang="es-CL" sz="1400" b="1" dirty="0" smtClean="0">
                <a:latin typeface="Calibri" pitchFamily="34" charset="0"/>
              </a:rPr>
              <a:t>ALC (tasa de MM)</a:t>
            </a:r>
            <a:endParaRPr lang="es-CL" sz="1400" b="1" dirty="0">
              <a:latin typeface="Calibri" pitchFamily="34" charset="0"/>
            </a:endParaRPr>
          </a:p>
        </p:txBody>
      </p:sp>
      <p:cxnSp>
        <p:nvCxnSpPr>
          <p:cNvPr id="17" name="Straight Arrow Connector 16"/>
          <p:cNvCxnSpPr/>
          <p:nvPr/>
        </p:nvCxnSpPr>
        <p:spPr>
          <a:xfrm>
            <a:off x="2868304" y="4810093"/>
            <a:ext cx="11376" cy="29530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2"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62575" y="2688671"/>
            <a:ext cx="2108467" cy="1621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4847" y="-15766"/>
            <a:ext cx="433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9006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S-OMS_es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Language xmlns="b33c0d84-3b33-4e00-9a0b-b066ee08f7c2">English</Language>
    <Link xmlns="b33c0d84-3b33-4e00-9a0b-b066ee08f7c2">https://intranet.paho.org/IB/Branding%20Materials%20PPT/MapWhiteSpanish110.ppt</Link>
    <Document_x0020_Type xmlns="b33c0d84-3b33-4e00-9a0b-b066ee08f7c2">ppt</Document_x0020_Type>
    <Information xmlns="b33c0d84-3b33-4e00-9a0b-b066ee08f7c2">To download the file, simply click on the above link and save the file to your computer.</Information>
    <Theme xmlns="b33c0d84-3b33-4e00-9a0b-b066ee08f7c2">Powerpoint_presentation</Theme>
    <Color xmlns="b33c0d84-3b33-4e00-9a0b-b066ee08f7c2">CMYK</Colo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60CCCCB51AA2174A94255D2A3E2A6245" ma:contentTypeVersion="6" ma:contentTypeDescription="Create a new document." ma:contentTypeScope="" ma:versionID="3f293213b8c43e7076a2fbb31fa1771a">
  <xsd:schema xmlns:xsd="http://www.w3.org/2001/XMLSchema" xmlns:xs="http://www.w3.org/2001/XMLSchema" xmlns:p="http://schemas.microsoft.com/office/2006/metadata/properties" xmlns:ns1="b33c0d84-3b33-4e00-9a0b-b066ee08f7c2" targetNamespace="http://schemas.microsoft.com/office/2006/metadata/properties" ma:root="true" ma:fieldsID="1751314d43097ab6280d759676963506" ns1:_="">
    <xsd:import namespace="b33c0d84-3b33-4e00-9a0b-b066ee08f7c2"/>
    <xsd:element name="properties">
      <xsd:complexType>
        <xsd:sequence>
          <xsd:element name="documentManagement">
            <xsd:complexType>
              <xsd:all>
                <xsd:element ref="ns1:Link" minOccurs="0"/>
                <xsd:element ref="ns1:Theme" minOccurs="0"/>
                <xsd:element ref="ns1:Document_x0020_Type" minOccurs="0"/>
                <xsd:element ref="ns1:Language" minOccurs="0"/>
                <xsd:element ref="ns1:Color" minOccurs="0"/>
                <xsd:element ref="ns1:Inform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3c0d84-3b33-4e00-9a0b-b066ee08f7c2" elementFormDefault="qualified">
    <xsd:import namespace="http://schemas.microsoft.com/office/2006/documentManagement/types"/>
    <xsd:import namespace="http://schemas.microsoft.com/office/infopath/2007/PartnerControls"/>
    <xsd:element name="Link" ma:index="0" nillable="true" ma:displayName="Link" ma:internalName="Link">
      <xsd:simpleType>
        <xsd:restriction base="dms:Text">
          <xsd:maxLength value="255"/>
        </xsd:restriction>
      </xsd:simpleType>
    </xsd:element>
    <xsd:element name="Theme" ma:index="3" nillable="true" ma:displayName="Theme" ma:description="3D logos&#10;4x6 card&#10;Agenda&#10;Binder&#10;Bookcover sample&#10;Brochure&#10;Brochure sample&#10;Bookmark&#10;Business card sample&#10;CD circular label&#10;CD front case&#10;CD back tray&#10;CD_DVD&#10;Complex business card&#10;Simple business card&#10;Courtesy card&#10;Diploma&#10;Envelope&#10;External design sample&#10;Folder&#10;Folder sample&#10;Form&#10;How to&#10;Lettherhead&#10;Manual&#10;Nametag&#10;One inch spine for binder&#10;Two inch spine for binder&#10;Partner logo&#10;Poster sample&#10;Powerpoint_presentation&#10;Standard logo&#10;Standard logo-PMS 288&#10;Standard logo-PMS 306&#10;Official logo&#10;Condensed logo&#10;Logo sample&#10;Logo incorrect use&#10;Sub brand&#10;Typeface sample&#10;not specified" ma:internalName="Theme">
      <xsd:simpleType>
        <xsd:restriction base="dms:Text">
          <xsd:maxLength value="255"/>
        </xsd:restriction>
      </xsd:simpleType>
    </xsd:element>
    <xsd:element name="Document_x0020_Type" ma:index="4" nillable="true" ma:displayName="Document Type" ma:default="ppt" ma:format="Dropdown" ma:internalName="Document_x0020_Type">
      <xsd:simpleType>
        <xsd:restriction base="dms:Choice">
          <xsd:enumeration value="eps"/>
          <xsd:enumeration value="wmf"/>
          <xsd:enumeration value="pdf"/>
          <xsd:enumeration value="ai"/>
          <xsd:enumeration value="psd"/>
          <xsd:enumeration value="tif"/>
          <xsd:enumeration value="zip"/>
          <xsd:enumeration value="png"/>
          <xsd:enumeration value="bmp"/>
          <xsd:enumeration value="gif"/>
          <xsd:enumeration value="doc"/>
          <xsd:enumeration value="xls"/>
          <xsd:enumeration value="txt"/>
          <xsd:enumeration value="jpg"/>
          <xsd:enumeration value="mp3"/>
          <xsd:enumeration value="mp4"/>
          <xsd:enumeration value="mov"/>
          <xsd:enumeration value="swf"/>
          <xsd:enumeration value="flash"/>
          <xsd:enumeration value="ppt"/>
          <xsd:enumeration value="not specified"/>
        </xsd:restriction>
      </xsd:simpleType>
    </xsd:element>
    <xsd:element name="Language" ma:index="5" nillable="true" ma:displayName="Language" ma:default="English" ma:format="Dropdown" ma:internalName="Language">
      <xsd:simpleType>
        <xsd:restriction base="dms:Choice">
          <xsd:enumeration value="English"/>
          <xsd:enumeration value="Spanish"/>
          <xsd:enumeration value="Portuguese"/>
          <xsd:enumeration value="French"/>
          <xsd:enumeration value="All"/>
        </xsd:restriction>
      </xsd:simpleType>
    </xsd:element>
    <xsd:element name="Color" ma:index="6" nillable="true" ma:displayName="Color" ma:default="CMYK" ma:format="Dropdown" ma:internalName="Color">
      <xsd:simpleType>
        <xsd:restriction base="dms:Choice">
          <xsd:enumeration value="CMYK"/>
          <xsd:enumeration value="Black"/>
          <xsd:enumeration value="White"/>
          <xsd:enumeration value="Gray"/>
          <xsd:enumeration value="Lavender"/>
          <xsd:enumeration value="Cyan"/>
          <xsd:enumeration value="Aqua Blue"/>
          <xsd:enumeration value="Blue"/>
          <xsd:enumeration value="Light Blue"/>
          <xsd:enumeration value="Green"/>
          <xsd:enumeration value="Light Green"/>
          <xsd:enumeration value="Orange"/>
          <xsd:enumeration value="Light Orange"/>
          <xsd:enumeration value="Pink"/>
          <xsd:enumeration value="Purple"/>
          <xsd:enumeration value="Red"/>
          <xsd:enumeration value="Yellow"/>
          <xsd:enumeration value="Light Yellow"/>
          <xsd:enumeration value="color"/>
          <xsd:enumeration value="All colors"/>
          <xsd:enumeration value="not specified"/>
        </xsd:restriction>
      </xsd:simpleType>
    </xsd:element>
    <xsd:element name="Information" ma:index="13" nillable="true" ma:displayName="Information" ma:internalName="Informa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04A371-3052-4B68-B733-A83E6CE18048}">
  <ds:schemaRefs>
    <ds:schemaRef ds:uri="http://schemas.microsoft.com/office/2006/metadata/longProperties"/>
  </ds:schemaRefs>
</ds:datastoreItem>
</file>

<file path=customXml/itemProps2.xml><?xml version="1.0" encoding="utf-8"?>
<ds:datastoreItem xmlns:ds="http://schemas.openxmlformats.org/officeDocument/2006/customXml" ds:itemID="{AFBDF2CD-6669-44AA-A8D9-70693C50C913}">
  <ds:schemaRefs>
    <ds:schemaRef ds:uri="http://purl.org/dc/elements/1.1/"/>
    <ds:schemaRef ds:uri="b33c0d84-3b33-4e00-9a0b-b066ee08f7c2"/>
    <ds:schemaRef ds:uri="http://purl.org/dc/terms/"/>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FB3784E-2212-487D-B4A3-D475F8348336}">
  <ds:schemaRefs>
    <ds:schemaRef ds:uri="http://schemas.microsoft.com/sharepoint/v3/contenttype/forms"/>
  </ds:schemaRefs>
</ds:datastoreItem>
</file>

<file path=customXml/itemProps4.xml><?xml version="1.0" encoding="utf-8"?>
<ds:datastoreItem xmlns:ds="http://schemas.openxmlformats.org/officeDocument/2006/customXml" ds:itemID="{65095AF9-E3BA-4F53-8A1D-B17382EA43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3c0d84-3b33-4e00-9a0b-b066ee08f7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Executive.thmx</Template>
  <TotalTime>10524</TotalTime>
  <Words>6889</Words>
  <Application>Microsoft Office PowerPoint</Application>
  <PresentationFormat>On-screen Show (4:3)</PresentationFormat>
  <Paragraphs>659</Paragraphs>
  <Slides>62</Slides>
  <Notes>42</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62</vt:i4>
      </vt:variant>
    </vt:vector>
  </HeadingPairs>
  <TitlesOfParts>
    <vt:vector size="66" baseType="lpstr">
      <vt:lpstr>Diseño personalizado</vt:lpstr>
      <vt:lpstr>OPS-OMS_esp</vt:lpstr>
      <vt:lpstr>Clip</vt:lpstr>
      <vt:lpstr>ClipArt</vt:lpstr>
      <vt:lpstr>PowerPoint Presentation</vt:lpstr>
      <vt:lpstr>Contenido</vt:lpstr>
      <vt:lpstr>PowerPoint Presentation</vt:lpstr>
      <vt:lpstr>PowerPoint Presentation</vt:lpstr>
      <vt:lpstr>PowerPoint Presentation</vt:lpstr>
      <vt:lpstr>PowerPoint Presentation</vt:lpstr>
      <vt:lpstr>PowerPoint Presentation</vt:lpstr>
      <vt:lpstr>PowerPoint Presentation</vt:lpstr>
      <vt:lpstr>Problemas de Calidad</vt:lpstr>
      <vt:lpstr>Los Sistemas de Salud de la Región</vt:lpstr>
      <vt:lpstr>PowerPoint Presentation</vt:lpstr>
      <vt:lpstr>PowerPoint Presentation</vt:lpstr>
      <vt:lpstr>PowerPoint Presentation</vt:lpstr>
      <vt:lpstr>PowerPoint Presentation</vt:lpstr>
      <vt:lpstr>Enf crónicas NT reproducen también las inequidades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Financiamiento y Sistemas de Salud</vt:lpstr>
      <vt:lpstr>Financiamiento y ciclo de vida</vt:lpstr>
      <vt:lpstr>PowerPoint Presentation</vt:lpstr>
      <vt:lpstr>PowerPoint Presentation</vt:lpstr>
      <vt:lpstr>PowerPoint Presentation</vt:lpstr>
      <vt:lpstr>PowerPoint Presentation</vt:lpstr>
      <vt:lpstr>PowerPoint Presentation</vt:lpstr>
      <vt:lpstr>Mancomunación (pooling)</vt:lpstr>
      <vt:lpstr>PowerPoint Presentation</vt:lpstr>
      <vt:lpstr>Relaciones entre los aseguradores</vt:lpstr>
      <vt:lpstr>PowerPoint Presentation</vt:lpstr>
      <vt:lpstr>PowerPoint Presentation</vt:lpstr>
      <vt:lpstr>PowerPoint Presentation</vt:lpstr>
      <vt:lpstr>Mecanismos solidarios de la extensión de la cobertura (riesgos e ingresos)</vt:lpstr>
      <vt:lpstr>PowerPoint Presentation</vt:lpstr>
      <vt:lpstr>PowerPoint Presentation</vt:lpstr>
      <vt:lpstr>Implicaciones</vt:lpstr>
      <vt:lpstr>PowerPoint Presentation</vt:lpstr>
      <vt:lpstr>PowerPoint Presentation</vt:lpstr>
      <vt:lpstr>Débil Protección Financiera</vt:lpstr>
      <vt:lpstr>PowerPoint Presentation</vt:lpstr>
      <vt:lpstr>Financiamiento de la CUS a través del ciclo de vida</vt:lpstr>
      <vt:lpstr>PowerPoint Presentation</vt:lpstr>
      <vt:lpstr>PowerPoint Presentation</vt:lpstr>
      <vt:lpstr>PowerPoint Presentation</vt:lpstr>
      <vt:lpstr>PowerPoint Presentation</vt:lpstr>
      <vt:lpstr>Introducción a las modalidades de Pago</vt:lpstr>
      <vt:lpstr>Lecciones de la literatura</vt:lpstr>
      <vt:lpstr>Lógica del ajuste de riesgos</vt:lpstr>
      <vt:lpstr>Financiando Redes basadas en APS</vt:lpstr>
      <vt:lpstr>PowerPoint Presentation</vt:lpstr>
      <vt:lpstr>PowerPoint Presentation</vt:lpstr>
      <vt:lpstr>PowerPoint Presentation</vt:lpstr>
      <vt:lpstr>PowerPoint Presentation</vt:lpstr>
      <vt:lpstr>Pago al acto (o por caso)</vt:lpstr>
      <vt:lpstr>Pago por salario (o por tiempo)</vt:lpstr>
      <vt:lpstr>Pago por capitación </vt:lpstr>
      <vt:lpstr>PowerPoint Presentation</vt:lpstr>
    </vt:vector>
  </TitlesOfParts>
  <Company>PAHO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GRAPHIX3 PAHO</dc:creator>
  <cp:lastModifiedBy>PAHO</cp:lastModifiedBy>
  <cp:revision>722</cp:revision>
  <cp:lastPrinted>2012-08-02T00:10:55Z</cp:lastPrinted>
  <dcterms:created xsi:type="dcterms:W3CDTF">2012-02-06T16:34:15Z</dcterms:created>
  <dcterms:modified xsi:type="dcterms:W3CDTF">2013-11-25T15:08:41Z</dcterms:modified>
</cp:coreProperties>
</file>