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66FF"/>
    <a:srgbClr val="669900"/>
    <a:srgbClr val="33CC33"/>
    <a:srgbClr val="00CC99"/>
    <a:srgbClr val="009900"/>
    <a:srgbClr val="FF7C80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40257120637698"/>
          <c:y val="5.0473457250976198E-2"/>
          <c:w val="0.87879495965782051"/>
          <c:h val="0.74845508016746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Rubéola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Sheet1!$A$2:$A$11</c:f>
              <c:strCache>
                <c:ptCount val="5"/>
                <c:pt idx="0">
                  <c:v>2009</c:v>
                </c:pt>
                <c:pt idx="1">
                  <c:v>2010**</c:v>
                </c:pt>
                <c:pt idx="2">
                  <c:v>2011**</c:v>
                </c:pt>
                <c:pt idx="3">
                  <c:v>2012**</c:v>
                </c:pt>
                <c:pt idx="4">
                  <c:v>2013**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5"/>
                <c:pt idx="0">
                  <c:v>18</c:v>
                </c:pt>
                <c:pt idx="1">
                  <c:v>18</c:v>
                </c:pt>
                <c:pt idx="2">
                  <c:v>8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SRC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Sheet1!$A$2:$A$11</c:f>
              <c:strCache>
                <c:ptCount val="5"/>
                <c:pt idx="0">
                  <c:v>2009</c:v>
                </c:pt>
                <c:pt idx="1">
                  <c:v>2010**</c:v>
                </c:pt>
                <c:pt idx="2">
                  <c:v>2011**</c:v>
                </c:pt>
                <c:pt idx="3">
                  <c:v>2012**</c:v>
                </c:pt>
                <c:pt idx="4">
                  <c:v>2013**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46944"/>
        <c:axId val="99508224"/>
      </c:barChart>
      <c:catAx>
        <c:axId val="9774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508224"/>
        <c:crosses val="autoZero"/>
        <c:auto val="1"/>
        <c:lblAlgn val="ctr"/>
        <c:lblOffset val="100"/>
        <c:noMultiLvlLbl val="0"/>
      </c:catAx>
      <c:valAx>
        <c:axId val="995082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 err="1" smtClean="0"/>
                  <a:t>Número</a:t>
                </a:r>
                <a:r>
                  <a:rPr lang="en-US" sz="1400" b="0" dirty="0" smtClean="0"/>
                  <a:t> de </a:t>
                </a:r>
                <a:r>
                  <a:rPr lang="en-US" sz="1400" b="0" dirty="0" err="1" smtClean="0"/>
                  <a:t>casos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3.0864197530864196E-3"/>
              <c:y val="0.270264029997593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77469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570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2400" b="1" dirty="0"/>
              <a:t>Distribución de casos confirmados de </a:t>
            </a:r>
            <a:r>
              <a:rPr lang="es-ES" sz="2400" b="1" dirty="0" smtClean="0"/>
              <a:t>rubéola y SRC después</a:t>
            </a:r>
            <a:br>
              <a:rPr lang="es-ES" sz="2400" b="1" dirty="0" smtClean="0"/>
            </a:br>
            <a:r>
              <a:rPr lang="es-ES" sz="2400" b="1" dirty="0" smtClean="0"/>
              <a:t>de </a:t>
            </a:r>
            <a:r>
              <a:rPr lang="es-ES" sz="2400" b="1" dirty="0"/>
              <a:t>la interrupción de la transmisión </a:t>
            </a:r>
            <a:r>
              <a:rPr lang="es-ES" sz="2400" b="1" dirty="0" smtClean="0"/>
              <a:t>endémica</a:t>
            </a:r>
            <a:br>
              <a:rPr lang="es-ES" sz="2400" b="1" dirty="0" smtClean="0"/>
            </a:br>
            <a:r>
              <a:rPr lang="es-ES" sz="2400" b="1" dirty="0" smtClean="0"/>
              <a:t>Las </a:t>
            </a:r>
            <a:r>
              <a:rPr lang="es-ES" sz="2400" b="1" dirty="0"/>
              <a:t>Américas</a:t>
            </a:r>
            <a:r>
              <a:rPr lang="es-ES" sz="2400" b="1"/>
              <a:t>, </a:t>
            </a:r>
            <a:r>
              <a:rPr lang="es-ES" sz="2400" b="1" smtClean="0"/>
              <a:t>2009-2013*</a:t>
            </a:r>
            <a:endParaRPr lang="en-US" sz="2400" b="1" baseline="50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6013102"/>
            <a:ext cx="29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Informe</a:t>
            </a:r>
            <a:r>
              <a:rPr lang="en-US" sz="1200" dirty="0" smtClean="0"/>
              <a:t> de los </a:t>
            </a:r>
            <a:r>
              <a:rPr lang="en-US" sz="1200" dirty="0" err="1" smtClean="0"/>
              <a:t>países</a:t>
            </a:r>
            <a:r>
              <a:rPr lang="en-US" sz="1200" dirty="0" smtClean="0"/>
              <a:t> a FGL-IM/OPS.</a:t>
            </a:r>
          </a:p>
          <a:p>
            <a:r>
              <a:rPr lang="en-US" sz="1200" dirty="0" smtClean="0"/>
              <a:t>* </a:t>
            </a:r>
            <a:r>
              <a:rPr lang="en-US" sz="1200" dirty="0" err="1" smtClean="0"/>
              <a:t>Datos</a:t>
            </a:r>
            <a:r>
              <a:rPr lang="en-US" sz="1200" dirty="0" smtClean="0"/>
              <a:t> al 5 de </a:t>
            </a:r>
            <a:r>
              <a:rPr lang="en-US" sz="1200" dirty="0" err="1" smtClean="0"/>
              <a:t>diciembre</a:t>
            </a:r>
            <a:r>
              <a:rPr lang="en-US" sz="1200" dirty="0" smtClean="0"/>
              <a:t> del 2013</a:t>
            </a:r>
          </a:p>
          <a:p>
            <a:r>
              <a:rPr lang="en-US" sz="1200" dirty="0" smtClean="0"/>
              <a:t>** </a:t>
            </a:r>
            <a:r>
              <a:rPr lang="en-US" sz="1200" dirty="0" err="1" smtClean="0"/>
              <a:t>casos</a:t>
            </a:r>
            <a:r>
              <a:rPr lang="en-US" sz="1200" dirty="0" smtClean="0"/>
              <a:t> </a:t>
            </a:r>
            <a:r>
              <a:rPr lang="en-US" sz="1200" dirty="0" err="1" smtClean="0"/>
              <a:t>importados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953000" y="2209800"/>
            <a:ext cx="312420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Último caso endémico en las  Américas:</a:t>
            </a:r>
          </a:p>
          <a:p>
            <a:r>
              <a:rPr lang="es-ES" sz="1400" dirty="0" smtClean="0"/>
              <a:t>CRS: Brasil, 29 de agosto del 2009</a:t>
            </a:r>
          </a:p>
          <a:p>
            <a:r>
              <a:rPr lang="es-ES" sz="1400" dirty="0" smtClean="0"/>
              <a:t>Rubéola: Argentina: febrero del 2009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7576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55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Distribución de casos confirmados de rubéola y SRC después de la interrupción de la transmisión endémica Las Américas, 2009-2013*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42</cp:revision>
  <dcterms:created xsi:type="dcterms:W3CDTF">2013-03-11T20:12:45Z</dcterms:created>
  <dcterms:modified xsi:type="dcterms:W3CDTF">2013-12-06T21:24:55Z</dcterms:modified>
</cp:coreProperties>
</file>