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rawings/legacyDiagramText8.bin" ContentType="application/vnd.ms-office.legacyDiagramText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rawings/legacyDiagramText6.bin" ContentType="application/vnd.ms-office.legacyDiagramText"/>
  <Override PartName="/ppt/drawings/legacyDiagramText12.bin" ContentType="application/vnd.ms-office.legacyDiagramTex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rawings/legacyDiagramText4.bin" ContentType="application/vnd.ms-office.legacyDiagramText"/>
  <Override PartName="/ppt/drawings/legacyDiagramText10.bin" ContentType="application/vnd.ms-office.legacyDiagramTex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rawings/legacyDiagramText2.bin" ContentType="application/vnd.ms-office.legacyDiagramText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drawings/legacyDiagramText9.bin" ContentType="application/vnd.ms-office.legacyDiagramText"/>
  <Override PartName="/ppt/drawings/legacyDiagramText13.bin" ContentType="application/vnd.ms-office.legacyDiagramText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rawings/legacyDiagramText7.bin" ContentType="application/vnd.ms-office.legacyDiagramText"/>
  <Override PartName="/ppt/drawings/legacyDiagramText11.bin" ContentType="application/vnd.ms-office.legacyDiagramText"/>
  <Override PartName="/ppt/notesSlides/notesSlide6.xml" ContentType="application/vnd.openxmlformats-officedocument.presentationml.notesSlide+xml"/>
  <Override PartName="/ppt/drawings/legacyDiagramText5.bin" ContentType="application/vnd.ms-office.legacyDiagramText"/>
  <Override PartName="/ppt/legacyDocTextInfo.bin" ContentType="application/vnd.ms-office.legacyDocTextInfo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rawings/legacyDiagramText1.bin" ContentType="application/vnd.ms-office.legacyDiagramText"/>
  <Override PartName="/ppt/drawings/legacyDiagramText3.bin" ContentType="application/vnd.ms-office.legacyDiagramText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00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rna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9900"/>
    <a:srgbClr val="FF6600"/>
    <a:srgbClr val="FF9900"/>
    <a:srgbClr val="CC0066"/>
    <a:srgbClr val="993300"/>
    <a:srgbClr val="FF0000"/>
    <a:srgbClr val="0000FF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21978" autoAdjust="0"/>
    <p:restoredTop sz="94366" autoAdjust="0"/>
  </p:normalViewPr>
  <p:slideViewPr>
    <p:cSldViewPr>
      <p:cViewPr>
        <p:scale>
          <a:sx n="50" d="100"/>
          <a:sy n="50" d="100"/>
        </p:scale>
        <p:origin x="-61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12"/>
    </p:cViewPr>
  </p:notesTextViewPr>
  <p:sorterViewPr>
    <p:cViewPr>
      <p:scale>
        <a:sx n="66" d="100"/>
        <a:sy n="66" d="100"/>
      </p:scale>
      <p:origin x="0" y="1410"/>
    </p:cViewPr>
  </p:sorterViewPr>
  <p:notesViewPr>
    <p:cSldViewPr>
      <p:cViewPr varScale="1">
        <p:scale>
          <a:sx n="35" d="100"/>
          <a:sy n="35" d="100"/>
        </p:scale>
        <p:origin x="-217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06/relationships/legacyDocTextInfo" Target="legacyDocTextInfo.bin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13" Type="http://schemas.microsoft.com/office/2006/relationships/legacyDiagramText" Target="legacyDiagramText13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12" Type="http://schemas.microsoft.com/office/2006/relationships/legacyDiagramText" Target="legacyDiagramText12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11" Type="http://schemas.microsoft.com/office/2006/relationships/legacyDiagramText" Target="legacyDiagramText11.bin"/><Relationship Id="rId5" Type="http://schemas.microsoft.com/office/2006/relationships/legacyDiagramText" Target="legacyDiagramText5.bin"/><Relationship Id="rId10" Type="http://schemas.microsoft.com/office/2006/relationships/legacyDiagramText" Target="legacyDiagramText10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D5B0056E-0F8A-4ECD-BEC7-4CB594618003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C17F01-A3E1-45C5-82A9-93799CB310E1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2778B0-53D1-4B4B-93A7-801B976CA4F5}" type="slidenum">
              <a:rPr lang="en-US"/>
              <a:pPr/>
              <a:t>1</a:t>
            </a:fld>
            <a:endParaRPr 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7C17A-7106-46CA-B18F-B1F4E1AF079E}" type="slidenum">
              <a:rPr lang="en-US"/>
              <a:pPr/>
              <a:t>10</a:t>
            </a:fld>
            <a:endParaRPr lang="en-US"/>
          </a:p>
        </p:txBody>
      </p:sp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defRPr/>
            </a:pPr>
            <a:fld id="{ADC92C7B-84FE-448B-9B4F-69E927B0B598}" type="slidenum">
              <a:rPr lang="en-US" sz="1200"/>
              <a:pPr algn="r" eaLnBrk="0" hangingPunct="0">
                <a:defRPr/>
              </a:pPr>
              <a:t>10</a:t>
            </a:fld>
            <a:endParaRPr lang="en-US" sz="1200"/>
          </a:p>
        </p:txBody>
      </p:sp>
      <p:sp>
        <p:nvSpPr>
          <p:cNvPr id="83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" name="8 Marcador de notas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8776BD-B3A7-432A-BC5B-DA288F7EAEB8}" type="slidenum">
              <a:rPr lang="en-US"/>
              <a:pPr/>
              <a:t>11</a:t>
            </a:fld>
            <a:endParaRPr lang="en-US"/>
          </a:p>
        </p:txBody>
      </p:sp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defRPr/>
            </a:pPr>
            <a:fld id="{0CE94A68-BA68-407D-809B-56359C839D2C}" type="slidenum">
              <a:rPr lang="en-US" sz="1200">
                <a:latin typeface="Times" pitchFamily="18" charset="0"/>
              </a:rPr>
              <a:pPr algn="r" eaLnBrk="0" hangingPunct="0">
                <a:defRPr/>
              </a:pPr>
              <a:t>11</a:t>
            </a:fld>
            <a:endParaRPr lang="en-US" sz="1200">
              <a:latin typeface="Times" pitchFamily="18" charset="0"/>
            </a:endParaRPr>
          </a:p>
        </p:txBody>
      </p:sp>
      <p:sp>
        <p:nvSpPr>
          <p:cNvPr id="83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3540" name="4 Marcador de notas"/>
          <p:cNvSpPr>
            <a:spLocks noGrp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lang="es-AR" sz="1200">
              <a:latin typeface="Times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A5A9C9-CCA7-4325-8AD3-E2033B5024A4}" type="slidenum">
              <a:rPr lang="en-US"/>
              <a:pPr/>
              <a:t>12</a:t>
            </a:fld>
            <a:endParaRPr lang="en-US"/>
          </a:p>
        </p:txBody>
      </p:sp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defRPr/>
            </a:pPr>
            <a:fld id="{401A9950-BB2F-445B-BAF8-95E2566CBDE2}" type="slidenum">
              <a:rPr lang="en-US" sz="1200">
                <a:latin typeface="Times" pitchFamily="18" charset="0"/>
              </a:rPr>
              <a:pPr algn="r" eaLnBrk="0" hangingPunct="0">
                <a:defRPr/>
              </a:pPr>
              <a:t>12</a:t>
            </a:fld>
            <a:endParaRPr lang="en-US" sz="1200">
              <a:latin typeface="Times" pitchFamily="18" charset="0"/>
            </a:endParaRPr>
          </a:p>
        </p:txBody>
      </p:sp>
      <p:sp>
        <p:nvSpPr>
          <p:cNvPr id="83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" name="8 Marcador de notas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BE0386-4D60-41BC-8AA6-E7E79B81785F}" type="slidenum">
              <a:rPr lang="en-US"/>
              <a:pPr/>
              <a:t>13</a:t>
            </a:fld>
            <a:endParaRPr lang="en-US"/>
          </a:p>
        </p:txBody>
      </p:sp>
      <p:sp>
        <p:nvSpPr>
          <p:cNvPr id="83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" name="7 Marcador de notas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A7CC74-E9D2-4AAC-B55D-E26CBCB14413}" type="slidenum">
              <a:rPr lang="en-US"/>
              <a:pPr/>
              <a:t>14</a:t>
            </a:fld>
            <a:endParaRPr lang="en-US"/>
          </a:p>
        </p:txBody>
      </p:sp>
      <p:sp>
        <p:nvSpPr>
          <p:cNvPr id="8396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683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BEA7B5A1-0DE8-4CB7-AED9-ACD1933469A8}" type="slidenum">
              <a:rPr lang="en-US" sz="1200">
                <a:latin typeface="Zapf Dingbats"/>
                <a:cs typeface="Arial" pitchFamily="34" charset="0"/>
              </a:rPr>
              <a:pPr algn="r" eaLnBrk="0" hangingPunct="0"/>
              <a:t>14</a:t>
            </a:fld>
            <a:endParaRPr lang="en-US" sz="1200">
              <a:latin typeface="Zapf Dingbats"/>
              <a:cs typeface="Arial" pitchFamily="34" charset="0"/>
            </a:endParaRPr>
          </a:p>
        </p:txBody>
      </p:sp>
      <p:sp>
        <p:nvSpPr>
          <p:cNvPr id="9" name="8 Marcador de notas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A0359E-51E0-487D-AB14-F5B2C5D79DC8}" type="slidenum">
              <a:rPr lang="en-US"/>
              <a:pPr/>
              <a:t>15</a:t>
            </a:fld>
            <a:endParaRPr lang="en-US"/>
          </a:p>
        </p:txBody>
      </p:sp>
      <p:sp>
        <p:nvSpPr>
          <p:cNvPr id="84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" name="7 Marcador de notas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4FCCEE-E3AE-4CFA-AC68-C392580A234E}" type="slidenum">
              <a:rPr lang="en-US"/>
              <a:pPr/>
              <a:t>16</a:t>
            </a:fld>
            <a:endParaRPr lang="en-US"/>
          </a:p>
        </p:txBody>
      </p:sp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defRPr/>
            </a:pPr>
            <a:fld id="{AB150B59-1371-4A8E-BD91-9326E551BF0C}" type="slidenum">
              <a:rPr lang="en-US" sz="1200">
                <a:latin typeface="Times" pitchFamily="18" charset="0"/>
              </a:rPr>
              <a:pPr algn="r" eaLnBrk="0" hangingPunct="0">
                <a:defRPr/>
              </a:pPr>
              <a:t>16</a:t>
            </a:fld>
            <a:endParaRPr lang="en-US" sz="1200">
              <a:latin typeface="Times" pitchFamily="18" charset="0"/>
            </a:endParaRPr>
          </a:p>
        </p:txBody>
      </p:sp>
      <p:sp>
        <p:nvSpPr>
          <p:cNvPr id="84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37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AR"/>
              <a:t>el proceso de T e I de conocim. es proceso dinámico y de retroalimentacion constante por lo tanto lo que ocurre es que en este proceso los investigadores y tomadores de decisión se van modificando mutuamente. Evipnet es el articulador de este proceso de cambio mutuo  y sostenido. En estos procesos de cambio además se fortalecen los sistemas de investigación, debido a la demanda constante y a los procesos deliberativos y se mejora la calidad de TD a todos los niveles</a:t>
            </a:r>
          </a:p>
          <a:p>
            <a:endParaRPr lang="es-AR"/>
          </a:p>
          <a:p>
            <a:r>
              <a:rPr lang="en-US"/>
              <a:t>La idea es que en el tiempo ambos esten a un mismo nivel de intercambio y discusiones deliberativas, bien democraticas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r>
              <a:rPr lang="en-US"/>
              <a:t>Como acortamos la brecha, como ponemos el puente entre la evidencia-conocimiento y la politica-las decisiones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966D89-AD72-40A9-8390-0D95E4FFFFEB}" type="slidenum">
              <a:rPr lang="en-US"/>
              <a:pPr/>
              <a:t>17</a:t>
            </a:fld>
            <a:endParaRPr lang="en-US"/>
          </a:p>
        </p:txBody>
      </p:sp>
      <p:sp>
        <p:nvSpPr>
          <p:cNvPr id="84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DDBF9F-C2A8-4A9D-A453-FE77D341D679}" type="slidenum">
              <a:rPr lang="en-US"/>
              <a:pPr/>
              <a:t>18</a:t>
            </a:fld>
            <a:endParaRPr lang="en-US"/>
          </a:p>
        </p:txBody>
      </p:sp>
      <p:sp>
        <p:nvSpPr>
          <p:cNvPr id="84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484D9C-D30E-4A78-BE1B-B6943C77864A}" type="slidenum">
              <a:rPr lang="en-US"/>
              <a:pPr/>
              <a:t>19</a:t>
            </a:fld>
            <a:endParaRPr lang="en-US"/>
          </a:p>
        </p:txBody>
      </p:sp>
      <p:sp>
        <p:nvSpPr>
          <p:cNvPr id="84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000"/>
              <a:t>¿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3E15ED-36E3-4E5E-BC19-2B01B78F7ED1}" type="slidenum">
              <a:rPr lang="en-US"/>
              <a:pPr/>
              <a:t>2</a:t>
            </a:fld>
            <a:endParaRPr lang="en-US"/>
          </a:p>
        </p:txBody>
      </p:sp>
      <p:sp>
        <p:nvSpPr>
          <p:cNvPr id="81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5107" name="3 Marcador de notas"/>
          <p:cNvSpPr>
            <a:spLocks noGrp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lang="es-AR" sz="1200">
              <a:latin typeface="Times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E99622-0518-4005-AE0F-5180876A4AD6}" type="slidenum">
              <a:rPr lang="en-US"/>
              <a:pPr/>
              <a:t>3</a:t>
            </a:fld>
            <a:endParaRPr lang="en-US"/>
          </a:p>
        </p:txBody>
      </p:sp>
      <p:sp>
        <p:nvSpPr>
          <p:cNvPr id="81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" name="7 Marcador de notas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4A0205-D4E1-453B-BAAE-116F13A0EAC4}" type="slidenum">
              <a:rPr lang="en-US"/>
              <a:pPr/>
              <a:t>4</a:t>
            </a:fld>
            <a:endParaRPr lang="en-US"/>
          </a:p>
        </p:txBody>
      </p:sp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defRPr/>
            </a:pPr>
            <a:fld id="{B5A2A856-3F9E-4A81-BE44-65EBD72E2721}" type="slidenum">
              <a:rPr lang="en-US" sz="1200"/>
              <a:pPr algn="r" eaLnBrk="0" hangingPunct="0">
                <a:defRPr/>
              </a:pPr>
              <a:t>4</a:t>
            </a:fld>
            <a:endParaRPr lang="en-US" sz="1200"/>
          </a:p>
        </p:txBody>
      </p:sp>
      <p:sp>
        <p:nvSpPr>
          <p:cNvPr id="81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" name="8 Marcador de notas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BE1257-C16A-4C6F-A77E-00D38974796E}" type="slidenum">
              <a:rPr lang="en-US"/>
              <a:pPr/>
              <a:t>5</a:t>
            </a:fld>
            <a:endParaRPr lang="en-US"/>
          </a:p>
        </p:txBody>
      </p:sp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defRPr/>
            </a:pPr>
            <a:fld id="{61640565-7349-4A5C-960D-95B7259E14FF}" type="slidenum">
              <a:rPr lang="en-US" sz="1200">
                <a:latin typeface="Times" pitchFamily="18" charset="0"/>
              </a:rPr>
              <a:pPr algn="r" eaLnBrk="0" hangingPunct="0">
                <a:defRPr/>
              </a:pPr>
              <a:t>5</a:t>
            </a:fld>
            <a:endParaRPr lang="en-US" sz="1200">
              <a:latin typeface="Times" pitchFamily="18" charset="0"/>
            </a:endParaRPr>
          </a:p>
        </p:txBody>
      </p:sp>
      <p:sp>
        <p:nvSpPr>
          <p:cNvPr id="82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" name="8 Marcador de notas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151F15-2E9D-4D2E-B3C7-097A7F9662F5}" type="slidenum">
              <a:rPr lang="en-US"/>
              <a:pPr/>
              <a:t>6</a:t>
            </a:fld>
            <a:endParaRPr lang="en-US"/>
          </a:p>
        </p:txBody>
      </p:sp>
      <p:sp>
        <p:nvSpPr>
          <p:cNvPr id="8232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80" name="3 Marcador de número de diapositiva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defRPr/>
            </a:pPr>
            <a:fld id="{B0BD661E-D64A-4542-B4D4-0FECA986E8D9}" type="slidenum">
              <a:rPr lang="en-US" sz="1200">
                <a:latin typeface="Times" pitchFamily="18" charset="0"/>
              </a:rPr>
              <a:pPr algn="r" eaLnBrk="0" hangingPunct="0">
                <a:defRPr/>
              </a:pPr>
              <a:t>6</a:t>
            </a:fld>
            <a:endParaRPr lang="en-US" sz="1200">
              <a:latin typeface="Times" pitchFamily="18" charset="0"/>
            </a:endParaRPr>
          </a:p>
        </p:txBody>
      </p:sp>
      <p:sp>
        <p:nvSpPr>
          <p:cNvPr id="9" name="8 Marcador de notas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C515D7-457F-448D-9153-A37EFE4FCD19}" type="slidenum">
              <a:rPr lang="en-US"/>
              <a:pPr/>
              <a:t>7</a:t>
            </a:fld>
            <a:endParaRPr lang="en-US"/>
          </a:p>
        </p:txBody>
      </p:sp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defRPr/>
            </a:pPr>
            <a:fld id="{D9DADC35-3C26-453C-99BD-D93DFA3FA952}" type="slidenum">
              <a:rPr lang="en-US" sz="1200">
                <a:latin typeface="Times" pitchFamily="18" charset="0"/>
              </a:rPr>
              <a:pPr algn="r" eaLnBrk="0" hangingPunct="0">
                <a:defRPr/>
              </a:pPr>
              <a:t>7</a:t>
            </a:fld>
            <a:endParaRPr lang="en-US" sz="1200">
              <a:latin typeface="Times" pitchFamily="18" charset="0"/>
            </a:endParaRPr>
          </a:p>
        </p:txBody>
      </p:sp>
      <p:sp>
        <p:nvSpPr>
          <p:cNvPr id="82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" name="8 Marcador de notas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C81A6C-989C-47B3-832C-F87DF6DA5B5F}" type="slidenum">
              <a:rPr lang="en-US"/>
              <a:pPr/>
              <a:t>8</a:t>
            </a:fld>
            <a:endParaRPr lang="en-US"/>
          </a:p>
        </p:txBody>
      </p:sp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defRPr/>
            </a:pPr>
            <a:fld id="{D26A0464-1DE7-4CB7-B1D8-78F74F7AB44A}" type="slidenum">
              <a:rPr lang="en-US" sz="1200">
                <a:latin typeface="Times" pitchFamily="18" charset="0"/>
              </a:rPr>
              <a:pPr algn="r" eaLnBrk="0" hangingPunct="0">
                <a:defRPr/>
              </a:pPr>
              <a:t>8</a:t>
            </a:fld>
            <a:endParaRPr lang="en-US" sz="1200">
              <a:latin typeface="Times" pitchFamily="18" charset="0"/>
            </a:endParaRPr>
          </a:p>
        </p:txBody>
      </p:sp>
      <p:sp>
        <p:nvSpPr>
          <p:cNvPr id="82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" name="8 Marcador de notas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92B145-B5F7-4AB6-86CF-8168FC274715}" type="slidenum">
              <a:rPr lang="en-US"/>
              <a:pPr/>
              <a:t>9</a:t>
            </a:fld>
            <a:endParaRPr lang="en-US"/>
          </a:p>
        </p:txBody>
      </p:sp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defRPr/>
            </a:pPr>
            <a:fld id="{C4FDF08B-217F-41E9-AAFF-5CDCD41F8FDA}" type="slidenum">
              <a:rPr lang="en-US" sz="1200">
                <a:latin typeface="Times" pitchFamily="18" charset="0"/>
              </a:rPr>
              <a:pPr algn="r" eaLnBrk="0" hangingPunct="0">
                <a:defRPr/>
              </a:pPr>
              <a:t>9</a:t>
            </a:fld>
            <a:endParaRPr lang="en-US" sz="1200">
              <a:latin typeface="Times" pitchFamily="18" charset="0"/>
            </a:endParaRPr>
          </a:p>
        </p:txBody>
      </p:sp>
      <p:sp>
        <p:nvSpPr>
          <p:cNvPr id="8294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D34BE5C8-3233-4C07-87C1-01FFB309D623}" type="slidenum">
              <a:rPr lang="en-US" sz="1200">
                <a:latin typeface="Zapf Dingbats"/>
                <a:cs typeface="Arial" pitchFamily="34" charset="0"/>
              </a:rPr>
              <a:pPr algn="r" eaLnBrk="0" hangingPunct="0"/>
              <a:t>9</a:t>
            </a:fld>
            <a:endParaRPr lang="en-US" sz="1200">
              <a:latin typeface="Zapf Dingbats"/>
              <a:cs typeface="Arial" pitchFamily="34" charset="0"/>
            </a:endParaRPr>
          </a:p>
        </p:txBody>
      </p:sp>
      <p:sp>
        <p:nvSpPr>
          <p:cNvPr id="829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" name="9 Marcador de notas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09A27-4116-4D53-9FC4-53A8C7C96F42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0DF5E-CAF7-4041-B7F7-50A2FBF16429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B3682-B5DC-4FDE-9C95-E2D2D6A8491A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DF53F-1220-4315-B819-82FDE2B6515E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B5B42-33EC-46B6-AB7C-827D4FDCFF86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C3FDF-D142-474F-B7F7-C2D65C7F06F9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FA5E2-2184-472B-A86C-648FF79BB23D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5D2C4-E986-41A7-BF2A-6C18913DC21A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8A974-7B63-49AA-8C34-316454386E5F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C1104-8644-4471-98FC-71BFBE73A3EB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59F5A-35F5-4D55-9839-820E6444A993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MX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smtClean="0"/>
              <a:t>Click to edit Master text styles</a:t>
            </a:r>
          </a:p>
          <a:p>
            <a:pPr lvl="1"/>
            <a:r>
              <a:rPr lang="es-MX" smtClean="0"/>
              <a:t>Second level</a:t>
            </a:r>
          </a:p>
          <a:p>
            <a:pPr lvl="2"/>
            <a:r>
              <a:rPr lang="es-MX" smtClean="0"/>
              <a:t>Third level</a:t>
            </a:r>
          </a:p>
          <a:p>
            <a:pPr lvl="3"/>
            <a:r>
              <a:rPr lang="es-MX" smtClean="0"/>
              <a:t>Fourth level</a:t>
            </a:r>
          </a:p>
          <a:p>
            <a:pPr lvl="4"/>
            <a:r>
              <a:rPr lang="es-MX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8C89334-8464-4AE6-9948-FEB65826F3C6}" type="slidenum">
              <a:rPr lang="es-MX"/>
              <a:pPr/>
              <a:t>‹Nº›</a:t>
            </a:fld>
            <a:endParaRPr lang="es-MX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04788" y="6240463"/>
            <a:ext cx="1928812" cy="541337"/>
            <a:chOff x="129" y="3931"/>
            <a:chExt cx="1215" cy="341"/>
          </a:xfrm>
        </p:grpSpPr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432" y="3946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lnSpc>
                  <a:spcPct val="80000"/>
                </a:lnSpc>
              </a:pPr>
              <a:r>
                <a:rPr lang="es-MX" sz="1200">
                  <a:solidFill>
                    <a:srgbClr val="004080"/>
                  </a:solidFill>
                  <a:latin typeface="Arial Black" pitchFamily="34" charset="0"/>
                </a:rPr>
                <a:t>Organización</a:t>
              </a:r>
              <a:endParaRPr lang="en-US" sz="1200">
                <a:solidFill>
                  <a:srgbClr val="004080"/>
                </a:solidFill>
                <a:latin typeface="Arial Black" pitchFamily="34" charset="0"/>
              </a:endParaRPr>
            </a:p>
            <a:p>
              <a:pPr eaLnBrk="0" hangingPunct="0">
                <a:lnSpc>
                  <a:spcPct val="80000"/>
                </a:lnSpc>
              </a:pPr>
              <a:r>
                <a:rPr lang="es-MX" sz="1200">
                  <a:solidFill>
                    <a:srgbClr val="004080"/>
                  </a:solidFill>
                  <a:latin typeface="Arial Black" pitchFamily="34" charset="0"/>
                </a:rPr>
                <a:t>Panamericana</a:t>
              </a:r>
              <a:endParaRPr lang="en-US" sz="1200">
                <a:solidFill>
                  <a:srgbClr val="004080"/>
                </a:solidFill>
                <a:latin typeface="Arial Black" pitchFamily="34" charset="0"/>
              </a:endParaRPr>
            </a:p>
            <a:p>
              <a:pPr eaLnBrk="0" hangingPunct="0">
                <a:lnSpc>
                  <a:spcPct val="80000"/>
                </a:lnSpc>
              </a:pPr>
              <a:r>
                <a:rPr lang="es-MX" sz="1200">
                  <a:solidFill>
                    <a:srgbClr val="004080"/>
                  </a:solidFill>
                  <a:latin typeface="Arial Black" pitchFamily="34" charset="0"/>
                </a:rPr>
                <a:t>de la Salud</a:t>
              </a:r>
              <a:endParaRPr lang="en-US" sz="140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29" y="3931"/>
              <a:ext cx="333" cy="341"/>
            </a:xfrm>
            <a:prstGeom prst="rect">
              <a:avLst/>
            </a:prstGeom>
            <a:noFill/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hyperlink" Target="http://new.paho.org/hq/index.php?option=com_content&amp;task=view&amp;id=1669&amp;Itemid=931&amp;lang=es" TargetMode="External"/><Relationship Id="rId2" Type="http://schemas.openxmlformats.org/officeDocument/2006/relationships/audio" Target="../media/audio1.wav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0.wav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1.wav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4.wav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6.wav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7.wav"/><Relationship Id="rId1" Type="http://schemas.openxmlformats.org/officeDocument/2006/relationships/tags" Target="../tags/tag9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8.wav"/><Relationship Id="rId5" Type="http://schemas.openxmlformats.org/officeDocument/2006/relationships/image" Target="../media/image6.png"/><Relationship Id="rId4" Type="http://schemas.openxmlformats.org/officeDocument/2006/relationships/hyperlink" Target="http://www.paho.org/portalinvestigacion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9.wav"/><Relationship Id="rId1" Type="http://schemas.openxmlformats.org/officeDocument/2006/relationships/tags" Target="../tags/tag10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4.wav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5.wav"/><Relationship Id="rId5" Type="http://schemas.openxmlformats.org/officeDocument/2006/relationships/image" Target="../media/image6.png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6.wav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7.wav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8.wav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9.wav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92" name="Group 16"/>
          <p:cNvGrpSpPr>
            <a:grpSpLocks/>
          </p:cNvGrpSpPr>
          <p:nvPr/>
        </p:nvGrpSpPr>
        <p:grpSpPr bwMode="auto">
          <a:xfrm>
            <a:off x="2743200" y="0"/>
            <a:ext cx="3657600" cy="1676400"/>
            <a:chOff x="336" y="240"/>
            <a:chExt cx="3312" cy="1488"/>
          </a:xfrm>
        </p:grpSpPr>
        <p:graphicFrame>
          <p:nvGraphicFramePr>
            <p:cNvPr id="101393" name="Object 17"/>
            <p:cNvGraphicFramePr>
              <a:graphicFrameLocks noChangeAspect="1"/>
            </p:cNvGraphicFramePr>
            <p:nvPr/>
          </p:nvGraphicFramePr>
          <p:xfrm>
            <a:off x="1784" y="432"/>
            <a:ext cx="1864" cy="1200"/>
          </p:xfrm>
          <a:graphic>
            <a:graphicData uri="http://schemas.openxmlformats.org/presentationml/2006/ole">
              <p:oleObj spid="_x0000_s101393" name="Photo Editor Photo" r:id="rId5" imgW="4933333" imgH="2933333" progId="">
                <p:embed/>
              </p:oleObj>
            </a:graphicData>
          </a:graphic>
        </p:graphicFrame>
        <p:graphicFrame>
          <p:nvGraphicFramePr>
            <p:cNvPr id="101394" name="Object 18"/>
            <p:cNvGraphicFramePr>
              <a:graphicFrameLocks noChangeAspect="1"/>
            </p:cNvGraphicFramePr>
            <p:nvPr/>
          </p:nvGraphicFramePr>
          <p:xfrm>
            <a:off x="336" y="240"/>
            <a:ext cx="1474" cy="1488"/>
          </p:xfrm>
          <a:graphic>
            <a:graphicData uri="http://schemas.openxmlformats.org/presentationml/2006/ole">
              <p:oleObj spid="_x0000_s101394" name="Photo Editor Photo" r:id="rId6" imgW="2333333" imgH="2276793" progId="">
                <p:embed/>
              </p:oleObj>
            </a:graphicData>
          </a:graphic>
        </p:graphicFrame>
      </p:grpSp>
      <p:sp>
        <p:nvSpPr>
          <p:cNvPr id="110600" name="Rectangle 8"/>
          <p:cNvSpPr>
            <a:spLocks noChangeArrowheads="1"/>
          </p:cNvSpPr>
          <p:nvPr/>
        </p:nvSpPr>
        <p:spPr bwMode="auto">
          <a:xfrm>
            <a:off x="2915816" y="2060848"/>
            <a:ext cx="5327799" cy="2304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s-ES" sz="2800" b="1" i="1" dirty="0" err="1" smtClean="0">
                <a:solidFill>
                  <a:srgbClr val="003399"/>
                </a:solidFill>
                <a:latin typeface="Times New Roman" pitchFamily="18" charset="0"/>
              </a:rPr>
              <a:t>EVIPNet</a:t>
            </a:r>
            <a:endParaRPr lang="es-ES" sz="2800" b="1" i="1" dirty="0" smtClean="0">
              <a:solidFill>
                <a:srgbClr val="003399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s-ES" sz="2800" b="1" i="1" dirty="0" smtClean="0">
                <a:solidFill>
                  <a:srgbClr val="003399"/>
                </a:solidFill>
                <a:latin typeface="Times New Roman" pitchFamily="18" charset="0"/>
              </a:rPr>
              <a:t>Red </a:t>
            </a:r>
            <a:r>
              <a:rPr lang="es-ES" sz="2800" b="1" i="1" dirty="0">
                <a:solidFill>
                  <a:srgbClr val="003399"/>
                </a:solidFill>
                <a:latin typeface="Times New Roman" pitchFamily="18" charset="0"/>
              </a:rPr>
              <a:t>de pol</a:t>
            </a:r>
            <a:r>
              <a:rPr lang="es-ES" sz="2800" b="1" i="1" dirty="0">
                <a:solidFill>
                  <a:srgbClr val="003399"/>
                </a:solidFill>
                <a:latin typeface="Arial"/>
              </a:rPr>
              <a:t>í</a:t>
            </a:r>
            <a:r>
              <a:rPr lang="es-ES" sz="2800" b="1" i="1" dirty="0">
                <a:solidFill>
                  <a:srgbClr val="003399"/>
                </a:solidFill>
                <a:latin typeface="Times New Roman" pitchFamily="18" charset="0"/>
              </a:rPr>
              <a:t>ticas informadas en evidencia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s-ES" b="1" i="1" dirty="0">
              <a:solidFill>
                <a:schemeClr val="accent2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s-ES" sz="2800" b="1" i="1" dirty="0" err="1">
                <a:latin typeface="Times New Roman" pitchFamily="18" charset="0"/>
              </a:rPr>
              <a:t>Evelina</a:t>
            </a:r>
            <a:r>
              <a:rPr lang="es-ES" sz="2800" b="1" i="1" dirty="0">
                <a:latin typeface="Times New Roman" pitchFamily="18" charset="0"/>
              </a:rPr>
              <a:t> </a:t>
            </a:r>
            <a:r>
              <a:rPr lang="es-ES" sz="2800" b="1" i="1" dirty="0" err="1">
                <a:latin typeface="Times New Roman" pitchFamily="18" charset="0"/>
              </a:rPr>
              <a:t>Chapman</a:t>
            </a:r>
            <a:endParaRPr lang="es-ES" sz="2800" b="1" i="1" dirty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s-ES" sz="2800" b="1" i="1" dirty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s-HN" sz="2000" b="1" dirty="0">
                <a:latin typeface="Times New Roman" pitchFamily="18" charset="0"/>
              </a:rPr>
              <a:t>Coordinadora </a:t>
            </a:r>
            <a:r>
              <a:rPr lang="es-HN" sz="2000" b="1" dirty="0" err="1">
                <a:latin typeface="Times New Roman" pitchFamily="18" charset="0"/>
              </a:rPr>
              <a:t>EVIPNet</a:t>
            </a:r>
            <a:r>
              <a:rPr lang="es-HN" sz="2000" b="1" dirty="0">
                <a:latin typeface="Times New Roman" pitchFamily="18" charset="0"/>
              </a:rPr>
              <a:t> para las Am</a:t>
            </a:r>
            <a:r>
              <a:rPr lang="es-HN" sz="2000" b="1" dirty="0">
                <a:latin typeface="Arial"/>
              </a:rPr>
              <a:t>é</a:t>
            </a:r>
            <a:r>
              <a:rPr lang="es-HN" sz="2000" b="1" dirty="0">
                <a:latin typeface="Times New Roman" pitchFamily="18" charset="0"/>
              </a:rPr>
              <a:t>ricas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s-HN" sz="1400" b="1" dirty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s-HN" sz="1400" b="1" dirty="0">
                <a:latin typeface="Times New Roman" pitchFamily="18" charset="0"/>
              </a:rPr>
              <a:t>Promoci</a:t>
            </a:r>
            <a:r>
              <a:rPr lang="es-HN" sz="1400" b="1" dirty="0">
                <a:latin typeface="Arial"/>
              </a:rPr>
              <a:t>ó</a:t>
            </a:r>
            <a:r>
              <a:rPr lang="es-HN" sz="1400" b="1" dirty="0">
                <a:latin typeface="Times New Roman" pitchFamily="18" charset="0"/>
              </a:rPr>
              <a:t>n y Desarrollo de la Investigaci</a:t>
            </a:r>
            <a:r>
              <a:rPr lang="es-HN" sz="1400" b="1" dirty="0">
                <a:latin typeface="Arial"/>
              </a:rPr>
              <a:t>ó</a:t>
            </a:r>
            <a:r>
              <a:rPr lang="es-HN" sz="1400" b="1" dirty="0">
                <a:latin typeface="Times New Roman" pitchFamily="18" charset="0"/>
              </a:rPr>
              <a:t>n, </a:t>
            </a:r>
            <a:r>
              <a:rPr lang="es-HN" sz="1400" b="1" dirty="0">
                <a:latin typeface="Arial"/>
              </a:rPr>
              <a:t>Á</a:t>
            </a:r>
            <a:r>
              <a:rPr lang="es-HN" sz="1400" b="1" dirty="0">
                <a:latin typeface="Times New Roman" pitchFamily="18" charset="0"/>
              </a:rPr>
              <a:t>rea de Tecnolog</a:t>
            </a:r>
            <a:r>
              <a:rPr lang="es-HN" sz="1400" b="1" dirty="0">
                <a:latin typeface="Arial"/>
              </a:rPr>
              <a:t>í</a:t>
            </a:r>
            <a:r>
              <a:rPr lang="es-HN" sz="1400" b="1" dirty="0">
                <a:latin typeface="Times New Roman" pitchFamily="18" charset="0"/>
              </a:rPr>
              <a:t>a para la Atenci</a:t>
            </a:r>
            <a:r>
              <a:rPr lang="es-HN" sz="1400" b="1" dirty="0">
                <a:latin typeface="Arial"/>
              </a:rPr>
              <a:t>ó</a:t>
            </a:r>
            <a:r>
              <a:rPr lang="es-HN" sz="1400" b="1" dirty="0">
                <a:latin typeface="Times New Roman" pitchFamily="18" charset="0"/>
              </a:rPr>
              <a:t>n e Investigaci</a:t>
            </a:r>
            <a:r>
              <a:rPr lang="es-HN" sz="1400" b="1" dirty="0">
                <a:latin typeface="Arial"/>
              </a:rPr>
              <a:t>ó</a:t>
            </a:r>
            <a:r>
              <a:rPr lang="es-HN" sz="1400" b="1" dirty="0">
                <a:latin typeface="Times New Roman" pitchFamily="18" charset="0"/>
              </a:rPr>
              <a:t>n en Salud, OPS. WDC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s-ES" sz="1400" b="1" dirty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s-ES" sz="1800" b="1" i="1" dirty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1800" b="1" i="1" dirty="0">
              <a:latin typeface="Times New Roman" pitchFamily="18" charset="0"/>
            </a:endParaRPr>
          </a:p>
        </p:txBody>
      </p:sp>
      <p:pic>
        <p:nvPicPr>
          <p:cNvPr id="101500" name="Picture 124" descr="logoEvipnet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1725" y="5805488"/>
            <a:ext cx="1008063" cy="906462"/>
          </a:xfrm>
          <a:prstGeom prst="rect">
            <a:avLst/>
          </a:prstGeom>
          <a:noFill/>
        </p:spPr>
      </p:pic>
      <p:pic>
        <p:nvPicPr>
          <p:cNvPr id="9" name="Picture 2" descr="gif-fot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2636912"/>
            <a:ext cx="216024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~PP1960.WAV">
            <a:hlinkClick r:id="" action="ppaction://media"/>
          </p:cNvPr>
          <p:cNvPicPr>
            <a:picLocks noRot="1" noChangeAspect="1"/>
          </p:cNvPicPr>
          <p:nvPr>
            <a:wavAudioFile r:embed="rId2" name="~PP1960.WAV"/>
          </p:nvPr>
        </p:nvPicPr>
        <p:blipFill>
          <a:blip r:embed="rId10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0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85813" y="459605"/>
            <a:ext cx="7570787" cy="608013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s-MX" sz="2800" b="1" dirty="0">
                <a:solidFill>
                  <a:schemeClr val="tx1"/>
                </a:solidFill>
              </a:rPr>
              <a:t>Factores que determinarían el uso de investigación o del conocimiento en la toma de decisiones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2291" name="AutoShap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231900"/>
            <a:ext cx="4038600" cy="4392613"/>
          </a:xfrm>
          <a:prstGeom prst="upArrowCallout">
            <a:avLst>
              <a:gd name="adj1" fmla="val 25000"/>
              <a:gd name="adj2" fmla="val 25000"/>
              <a:gd name="adj3" fmla="val 18128"/>
              <a:gd name="adj4" fmla="val 66667"/>
            </a:avLst>
          </a:prstGeom>
          <a:solidFill>
            <a:srgbClr val="003399"/>
          </a:solidFill>
        </p:spPr>
        <p:txBody>
          <a:bodyPr anchor="ctr"/>
          <a:lstStyle/>
          <a:p>
            <a:pPr marL="0" indent="0">
              <a:lnSpc>
                <a:spcPct val="80000"/>
              </a:lnSpc>
            </a:pPr>
            <a:r>
              <a:rPr lang="es-MX" sz="1600" dirty="0">
                <a:solidFill>
                  <a:schemeClr val="bg1"/>
                </a:solidFill>
              </a:rPr>
              <a:t>Contacto personal</a:t>
            </a:r>
          </a:p>
          <a:p>
            <a:pPr marL="0" indent="0">
              <a:lnSpc>
                <a:spcPct val="80000"/>
              </a:lnSpc>
            </a:pPr>
            <a:r>
              <a:rPr lang="es-MX" sz="1600" dirty="0">
                <a:solidFill>
                  <a:schemeClr val="bg1"/>
                </a:solidFill>
              </a:rPr>
              <a:t>Oportunidad y relevancia de la investigación </a:t>
            </a:r>
          </a:p>
          <a:p>
            <a:pPr marL="0" indent="0">
              <a:lnSpc>
                <a:spcPct val="80000"/>
              </a:lnSpc>
            </a:pPr>
            <a:r>
              <a:rPr lang="es-MX" sz="1600" dirty="0">
                <a:solidFill>
                  <a:schemeClr val="bg1"/>
                </a:solidFill>
              </a:rPr>
              <a:t>Inclusión de resúmenes en las recomendaciones elaboradas por los investigadores</a:t>
            </a:r>
          </a:p>
          <a:p>
            <a:pPr marL="0" indent="0">
              <a:lnSpc>
                <a:spcPct val="80000"/>
              </a:lnSpc>
            </a:pPr>
            <a:r>
              <a:rPr lang="en-US" sz="1600" dirty="0" err="1">
                <a:solidFill>
                  <a:schemeClr val="bg1"/>
                </a:solidFill>
              </a:rPr>
              <a:t>Investigación</a:t>
            </a:r>
            <a:r>
              <a:rPr lang="en-US" sz="1600" dirty="0">
                <a:solidFill>
                  <a:schemeClr val="bg1"/>
                </a:solidFill>
              </a:rPr>
              <a:t> de </a:t>
            </a:r>
            <a:r>
              <a:rPr lang="en-US" sz="1600" dirty="0" err="1">
                <a:solidFill>
                  <a:schemeClr val="bg1"/>
                </a:solidFill>
              </a:rPr>
              <a:t>calidad</a:t>
            </a:r>
            <a:endParaRPr lang="en-US" sz="16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</a:pPr>
            <a:r>
              <a:rPr lang="en-US" sz="1600" dirty="0" err="1">
                <a:solidFill>
                  <a:schemeClr val="bg1"/>
                </a:solidFill>
              </a:rPr>
              <a:t>Investigación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que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responde</a:t>
            </a:r>
            <a:r>
              <a:rPr lang="en-US" sz="1600" dirty="0">
                <a:solidFill>
                  <a:schemeClr val="bg1"/>
                </a:solidFill>
              </a:rPr>
              <a:t> a </a:t>
            </a:r>
            <a:r>
              <a:rPr lang="en-US" sz="1600" dirty="0" err="1">
                <a:solidFill>
                  <a:schemeClr val="bg1"/>
                </a:solidFill>
              </a:rPr>
              <a:t>necesidad</a:t>
            </a:r>
            <a:r>
              <a:rPr lang="en-US" sz="1600" dirty="0">
                <a:solidFill>
                  <a:schemeClr val="bg1"/>
                </a:solidFill>
              </a:rPr>
              <a:t> social o </a:t>
            </a:r>
            <a:r>
              <a:rPr lang="en-US" sz="1600" dirty="0" err="1">
                <a:solidFill>
                  <a:schemeClr val="bg1"/>
                </a:solidFill>
              </a:rPr>
              <a:t>interes</a:t>
            </a:r>
            <a:r>
              <a:rPr lang="en-US" sz="1600" dirty="0">
                <a:solidFill>
                  <a:schemeClr val="bg1"/>
                </a:solidFill>
              </a:rPr>
              <a:t> de los </a:t>
            </a:r>
            <a:r>
              <a:rPr lang="en-US" sz="1600" dirty="0" err="1">
                <a:solidFill>
                  <a:schemeClr val="bg1"/>
                </a:solidFill>
              </a:rPr>
              <a:t>decisores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políticos</a:t>
            </a:r>
            <a:endParaRPr lang="en-US" sz="16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</a:pPr>
            <a:r>
              <a:rPr lang="en-US" sz="1600" dirty="0" err="1">
                <a:solidFill>
                  <a:schemeClr val="bg1"/>
                </a:solidFill>
              </a:rPr>
              <a:t>Investigación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que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incluya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datos</a:t>
            </a:r>
            <a:r>
              <a:rPr lang="en-US" sz="1600" dirty="0">
                <a:solidFill>
                  <a:schemeClr val="bg1"/>
                </a:solidFill>
              </a:rPr>
              <a:t> de </a:t>
            </a:r>
            <a:r>
              <a:rPr lang="en-US" sz="1600" dirty="0" err="1">
                <a:solidFill>
                  <a:schemeClr val="bg1"/>
                </a:solidFill>
              </a:rPr>
              <a:t>efectividad</a:t>
            </a:r>
            <a:r>
              <a:rPr lang="en-US" sz="1600" dirty="0">
                <a:solidFill>
                  <a:schemeClr val="bg1"/>
                </a:solidFill>
              </a:rPr>
              <a:t> de </a:t>
            </a:r>
            <a:r>
              <a:rPr lang="en-US" sz="1600" dirty="0" err="1">
                <a:solidFill>
                  <a:schemeClr val="bg1"/>
                </a:solidFill>
              </a:rPr>
              <a:t>intervenciones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  <a:p>
            <a:pPr marL="0" indent="0">
              <a:lnSpc>
                <a:spcPct val="80000"/>
              </a:lnSpc>
            </a:pPr>
            <a:endParaRPr lang="es-ES" sz="1600" b="1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</a:pPr>
            <a:endParaRPr lang="es-ES" sz="900" dirty="0">
              <a:solidFill>
                <a:schemeClr val="bg1"/>
              </a:solidFill>
            </a:endParaRPr>
          </a:p>
        </p:txBody>
      </p:sp>
      <p:sp>
        <p:nvSpPr>
          <p:cNvPr id="12292" name="AutoShap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3438" y="2205038"/>
            <a:ext cx="4038600" cy="3949700"/>
          </a:xfrm>
          <a:prstGeom prst="downArrowCallout">
            <a:avLst>
              <a:gd name="adj1" fmla="val 25563"/>
              <a:gd name="adj2" fmla="val 25563"/>
              <a:gd name="adj3" fmla="val 16667"/>
              <a:gd name="adj4" fmla="val 66667"/>
            </a:avLst>
          </a:prstGeom>
          <a:solidFill>
            <a:srgbClr val="A50021"/>
          </a:solidFill>
          <a:ln>
            <a:solidFill>
              <a:srgbClr val="A50021"/>
            </a:solidFill>
            <a:headEnd type="none" w="med" len="med"/>
            <a:tailEnd type="none" w="med" len="med"/>
          </a:ln>
        </p:spPr>
        <p:txBody>
          <a:bodyPr anchor="ctr"/>
          <a:lstStyle/>
          <a:p>
            <a:pPr marL="0" indent="0">
              <a:lnSpc>
                <a:spcPct val="80000"/>
              </a:lnSpc>
            </a:pPr>
            <a:r>
              <a:rPr lang="en-US" sz="1800" dirty="0">
                <a:solidFill>
                  <a:schemeClr val="bg1"/>
                </a:solidFill>
              </a:rPr>
              <a:t>L</a:t>
            </a:r>
            <a:r>
              <a:rPr lang="es-MX" sz="1800" dirty="0">
                <a:solidFill>
                  <a:schemeClr val="bg1"/>
                </a:solidFill>
              </a:rPr>
              <a:t>a ausencia de contacto personal</a:t>
            </a:r>
          </a:p>
          <a:p>
            <a:pPr marL="0" indent="0">
              <a:lnSpc>
                <a:spcPct val="80000"/>
              </a:lnSpc>
            </a:pPr>
            <a:r>
              <a:rPr lang="es-MX" sz="1800" dirty="0">
                <a:solidFill>
                  <a:schemeClr val="bg1"/>
                </a:solidFill>
              </a:rPr>
              <a:t>Falta de relevancia u oportunidad de la investigación</a:t>
            </a:r>
          </a:p>
          <a:p>
            <a:pPr marL="0" indent="0">
              <a:lnSpc>
                <a:spcPct val="80000"/>
              </a:lnSpc>
            </a:pPr>
            <a:r>
              <a:rPr lang="es-MX" sz="1800" dirty="0">
                <a:solidFill>
                  <a:schemeClr val="bg1"/>
                </a:solidFill>
              </a:rPr>
              <a:t>La desconfianza mutua entre investigadores y TD</a:t>
            </a:r>
          </a:p>
          <a:p>
            <a:pPr marL="0" indent="0">
              <a:lnSpc>
                <a:spcPct val="80000"/>
              </a:lnSpc>
            </a:pPr>
            <a:r>
              <a:rPr lang="es-MX" sz="1800" dirty="0">
                <a:solidFill>
                  <a:schemeClr val="bg1"/>
                </a:solidFill>
              </a:rPr>
              <a:t>Conflictos de poder y presupuestarios.</a:t>
            </a:r>
          </a:p>
          <a:p>
            <a:pPr marL="0" indent="0">
              <a:lnSpc>
                <a:spcPct val="80000"/>
              </a:lnSpc>
            </a:pPr>
            <a:r>
              <a:rPr lang="es-MX" sz="1800" dirty="0">
                <a:solidFill>
                  <a:schemeClr val="bg1"/>
                </a:solidFill>
              </a:rPr>
              <a:t>Investigación de baja calidad</a:t>
            </a:r>
          </a:p>
          <a:p>
            <a:pPr marL="0" indent="0">
              <a:lnSpc>
                <a:spcPct val="80000"/>
              </a:lnSpc>
            </a:pPr>
            <a:r>
              <a:rPr lang="es-MX" sz="1800" dirty="0">
                <a:solidFill>
                  <a:schemeClr val="bg1"/>
                </a:solidFill>
              </a:rPr>
              <a:t>Inestabilidad política o recambio frecuente de equipos técnicos y TD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  <a:endParaRPr lang="es-ES" sz="1800" dirty="0">
              <a:solidFill>
                <a:schemeClr val="bg1"/>
              </a:solidFill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539750" y="5734050"/>
            <a:ext cx="3887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>
                <a:latin typeface="Arial Narrow Bold"/>
                <a:cs typeface="Arial" pitchFamily="34" charset="0"/>
              </a:rPr>
              <a:t>Facilitadores</a:t>
            </a:r>
            <a:endParaRPr lang="en-US" sz="2800">
              <a:latin typeface="Arial Narrow Bold"/>
              <a:cs typeface="Arial" pitchFamily="34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4716463" y="1557338"/>
            <a:ext cx="38877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>
                <a:latin typeface="Arial Narrow Bold"/>
                <a:cs typeface="Arial" pitchFamily="34" charset="0"/>
              </a:rPr>
              <a:t>Barreras</a:t>
            </a:r>
          </a:p>
        </p:txBody>
      </p:sp>
      <p:sp>
        <p:nvSpPr>
          <p:cNvPr id="830471" name="Rectangle 7"/>
          <p:cNvSpPr>
            <a:spLocks noChangeArrowheads="1"/>
          </p:cNvSpPr>
          <p:nvPr/>
        </p:nvSpPr>
        <p:spPr bwMode="auto">
          <a:xfrm>
            <a:off x="6780213" y="6542088"/>
            <a:ext cx="1681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1400"/>
              <a:t>Innvaer y col, 2002</a:t>
            </a:r>
            <a:endParaRPr lang="en-US" sz="1400"/>
          </a:p>
        </p:txBody>
      </p:sp>
      <p:pic>
        <p:nvPicPr>
          <p:cNvPr id="8" name="~PP1072.WAV">
            <a:hlinkClick r:id="" action="ppaction://media"/>
          </p:cNvPr>
          <p:cNvPicPr>
            <a:picLocks noRot="1" noChangeAspect="1"/>
          </p:cNvPicPr>
          <p:nvPr>
            <a:wavAudioFile r:embed="rId2" name="~PP1072.WAV"/>
          </p:nvPr>
        </p:nvPicPr>
        <p:blipFill>
          <a:blip r:embed="rId5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953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29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291" grpId="0" uiExpand="1" build="p" animBg="1"/>
      <p:bldP spid="12292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s-HN" sz="3600" dirty="0"/>
              <a:t>Objetivos de la política en OPS</a:t>
            </a:r>
            <a:endParaRPr lang="en-US" sz="3600" dirty="0"/>
          </a:p>
        </p:txBody>
      </p:sp>
      <p:sp>
        <p:nvSpPr>
          <p:cNvPr id="832515" name="5 Rectángulo"/>
          <p:cNvSpPr>
            <a:spLocks noChangeArrowheads="1"/>
          </p:cNvSpPr>
          <p:nvPr/>
        </p:nvSpPr>
        <p:spPr bwMode="auto">
          <a:xfrm>
            <a:off x="685800" y="1016000"/>
            <a:ext cx="7883525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s-AR">
              <a:latin typeface="Zapf Dingbats"/>
              <a:cs typeface="Arial" pitchFamily="34" charset="0"/>
            </a:endParaRPr>
          </a:p>
        </p:txBody>
      </p:sp>
      <p:sp>
        <p:nvSpPr>
          <p:cNvPr id="7" name="6 Forma libre"/>
          <p:cNvSpPr/>
          <p:nvPr/>
        </p:nvSpPr>
        <p:spPr>
          <a:xfrm>
            <a:off x="3643313" y="825500"/>
            <a:ext cx="1919287" cy="1454150"/>
          </a:xfrm>
          <a:custGeom>
            <a:avLst/>
            <a:gdLst>
              <a:gd name="connsiteX0" fmla="*/ 0 w 1918101"/>
              <a:gd name="connsiteY0" fmla="*/ 242491 h 1454916"/>
              <a:gd name="connsiteX1" fmla="*/ 71024 w 1918101"/>
              <a:gd name="connsiteY1" fmla="*/ 71024 h 1454916"/>
              <a:gd name="connsiteX2" fmla="*/ 242491 w 1918101"/>
              <a:gd name="connsiteY2" fmla="*/ 0 h 1454916"/>
              <a:gd name="connsiteX3" fmla="*/ 1675610 w 1918101"/>
              <a:gd name="connsiteY3" fmla="*/ 0 h 1454916"/>
              <a:gd name="connsiteX4" fmla="*/ 1847077 w 1918101"/>
              <a:gd name="connsiteY4" fmla="*/ 71024 h 1454916"/>
              <a:gd name="connsiteX5" fmla="*/ 1918101 w 1918101"/>
              <a:gd name="connsiteY5" fmla="*/ 242491 h 1454916"/>
              <a:gd name="connsiteX6" fmla="*/ 1918101 w 1918101"/>
              <a:gd name="connsiteY6" fmla="*/ 1212425 h 1454916"/>
              <a:gd name="connsiteX7" fmla="*/ 1847077 w 1918101"/>
              <a:gd name="connsiteY7" fmla="*/ 1383892 h 1454916"/>
              <a:gd name="connsiteX8" fmla="*/ 1675610 w 1918101"/>
              <a:gd name="connsiteY8" fmla="*/ 1454916 h 1454916"/>
              <a:gd name="connsiteX9" fmla="*/ 242491 w 1918101"/>
              <a:gd name="connsiteY9" fmla="*/ 1454916 h 1454916"/>
              <a:gd name="connsiteX10" fmla="*/ 71024 w 1918101"/>
              <a:gd name="connsiteY10" fmla="*/ 1383892 h 1454916"/>
              <a:gd name="connsiteX11" fmla="*/ 0 w 1918101"/>
              <a:gd name="connsiteY11" fmla="*/ 1212425 h 1454916"/>
              <a:gd name="connsiteX12" fmla="*/ 0 w 1918101"/>
              <a:gd name="connsiteY12" fmla="*/ 242491 h 145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18101" h="1454916">
                <a:moveTo>
                  <a:pt x="0" y="242491"/>
                </a:moveTo>
                <a:cubicBezTo>
                  <a:pt x="0" y="178178"/>
                  <a:pt x="25548" y="116500"/>
                  <a:pt x="71024" y="71024"/>
                </a:cubicBezTo>
                <a:cubicBezTo>
                  <a:pt x="116500" y="25548"/>
                  <a:pt x="178179" y="0"/>
                  <a:pt x="242491" y="0"/>
                </a:cubicBezTo>
                <a:lnTo>
                  <a:pt x="1675610" y="0"/>
                </a:lnTo>
                <a:cubicBezTo>
                  <a:pt x="1739923" y="0"/>
                  <a:pt x="1801601" y="25548"/>
                  <a:pt x="1847077" y="71024"/>
                </a:cubicBezTo>
                <a:cubicBezTo>
                  <a:pt x="1892553" y="116500"/>
                  <a:pt x="1918101" y="178179"/>
                  <a:pt x="1918101" y="242491"/>
                </a:cubicBezTo>
                <a:lnTo>
                  <a:pt x="1918101" y="1212425"/>
                </a:lnTo>
                <a:cubicBezTo>
                  <a:pt x="1918101" y="1276738"/>
                  <a:pt x="1892553" y="1338416"/>
                  <a:pt x="1847077" y="1383892"/>
                </a:cubicBezTo>
                <a:cubicBezTo>
                  <a:pt x="1801601" y="1429368"/>
                  <a:pt x="1739923" y="1454916"/>
                  <a:pt x="1675610" y="1454916"/>
                </a:cubicBezTo>
                <a:lnTo>
                  <a:pt x="242491" y="1454916"/>
                </a:lnTo>
                <a:cubicBezTo>
                  <a:pt x="178178" y="1454916"/>
                  <a:pt x="116500" y="1429368"/>
                  <a:pt x="71024" y="1383892"/>
                </a:cubicBezTo>
                <a:cubicBezTo>
                  <a:pt x="25548" y="1338416"/>
                  <a:pt x="0" y="1276737"/>
                  <a:pt x="0" y="1212425"/>
                </a:cubicBezTo>
                <a:lnTo>
                  <a:pt x="0" y="242491"/>
                </a:lnTo>
                <a:close/>
              </a:path>
            </a:pathLst>
          </a:custGeom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31983" tIns="131983" rIns="131983" bIns="131983" spcCol="1270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s-HN" sz="1600" dirty="0"/>
              <a:t>1) Generación de investigaciones pertinentes, éticas y de gran calidad </a:t>
            </a:r>
            <a:endParaRPr lang="es-AR" sz="1600" dirty="0"/>
          </a:p>
        </p:txBody>
      </p:sp>
      <p:sp>
        <p:nvSpPr>
          <p:cNvPr id="8" name="7 Forma libre"/>
          <p:cNvSpPr/>
          <p:nvPr/>
        </p:nvSpPr>
        <p:spPr>
          <a:xfrm>
            <a:off x="2508250" y="1630363"/>
            <a:ext cx="4564063" cy="456406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192956" y="189552"/>
                </a:moveTo>
                <a:arcTo wR="2282297" hR="2282297" stAng="17610978" swAng="681325"/>
              </a:path>
            </a:pathLst>
          </a:custGeom>
          <a:noFill/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8 Forma libre"/>
          <p:cNvSpPr/>
          <p:nvPr/>
        </p:nvSpPr>
        <p:spPr>
          <a:xfrm>
            <a:off x="5570538" y="2128838"/>
            <a:ext cx="2322512" cy="1435100"/>
          </a:xfrm>
          <a:custGeom>
            <a:avLst/>
            <a:gdLst>
              <a:gd name="connsiteX0" fmla="*/ 0 w 2322581"/>
              <a:gd name="connsiteY0" fmla="*/ 239108 h 1434619"/>
              <a:gd name="connsiteX1" fmla="*/ 70033 w 2322581"/>
              <a:gd name="connsiteY1" fmla="*/ 70033 h 1434619"/>
              <a:gd name="connsiteX2" fmla="*/ 239108 w 2322581"/>
              <a:gd name="connsiteY2" fmla="*/ 0 h 1434619"/>
              <a:gd name="connsiteX3" fmla="*/ 2083473 w 2322581"/>
              <a:gd name="connsiteY3" fmla="*/ 0 h 1434619"/>
              <a:gd name="connsiteX4" fmla="*/ 2252548 w 2322581"/>
              <a:gd name="connsiteY4" fmla="*/ 70033 h 1434619"/>
              <a:gd name="connsiteX5" fmla="*/ 2322581 w 2322581"/>
              <a:gd name="connsiteY5" fmla="*/ 239108 h 1434619"/>
              <a:gd name="connsiteX6" fmla="*/ 2322581 w 2322581"/>
              <a:gd name="connsiteY6" fmla="*/ 1195511 h 1434619"/>
              <a:gd name="connsiteX7" fmla="*/ 2252548 w 2322581"/>
              <a:gd name="connsiteY7" fmla="*/ 1364586 h 1434619"/>
              <a:gd name="connsiteX8" fmla="*/ 2083473 w 2322581"/>
              <a:gd name="connsiteY8" fmla="*/ 1434619 h 1434619"/>
              <a:gd name="connsiteX9" fmla="*/ 239108 w 2322581"/>
              <a:gd name="connsiteY9" fmla="*/ 1434619 h 1434619"/>
              <a:gd name="connsiteX10" fmla="*/ 70033 w 2322581"/>
              <a:gd name="connsiteY10" fmla="*/ 1364586 h 1434619"/>
              <a:gd name="connsiteX11" fmla="*/ 0 w 2322581"/>
              <a:gd name="connsiteY11" fmla="*/ 1195511 h 1434619"/>
              <a:gd name="connsiteX12" fmla="*/ 0 w 2322581"/>
              <a:gd name="connsiteY12" fmla="*/ 239108 h 1434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22581" h="1434619">
                <a:moveTo>
                  <a:pt x="0" y="239108"/>
                </a:moveTo>
                <a:cubicBezTo>
                  <a:pt x="0" y="175693"/>
                  <a:pt x="25192" y="114875"/>
                  <a:pt x="70033" y="70033"/>
                </a:cubicBezTo>
                <a:cubicBezTo>
                  <a:pt x="114875" y="25192"/>
                  <a:pt x="175693" y="0"/>
                  <a:pt x="239108" y="0"/>
                </a:cubicBezTo>
                <a:lnTo>
                  <a:pt x="2083473" y="0"/>
                </a:lnTo>
                <a:cubicBezTo>
                  <a:pt x="2146888" y="0"/>
                  <a:pt x="2207706" y="25192"/>
                  <a:pt x="2252548" y="70033"/>
                </a:cubicBezTo>
                <a:cubicBezTo>
                  <a:pt x="2297389" y="114875"/>
                  <a:pt x="2322581" y="175693"/>
                  <a:pt x="2322581" y="239108"/>
                </a:cubicBezTo>
                <a:lnTo>
                  <a:pt x="2322581" y="1195511"/>
                </a:lnTo>
                <a:cubicBezTo>
                  <a:pt x="2322581" y="1258926"/>
                  <a:pt x="2297389" y="1319744"/>
                  <a:pt x="2252548" y="1364586"/>
                </a:cubicBezTo>
                <a:cubicBezTo>
                  <a:pt x="2207707" y="1409427"/>
                  <a:pt x="2146888" y="1434619"/>
                  <a:pt x="2083473" y="1434619"/>
                </a:cubicBezTo>
                <a:lnTo>
                  <a:pt x="239108" y="1434619"/>
                </a:lnTo>
                <a:cubicBezTo>
                  <a:pt x="175693" y="1434619"/>
                  <a:pt x="114875" y="1409427"/>
                  <a:pt x="70033" y="1364586"/>
                </a:cubicBezTo>
                <a:cubicBezTo>
                  <a:pt x="25192" y="1319744"/>
                  <a:pt x="0" y="1258926"/>
                  <a:pt x="0" y="1195511"/>
                </a:cubicBezTo>
                <a:lnTo>
                  <a:pt x="0" y="239108"/>
                </a:lnTo>
                <a:close/>
              </a:path>
            </a:pathLst>
          </a:custGeom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30992" tIns="130992" rIns="130992" bIns="130992" spcCol="1270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s-HN" sz="1600" dirty="0"/>
              <a:t>2) Fortalecer la gobernanza y promover definición de temarios para la investigación </a:t>
            </a:r>
            <a:endParaRPr lang="es-AR" sz="1600" dirty="0"/>
          </a:p>
        </p:txBody>
      </p:sp>
      <p:sp>
        <p:nvSpPr>
          <p:cNvPr id="10" name="9 Forma libre"/>
          <p:cNvSpPr/>
          <p:nvPr/>
        </p:nvSpPr>
        <p:spPr>
          <a:xfrm>
            <a:off x="2378075" y="1477963"/>
            <a:ext cx="4565650" cy="456406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63608" y="2215228"/>
                </a:moveTo>
                <a:arcTo wR="2282297" hR="2282297" stAng="21498963" swAng="589374"/>
              </a:path>
            </a:pathLst>
          </a:custGeom>
          <a:noFill/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10 Forma libre"/>
          <p:cNvSpPr/>
          <p:nvPr/>
        </p:nvSpPr>
        <p:spPr>
          <a:xfrm>
            <a:off x="5649913" y="4211638"/>
            <a:ext cx="2071687" cy="1317625"/>
          </a:xfrm>
          <a:custGeom>
            <a:avLst/>
            <a:gdLst>
              <a:gd name="connsiteX0" fmla="*/ 0 w 2071758"/>
              <a:gd name="connsiteY0" fmla="*/ 219677 h 1318037"/>
              <a:gd name="connsiteX1" fmla="*/ 64342 w 2071758"/>
              <a:gd name="connsiteY1" fmla="*/ 64342 h 1318037"/>
              <a:gd name="connsiteX2" fmla="*/ 219677 w 2071758"/>
              <a:gd name="connsiteY2" fmla="*/ 0 h 1318037"/>
              <a:gd name="connsiteX3" fmla="*/ 1852081 w 2071758"/>
              <a:gd name="connsiteY3" fmla="*/ 0 h 1318037"/>
              <a:gd name="connsiteX4" fmla="*/ 2007416 w 2071758"/>
              <a:gd name="connsiteY4" fmla="*/ 64342 h 1318037"/>
              <a:gd name="connsiteX5" fmla="*/ 2071758 w 2071758"/>
              <a:gd name="connsiteY5" fmla="*/ 219677 h 1318037"/>
              <a:gd name="connsiteX6" fmla="*/ 2071758 w 2071758"/>
              <a:gd name="connsiteY6" fmla="*/ 1098360 h 1318037"/>
              <a:gd name="connsiteX7" fmla="*/ 2007416 w 2071758"/>
              <a:gd name="connsiteY7" fmla="*/ 1253695 h 1318037"/>
              <a:gd name="connsiteX8" fmla="*/ 1852081 w 2071758"/>
              <a:gd name="connsiteY8" fmla="*/ 1318037 h 1318037"/>
              <a:gd name="connsiteX9" fmla="*/ 219677 w 2071758"/>
              <a:gd name="connsiteY9" fmla="*/ 1318037 h 1318037"/>
              <a:gd name="connsiteX10" fmla="*/ 64342 w 2071758"/>
              <a:gd name="connsiteY10" fmla="*/ 1253695 h 1318037"/>
              <a:gd name="connsiteX11" fmla="*/ 0 w 2071758"/>
              <a:gd name="connsiteY11" fmla="*/ 1098360 h 1318037"/>
              <a:gd name="connsiteX12" fmla="*/ 0 w 2071758"/>
              <a:gd name="connsiteY12" fmla="*/ 219677 h 131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71758" h="1318037">
                <a:moveTo>
                  <a:pt x="0" y="219677"/>
                </a:moveTo>
                <a:cubicBezTo>
                  <a:pt x="0" y="161415"/>
                  <a:pt x="23145" y="105539"/>
                  <a:pt x="64342" y="64342"/>
                </a:cubicBezTo>
                <a:cubicBezTo>
                  <a:pt x="105540" y="23145"/>
                  <a:pt x="161415" y="0"/>
                  <a:pt x="219677" y="0"/>
                </a:cubicBezTo>
                <a:lnTo>
                  <a:pt x="1852081" y="0"/>
                </a:lnTo>
                <a:cubicBezTo>
                  <a:pt x="1910343" y="0"/>
                  <a:pt x="1966219" y="23145"/>
                  <a:pt x="2007416" y="64342"/>
                </a:cubicBezTo>
                <a:cubicBezTo>
                  <a:pt x="2048613" y="105540"/>
                  <a:pt x="2071758" y="161415"/>
                  <a:pt x="2071758" y="219677"/>
                </a:cubicBezTo>
                <a:lnTo>
                  <a:pt x="2071758" y="1098360"/>
                </a:lnTo>
                <a:cubicBezTo>
                  <a:pt x="2071758" y="1156622"/>
                  <a:pt x="2048614" y="1212498"/>
                  <a:pt x="2007416" y="1253695"/>
                </a:cubicBezTo>
                <a:cubicBezTo>
                  <a:pt x="1966219" y="1294892"/>
                  <a:pt x="1910343" y="1318037"/>
                  <a:pt x="1852081" y="1318037"/>
                </a:cubicBezTo>
                <a:lnTo>
                  <a:pt x="219677" y="1318037"/>
                </a:lnTo>
                <a:cubicBezTo>
                  <a:pt x="161415" y="1318037"/>
                  <a:pt x="105539" y="1294892"/>
                  <a:pt x="64342" y="1253695"/>
                </a:cubicBezTo>
                <a:cubicBezTo>
                  <a:pt x="23145" y="1212498"/>
                  <a:pt x="0" y="1156622"/>
                  <a:pt x="0" y="1098360"/>
                </a:cubicBezTo>
                <a:lnTo>
                  <a:pt x="0" y="219677"/>
                </a:lnTo>
                <a:close/>
              </a:path>
            </a:pathLst>
          </a:custGeom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5301" tIns="125301" rIns="125301" bIns="125301" spcCol="1270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s-HN" sz="1600" dirty="0"/>
              <a:t>3) Mejorar competencia de los recursos humanos </a:t>
            </a:r>
            <a:endParaRPr lang="es-AR" sz="1600" dirty="0"/>
          </a:p>
        </p:txBody>
      </p:sp>
      <p:sp>
        <p:nvSpPr>
          <p:cNvPr id="12" name="11 Forma libre"/>
          <p:cNvSpPr/>
          <p:nvPr/>
        </p:nvSpPr>
        <p:spPr>
          <a:xfrm>
            <a:off x="2738438" y="1290638"/>
            <a:ext cx="4564062" cy="456406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361532" y="4293299"/>
                </a:moveTo>
                <a:arcTo wR="2282297" hR="2282297" stAng="3706744" swAng="503604"/>
              </a:path>
            </a:pathLst>
          </a:custGeom>
          <a:noFill/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12 Forma libre"/>
          <p:cNvSpPr/>
          <p:nvPr/>
        </p:nvSpPr>
        <p:spPr>
          <a:xfrm>
            <a:off x="3516313" y="5351463"/>
            <a:ext cx="2173287" cy="1316037"/>
          </a:xfrm>
          <a:custGeom>
            <a:avLst/>
            <a:gdLst>
              <a:gd name="connsiteX0" fmla="*/ 0 w 2173065"/>
              <a:gd name="connsiteY0" fmla="*/ 208867 h 1253176"/>
              <a:gd name="connsiteX1" fmla="*/ 61176 w 2173065"/>
              <a:gd name="connsiteY1" fmla="*/ 61176 h 1253176"/>
              <a:gd name="connsiteX2" fmla="*/ 208867 w 2173065"/>
              <a:gd name="connsiteY2" fmla="*/ 0 h 1253176"/>
              <a:gd name="connsiteX3" fmla="*/ 1964198 w 2173065"/>
              <a:gd name="connsiteY3" fmla="*/ 0 h 1253176"/>
              <a:gd name="connsiteX4" fmla="*/ 2111889 w 2173065"/>
              <a:gd name="connsiteY4" fmla="*/ 61176 h 1253176"/>
              <a:gd name="connsiteX5" fmla="*/ 2173065 w 2173065"/>
              <a:gd name="connsiteY5" fmla="*/ 208867 h 1253176"/>
              <a:gd name="connsiteX6" fmla="*/ 2173065 w 2173065"/>
              <a:gd name="connsiteY6" fmla="*/ 1044309 h 1253176"/>
              <a:gd name="connsiteX7" fmla="*/ 2111889 w 2173065"/>
              <a:gd name="connsiteY7" fmla="*/ 1192000 h 1253176"/>
              <a:gd name="connsiteX8" fmla="*/ 1964198 w 2173065"/>
              <a:gd name="connsiteY8" fmla="*/ 1253176 h 1253176"/>
              <a:gd name="connsiteX9" fmla="*/ 208867 w 2173065"/>
              <a:gd name="connsiteY9" fmla="*/ 1253176 h 1253176"/>
              <a:gd name="connsiteX10" fmla="*/ 61176 w 2173065"/>
              <a:gd name="connsiteY10" fmla="*/ 1192000 h 1253176"/>
              <a:gd name="connsiteX11" fmla="*/ 0 w 2173065"/>
              <a:gd name="connsiteY11" fmla="*/ 1044309 h 1253176"/>
              <a:gd name="connsiteX12" fmla="*/ 0 w 2173065"/>
              <a:gd name="connsiteY12" fmla="*/ 208867 h 125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73065" h="1253176">
                <a:moveTo>
                  <a:pt x="0" y="208867"/>
                </a:moveTo>
                <a:cubicBezTo>
                  <a:pt x="0" y="153472"/>
                  <a:pt x="22006" y="100346"/>
                  <a:pt x="61176" y="61176"/>
                </a:cubicBezTo>
                <a:cubicBezTo>
                  <a:pt x="100346" y="22006"/>
                  <a:pt x="153472" y="0"/>
                  <a:pt x="208867" y="0"/>
                </a:cubicBezTo>
                <a:lnTo>
                  <a:pt x="1964198" y="0"/>
                </a:lnTo>
                <a:cubicBezTo>
                  <a:pt x="2019593" y="0"/>
                  <a:pt x="2072719" y="22006"/>
                  <a:pt x="2111889" y="61176"/>
                </a:cubicBezTo>
                <a:cubicBezTo>
                  <a:pt x="2151059" y="100346"/>
                  <a:pt x="2173065" y="153472"/>
                  <a:pt x="2173065" y="208867"/>
                </a:cubicBezTo>
                <a:lnTo>
                  <a:pt x="2173065" y="1044309"/>
                </a:lnTo>
                <a:cubicBezTo>
                  <a:pt x="2173065" y="1099704"/>
                  <a:pt x="2151059" y="1152830"/>
                  <a:pt x="2111889" y="1192000"/>
                </a:cubicBezTo>
                <a:cubicBezTo>
                  <a:pt x="2072719" y="1231170"/>
                  <a:pt x="2019593" y="1253176"/>
                  <a:pt x="1964198" y="1253176"/>
                </a:cubicBezTo>
                <a:lnTo>
                  <a:pt x="208867" y="1253176"/>
                </a:lnTo>
                <a:cubicBezTo>
                  <a:pt x="153472" y="1253176"/>
                  <a:pt x="100346" y="1231170"/>
                  <a:pt x="61176" y="1192000"/>
                </a:cubicBezTo>
                <a:cubicBezTo>
                  <a:pt x="22006" y="1152830"/>
                  <a:pt x="0" y="1099704"/>
                  <a:pt x="0" y="1044309"/>
                </a:cubicBezTo>
                <a:lnTo>
                  <a:pt x="0" y="208867"/>
                </a:lnTo>
                <a:close/>
              </a:path>
            </a:pathLst>
          </a:custGeom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2135" tIns="122135" rIns="122135" bIns="122135" spcCol="1270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s-HN" sz="1600" dirty="0"/>
              <a:t>4) Promover alianzas eficaces y estratégicas y la participación del público en la investigación</a:t>
            </a:r>
            <a:endParaRPr lang="es-AR" sz="1600" dirty="0"/>
          </a:p>
        </p:txBody>
      </p:sp>
      <p:sp>
        <p:nvSpPr>
          <p:cNvPr id="14" name="13 Forma libre"/>
          <p:cNvSpPr/>
          <p:nvPr/>
        </p:nvSpPr>
        <p:spPr>
          <a:xfrm>
            <a:off x="2114550" y="1366838"/>
            <a:ext cx="4564063" cy="456406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293128" y="4339096"/>
                </a:moveTo>
                <a:arcTo wR="2282297" hR="2282297" stAng="6941047" swAng="542889"/>
              </a:path>
            </a:pathLst>
          </a:custGeom>
          <a:noFill/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14 Forma libre"/>
          <p:cNvSpPr/>
          <p:nvPr/>
        </p:nvSpPr>
        <p:spPr>
          <a:xfrm>
            <a:off x="1446213" y="4179888"/>
            <a:ext cx="2201862" cy="1274762"/>
          </a:xfrm>
          <a:custGeom>
            <a:avLst/>
            <a:gdLst>
              <a:gd name="connsiteX0" fmla="*/ 0 w 2201326"/>
              <a:gd name="connsiteY0" fmla="*/ 212408 h 1274422"/>
              <a:gd name="connsiteX1" fmla="*/ 62213 w 2201326"/>
              <a:gd name="connsiteY1" fmla="*/ 62213 h 1274422"/>
              <a:gd name="connsiteX2" fmla="*/ 212408 w 2201326"/>
              <a:gd name="connsiteY2" fmla="*/ 0 h 1274422"/>
              <a:gd name="connsiteX3" fmla="*/ 1988918 w 2201326"/>
              <a:gd name="connsiteY3" fmla="*/ 0 h 1274422"/>
              <a:gd name="connsiteX4" fmla="*/ 2139113 w 2201326"/>
              <a:gd name="connsiteY4" fmla="*/ 62213 h 1274422"/>
              <a:gd name="connsiteX5" fmla="*/ 2201326 w 2201326"/>
              <a:gd name="connsiteY5" fmla="*/ 212408 h 1274422"/>
              <a:gd name="connsiteX6" fmla="*/ 2201326 w 2201326"/>
              <a:gd name="connsiteY6" fmla="*/ 1062014 h 1274422"/>
              <a:gd name="connsiteX7" fmla="*/ 2139113 w 2201326"/>
              <a:gd name="connsiteY7" fmla="*/ 1212209 h 1274422"/>
              <a:gd name="connsiteX8" fmla="*/ 1988918 w 2201326"/>
              <a:gd name="connsiteY8" fmla="*/ 1274422 h 1274422"/>
              <a:gd name="connsiteX9" fmla="*/ 212408 w 2201326"/>
              <a:gd name="connsiteY9" fmla="*/ 1274422 h 1274422"/>
              <a:gd name="connsiteX10" fmla="*/ 62213 w 2201326"/>
              <a:gd name="connsiteY10" fmla="*/ 1212209 h 1274422"/>
              <a:gd name="connsiteX11" fmla="*/ 0 w 2201326"/>
              <a:gd name="connsiteY11" fmla="*/ 1062014 h 1274422"/>
              <a:gd name="connsiteX12" fmla="*/ 0 w 2201326"/>
              <a:gd name="connsiteY12" fmla="*/ 212408 h 127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1326" h="1274422">
                <a:moveTo>
                  <a:pt x="0" y="212408"/>
                </a:moveTo>
                <a:cubicBezTo>
                  <a:pt x="0" y="156074"/>
                  <a:pt x="22379" y="102047"/>
                  <a:pt x="62213" y="62213"/>
                </a:cubicBezTo>
                <a:cubicBezTo>
                  <a:pt x="102047" y="22379"/>
                  <a:pt x="156074" y="0"/>
                  <a:pt x="212408" y="0"/>
                </a:cubicBezTo>
                <a:lnTo>
                  <a:pt x="1988918" y="0"/>
                </a:lnTo>
                <a:cubicBezTo>
                  <a:pt x="2045252" y="0"/>
                  <a:pt x="2099279" y="22379"/>
                  <a:pt x="2139113" y="62213"/>
                </a:cubicBezTo>
                <a:cubicBezTo>
                  <a:pt x="2178947" y="102047"/>
                  <a:pt x="2201326" y="156074"/>
                  <a:pt x="2201326" y="212408"/>
                </a:cubicBezTo>
                <a:lnTo>
                  <a:pt x="2201326" y="1062014"/>
                </a:lnTo>
                <a:cubicBezTo>
                  <a:pt x="2201326" y="1118348"/>
                  <a:pt x="2178947" y="1172375"/>
                  <a:pt x="2139113" y="1212209"/>
                </a:cubicBezTo>
                <a:cubicBezTo>
                  <a:pt x="2099279" y="1252043"/>
                  <a:pt x="2045252" y="1274422"/>
                  <a:pt x="1988918" y="1274422"/>
                </a:cubicBezTo>
                <a:lnTo>
                  <a:pt x="212408" y="1274422"/>
                </a:lnTo>
                <a:cubicBezTo>
                  <a:pt x="156074" y="1274422"/>
                  <a:pt x="102047" y="1252043"/>
                  <a:pt x="62213" y="1212209"/>
                </a:cubicBezTo>
                <a:cubicBezTo>
                  <a:pt x="22379" y="1172375"/>
                  <a:pt x="0" y="1118348"/>
                  <a:pt x="0" y="1062014"/>
                </a:cubicBezTo>
                <a:lnTo>
                  <a:pt x="0" y="212408"/>
                </a:lnTo>
                <a:close/>
              </a:path>
            </a:pathLst>
          </a:custGeom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3172" tIns="123172" rIns="123172" bIns="123172" spcCol="1270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s-HN" sz="1600" dirty="0"/>
              <a:t>5) Fomentar buenas prácticas y estándares óptimos para la investigación</a:t>
            </a:r>
            <a:endParaRPr lang="es-AR" sz="1600" dirty="0"/>
          </a:p>
        </p:txBody>
      </p:sp>
      <p:sp>
        <p:nvSpPr>
          <p:cNvPr id="16" name="15 Forma libre"/>
          <p:cNvSpPr/>
          <p:nvPr/>
        </p:nvSpPr>
        <p:spPr>
          <a:xfrm>
            <a:off x="2185988" y="1044575"/>
            <a:ext cx="4564062" cy="45656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12709" y="2990654"/>
                </a:moveTo>
                <a:arcTo wR="2282297" hR="2282297" stAng="9715106" swAng="698447"/>
              </a:path>
            </a:pathLst>
          </a:custGeom>
          <a:noFill/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16 Forma libre"/>
          <p:cNvSpPr/>
          <p:nvPr/>
        </p:nvSpPr>
        <p:spPr>
          <a:xfrm>
            <a:off x="1082675" y="2109788"/>
            <a:ext cx="2719388" cy="1320800"/>
          </a:xfrm>
          <a:custGeom>
            <a:avLst/>
            <a:gdLst>
              <a:gd name="connsiteX0" fmla="*/ 0 w 2223658"/>
              <a:gd name="connsiteY0" fmla="*/ 220155 h 1320904"/>
              <a:gd name="connsiteX1" fmla="*/ 64482 w 2223658"/>
              <a:gd name="connsiteY1" fmla="*/ 64482 h 1320904"/>
              <a:gd name="connsiteX2" fmla="*/ 220155 w 2223658"/>
              <a:gd name="connsiteY2" fmla="*/ 0 h 1320904"/>
              <a:gd name="connsiteX3" fmla="*/ 2003503 w 2223658"/>
              <a:gd name="connsiteY3" fmla="*/ 0 h 1320904"/>
              <a:gd name="connsiteX4" fmla="*/ 2159176 w 2223658"/>
              <a:gd name="connsiteY4" fmla="*/ 64482 h 1320904"/>
              <a:gd name="connsiteX5" fmla="*/ 2223658 w 2223658"/>
              <a:gd name="connsiteY5" fmla="*/ 220155 h 1320904"/>
              <a:gd name="connsiteX6" fmla="*/ 2223658 w 2223658"/>
              <a:gd name="connsiteY6" fmla="*/ 1100749 h 1320904"/>
              <a:gd name="connsiteX7" fmla="*/ 2159176 w 2223658"/>
              <a:gd name="connsiteY7" fmla="*/ 1256422 h 1320904"/>
              <a:gd name="connsiteX8" fmla="*/ 2003503 w 2223658"/>
              <a:gd name="connsiteY8" fmla="*/ 1320904 h 1320904"/>
              <a:gd name="connsiteX9" fmla="*/ 220155 w 2223658"/>
              <a:gd name="connsiteY9" fmla="*/ 1320904 h 1320904"/>
              <a:gd name="connsiteX10" fmla="*/ 64482 w 2223658"/>
              <a:gd name="connsiteY10" fmla="*/ 1256422 h 1320904"/>
              <a:gd name="connsiteX11" fmla="*/ 0 w 2223658"/>
              <a:gd name="connsiteY11" fmla="*/ 1100749 h 1320904"/>
              <a:gd name="connsiteX12" fmla="*/ 0 w 2223658"/>
              <a:gd name="connsiteY12" fmla="*/ 220155 h 132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23658" h="1320904">
                <a:moveTo>
                  <a:pt x="0" y="220155"/>
                </a:moveTo>
                <a:cubicBezTo>
                  <a:pt x="0" y="161766"/>
                  <a:pt x="23195" y="105769"/>
                  <a:pt x="64482" y="64482"/>
                </a:cubicBezTo>
                <a:cubicBezTo>
                  <a:pt x="105769" y="23195"/>
                  <a:pt x="161766" y="0"/>
                  <a:pt x="220155" y="0"/>
                </a:cubicBezTo>
                <a:lnTo>
                  <a:pt x="2003503" y="0"/>
                </a:lnTo>
                <a:cubicBezTo>
                  <a:pt x="2061892" y="0"/>
                  <a:pt x="2117889" y="23195"/>
                  <a:pt x="2159176" y="64482"/>
                </a:cubicBezTo>
                <a:cubicBezTo>
                  <a:pt x="2200463" y="105769"/>
                  <a:pt x="2223658" y="161766"/>
                  <a:pt x="2223658" y="220155"/>
                </a:cubicBezTo>
                <a:lnTo>
                  <a:pt x="2223658" y="1100749"/>
                </a:lnTo>
                <a:cubicBezTo>
                  <a:pt x="2223658" y="1159138"/>
                  <a:pt x="2200463" y="1215135"/>
                  <a:pt x="2159176" y="1256422"/>
                </a:cubicBezTo>
                <a:cubicBezTo>
                  <a:pt x="2117889" y="1297709"/>
                  <a:pt x="2061892" y="1320904"/>
                  <a:pt x="2003503" y="1320904"/>
                </a:cubicBezTo>
                <a:lnTo>
                  <a:pt x="220155" y="1320904"/>
                </a:lnTo>
                <a:cubicBezTo>
                  <a:pt x="161766" y="1320904"/>
                  <a:pt x="105769" y="1297709"/>
                  <a:pt x="64482" y="1256422"/>
                </a:cubicBezTo>
                <a:cubicBezTo>
                  <a:pt x="23195" y="1215135"/>
                  <a:pt x="0" y="1159138"/>
                  <a:pt x="0" y="1100749"/>
                </a:cubicBezTo>
                <a:lnTo>
                  <a:pt x="0" y="220155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5441" tIns="125441" rIns="125441" bIns="125441" spcCol="1270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s-HN" sz="1800" b="1" dirty="0"/>
              <a:t>6) Promover difusión y utilización de los resultados de la investigación</a:t>
            </a:r>
          </a:p>
        </p:txBody>
      </p:sp>
      <p:sp>
        <p:nvSpPr>
          <p:cNvPr id="18" name="17 Forma libre"/>
          <p:cNvSpPr/>
          <p:nvPr/>
        </p:nvSpPr>
        <p:spPr>
          <a:xfrm>
            <a:off x="1882775" y="1703388"/>
            <a:ext cx="4564063" cy="45656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126916" y="314055"/>
                </a:moveTo>
                <a:arcTo wR="2282297" hR="2282297" stAng="14375194" swAng="777510"/>
              </a:path>
            </a:pathLst>
          </a:custGeom>
          <a:noFill/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9" name="~PP1104.WAV">
            <a:hlinkClick r:id="" action="ppaction://media"/>
          </p:cNvPr>
          <p:cNvPicPr>
            <a:picLocks noRot="1" noChangeAspect="1"/>
          </p:cNvPicPr>
          <p:nvPr>
            <a:wavAudioFile r:embed="rId2" name="~PP1104.WAV"/>
          </p:nvPr>
        </p:nvPicPr>
        <p:blipFill>
          <a:blip r:embed="rId5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84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15975" y="636588"/>
            <a:ext cx="7512050" cy="544512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s-ES" sz="3200" b="1">
                <a:solidFill>
                  <a:schemeClr val="tx1"/>
                </a:solidFill>
              </a:rPr>
              <a:t/>
            </a:r>
            <a:br>
              <a:rPr lang="es-ES" sz="3200" b="1">
                <a:solidFill>
                  <a:schemeClr val="tx1"/>
                </a:solidFill>
              </a:rPr>
            </a:br>
            <a:r>
              <a:rPr lang="es-ES" sz="3200" b="1">
                <a:solidFill>
                  <a:schemeClr val="tx1"/>
                </a:solidFill>
              </a:rPr>
              <a:t>Políticas informadas en evidencias (EVIPNet)  y los sistemas nacionales de investigación para la salud (SNIS)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0525" y="1963738"/>
            <a:ext cx="8362950" cy="4699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ES" sz="2800"/>
              <a:t>Objetivos alineados con objetivos de los SNIS</a:t>
            </a:r>
          </a:p>
          <a:p>
            <a:pPr>
              <a:lnSpc>
                <a:spcPct val="110000"/>
              </a:lnSpc>
            </a:pPr>
            <a:r>
              <a:rPr lang="es-ES" sz="2800"/>
              <a:t>Estrategia para fortalecer los SNIS. </a:t>
            </a:r>
          </a:p>
          <a:p>
            <a:pPr>
              <a:lnSpc>
                <a:spcPct val="110000"/>
              </a:lnSpc>
            </a:pPr>
            <a:r>
              <a:rPr lang="es-ES" sz="2800"/>
              <a:t>Alianzas </a:t>
            </a:r>
          </a:p>
          <a:p>
            <a:pPr>
              <a:lnSpc>
                <a:spcPct val="110000"/>
              </a:lnSpc>
            </a:pPr>
            <a:r>
              <a:rPr lang="es-ES" sz="2800"/>
              <a:t>Prioridades y opciones para abordaje definidos localmente</a:t>
            </a:r>
          </a:p>
        </p:txBody>
      </p:sp>
      <p:pic>
        <p:nvPicPr>
          <p:cNvPr id="4" name="~PP2144.WAV">
            <a:hlinkClick r:id="" action="ppaction://media"/>
          </p:cNvPr>
          <p:cNvPicPr>
            <a:picLocks noRot="1" noChangeAspect="1"/>
          </p:cNvPicPr>
          <p:nvPr>
            <a:wavAudioFile r:embed="rId1" name="~PP2144.WAV"/>
          </p:nvPr>
        </p:nvPicPr>
        <p:blipFill>
          <a:blip r:embed="rId4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09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3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3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1700" y="792163"/>
            <a:ext cx="7340600" cy="914400"/>
          </a:xfrm>
        </p:spPr>
        <p:txBody>
          <a:bodyPr/>
          <a:lstStyle/>
          <a:p>
            <a:r>
              <a:rPr lang="en-US" sz="4000" dirty="0" err="1"/>
              <a:t>Lecciones</a:t>
            </a:r>
            <a:r>
              <a:rPr lang="en-US" sz="4000" dirty="0"/>
              <a:t> </a:t>
            </a:r>
            <a:r>
              <a:rPr lang="en-US" sz="4000" dirty="0" err="1"/>
              <a:t>aprendidas</a:t>
            </a:r>
            <a:r>
              <a:rPr lang="en-US" sz="4000" dirty="0"/>
              <a:t>:</a:t>
            </a:r>
            <a:br>
              <a:rPr lang="en-US" sz="4000" dirty="0"/>
            </a:br>
            <a:r>
              <a:rPr lang="en-US" sz="4000" dirty="0"/>
              <a:t>Las 5 C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1700" y="2546350"/>
            <a:ext cx="7340600" cy="3325813"/>
          </a:xfrm>
        </p:spPr>
        <p:txBody>
          <a:bodyPr/>
          <a:lstStyle/>
          <a:p>
            <a:pPr marL="609600" indent="-609600">
              <a:lnSpc>
                <a:spcPct val="110000"/>
              </a:lnSpc>
              <a:spcBef>
                <a:spcPct val="0"/>
              </a:spcBef>
              <a:buFontTx/>
              <a:buAutoNum type="alphaLcParenR"/>
            </a:pPr>
            <a:r>
              <a:rPr lang="es-AR" dirty="0"/>
              <a:t>Contexto</a:t>
            </a:r>
          </a:p>
          <a:p>
            <a:pPr marL="609600" indent="-609600">
              <a:lnSpc>
                <a:spcPct val="110000"/>
              </a:lnSpc>
              <a:spcBef>
                <a:spcPct val="0"/>
              </a:spcBef>
              <a:buFontTx/>
              <a:buAutoNum type="alphaLcParenR"/>
            </a:pPr>
            <a:r>
              <a:rPr lang="es-AR" dirty="0"/>
              <a:t>Continuidad</a:t>
            </a:r>
          </a:p>
          <a:p>
            <a:pPr marL="609600" indent="-609600">
              <a:lnSpc>
                <a:spcPct val="110000"/>
              </a:lnSpc>
              <a:spcBef>
                <a:spcPct val="0"/>
              </a:spcBef>
              <a:buFontTx/>
              <a:buAutoNum type="alphaLcParenR"/>
            </a:pPr>
            <a:r>
              <a:rPr lang="es-AR" dirty="0"/>
              <a:t>Complejidad</a:t>
            </a:r>
          </a:p>
          <a:p>
            <a:pPr marL="609600" indent="-609600">
              <a:lnSpc>
                <a:spcPct val="110000"/>
              </a:lnSpc>
              <a:spcBef>
                <a:spcPct val="0"/>
              </a:spcBef>
              <a:buFontTx/>
              <a:buAutoNum type="alphaLcParenR"/>
            </a:pPr>
            <a:r>
              <a:rPr lang="es-AR" dirty="0"/>
              <a:t>Completitud</a:t>
            </a:r>
          </a:p>
          <a:p>
            <a:pPr marL="609600" indent="-609600">
              <a:lnSpc>
                <a:spcPct val="110000"/>
              </a:lnSpc>
              <a:spcBef>
                <a:spcPct val="0"/>
              </a:spcBef>
              <a:buFontTx/>
              <a:buAutoNum type="alphaLcParenR"/>
            </a:pPr>
            <a:r>
              <a:rPr lang="es-AR" dirty="0" smtClean="0"/>
              <a:t>Capacidad</a:t>
            </a:r>
            <a:endParaRPr lang="en-US" dirty="0"/>
          </a:p>
        </p:txBody>
      </p:sp>
      <p:sp>
        <p:nvSpPr>
          <p:cNvPr id="836612" name="Rectangle 4"/>
          <p:cNvSpPr>
            <a:spLocks noChangeArrowheads="1"/>
          </p:cNvSpPr>
          <p:nvPr/>
        </p:nvSpPr>
        <p:spPr bwMode="auto">
          <a:xfrm>
            <a:off x="5567363" y="60690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AR" sz="1800" dirty="0" err="1"/>
              <a:t>Nuyens</a:t>
            </a:r>
            <a:r>
              <a:rPr lang="es-AR" sz="1800" dirty="0"/>
              <a:t> y </a:t>
            </a:r>
            <a:r>
              <a:rPr lang="es-AR" sz="1800" dirty="0" err="1"/>
              <a:t>Lansang</a:t>
            </a:r>
            <a:r>
              <a:rPr lang="es-AR" sz="1800" dirty="0"/>
              <a:t>, </a:t>
            </a:r>
            <a:r>
              <a:rPr lang="es-AR" sz="1800" dirty="0" smtClean="0"/>
              <a:t>2006</a:t>
            </a:r>
            <a:endParaRPr lang="en-US" sz="1800" dirty="0"/>
          </a:p>
        </p:txBody>
      </p:sp>
      <p:pic>
        <p:nvPicPr>
          <p:cNvPr id="5" name="~PP45.WAV">
            <a:hlinkClick r:id="" action="ppaction://media"/>
          </p:cNvPr>
          <p:cNvPicPr>
            <a:picLocks noRot="1" noChangeAspect="1"/>
          </p:cNvPicPr>
          <p:nvPr>
            <a:wavAudioFile r:embed="rId1" name="~PP45.WAV"/>
          </p:nvPr>
        </p:nvPicPr>
        <p:blipFill>
          <a:blip r:embed="rId4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72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3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3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3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3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30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584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 idx="4294967295"/>
          </p:nvPr>
        </p:nvSpPr>
        <p:spPr>
          <a:xfrm>
            <a:off x="471488" y="206375"/>
            <a:ext cx="8215312" cy="820738"/>
          </a:xfrm>
        </p:spPr>
        <p:txBody>
          <a:bodyPr/>
          <a:lstStyle/>
          <a:p>
            <a:r>
              <a:rPr lang="es-AR" sz="2000" b="1"/>
              <a:t>EVIPNet proporciona una estructura de red metodológica y de comunicación para informar el desarrollo de políticas</a:t>
            </a:r>
          </a:p>
        </p:txBody>
      </p:sp>
      <p:sp>
        <p:nvSpPr>
          <p:cNvPr id="7" name="6 Forma libre"/>
          <p:cNvSpPr/>
          <p:nvPr/>
        </p:nvSpPr>
        <p:spPr>
          <a:xfrm>
            <a:off x="1403648" y="2348880"/>
            <a:ext cx="6459538" cy="3316288"/>
          </a:xfrm>
          <a:custGeom>
            <a:avLst/>
            <a:gdLst>
              <a:gd name="connsiteX0" fmla="*/ 0 w 5257431"/>
              <a:gd name="connsiteY0" fmla="*/ 1843016 h 3686031"/>
              <a:gd name="connsiteX1" fmla="*/ 1119648 w 5257431"/>
              <a:gd name="connsiteY1" fmla="*/ 333947 h 3686031"/>
              <a:gd name="connsiteX2" fmla="*/ 2628719 w 5257431"/>
              <a:gd name="connsiteY2" fmla="*/ 3 h 3686031"/>
              <a:gd name="connsiteX3" fmla="*/ 4137791 w 5257431"/>
              <a:gd name="connsiteY3" fmla="*/ 333949 h 3686031"/>
              <a:gd name="connsiteX4" fmla="*/ 5257433 w 5257431"/>
              <a:gd name="connsiteY4" fmla="*/ 1843023 h 3686031"/>
              <a:gd name="connsiteX5" fmla="*/ 4137787 w 5257431"/>
              <a:gd name="connsiteY5" fmla="*/ 3352094 h 3686031"/>
              <a:gd name="connsiteX6" fmla="*/ 2628716 w 5257431"/>
              <a:gd name="connsiteY6" fmla="*/ 3686039 h 3686031"/>
              <a:gd name="connsiteX7" fmla="*/ 1119644 w 5257431"/>
              <a:gd name="connsiteY7" fmla="*/ 3352093 h 3686031"/>
              <a:gd name="connsiteX8" fmla="*/ 1 w 5257431"/>
              <a:gd name="connsiteY8" fmla="*/ 1843020 h 3686031"/>
              <a:gd name="connsiteX9" fmla="*/ 0 w 5257431"/>
              <a:gd name="connsiteY9" fmla="*/ 1843016 h 368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57431" h="3686031">
                <a:moveTo>
                  <a:pt x="0" y="1843016"/>
                </a:moveTo>
                <a:cubicBezTo>
                  <a:pt x="1" y="1242099"/>
                  <a:pt x="417853" y="678915"/>
                  <a:pt x="1119648" y="333947"/>
                </a:cubicBezTo>
                <a:cubicBezTo>
                  <a:pt x="1561808" y="116602"/>
                  <a:pt x="2088713" y="3"/>
                  <a:pt x="2628719" y="3"/>
                </a:cubicBezTo>
                <a:cubicBezTo>
                  <a:pt x="3168726" y="3"/>
                  <a:pt x="3695631" y="116603"/>
                  <a:pt x="4137791" y="333949"/>
                </a:cubicBezTo>
                <a:cubicBezTo>
                  <a:pt x="4839585" y="678920"/>
                  <a:pt x="5257435" y="1242105"/>
                  <a:pt x="5257433" y="1843023"/>
                </a:cubicBezTo>
                <a:cubicBezTo>
                  <a:pt x="5257433" y="2443940"/>
                  <a:pt x="4839582" y="3007125"/>
                  <a:pt x="4137787" y="3352094"/>
                </a:cubicBezTo>
                <a:cubicBezTo>
                  <a:pt x="3695627" y="3569439"/>
                  <a:pt x="3168722" y="3686039"/>
                  <a:pt x="2628716" y="3686039"/>
                </a:cubicBezTo>
                <a:cubicBezTo>
                  <a:pt x="2088709" y="3686039"/>
                  <a:pt x="1561804" y="3569439"/>
                  <a:pt x="1119644" y="3352093"/>
                </a:cubicBezTo>
                <a:cubicBezTo>
                  <a:pt x="417850" y="3007123"/>
                  <a:pt x="-1" y="2443938"/>
                  <a:pt x="1" y="1843020"/>
                </a:cubicBezTo>
                <a:cubicBezTo>
                  <a:pt x="1" y="1843019"/>
                  <a:pt x="0" y="1843017"/>
                  <a:pt x="0" y="1843016"/>
                </a:cubicBezTo>
                <a:close/>
              </a:path>
            </a:pathLst>
          </a:cu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10573" tIns="580446" rIns="810573" bIns="580446" spcCol="1270" anchor="ctr"/>
          <a:lstStyle/>
          <a:p>
            <a:pPr algn="ctr" defTabSz="14224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s-AR" sz="4000" b="1" dirty="0" err="1"/>
              <a:t>EVIPNet</a:t>
            </a:r>
            <a:endParaRPr lang="es-AR" sz="4000" b="1" dirty="0"/>
          </a:p>
        </p:txBody>
      </p:sp>
      <p:sp>
        <p:nvSpPr>
          <p:cNvPr id="8" name="7 Forma libre"/>
          <p:cNvSpPr/>
          <p:nvPr/>
        </p:nvSpPr>
        <p:spPr>
          <a:xfrm>
            <a:off x="3230307" y="989971"/>
            <a:ext cx="2688121" cy="2165604"/>
          </a:xfrm>
          <a:custGeom>
            <a:avLst/>
            <a:gdLst>
              <a:gd name="connsiteX0" fmla="*/ 0 w 2187524"/>
              <a:gd name="connsiteY0" fmla="*/ 1203139 h 2406278"/>
              <a:gd name="connsiteX1" fmla="*/ 284444 w 2187524"/>
              <a:gd name="connsiteY1" fmla="*/ 393820 h 2406278"/>
              <a:gd name="connsiteX2" fmla="*/ 1093764 w 2187524"/>
              <a:gd name="connsiteY2" fmla="*/ 1 h 2406278"/>
              <a:gd name="connsiteX3" fmla="*/ 1903082 w 2187524"/>
              <a:gd name="connsiteY3" fmla="*/ 393823 h 2406278"/>
              <a:gd name="connsiteX4" fmla="*/ 2187524 w 2187524"/>
              <a:gd name="connsiteY4" fmla="*/ 1203142 h 2406278"/>
              <a:gd name="connsiteX5" fmla="*/ 1903080 w 2187524"/>
              <a:gd name="connsiteY5" fmla="*/ 2012461 h 2406278"/>
              <a:gd name="connsiteX6" fmla="*/ 1093761 w 2187524"/>
              <a:gd name="connsiteY6" fmla="*/ 2406281 h 2406278"/>
              <a:gd name="connsiteX7" fmla="*/ 284442 w 2187524"/>
              <a:gd name="connsiteY7" fmla="*/ 2012460 h 2406278"/>
              <a:gd name="connsiteX8" fmla="*/ -1 w 2187524"/>
              <a:gd name="connsiteY8" fmla="*/ 1203141 h 2406278"/>
              <a:gd name="connsiteX9" fmla="*/ 0 w 2187524"/>
              <a:gd name="connsiteY9" fmla="*/ 1203139 h 240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7524" h="2406278">
                <a:moveTo>
                  <a:pt x="0" y="1203139"/>
                </a:moveTo>
                <a:cubicBezTo>
                  <a:pt x="0" y="903839"/>
                  <a:pt x="101416" y="615284"/>
                  <a:pt x="284444" y="393820"/>
                </a:cubicBezTo>
                <a:cubicBezTo>
                  <a:pt x="491737" y="142996"/>
                  <a:pt x="785601" y="0"/>
                  <a:pt x="1093764" y="1"/>
                </a:cubicBezTo>
                <a:cubicBezTo>
                  <a:pt x="1401926" y="1"/>
                  <a:pt x="1695790" y="142998"/>
                  <a:pt x="1903082" y="393823"/>
                </a:cubicBezTo>
                <a:cubicBezTo>
                  <a:pt x="2086110" y="615287"/>
                  <a:pt x="2187525" y="903842"/>
                  <a:pt x="2187524" y="1203142"/>
                </a:cubicBezTo>
                <a:cubicBezTo>
                  <a:pt x="2187524" y="1502442"/>
                  <a:pt x="2086108" y="1790997"/>
                  <a:pt x="1903080" y="2012461"/>
                </a:cubicBezTo>
                <a:cubicBezTo>
                  <a:pt x="1695788" y="2263285"/>
                  <a:pt x="1401923" y="2406281"/>
                  <a:pt x="1093761" y="2406281"/>
                </a:cubicBezTo>
                <a:cubicBezTo>
                  <a:pt x="785599" y="2406281"/>
                  <a:pt x="491735" y="2263284"/>
                  <a:pt x="284442" y="2012460"/>
                </a:cubicBezTo>
                <a:cubicBezTo>
                  <a:pt x="101414" y="1790996"/>
                  <a:pt x="-1" y="1502441"/>
                  <a:pt x="-1" y="1203141"/>
                </a:cubicBezTo>
                <a:cubicBezTo>
                  <a:pt x="-1" y="1203140"/>
                  <a:pt x="0" y="1203140"/>
                  <a:pt x="0" y="1203139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shade val="80000"/>
              <a:alpha val="50000"/>
              <a:hueOff val="0"/>
              <a:satOff val="-2802"/>
              <a:lumOff val="3175"/>
              <a:alphaOff val="0"/>
            </a:schemeClr>
          </a:fillRef>
          <a:effectRef idx="0">
            <a:schemeClr val="accent2">
              <a:shade val="80000"/>
              <a:alpha val="50000"/>
              <a:hueOff val="0"/>
              <a:satOff val="-2802"/>
              <a:lumOff val="3175"/>
              <a:alphaOff val="0"/>
            </a:schemeClr>
          </a:effectRef>
          <a:fontRef idx="minor">
            <a:schemeClr val="tx1"/>
          </a:fontRef>
        </p:style>
        <p:txBody>
          <a:bodyPr lIns="340676" tIns="372711" rIns="340676" bIns="372711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s-AR" sz="2000" b="1">
                <a:solidFill>
                  <a:srgbClr val="660066"/>
                </a:solidFill>
                <a:cs typeface="Arial" pitchFamily="34" charset="0"/>
              </a:rPr>
              <a:t>Conformar equipo</a:t>
            </a:r>
          </a:p>
        </p:txBody>
      </p:sp>
      <p:sp>
        <p:nvSpPr>
          <p:cNvPr id="9" name="8 Forma libre"/>
          <p:cNvSpPr/>
          <p:nvPr/>
        </p:nvSpPr>
        <p:spPr>
          <a:xfrm>
            <a:off x="4499992" y="1196752"/>
            <a:ext cx="2956141" cy="1968624"/>
          </a:xfrm>
          <a:custGeom>
            <a:avLst/>
            <a:gdLst>
              <a:gd name="connsiteX0" fmla="*/ 0 w 2406278"/>
              <a:gd name="connsiteY0" fmla="*/ 1093762 h 2187524"/>
              <a:gd name="connsiteX1" fmla="*/ 393822 w 2406278"/>
              <a:gd name="connsiteY1" fmla="*/ 284444 h 2187524"/>
              <a:gd name="connsiteX2" fmla="*/ 1203141 w 2406278"/>
              <a:gd name="connsiteY2" fmla="*/ 2 h 2187524"/>
              <a:gd name="connsiteX3" fmla="*/ 2012460 w 2406278"/>
              <a:gd name="connsiteY3" fmla="*/ 284446 h 2187524"/>
              <a:gd name="connsiteX4" fmla="*/ 2406279 w 2406278"/>
              <a:gd name="connsiteY4" fmla="*/ 1093766 h 2187524"/>
              <a:gd name="connsiteX5" fmla="*/ 2012458 w 2406278"/>
              <a:gd name="connsiteY5" fmla="*/ 1903085 h 2187524"/>
              <a:gd name="connsiteX6" fmla="*/ 1203139 w 2406278"/>
              <a:gd name="connsiteY6" fmla="*/ 2187528 h 2187524"/>
              <a:gd name="connsiteX7" fmla="*/ 393820 w 2406278"/>
              <a:gd name="connsiteY7" fmla="*/ 1903084 h 2187524"/>
              <a:gd name="connsiteX8" fmla="*/ 0 w 2406278"/>
              <a:gd name="connsiteY8" fmla="*/ 1093765 h 2187524"/>
              <a:gd name="connsiteX9" fmla="*/ 0 w 2406278"/>
              <a:gd name="connsiteY9" fmla="*/ 1093762 h 218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6278" h="2187524">
                <a:moveTo>
                  <a:pt x="0" y="1093762"/>
                </a:moveTo>
                <a:cubicBezTo>
                  <a:pt x="0" y="785600"/>
                  <a:pt x="142997" y="491736"/>
                  <a:pt x="393822" y="284444"/>
                </a:cubicBezTo>
                <a:cubicBezTo>
                  <a:pt x="615286" y="101416"/>
                  <a:pt x="903841" y="1"/>
                  <a:pt x="1203141" y="2"/>
                </a:cubicBezTo>
                <a:cubicBezTo>
                  <a:pt x="1502441" y="2"/>
                  <a:pt x="1790996" y="101418"/>
                  <a:pt x="2012460" y="284446"/>
                </a:cubicBezTo>
                <a:cubicBezTo>
                  <a:pt x="2263284" y="491739"/>
                  <a:pt x="2406280" y="785603"/>
                  <a:pt x="2406279" y="1093766"/>
                </a:cubicBezTo>
                <a:cubicBezTo>
                  <a:pt x="2406279" y="1401928"/>
                  <a:pt x="2263282" y="1695793"/>
                  <a:pt x="2012458" y="1903085"/>
                </a:cubicBezTo>
                <a:cubicBezTo>
                  <a:pt x="1790994" y="2086113"/>
                  <a:pt x="1502439" y="2187528"/>
                  <a:pt x="1203139" y="2187528"/>
                </a:cubicBezTo>
                <a:cubicBezTo>
                  <a:pt x="903839" y="2187528"/>
                  <a:pt x="615284" y="2086112"/>
                  <a:pt x="393820" y="1903084"/>
                </a:cubicBezTo>
                <a:cubicBezTo>
                  <a:pt x="142996" y="1695792"/>
                  <a:pt x="0" y="1401927"/>
                  <a:pt x="0" y="1093765"/>
                </a:cubicBezTo>
                <a:lnTo>
                  <a:pt x="0" y="109376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shade val="80000"/>
              <a:alpha val="50000"/>
              <a:hueOff val="0"/>
              <a:satOff val="-5604"/>
              <a:lumOff val="6350"/>
              <a:alphaOff val="0"/>
            </a:schemeClr>
          </a:fillRef>
          <a:effectRef idx="0">
            <a:schemeClr val="accent2">
              <a:shade val="80000"/>
              <a:alpha val="50000"/>
              <a:hueOff val="0"/>
              <a:satOff val="-5604"/>
              <a:lumOff val="6350"/>
              <a:alphaOff val="0"/>
            </a:schemeClr>
          </a:effectRef>
          <a:fontRef idx="minor">
            <a:schemeClr val="tx1"/>
          </a:fontRef>
        </p:style>
        <p:txBody>
          <a:bodyPr lIns="372712" tIns="340675" rIns="372712" bIns="340675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s-AR" sz="2000" b="1">
                <a:solidFill>
                  <a:srgbClr val="660066"/>
                </a:solidFill>
                <a:cs typeface="Arial" pitchFamily="34" charset="0"/>
              </a:rPr>
              <a:t>Desarrollar proyecto</a:t>
            </a:r>
          </a:p>
        </p:txBody>
      </p:sp>
      <p:sp>
        <p:nvSpPr>
          <p:cNvPr id="10" name="9 Forma libre"/>
          <p:cNvSpPr/>
          <p:nvPr/>
        </p:nvSpPr>
        <p:spPr>
          <a:xfrm>
            <a:off x="5724128" y="2420888"/>
            <a:ext cx="2688123" cy="1968624"/>
          </a:xfrm>
          <a:custGeom>
            <a:avLst/>
            <a:gdLst>
              <a:gd name="connsiteX0" fmla="*/ 0 w 2187524"/>
              <a:gd name="connsiteY0" fmla="*/ 1093762 h 2187524"/>
              <a:gd name="connsiteX1" fmla="*/ 320357 w 2187524"/>
              <a:gd name="connsiteY1" fmla="*/ 320356 h 2187524"/>
              <a:gd name="connsiteX2" fmla="*/ 1093764 w 2187524"/>
              <a:gd name="connsiteY2" fmla="*/ 2 h 2187524"/>
              <a:gd name="connsiteX3" fmla="*/ 1867170 w 2187524"/>
              <a:gd name="connsiteY3" fmla="*/ 320359 h 2187524"/>
              <a:gd name="connsiteX4" fmla="*/ 2187524 w 2187524"/>
              <a:gd name="connsiteY4" fmla="*/ 1093766 h 2187524"/>
              <a:gd name="connsiteX5" fmla="*/ 1867168 w 2187524"/>
              <a:gd name="connsiteY5" fmla="*/ 1867173 h 2187524"/>
              <a:gd name="connsiteX6" fmla="*/ 1093761 w 2187524"/>
              <a:gd name="connsiteY6" fmla="*/ 2187528 h 2187524"/>
              <a:gd name="connsiteX7" fmla="*/ 320354 w 2187524"/>
              <a:gd name="connsiteY7" fmla="*/ 1867172 h 2187524"/>
              <a:gd name="connsiteX8" fmla="*/ -1 w 2187524"/>
              <a:gd name="connsiteY8" fmla="*/ 1093765 h 2187524"/>
              <a:gd name="connsiteX9" fmla="*/ 0 w 2187524"/>
              <a:gd name="connsiteY9" fmla="*/ 1093762 h 218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7524" h="2187524">
                <a:moveTo>
                  <a:pt x="0" y="1093762"/>
                </a:moveTo>
                <a:cubicBezTo>
                  <a:pt x="0" y="803678"/>
                  <a:pt x="115236" y="525476"/>
                  <a:pt x="320357" y="320356"/>
                </a:cubicBezTo>
                <a:cubicBezTo>
                  <a:pt x="525478" y="115236"/>
                  <a:pt x="803680" y="1"/>
                  <a:pt x="1093764" y="2"/>
                </a:cubicBezTo>
                <a:cubicBezTo>
                  <a:pt x="1383848" y="2"/>
                  <a:pt x="1662050" y="115238"/>
                  <a:pt x="1867170" y="320359"/>
                </a:cubicBezTo>
                <a:cubicBezTo>
                  <a:pt x="2072290" y="525480"/>
                  <a:pt x="2187525" y="803682"/>
                  <a:pt x="2187524" y="1093766"/>
                </a:cubicBezTo>
                <a:cubicBezTo>
                  <a:pt x="2187524" y="1383850"/>
                  <a:pt x="2072289" y="1662053"/>
                  <a:pt x="1867168" y="1867173"/>
                </a:cubicBezTo>
                <a:cubicBezTo>
                  <a:pt x="1662048" y="2072293"/>
                  <a:pt x="1383845" y="2187528"/>
                  <a:pt x="1093761" y="2187528"/>
                </a:cubicBezTo>
                <a:cubicBezTo>
                  <a:pt x="803677" y="2187528"/>
                  <a:pt x="525474" y="2072292"/>
                  <a:pt x="320354" y="1867172"/>
                </a:cubicBezTo>
                <a:cubicBezTo>
                  <a:pt x="115234" y="1662052"/>
                  <a:pt x="-1" y="1383849"/>
                  <a:pt x="-1" y="1093765"/>
                </a:cubicBezTo>
                <a:cubicBezTo>
                  <a:pt x="-1" y="1093764"/>
                  <a:pt x="0" y="1093763"/>
                  <a:pt x="0" y="1093762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shade val="80000"/>
              <a:alpha val="50000"/>
              <a:hueOff val="0"/>
              <a:satOff val="-8406"/>
              <a:lumOff val="9526"/>
              <a:alphaOff val="0"/>
            </a:schemeClr>
          </a:fillRef>
          <a:effectRef idx="0">
            <a:schemeClr val="accent2">
              <a:shade val="80000"/>
              <a:alpha val="50000"/>
              <a:hueOff val="0"/>
              <a:satOff val="-8406"/>
              <a:lumOff val="9526"/>
              <a:alphaOff val="0"/>
            </a:schemeClr>
          </a:effectRef>
          <a:fontRef idx="minor">
            <a:schemeClr val="tx1"/>
          </a:fontRef>
        </p:style>
        <p:txBody>
          <a:bodyPr lIns="340676" tIns="340675" rIns="340676" bIns="340675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s-AR" sz="2000" b="1">
                <a:solidFill>
                  <a:srgbClr val="660066"/>
                </a:solidFill>
                <a:cs typeface="Arial" pitchFamily="34" charset="0"/>
              </a:rPr>
              <a:t>Asignar recursos</a:t>
            </a:r>
          </a:p>
        </p:txBody>
      </p:sp>
      <p:sp>
        <p:nvSpPr>
          <p:cNvPr id="13" name="12 Forma libre"/>
          <p:cNvSpPr/>
          <p:nvPr/>
        </p:nvSpPr>
        <p:spPr>
          <a:xfrm>
            <a:off x="5724128" y="3717032"/>
            <a:ext cx="2688122" cy="1968624"/>
          </a:xfrm>
          <a:custGeom>
            <a:avLst/>
            <a:gdLst>
              <a:gd name="connsiteX0" fmla="*/ 0 w 2187524"/>
              <a:gd name="connsiteY0" fmla="*/ 1093762 h 2187524"/>
              <a:gd name="connsiteX1" fmla="*/ 320357 w 2187524"/>
              <a:gd name="connsiteY1" fmla="*/ 320356 h 2187524"/>
              <a:gd name="connsiteX2" fmla="*/ 1093764 w 2187524"/>
              <a:gd name="connsiteY2" fmla="*/ 2 h 2187524"/>
              <a:gd name="connsiteX3" fmla="*/ 1867170 w 2187524"/>
              <a:gd name="connsiteY3" fmla="*/ 320359 h 2187524"/>
              <a:gd name="connsiteX4" fmla="*/ 2187524 w 2187524"/>
              <a:gd name="connsiteY4" fmla="*/ 1093766 h 2187524"/>
              <a:gd name="connsiteX5" fmla="*/ 1867168 w 2187524"/>
              <a:gd name="connsiteY5" fmla="*/ 1867173 h 2187524"/>
              <a:gd name="connsiteX6" fmla="*/ 1093761 w 2187524"/>
              <a:gd name="connsiteY6" fmla="*/ 2187528 h 2187524"/>
              <a:gd name="connsiteX7" fmla="*/ 320354 w 2187524"/>
              <a:gd name="connsiteY7" fmla="*/ 1867172 h 2187524"/>
              <a:gd name="connsiteX8" fmla="*/ -1 w 2187524"/>
              <a:gd name="connsiteY8" fmla="*/ 1093765 h 2187524"/>
              <a:gd name="connsiteX9" fmla="*/ 0 w 2187524"/>
              <a:gd name="connsiteY9" fmla="*/ 1093762 h 218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7524" h="2187524">
                <a:moveTo>
                  <a:pt x="0" y="1093762"/>
                </a:moveTo>
                <a:cubicBezTo>
                  <a:pt x="0" y="803678"/>
                  <a:pt x="115236" y="525476"/>
                  <a:pt x="320357" y="320356"/>
                </a:cubicBezTo>
                <a:cubicBezTo>
                  <a:pt x="525478" y="115236"/>
                  <a:pt x="803680" y="1"/>
                  <a:pt x="1093764" y="2"/>
                </a:cubicBezTo>
                <a:cubicBezTo>
                  <a:pt x="1383848" y="2"/>
                  <a:pt x="1662050" y="115238"/>
                  <a:pt x="1867170" y="320359"/>
                </a:cubicBezTo>
                <a:cubicBezTo>
                  <a:pt x="2072290" y="525480"/>
                  <a:pt x="2187525" y="803682"/>
                  <a:pt x="2187524" y="1093766"/>
                </a:cubicBezTo>
                <a:cubicBezTo>
                  <a:pt x="2187524" y="1383850"/>
                  <a:pt x="2072289" y="1662053"/>
                  <a:pt x="1867168" y="1867173"/>
                </a:cubicBezTo>
                <a:cubicBezTo>
                  <a:pt x="1662048" y="2072293"/>
                  <a:pt x="1383845" y="2187528"/>
                  <a:pt x="1093761" y="2187528"/>
                </a:cubicBezTo>
                <a:cubicBezTo>
                  <a:pt x="803677" y="2187528"/>
                  <a:pt x="525474" y="2072292"/>
                  <a:pt x="320354" y="1867172"/>
                </a:cubicBezTo>
                <a:cubicBezTo>
                  <a:pt x="115234" y="1662052"/>
                  <a:pt x="-1" y="1383849"/>
                  <a:pt x="-1" y="1093765"/>
                </a:cubicBezTo>
                <a:cubicBezTo>
                  <a:pt x="-1" y="1093764"/>
                  <a:pt x="0" y="1093763"/>
                  <a:pt x="0" y="1093762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shade val="80000"/>
              <a:alpha val="50000"/>
              <a:hueOff val="0"/>
              <a:satOff val="-16811"/>
              <a:lumOff val="19051"/>
              <a:alphaOff val="0"/>
            </a:schemeClr>
          </a:fillRef>
          <a:effectRef idx="0">
            <a:schemeClr val="accent2">
              <a:shade val="80000"/>
              <a:alpha val="50000"/>
              <a:hueOff val="0"/>
              <a:satOff val="-16811"/>
              <a:lumOff val="19051"/>
              <a:alphaOff val="0"/>
            </a:schemeClr>
          </a:effectRef>
          <a:fontRef idx="minor">
            <a:schemeClr val="tx1"/>
          </a:fontRef>
        </p:style>
        <p:txBody>
          <a:bodyPr lIns="340676" tIns="340675" rIns="340676" bIns="340675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s-AR" sz="2000" b="1" dirty="0">
                <a:solidFill>
                  <a:srgbClr val="008000"/>
                </a:solidFill>
                <a:cs typeface="Arial" pitchFamily="34" charset="0"/>
              </a:rPr>
              <a:t>Buscar, seleccionar, evaluar, adaptar RS</a:t>
            </a:r>
          </a:p>
        </p:txBody>
      </p:sp>
      <p:sp>
        <p:nvSpPr>
          <p:cNvPr id="14" name="13 Forma libre"/>
          <p:cNvSpPr/>
          <p:nvPr/>
        </p:nvSpPr>
        <p:spPr>
          <a:xfrm>
            <a:off x="2555776" y="4890938"/>
            <a:ext cx="2686553" cy="1967062"/>
          </a:xfrm>
          <a:custGeom>
            <a:avLst/>
            <a:gdLst>
              <a:gd name="connsiteX0" fmla="*/ 0 w 2187524"/>
              <a:gd name="connsiteY0" fmla="*/ 1093762 h 2187524"/>
              <a:gd name="connsiteX1" fmla="*/ 320357 w 2187524"/>
              <a:gd name="connsiteY1" fmla="*/ 320356 h 2187524"/>
              <a:gd name="connsiteX2" fmla="*/ 1093764 w 2187524"/>
              <a:gd name="connsiteY2" fmla="*/ 2 h 2187524"/>
              <a:gd name="connsiteX3" fmla="*/ 1867170 w 2187524"/>
              <a:gd name="connsiteY3" fmla="*/ 320359 h 2187524"/>
              <a:gd name="connsiteX4" fmla="*/ 2187524 w 2187524"/>
              <a:gd name="connsiteY4" fmla="*/ 1093766 h 2187524"/>
              <a:gd name="connsiteX5" fmla="*/ 1867168 w 2187524"/>
              <a:gd name="connsiteY5" fmla="*/ 1867173 h 2187524"/>
              <a:gd name="connsiteX6" fmla="*/ 1093761 w 2187524"/>
              <a:gd name="connsiteY6" fmla="*/ 2187528 h 2187524"/>
              <a:gd name="connsiteX7" fmla="*/ 320354 w 2187524"/>
              <a:gd name="connsiteY7" fmla="*/ 1867172 h 2187524"/>
              <a:gd name="connsiteX8" fmla="*/ -1 w 2187524"/>
              <a:gd name="connsiteY8" fmla="*/ 1093765 h 2187524"/>
              <a:gd name="connsiteX9" fmla="*/ 0 w 2187524"/>
              <a:gd name="connsiteY9" fmla="*/ 1093762 h 218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7524" h="2187524">
                <a:moveTo>
                  <a:pt x="0" y="1093762"/>
                </a:moveTo>
                <a:cubicBezTo>
                  <a:pt x="0" y="803678"/>
                  <a:pt x="115236" y="525476"/>
                  <a:pt x="320357" y="320356"/>
                </a:cubicBezTo>
                <a:cubicBezTo>
                  <a:pt x="525478" y="115236"/>
                  <a:pt x="803680" y="1"/>
                  <a:pt x="1093764" y="2"/>
                </a:cubicBezTo>
                <a:cubicBezTo>
                  <a:pt x="1383848" y="2"/>
                  <a:pt x="1662050" y="115238"/>
                  <a:pt x="1867170" y="320359"/>
                </a:cubicBezTo>
                <a:cubicBezTo>
                  <a:pt x="2072290" y="525480"/>
                  <a:pt x="2187525" y="803682"/>
                  <a:pt x="2187524" y="1093766"/>
                </a:cubicBezTo>
                <a:cubicBezTo>
                  <a:pt x="2187524" y="1383850"/>
                  <a:pt x="2072289" y="1662053"/>
                  <a:pt x="1867168" y="1867173"/>
                </a:cubicBezTo>
                <a:cubicBezTo>
                  <a:pt x="1662048" y="2072293"/>
                  <a:pt x="1383845" y="2187528"/>
                  <a:pt x="1093761" y="2187528"/>
                </a:cubicBezTo>
                <a:cubicBezTo>
                  <a:pt x="803677" y="2187528"/>
                  <a:pt x="525474" y="2072292"/>
                  <a:pt x="320354" y="1867172"/>
                </a:cubicBezTo>
                <a:cubicBezTo>
                  <a:pt x="115234" y="1662052"/>
                  <a:pt x="-1" y="1383849"/>
                  <a:pt x="-1" y="1093765"/>
                </a:cubicBezTo>
                <a:cubicBezTo>
                  <a:pt x="-1" y="1093764"/>
                  <a:pt x="0" y="1093763"/>
                  <a:pt x="0" y="1093762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shade val="80000"/>
              <a:alpha val="50000"/>
              <a:hueOff val="0"/>
              <a:satOff val="-19613"/>
              <a:lumOff val="22226"/>
              <a:alphaOff val="0"/>
            </a:schemeClr>
          </a:fillRef>
          <a:effectRef idx="0">
            <a:schemeClr val="accent2">
              <a:shade val="80000"/>
              <a:alpha val="50000"/>
              <a:hueOff val="0"/>
              <a:satOff val="-19613"/>
              <a:lumOff val="22226"/>
              <a:alphaOff val="0"/>
            </a:schemeClr>
          </a:effectRef>
          <a:fontRef idx="minor">
            <a:schemeClr val="tx1"/>
          </a:fontRef>
        </p:style>
        <p:txBody>
          <a:bodyPr lIns="340676" tIns="340675" rIns="340676" bIns="340675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s-AR" sz="2000" b="1" dirty="0" smtClean="0">
                <a:solidFill>
                  <a:srgbClr val="008000"/>
                </a:solidFill>
                <a:cs typeface="Arial" pitchFamily="34" charset="0"/>
              </a:rPr>
              <a:t>Promover estrategias de captación de evidencia</a:t>
            </a:r>
            <a:endParaRPr lang="es-AR" sz="2000" b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15" name="14 Forma libre"/>
          <p:cNvSpPr/>
          <p:nvPr/>
        </p:nvSpPr>
        <p:spPr>
          <a:xfrm>
            <a:off x="1043608" y="3933056"/>
            <a:ext cx="2688122" cy="1967062"/>
          </a:xfrm>
          <a:custGeom>
            <a:avLst/>
            <a:gdLst>
              <a:gd name="connsiteX0" fmla="*/ 0 w 2187524"/>
              <a:gd name="connsiteY0" fmla="*/ 1093762 h 2187524"/>
              <a:gd name="connsiteX1" fmla="*/ 320357 w 2187524"/>
              <a:gd name="connsiteY1" fmla="*/ 320356 h 2187524"/>
              <a:gd name="connsiteX2" fmla="*/ 1093764 w 2187524"/>
              <a:gd name="connsiteY2" fmla="*/ 2 h 2187524"/>
              <a:gd name="connsiteX3" fmla="*/ 1867170 w 2187524"/>
              <a:gd name="connsiteY3" fmla="*/ 320359 h 2187524"/>
              <a:gd name="connsiteX4" fmla="*/ 2187524 w 2187524"/>
              <a:gd name="connsiteY4" fmla="*/ 1093766 h 2187524"/>
              <a:gd name="connsiteX5" fmla="*/ 1867168 w 2187524"/>
              <a:gd name="connsiteY5" fmla="*/ 1867173 h 2187524"/>
              <a:gd name="connsiteX6" fmla="*/ 1093761 w 2187524"/>
              <a:gd name="connsiteY6" fmla="*/ 2187528 h 2187524"/>
              <a:gd name="connsiteX7" fmla="*/ 320354 w 2187524"/>
              <a:gd name="connsiteY7" fmla="*/ 1867172 h 2187524"/>
              <a:gd name="connsiteX8" fmla="*/ -1 w 2187524"/>
              <a:gd name="connsiteY8" fmla="*/ 1093765 h 2187524"/>
              <a:gd name="connsiteX9" fmla="*/ 0 w 2187524"/>
              <a:gd name="connsiteY9" fmla="*/ 1093762 h 218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7524" h="2187524">
                <a:moveTo>
                  <a:pt x="0" y="1093762"/>
                </a:moveTo>
                <a:cubicBezTo>
                  <a:pt x="0" y="803678"/>
                  <a:pt x="115236" y="525476"/>
                  <a:pt x="320357" y="320356"/>
                </a:cubicBezTo>
                <a:cubicBezTo>
                  <a:pt x="525478" y="115236"/>
                  <a:pt x="803680" y="1"/>
                  <a:pt x="1093764" y="2"/>
                </a:cubicBezTo>
                <a:cubicBezTo>
                  <a:pt x="1383848" y="2"/>
                  <a:pt x="1662050" y="115238"/>
                  <a:pt x="1867170" y="320359"/>
                </a:cubicBezTo>
                <a:cubicBezTo>
                  <a:pt x="2072290" y="525480"/>
                  <a:pt x="2187525" y="803682"/>
                  <a:pt x="2187524" y="1093766"/>
                </a:cubicBezTo>
                <a:cubicBezTo>
                  <a:pt x="2187524" y="1383850"/>
                  <a:pt x="2072289" y="1662053"/>
                  <a:pt x="1867168" y="1867173"/>
                </a:cubicBezTo>
                <a:cubicBezTo>
                  <a:pt x="1662048" y="2072293"/>
                  <a:pt x="1383845" y="2187528"/>
                  <a:pt x="1093761" y="2187528"/>
                </a:cubicBezTo>
                <a:cubicBezTo>
                  <a:pt x="803677" y="2187528"/>
                  <a:pt x="525474" y="2072292"/>
                  <a:pt x="320354" y="1867172"/>
                </a:cubicBezTo>
                <a:cubicBezTo>
                  <a:pt x="115234" y="1662052"/>
                  <a:pt x="-1" y="1383849"/>
                  <a:pt x="-1" y="1093765"/>
                </a:cubicBezTo>
                <a:cubicBezTo>
                  <a:pt x="-1" y="1093764"/>
                  <a:pt x="0" y="1093763"/>
                  <a:pt x="0" y="1093762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shade val="80000"/>
              <a:alpha val="50000"/>
              <a:hueOff val="0"/>
              <a:satOff val="-22415"/>
              <a:lumOff val="25402"/>
              <a:alphaOff val="0"/>
            </a:schemeClr>
          </a:fillRef>
          <a:effectRef idx="0">
            <a:schemeClr val="accent2">
              <a:shade val="80000"/>
              <a:alpha val="50000"/>
              <a:hueOff val="0"/>
              <a:satOff val="-22415"/>
              <a:lumOff val="25402"/>
              <a:alphaOff val="0"/>
            </a:schemeClr>
          </a:effectRef>
          <a:fontRef idx="minor">
            <a:schemeClr val="tx1"/>
          </a:fontRef>
        </p:style>
        <p:txBody>
          <a:bodyPr lIns="340676" tIns="340675" rIns="340676" bIns="340675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s-AR" sz="2000" b="1" dirty="0">
                <a:solidFill>
                  <a:srgbClr val="008000"/>
                </a:solidFill>
                <a:cs typeface="Arial" pitchFamily="34" charset="0"/>
              </a:rPr>
              <a:t>Entrenamiento</a:t>
            </a:r>
          </a:p>
        </p:txBody>
      </p:sp>
      <p:sp>
        <p:nvSpPr>
          <p:cNvPr id="16" name="15 Forma libre"/>
          <p:cNvSpPr/>
          <p:nvPr/>
        </p:nvSpPr>
        <p:spPr>
          <a:xfrm>
            <a:off x="467544" y="3284984"/>
            <a:ext cx="2688122" cy="1968624"/>
          </a:xfrm>
          <a:custGeom>
            <a:avLst/>
            <a:gdLst>
              <a:gd name="connsiteX0" fmla="*/ 0 w 2187524"/>
              <a:gd name="connsiteY0" fmla="*/ 1093762 h 2187524"/>
              <a:gd name="connsiteX1" fmla="*/ 320357 w 2187524"/>
              <a:gd name="connsiteY1" fmla="*/ 320356 h 2187524"/>
              <a:gd name="connsiteX2" fmla="*/ 1093764 w 2187524"/>
              <a:gd name="connsiteY2" fmla="*/ 2 h 2187524"/>
              <a:gd name="connsiteX3" fmla="*/ 1867170 w 2187524"/>
              <a:gd name="connsiteY3" fmla="*/ 320359 h 2187524"/>
              <a:gd name="connsiteX4" fmla="*/ 2187524 w 2187524"/>
              <a:gd name="connsiteY4" fmla="*/ 1093766 h 2187524"/>
              <a:gd name="connsiteX5" fmla="*/ 1867168 w 2187524"/>
              <a:gd name="connsiteY5" fmla="*/ 1867173 h 2187524"/>
              <a:gd name="connsiteX6" fmla="*/ 1093761 w 2187524"/>
              <a:gd name="connsiteY6" fmla="*/ 2187528 h 2187524"/>
              <a:gd name="connsiteX7" fmla="*/ 320354 w 2187524"/>
              <a:gd name="connsiteY7" fmla="*/ 1867172 h 2187524"/>
              <a:gd name="connsiteX8" fmla="*/ -1 w 2187524"/>
              <a:gd name="connsiteY8" fmla="*/ 1093765 h 2187524"/>
              <a:gd name="connsiteX9" fmla="*/ 0 w 2187524"/>
              <a:gd name="connsiteY9" fmla="*/ 1093762 h 218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7524" h="2187524">
                <a:moveTo>
                  <a:pt x="0" y="1093762"/>
                </a:moveTo>
                <a:cubicBezTo>
                  <a:pt x="0" y="803678"/>
                  <a:pt x="115236" y="525476"/>
                  <a:pt x="320357" y="320356"/>
                </a:cubicBezTo>
                <a:cubicBezTo>
                  <a:pt x="525478" y="115236"/>
                  <a:pt x="803680" y="1"/>
                  <a:pt x="1093764" y="2"/>
                </a:cubicBezTo>
                <a:cubicBezTo>
                  <a:pt x="1383848" y="2"/>
                  <a:pt x="1662050" y="115238"/>
                  <a:pt x="1867170" y="320359"/>
                </a:cubicBezTo>
                <a:cubicBezTo>
                  <a:pt x="2072290" y="525480"/>
                  <a:pt x="2187525" y="803682"/>
                  <a:pt x="2187524" y="1093766"/>
                </a:cubicBezTo>
                <a:cubicBezTo>
                  <a:pt x="2187524" y="1383850"/>
                  <a:pt x="2072289" y="1662053"/>
                  <a:pt x="1867168" y="1867173"/>
                </a:cubicBezTo>
                <a:cubicBezTo>
                  <a:pt x="1662048" y="2072293"/>
                  <a:pt x="1383845" y="2187528"/>
                  <a:pt x="1093761" y="2187528"/>
                </a:cubicBezTo>
                <a:cubicBezTo>
                  <a:pt x="803677" y="2187528"/>
                  <a:pt x="525474" y="2072292"/>
                  <a:pt x="320354" y="1867172"/>
                </a:cubicBezTo>
                <a:cubicBezTo>
                  <a:pt x="115234" y="1662052"/>
                  <a:pt x="-1" y="1383849"/>
                  <a:pt x="-1" y="1093765"/>
                </a:cubicBezTo>
                <a:cubicBezTo>
                  <a:pt x="-1" y="1093764"/>
                  <a:pt x="0" y="1093763"/>
                  <a:pt x="0" y="1093762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shade val="80000"/>
              <a:alpha val="50000"/>
              <a:hueOff val="0"/>
              <a:satOff val="-25217"/>
              <a:lumOff val="28577"/>
              <a:alphaOff val="0"/>
            </a:schemeClr>
          </a:fillRef>
          <a:effectRef idx="0">
            <a:schemeClr val="accent2">
              <a:shade val="80000"/>
              <a:alpha val="50000"/>
              <a:hueOff val="0"/>
              <a:satOff val="-25217"/>
              <a:lumOff val="28577"/>
              <a:alphaOff val="0"/>
            </a:schemeClr>
          </a:effectRef>
          <a:fontRef idx="minor">
            <a:schemeClr val="tx1"/>
          </a:fontRef>
        </p:style>
        <p:txBody>
          <a:bodyPr lIns="340676" tIns="340675" rIns="340676" bIns="340675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s-AR" sz="2000" b="1" dirty="0" smtClean="0">
                <a:solidFill>
                  <a:srgbClr val="008000"/>
                </a:solidFill>
                <a:cs typeface="Arial" pitchFamily="34" charset="0"/>
              </a:rPr>
              <a:t>Alianzas</a:t>
            </a:r>
            <a:endParaRPr lang="es-AR" sz="2000" b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17" name="16 Forma libre"/>
          <p:cNvSpPr/>
          <p:nvPr/>
        </p:nvSpPr>
        <p:spPr>
          <a:xfrm>
            <a:off x="683568" y="2276872"/>
            <a:ext cx="2686553" cy="1968624"/>
          </a:xfrm>
          <a:custGeom>
            <a:avLst/>
            <a:gdLst>
              <a:gd name="connsiteX0" fmla="*/ 0 w 2187524"/>
              <a:gd name="connsiteY0" fmla="*/ 1093762 h 2187524"/>
              <a:gd name="connsiteX1" fmla="*/ 320357 w 2187524"/>
              <a:gd name="connsiteY1" fmla="*/ 320356 h 2187524"/>
              <a:gd name="connsiteX2" fmla="*/ 1093764 w 2187524"/>
              <a:gd name="connsiteY2" fmla="*/ 2 h 2187524"/>
              <a:gd name="connsiteX3" fmla="*/ 1867170 w 2187524"/>
              <a:gd name="connsiteY3" fmla="*/ 320359 h 2187524"/>
              <a:gd name="connsiteX4" fmla="*/ 2187524 w 2187524"/>
              <a:gd name="connsiteY4" fmla="*/ 1093766 h 2187524"/>
              <a:gd name="connsiteX5" fmla="*/ 1867168 w 2187524"/>
              <a:gd name="connsiteY5" fmla="*/ 1867173 h 2187524"/>
              <a:gd name="connsiteX6" fmla="*/ 1093761 w 2187524"/>
              <a:gd name="connsiteY6" fmla="*/ 2187528 h 2187524"/>
              <a:gd name="connsiteX7" fmla="*/ 320354 w 2187524"/>
              <a:gd name="connsiteY7" fmla="*/ 1867172 h 2187524"/>
              <a:gd name="connsiteX8" fmla="*/ -1 w 2187524"/>
              <a:gd name="connsiteY8" fmla="*/ 1093765 h 2187524"/>
              <a:gd name="connsiteX9" fmla="*/ 0 w 2187524"/>
              <a:gd name="connsiteY9" fmla="*/ 1093762 h 218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7524" h="2187524">
                <a:moveTo>
                  <a:pt x="0" y="1093762"/>
                </a:moveTo>
                <a:cubicBezTo>
                  <a:pt x="0" y="803678"/>
                  <a:pt x="115236" y="525476"/>
                  <a:pt x="320357" y="320356"/>
                </a:cubicBezTo>
                <a:cubicBezTo>
                  <a:pt x="525478" y="115236"/>
                  <a:pt x="803680" y="1"/>
                  <a:pt x="1093764" y="2"/>
                </a:cubicBezTo>
                <a:cubicBezTo>
                  <a:pt x="1383848" y="2"/>
                  <a:pt x="1662050" y="115238"/>
                  <a:pt x="1867170" y="320359"/>
                </a:cubicBezTo>
                <a:cubicBezTo>
                  <a:pt x="2072290" y="525480"/>
                  <a:pt x="2187525" y="803682"/>
                  <a:pt x="2187524" y="1093766"/>
                </a:cubicBezTo>
                <a:cubicBezTo>
                  <a:pt x="2187524" y="1383850"/>
                  <a:pt x="2072289" y="1662053"/>
                  <a:pt x="1867168" y="1867173"/>
                </a:cubicBezTo>
                <a:cubicBezTo>
                  <a:pt x="1662048" y="2072293"/>
                  <a:pt x="1383845" y="2187528"/>
                  <a:pt x="1093761" y="2187528"/>
                </a:cubicBezTo>
                <a:cubicBezTo>
                  <a:pt x="803677" y="2187528"/>
                  <a:pt x="525474" y="2072292"/>
                  <a:pt x="320354" y="1867172"/>
                </a:cubicBezTo>
                <a:cubicBezTo>
                  <a:pt x="115234" y="1662052"/>
                  <a:pt x="-1" y="1383849"/>
                  <a:pt x="-1" y="1093765"/>
                </a:cubicBezTo>
                <a:cubicBezTo>
                  <a:pt x="-1" y="1093764"/>
                  <a:pt x="0" y="1093763"/>
                  <a:pt x="0" y="1093762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shade val="80000"/>
              <a:alpha val="50000"/>
              <a:hueOff val="0"/>
              <a:satOff val="-28019"/>
              <a:lumOff val="31752"/>
              <a:alphaOff val="0"/>
            </a:schemeClr>
          </a:fillRef>
          <a:effectRef idx="0">
            <a:schemeClr val="accent2">
              <a:shade val="80000"/>
              <a:alpha val="50000"/>
              <a:hueOff val="0"/>
              <a:satOff val="-28019"/>
              <a:lumOff val="31752"/>
              <a:alphaOff val="0"/>
            </a:schemeClr>
          </a:effectRef>
          <a:fontRef idx="minor">
            <a:schemeClr val="tx1"/>
          </a:fontRef>
        </p:style>
        <p:txBody>
          <a:bodyPr lIns="340676" tIns="340675" rIns="340676" bIns="340675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s-AR" sz="2000" b="1" dirty="0">
                <a:solidFill>
                  <a:srgbClr val="008000"/>
                </a:solidFill>
                <a:cs typeface="Arial" pitchFamily="34" charset="0"/>
              </a:rPr>
              <a:t>Estrategias </a:t>
            </a:r>
            <a:r>
              <a:rPr lang="es-AR" sz="2000" b="1" dirty="0" smtClean="0">
                <a:solidFill>
                  <a:srgbClr val="008000"/>
                </a:solidFill>
                <a:cs typeface="Arial" pitchFamily="34" charset="0"/>
              </a:rPr>
              <a:t>para evaluar proceso, resultados e impacto</a:t>
            </a:r>
            <a:endParaRPr lang="es-AR" sz="2000" b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56354" name="Text Box 34"/>
          <p:cNvSpPr txBox="1">
            <a:spLocks noChangeArrowheads="1"/>
          </p:cNvSpPr>
          <p:nvPr/>
        </p:nvSpPr>
        <p:spPr bwMode="auto">
          <a:xfrm>
            <a:off x="6962303" y="985222"/>
            <a:ext cx="2146201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660066"/>
                </a:solidFill>
                <a:latin typeface="Zapf Dingbats"/>
                <a:cs typeface="Arial" pitchFamily="34" charset="0"/>
              </a:rPr>
              <a:t>Planificaci</a:t>
            </a:r>
            <a:r>
              <a:rPr lang="es-AR" b="1" dirty="0">
                <a:solidFill>
                  <a:srgbClr val="660066"/>
                </a:solidFill>
                <a:latin typeface="Zapf Dingbats"/>
                <a:cs typeface="Arial" pitchFamily="34" charset="0"/>
              </a:rPr>
              <a:t>ó</a:t>
            </a:r>
            <a:r>
              <a:rPr lang="en-US" b="1" dirty="0">
                <a:solidFill>
                  <a:srgbClr val="660066"/>
                </a:solidFill>
                <a:latin typeface="Zapf Dingbats"/>
                <a:cs typeface="Arial" pitchFamily="34" charset="0"/>
              </a:rPr>
              <a:t>n</a:t>
            </a:r>
          </a:p>
        </p:txBody>
      </p:sp>
      <p:sp>
        <p:nvSpPr>
          <p:cNvPr id="56355" name="Text Box 35"/>
          <p:cNvSpPr txBox="1">
            <a:spLocks noChangeArrowheads="1"/>
          </p:cNvSpPr>
          <p:nvPr/>
        </p:nvSpPr>
        <p:spPr bwMode="auto">
          <a:xfrm>
            <a:off x="0" y="6021288"/>
            <a:ext cx="1979712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008000"/>
                </a:solidFill>
                <a:latin typeface="Zapf Dingbats"/>
                <a:cs typeface="Arial" pitchFamily="34" charset="0"/>
              </a:rPr>
              <a:t>Ejecuci</a:t>
            </a:r>
            <a:r>
              <a:rPr lang="es-AR" b="1" dirty="0">
                <a:solidFill>
                  <a:srgbClr val="008000"/>
                </a:solidFill>
                <a:latin typeface="Zapf Dingbats"/>
                <a:cs typeface="Arial" pitchFamily="34" charset="0"/>
              </a:rPr>
              <a:t>ó</a:t>
            </a:r>
            <a:r>
              <a:rPr lang="en-US" b="1" dirty="0" smtClean="0">
                <a:solidFill>
                  <a:srgbClr val="008000"/>
                </a:solidFill>
                <a:latin typeface="Zapf Dingbats"/>
                <a:cs typeface="Arial" pitchFamily="34" charset="0"/>
              </a:rPr>
              <a:t>n</a:t>
            </a:r>
          </a:p>
          <a:p>
            <a:pPr algn="ctr">
              <a:spcBef>
                <a:spcPct val="50000"/>
              </a:spcBef>
            </a:pPr>
            <a:endParaRPr lang="en-US" b="1" dirty="0">
              <a:solidFill>
                <a:srgbClr val="008000"/>
              </a:solidFill>
              <a:latin typeface="Zapf Dingbats"/>
              <a:cs typeface="Arial" pitchFamily="34" charset="0"/>
            </a:endParaRPr>
          </a:p>
        </p:txBody>
      </p:sp>
      <p:sp>
        <p:nvSpPr>
          <p:cNvPr id="20" name="19 Forma libre"/>
          <p:cNvSpPr/>
          <p:nvPr/>
        </p:nvSpPr>
        <p:spPr>
          <a:xfrm>
            <a:off x="4499992" y="4889376"/>
            <a:ext cx="2688122" cy="1968624"/>
          </a:xfrm>
          <a:custGeom>
            <a:avLst/>
            <a:gdLst>
              <a:gd name="connsiteX0" fmla="*/ 0 w 2187524"/>
              <a:gd name="connsiteY0" fmla="*/ 1093762 h 2187524"/>
              <a:gd name="connsiteX1" fmla="*/ 320357 w 2187524"/>
              <a:gd name="connsiteY1" fmla="*/ 320356 h 2187524"/>
              <a:gd name="connsiteX2" fmla="*/ 1093764 w 2187524"/>
              <a:gd name="connsiteY2" fmla="*/ 2 h 2187524"/>
              <a:gd name="connsiteX3" fmla="*/ 1867170 w 2187524"/>
              <a:gd name="connsiteY3" fmla="*/ 320359 h 2187524"/>
              <a:gd name="connsiteX4" fmla="*/ 2187524 w 2187524"/>
              <a:gd name="connsiteY4" fmla="*/ 1093766 h 2187524"/>
              <a:gd name="connsiteX5" fmla="*/ 1867168 w 2187524"/>
              <a:gd name="connsiteY5" fmla="*/ 1867173 h 2187524"/>
              <a:gd name="connsiteX6" fmla="*/ 1093761 w 2187524"/>
              <a:gd name="connsiteY6" fmla="*/ 2187528 h 2187524"/>
              <a:gd name="connsiteX7" fmla="*/ 320354 w 2187524"/>
              <a:gd name="connsiteY7" fmla="*/ 1867172 h 2187524"/>
              <a:gd name="connsiteX8" fmla="*/ -1 w 2187524"/>
              <a:gd name="connsiteY8" fmla="*/ 1093765 h 2187524"/>
              <a:gd name="connsiteX9" fmla="*/ 0 w 2187524"/>
              <a:gd name="connsiteY9" fmla="*/ 1093762 h 218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7524" h="2187524">
                <a:moveTo>
                  <a:pt x="0" y="1093762"/>
                </a:moveTo>
                <a:cubicBezTo>
                  <a:pt x="0" y="803678"/>
                  <a:pt x="115236" y="525476"/>
                  <a:pt x="320357" y="320356"/>
                </a:cubicBezTo>
                <a:cubicBezTo>
                  <a:pt x="525478" y="115236"/>
                  <a:pt x="803680" y="1"/>
                  <a:pt x="1093764" y="2"/>
                </a:cubicBezTo>
                <a:cubicBezTo>
                  <a:pt x="1383848" y="2"/>
                  <a:pt x="1662050" y="115238"/>
                  <a:pt x="1867170" y="320359"/>
                </a:cubicBezTo>
                <a:cubicBezTo>
                  <a:pt x="2072290" y="525480"/>
                  <a:pt x="2187525" y="803682"/>
                  <a:pt x="2187524" y="1093766"/>
                </a:cubicBezTo>
                <a:cubicBezTo>
                  <a:pt x="2187524" y="1383850"/>
                  <a:pt x="2072289" y="1662053"/>
                  <a:pt x="1867168" y="1867173"/>
                </a:cubicBezTo>
                <a:cubicBezTo>
                  <a:pt x="1662048" y="2072293"/>
                  <a:pt x="1383845" y="2187528"/>
                  <a:pt x="1093761" y="2187528"/>
                </a:cubicBezTo>
                <a:cubicBezTo>
                  <a:pt x="803677" y="2187528"/>
                  <a:pt x="525474" y="2072292"/>
                  <a:pt x="320354" y="1867172"/>
                </a:cubicBezTo>
                <a:cubicBezTo>
                  <a:pt x="115234" y="1662052"/>
                  <a:pt x="-1" y="1383849"/>
                  <a:pt x="-1" y="1093765"/>
                </a:cubicBezTo>
                <a:cubicBezTo>
                  <a:pt x="-1" y="1093764"/>
                  <a:pt x="0" y="1093763"/>
                  <a:pt x="0" y="1093762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shade val="80000"/>
              <a:alpha val="50000"/>
              <a:hueOff val="0"/>
              <a:satOff val="-16811"/>
              <a:lumOff val="19051"/>
              <a:alphaOff val="0"/>
            </a:schemeClr>
          </a:fillRef>
          <a:effectRef idx="0">
            <a:schemeClr val="accent2">
              <a:shade val="80000"/>
              <a:alpha val="50000"/>
              <a:hueOff val="0"/>
              <a:satOff val="-16811"/>
              <a:lumOff val="19051"/>
              <a:alphaOff val="0"/>
            </a:schemeClr>
          </a:effectRef>
          <a:fontRef idx="minor">
            <a:schemeClr val="tx1"/>
          </a:fontRef>
        </p:style>
        <p:txBody>
          <a:bodyPr lIns="340676" tIns="340675" rIns="340676" bIns="340675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s-AR" sz="2000" b="1" dirty="0" smtClean="0">
                <a:solidFill>
                  <a:srgbClr val="008000"/>
                </a:solidFill>
                <a:cs typeface="Arial" pitchFamily="34" charset="0"/>
              </a:rPr>
              <a:t>Identificar necesidades de evidencia científica local</a:t>
            </a:r>
            <a:endParaRPr lang="es-AR" sz="2000" b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1" name="20 Forma libre"/>
          <p:cNvSpPr/>
          <p:nvPr/>
        </p:nvSpPr>
        <p:spPr>
          <a:xfrm>
            <a:off x="1403648" y="1196752"/>
            <a:ext cx="2686553" cy="1968624"/>
          </a:xfrm>
          <a:custGeom>
            <a:avLst/>
            <a:gdLst>
              <a:gd name="connsiteX0" fmla="*/ 0 w 2187524"/>
              <a:gd name="connsiteY0" fmla="*/ 1093762 h 2187524"/>
              <a:gd name="connsiteX1" fmla="*/ 320357 w 2187524"/>
              <a:gd name="connsiteY1" fmla="*/ 320356 h 2187524"/>
              <a:gd name="connsiteX2" fmla="*/ 1093764 w 2187524"/>
              <a:gd name="connsiteY2" fmla="*/ 2 h 2187524"/>
              <a:gd name="connsiteX3" fmla="*/ 1867170 w 2187524"/>
              <a:gd name="connsiteY3" fmla="*/ 320359 h 2187524"/>
              <a:gd name="connsiteX4" fmla="*/ 2187524 w 2187524"/>
              <a:gd name="connsiteY4" fmla="*/ 1093766 h 2187524"/>
              <a:gd name="connsiteX5" fmla="*/ 1867168 w 2187524"/>
              <a:gd name="connsiteY5" fmla="*/ 1867173 h 2187524"/>
              <a:gd name="connsiteX6" fmla="*/ 1093761 w 2187524"/>
              <a:gd name="connsiteY6" fmla="*/ 2187528 h 2187524"/>
              <a:gd name="connsiteX7" fmla="*/ 320354 w 2187524"/>
              <a:gd name="connsiteY7" fmla="*/ 1867172 h 2187524"/>
              <a:gd name="connsiteX8" fmla="*/ -1 w 2187524"/>
              <a:gd name="connsiteY8" fmla="*/ 1093765 h 2187524"/>
              <a:gd name="connsiteX9" fmla="*/ 0 w 2187524"/>
              <a:gd name="connsiteY9" fmla="*/ 1093762 h 218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7524" h="2187524">
                <a:moveTo>
                  <a:pt x="0" y="1093762"/>
                </a:moveTo>
                <a:cubicBezTo>
                  <a:pt x="0" y="803678"/>
                  <a:pt x="115236" y="525476"/>
                  <a:pt x="320357" y="320356"/>
                </a:cubicBezTo>
                <a:cubicBezTo>
                  <a:pt x="525478" y="115236"/>
                  <a:pt x="803680" y="1"/>
                  <a:pt x="1093764" y="2"/>
                </a:cubicBezTo>
                <a:cubicBezTo>
                  <a:pt x="1383848" y="2"/>
                  <a:pt x="1662050" y="115238"/>
                  <a:pt x="1867170" y="320359"/>
                </a:cubicBezTo>
                <a:cubicBezTo>
                  <a:pt x="2072290" y="525480"/>
                  <a:pt x="2187525" y="803682"/>
                  <a:pt x="2187524" y="1093766"/>
                </a:cubicBezTo>
                <a:cubicBezTo>
                  <a:pt x="2187524" y="1383850"/>
                  <a:pt x="2072289" y="1662053"/>
                  <a:pt x="1867168" y="1867173"/>
                </a:cubicBezTo>
                <a:cubicBezTo>
                  <a:pt x="1662048" y="2072293"/>
                  <a:pt x="1383845" y="2187528"/>
                  <a:pt x="1093761" y="2187528"/>
                </a:cubicBezTo>
                <a:cubicBezTo>
                  <a:pt x="803677" y="2187528"/>
                  <a:pt x="525474" y="2072292"/>
                  <a:pt x="320354" y="1867172"/>
                </a:cubicBezTo>
                <a:cubicBezTo>
                  <a:pt x="115234" y="1662052"/>
                  <a:pt x="-1" y="1383849"/>
                  <a:pt x="-1" y="1093765"/>
                </a:cubicBezTo>
                <a:cubicBezTo>
                  <a:pt x="-1" y="1093764"/>
                  <a:pt x="0" y="1093763"/>
                  <a:pt x="0" y="1093762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shade val="80000"/>
              <a:alpha val="50000"/>
              <a:hueOff val="0"/>
              <a:satOff val="-28019"/>
              <a:lumOff val="31752"/>
              <a:alphaOff val="0"/>
            </a:schemeClr>
          </a:fillRef>
          <a:effectRef idx="0">
            <a:schemeClr val="accent2">
              <a:shade val="80000"/>
              <a:alpha val="50000"/>
              <a:hueOff val="0"/>
              <a:satOff val="-28019"/>
              <a:lumOff val="31752"/>
              <a:alphaOff val="0"/>
            </a:schemeClr>
          </a:effectRef>
          <a:fontRef idx="minor">
            <a:schemeClr val="tx1"/>
          </a:fontRef>
        </p:style>
        <p:txBody>
          <a:bodyPr lIns="340676" tIns="340675" rIns="340676" bIns="340675" anchor="ctr"/>
          <a:lstStyle/>
          <a:p>
            <a:pPr algn="ctr" defTabSz="7112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s-AR" sz="2000" b="1" dirty="0" smtClean="0">
                <a:solidFill>
                  <a:srgbClr val="008000"/>
                </a:solidFill>
                <a:cs typeface="Arial" pitchFamily="34" charset="0"/>
              </a:rPr>
              <a:t>Mejorar vínculos</a:t>
            </a:r>
            <a:endParaRPr lang="es-AR" sz="2000" b="1" dirty="0">
              <a:solidFill>
                <a:srgbClr val="008000"/>
              </a:solidFill>
              <a:cs typeface="Arial" pitchFamily="34" charset="0"/>
            </a:endParaRPr>
          </a:p>
        </p:txBody>
      </p:sp>
      <p:pic>
        <p:nvPicPr>
          <p:cNvPr id="18" name="~PP2309.WAV">
            <a:hlinkClick r:id="" action="ppaction://media"/>
          </p:cNvPr>
          <p:cNvPicPr>
            <a:picLocks noRot="1" noChangeAspect="1"/>
          </p:cNvPicPr>
          <p:nvPr>
            <a:wavAudioFile r:embed="rId2" name="~PP2309.WAV"/>
          </p:nvPr>
        </p:nvPicPr>
        <p:blipFill>
          <a:blip r:embed="rId5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5596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6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6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5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6354" grpId="0" animBg="1"/>
      <p:bldP spid="563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706" name="Diagram 2"/>
          <p:cNvGraphicFramePr>
            <a:graphicFrameLocks/>
          </p:cNvGraphicFramePr>
          <p:nvPr/>
        </p:nvGraphicFramePr>
        <p:xfrm>
          <a:off x="376238" y="692696"/>
          <a:ext cx="8389937" cy="5650954"/>
        </p:xfrm>
        <a:graphic>
          <a:graphicData uri="http://schemas.openxmlformats.org/drawingml/2006/compatibility">
            <com:legacyDrawing xmlns:com="http://schemas.openxmlformats.org/drawingml/2006/compatibility" spid="_x0000_s840706"/>
          </a:graphicData>
        </a:graphic>
      </p:graphicFrame>
      <p:sp>
        <p:nvSpPr>
          <p:cNvPr id="840728" name="Text Box 24"/>
          <p:cNvSpPr txBox="1">
            <a:spLocks noChangeArrowheads="1"/>
          </p:cNvSpPr>
          <p:nvPr/>
        </p:nvSpPr>
        <p:spPr bwMode="auto">
          <a:xfrm>
            <a:off x="1212850" y="141288"/>
            <a:ext cx="67167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latin typeface="+mj-lt"/>
              </a:rPr>
              <a:t>EVIPNet</a:t>
            </a:r>
            <a:r>
              <a:rPr lang="en-US" sz="2800" b="1" dirty="0">
                <a:latin typeface="+mj-lt"/>
              </a:rPr>
              <a:t> en la pr</a:t>
            </a:r>
            <a:r>
              <a:rPr lang="es-ES" sz="2800" b="1" dirty="0">
                <a:latin typeface="+mj-lt"/>
              </a:rPr>
              <a:t>á</a:t>
            </a:r>
            <a:r>
              <a:rPr lang="en-US" sz="2800" b="1" dirty="0" err="1">
                <a:latin typeface="+mj-lt"/>
              </a:rPr>
              <a:t>ctica</a:t>
            </a:r>
            <a:endParaRPr lang="en-US" sz="2800" b="1" dirty="0">
              <a:latin typeface="+mj-lt"/>
            </a:endParaRPr>
          </a:p>
        </p:txBody>
      </p:sp>
      <p:pic>
        <p:nvPicPr>
          <p:cNvPr id="4" name="~PP3567.WAV">
            <a:hlinkClick r:id="" action="ppaction://media"/>
          </p:cNvPr>
          <p:cNvPicPr>
            <a:picLocks noRot="1" noChangeAspect="1"/>
          </p:cNvPicPr>
          <p:nvPr>
            <a:wavAudioFile r:embed="rId3" name="~PP3567.WAV"/>
          </p:nvPr>
        </p:nvPicPr>
        <p:blipFill>
          <a:blip r:embed="rId6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Tm="542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84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Dgm spid="84070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2" name="Picture 4" descr="http://t3.gstatic.com/images?q=tbn:ANd9GcTcXmIytiFiZukazFYSnxcvKiDrEUxRKqdhB0xc8OTBEuzMs9o&amp;t=1&amp;usg=__k0_3OHIFUqI1oXi5ydcSqePlXnQ=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292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 descr="http://t3.gstatic.com/images?q=tbn:ANd9GcTcXmIytiFiZukazFYSnxcvKiDrEUxRKqdhB0xc8OTBEuzMs9o&amp;t=1&amp;usg=__k0_3OHIFUqI1oXi5ydcSqePlXnQ=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75" y="352425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2756" name="Text Box 5"/>
          <p:cNvSpPr txBox="1">
            <a:spLocks noChangeArrowheads="1"/>
          </p:cNvSpPr>
          <p:nvPr/>
        </p:nvSpPr>
        <p:spPr bwMode="auto">
          <a:xfrm rot="10800000" flipV="1">
            <a:off x="742950" y="400050"/>
            <a:ext cx="6115050" cy="1171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 b="1">
                <a:latin typeface="Verdana" pitchFamily="34" charset="0"/>
                <a:cs typeface="Arial" pitchFamily="34" charset="0"/>
              </a:rPr>
              <a:t>Investigadores</a:t>
            </a:r>
            <a:endParaRPr lang="es-MX" sz="3200" b="1">
              <a:latin typeface="Verdana" pitchFamily="34" charset="0"/>
              <a:cs typeface="Arial" pitchFamily="34" charset="0"/>
            </a:endParaRPr>
          </a:p>
        </p:txBody>
      </p:sp>
      <p:sp>
        <p:nvSpPr>
          <p:cNvPr id="842757" name="Text Box 5"/>
          <p:cNvSpPr txBox="1">
            <a:spLocks noChangeArrowheads="1"/>
          </p:cNvSpPr>
          <p:nvPr/>
        </p:nvSpPr>
        <p:spPr bwMode="auto">
          <a:xfrm>
            <a:off x="4000500" y="5343525"/>
            <a:ext cx="5143500" cy="1162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 b="1">
                <a:latin typeface="Verdana" pitchFamily="34" charset="0"/>
                <a:cs typeface="Arial" pitchFamily="34" charset="0"/>
              </a:rPr>
              <a:t>Decisores</a:t>
            </a:r>
            <a:endParaRPr lang="es-MX" sz="3200" b="1">
              <a:latin typeface="Verdana" pitchFamily="34" charset="0"/>
              <a:cs typeface="Arial" pitchFamily="34" charset="0"/>
            </a:endParaRP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4268821" y="1435857"/>
            <a:ext cx="492443" cy="431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anchor="ctr">
            <a:spAutoFit/>
          </a:bodyPr>
          <a:lstStyle/>
          <a:p>
            <a:pPr algn="ctr" eaLnBrk="0" hangingPunct="0">
              <a:defRPr/>
            </a:pPr>
            <a:r>
              <a:rPr lang="en-US" sz="2000" b="1" dirty="0" err="1">
                <a:solidFill>
                  <a:srgbClr val="C00000"/>
                </a:solidFill>
                <a:latin typeface="+mn-lt"/>
                <a:cs typeface="Arial" charset="0"/>
              </a:rPr>
              <a:t>EVIPNet</a:t>
            </a:r>
            <a:r>
              <a:rPr lang="en-US" sz="2000" b="1" dirty="0">
                <a:solidFill>
                  <a:srgbClr val="C00000"/>
                </a:solidFill>
                <a:latin typeface="+mn-lt"/>
                <a:cs typeface="Arial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+mn-lt"/>
                <a:cs typeface="Arial" charset="0"/>
              </a:rPr>
              <a:t>como</a:t>
            </a:r>
            <a:r>
              <a:rPr lang="en-US" sz="2000" b="1" dirty="0">
                <a:solidFill>
                  <a:srgbClr val="C00000"/>
                </a:solidFill>
                <a:latin typeface="+mn-lt"/>
                <a:cs typeface="Arial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+mn-lt"/>
                <a:cs typeface="Arial" charset="0"/>
              </a:rPr>
              <a:t>catalizador</a:t>
            </a:r>
            <a:r>
              <a:rPr lang="en-US" sz="2000" b="1" dirty="0">
                <a:solidFill>
                  <a:srgbClr val="C00000"/>
                </a:solidFill>
                <a:latin typeface="+mn-lt"/>
                <a:cs typeface="Arial" charset="0"/>
              </a:rPr>
              <a:t> del </a:t>
            </a:r>
            <a:r>
              <a:rPr lang="en-US" sz="2000" b="1" dirty="0" err="1">
                <a:solidFill>
                  <a:srgbClr val="C00000"/>
                </a:solidFill>
                <a:latin typeface="+mn-lt"/>
                <a:cs typeface="Arial" charset="0"/>
              </a:rPr>
              <a:t>proceso</a:t>
            </a:r>
            <a:endParaRPr lang="es-MX" sz="2000" b="1" dirty="0">
              <a:solidFill>
                <a:srgbClr val="C00000"/>
              </a:solidFill>
              <a:latin typeface="+mn-lt"/>
              <a:cs typeface="Arial" charset="0"/>
            </a:endParaRPr>
          </a:p>
        </p:txBody>
      </p:sp>
      <p:pic>
        <p:nvPicPr>
          <p:cNvPr id="7" name="~PP3790.WAV">
            <a:hlinkClick r:id="" action="ppaction://media"/>
          </p:cNvPr>
          <p:cNvPicPr>
            <a:picLocks noRot="1" noChangeAspect="1"/>
          </p:cNvPicPr>
          <p:nvPr>
            <a:wavAudioFile r:embed="rId2" name="~PP3790.WAV"/>
          </p:nvPr>
        </p:nvPicPr>
        <p:blipFill>
          <a:blip r:embed="rId6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90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17152 L 0.25382 0.27685 " pathEditMode="relative" ptsTypes="AA">
                                      <p:cBhvr>
                                        <p:cTn id="10" dur="20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663 -0.01389 L -0.26024 -0.15787 " pathEditMode="relative" ptsTypes="AA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Outlined Map of North America"/>
          <p:cNvPicPr>
            <a:picLocks noGrp="1" noChangeAspect="1" noChangeArrowheads="1"/>
          </p:cNvPicPr>
          <p:nvPr>
            <p:ph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990975" y="349250"/>
            <a:ext cx="4318000" cy="5853113"/>
          </a:xfrm>
        </p:spPr>
      </p:pic>
      <p:sp>
        <p:nvSpPr>
          <p:cNvPr id="5" name="4 Título"/>
          <p:cNvSpPr>
            <a:spLocks noGrp="1"/>
          </p:cNvSpPr>
          <p:nvPr>
            <p:ph type="title" idx="4294967295"/>
          </p:nvPr>
        </p:nvSpPr>
        <p:spPr>
          <a:xfrm>
            <a:off x="251520" y="5157192"/>
            <a:ext cx="5223942" cy="954087"/>
          </a:xfrm>
        </p:spPr>
        <p:txBody>
          <a:bodyPr anchor="t"/>
          <a:lstStyle/>
          <a:p>
            <a:pPr algn="l"/>
            <a:r>
              <a:rPr lang="es-AR" sz="3600" b="1" dirty="0" err="1">
                <a:solidFill>
                  <a:schemeClr val="accent6">
                    <a:lumMod val="75000"/>
                  </a:schemeClr>
                </a:solidFill>
              </a:rPr>
              <a:t>EVIPNet</a:t>
            </a:r>
            <a:r>
              <a:rPr lang="es-AR" sz="3600" b="1" dirty="0">
                <a:solidFill>
                  <a:schemeClr val="accent6">
                    <a:lumMod val="75000"/>
                  </a:schemeClr>
                </a:solidFill>
              </a:rPr>
              <a:t> en las Américas</a:t>
            </a:r>
          </a:p>
        </p:txBody>
      </p:sp>
      <p:sp>
        <p:nvSpPr>
          <p:cNvPr id="8" name="7 Marcador de texto"/>
          <p:cNvSpPr>
            <a:spLocks noGrp="1"/>
          </p:cNvSpPr>
          <p:nvPr>
            <p:ph type="body" sz="half" idx="4294967295"/>
          </p:nvPr>
        </p:nvSpPr>
        <p:spPr>
          <a:xfrm>
            <a:off x="247650" y="1254125"/>
            <a:ext cx="3475038" cy="261461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s-AR" sz="2000" b="1"/>
              <a:t>En ejecución   </a:t>
            </a:r>
          </a:p>
          <a:p>
            <a:pPr marL="0" indent="0">
              <a:buFontTx/>
              <a:buNone/>
            </a:pPr>
            <a:endParaRPr lang="es-AR" sz="2000" b="1"/>
          </a:p>
          <a:p>
            <a:pPr marL="0" indent="0">
              <a:buFontTx/>
              <a:buNone/>
            </a:pPr>
            <a:r>
              <a:rPr lang="es-AR" sz="2000" b="1"/>
              <a:t>Intención</a:t>
            </a:r>
          </a:p>
          <a:p>
            <a:pPr marL="0" indent="0">
              <a:buFontTx/>
              <a:buNone/>
            </a:pPr>
            <a:endParaRPr lang="es-AR" sz="2000" b="1"/>
          </a:p>
          <a:p>
            <a:pPr marL="0" indent="0">
              <a:buFontTx/>
              <a:buNone/>
            </a:pPr>
            <a:r>
              <a:rPr lang="es-AR" sz="2000" b="1"/>
              <a:t>Otras plataformas </a:t>
            </a:r>
          </a:p>
          <a:p>
            <a:pPr marL="0" indent="0">
              <a:buFontTx/>
              <a:buNone/>
            </a:pPr>
            <a:r>
              <a:rPr lang="es-AR" sz="2000" b="1"/>
              <a:t>de TC</a:t>
            </a:r>
          </a:p>
          <a:p>
            <a:pPr marL="0" indent="0">
              <a:buFontTx/>
              <a:buNone/>
            </a:pPr>
            <a:endParaRPr lang="es-AR" sz="2000" b="1"/>
          </a:p>
          <a:p>
            <a:pPr marL="0" indent="0">
              <a:buFontTx/>
              <a:buNone/>
            </a:pPr>
            <a:endParaRPr lang="es-AR" sz="2000" b="1"/>
          </a:p>
          <a:p>
            <a:pPr marL="0" indent="0">
              <a:buFontTx/>
              <a:buNone/>
            </a:pPr>
            <a:endParaRPr lang="es-AR" sz="2000" b="1"/>
          </a:p>
          <a:p>
            <a:pPr marL="0" indent="0">
              <a:buFontTx/>
              <a:buNone/>
            </a:pPr>
            <a:endParaRPr lang="es-AR" sz="2000" b="1"/>
          </a:p>
          <a:p>
            <a:pPr marL="0" indent="0">
              <a:buFontTx/>
              <a:buNone/>
            </a:pPr>
            <a:endParaRPr lang="es-AR" sz="2000" b="1"/>
          </a:p>
        </p:txBody>
      </p:sp>
      <p:sp>
        <p:nvSpPr>
          <p:cNvPr id="844805" name="9 Elipse"/>
          <p:cNvSpPr>
            <a:spLocks noChangeArrowheads="1"/>
          </p:cNvSpPr>
          <p:nvPr/>
        </p:nvSpPr>
        <p:spPr bwMode="auto">
          <a:xfrm>
            <a:off x="2682875" y="1285875"/>
            <a:ext cx="361950" cy="276225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AR">
              <a:latin typeface="Zapf Dingbats"/>
              <a:cs typeface="Arial" pitchFamily="34" charset="0"/>
            </a:endParaRPr>
          </a:p>
        </p:txBody>
      </p:sp>
      <p:sp>
        <p:nvSpPr>
          <p:cNvPr id="844806" name="10 Elipse"/>
          <p:cNvSpPr>
            <a:spLocks noChangeArrowheads="1"/>
          </p:cNvSpPr>
          <p:nvPr/>
        </p:nvSpPr>
        <p:spPr bwMode="auto">
          <a:xfrm>
            <a:off x="2682875" y="1990725"/>
            <a:ext cx="361950" cy="27622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AR">
              <a:latin typeface="Zapf Dingbats"/>
              <a:cs typeface="Arial" pitchFamily="34" charset="0"/>
            </a:endParaRPr>
          </a:p>
        </p:txBody>
      </p:sp>
      <p:sp>
        <p:nvSpPr>
          <p:cNvPr id="844807" name="11 Elipse"/>
          <p:cNvSpPr>
            <a:spLocks noChangeArrowheads="1"/>
          </p:cNvSpPr>
          <p:nvPr/>
        </p:nvSpPr>
        <p:spPr bwMode="auto">
          <a:xfrm>
            <a:off x="2682875" y="2798763"/>
            <a:ext cx="361950" cy="276225"/>
          </a:xfrm>
          <a:prstGeom prst="ellipse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AR">
              <a:latin typeface="Zapf Dingbats"/>
              <a:cs typeface="Arial" pitchFamily="34" charset="0"/>
            </a:endParaRPr>
          </a:p>
        </p:txBody>
      </p:sp>
      <p:sp>
        <p:nvSpPr>
          <p:cNvPr id="17" name="16 Elipse"/>
          <p:cNvSpPr>
            <a:spLocks noChangeArrowheads="1"/>
          </p:cNvSpPr>
          <p:nvPr/>
        </p:nvSpPr>
        <p:spPr bwMode="auto">
          <a:xfrm>
            <a:off x="7448550" y="4705350"/>
            <a:ext cx="200025" cy="20955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AR">
              <a:latin typeface="Zapf Dingbats"/>
              <a:cs typeface="Arial" pitchFamily="34" charset="0"/>
            </a:endParaRPr>
          </a:p>
        </p:txBody>
      </p:sp>
      <p:sp>
        <p:nvSpPr>
          <p:cNvPr id="18" name="17 Elipse"/>
          <p:cNvSpPr>
            <a:spLocks noChangeArrowheads="1"/>
          </p:cNvSpPr>
          <p:nvPr/>
        </p:nvSpPr>
        <p:spPr bwMode="auto">
          <a:xfrm>
            <a:off x="7591425" y="4219575"/>
            <a:ext cx="200025" cy="20955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AR">
              <a:latin typeface="Zapf Dingbats"/>
              <a:cs typeface="Arial" pitchFamily="34" charset="0"/>
            </a:endParaRPr>
          </a:p>
        </p:txBody>
      </p:sp>
      <p:sp>
        <p:nvSpPr>
          <p:cNvPr id="19" name="18 Elipse"/>
          <p:cNvSpPr>
            <a:spLocks noChangeArrowheads="1"/>
          </p:cNvSpPr>
          <p:nvPr/>
        </p:nvSpPr>
        <p:spPr bwMode="auto">
          <a:xfrm>
            <a:off x="7277100" y="3429000"/>
            <a:ext cx="200025" cy="20955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AR">
              <a:latin typeface="Zapf Dingbats"/>
              <a:cs typeface="Arial" pitchFamily="34" charset="0"/>
            </a:endParaRPr>
          </a:p>
        </p:txBody>
      </p:sp>
      <p:sp>
        <p:nvSpPr>
          <p:cNvPr id="20" name="19 Elipse"/>
          <p:cNvSpPr>
            <a:spLocks noChangeArrowheads="1"/>
          </p:cNvSpPr>
          <p:nvPr/>
        </p:nvSpPr>
        <p:spPr bwMode="auto">
          <a:xfrm>
            <a:off x="5915025" y="2925763"/>
            <a:ext cx="200025" cy="209550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AR">
              <a:latin typeface="Zapf Dingbats"/>
              <a:cs typeface="Arial" pitchFamily="34" charset="0"/>
            </a:endParaRPr>
          </a:p>
        </p:txBody>
      </p:sp>
      <p:sp>
        <p:nvSpPr>
          <p:cNvPr id="22" name="21 Elipse"/>
          <p:cNvSpPr>
            <a:spLocks noChangeArrowheads="1"/>
          </p:cNvSpPr>
          <p:nvPr/>
        </p:nvSpPr>
        <p:spPr bwMode="auto">
          <a:xfrm>
            <a:off x="6819900" y="3381375"/>
            <a:ext cx="200025" cy="20955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AR">
              <a:latin typeface="Zapf Dingbats"/>
              <a:cs typeface="Arial" pitchFamily="34" charset="0"/>
            </a:endParaRPr>
          </a:p>
        </p:txBody>
      </p:sp>
      <p:sp>
        <p:nvSpPr>
          <p:cNvPr id="24" name="23 Elipse"/>
          <p:cNvSpPr>
            <a:spLocks noChangeArrowheads="1"/>
          </p:cNvSpPr>
          <p:nvPr/>
        </p:nvSpPr>
        <p:spPr bwMode="auto">
          <a:xfrm>
            <a:off x="6819900" y="3962400"/>
            <a:ext cx="200025" cy="20955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AR">
              <a:latin typeface="Zapf Dingbats"/>
              <a:cs typeface="Arial" pitchFamily="34" charset="0"/>
            </a:endParaRPr>
          </a:p>
        </p:txBody>
      </p:sp>
      <p:sp>
        <p:nvSpPr>
          <p:cNvPr id="25" name="24 Elipse"/>
          <p:cNvSpPr>
            <a:spLocks noChangeArrowheads="1"/>
          </p:cNvSpPr>
          <p:nvPr/>
        </p:nvSpPr>
        <p:spPr bwMode="auto">
          <a:xfrm>
            <a:off x="6057900" y="3209925"/>
            <a:ext cx="200025" cy="20955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AR">
              <a:latin typeface="Zapf Dingbats"/>
              <a:cs typeface="Arial" pitchFamily="34" charset="0"/>
            </a:endParaRPr>
          </a:p>
        </p:txBody>
      </p:sp>
      <p:sp>
        <p:nvSpPr>
          <p:cNvPr id="28" name="27 Elipse"/>
          <p:cNvSpPr>
            <a:spLocks noChangeArrowheads="1"/>
          </p:cNvSpPr>
          <p:nvPr/>
        </p:nvSpPr>
        <p:spPr bwMode="auto">
          <a:xfrm>
            <a:off x="7277100" y="5000625"/>
            <a:ext cx="180975" cy="161925"/>
          </a:xfrm>
          <a:prstGeom prst="ellipse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AR">
              <a:latin typeface="Zapf Dingbats"/>
              <a:cs typeface="Arial" pitchFamily="34" charset="0"/>
            </a:endParaRPr>
          </a:p>
        </p:txBody>
      </p:sp>
      <p:sp>
        <p:nvSpPr>
          <p:cNvPr id="29" name="28 Elipse"/>
          <p:cNvSpPr>
            <a:spLocks noChangeArrowheads="1"/>
          </p:cNvSpPr>
          <p:nvPr/>
        </p:nvSpPr>
        <p:spPr bwMode="auto">
          <a:xfrm>
            <a:off x="7000875" y="5362575"/>
            <a:ext cx="180975" cy="161925"/>
          </a:xfrm>
          <a:prstGeom prst="ellipse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AR">
              <a:latin typeface="Zapf Dingbats"/>
              <a:cs typeface="Arial" pitchFamily="34" charset="0"/>
            </a:endParaRPr>
          </a:p>
        </p:txBody>
      </p:sp>
      <p:sp>
        <p:nvSpPr>
          <p:cNvPr id="30" name="29 Elipse"/>
          <p:cNvSpPr>
            <a:spLocks noChangeArrowheads="1"/>
          </p:cNvSpPr>
          <p:nvPr/>
        </p:nvSpPr>
        <p:spPr bwMode="auto">
          <a:xfrm>
            <a:off x="7019925" y="3886200"/>
            <a:ext cx="180975" cy="161925"/>
          </a:xfrm>
          <a:prstGeom prst="ellipse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AR">
              <a:latin typeface="Zapf Dingbats"/>
              <a:cs typeface="Arial" pitchFamily="34" charset="0"/>
            </a:endParaRPr>
          </a:p>
        </p:txBody>
      </p:sp>
      <p:sp>
        <p:nvSpPr>
          <p:cNvPr id="33" name="32 Elipse"/>
          <p:cNvSpPr>
            <a:spLocks noChangeArrowheads="1"/>
          </p:cNvSpPr>
          <p:nvPr/>
        </p:nvSpPr>
        <p:spPr bwMode="auto">
          <a:xfrm>
            <a:off x="7324725" y="5153025"/>
            <a:ext cx="200025" cy="20955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AR">
              <a:latin typeface="Zapf Dingbats"/>
              <a:cs typeface="Arial" pitchFamily="34" charset="0"/>
            </a:endParaRPr>
          </a:p>
        </p:txBody>
      </p:sp>
      <p:sp>
        <p:nvSpPr>
          <p:cNvPr id="34" name="33 Elipse"/>
          <p:cNvSpPr>
            <a:spLocks noChangeArrowheads="1"/>
          </p:cNvSpPr>
          <p:nvPr/>
        </p:nvSpPr>
        <p:spPr bwMode="auto">
          <a:xfrm>
            <a:off x="7019925" y="5133975"/>
            <a:ext cx="200025" cy="20955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AR">
              <a:latin typeface="Zapf Dingbats"/>
              <a:cs typeface="Arial" pitchFamily="34" charset="0"/>
            </a:endParaRPr>
          </a:p>
        </p:txBody>
      </p:sp>
      <p:sp>
        <p:nvSpPr>
          <p:cNvPr id="35" name="34 Elipse"/>
          <p:cNvSpPr>
            <a:spLocks noChangeArrowheads="1"/>
          </p:cNvSpPr>
          <p:nvPr/>
        </p:nvSpPr>
        <p:spPr bwMode="auto">
          <a:xfrm>
            <a:off x="6724650" y="3676650"/>
            <a:ext cx="171450" cy="16192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AR">
              <a:latin typeface="Zapf Dingbats"/>
              <a:cs typeface="Arial" pitchFamily="34" charset="0"/>
            </a:endParaRPr>
          </a:p>
        </p:txBody>
      </p:sp>
      <p:sp>
        <p:nvSpPr>
          <p:cNvPr id="36" name="35 Elipse"/>
          <p:cNvSpPr>
            <a:spLocks noChangeArrowheads="1"/>
          </p:cNvSpPr>
          <p:nvPr/>
        </p:nvSpPr>
        <p:spPr bwMode="auto">
          <a:xfrm>
            <a:off x="6629400" y="3581400"/>
            <a:ext cx="171450" cy="16192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AR">
              <a:latin typeface="Zapf Dingbats"/>
              <a:cs typeface="Arial" pitchFamily="34" charset="0"/>
            </a:endParaRPr>
          </a:p>
        </p:txBody>
      </p:sp>
      <p:sp>
        <p:nvSpPr>
          <p:cNvPr id="37" name="36 Elipse"/>
          <p:cNvSpPr>
            <a:spLocks noChangeArrowheads="1"/>
          </p:cNvSpPr>
          <p:nvPr/>
        </p:nvSpPr>
        <p:spPr bwMode="auto">
          <a:xfrm>
            <a:off x="6572250" y="3733800"/>
            <a:ext cx="171450" cy="16192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AR">
              <a:latin typeface="Zapf Dingbats"/>
              <a:cs typeface="Arial" pitchFamily="34" charset="0"/>
            </a:endParaRPr>
          </a:p>
        </p:txBody>
      </p:sp>
      <p:sp>
        <p:nvSpPr>
          <p:cNvPr id="26" name="25 Elipse"/>
          <p:cNvSpPr>
            <a:spLocks noChangeArrowheads="1"/>
          </p:cNvSpPr>
          <p:nvPr/>
        </p:nvSpPr>
        <p:spPr bwMode="auto">
          <a:xfrm>
            <a:off x="7235825" y="4545013"/>
            <a:ext cx="200025" cy="20955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AR">
              <a:latin typeface="Zapf Dingbats"/>
              <a:cs typeface="Arial" pitchFamily="34" charset="0"/>
            </a:endParaRPr>
          </a:p>
        </p:txBody>
      </p:sp>
      <p:sp>
        <p:nvSpPr>
          <p:cNvPr id="2" name="25 Elipse"/>
          <p:cNvSpPr>
            <a:spLocks noChangeArrowheads="1"/>
          </p:cNvSpPr>
          <p:nvPr/>
        </p:nvSpPr>
        <p:spPr bwMode="auto">
          <a:xfrm>
            <a:off x="6943725" y="4316413"/>
            <a:ext cx="200025" cy="20955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AR">
              <a:latin typeface="Zapf Dingbats"/>
              <a:cs typeface="Arial" pitchFamily="34" charset="0"/>
            </a:endParaRPr>
          </a:p>
        </p:txBody>
      </p:sp>
      <p:pic>
        <p:nvPicPr>
          <p:cNvPr id="27" name="~PP3144.WAV">
            <a:hlinkClick r:id="" action="ppaction://media"/>
          </p:cNvPr>
          <p:cNvPicPr>
            <a:picLocks noRot="1" noChangeAspect="1"/>
          </p:cNvPicPr>
          <p:nvPr>
            <a:wavAudioFile r:embed="rId2" name="~PP3144.WAV"/>
          </p:nvPr>
        </p:nvPicPr>
        <p:blipFill>
          <a:blip r:embed="rId6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36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6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2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26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idx="4294967295"/>
          </p:nvPr>
        </p:nvSpPr>
        <p:spPr>
          <a:xfrm>
            <a:off x="685800" y="2803525"/>
            <a:ext cx="7772400" cy="1287463"/>
          </a:xfr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s-HN" sz="2800" b="1" dirty="0">
                <a:latin typeface="+mj-lt"/>
                <a:hlinkClick r:id="rId4"/>
              </a:rPr>
              <a:t>http://www.paho.org/portalinvestigacion</a:t>
            </a:r>
            <a:r>
              <a:rPr lang="es-HN" sz="2800" b="1" dirty="0">
                <a:latin typeface="+mj-lt"/>
              </a:rPr>
              <a:t>/evipnet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2800" b="1" dirty="0"/>
          </a:p>
          <a:p>
            <a:pPr algn="ctr">
              <a:lnSpc>
                <a:spcPct val="80000"/>
              </a:lnSpc>
              <a:buFontTx/>
              <a:buNone/>
            </a:pPr>
            <a:endParaRPr lang="en-US" sz="2800" b="1" dirty="0"/>
          </a:p>
        </p:txBody>
      </p:sp>
      <p:pic>
        <p:nvPicPr>
          <p:cNvPr id="5" name="~PP2906.WAV">
            <a:hlinkClick r:id="" action="ppaction://media"/>
          </p:cNvPr>
          <p:cNvPicPr>
            <a:picLocks noRot="1" noChangeAspect="1"/>
          </p:cNvPicPr>
          <p:nvPr>
            <a:wavAudioFile r:embed="rId1" name="~PP2906.WAV"/>
          </p:nvPr>
        </p:nvPicPr>
        <p:blipFill>
          <a:blip r:embed="rId5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8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933450"/>
            <a:ext cx="7489825" cy="4464050"/>
          </a:xfrm>
        </p:spPr>
        <p:txBody>
          <a:bodyPr>
            <a:normAutofit fontScale="85000" lnSpcReduction="20000"/>
          </a:bodyPr>
          <a:lstStyle/>
          <a:p>
            <a:pPr indent="19050">
              <a:lnSpc>
                <a:spcPct val="150000"/>
              </a:lnSpc>
              <a:buFontTx/>
              <a:buNone/>
            </a:pPr>
            <a:endParaRPr lang="es-HN" sz="2400" b="1" i="1" dirty="0"/>
          </a:p>
          <a:p>
            <a:pPr indent="19050">
              <a:lnSpc>
                <a:spcPct val="150000"/>
              </a:lnSpc>
              <a:buFontTx/>
              <a:buNone/>
            </a:pPr>
            <a:r>
              <a:rPr lang="en-US" sz="2400" b="1" i="1" dirty="0"/>
              <a:t>“La </a:t>
            </a:r>
            <a:r>
              <a:rPr lang="en-US" sz="2400" b="1" i="1" dirty="0" err="1"/>
              <a:t>integración</a:t>
            </a:r>
            <a:r>
              <a:rPr lang="en-US" sz="2400" b="1" i="1" dirty="0"/>
              <a:t> de la </a:t>
            </a:r>
            <a:r>
              <a:rPr lang="en-US" sz="2400" b="1" i="1" dirty="0" err="1"/>
              <a:t>investigación</a:t>
            </a:r>
            <a:r>
              <a:rPr lang="en-US" sz="2400" b="1" i="1" dirty="0"/>
              <a:t> en </a:t>
            </a:r>
            <a:r>
              <a:rPr lang="en-US" sz="2400" b="1" i="1" dirty="0" err="1"/>
              <a:t>todas</a:t>
            </a:r>
            <a:r>
              <a:rPr lang="en-US" sz="2400" b="1" i="1" dirty="0"/>
              <a:t> </a:t>
            </a:r>
            <a:r>
              <a:rPr lang="en-US" sz="2400" b="1" i="1" dirty="0" err="1"/>
              <a:t>las</a:t>
            </a:r>
            <a:r>
              <a:rPr lang="en-US" sz="2400" b="1" i="1" dirty="0"/>
              <a:t> </a:t>
            </a:r>
            <a:r>
              <a:rPr lang="en-US" sz="2400" b="1" i="1" dirty="0" err="1"/>
              <a:t>áreas</a:t>
            </a:r>
            <a:r>
              <a:rPr lang="en-US" sz="2400" b="1" i="1" dirty="0"/>
              <a:t> </a:t>
            </a:r>
            <a:r>
              <a:rPr lang="en-US" sz="2400" b="1" i="1" dirty="0" err="1"/>
              <a:t>técnicas</a:t>
            </a:r>
            <a:r>
              <a:rPr lang="en-US" sz="2400" b="1" i="1" dirty="0"/>
              <a:t> de la OPS </a:t>
            </a:r>
            <a:r>
              <a:rPr lang="en-US" sz="2400" b="1" i="1" dirty="0" err="1"/>
              <a:t>es</a:t>
            </a:r>
            <a:r>
              <a:rPr lang="en-US" sz="2400" b="1" i="1" dirty="0"/>
              <a:t> fundamental </a:t>
            </a:r>
            <a:r>
              <a:rPr lang="en-US" sz="2400" b="1" i="1" dirty="0" err="1"/>
              <a:t>para</a:t>
            </a:r>
            <a:r>
              <a:rPr lang="en-US" sz="2400" b="1" i="1" dirty="0"/>
              <a:t> </a:t>
            </a:r>
            <a:r>
              <a:rPr lang="en-US" sz="2400" b="1" i="1" dirty="0" err="1"/>
              <a:t>garantizar</a:t>
            </a:r>
            <a:r>
              <a:rPr lang="en-US" sz="2400" b="1" i="1" dirty="0"/>
              <a:t> </a:t>
            </a:r>
            <a:r>
              <a:rPr lang="en-US" sz="2400" b="1" i="1" dirty="0" err="1"/>
              <a:t>que</a:t>
            </a:r>
            <a:r>
              <a:rPr lang="en-US" sz="2400" b="1" i="1" dirty="0"/>
              <a:t> </a:t>
            </a:r>
            <a:r>
              <a:rPr lang="en-US" sz="2400" b="1" i="1" dirty="0" err="1"/>
              <a:t>nuestras</a:t>
            </a:r>
            <a:r>
              <a:rPr lang="en-US" sz="2400" b="1" i="1" dirty="0"/>
              <a:t> </a:t>
            </a:r>
            <a:r>
              <a:rPr lang="en-US" sz="2400" b="1" i="1" dirty="0" err="1"/>
              <a:t>acciones</a:t>
            </a:r>
            <a:r>
              <a:rPr lang="en-US" sz="2400" b="1" i="1" dirty="0"/>
              <a:t> </a:t>
            </a:r>
            <a:r>
              <a:rPr lang="en-US" sz="2400" b="1" i="1" dirty="0" err="1"/>
              <a:t>marquen</a:t>
            </a:r>
            <a:r>
              <a:rPr lang="en-US" sz="2400" b="1" i="1" dirty="0"/>
              <a:t> la </a:t>
            </a:r>
            <a:r>
              <a:rPr lang="en-US" sz="2400" b="1" i="1" dirty="0" err="1"/>
              <a:t>diferencia</a:t>
            </a:r>
            <a:r>
              <a:rPr lang="en-US" sz="2400" b="1" i="1" dirty="0"/>
              <a:t>. La </a:t>
            </a:r>
            <a:r>
              <a:rPr lang="en-US" sz="2400" b="1" i="1" dirty="0" err="1" smtClean="0"/>
              <a:t>política</a:t>
            </a:r>
            <a:r>
              <a:rPr lang="en-US" sz="2400" b="1" i="1" dirty="0" smtClean="0"/>
              <a:t> </a:t>
            </a:r>
            <a:r>
              <a:rPr lang="en-US" sz="2400" b="1" i="1" dirty="0" err="1"/>
              <a:t>sobre</a:t>
            </a:r>
            <a:r>
              <a:rPr lang="en-US" sz="2400" b="1" i="1" dirty="0"/>
              <a:t> </a:t>
            </a:r>
            <a:r>
              <a:rPr lang="en-US" sz="2400" b="1" i="1" dirty="0" err="1"/>
              <a:t>investigación</a:t>
            </a:r>
            <a:r>
              <a:rPr lang="en-US" sz="2400" b="1" i="1" dirty="0"/>
              <a:t> </a:t>
            </a:r>
            <a:r>
              <a:rPr lang="en-US" sz="2400" b="1" i="1" dirty="0" err="1"/>
              <a:t>para</a:t>
            </a:r>
            <a:r>
              <a:rPr lang="en-US" sz="2400" b="1" i="1" dirty="0"/>
              <a:t> la </a:t>
            </a:r>
            <a:r>
              <a:rPr lang="en-US" sz="2400" b="1" i="1" dirty="0" err="1"/>
              <a:t>salud</a:t>
            </a:r>
            <a:r>
              <a:rPr lang="en-US" sz="2400" b="1" i="1" dirty="0"/>
              <a:t> </a:t>
            </a:r>
            <a:r>
              <a:rPr lang="en-US" sz="2400" b="1" i="1" dirty="0" err="1"/>
              <a:t>es</a:t>
            </a:r>
            <a:r>
              <a:rPr lang="en-US" sz="2400" b="1" i="1" dirty="0"/>
              <a:t> el </a:t>
            </a:r>
            <a:r>
              <a:rPr lang="en-US" sz="2400" b="1" i="1" dirty="0" err="1"/>
              <a:t>medio</a:t>
            </a:r>
            <a:r>
              <a:rPr lang="en-US" sz="2400" b="1" i="1" dirty="0"/>
              <a:t> ideal </a:t>
            </a:r>
            <a:r>
              <a:rPr lang="en-US" sz="2400" b="1" i="1" dirty="0" err="1"/>
              <a:t>para</a:t>
            </a:r>
            <a:r>
              <a:rPr lang="en-US" sz="2400" b="1" i="1" dirty="0"/>
              <a:t> </a:t>
            </a:r>
            <a:r>
              <a:rPr lang="en-US" sz="2400" b="1" i="1" dirty="0" err="1"/>
              <a:t>incorporar</a:t>
            </a:r>
            <a:r>
              <a:rPr lang="en-US" sz="2400" b="1" i="1" dirty="0"/>
              <a:t> </a:t>
            </a:r>
            <a:r>
              <a:rPr lang="en-US" sz="2400" b="1" i="1" dirty="0" err="1"/>
              <a:t>sistemáticamente</a:t>
            </a:r>
            <a:r>
              <a:rPr lang="en-US" sz="2400" b="1" i="1" dirty="0"/>
              <a:t> </a:t>
            </a:r>
            <a:r>
              <a:rPr lang="en-US" sz="2400" b="1" i="1" dirty="0" err="1"/>
              <a:t>investigaciones</a:t>
            </a:r>
            <a:r>
              <a:rPr lang="en-US" sz="2400" b="1" i="1" dirty="0"/>
              <a:t> </a:t>
            </a:r>
            <a:r>
              <a:rPr lang="en-US" sz="2400" b="1" i="1" dirty="0" err="1"/>
              <a:t>éticas</a:t>
            </a:r>
            <a:r>
              <a:rPr lang="en-US" sz="2400" b="1" i="1" dirty="0"/>
              <a:t>, </a:t>
            </a:r>
            <a:r>
              <a:rPr lang="en-US" sz="2400" b="1" i="1" dirty="0" err="1"/>
              <a:t>pertinentes</a:t>
            </a:r>
            <a:r>
              <a:rPr lang="en-US" sz="2400" b="1" i="1" dirty="0"/>
              <a:t> y de </a:t>
            </a:r>
            <a:r>
              <a:rPr lang="en-US" sz="2400" b="1" i="1" dirty="0" err="1"/>
              <a:t>alta</a:t>
            </a:r>
            <a:r>
              <a:rPr lang="en-US" sz="2400" b="1" i="1" dirty="0"/>
              <a:t> </a:t>
            </a:r>
            <a:r>
              <a:rPr lang="en-US" sz="2400" b="1" i="1" dirty="0" err="1"/>
              <a:t>calidad</a:t>
            </a:r>
            <a:r>
              <a:rPr lang="en-US" sz="2400" b="1" i="1" dirty="0"/>
              <a:t> con el fin de </a:t>
            </a:r>
            <a:r>
              <a:rPr lang="en-US" sz="2400" b="1" i="1" dirty="0" err="1"/>
              <a:t>garantizar</a:t>
            </a:r>
            <a:r>
              <a:rPr lang="en-US" sz="2400" b="1" i="1" dirty="0"/>
              <a:t> </a:t>
            </a:r>
            <a:r>
              <a:rPr lang="en-US" sz="2400" b="1" i="1" dirty="0" err="1"/>
              <a:t>que</a:t>
            </a:r>
            <a:r>
              <a:rPr lang="en-US" sz="2400" b="1" i="1" dirty="0"/>
              <a:t> </a:t>
            </a:r>
            <a:r>
              <a:rPr lang="en-US" sz="2400" b="1" i="1" dirty="0" err="1"/>
              <a:t>nuestras</a:t>
            </a:r>
            <a:r>
              <a:rPr lang="en-US" sz="2400" b="1" i="1" dirty="0"/>
              <a:t> </a:t>
            </a:r>
            <a:r>
              <a:rPr lang="en-US" sz="2400" b="1" i="1" dirty="0" err="1"/>
              <a:t>acciones</a:t>
            </a:r>
            <a:r>
              <a:rPr lang="en-US" sz="2400" b="1" i="1" dirty="0"/>
              <a:t> y </a:t>
            </a:r>
            <a:r>
              <a:rPr lang="en-US" sz="2400" b="1" i="1" dirty="0" err="1"/>
              <a:t>nuestros</a:t>
            </a:r>
            <a:r>
              <a:rPr lang="en-US" sz="2400" b="1" i="1" dirty="0"/>
              <a:t> </a:t>
            </a:r>
            <a:r>
              <a:rPr lang="en-US" sz="2400" b="1" i="1" dirty="0" err="1"/>
              <a:t>programas</a:t>
            </a:r>
            <a:r>
              <a:rPr lang="en-US" sz="2400" b="1" i="1" dirty="0"/>
              <a:t> </a:t>
            </a:r>
            <a:r>
              <a:rPr lang="en-US" sz="2400" b="1" i="1" dirty="0" err="1"/>
              <a:t>estén</a:t>
            </a:r>
            <a:r>
              <a:rPr lang="en-US" sz="2400" b="1" i="1" dirty="0"/>
              <a:t> </a:t>
            </a:r>
            <a:r>
              <a:rPr lang="en-US" sz="2400" b="1" i="1" dirty="0" err="1"/>
              <a:t>basados</a:t>
            </a:r>
            <a:r>
              <a:rPr lang="en-US" sz="2400" b="1" i="1" dirty="0"/>
              <a:t> en </a:t>
            </a:r>
            <a:r>
              <a:rPr lang="en-US" sz="2400" b="1" i="1" dirty="0" err="1"/>
              <a:t>evidencias</a:t>
            </a:r>
            <a:r>
              <a:rPr lang="en-US" sz="2400" b="1" i="1" dirty="0"/>
              <a:t>”</a:t>
            </a:r>
          </a:p>
          <a:p>
            <a:pPr indent="19050">
              <a:lnSpc>
                <a:spcPct val="150000"/>
              </a:lnSpc>
              <a:buFontTx/>
              <a:buNone/>
            </a:pPr>
            <a:endParaRPr lang="en-US" sz="2400" b="1" i="1" dirty="0"/>
          </a:p>
          <a:p>
            <a:pPr indent="19050">
              <a:lnSpc>
                <a:spcPct val="150000"/>
              </a:lnSpc>
              <a:buFontTx/>
              <a:buNone/>
            </a:pPr>
            <a:r>
              <a:rPr lang="en-US" sz="2400" b="1" i="1" dirty="0"/>
              <a:t>      </a:t>
            </a:r>
            <a:r>
              <a:rPr lang="en-US" sz="2400" b="1" i="1" dirty="0" err="1"/>
              <a:t>Mirta</a:t>
            </a:r>
            <a:r>
              <a:rPr lang="en-US" sz="2400" b="1" i="1" dirty="0"/>
              <a:t> Roses, </a:t>
            </a:r>
            <a:r>
              <a:rPr lang="en-US" sz="2400" b="1" i="1" dirty="0" err="1"/>
              <a:t>Directora</a:t>
            </a:r>
            <a:r>
              <a:rPr lang="en-US" sz="2400" b="1" i="1" dirty="0"/>
              <a:t> OPS</a:t>
            </a:r>
          </a:p>
        </p:txBody>
      </p:sp>
      <p:pic>
        <p:nvPicPr>
          <p:cNvPr id="3" name="~PP181.WAV">
            <a:hlinkClick r:id="" action="ppaction://media"/>
          </p:cNvPr>
          <p:cNvPicPr>
            <a:picLocks noRot="1" noChangeAspect="1"/>
          </p:cNvPicPr>
          <p:nvPr>
            <a:wavAudioFile r:embed="rId2" name="~PP181.WAV"/>
          </p:nvPr>
        </p:nvPicPr>
        <p:blipFill>
          <a:blip r:embed="rId5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94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30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505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sz="4000" b="1" i="1" dirty="0">
                <a:solidFill>
                  <a:schemeClr val="tx1"/>
                </a:solidFill>
              </a:rPr>
              <a:t>Guión</a:t>
            </a:r>
            <a:endParaRPr lang="en-US" sz="4000" b="1" i="1" dirty="0">
              <a:solidFill>
                <a:schemeClr val="tx1"/>
              </a:solidFill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err="1"/>
              <a:t>Antecedentes</a:t>
            </a:r>
            <a:endParaRPr lang="en-US" dirty="0"/>
          </a:p>
          <a:p>
            <a:r>
              <a:rPr lang="en-US" dirty="0" err="1"/>
              <a:t>Brechas</a:t>
            </a:r>
            <a:endParaRPr lang="en-US" dirty="0"/>
          </a:p>
          <a:p>
            <a:r>
              <a:rPr lang="en-US" dirty="0" err="1"/>
              <a:t>Transferencia</a:t>
            </a:r>
            <a:r>
              <a:rPr lang="en-US" dirty="0"/>
              <a:t> de </a:t>
            </a:r>
            <a:r>
              <a:rPr lang="en-US" dirty="0" err="1"/>
              <a:t>conocimiento</a:t>
            </a:r>
            <a:endParaRPr lang="en-US" dirty="0"/>
          </a:p>
          <a:p>
            <a:r>
              <a:rPr lang="en-US" dirty="0" err="1"/>
              <a:t>Objetivos</a:t>
            </a:r>
            <a:r>
              <a:rPr lang="en-US" dirty="0"/>
              <a:t> de la </a:t>
            </a:r>
            <a:r>
              <a:rPr lang="en-US" dirty="0" err="1"/>
              <a:t>política</a:t>
            </a:r>
            <a:r>
              <a:rPr lang="en-US" dirty="0"/>
              <a:t> y SNIS</a:t>
            </a:r>
          </a:p>
          <a:p>
            <a:r>
              <a:rPr lang="en-US" dirty="0" err="1"/>
              <a:t>EVIPNet</a:t>
            </a:r>
            <a:endParaRPr lang="en-US" dirty="0"/>
          </a:p>
          <a:p>
            <a:endParaRPr lang="en-US" dirty="0"/>
          </a:p>
        </p:txBody>
      </p:sp>
      <p:pic>
        <p:nvPicPr>
          <p:cNvPr id="5" name="~PP2184.WAV">
            <a:hlinkClick r:id="" action="ppaction://media"/>
          </p:cNvPr>
          <p:cNvPicPr>
            <a:picLocks noRot="1" noChangeAspect="1"/>
          </p:cNvPicPr>
          <p:nvPr>
            <a:wavAudioFile r:embed="rId1" name="~PP2184.WAV"/>
          </p:nvPr>
        </p:nvPicPr>
        <p:blipFill>
          <a:blip r:embed="rId4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9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en-US" sz="4000" b="1" dirty="0" smtClean="0"/>
              <a:t>¿</a:t>
            </a:r>
            <a:r>
              <a:rPr lang="en-US" sz="4000" b="1" dirty="0" err="1" smtClean="0"/>
              <a:t>Porqué</a:t>
            </a:r>
            <a:r>
              <a:rPr lang="en-US" sz="4000" b="1" dirty="0" smtClean="0"/>
              <a:t> </a:t>
            </a:r>
            <a:r>
              <a:rPr lang="en-US" sz="4000" b="1" dirty="0" err="1"/>
              <a:t>investigar</a:t>
            </a:r>
            <a:r>
              <a:rPr lang="en-US" sz="4000" b="1" dirty="0"/>
              <a:t>?</a:t>
            </a:r>
            <a:r>
              <a:rPr lang="en-US" sz="4000" dirty="0"/>
              <a:t> </a:t>
            </a:r>
          </a:p>
        </p:txBody>
      </p:sp>
      <p:pic>
        <p:nvPicPr>
          <p:cNvPr id="4099" name="Picture 4" descr="jd%20paho%202010%20-%20067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50825" y="1556791"/>
            <a:ext cx="8569325" cy="5178971"/>
          </a:xfrm>
        </p:spPr>
      </p:pic>
      <p:pic>
        <p:nvPicPr>
          <p:cNvPr id="4" name="~PP592.WAV">
            <a:hlinkClick r:id="" action="ppaction://media"/>
          </p:cNvPr>
          <p:cNvPicPr>
            <a:picLocks noRot="1" noChangeAspect="1"/>
          </p:cNvPicPr>
          <p:nvPr>
            <a:wavAudioFile r:embed="rId1" name="~PP592.WAV"/>
          </p:nvPr>
        </p:nvPicPr>
        <p:blipFill>
          <a:blip r:embed="rId5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88913"/>
            <a:ext cx="7772400" cy="792162"/>
          </a:xfrm>
        </p:spPr>
        <p:txBody>
          <a:bodyPr/>
          <a:lstStyle/>
          <a:p>
            <a:r>
              <a:rPr lang="es-ES" sz="4000" b="1" dirty="0" smtClean="0">
                <a:solidFill>
                  <a:schemeClr val="tx1"/>
                </a:solidFill>
              </a:rPr>
              <a:t>Antecedentes (i)</a:t>
            </a:r>
            <a:endParaRPr lang="es-ES" sz="4000" b="1" dirty="0">
              <a:solidFill>
                <a:schemeClr val="tx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79838" y="1916113"/>
            <a:ext cx="4962525" cy="4114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AR" sz="2400" b="1" dirty="0"/>
              <a:t>Rol de la investigación en fortalecimiento de los sistemas de salud</a:t>
            </a:r>
          </a:p>
          <a:p>
            <a:pPr>
              <a:lnSpc>
                <a:spcPct val="90000"/>
              </a:lnSpc>
            </a:pPr>
            <a:r>
              <a:rPr lang="es-AR" sz="2400" b="1" dirty="0"/>
              <a:t>Rol de la investigación en fortalecimiento de los sistemas nacionales de investigación en salud (SNIS)</a:t>
            </a:r>
          </a:p>
          <a:p>
            <a:pPr>
              <a:lnSpc>
                <a:spcPct val="90000"/>
              </a:lnSpc>
            </a:pPr>
            <a:r>
              <a:rPr lang="es-AR" sz="2400" b="1" dirty="0"/>
              <a:t>La investigación de alta calidad se ve facilitada cuando cada país tiene un SNIS sólido, transparente y sostenible 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es-ES" sz="2400" b="1" dirty="0">
              <a:solidFill>
                <a:srgbClr val="FF0066"/>
              </a:solidFill>
            </a:endParaRPr>
          </a:p>
        </p:txBody>
      </p:sp>
      <p:sp>
        <p:nvSpPr>
          <p:cNvPr id="81818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11188" y="1759999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2000" dirty="0"/>
          </a:p>
        </p:txBody>
      </p:sp>
      <p:pic>
        <p:nvPicPr>
          <p:cNvPr id="818180" name="Picture 4" descr="brochure_esp_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2276475"/>
            <a:ext cx="2232025" cy="2808288"/>
          </a:xfrm>
          <a:prstGeom prst="rect">
            <a:avLst/>
          </a:prstGeom>
          <a:noFill/>
        </p:spPr>
      </p:pic>
      <p:pic>
        <p:nvPicPr>
          <p:cNvPr id="6" name="~PP2600.WAV">
            <a:hlinkClick r:id="" action="ppaction://media"/>
          </p:cNvPr>
          <p:cNvPicPr>
            <a:picLocks noRot="1" noChangeAspect="1"/>
          </p:cNvPicPr>
          <p:nvPr>
            <a:wavAudioFile r:embed="rId1" name="~PP2600.WAV"/>
          </p:nvPr>
        </p:nvPicPr>
        <p:blipFill>
          <a:blip r:embed="rId5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50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b="1" dirty="0" err="1" smtClean="0">
                <a:solidFill>
                  <a:schemeClr val="tx1"/>
                </a:solidFill>
              </a:rPr>
              <a:t>Antecedentes</a:t>
            </a:r>
            <a:r>
              <a:rPr lang="en-US" sz="4000" b="1" dirty="0" smtClean="0">
                <a:solidFill>
                  <a:schemeClr val="tx1"/>
                </a:solidFill>
              </a:rPr>
              <a:t> (ii)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60032" y="1981200"/>
            <a:ext cx="3598168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AR" sz="2400" b="1" dirty="0"/>
              <a:t>La política sanitaria, la salud pública y la prestación de servicios deben basarse en pruebas fiables.</a:t>
            </a:r>
          </a:p>
          <a:p>
            <a:pPr>
              <a:lnSpc>
                <a:spcPct val="90000"/>
              </a:lnSpc>
              <a:buFontTx/>
              <a:buNone/>
            </a:pPr>
            <a:endParaRPr lang="es-AR" sz="2400" b="1" dirty="0"/>
          </a:p>
          <a:p>
            <a:pPr>
              <a:lnSpc>
                <a:spcPct val="90000"/>
              </a:lnSpc>
            </a:pPr>
            <a:r>
              <a:rPr lang="es-AR" sz="2400" b="1" dirty="0"/>
              <a:t>Los resultados de las investigaciones deben se accesibles, comunicarse y adoptarse para la TD</a:t>
            </a:r>
            <a:endParaRPr lang="en-US" sz="2400" b="1" dirty="0"/>
          </a:p>
          <a:p>
            <a:pPr>
              <a:lnSpc>
                <a:spcPct val="90000"/>
              </a:lnSpc>
            </a:pPr>
            <a:endParaRPr lang="en-US" sz="2400" b="1" dirty="0"/>
          </a:p>
        </p:txBody>
      </p:sp>
      <p:sp>
        <p:nvSpPr>
          <p:cNvPr id="8202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1916113"/>
            <a:ext cx="3810000" cy="4114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202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2420938"/>
            <a:ext cx="2663825" cy="33131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</p:pic>
      <p:pic>
        <p:nvPicPr>
          <p:cNvPr id="6" name="~PP696.WAV">
            <a:hlinkClick r:id="" action="ppaction://media"/>
          </p:cNvPr>
          <p:cNvPicPr>
            <a:picLocks noRot="1" noChangeAspect="1"/>
          </p:cNvPicPr>
          <p:nvPr>
            <a:wavAudioFile r:embed="rId1" name="~PP696.WAV"/>
          </p:nvPr>
        </p:nvPicPr>
        <p:blipFill>
          <a:blip r:embed="rId5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46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0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83568" y="404664"/>
            <a:ext cx="7772400" cy="1143000"/>
          </a:xfrm>
        </p:spPr>
        <p:txBody>
          <a:bodyPr/>
          <a:lstStyle/>
          <a:p>
            <a:r>
              <a:rPr lang="es-AR" sz="4000" b="1" dirty="0" smtClean="0"/>
              <a:t>Antecedentes (</a:t>
            </a:r>
            <a:r>
              <a:rPr lang="es-AR" sz="4000" b="1" dirty="0" err="1" smtClean="0"/>
              <a:t>iii</a:t>
            </a:r>
            <a:r>
              <a:rPr lang="es-AR" sz="4000" b="1" dirty="0" smtClean="0"/>
              <a:t>)</a:t>
            </a:r>
            <a:endParaRPr lang="es-AR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3851275" y="1700213"/>
            <a:ext cx="4891088" cy="46196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err="1"/>
              <a:t>Establecer</a:t>
            </a:r>
            <a:r>
              <a:rPr lang="en-US" sz="2400" b="1" dirty="0"/>
              <a:t> </a:t>
            </a:r>
            <a:r>
              <a:rPr lang="en-US" sz="2400" b="1" dirty="0" err="1"/>
              <a:t>mecanismos</a:t>
            </a:r>
            <a:r>
              <a:rPr lang="en-US" sz="2400" b="1" dirty="0"/>
              <a:t> de </a:t>
            </a:r>
            <a:r>
              <a:rPr lang="en-US" sz="2400" b="1" dirty="0" err="1"/>
              <a:t>transferencia</a:t>
            </a:r>
            <a:r>
              <a:rPr lang="en-US" sz="2400" b="1" dirty="0"/>
              <a:t> de </a:t>
            </a:r>
            <a:r>
              <a:rPr lang="en-US" sz="2400" b="1" dirty="0" err="1"/>
              <a:t>conocimientos</a:t>
            </a:r>
            <a:r>
              <a:rPr lang="en-US" sz="2400" b="1" dirty="0"/>
              <a:t> </a:t>
            </a:r>
            <a:r>
              <a:rPr lang="es-AR" sz="2400" b="1" dirty="0"/>
              <a:t>(OMS 2004)</a:t>
            </a:r>
          </a:p>
          <a:p>
            <a:pPr>
              <a:lnSpc>
                <a:spcPct val="90000"/>
              </a:lnSpc>
            </a:pPr>
            <a:endParaRPr lang="es-AR" sz="2400" b="1" dirty="0"/>
          </a:p>
          <a:p>
            <a:pPr>
              <a:lnSpc>
                <a:spcPct val="90000"/>
              </a:lnSpc>
            </a:pPr>
            <a:r>
              <a:rPr lang="es-AR" sz="2400" b="1" dirty="0"/>
              <a:t>La Agenda de Salud para las Américas promueve el uso de datos de investigación  sintetizados para  fundamentar las políticas.  (OPS 2008)</a:t>
            </a:r>
          </a:p>
          <a:p>
            <a:pPr>
              <a:lnSpc>
                <a:spcPct val="90000"/>
              </a:lnSpc>
            </a:pPr>
            <a:endParaRPr lang="es-AR" sz="2400" b="1" dirty="0"/>
          </a:p>
          <a:p>
            <a:pPr>
              <a:lnSpc>
                <a:spcPct val="90000"/>
              </a:lnSpc>
            </a:pPr>
            <a:r>
              <a:rPr lang="es-AR" sz="2400" b="1" dirty="0"/>
              <a:t>“La política” y salud, equidad y desarrollo (OPS 2009)</a:t>
            </a:r>
          </a:p>
        </p:txBody>
      </p:sp>
      <p:pic>
        <p:nvPicPr>
          <p:cNvPr id="822276" name="Picture 4" descr="Agenda_Salud_para_las_Americas_2008-20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1628775"/>
            <a:ext cx="1800225" cy="2087563"/>
          </a:xfrm>
          <a:prstGeom prst="rect">
            <a:avLst/>
          </a:prstGeom>
          <a:noFill/>
        </p:spPr>
      </p:pic>
      <p:pic>
        <p:nvPicPr>
          <p:cNvPr id="822278" name="Picture 6" descr="RP-PolicyHealth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331913" y="3933825"/>
            <a:ext cx="1727200" cy="1800225"/>
          </a:xfrm>
          <a:noFill/>
          <a:ln w="57150">
            <a:solidFill>
              <a:srgbClr val="000000"/>
            </a:solidFill>
          </a:ln>
        </p:spPr>
      </p:pic>
      <p:pic>
        <p:nvPicPr>
          <p:cNvPr id="6" name="~PP1098.WAV">
            <a:hlinkClick r:id="" action="ppaction://media"/>
          </p:cNvPr>
          <p:cNvPicPr>
            <a:picLocks noRot="1" noChangeAspect="1"/>
          </p:cNvPicPr>
          <p:nvPr>
            <a:wavAudioFile r:embed="rId1" name="~PP1098.WAV"/>
          </p:nvPr>
        </p:nvPicPr>
        <p:blipFill>
          <a:blip r:embed="rId6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07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2" name="Picture 4" descr="http://t3.gstatic.com/images?q=tbn:ANd9GcTcXmIytiFiZukazFYSnxcvKiDrEUxRKqdhB0xc8OTBEuzMs9o&amp;t=1&amp;usg=__k0_3OHIFUqI1oXi5ydcSqePlXnQ=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00263" y="2709863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 descr="http://t3.gstatic.com/images?q=tbn:ANd9GcTcXmIytiFiZukazFYSnxcvKiDrEUxRKqdhB0xc8OTBEuzMs9o&amp;t=1&amp;usg=__k0_3OHIFUqI1oXi5ydcSqePlXnQ=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22738" y="266065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065338" y="4984750"/>
            <a:ext cx="4343400" cy="64611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s-ES_tradnl" sz="1800" b="1" dirty="0"/>
              <a:t>Basadas en por lo menos 7 RS de la CC</a:t>
            </a:r>
            <a:endParaRPr lang="es-MX" sz="1800" b="1" dirty="0">
              <a:cs typeface="Arial" charset="0"/>
            </a:endParaRPr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 rot="5400000">
            <a:off x="4056857" y="3250406"/>
            <a:ext cx="336550" cy="17463"/>
          </a:xfrm>
          <a:prstGeom prst="line">
            <a:avLst/>
          </a:prstGeom>
          <a:ln>
            <a:noFill/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 b="1"/>
          </a:p>
        </p:txBody>
      </p:sp>
      <p:sp>
        <p:nvSpPr>
          <p:cNvPr id="11" name="Line 35"/>
          <p:cNvSpPr>
            <a:spLocks noChangeShapeType="1"/>
          </p:cNvSpPr>
          <p:nvPr/>
        </p:nvSpPr>
        <p:spPr bwMode="auto">
          <a:xfrm rot="5400000">
            <a:off x="4052093" y="4968082"/>
            <a:ext cx="423863" cy="0"/>
          </a:xfrm>
          <a:prstGeom prst="line">
            <a:avLst/>
          </a:prstGeom>
          <a:ln>
            <a:noFill/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 b="1"/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0" y="6583363"/>
            <a:ext cx="80137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S_tradnl" sz="1000" i="1" dirty="0" err="1">
                <a:latin typeface="+mn-lt"/>
              </a:rPr>
              <a:t>The</a:t>
            </a:r>
            <a:r>
              <a:rPr lang="es-ES_tradnl" sz="1000" i="1" dirty="0">
                <a:latin typeface="+mn-lt"/>
              </a:rPr>
              <a:t> </a:t>
            </a:r>
            <a:r>
              <a:rPr lang="es-ES_tradnl" sz="1000" i="1" dirty="0" err="1">
                <a:latin typeface="+mn-lt"/>
              </a:rPr>
              <a:t>Bellagio</a:t>
            </a:r>
            <a:r>
              <a:rPr lang="es-ES_tradnl" sz="1000" i="1" dirty="0">
                <a:latin typeface="+mn-lt"/>
              </a:rPr>
              <a:t> </a:t>
            </a:r>
            <a:r>
              <a:rPr lang="es-ES_tradnl" sz="1000" i="1" dirty="0" err="1">
                <a:latin typeface="+mn-lt"/>
              </a:rPr>
              <a:t>Child</a:t>
            </a:r>
            <a:r>
              <a:rPr lang="es-ES_tradnl" sz="1000" i="1" dirty="0">
                <a:latin typeface="+mn-lt"/>
              </a:rPr>
              <a:t> </a:t>
            </a:r>
            <a:r>
              <a:rPr lang="es-ES_tradnl" sz="1000" i="1" dirty="0" err="1">
                <a:latin typeface="+mn-lt"/>
              </a:rPr>
              <a:t>Survival</a:t>
            </a:r>
            <a:r>
              <a:rPr lang="es-ES_tradnl" sz="1000" i="1" dirty="0">
                <a:latin typeface="+mn-lt"/>
              </a:rPr>
              <a:t> </a:t>
            </a:r>
            <a:r>
              <a:rPr lang="es-ES_tradnl" sz="1000" i="1" dirty="0" err="1">
                <a:latin typeface="+mn-lt"/>
              </a:rPr>
              <a:t>Study</a:t>
            </a:r>
            <a:r>
              <a:rPr lang="es-ES_tradnl" sz="1000" i="1" dirty="0">
                <a:latin typeface="+mn-lt"/>
              </a:rPr>
              <a:t> </a:t>
            </a:r>
            <a:r>
              <a:rPr lang="es-ES_tradnl" sz="1000" i="1" dirty="0" err="1">
                <a:latin typeface="+mn-lt"/>
              </a:rPr>
              <a:t>Group</a:t>
            </a:r>
            <a:r>
              <a:rPr lang="es-ES_tradnl" sz="1000" i="1" dirty="0">
                <a:latin typeface="+mn-lt"/>
              </a:rPr>
              <a:t>. </a:t>
            </a:r>
            <a:r>
              <a:rPr lang="en-US" sz="1000" i="1" dirty="0">
                <a:latin typeface="+mn-lt"/>
              </a:rPr>
              <a:t>Lancet </a:t>
            </a:r>
            <a:r>
              <a:rPr lang="en-US" sz="1000" dirty="0">
                <a:latin typeface="+mn-lt"/>
              </a:rPr>
              <a:t>2003; 362: 65–71and </a:t>
            </a:r>
            <a:r>
              <a:rPr lang="en-US" sz="1000" i="1" dirty="0">
                <a:latin typeface="+mn-lt"/>
              </a:rPr>
              <a:t>Lancet 2005</a:t>
            </a:r>
            <a:r>
              <a:rPr lang="en-US" sz="1000" dirty="0">
                <a:latin typeface="+mn-lt"/>
              </a:rPr>
              <a:t>, 365 (9463), pp. 977-988. </a:t>
            </a:r>
            <a:endParaRPr lang="es-ES" sz="1000" dirty="0">
              <a:latin typeface="+mn-lt"/>
            </a:endParaRPr>
          </a:p>
        </p:txBody>
      </p:sp>
      <p:sp>
        <p:nvSpPr>
          <p:cNvPr id="15" name="14 Título"/>
          <p:cNvSpPr>
            <a:spLocks noGrp="1"/>
          </p:cNvSpPr>
          <p:nvPr>
            <p:ph type="title" idx="4294967295"/>
          </p:nvPr>
        </p:nvSpPr>
        <p:spPr>
          <a:xfrm>
            <a:off x="1628775" y="90488"/>
            <a:ext cx="5838825" cy="976312"/>
          </a:xfrm>
        </p:spPr>
        <p:txBody>
          <a:bodyPr/>
          <a:lstStyle/>
          <a:p>
            <a:r>
              <a:rPr lang="es-AR" sz="4000" b="1"/>
              <a:t>Brecha</a:t>
            </a:r>
          </a:p>
        </p:txBody>
      </p:sp>
      <p:sp>
        <p:nvSpPr>
          <p:cNvPr id="824329" name="17 Rectángulo"/>
          <p:cNvSpPr>
            <a:spLocks noChangeArrowheads="1"/>
          </p:cNvSpPr>
          <p:nvPr/>
        </p:nvSpPr>
        <p:spPr bwMode="auto">
          <a:xfrm>
            <a:off x="2093913" y="2501900"/>
            <a:ext cx="4114800" cy="2311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s-AR">
              <a:latin typeface="Zapf Dingbats"/>
              <a:cs typeface="Arial" pitchFamily="34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612900" y="2597150"/>
            <a:ext cx="5943600" cy="64611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s-ES_tradnl" sz="1800" b="1" dirty="0"/>
              <a:t>90% de aproximadamente 11 millones de muertes infantiles ocurrían en 42 países del mundo</a:t>
            </a:r>
            <a:endParaRPr lang="es-MX" sz="1800" b="1" dirty="0">
              <a:cs typeface="Arial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1250950" y="3546475"/>
            <a:ext cx="6305550" cy="120173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s-ES_tradnl" sz="1800" b="1" dirty="0"/>
              <a:t>El  63% de estas muertes podrían haberse</a:t>
            </a:r>
          </a:p>
          <a:p>
            <a:pPr algn="ctr" eaLnBrk="0" hangingPunct="0">
              <a:defRPr/>
            </a:pPr>
            <a:r>
              <a:rPr lang="es-ES_tradnl" sz="1800" b="1" dirty="0"/>
              <a:t>evitado o reducido  por medio de</a:t>
            </a:r>
          </a:p>
          <a:p>
            <a:pPr algn="ctr" eaLnBrk="0" hangingPunct="0">
              <a:defRPr/>
            </a:pPr>
            <a:r>
              <a:rPr lang="es-ES_tradnl" sz="1800" b="1" dirty="0"/>
              <a:t>la implementación </a:t>
            </a:r>
          </a:p>
          <a:p>
            <a:pPr algn="ctr" eaLnBrk="0" hangingPunct="0">
              <a:defRPr/>
            </a:pPr>
            <a:r>
              <a:rPr lang="es-ES_tradnl" sz="1800" b="1" dirty="0"/>
              <a:t>de 23 intervenciones </a:t>
            </a:r>
            <a:endParaRPr lang="es-MX" sz="1800" b="1" dirty="0"/>
          </a:p>
        </p:txBody>
      </p:sp>
      <p:sp>
        <p:nvSpPr>
          <p:cNvPr id="824332" name="Text Box 5"/>
          <p:cNvSpPr txBox="1">
            <a:spLocks noChangeArrowheads="1"/>
          </p:cNvSpPr>
          <p:nvPr/>
        </p:nvSpPr>
        <p:spPr bwMode="auto">
          <a:xfrm rot="10800000" flipV="1">
            <a:off x="-96838" y="385763"/>
            <a:ext cx="2238376" cy="969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800" b="1">
                <a:solidFill>
                  <a:schemeClr val="bg1"/>
                </a:solidFill>
                <a:latin typeface="Verdana" pitchFamily="34" charset="0"/>
                <a:cs typeface="Arial" pitchFamily="34" charset="0"/>
              </a:rPr>
              <a:t>Conocimiento</a:t>
            </a:r>
            <a:endParaRPr lang="es-MX" sz="1800" b="1">
              <a:solidFill>
                <a:schemeClr val="bg1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824333" name="Text Box 5"/>
          <p:cNvSpPr txBox="1">
            <a:spLocks noChangeArrowheads="1"/>
          </p:cNvSpPr>
          <p:nvPr/>
        </p:nvSpPr>
        <p:spPr bwMode="auto">
          <a:xfrm>
            <a:off x="6256338" y="5935663"/>
            <a:ext cx="2935287" cy="922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000" b="1">
                <a:solidFill>
                  <a:schemeClr val="bg1"/>
                </a:solidFill>
                <a:latin typeface="Verdana" pitchFamily="34" charset="0"/>
                <a:cs typeface="Arial" pitchFamily="34" charset="0"/>
              </a:rPr>
              <a:t>Acción</a:t>
            </a:r>
            <a:endParaRPr lang="es-MX" sz="1800" b="1">
              <a:solidFill>
                <a:schemeClr val="bg1"/>
              </a:solidFill>
              <a:latin typeface="Verdana" pitchFamily="34" charset="0"/>
              <a:cs typeface="Arial" pitchFamily="34" charset="0"/>
            </a:endParaRPr>
          </a:p>
        </p:txBody>
      </p:sp>
      <p:cxnSp>
        <p:nvCxnSpPr>
          <p:cNvPr id="20" name="19 Conector recto de flecha"/>
          <p:cNvCxnSpPr>
            <a:cxnSpLocks noChangeShapeType="1"/>
          </p:cNvCxnSpPr>
          <p:nvPr/>
        </p:nvCxnSpPr>
        <p:spPr bwMode="auto">
          <a:xfrm>
            <a:off x="2301875" y="1765300"/>
            <a:ext cx="3987800" cy="3689350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prstDash val="sysDash"/>
            <a:round/>
            <a:headEnd/>
            <a:tailEnd type="arrow" w="med" len="med"/>
          </a:ln>
        </p:spPr>
      </p:cxnSp>
      <p:pic>
        <p:nvPicPr>
          <p:cNvPr id="16" name="~PP3151.WAV">
            <a:hlinkClick r:id="" action="ppaction://media"/>
          </p:cNvPr>
          <p:cNvPicPr>
            <a:picLocks noRot="1" noChangeAspect="1"/>
          </p:cNvPicPr>
          <p:nvPr>
            <a:wavAudioFile r:embed="rId2" name="~PP3151.WAV"/>
          </p:nvPr>
        </p:nvPicPr>
        <p:blipFill>
          <a:blip r:embed="rId6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87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69 -0.16551 L -0.26007 -0.41458 " pathEditMode="relative" ptsTypes="AA">
                                      <p:cBhvr>
                                        <p:cTn id="10" dur="20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194 0.16806 L 0.29253 0.3995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9" grpId="0" animBg="1"/>
      <p:bldP spid="13" grpId="0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2" name="Picture 4" descr="http://t3.gstatic.com/images?q=tbn:ANd9GcTcXmIytiFiZukazFYSnxcvKiDrEUxRKqdhB0xc8OTBEuzMs9o&amp;t=1&amp;usg=__k0_3OHIFUqI1oXi5ydcSqePlXnQ=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292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 descr="http://t3.gstatic.com/images?q=tbn:ANd9GcTcXmIytiFiZukazFYSnxcvKiDrEUxRKqdhB0xc8OTBEuzMs9o&amp;t=1&amp;usg=__k0_3OHIFUqI1oXi5ydcSqePlXnQ=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75" y="352425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6372" name="Text Box 5"/>
          <p:cNvSpPr txBox="1">
            <a:spLocks noChangeArrowheads="1"/>
          </p:cNvSpPr>
          <p:nvPr/>
        </p:nvSpPr>
        <p:spPr bwMode="auto">
          <a:xfrm rot="10800000" flipV="1">
            <a:off x="742950" y="400050"/>
            <a:ext cx="6115050" cy="1171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 b="1">
                <a:latin typeface="Verdana" pitchFamily="34" charset="0"/>
                <a:cs typeface="Arial" pitchFamily="34" charset="0"/>
              </a:rPr>
              <a:t>Conocimiento</a:t>
            </a:r>
            <a:endParaRPr lang="es-MX" sz="3200" b="1">
              <a:latin typeface="Verdana" pitchFamily="34" charset="0"/>
              <a:cs typeface="Arial" pitchFamily="34" charset="0"/>
            </a:endParaRPr>
          </a:p>
        </p:txBody>
      </p:sp>
      <p:sp>
        <p:nvSpPr>
          <p:cNvPr id="826373" name="Text Box 5"/>
          <p:cNvSpPr txBox="1">
            <a:spLocks noChangeArrowheads="1"/>
          </p:cNvSpPr>
          <p:nvPr/>
        </p:nvSpPr>
        <p:spPr bwMode="auto">
          <a:xfrm>
            <a:off x="4000500" y="5343525"/>
            <a:ext cx="5143500" cy="1162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 b="1">
                <a:latin typeface="Verdana" pitchFamily="34" charset="0"/>
                <a:cs typeface="Arial" pitchFamily="34" charset="0"/>
              </a:rPr>
              <a:t>Acción</a:t>
            </a:r>
            <a:endParaRPr lang="es-MX" sz="3200" b="1">
              <a:latin typeface="Verdana" pitchFamily="34" charset="0"/>
              <a:cs typeface="Arial" pitchFamily="34" charset="0"/>
            </a:endParaRP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1934986" y="4629150"/>
            <a:ext cx="48755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800" b="1" dirty="0" err="1">
                <a:latin typeface="+mn-lt"/>
                <a:cs typeface="Arial" charset="0"/>
              </a:rPr>
              <a:t>Transferencia</a:t>
            </a:r>
            <a:r>
              <a:rPr lang="en-US" sz="2800" b="1" dirty="0">
                <a:latin typeface="+mn-lt"/>
                <a:cs typeface="Arial" charset="0"/>
              </a:rPr>
              <a:t> de </a:t>
            </a:r>
            <a:r>
              <a:rPr lang="en-US" sz="2800" b="1" dirty="0" err="1">
                <a:latin typeface="+mn-lt"/>
                <a:cs typeface="Arial" charset="0"/>
              </a:rPr>
              <a:t>conocimiento</a:t>
            </a:r>
            <a:endParaRPr lang="es-MX" sz="2800" b="1" dirty="0">
              <a:latin typeface="+mn-lt"/>
              <a:cs typeface="Arial" charset="0"/>
            </a:endParaRPr>
          </a:p>
        </p:txBody>
      </p:sp>
      <p:pic>
        <p:nvPicPr>
          <p:cNvPr id="7" name="~PP566.WAV">
            <a:hlinkClick r:id="" action="ppaction://media"/>
          </p:cNvPr>
          <p:cNvPicPr>
            <a:picLocks noRot="1" noChangeAspect="1"/>
          </p:cNvPicPr>
          <p:nvPr>
            <a:wavAudioFile r:embed="rId2" name="~PP566.WAV"/>
          </p:nvPr>
        </p:nvPicPr>
        <p:blipFill>
          <a:blip r:embed="rId6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50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17152 L 0.25382 0.27685 " pathEditMode="relative" ptsTypes="AA">
                                      <p:cBhvr>
                                        <p:cTn id="10" dur="20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663 -0.01389 L -0.26024 -0.15787 " pathEditMode="relative" ptsTypes="AA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b="1" dirty="0" err="1">
                <a:solidFill>
                  <a:schemeClr val="tx1"/>
                </a:solidFill>
              </a:rPr>
              <a:t>Traducción</a:t>
            </a:r>
            <a:r>
              <a:rPr lang="en-US" sz="4000" b="1" dirty="0">
                <a:solidFill>
                  <a:schemeClr val="tx1"/>
                </a:solidFill>
              </a:rPr>
              <a:t>/</a:t>
            </a:r>
            <a:r>
              <a:rPr lang="en-US" sz="4000" b="1" dirty="0" err="1">
                <a:solidFill>
                  <a:schemeClr val="tx1"/>
                </a:solidFill>
              </a:rPr>
              <a:t>transferencia</a:t>
            </a:r>
            <a:r>
              <a:rPr lang="en-US" sz="4000" b="1" dirty="0">
                <a:solidFill>
                  <a:schemeClr val="tx1"/>
                </a:solidFill>
              </a:rPr>
              <a:t> (TC) de </a:t>
            </a:r>
            <a:r>
              <a:rPr lang="en-US" sz="4000" b="1" dirty="0" err="1">
                <a:solidFill>
                  <a:schemeClr val="tx1"/>
                </a:solidFill>
              </a:rPr>
              <a:t>conocimiento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para</a:t>
            </a:r>
            <a:r>
              <a:rPr lang="en-US" sz="4000" b="1" dirty="0">
                <a:solidFill>
                  <a:schemeClr val="tx1"/>
                </a:solidFill>
              </a:rPr>
              <a:t> la </a:t>
            </a:r>
            <a:r>
              <a:rPr lang="en-US" sz="4000" b="1" dirty="0" err="1">
                <a:solidFill>
                  <a:schemeClr val="tx1"/>
                </a:solidFill>
              </a:rPr>
              <a:t>salud</a:t>
            </a:r>
            <a:endParaRPr lang="es-ES" sz="4000" b="1" dirty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2204864"/>
            <a:ext cx="7772400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s-ES" sz="2800" dirty="0"/>
              <a:t>Es un proceso dinámico e iterativo que incluye la síntesis, la difusión, intercambio y la aplicación éticamente racional del conocimiento para mejorar la salud de la población, brindar servicios y productos de salud más efectivos y fortalecer el sistema de salud. (OMS)</a:t>
            </a:r>
          </a:p>
        </p:txBody>
      </p:sp>
      <p:pic>
        <p:nvPicPr>
          <p:cNvPr id="4" name="~PP3779.WAV">
            <a:hlinkClick r:id="" action="ppaction://media"/>
          </p:cNvPr>
          <p:cNvPicPr>
            <a:picLocks noRot="1" noChangeAspect="1"/>
          </p:cNvPicPr>
          <p:nvPr>
            <a:wavAudioFile r:embed="rId2" name="~PP3779.WAV"/>
          </p:nvPr>
        </p:nvPicPr>
        <p:blipFill>
          <a:blip r:embed="rId5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53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638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1|39.2|16.8|18|3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4|39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5|26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4.8|46.9|57.5|12.7|7.3|9.4|20.5|10.5|13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4|17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"/>
</p:tagLst>
</file>

<file path=ppt/theme/theme1.xml><?xml version="1.0" encoding="utf-8"?>
<a:theme xmlns:a="http://schemas.openxmlformats.org/drawingml/2006/main" name="guardar como plantilla">
  <a:themeElements>
    <a:clrScheme name="guardar como plantill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uardar como plantill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guardar como plantill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uardar como plantill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uardar como plantill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uardar como plantill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uardar como plantill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uardar como plantill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uardar como plantill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guardar como plantilla</Template>
  <TotalTime>284</TotalTime>
  <Words>886</Words>
  <Application>Microsoft Office PowerPoint</Application>
  <PresentationFormat>Presentación en pantalla (4:3)</PresentationFormat>
  <Paragraphs>171</Paragraphs>
  <Slides>19</Slides>
  <Notes>19</Notes>
  <HiddenSlides>0</HiddenSlides>
  <MMClips>19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30" baseType="lpstr">
      <vt:lpstr>Times New Roman</vt:lpstr>
      <vt:lpstr>Arial Black</vt:lpstr>
      <vt:lpstr>Times</vt:lpstr>
      <vt:lpstr>Arial</vt:lpstr>
      <vt:lpstr>Arial Narrow Bold</vt:lpstr>
      <vt:lpstr>Zapf Dingbats</vt:lpstr>
      <vt:lpstr>Verdana</vt:lpstr>
      <vt:lpstr>Cambria</vt:lpstr>
      <vt:lpstr>Arial Rounded MT Bold</vt:lpstr>
      <vt:lpstr>guardar como plantilla</vt:lpstr>
      <vt:lpstr>Photo Editor Photo</vt:lpstr>
      <vt:lpstr>Diapositiva 1</vt:lpstr>
      <vt:lpstr>Guión</vt:lpstr>
      <vt:lpstr>¿Porqué investigar? </vt:lpstr>
      <vt:lpstr>Antecedentes (i)</vt:lpstr>
      <vt:lpstr>Antecedentes (ii)</vt:lpstr>
      <vt:lpstr>Antecedentes (iii)</vt:lpstr>
      <vt:lpstr>Brecha</vt:lpstr>
      <vt:lpstr>Diapositiva 8</vt:lpstr>
      <vt:lpstr>Traducción/transferencia (TC) de conocimiento para la salud</vt:lpstr>
      <vt:lpstr>Factores que determinarían el uso de investigación o del conocimiento en la toma de decisiones</vt:lpstr>
      <vt:lpstr>Objetivos de la política en OPS</vt:lpstr>
      <vt:lpstr> Políticas informadas en evidencias (EVIPNet)  y los sistemas nacionales de investigación para la salud (SNIS)</vt:lpstr>
      <vt:lpstr>Lecciones aprendidas: Las 5 C</vt:lpstr>
      <vt:lpstr>EVIPNet proporciona una estructura de red metodológica y de comunicación para informar el desarrollo de políticas</vt:lpstr>
      <vt:lpstr>Diapositiva 15</vt:lpstr>
      <vt:lpstr>Diapositiva 16</vt:lpstr>
      <vt:lpstr>EVIPNet en las Américas</vt:lpstr>
      <vt:lpstr>Diapositiva 18</vt:lpstr>
      <vt:lpstr>Diapositiva 19</vt:lpstr>
    </vt:vector>
  </TitlesOfParts>
  <Company>Pan American Health 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chapmane</dc:creator>
  <cp:lastModifiedBy>Evelina Chapman</cp:lastModifiedBy>
  <cp:revision>26</cp:revision>
  <dcterms:created xsi:type="dcterms:W3CDTF">2010-12-10T17:45:08Z</dcterms:created>
  <dcterms:modified xsi:type="dcterms:W3CDTF">2010-12-11T18:35:13Z</dcterms:modified>
</cp:coreProperties>
</file>