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13"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11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CCFF"/>
          </a:solidFill>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288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CCFF"/>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4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041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38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00222"/>
            <a:ext cx="3997325"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8038" y="1500222"/>
            <a:ext cx="39989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8038" y="3751263"/>
            <a:ext cx="3998912" cy="2100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14390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2382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68315" y="1500210"/>
            <a:ext cx="8148637" cy="435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1028" name="Line 4"/>
          <p:cNvSpPr>
            <a:spLocks noChangeShapeType="1"/>
          </p:cNvSpPr>
          <p:nvPr/>
        </p:nvSpPr>
        <p:spPr bwMode="auto">
          <a:xfrm>
            <a:off x="0" y="1277938"/>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90896" tIns="45448" rIns="90896" bIns="45448"/>
          <a:lstStyle/>
          <a:p>
            <a:pPr defTabSz="910856" fontAlgn="base">
              <a:spcBef>
                <a:spcPct val="0"/>
              </a:spcBef>
              <a:spcAft>
                <a:spcPct val="0"/>
              </a:spcAft>
            </a:pPr>
            <a:endParaRPr lang="en-US">
              <a:solidFill>
                <a:srgbClr val="000000"/>
              </a:solidFill>
              <a:latin typeface="Comic Sans MS" pitchFamily="66" charset="0"/>
            </a:endParaRPr>
          </a:p>
        </p:txBody>
      </p:sp>
      <p:sp>
        <p:nvSpPr>
          <p:cNvPr id="1029" name="Rectangle 5"/>
          <p:cNvSpPr>
            <a:spLocks noChangeArrowheads="1"/>
          </p:cNvSpPr>
          <p:nvPr/>
        </p:nvSpPr>
        <p:spPr bwMode="auto">
          <a:xfrm>
            <a:off x="1588" y="6015038"/>
            <a:ext cx="9144000" cy="842962"/>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896" tIns="45448" rIns="90896" bIns="45448" anchor="ctr"/>
          <a:lstStyle/>
          <a:p>
            <a:pPr defTabSz="910856" fontAlgn="base">
              <a:spcBef>
                <a:spcPct val="0"/>
              </a:spcBef>
              <a:spcAft>
                <a:spcPct val="0"/>
              </a:spcAft>
            </a:pPr>
            <a:endParaRPr lang="en-US">
              <a:solidFill>
                <a:srgbClr val="000000"/>
              </a:solidFill>
              <a:latin typeface="Comic Sans MS" pitchFamily="66" charset="0"/>
            </a:endParaRPr>
          </a:p>
        </p:txBody>
      </p:sp>
      <p:sp>
        <p:nvSpPr>
          <p:cNvPr id="1030" name="Rectangle 6"/>
          <p:cNvSpPr>
            <a:spLocks noChangeArrowheads="1"/>
          </p:cNvSpPr>
          <p:nvPr/>
        </p:nvSpPr>
        <p:spPr bwMode="auto">
          <a:xfrm>
            <a:off x="927100" y="6426204"/>
            <a:ext cx="229235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defTabSz="910856" fontAlgn="base">
              <a:spcBef>
                <a:spcPct val="0"/>
              </a:spcBef>
              <a:spcAft>
                <a:spcPct val="0"/>
              </a:spcAft>
            </a:pPr>
            <a:r>
              <a:rPr lang="en-US" b="1" baseline="12000">
                <a:solidFill>
                  <a:srgbClr val="FFFFFF"/>
                </a:solidFill>
                <a:latin typeface="Arial Narrow" pitchFamily="34" charset="0"/>
              </a:rPr>
              <a:t>Ivana Knezevic | </a:t>
            </a:r>
            <a:endParaRPr lang="en-GB" sz="1200" b="1">
              <a:solidFill>
                <a:srgbClr val="96CCEE"/>
              </a:solidFill>
              <a:latin typeface="Arial Narrow" pitchFamily="34" charset="0"/>
            </a:endParaRPr>
          </a:p>
        </p:txBody>
      </p:sp>
      <p:sp>
        <p:nvSpPr>
          <p:cNvPr id="1031" name="Rectangle 7"/>
          <p:cNvSpPr>
            <a:spLocks noChangeArrowheads="1"/>
          </p:cNvSpPr>
          <p:nvPr/>
        </p:nvSpPr>
        <p:spPr bwMode="auto">
          <a:xfrm>
            <a:off x="360363" y="6399235"/>
            <a:ext cx="355600"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defTabSz="910856" fontAlgn="base">
              <a:spcBef>
                <a:spcPct val="0"/>
              </a:spcBef>
              <a:spcAft>
                <a:spcPct val="0"/>
              </a:spcAft>
            </a:pPr>
            <a:fld id="{7B0170D0-CA86-4C64-8F22-18AA813957A8}" type="slidenum">
              <a:rPr lang="en-US" sz="1500" b="1">
                <a:solidFill>
                  <a:srgbClr val="72BBE8"/>
                </a:solidFill>
                <a:latin typeface="Arial Narrow" pitchFamily="34" charset="0"/>
              </a:rPr>
              <a:pPr algn="r" defTabSz="910856" fontAlgn="base">
                <a:spcBef>
                  <a:spcPct val="0"/>
                </a:spcBef>
                <a:spcAft>
                  <a:spcPct val="0"/>
                </a:spcAft>
              </a:pPr>
              <a:t>‹#›</a:t>
            </a:fld>
            <a:r>
              <a:rPr lang="en-GB" sz="1500" b="1">
                <a:solidFill>
                  <a:srgbClr val="72BBE8"/>
                </a:solidFill>
                <a:latin typeface="Arial Narrow" pitchFamily="34" charset="0"/>
              </a:rPr>
              <a:t> </a:t>
            </a:r>
            <a:r>
              <a:rPr lang="en-US" sz="2100" b="1" baseline="14000">
                <a:solidFill>
                  <a:srgbClr val="FFFFFF"/>
                </a:solidFill>
                <a:latin typeface="Arial Narrow" pitchFamily="34" charset="0"/>
              </a:rPr>
              <a:t>|</a:t>
            </a:r>
          </a:p>
        </p:txBody>
      </p:sp>
      <p:pic>
        <p:nvPicPr>
          <p:cNvPr id="1032" name="Picture 8" descr="WHO-EN-BW-H"/>
          <p:cNvPicPr>
            <a:picLocks noChangeAspect="1" noChangeArrowheads="1"/>
          </p:cNvPicPr>
          <p:nvPr/>
        </p:nvPicPr>
        <p:blipFill>
          <a:blip r:embed="rId7" cstate="print">
            <a:lum contrast="12000"/>
            <a:grayscl/>
            <a:biLevel thresh="50000"/>
            <a:extLst>
              <a:ext uri="{28A0092B-C50C-407E-A947-70E740481C1C}">
                <a14:useLocalDpi xmlns:a14="http://schemas.microsoft.com/office/drawing/2010/main" val="0"/>
              </a:ext>
            </a:extLst>
          </a:blip>
          <a:srcRect/>
          <a:stretch>
            <a:fillRect/>
          </a:stretch>
        </p:blipFill>
        <p:spPr bwMode="auto">
          <a:xfrm>
            <a:off x="6216653" y="6015038"/>
            <a:ext cx="24098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47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0" fontAlgn="base" hangingPunct="0">
        <a:spcBef>
          <a:spcPct val="0"/>
        </a:spcBef>
        <a:spcAft>
          <a:spcPct val="0"/>
        </a:spcAft>
        <a:defRPr sz="3500" b="1">
          <a:solidFill>
            <a:srgbClr val="000066"/>
          </a:solidFill>
          <a:latin typeface="+mj-lt"/>
          <a:ea typeface="+mj-ea"/>
          <a:cs typeface="+mj-cs"/>
        </a:defRPr>
      </a:lvl1pPr>
      <a:lvl2pPr algn="ctr" rtl="0" eaLnBrk="0" fontAlgn="base" hangingPunct="0">
        <a:spcBef>
          <a:spcPct val="0"/>
        </a:spcBef>
        <a:spcAft>
          <a:spcPct val="0"/>
        </a:spcAft>
        <a:defRPr sz="3500" b="1">
          <a:solidFill>
            <a:srgbClr val="000066"/>
          </a:solidFill>
          <a:latin typeface="Arial" charset="0"/>
          <a:cs typeface="Arial" charset="0"/>
        </a:defRPr>
      </a:lvl2pPr>
      <a:lvl3pPr algn="ctr" rtl="0" eaLnBrk="0" fontAlgn="base" hangingPunct="0">
        <a:spcBef>
          <a:spcPct val="0"/>
        </a:spcBef>
        <a:spcAft>
          <a:spcPct val="0"/>
        </a:spcAft>
        <a:defRPr sz="3500" b="1">
          <a:solidFill>
            <a:srgbClr val="000066"/>
          </a:solidFill>
          <a:latin typeface="Arial" charset="0"/>
          <a:cs typeface="Arial" charset="0"/>
        </a:defRPr>
      </a:lvl3pPr>
      <a:lvl4pPr algn="ctr" rtl="0" eaLnBrk="0" fontAlgn="base" hangingPunct="0">
        <a:spcBef>
          <a:spcPct val="0"/>
        </a:spcBef>
        <a:spcAft>
          <a:spcPct val="0"/>
        </a:spcAft>
        <a:defRPr sz="3500" b="1">
          <a:solidFill>
            <a:srgbClr val="000066"/>
          </a:solidFill>
          <a:latin typeface="Arial" charset="0"/>
          <a:cs typeface="Arial" charset="0"/>
        </a:defRPr>
      </a:lvl4pPr>
      <a:lvl5pPr algn="ctr" rtl="0" eaLnBrk="0" fontAlgn="base" hangingPunct="0">
        <a:spcBef>
          <a:spcPct val="0"/>
        </a:spcBef>
        <a:spcAft>
          <a:spcPct val="0"/>
        </a:spcAft>
        <a:defRPr sz="3500" b="1">
          <a:solidFill>
            <a:srgbClr val="000066"/>
          </a:solidFill>
          <a:latin typeface="Arial" charset="0"/>
          <a:cs typeface="Arial" charset="0"/>
        </a:defRPr>
      </a:lvl5pPr>
      <a:lvl6pPr marL="454467" algn="ctr" rtl="0" fontAlgn="base">
        <a:spcBef>
          <a:spcPct val="0"/>
        </a:spcBef>
        <a:spcAft>
          <a:spcPct val="0"/>
        </a:spcAft>
        <a:defRPr sz="3500" b="1">
          <a:solidFill>
            <a:srgbClr val="000066"/>
          </a:solidFill>
          <a:latin typeface="Arial" charset="0"/>
          <a:cs typeface="Arial" charset="0"/>
        </a:defRPr>
      </a:lvl6pPr>
      <a:lvl7pPr marL="908928" algn="ctr" rtl="0" fontAlgn="base">
        <a:spcBef>
          <a:spcPct val="0"/>
        </a:spcBef>
        <a:spcAft>
          <a:spcPct val="0"/>
        </a:spcAft>
        <a:defRPr sz="3500" b="1">
          <a:solidFill>
            <a:srgbClr val="000066"/>
          </a:solidFill>
          <a:latin typeface="Arial" charset="0"/>
          <a:cs typeface="Arial" charset="0"/>
        </a:defRPr>
      </a:lvl7pPr>
      <a:lvl8pPr marL="1363394" algn="ctr" rtl="0" fontAlgn="base">
        <a:spcBef>
          <a:spcPct val="0"/>
        </a:spcBef>
        <a:spcAft>
          <a:spcPct val="0"/>
        </a:spcAft>
        <a:defRPr sz="3500" b="1">
          <a:solidFill>
            <a:srgbClr val="000066"/>
          </a:solidFill>
          <a:latin typeface="Arial" charset="0"/>
          <a:cs typeface="Arial" charset="0"/>
        </a:defRPr>
      </a:lvl8pPr>
      <a:lvl9pPr marL="1817863" algn="ctr" rtl="0" fontAlgn="base">
        <a:spcBef>
          <a:spcPct val="0"/>
        </a:spcBef>
        <a:spcAft>
          <a:spcPct val="0"/>
        </a:spcAft>
        <a:defRPr sz="3500" b="1">
          <a:solidFill>
            <a:srgbClr val="000066"/>
          </a:solidFill>
          <a:latin typeface="Arial" charset="0"/>
          <a:cs typeface="Arial" charset="0"/>
        </a:defRPr>
      </a:lvl9pPr>
    </p:titleStyle>
    <p:bodyStyle>
      <a:lvl1pPr marL="339989" indent="-339989" algn="l"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798576" indent="-278312" algn="l" rtl="0" eaLnBrk="0" fontAlgn="base" hangingPunct="0">
        <a:spcBef>
          <a:spcPct val="20000"/>
        </a:spcBef>
        <a:spcAft>
          <a:spcPct val="0"/>
        </a:spcAft>
        <a:buClr>
          <a:srgbClr val="1E7FB8"/>
        </a:buClr>
        <a:buFont typeface="Arial" charset="0"/>
        <a:buChar char="–"/>
        <a:defRPr sz="2100">
          <a:solidFill>
            <a:srgbClr val="000066"/>
          </a:solidFill>
          <a:latin typeface="+mn-lt"/>
          <a:cs typeface="+mn-cs"/>
        </a:defRPr>
      </a:lvl2pPr>
      <a:lvl3pPr marL="1247692" indent="-267247" algn="l"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52515" indent="-224552" algn="l"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76686" indent="-143904" algn="r" rtl="1" eaLnBrk="0" fontAlgn="base" hangingPunct="0">
        <a:spcBef>
          <a:spcPct val="20000"/>
        </a:spcBef>
        <a:spcAft>
          <a:spcPct val="0"/>
        </a:spcAft>
        <a:buChar char="»"/>
        <a:defRPr sz="2000">
          <a:solidFill>
            <a:srgbClr val="000066"/>
          </a:solidFill>
          <a:latin typeface="+mn-lt"/>
          <a:cs typeface="+mn-cs"/>
        </a:defRPr>
      </a:lvl5pPr>
      <a:lvl6pPr marL="2431705" indent="-145173" algn="r" rtl="1" fontAlgn="base">
        <a:spcBef>
          <a:spcPct val="20000"/>
        </a:spcBef>
        <a:spcAft>
          <a:spcPct val="0"/>
        </a:spcAft>
        <a:buChar char="»"/>
        <a:defRPr sz="2000">
          <a:solidFill>
            <a:srgbClr val="000066"/>
          </a:solidFill>
          <a:latin typeface="+mn-lt"/>
          <a:cs typeface="+mn-cs"/>
        </a:defRPr>
      </a:lvl6pPr>
      <a:lvl7pPr marL="2886169" indent="-145173" algn="r" rtl="1" fontAlgn="base">
        <a:spcBef>
          <a:spcPct val="20000"/>
        </a:spcBef>
        <a:spcAft>
          <a:spcPct val="0"/>
        </a:spcAft>
        <a:buChar char="»"/>
        <a:defRPr sz="2000">
          <a:solidFill>
            <a:srgbClr val="000066"/>
          </a:solidFill>
          <a:latin typeface="+mn-lt"/>
          <a:cs typeface="+mn-cs"/>
        </a:defRPr>
      </a:lvl7pPr>
      <a:lvl8pPr marL="3340640" indent="-145173" algn="r" rtl="1" fontAlgn="base">
        <a:spcBef>
          <a:spcPct val="20000"/>
        </a:spcBef>
        <a:spcAft>
          <a:spcPct val="0"/>
        </a:spcAft>
        <a:buChar char="»"/>
        <a:defRPr sz="2000">
          <a:solidFill>
            <a:srgbClr val="000066"/>
          </a:solidFill>
          <a:latin typeface="+mn-lt"/>
          <a:cs typeface="+mn-cs"/>
        </a:defRPr>
      </a:lvl8pPr>
      <a:lvl9pPr marL="3795100" indent="-145173" algn="r"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08928" rtl="0" eaLnBrk="1" latinLnBrk="0" hangingPunct="1">
        <a:defRPr sz="1800" kern="1200">
          <a:solidFill>
            <a:schemeClr val="tx1"/>
          </a:solidFill>
          <a:latin typeface="+mn-lt"/>
          <a:ea typeface="+mn-ea"/>
          <a:cs typeface="+mn-cs"/>
        </a:defRPr>
      </a:lvl1pPr>
      <a:lvl2pPr marL="454467" algn="l" defTabSz="908928" rtl="0" eaLnBrk="1" latinLnBrk="0" hangingPunct="1">
        <a:defRPr sz="1800" kern="1200">
          <a:solidFill>
            <a:schemeClr val="tx1"/>
          </a:solidFill>
          <a:latin typeface="+mn-lt"/>
          <a:ea typeface="+mn-ea"/>
          <a:cs typeface="+mn-cs"/>
        </a:defRPr>
      </a:lvl2pPr>
      <a:lvl3pPr marL="908928" algn="l" defTabSz="908928" rtl="0" eaLnBrk="1" latinLnBrk="0" hangingPunct="1">
        <a:defRPr sz="1800" kern="1200">
          <a:solidFill>
            <a:schemeClr val="tx1"/>
          </a:solidFill>
          <a:latin typeface="+mn-lt"/>
          <a:ea typeface="+mn-ea"/>
          <a:cs typeface="+mn-cs"/>
        </a:defRPr>
      </a:lvl3pPr>
      <a:lvl4pPr marL="1363394" algn="l" defTabSz="908928" rtl="0" eaLnBrk="1" latinLnBrk="0" hangingPunct="1">
        <a:defRPr sz="1800" kern="1200">
          <a:solidFill>
            <a:schemeClr val="tx1"/>
          </a:solidFill>
          <a:latin typeface="+mn-lt"/>
          <a:ea typeface="+mn-ea"/>
          <a:cs typeface="+mn-cs"/>
        </a:defRPr>
      </a:lvl4pPr>
      <a:lvl5pPr marL="1817863" algn="l" defTabSz="908928" rtl="0" eaLnBrk="1" latinLnBrk="0" hangingPunct="1">
        <a:defRPr sz="1800" kern="1200">
          <a:solidFill>
            <a:schemeClr val="tx1"/>
          </a:solidFill>
          <a:latin typeface="+mn-lt"/>
          <a:ea typeface="+mn-ea"/>
          <a:cs typeface="+mn-cs"/>
        </a:defRPr>
      </a:lvl5pPr>
      <a:lvl6pPr marL="2272324" algn="l" defTabSz="908928" rtl="0" eaLnBrk="1" latinLnBrk="0" hangingPunct="1">
        <a:defRPr sz="1800" kern="1200">
          <a:solidFill>
            <a:schemeClr val="tx1"/>
          </a:solidFill>
          <a:latin typeface="+mn-lt"/>
          <a:ea typeface="+mn-ea"/>
          <a:cs typeface="+mn-cs"/>
        </a:defRPr>
      </a:lvl6pPr>
      <a:lvl7pPr marL="2726787" algn="l" defTabSz="908928" rtl="0" eaLnBrk="1" latinLnBrk="0" hangingPunct="1">
        <a:defRPr sz="1800" kern="1200">
          <a:solidFill>
            <a:schemeClr val="tx1"/>
          </a:solidFill>
          <a:latin typeface="+mn-lt"/>
          <a:ea typeface="+mn-ea"/>
          <a:cs typeface="+mn-cs"/>
        </a:defRPr>
      </a:lvl7pPr>
      <a:lvl8pPr marL="3181258" algn="l" defTabSz="908928" rtl="0" eaLnBrk="1" latinLnBrk="0" hangingPunct="1">
        <a:defRPr sz="1800" kern="1200">
          <a:solidFill>
            <a:schemeClr val="tx1"/>
          </a:solidFill>
          <a:latin typeface="+mn-lt"/>
          <a:ea typeface="+mn-ea"/>
          <a:cs typeface="+mn-cs"/>
        </a:defRPr>
      </a:lvl8pPr>
      <a:lvl9pPr marL="3635719" algn="l" defTabSz="9089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2800" dirty="0">
                <a:latin typeface="Comic Sans MS" pitchFamily="66" charset="0"/>
              </a:rPr>
              <a:t> </a:t>
            </a:r>
            <a:r>
              <a:rPr lang="en-GB" sz="3200" dirty="0">
                <a:latin typeface="Comic Sans MS" pitchFamily="66" charset="0"/>
              </a:rPr>
              <a:t> </a:t>
            </a:r>
            <a:r>
              <a:rPr lang="en-GB" sz="3200" dirty="0" smtClean="0">
                <a:solidFill>
                  <a:srgbClr val="0033CC"/>
                </a:solidFill>
                <a:latin typeface="Comic Sans MS" pitchFamily="66" charset="0"/>
              </a:rPr>
              <a:t>PANDRH meeting, BTP session</a:t>
            </a:r>
            <a:endParaRPr lang="en-US" sz="2800" dirty="0">
              <a:solidFill>
                <a:srgbClr val="0033CC"/>
              </a:solidFill>
              <a:latin typeface="Comic Sans MS" pitchFamily="66" charset="0"/>
            </a:endParaRPr>
          </a:p>
        </p:txBody>
      </p:sp>
      <p:sp>
        <p:nvSpPr>
          <p:cNvPr id="20483" name="Text Box 3"/>
          <p:cNvSpPr txBox="1">
            <a:spLocks noChangeArrowheads="1"/>
          </p:cNvSpPr>
          <p:nvPr/>
        </p:nvSpPr>
        <p:spPr bwMode="auto">
          <a:xfrm>
            <a:off x="0" y="1700235"/>
            <a:ext cx="9144000" cy="4092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896" tIns="45448" rIns="90896" bIns="45448">
            <a:spAutoFit/>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algn="ctr" defTabSz="910856" eaLnBrk="1" fontAlgn="base" hangingPunct="1">
              <a:spcBef>
                <a:spcPct val="0"/>
              </a:spcBef>
              <a:spcAft>
                <a:spcPct val="0"/>
              </a:spcAft>
            </a:pPr>
            <a:endParaRPr lang="en-CA" sz="2000" b="1" dirty="0">
              <a:solidFill>
                <a:srgbClr val="000000"/>
              </a:solidFill>
              <a:latin typeface="Arial" charset="0"/>
            </a:endParaRPr>
          </a:p>
          <a:p>
            <a:pPr algn="ctr" defTabSz="910856" eaLnBrk="1" fontAlgn="base" hangingPunct="1">
              <a:lnSpc>
                <a:spcPct val="150000"/>
              </a:lnSpc>
              <a:spcBef>
                <a:spcPct val="0"/>
              </a:spcBef>
              <a:spcAft>
                <a:spcPct val="0"/>
              </a:spcAft>
            </a:pPr>
            <a:r>
              <a:rPr lang="en-CA" sz="3000" b="1" dirty="0">
                <a:solidFill>
                  <a:srgbClr val="0033CC"/>
                </a:solidFill>
              </a:rPr>
              <a:t> WHO </a:t>
            </a:r>
            <a:r>
              <a:rPr lang="en-CA" sz="3000" b="1" dirty="0" smtClean="0">
                <a:solidFill>
                  <a:srgbClr val="0033CC"/>
                </a:solidFill>
              </a:rPr>
              <a:t>Survey on Biotherapeutic Products </a:t>
            </a:r>
          </a:p>
          <a:p>
            <a:pPr algn="ctr" defTabSz="910856" eaLnBrk="1" fontAlgn="base" hangingPunct="1">
              <a:lnSpc>
                <a:spcPct val="150000"/>
              </a:lnSpc>
              <a:spcBef>
                <a:spcPct val="0"/>
              </a:spcBef>
              <a:spcAft>
                <a:spcPct val="0"/>
              </a:spcAft>
            </a:pPr>
            <a:r>
              <a:rPr lang="en-CA" sz="3000" b="1" dirty="0" smtClean="0">
                <a:solidFill>
                  <a:srgbClr val="0033CC"/>
                </a:solidFill>
              </a:rPr>
              <a:t>(focus on clinical issues)</a:t>
            </a:r>
            <a:endParaRPr lang="en-CA" sz="3000" b="1" dirty="0">
              <a:solidFill>
                <a:srgbClr val="0033CC"/>
              </a:solidFill>
            </a:endParaRPr>
          </a:p>
          <a:p>
            <a:pPr algn="ctr" defTabSz="910856" eaLnBrk="1" fontAlgn="base" hangingPunct="1">
              <a:lnSpc>
                <a:spcPct val="150000"/>
              </a:lnSpc>
              <a:spcBef>
                <a:spcPct val="0"/>
              </a:spcBef>
              <a:spcAft>
                <a:spcPct val="0"/>
              </a:spcAft>
            </a:pPr>
            <a:endParaRPr lang="sr-Latn-CS" sz="3600" b="1" dirty="0">
              <a:solidFill>
                <a:srgbClr val="0033CC"/>
              </a:solidFill>
            </a:endParaRPr>
          </a:p>
          <a:p>
            <a:pPr algn="ctr" defTabSz="910856" eaLnBrk="1" fontAlgn="base" hangingPunct="1">
              <a:spcBef>
                <a:spcPct val="0"/>
              </a:spcBef>
              <a:spcAft>
                <a:spcPct val="0"/>
              </a:spcAft>
            </a:pPr>
            <a:r>
              <a:rPr lang="en-US" sz="2400" b="1" dirty="0" smtClean="0">
                <a:solidFill>
                  <a:srgbClr val="0033CC"/>
                </a:solidFill>
              </a:rPr>
              <a:t>Ottawa</a:t>
            </a:r>
            <a:r>
              <a:rPr lang="sr-Latn-CS" sz="2400" b="1" dirty="0" smtClean="0">
                <a:solidFill>
                  <a:srgbClr val="0033CC"/>
                </a:solidFill>
              </a:rPr>
              <a:t>, </a:t>
            </a:r>
            <a:r>
              <a:rPr lang="en-US" sz="2400" b="1" dirty="0" smtClean="0">
                <a:solidFill>
                  <a:srgbClr val="0033CC"/>
                </a:solidFill>
              </a:rPr>
              <a:t>6</a:t>
            </a:r>
            <a:r>
              <a:rPr lang="en-US" sz="2400" b="1" baseline="30000" dirty="0" smtClean="0">
                <a:solidFill>
                  <a:srgbClr val="0033CC"/>
                </a:solidFill>
              </a:rPr>
              <a:t>th</a:t>
            </a:r>
            <a:r>
              <a:rPr lang="en-US" sz="2400" b="1" dirty="0" smtClean="0">
                <a:solidFill>
                  <a:srgbClr val="0033CC"/>
                </a:solidFill>
              </a:rPr>
              <a:t> September</a:t>
            </a:r>
            <a:r>
              <a:rPr lang="sr-Latn-CS" sz="2400" b="1" dirty="0" smtClean="0">
                <a:solidFill>
                  <a:srgbClr val="0033CC"/>
                </a:solidFill>
              </a:rPr>
              <a:t> </a:t>
            </a:r>
            <a:r>
              <a:rPr lang="sr-Latn-CS" sz="2400" b="1" dirty="0">
                <a:solidFill>
                  <a:srgbClr val="0033CC"/>
                </a:solidFill>
              </a:rPr>
              <a:t>20</a:t>
            </a:r>
            <a:r>
              <a:rPr lang="en-US" sz="2400" b="1" dirty="0">
                <a:solidFill>
                  <a:srgbClr val="0033CC"/>
                </a:solidFill>
              </a:rPr>
              <a:t>13</a:t>
            </a:r>
            <a:r>
              <a:rPr lang="en-CA" sz="2400" b="1" dirty="0">
                <a:solidFill>
                  <a:srgbClr val="0033CC"/>
                </a:solidFill>
              </a:rPr>
              <a:t> </a:t>
            </a:r>
          </a:p>
          <a:p>
            <a:pPr algn="ctr" defTabSz="910856" eaLnBrk="1" fontAlgn="base" hangingPunct="1">
              <a:spcBef>
                <a:spcPct val="0"/>
              </a:spcBef>
              <a:spcAft>
                <a:spcPct val="0"/>
              </a:spcAft>
            </a:pPr>
            <a:endParaRPr lang="sr-Latn-CS" sz="2400" b="1" dirty="0">
              <a:solidFill>
                <a:srgbClr val="0033CC"/>
              </a:solidFill>
            </a:endParaRPr>
          </a:p>
          <a:p>
            <a:pPr algn="ctr" defTabSz="910856" eaLnBrk="1" fontAlgn="base" hangingPunct="1">
              <a:spcBef>
                <a:spcPct val="0"/>
              </a:spcBef>
              <a:spcAft>
                <a:spcPct val="0"/>
              </a:spcAft>
            </a:pPr>
            <a:r>
              <a:rPr lang="sr-Latn-CS" sz="2400" b="1" dirty="0">
                <a:solidFill>
                  <a:srgbClr val="0033CC"/>
                </a:solidFill>
              </a:rPr>
              <a:t>Dr </a:t>
            </a:r>
            <a:r>
              <a:rPr lang="en-CA" sz="2400" b="1" dirty="0">
                <a:solidFill>
                  <a:srgbClr val="0033CC"/>
                </a:solidFill>
              </a:rPr>
              <a:t>Ivana Knezevic, WHO/HIS/EMP</a:t>
            </a:r>
            <a:r>
              <a:rPr lang="en-CA" sz="2400" b="1" dirty="0">
                <a:solidFill>
                  <a:srgbClr val="000000"/>
                </a:solidFill>
              </a:rPr>
              <a:t/>
            </a:r>
            <a:br>
              <a:rPr lang="en-CA" sz="2400" b="1" dirty="0">
                <a:solidFill>
                  <a:srgbClr val="000000"/>
                </a:solidFill>
              </a:rPr>
            </a:br>
            <a:endParaRPr lang="en-CA" sz="2400" b="1" dirty="0">
              <a:solidFill>
                <a:srgbClr val="000000"/>
              </a:solidFill>
            </a:endParaRPr>
          </a:p>
        </p:txBody>
      </p:sp>
    </p:spTree>
    <p:extLst>
      <p:ext uri="{BB962C8B-B14F-4D97-AF65-F5344CB8AC3E}">
        <p14:creationId xmlns:p14="http://schemas.microsoft.com/office/powerpoint/2010/main" val="1458457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solidFill>
            <a:srgbClr val="99CCFF"/>
          </a:solidFill>
        </p:spPr>
        <p:txBody>
          <a:bodyPr/>
          <a:lstStyle/>
          <a:p>
            <a:pPr eaLnBrk="1" hangingPunct="1"/>
            <a:r>
              <a:rPr lang="en-GB" altLang="ko-KR" dirty="0" smtClean="0">
                <a:latin typeface="Comic Sans MS" pitchFamily="66" charset="0"/>
                <a:ea typeface="굴림" pitchFamily="34" charset="-127"/>
              </a:rPr>
              <a:t>WHO survey on BTP</a:t>
            </a:r>
            <a:endParaRPr lang="en-US" altLang="ko-KR" dirty="0" smtClean="0">
              <a:latin typeface="Comic Sans MS" pitchFamily="66" charset="0"/>
              <a:ea typeface="굴림" pitchFamily="34" charset="-127"/>
            </a:endParaRPr>
          </a:p>
        </p:txBody>
      </p:sp>
      <p:sp>
        <p:nvSpPr>
          <p:cNvPr id="34819" name="Rectangle 3"/>
          <p:cNvSpPr>
            <a:spLocks noGrp="1" noChangeArrowheads="1"/>
          </p:cNvSpPr>
          <p:nvPr>
            <p:ph type="body" idx="4294967295"/>
          </p:nvPr>
        </p:nvSpPr>
        <p:spPr>
          <a:xfrm>
            <a:off x="90290" y="1412776"/>
            <a:ext cx="9021256" cy="4645178"/>
          </a:xfrm>
          <a:noFill/>
        </p:spPr>
        <p:txBody>
          <a:bodyPr/>
          <a:lstStyle/>
          <a:p>
            <a:pPr eaLnBrk="1" hangingPunct="1">
              <a:lnSpc>
                <a:spcPct val="80000"/>
              </a:lnSpc>
              <a:spcBef>
                <a:spcPct val="40000"/>
              </a:spcBef>
            </a:pPr>
            <a:r>
              <a:rPr lang="en-US" altLang="ko-KR" sz="1800" dirty="0" smtClean="0">
                <a:latin typeface="Comic Sans MS" pitchFamily="66" charset="0"/>
                <a:ea typeface="굴림" pitchFamily="34" charset="-127"/>
              </a:rPr>
              <a:t>To understand the situation in American Region with respect to the following:</a:t>
            </a:r>
          </a:p>
          <a:p>
            <a:pPr lvl="1" eaLnBrk="1" hangingPunct="1">
              <a:lnSpc>
                <a:spcPct val="80000"/>
              </a:lnSpc>
              <a:spcBef>
                <a:spcPct val="40000"/>
              </a:spcBef>
            </a:pPr>
            <a:r>
              <a:rPr lang="en-US" altLang="ko-KR" sz="1600" dirty="0">
                <a:latin typeface="Comic Sans MS" pitchFamily="66" charset="0"/>
                <a:ea typeface="굴림" pitchFamily="34" charset="-127"/>
              </a:rPr>
              <a:t>Obstacles in developing and regulating BTP </a:t>
            </a:r>
          </a:p>
          <a:p>
            <a:pPr lvl="1" eaLnBrk="1" hangingPunct="1">
              <a:lnSpc>
                <a:spcPct val="80000"/>
              </a:lnSpc>
              <a:spcBef>
                <a:spcPct val="40000"/>
              </a:spcBef>
            </a:pPr>
            <a:r>
              <a:rPr lang="en-US" altLang="ko-KR" sz="1600" dirty="0">
                <a:latin typeface="Comic Sans MS" pitchFamily="66" charset="0"/>
                <a:ea typeface="굴림" pitchFamily="34" charset="-127"/>
              </a:rPr>
              <a:t>Required clinical data for already licensed products</a:t>
            </a:r>
          </a:p>
          <a:p>
            <a:pPr lvl="1" eaLnBrk="1" hangingPunct="1">
              <a:lnSpc>
                <a:spcPct val="80000"/>
              </a:lnSpc>
              <a:spcBef>
                <a:spcPct val="40000"/>
              </a:spcBef>
            </a:pPr>
            <a:r>
              <a:rPr lang="en-US" altLang="ko-KR" sz="1600" dirty="0">
                <a:latin typeface="Comic Sans MS" pitchFamily="66" charset="0"/>
                <a:ea typeface="굴림" pitchFamily="34" charset="-127"/>
              </a:rPr>
              <a:t>Definitions used for "originator" product and "copy product</a:t>
            </a:r>
            <a:r>
              <a:rPr lang="en-US" altLang="ko-KR" sz="1600" dirty="0" smtClean="0">
                <a:latin typeface="Comic Sans MS" pitchFamily="66" charset="0"/>
                <a:ea typeface="굴림" pitchFamily="34" charset="-127"/>
              </a:rPr>
              <a:t>"</a:t>
            </a:r>
          </a:p>
          <a:p>
            <a:pPr lvl="1" eaLnBrk="1" hangingPunct="1">
              <a:lnSpc>
                <a:spcPct val="80000"/>
              </a:lnSpc>
              <a:spcBef>
                <a:spcPct val="40000"/>
              </a:spcBef>
            </a:pPr>
            <a:r>
              <a:rPr lang="en-US" altLang="ko-KR" sz="1600" dirty="0" smtClean="0">
                <a:latin typeface="Comic Sans MS" pitchFamily="66" charset="0"/>
                <a:ea typeface="굴림" pitchFamily="34" charset="-127"/>
              </a:rPr>
              <a:t>Diversity of national regulatory requirements in the region</a:t>
            </a:r>
          </a:p>
          <a:p>
            <a:pPr eaLnBrk="1" hangingPunct="1">
              <a:lnSpc>
                <a:spcPct val="80000"/>
              </a:lnSpc>
              <a:spcBef>
                <a:spcPct val="40000"/>
              </a:spcBef>
            </a:pPr>
            <a:r>
              <a:rPr lang="en-US" altLang="ko-KR" sz="1800" dirty="0" smtClean="0">
                <a:latin typeface="Comic Sans MS" pitchFamily="66" charset="0"/>
                <a:ea typeface="굴림" pitchFamily="34" charset="-127"/>
              </a:rPr>
              <a:t>WHO Questionnaire was sent to 20 NRAs in American Region and 2 associations of manufacturers: ALIFAR and FIFARMA</a:t>
            </a:r>
          </a:p>
          <a:p>
            <a:pPr eaLnBrk="1" hangingPunct="1">
              <a:lnSpc>
                <a:spcPct val="80000"/>
              </a:lnSpc>
              <a:spcBef>
                <a:spcPct val="40000"/>
              </a:spcBef>
            </a:pPr>
            <a:r>
              <a:rPr lang="en-US" altLang="ko-KR" sz="1800" dirty="0" smtClean="0">
                <a:latin typeface="Comic Sans MS" pitchFamily="66" charset="0"/>
                <a:ea typeface="굴림" pitchFamily="34" charset="-127"/>
              </a:rPr>
              <a:t>Feedback received from:</a:t>
            </a:r>
          </a:p>
          <a:p>
            <a:pPr lvl="1" eaLnBrk="1" hangingPunct="1">
              <a:lnSpc>
                <a:spcPct val="80000"/>
              </a:lnSpc>
              <a:spcBef>
                <a:spcPct val="40000"/>
              </a:spcBef>
            </a:pPr>
            <a:r>
              <a:rPr lang="en-US" altLang="ko-KR" sz="1600" dirty="0" smtClean="0">
                <a:latin typeface="Comic Sans MS" pitchFamily="66" charset="0"/>
                <a:ea typeface="굴림" pitchFamily="34" charset="-127"/>
              </a:rPr>
              <a:t>16 NRAs but 1 set of answers (USA) was not included in the analysis.</a:t>
            </a:r>
          </a:p>
          <a:p>
            <a:pPr lvl="1">
              <a:spcAft>
                <a:spcPts val="0"/>
              </a:spcAft>
            </a:pPr>
            <a:r>
              <a:rPr lang="en-US" altLang="ko-KR" sz="1600" dirty="0" smtClean="0">
                <a:latin typeface="Comic Sans MS" pitchFamily="66" charset="0"/>
                <a:ea typeface="굴림" pitchFamily="34" charset="-127"/>
              </a:rPr>
              <a:t>No response from </a:t>
            </a:r>
            <a:r>
              <a:rPr lang="en-US" sz="1600" dirty="0">
                <a:latin typeface="Comic Sans MS" pitchFamily="66" charset="0"/>
                <a:ea typeface="SimSun"/>
              </a:rPr>
              <a:t>Guatemala, </a:t>
            </a:r>
            <a:r>
              <a:rPr lang="en-US" sz="1600" dirty="0" smtClean="0">
                <a:latin typeface="Comic Sans MS" pitchFamily="66" charset="0"/>
                <a:ea typeface="SimSun"/>
              </a:rPr>
              <a:t>Paraguay</a:t>
            </a:r>
            <a:r>
              <a:rPr lang="en-US" sz="1600" dirty="0">
                <a:latin typeface="Comic Sans MS" pitchFamily="66" charset="0"/>
                <a:ea typeface="SimSun"/>
              </a:rPr>
              <a:t>, and </a:t>
            </a:r>
            <a:r>
              <a:rPr lang="en-US" sz="1600" dirty="0" smtClean="0">
                <a:latin typeface="Comic Sans MS" pitchFamily="66" charset="0"/>
                <a:ea typeface="SimSun"/>
              </a:rPr>
              <a:t>Barbados.</a:t>
            </a:r>
          </a:p>
          <a:p>
            <a:pPr lvl="1">
              <a:spcAft>
                <a:spcPts val="0"/>
              </a:spcAft>
            </a:pPr>
            <a:r>
              <a:rPr lang="en-US" sz="1600" dirty="0" smtClean="0">
                <a:latin typeface="Comic Sans MS" pitchFamily="66" charset="0"/>
                <a:ea typeface="SimSun"/>
              </a:rPr>
              <a:t>1 manufacturers' association (FIFARMA)</a:t>
            </a:r>
            <a:endParaRPr lang="en-US" sz="1600" dirty="0">
              <a:latin typeface="Comic Sans MS" pitchFamily="66" charset="0"/>
              <a:ea typeface="SimSun"/>
            </a:endParaRPr>
          </a:p>
          <a:p>
            <a:pPr eaLnBrk="1" hangingPunct="1">
              <a:lnSpc>
                <a:spcPct val="80000"/>
              </a:lnSpc>
              <a:spcBef>
                <a:spcPct val="40000"/>
              </a:spcBef>
            </a:pPr>
            <a:r>
              <a:rPr lang="en-US" altLang="ko-KR" sz="1800" dirty="0" smtClean="0">
                <a:latin typeface="Comic Sans MS" pitchFamily="66" charset="0"/>
                <a:ea typeface="굴림" pitchFamily="34" charset="-127"/>
              </a:rPr>
              <a:t>Analysis </a:t>
            </a:r>
            <a:r>
              <a:rPr lang="en-US" altLang="ko-KR" sz="1800" dirty="0">
                <a:latin typeface="Comic Sans MS" pitchFamily="66" charset="0"/>
                <a:ea typeface="굴림" pitchFamily="34" charset="-127"/>
              </a:rPr>
              <a:t>of the results</a:t>
            </a:r>
          </a:p>
          <a:p>
            <a:pPr lvl="1" eaLnBrk="1" hangingPunct="1">
              <a:lnSpc>
                <a:spcPct val="80000"/>
              </a:lnSpc>
              <a:spcBef>
                <a:spcPct val="40000"/>
              </a:spcBef>
            </a:pPr>
            <a:r>
              <a:rPr lang="en-US" altLang="ko-KR" sz="1600" dirty="0" smtClean="0">
                <a:latin typeface="Comic Sans MS" pitchFamily="66" charset="0"/>
                <a:ea typeface="굴림" pitchFamily="34" charset="-127"/>
              </a:rPr>
              <a:t>Responses from NRAs from 14 countries (Bolivia, Brazil, Canada, Chile, Colombia, Costa Rica, Cuba, Ecuador, El Salvador, Honduras, Mexico, Panama, Peru, Uruguay, Venezuela) and FIFARMA were included in the preliminary analysis</a:t>
            </a:r>
            <a:r>
              <a:rPr lang="en-US" altLang="ko-KR" sz="1600" dirty="0">
                <a:latin typeface="Comic Sans MS" pitchFamily="66" charset="0"/>
                <a:ea typeface="굴림" pitchFamily="34" charset="-127"/>
              </a:rPr>
              <a:t>. </a:t>
            </a:r>
            <a:endParaRPr lang="en-US" altLang="ko-KR" sz="1600" dirty="0" smtClean="0">
              <a:latin typeface="Comic Sans MS" pitchFamily="66" charset="0"/>
              <a:ea typeface="굴림" pitchFamily="34" charset="-127"/>
            </a:endParaRPr>
          </a:p>
          <a:p>
            <a:pPr lvl="1" eaLnBrk="1" hangingPunct="1">
              <a:lnSpc>
                <a:spcPct val="80000"/>
              </a:lnSpc>
              <a:spcBef>
                <a:spcPct val="40000"/>
              </a:spcBef>
            </a:pPr>
            <a:r>
              <a:rPr lang="en-US" altLang="ko-KR" sz="1600" dirty="0" smtClean="0">
                <a:latin typeface="Comic Sans MS" pitchFamily="66" charset="0"/>
                <a:ea typeface="굴림" pitchFamily="34" charset="-127"/>
              </a:rPr>
              <a:t>Preliminary </a:t>
            </a:r>
            <a:r>
              <a:rPr lang="en-US" altLang="ko-KR" sz="1600" dirty="0">
                <a:latin typeface="Comic Sans MS" pitchFamily="66" charset="0"/>
                <a:ea typeface="굴림" pitchFamily="34" charset="-127"/>
              </a:rPr>
              <a:t>analysis at end August 2013, final by end </a:t>
            </a:r>
            <a:r>
              <a:rPr lang="en-US" altLang="ko-KR" sz="1600" dirty="0" smtClean="0">
                <a:latin typeface="Comic Sans MS" pitchFamily="66" charset="0"/>
                <a:ea typeface="굴림" pitchFamily="34" charset="-127"/>
              </a:rPr>
              <a:t>September 2013.</a:t>
            </a:r>
            <a:endParaRPr lang="en-US" altLang="ko-KR" sz="1600" dirty="0">
              <a:latin typeface="Comic Sans MS" pitchFamily="66" charset="0"/>
              <a:ea typeface="굴림" pitchFamily="34" charset="-127"/>
            </a:endParaRPr>
          </a:p>
          <a:p>
            <a:pPr lvl="1" eaLnBrk="1" hangingPunct="1">
              <a:lnSpc>
                <a:spcPct val="80000"/>
              </a:lnSpc>
              <a:spcBef>
                <a:spcPct val="40000"/>
              </a:spcBef>
            </a:pPr>
            <a:endParaRPr lang="en-US" altLang="ko-KR" sz="1400" dirty="0" smtClean="0">
              <a:latin typeface="Comic Sans MS" pitchFamily="66" charset="0"/>
              <a:ea typeface="굴림" pitchFamily="34" charset="-127"/>
            </a:endParaRPr>
          </a:p>
          <a:p>
            <a:pPr lvl="1" eaLnBrk="1" hangingPunct="1">
              <a:lnSpc>
                <a:spcPct val="80000"/>
              </a:lnSpc>
              <a:spcBef>
                <a:spcPct val="40000"/>
              </a:spcBef>
            </a:pPr>
            <a:endParaRPr lang="en-US" altLang="ko-KR" sz="1400" dirty="0" smtClean="0">
              <a:latin typeface="Comic Sans MS" pitchFamily="66" charset="0"/>
              <a:ea typeface="굴림" pitchFamily="34" charset="-127"/>
            </a:endParaRPr>
          </a:p>
          <a:p>
            <a:pPr eaLnBrk="1" hangingPunct="1">
              <a:lnSpc>
                <a:spcPct val="80000"/>
              </a:lnSpc>
              <a:spcBef>
                <a:spcPct val="40000"/>
              </a:spcBef>
            </a:pPr>
            <a:endParaRPr lang="en-US" altLang="ko-KR" sz="1800" dirty="0" smtClean="0">
              <a:latin typeface="Comic Sans MS" pitchFamily="66" charset="0"/>
              <a:ea typeface="굴림" pitchFamily="34" charset="-127"/>
            </a:endParaRPr>
          </a:p>
          <a:p>
            <a:pPr eaLnBrk="1" hangingPunct="1">
              <a:lnSpc>
                <a:spcPct val="80000"/>
              </a:lnSpc>
              <a:spcBef>
                <a:spcPct val="40000"/>
              </a:spcBef>
            </a:pPr>
            <a:endParaRPr lang="en-US" altLang="ko-KR" sz="1800" dirty="0" smtClean="0">
              <a:latin typeface="Comic Sans MS" pitchFamily="66" charset="0"/>
              <a:ea typeface="굴림" pitchFamily="34" charset="-127"/>
            </a:endParaRPr>
          </a:p>
          <a:p>
            <a:pPr eaLnBrk="1" hangingPunct="1">
              <a:lnSpc>
                <a:spcPct val="80000"/>
              </a:lnSpc>
              <a:spcBef>
                <a:spcPct val="40000"/>
              </a:spcBef>
            </a:pPr>
            <a:endParaRPr lang="en-US" altLang="ko-KR" sz="1800" dirty="0" smtClean="0">
              <a:latin typeface="Comic Sans MS" pitchFamily="66" charset="0"/>
              <a:ea typeface="굴림" pitchFamily="34" charset="-127"/>
            </a:endParaRPr>
          </a:p>
          <a:p>
            <a:pPr lvl="1" eaLnBrk="1" hangingPunct="1">
              <a:lnSpc>
                <a:spcPct val="80000"/>
              </a:lnSpc>
              <a:spcBef>
                <a:spcPct val="40000"/>
              </a:spcBef>
            </a:pPr>
            <a:endParaRPr lang="en-US" altLang="ko-KR" sz="1800" dirty="0" smtClean="0">
              <a:latin typeface="Comic Sans MS" pitchFamily="66" charset="0"/>
              <a:ea typeface="굴림" pitchFamily="34" charset="-127"/>
            </a:endParaRPr>
          </a:p>
          <a:p>
            <a:pPr lvl="1" eaLnBrk="1" hangingPunct="1">
              <a:lnSpc>
                <a:spcPct val="80000"/>
              </a:lnSpc>
              <a:spcBef>
                <a:spcPct val="40000"/>
              </a:spcBef>
            </a:pPr>
            <a:endParaRPr lang="en-US" altLang="ko-KR" sz="1200" dirty="0" smtClean="0">
              <a:latin typeface="Comic Sans MS" pitchFamily="66" charset="0"/>
              <a:ea typeface="굴림" pitchFamily="34" charset="-127"/>
            </a:endParaRPr>
          </a:p>
        </p:txBody>
      </p:sp>
    </p:spTree>
    <p:extLst>
      <p:ext uri="{BB962C8B-B14F-4D97-AF65-F5344CB8AC3E}">
        <p14:creationId xmlns:p14="http://schemas.microsoft.com/office/powerpoint/2010/main" val="794674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solidFill>
            <a:srgbClr val="99CCFF"/>
          </a:solidFill>
        </p:spPr>
        <p:txBody>
          <a:bodyPr/>
          <a:lstStyle/>
          <a:p>
            <a:pPr eaLnBrk="1" hangingPunct="1"/>
            <a:r>
              <a:rPr lang="en-GB" altLang="ko-KR" dirty="0" smtClean="0">
                <a:latin typeface="Comic Sans MS" pitchFamily="66" charset="0"/>
                <a:ea typeface="굴림" pitchFamily="34" charset="-127"/>
              </a:rPr>
              <a:t>Main outcomes (1)</a:t>
            </a:r>
            <a:endParaRPr lang="en-US" altLang="ko-KR" dirty="0" smtClean="0">
              <a:latin typeface="Comic Sans MS" pitchFamily="66" charset="0"/>
              <a:ea typeface="굴림" pitchFamily="34" charset="-127"/>
            </a:endParaRPr>
          </a:p>
        </p:txBody>
      </p:sp>
      <p:sp>
        <p:nvSpPr>
          <p:cNvPr id="34819" name="Rectangle 3"/>
          <p:cNvSpPr>
            <a:spLocks noGrp="1" noChangeArrowheads="1"/>
          </p:cNvSpPr>
          <p:nvPr>
            <p:ph type="body" idx="4294967295"/>
          </p:nvPr>
        </p:nvSpPr>
        <p:spPr>
          <a:xfrm>
            <a:off x="22448" y="1412776"/>
            <a:ext cx="9144000" cy="4679950"/>
          </a:xfrm>
          <a:noFill/>
        </p:spPr>
        <p:txBody>
          <a:bodyPr/>
          <a:lstStyle/>
          <a:p>
            <a:pPr eaLnBrk="1" hangingPunct="1">
              <a:lnSpc>
                <a:spcPct val="80000"/>
              </a:lnSpc>
              <a:spcBef>
                <a:spcPct val="40000"/>
              </a:spcBef>
            </a:pPr>
            <a:r>
              <a:rPr lang="en-US" altLang="ko-KR" sz="1900" dirty="0" smtClean="0">
                <a:latin typeface="Comic Sans MS" pitchFamily="66" charset="0"/>
                <a:ea typeface="굴림" pitchFamily="34" charset="-127"/>
              </a:rPr>
              <a:t>Q1. Main obstacles in developing/ regulating SBPs:</a:t>
            </a:r>
          </a:p>
          <a:p>
            <a:pPr lvl="1" eaLnBrk="1" hangingPunct="1">
              <a:lnSpc>
                <a:spcPct val="80000"/>
              </a:lnSpc>
              <a:spcBef>
                <a:spcPct val="40000"/>
              </a:spcBef>
            </a:pPr>
            <a:r>
              <a:rPr lang="en-US" altLang="ko-KR" sz="1900" dirty="0" smtClean="0">
                <a:latin typeface="Comic Sans MS" pitchFamily="66" charset="0"/>
                <a:ea typeface="굴림" pitchFamily="34" charset="-127"/>
              </a:rPr>
              <a:t>Use of originators licensed in one country as RBP in another country</a:t>
            </a:r>
          </a:p>
          <a:p>
            <a:pPr lvl="1" eaLnBrk="1" hangingPunct="1">
              <a:lnSpc>
                <a:spcPct val="80000"/>
              </a:lnSpc>
              <a:spcBef>
                <a:spcPct val="40000"/>
              </a:spcBef>
            </a:pPr>
            <a:r>
              <a:rPr lang="en-US" altLang="ko-KR" sz="1900" dirty="0" smtClean="0">
                <a:latin typeface="Comic Sans MS" pitchFamily="66" charset="0"/>
                <a:ea typeface="굴림" pitchFamily="34" charset="-127"/>
              </a:rPr>
              <a:t>Access to information on RBP</a:t>
            </a:r>
          </a:p>
          <a:p>
            <a:pPr lvl="1" eaLnBrk="1" hangingPunct="1">
              <a:lnSpc>
                <a:spcPct val="80000"/>
              </a:lnSpc>
              <a:spcBef>
                <a:spcPct val="40000"/>
              </a:spcBef>
            </a:pPr>
            <a:r>
              <a:rPr lang="en-US" sz="1900" dirty="0" smtClean="0">
                <a:latin typeface="Comic Sans MS" pitchFamily="66" charset="0"/>
                <a:ea typeface="SimSun"/>
              </a:rPr>
              <a:t>Design of pivotal clinical trial  </a:t>
            </a:r>
            <a:endParaRPr lang="en-US" altLang="ko-KR" sz="1900" dirty="0" smtClean="0">
              <a:latin typeface="Comic Sans MS" pitchFamily="66" charset="0"/>
              <a:ea typeface="굴림" pitchFamily="34" charset="-127"/>
            </a:endParaRPr>
          </a:p>
          <a:p>
            <a:pPr eaLnBrk="1" hangingPunct="1">
              <a:lnSpc>
                <a:spcPct val="80000"/>
              </a:lnSpc>
              <a:spcBef>
                <a:spcPct val="40000"/>
              </a:spcBef>
            </a:pPr>
            <a:r>
              <a:rPr lang="en-US" altLang="ko-KR" sz="1900" dirty="0" smtClean="0">
                <a:latin typeface="Comic Sans MS" pitchFamily="66" charset="0"/>
                <a:ea typeface="굴림" pitchFamily="34" charset="-127"/>
              </a:rPr>
              <a:t>Q2. Required clinical data for BTP already licensed in your country</a:t>
            </a:r>
          </a:p>
          <a:p>
            <a:pPr lvl="1" eaLnBrk="1" hangingPunct="1">
              <a:lnSpc>
                <a:spcPct val="80000"/>
              </a:lnSpc>
              <a:spcBef>
                <a:spcPct val="40000"/>
              </a:spcBef>
            </a:pPr>
            <a:r>
              <a:rPr lang="en-US" altLang="ko-KR" sz="1900" dirty="0" err="1" smtClean="0">
                <a:latin typeface="Comic Sans MS" pitchFamily="66" charset="0"/>
                <a:ea typeface="굴림" pitchFamily="34" charset="-127"/>
              </a:rPr>
              <a:t>Ph</a:t>
            </a:r>
            <a:r>
              <a:rPr lang="en-US" altLang="ko-KR" sz="1900" dirty="0" smtClean="0">
                <a:latin typeface="Comic Sans MS" pitchFamily="66" charset="0"/>
                <a:ea typeface="굴림" pitchFamily="34" charset="-127"/>
              </a:rPr>
              <a:t> I-III: 11 out of 15 countries</a:t>
            </a:r>
          </a:p>
          <a:p>
            <a:pPr lvl="1" eaLnBrk="1" hangingPunct="1">
              <a:lnSpc>
                <a:spcPct val="80000"/>
              </a:lnSpc>
              <a:spcBef>
                <a:spcPct val="40000"/>
              </a:spcBef>
            </a:pPr>
            <a:r>
              <a:rPr lang="en-US" altLang="ko-KR" sz="1900" dirty="0" smtClean="0">
                <a:latin typeface="Comic Sans MS" pitchFamily="66" charset="0"/>
                <a:ea typeface="굴림" pitchFamily="34" charset="-127"/>
              </a:rPr>
              <a:t>Only review protocol for CT approval: Bolivia</a:t>
            </a:r>
          </a:p>
          <a:p>
            <a:pPr lvl="1" eaLnBrk="1" hangingPunct="1">
              <a:lnSpc>
                <a:spcPct val="80000"/>
              </a:lnSpc>
              <a:spcBef>
                <a:spcPct val="40000"/>
              </a:spcBef>
            </a:pPr>
            <a:r>
              <a:rPr lang="en-US" altLang="ko-KR" sz="1900" dirty="0" smtClean="0">
                <a:latin typeface="Comic Sans MS" pitchFamily="66" charset="0"/>
                <a:ea typeface="굴림" pitchFamily="34" charset="-127"/>
              </a:rPr>
              <a:t>No requirement: Peru (before 2009) and Uruguay</a:t>
            </a:r>
          </a:p>
          <a:p>
            <a:pPr lvl="1" eaLnBrk="1" hangingPunct="1">
              <a:lnSpc>
                <a:spcPct val="80000"/>
              </a:lnSpc>
              <a:spcBef>
                <a:spcPct val="40000"/>
              </a:spcBef>
            </a:pPr>
            <a:r>
              <a:rPr lang="en-US" altLang="ko-KR" sz="1900" dirty="0" smtClean="0">
                <a:latin typeface="Comic Sans MS" pitchFamily="66" charset="0"/>
                <a:ea typeface="굴림" pitchFamily="34" charset="-127"/>
              </a:rPr>
              <a:t>Only Phase III: Brazil (before 2010), Panama</a:t>
            </a:r>
          </a:p>
          <a:p>
            <a:pPr lvl="1" eaLnBrk="1" hangingPunct="1">
              <a:lnSpc>
                <a:spcPct val="80000"/>
              </a:lnSpc>
              <a:spcBef>
                <a:spcPct val="40000"/>
              </a:spcBef>
            </a:pPr>
            <a:r>
              <a:rPr lang="en-US" altLang="ko-KR" sz="1900" dirty="0" smtClean="0">
                <a:latin typeface="Comic Sans MS" pitchFamily="66" charset="0"/>
                <a:ea typeface="굴림" pitchFamily="34" charset="-127"/>
              </a:rPr>
              <a:t>Only safety data: El Salvador</a:t>
            </a:r>
          </a:p>
          <a:p>
            <a:pPr lvl="1" eaLnBrk="1" hangingPunct="1">
              <a:lnSpc>
                <a:spcPct val="80000"/>
              </a:lnSpc>
              <a:spcBef>
                <a:spcPct val="40000"/>
              </a:spcBef>
            </a:pPr>
            <a:r>
              <a:rPr lang="en-US" altLang="ko-KR" sz="1900" dirty="0" smtClean="0">
                <a:latin typeface="Comic Sans MS" pitchFamily="66" charset="0"/>
                <a:ea typeface="굴림" pitchFamily="34" charset="-127"/>
              </a:rPr>
              <a:t>A separate trial required for each indication or clinical use: Chile, Cuba, Canada and Mexico</a:t>
            </a:r>
          </a:p>
          <a:p>
            <a:pPr lvl="0" eaLnBrk="1" hangingPunct="1">
              <a:lnSpc>
                <a:spcPct val="80000"/>
              </a:lnSpc>
              <a:spcBef>
                <a:spcPct val="40000"/>
              </a:spcBef>
            </a:pPr>
            <a:r>
              <a:rPr lang="en-US" altLang="ko-KR" sz="1900" dirty="0">
                <a:latin typeface="Comic Sans MS" pitchFamily="66" charset="0"/>
                <a:ea typeface="굴림" pitchFamily="34" charset="-127"/>
              </a:rPr>
              <a:t>Q3. Definition of originator product:  Licensed with </a:t>
            </a:r>
            <a:r>
              <a:rPr lang="en-US" altLang="ko-KR" sz="1900" dirty="0" smtClean="0">
                <a:latin typeface="Comic Sans MS" pitchFamily="66" charset="0"/>
                <a:ea typeface="굴림" pitchFamily="34" charset="-127"/>
              </a:rPr>
              <a:t>full </a:t>
            </a:r>
            <a:r>
              <a:rPr lang="en-US" altLang="ko-KR" sz="1900" dirty="0">
                <a:latin typeface="Comic Sans MS" pitchFamily="66" charset="0"/>
                <a:ea typeface="굴림" pitchFamily="34" charset="-127"/>
              </a:rPr>
              <a:t>data package in a country in question </a:t>
            </a:r>
            <a:r>
              <a:rPr lang="en-US" altLang="ko-KR" sz="1900" dirty="0" smtClean="0">
                <a:latin typeface="Comic Sans MS" pitchFamily="66" charset="0"/>
                <a:ea typeface="굴림" pitchFamily="34" charset="-127"/>
              </a:rPr>
              <a:t>/ </a:t>
            </a:r>
            <a:r>
              <a:rPr lang="en-US" altLang="ko-KR" sz="1900" dirty="0">
                <a:latin typeface="Comic Sans MS" pitchFamily="66" charset="0"/>
                <a:ea typeface="굴림" pitchFamily="34" charset="-127"/>
              </a:rPr>
              <a:t>or by well-recognized jurisdictions (FDA, EMA, </a:t>
            </a:r>
            <a:r>
              <a:rPr lang="en-US" altLang="ko-KR" sz="1900" dirty="0" err="1">
                <a:latin typeface="Comic Sans MS" pitchFamily="66" charset="0"/>
                <a:ea typeface="굴림" pitchFamily="34" charset="-127"/>
              </a:rPr>
              <a:t>etc</a:t>
            </a:r>
            <a:r>
              <a:rPr lang="en-US" altLang="ko-KR" sz="1900" dirty="0">
                <a:latin typeface="Comic Sans MS" pitchFamily="66" charset="0"/>
                <a:ea typeface="굴림" pitchFamily="34" charset="-127"/>
              </a:rPr>
              <a:t>)</a:t>
            </a:r>
          </a:p>
          <a:p>
            <a:pPr lvl="1" eaLnBrk="1" hangingPunct="1">
              <a:lnSpc>
                <a:spcPct val="80000"/>
              </a:lnSpc>
              <a:spcBef>
                <a:spcPct val="40000"/>
              </a:spcBef>
            </a:pPr>
            <a:endParaRPr lang="en-US" altLang="ko-KR" sz="1900" dirty="0" smtClean="0">
              <a:latin typeface="Comic Sans MS" pitchFamily="66" charset="0"/>
              <a:ea typeface="굴림" pitchFamily="34" charset="-127"/>
            </a:endParaRPr>
          </a:p>
          <a:p>
            <a:pPr marL="0" indent="0" eaLnBrk="1" hangingPunct="1">
              <a:lnSpc>
                <a:spcPct val="80000"/>
              </a:lnSpc>
              <a:spcBef>
                <a:spcPct val="40000"/>
              </a:spcBef>
              <a:buNone/>
            </a:pPr>
            <a:endParaRPr lang="en-US" altLang="ko-KR" sz="1900" dirty="0" smtClean="0">
              <a:latin typeface="Comic Sans MS" pitchFamily="66" charset="0"/>
              <a:ea typeface="굴림" pitchFamily="34" charset="-127"/>
            </a:endParaRPr>
          </a:p>
        </p:txBody>
      </p:sp>
    </p:spTree>
    <p:extLst>
      <p:ext uri="{BB962C8B-B14F-4D97-AF65-F5344CB8AC3E}">
        <p14:creationId xmlns:p14="http://schemas.microsoft.com/office/powerpoint/2010/main" val="2022679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solidFill>
            <a:srgbClr val="99CCFF"/>
          </a:solidFill>
        </p:spPr>
        <p:txBody>
          <a:bodyPr/>
          <a:lstStyle/>
          <a:p>
            <a:pPr eaLnBrk="1" hangingPunct="1"/>
            <a:r>
              <a:rPr lang="en-GB" altLang="ko-KR" dirty="0" smtClean="0">
                <a:latin typeface="Comic Sans MS" pitchFamily="66" charset="0"/>
                <a:ea typeface="굴림" pitchFamily="34" charset="-127"/>
              </a:rPr>
              <a:t>Main outcomes (2)</a:t>
            </a:r>
            <a:endParaRPr lang="en-US" altLang="ko-KR" dirty="0" smtClean="0">
              <a:latin typeface="Comic Sans MS" pitchFamily="66" charset="0"/>
              <a:ea typeface="굴림" pitchFamily="34" charset="-127"/>
            </a:endParaRPr>
          </a:p>
        </p:txBody>
      </p:sp>
      <p:sp>
        <p:nvSpPr>
          <p:cNvPr id="34819" name="Rectangle 3"/>
          <p:cNvSpPr>
            <a:spLocks noGrp="1" noChangeArrowheads="1"/>
          </p:cNvSpPr>
          <p:nvPr>
            <p:ph type="body" idx="4294967295"/>
          </p:nvPr>
        </p:nvSpPr>
        <p:spPr>
          <a:xfrm>
            <a:off x="0" y="1412776"/>
            <a:ext cx="9144000" cy="4536504"/>
          </a:xfrm>
          <a:noFill/>
        </p:spPr>
        <p:txBody>
          <a:bodyPr/>
          <a:lstStyle/>
          <a:p>
            <a:pPr eaLnBrk="1" hangingPunct="1">
              <a:lnSpc>
                <a:spcPct val="80000"/>
              </a:lnSpc>
              <a:spcBef>
                <a:spcPct val="40000"/>
              </a:spcBef>
            </a:pPr>
            <a:r>
              <a:rPr lang="en-US" altLang="ko-KR" sz="1900" dirty="0" smtClean="0">
                <a:latin typeface="Comic Sans MS" pitchFamily="66" charset="0"/>
                <a:ea typeface="굴림" pitchFamily="34" charset="-127"/>
              </a:rPr>
              <a:t>Q4. Definition of copy product</a:t>
            </a:r>
          </a:p>
          <a:p>
            <a:pPr lvl="1" eaLnBrk="1" hangingPunct="1">
              <a:lnSpc>
                <a:spcPct val="80000"/>
              </a:lnSpc>
              <a:spcBef>
                <a:spcPct val="40000"/>
              </a:spcBef>
            </a:pPr>
            <a:r>
              <a:rPr lang="en-US" altLang="ko-KR" sz="1900" dirty="0" smtClean="0">
                <a:latin typeface="Comic Sans MS" pitchFamily="66" charset="0"/>
                <a:ea typeface="굴림" pitchFamily="34" charset="-127"/>
              </a:rPr>
              <a:t>Proven similar structure and comparable safety and efficacy in clinical studies: </a:t>
            </a:r>
            <a:r>
              <a:rPr lang="en-US" altLang="ko-KR" sz="1900" dirty="0">
                <a:latin typeface="Comic Sans MS" pitchFamily="66" charset="0"/>
                <a:ea typeface="굴림" pitchFamily="34" charset="-127"/>
              </a:rPr>
              <a:t>8</a:t>
            </a:r>
            <a:r>
              <a:rPr lang="en-US" altLang="ko-KR" sz="1900" dirty="0" smtClean="0">
                <a:latin typeface="Comic Sans MS" pitchFamily="66" charset="0"/>
                <a:ea typeface="굴림" pitchFamily="34" charset="-127"/>
              </a:rPr>
              <a:t> </a:t>
            </a:r>
            <a:r>
              <a:rPr lang="en-US" altLang="ko-KR" sz="1900" dirty="0">
                <a:latin typeface="Comic Sans MS" pitchFamily="66" charset="0"/>
                <a:ea typeface="굴림" pitchFamily="34" charset="-127"/>
              </a:rPr>
              <a:t>out of 15 countries. </a:t>
            </a:r>
            <a:r>
              <a:rPr lang="en-US" altLang="ko-KR" sz="1900" dirty="0" smtClean="0">
                <a:latin typeface="Comic Sans MS" pitchFamily="66" charset="0"/>
                <a:ea typeface="굴림" pitchFamily="34" charset="-127"/>
              </a:rPr>
              <a:t> In </a:t>
            </a:r>
            <a:r>
              <a:rPr lang="en-US" altLang="ko-KR" sz="1900" dirty="0">
                <a:latin typeface="Comic Sans MS" pitchFamily="66" charset="0"/>
                <a:ea typeface="굴림" pitchFamily="34" charset="-127"/>
              </a:rPr>
              <a:t>terms of quality, similar structure is the only requirement while none of other quality aspects were mentioned</a:t>
            </a:r>
            <a:r>
              <a:rPr lang="en-US" altLang="ko-KR" sz="1900" dirty="0" smtClean="0">
                <a:latin typeface="Comic Sans MS" pitchFamily="66" charset="0"/>
                <a:ea typeface="굴림" pitchFamily="34" charset="-127"/>
              </a:rPr>
              <a:t>.</a:t>
            </a:r>
          </a:p>
          <a:p>
            <a:pPr lvl="1" eaLnBrk="1" hangingPunct="1">
              <a:lnSpc>
                <a:spcPct val="80000"/>
              </a:lnSpc>
              <a:spcBef>
                <a:spcPct val="40000"/>
              </a:spcBef>
            </a:pPr>
            <a:r>
              <a:rPr lang="en-US" altLang="ko-KR" sz="1900" dirty="0" smtClean="0">
                <a:latin typeface="Comic Sans MS" pitchFamily="66" charset="0"/>
                <a:ea typeface="굴림" pitchFamily="34" charset="-127"/>
              </a:rPr>
              <a:t>Bioequivalence should be demonstrated: 5 out of 15 countries.</a:t>
            </a:r>
          </a:p>
          <a:p>
            <a:pPr lvl="1" eaLnBrk="1" hangingPunct="1">
              <a:lnSpc>
                <a:spcPct val="80000"/>
              </a:lnSpc>
              <a:spcBef>
                <a:spcPct val="40000"/>
              </a:spcBef>
            </a:pPr>
            <a:r>
              <a:rPr lang="en-US" altLang="ko-KR" sz="1900" dirty="0" smtClean="0">
                <a:latin typeface="Comic Sans MS" pitchFamily="66" charset="0"/>
                <a:ea typeface="굴림" pitchFamily="34" charset="-127"/>
              </a:rPr>
              <a:t>Indirect comparison in clinical aspects: Chile</a:t>
            </a:r>
          </a:p>
          <a:p>
            <a:pPr lvl="1" eaLnBrk="1" hangingPunct="1">
              <a:lnSpc>
                <a:spcPct val="80000"/>
              </a:lnSpc>
              <a:spcBef>
                <a:spcPct val="40000"/>
              </a:spcBef>
            </a:pPr>
            <a:r>
              <a:rPr lang="en-US" altLang="ko-KR" sz="1900" dirty="0" smtClean="0">
                <a:latin typeface="Comic Sans MS" pitchFamily="66" charset="0"/>
                <a:ea typeface="굴림" pitchFamily="34" charset="-127"/>
              </a:rPr>
              <a:t>Indirect comparison in quality part: Uruguay</a:t>
            </a:r>
          </a:p>
          <a:p>
            <a:pPr lvl="1" eaLnBrk="1" hangingPunct="1">
              <a:lnSpc>
                <a:spcPct val="80000"/>
              </a:lnSpc>
              <a:spcBef>
                <a:spcPct val="40000"/>
              </a:spcBef>
            </a:pPr>
            <a:r>
              <a:rPr lang="en-US" altLang="ko-KR" sz="1900" dirty="0" smtClean="0">
                <a:latin typeface="Comic Sans MS" pitchFamily="66" charset="0"/>
                <a:ea typeface="굴림" pitchFamily="34" charset="-127"/>
              </a:rPr>
              <a:t>SBPs are categorized as one of copy products: Cuba</a:t>
            </a:r>
          </a:p>
          <a:p>
            <a:pPr marL="1192066" lvl="2" indent="-285750">
              <a:lnSpc>
                <a:spcPct val="115000"/>
              </a:lnSpc>
              <a:spcAft>
                <a:spcPts val="600"/>
              </a:spcAft>
              <a:buFont typeface="+mj-lt"/>
              <a:buAutoNum type="alphaLcPeriod"/>
              <a:tabLst>
                <a:tab pos="914400" algn="l"/>
              </a:tabLst>
            </a:pPr>
            <a:r>
              <a:rPr lang="en-US" sz="1900" dirty="0" smtClean="0">
                <a:latin typeface="Comic Sans MS" pitchFamily="66" charset="0"/>
                <a:ea typeface="SimSun"/>
                <a:cs typeface="Times New Roman"/>
              </a:rPr>
              <a:t>Proven </a:t>
            </a:r>
            <a:r>
              <a:rPr lang="en-US" sz="1900" dirty="0">
                <a:latin typeface="Comic Sans MS" pitchFamily="66" charset="0"/>
                <a:ea typeface="SimSun"/>
                <a:cs typeface="Times New Roman"/>
              </a:rPr>
              <a:t>comparable  structure, safety and efficacy profile to originator product. Direct comparison vs originator always needed for quality, non clinical and clinical. </a:t>
            </a:r>
            <a:endParaRPr lang="en-US" sz="1900" dirty="0" smtClean="0">
              <a:latin typeface="Comic Sans MS" pitchFamily="66" charset="0"/>
              <a:ea typeface="SimSun"/>
              <a:cs typeface="Times New Roman"/>
            </a:endParaRPr>
          </a:p>
          <a:p>
            <a:pPr marL="1192066" lvl="2" indent="-285750">
              <a:lnSpc>
                <a:spcPct val="115000"/>
              </a:lnSpc>
              <a:spcAft>
                <a:spcPts val="600"/>
              </a:spcAft>
              <a:buFont typeface="+mj-lt"/>
              <a:buAutoNum type="alphaLcPeriod"/>
              <a:tabLst>
                <a:tab pos="914400" algn="l"/>
              </a:tabLst>
            </a:pPr>
            <a:r>
              <a:rPr lang="en-US" sz="1900" dirty="0" smtClean="0">
                <a:latin typeface="Comic Sans MS" pitchFamily="66" charset="0"/>
                <a:ea typeface="SimSun"/>
                <a:cs typeface="Times New Roman"/>
              </a:rPr>
              <a:t>Similar </a:t>
            </a:r>
            <a:r>
              <a:rPr lang="en-US" sz="1900" dirty="0">
                <a:latin typeface="Comic Sans MS" pitchFamily="66" charset="0"/>
                <a:ea typeface="SimSun"/>
                <a:cs typeface="Times New Roman"/>
              </a:rPr>
              <a:t>Mabs could be an exceptional case (case by case analysis), direct comparison in clinical is not always required. </a:t>
            </a:r>
          </a:p>
          <a:p>
            <a:pPr lvl="1" eaLnBrk="1" hangingPunct="1">
              <a:lnSpc>
                <a:spcPct val="80000"/>
              </a:lnSpc>
              <a:spcBef>
                <a:spcPct val="40000"/>
              </a:spcBef>
            </a:pPr>
            <a:endParaRPr lang="en-US" altLang="ko-KR" sz="2200" dirty="0" smtClean="0">
              <a:latin typeface="Comic Sans MS" pitchFamily="66" charset="0"/>
              <a:ea typeface="굴림" pitchFamily="34" charset="-127"/>
            </a:endParaRPr>
          </a:p>
          <a:p>
            <a:pPr lvl="1" eaLnBrk="1" hangingPunct="1">
              <a:lnSpc>
                <a:spcPct val="80000"/>
              </a:lnSpc>
              <a:spcBef>
                <a:spcPct val="40000"/>
              </a:spcBef>
            </a:pPr>
            <a:endParaRPr lang="en-US" altLang="ko-KR" sz="2200" dirty="0" smtClean="0">
              <a:latin typeface="Comic Sans MS" pitchFamily="66" charset="0"/>
              <a:ea typeface="굴림" pitchFamily="34" charset="-127"/>
            </a:endParaRPr>
          </a:p>
        </p:txBody>
      </p:sp>
    </p:spTree>
    <p:extLst>
      <p:ext uri="{BB962C8B-B14F-4D97-AF65-F5344CB8AC3E}">
        <p14:creationId xmlns:p14="http://schemas.microsoft.com/office/powerpoint/2010/main" val="1735754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solidFill>
            <a:srgbClr val="99CCFF"/>
          </a:solidFill>
        </p:spPr>
        <p:txBody>
          <a:bodyPr/>
          <a:lstStyle/>
          <a:p>
            <a:pPr eaLnBrk="1" hangingPunct="1"/>
            <a:r>
              <a:rPr lang="en-GB" altLang="ko-KR" dirty="0" smtClean="0">
                <a:latin typeface="Comic Sans MS" pitchFamily="66" charset="0"/>
                <a:ea typeface="굴림" pitchFamily="34" charset="-127"/>
              </a:rPr>
              <a:t>Copy products in Chile</a:t>
            </a:r>
            <a:endParaRPr lang="en-US" altLang="ko-KR" dirty="0" smtClean="0">
              <a:latin typeface="Comic Sans MS" pitchFamily="66" charset="0"/>
              <a:ea typeface="굴림" pitchFamily="34" charset="-127"/>
            </a:endParaRPr>
          </a:p>
        </p:txBody>
      </p:sp>
      <p:sp>
        <p:nvSpPr>
          <p:cNvPr id="34819" name="Rectangle 3"/>
          <p:cNvSpPr>
            <a:spLocks noGrp="1" noChangeArrowheads="1"/>
          </p:cNvSpPr>
          <p:nvPr>
            <p:ph type="body" idx="4294967295"/>
          </p:nvPr>
        </p:nvSpPr>
        <p:spPr>
          <a:xfrm>
            <a:off x="0" y="1484784"/>
            <a:ext cx="9144000" cy="4679950"/>
          </a:xfrm>
          <a:noFill/>
        </p:spPr>
        <p:txBody>
          <a:bodyPr/>
          <a:lstStyle/>
          <a:p>
            <a:pPr eaLnBrk="1" hangingPunct="1">
              <a:lnSpc>
                <a:spcPct val="80000"/>
              </a:lnSpc>
              <a:spcBef>
                <a:spcPct val="40000"/>
              </a:spcBef>
            </a:pPr>
            <a:r>
              <a:rPr lang="en-US" altLang="ko-KR" sz="2200" dirty="0" smtClean="0">
                <a:latin typeface="Comic Sans MS" pitchFamily="66" charset="0"/>
                <a:ea typeface="굴림" pitchFamily="34" charset="-127"/>
              </a:rPr>
              <a:t>Q4</a:t>
            </a:r>
            <a:r>
              <a:rPr lang="en-US" altLang="ko-KR" sz="2200" dirty="0">
                <a:latin typeface="Comic Sans MS" pitchFamily="66" charset="0"/>
                <a:ea typeface="굴림" pitchFamily="34" charset="-127"/>
              </a:rPr>
              <a:t>. Copy products in </a:t>
            </a:r>
            <a:r>
              <a:rPr lang="en-US" altLang="ko-KR" sz="2200" dirty="0" smtClean="0">
                <a:latin typeface="Comic Sans MS" pitchFamily="66" charset="0"/>
                <a:ea typeface="굴림" pitchFamily="34" charset="-127"/>
              </a:rPr>
              <a:t>Chile:</a:t>
            </a:r>
            <a:endParaRPr lang="en-US" altLang="ko-KR" sz="2200" dirty="0">
              <a:latin typeface="Comic Sans MS" pitchFamily="66" charset="0"/>
              <a:ea typeface="굴림" pitchFamily="34" charset="-127"/>
            </a:endParaRPr>
          </a:p>
          <a:p>
            <a:pPr lvl="2" eaLnBrk="1" hangingPunct="1">
              <a:lnSpc>
                <a:spcPct val="80000"/>
              </a:lnSpc>
              <a:spcBef>
                <a:spcPct val="40000"/>
              </a:spcBef>
            </a:pPr>
            <a:r>
              <a:rPr lang="en-US" altLang="ko-KR" sz="2200" dirty="0" smtClean="0">
                <a:latin typeface="Comic Sans MS" pitchFamily="66" charset="0"/>
                <a:ea typeface="굴림" pitchFamily="34" charset="-127"/>
              </a:rPr>
              <a:t>New </a:t>
            </a:r>
            <a:r>
              <a:rPr lang="en-US" altLang="ko-KR" sz="2200" dirty="0">
                <a:latin typeface="Comic Sans MS" pitchFamily="66" charset="0"/>
                <a:ea typeface="굴림" pitchFamily="34" charset="-127"/>
              </a:rPr>
              <a:t>law from Dec 2011: all biologicals should be licensed as new pharmaceuticals </a:t>
            </a:r>
          </a:p>
          <a:p>
            <a:pPr lvl="2" eaLnBrk="1" hangingPunct="1">
              <a:lnSpc>
                <a:spcPct val="80000"/>
              </a:lnSpc>
              <a:spcBef>
                <a:spcPct val="40000"/>
              </a:spcBef>
            </a:pPr>
            <a:r>
              <a:rPr lang="en-US" altLang="ko-KR" sz="2200" dirty="0">
                <a:latin typeface="Comic Sans MS" pitchFamily="66" charset="0"/>
                <a:ea typeface="굴림" pitchFamily="34" charset="-127"/>
              </a:rPr>
              <a:t>Before the new law, BTPs were approved in 3 ways: </a:t>
            </a:r>
          </a:p>
          <a:p>
            <a:pPr lvl="3" eaLnBrk="1" hangingPunct="1">
              <a:lnSpc>
                <a:spcPct val="80000"/>
              </a:lnSpc>
              <a:spcBef>
                <a:spcPct val="40000"/>
              </a:spcBef>
            </a:pPr>
            <a:r>
              <a:rPr lang="en-US" altLang="ko-KR" sz="2200" dirty="0">
                <a:latin typeface="Comic Sans MS" pitchFamily="66" charset="0"/>
                <a:ea typeface="굴림" pitchFamily="34" charset="-127"/>
              </a:rPr>
              <a:t>Treated as generics (no clinical data on safety and efficacy, incomplete quality dossier) but assigned as innovator</a:t>
            </a:r>
          </a:p>
          <a:p>
            <a:pPr lvl="3" eaLnBrk="1" hangingPunct="1">
              <a:lnSpc>
                <a:spcPct val="80000"/>
              </a:lnSpc>
              <a:spcBef>
                <a:spcPct val="40000"/>
              </a:spcBef>
            </a:pPr>
            <a:r>
              <a:rPr lang="en-US" altLang="ko-KR" sz="2200" dirty="0">
                <a:latin typeface="Comic Sans MS" pitchFamily="66" charset="0"/>
                <a:ea typeface="굴림" pitchFamily="34" charset="-127"/>
              </a:rPr>
              <a:t>Not considered as generic: incomplete quality and clinical data</a:t>
            </a:r>
          </a:p>
          <a:p>
            <a:pPr lvl="3" eaLnBrk="1" hangingPunct="1">
              <a:lnSpc>
                <a:spcPct val="80000"/>
              </a:lnSpc>
              <a:spcBef>
                <a:spcPct val="40000"/>
              </a:spcBef>
            </a:pPr>
            <a:r>
              <a:rPr lang="en-US" altLang="ko-KR" sz="2200" dirty="0">
                <a:latin typeface="Comic Sans MS" pitchFamily="66" charset="0"/>
                <a:ea typeface="굴림" pitchFamily="34" charset="-127"/>
              </a:rPr>
              <a:t>Innovators: complete quality, non-clinical and clinical data</a:t>
            </a:r>
          </a:p>
          <a:p>
            <a:pPr lvl="2" eaLnBrk="1" hangingPunct="1">
              <a:lnSpc>
                <a:spcPct val="80000"/>
              </a:lnSpc>
              <a:spcBef>
                <a:spcPct val="40000"/>
              </a:spcBef>
            </a:pPr>
            <a:r>
              <a:rPr lang="en-US" altLang="ko-KR" sz="2200" dirty="0">
                <a:latin typeface="Comic Sans MS" pitchFamily="66" charset="0"/>
                <a:ea typeface="굴림" pitchFamily="34" charset="-127"/>
              </a:rPr>
              <a:t>Before implementation of new law, copy products were licensed</a:t>
            </a:r>
          </a:p>
          <a:p>
            <a:pPr lvl="1" eaLnBrk="1" hangingPunct="1">
              <a:lnSpc>
                <a:spcPct val="80000"/>
              </a:lnSpc>
              <a:spcBef>
                <a:spcPct val="40000"/>
              </a:spcBef>
            </a:pPr>
            <a:endParaRPr lang="en-US" altLang="ko-KR" sz="1600" dirty="0">
              <a:latin typeface="Comic Sans MS" pitchFamily="66" charset="0"/>
              <a:ea typeface="굴림" pitchFamily="34" charset="-127"/>
            </a:endParaRPr>
          </a:p>
          <a:p>
            <a:pPr lvl="1" eaLnBrk="1" hangingPunct="1">
              <a:lnSpc>
                <a:spcPct val="80000"/>
              </a:lnSpc>
              <a:spcBef>
                <a:spcPct val="40000"/>
              </a:spcBef>
            </a:pPr>
            <a:endParaRPr lang="en-US" altLang="ko-KR" sz="1600" dirty="0">
              <a:latin typeface="Comic Sans MS" pitchFamily="66" charset="0"/>
              <a:ea typeface="굴림" pitchFamily="34" charset="-127"/>
            </a:endParaRPr>
          </a:p>
          <a:p>
            <a:pPr lvl="1" eaLnBrk="1" hangingPunct="1">
              <a:lnSpc>
                <a:spcPct val="80000"/>
              </a:lnSpc>
              <a:spcBef>
                <a:spcPct val="40000"/>
              </a:spcBef>
            </a:pPr>
            <a:endParaRPr lang="en-US" altLang="ko-KR" sz="1600" dirty="0">
              <a:latin typeface="Comic Sans MS" pitchFamily="66" charset="0"/>
              <a:ea typeface="굴림" pitchFamily="34" charset="-127"/>
            </a:endParaRPr>
          </a:p>
          <a:p>
            <a:pPr lvl="1" eaLnBrk="1" hangingPunct="1">
              <a:lnSpc>
                <a:spcPct val="80000"/>
              </a:lnSpc>
              <a:spcBef>
                <a:spcPct val="40000"/>
              </a:spcBef>
            </a:pPr>
            <a:endParaRPr lang="en-US" altLang="ko-KR" sz="1300" dirty="0">
              <a:latin typeface="Comic Sans MS" pitchFamily="66" charset="0"/>
              <a:ea typeface="굴림" pitchFamily="34" charset="-127"/>
            </a:endParaRPr>
          </a:p>
          <a:p>
            <a:pPr lvl="0" eaLnBrk="1" hangingPunct="1">
              <a:lnSpc>
                <a:spcPct val="80000"/>
              </a:lnSpc>
              <a:spcBef>
                <a:spcPct val="40000"/>
              </a:spcBef>
            </a:pPr>
            <a:endParaRPr lang="en-US" altLang="ko-KR" sz="1700" dirty="0">
              <a:latin typeface="Comic Sans MS" pitchFamily="66" charset="0"/>
              <a:ea typeface="굴림" pitchFamily="34" charset="-127"/>
            </a:endParaRPr>
          </a:p>
          <a:p>
            <a:pPr lvl="2" eaLnBrk="1" hangingPunct="1">
              <a:lnSpc>
                <a:spcPct val="80000"/>
              </a:lnSpc>
              <a:spcBef>
                <a:spcPct val="40000"/>
              </a:spcBef>
            </a:pPr>
            <a:endParaRPr lang="en-US" altLang="ko-KR" sz="1300" dirty="0">
              <a:latin typeface="Comic Sans MS" pitchFamily="66" charset="0"/>
              <a:ea typeface="굴림" pitchFamily="34" charset="-127"/>
            </a:endParaRPr>
          </a:p>
          <a:p>
            <a:pPr lvl="2" eaLnBrk="1" hangingPunct="1">
              <a:lnSpc>
                <a:spcPct val="80000"/>
              </a:lnSpc>
              <a:spcBef>
                <a:spcPct val="40000"/>
              </a:spcBef>
            </a:pPr>
            <a:endParaRPr lang="en-US" altLang="ko-KR" sz="1300" dirty="0">
              <a:latin typeface="Comic Sans MS" pitchFamily="66" charset="0"/>
              <a:ea typeface="굴림" pitchFamily="34" charset="-127"/>
            </a:endParaRPr>
          </a:p>
        </p:txBody>
      </p:sp>
    </p:spTree>
    <p:extLst>
      <p:ext uri="{BB962C8B-B14F-4D97-AF65-F5344CB8AC3E}">
        <p14:creationId xmlns:p14="http://schemas.microsoft.com/office/powerpoint/2010/main" val="32964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solidFill>
            <a:srgbClr val="99CCFF"/>
          </a:solidFill>
        </p:spPr>
        <p:txBody>
          <a:bodyPr/>
          <a:lstStyle/>
          <a:p>
            <a:pPr eaLnBrk="1" hangingPunct="1"/>
            <a:r>
              <a:rPr lang="en-GB" altLang="ko-KR" dirty="0" smtClean="0">
                <a:latin typeface="Comic Sans MS" pitchFamily="66" charset="0"/>
                <a:ea typeface="굴림" pitchFamily="34" charset="-127"/>
              </a:rPr>
              <a:t>Next steps</a:t>
            </a:r>
            <a:endParaRPr lang="en-US" altLang="ko-KR" dirty="0" smtClean="0">
              <a:latin typeface="Comic Sans MS" pitchFamily="66" charset="0"/>
              <a:ea typeface="굴림" pitchFamily="34" charset="-127"/>
            </a:endParaRPr>
          </a:p>
        </p:txBody>
      </p:sp>
      <p:sp>
        <p:nvSpPr>
          <p:cNvPr id="34819" name="Rectangle 3"/>
          <p:cNvSpPr>
            <a:spLocks noGrp="1" noChangeArrowheads="1"/>
          </p:cNvSpPr>
          <p:nvPr>
            <p:ph type="body" idx="4294967295"/>
          </p:nvPr>
        </p:nvSpPr>
        <p:spPr>
          <a:xfrm>
            <a:off x="0" y="1412776"/>
            <a:ext cx="9144000" cy="4679950"/>
          </a:xfrm>
          <a:noFill/>
        </p:spPr>
        <p:txBody>
          <a:bodyPr/>
          <a:lstStyle/>
          <a:p>
            <a:pPr eaLnBrk="1" hangingPunct="1">
              <a:lnSpc>
                <a:spcPct val="150000"/>
              </a:lnSpc>
              <a:spcBef>
                <a:spcPct val="40000"/>
              </a:spcBef>
            </a:pPr>
            <a:r>
              <a:rPr lang="en-US" altLang="ko-KR" sz="2200" dirty="0" smtClean="0">
                <a:latin typeface="Comic Sans MS" pitchFamily="66" charset="0"/>
                <a:ea typeface="굴림" pitchFamily="34" charset="-127"/>
              </a:rPr>
              <a:t>Outcomes </a:t>
            </a:r>
            <a:r>
              <a:rPr lang="en-US" altLang="ko-KR" sz="2200" dirty="0">
                <a:latin typeface="Comic Sans MS" pitchFamily="66" charset="0"/>
                <a:ea typeface="굴림" pitchFamily="34" charset="-127"/>
              </a:rPr>
              <a:t>of the survey will be:</a:t>
            </a:r>
          </a:p>
          <a:p>
            <a:pPr lvl="1" eaLnBrk="1" hangingPunct="1">
              <a:lnSpc>
                <a:spcPct val="80000"/>
              </a:lnSpc>
              <a:spcBef>
                <a:spcPct val="40000"/>
              </a:spcBef>
            </a:pPr>
            <a:r>
              <a:rPr lang="en-US" altLang="ko-KR" sz="2200" dirty="0">
                <a:latin typeface="Comic Sans MS" pitchFamily="66" charset="0"/>
                <a:ea typeface="굴림" pitchFamily="34" charset="-127"/>
              </a:rPr>
              <a:t>Discussed at PANDRH meeting in Ottawa on 6</a:t>
            </a:r>
            <a:r>
              <a:rPr lang="en-US" altLang="ko-KR" sz="2200" baseline="30000" dirty="0">
                <a:latin typeface="Comic Sans MS" pitchFamily="66" charset="0"/>
                <a:ea typeface="굴림" pitchFamily="34" charset="-127"/>
              </a:rPr>
              <a:t>th</a:t>
            </a:r>
            <a:r>
              <a:rPr lang="en-US" altLang="ko-KR" sz="2200" dirty="0">
                <a:latin typeface="Comic Sans MS" pitchFamily="66" charset="0"/>
                <a:ea typeface="굴림" pitchFamily="34" charset="-127"/>
              </a:rPr>
              <a:t> Sep 2013</a:t>
            </a:r>
          </a:p>
          <a:p>
            <a:pPr lvl="1" eaLnBrk="1" hangingPunct="1">
              <a:lnSpc>
                <a:spcPct val="80000"/>
              </a:lnSpc>
              <a:spcBef>
                <a:spcPct val="40000"/>
              </a:spcBef>
            </a:pPr>
            <a:r>
              <a:rPr lang="en-US" altLang="ko-KR" sz="2200" dirty="0">
                <a:latin typeface="Comic Sans MS" pitchFamily="66" charset="0"/>
                <a:ea typeface="굴림" pitchFamily="34" charset="-127"/>
              </a:rPr>
              <a:t>If participants of the survey agree, the outcomes will be used for a review article and maybe published in one of scientific journals or as a meeting report on WHO web </a:t>
            </a:r>
            <a:r>
              <a:rPr lang="en-US" altLang="ko-KR" sz="2200" dirty="0" smtClean="0">
                <a:latin typeface="Comic Sans MS" pitchFamily="66" charset="0"/>
                <a:ea typeface="굴림" pitchFamily="34" charset="-127"/>
              </a:rPr>
              <a:t>site</a:t>
            </a:r>
          </a:p>
          <a:p>
            <a:pPr lvl="1" eaLnBrk="1" hangingPunct="1">
              <a:lnSpc>
                <a:spcPct val="80000"/>
              </a:lnSpc>
              <a:spcBef>
                <a:spcPct val="40000"/>
              </a:spcBef>
            </a:pPr>
            <a:r>
              <a:rPr lang="en-US" altLang="ko-KR" sz="2200" dirty="0" smtClean="0">
                <a:latin typeface="Comic Sans MS" pitchFamily="66" charset="0"/>
                <a:ea typeface="굴림" pitchFamily="34" charset="-127"/>
              </a:rPr>
              <a:t>Considered in the preparation of the e-learning tools for improving expertise for regulatory review of BTP in general and SBP in particular</a:t>
            </a:r>
          </a:p>
          <a:p>
            <a:pPr lvl="1" eaLnBrk="1" hangingPunct="1">
              <a:lnSpc>
                <a:spcPct val="80000"/>
              </a:lnSpc>
              <a:spcBef>
                <a:spcPct val="40000"/>
              </a:spcBef>
            </a:pPr>
            <a:r>
              <a:rPr lang="en-US" altLang="ko-KR" sz="2200" dirty="0" smtClean="0">
                <a:latin typeface="Comic Sans MS" pitchFamily="66" charset="0"/>
                <a:ea typeface="굴림" pitchFamily="34" charset="-127"/>
              </a:rPr>
              <a:t>Discussed in the context of Regulatory Risk Assessment for the purpose of:</a:t>
            </a:r>
          </a:p>
          <a:p>
            <a:pPr lvl="2" eaLnBrk="1" hangingPunct="1">
              <a:lnSpc>
                <a:spcPct val="80000"/>
              </a:lnSpc>
              <a:spcBef>
                <a:spcPct val="40000"/>
              </a:spcBef>
            </a:pPr>
            <a:r>
              <a:rPr lang="en-US" altLang="ko-KR" sz="2200" dirty="0" smtClean="0">
                <a:latin typeface="Comic Sans MS" pitchFamily="66" charset="0"/>
                <a:ea typeface="굴림" pitchFamily="34" charset="-127"/>
              </a:rPr>
              <a:t>developing WHO Guidelines</a:t>
            </a:r>
          </a:p>
          <a:p>
            <a:pPr lvl="2" eaLnBrk="1" hangingPunct="1">
              <a:lnSpc>
                <a:spcPct val="80000"/>
              </a:lnSpc>
              <a:spcBef>
                <a:spcPct val="40000"/>
              </a:spcBef>
            </a:pPr>
            <a:r>
              <a:rPr lang="en-US" altLang="ko-KR" sz="2200" dirty="0" smtClean="0">
                <a:latin typeface="Comic Sans MS" pitchFamily="66" charset="0"/>
                <a:ea typeface="굴림" pitchFamily="34" charset="-127"/>
              </a:rPr>
              <a:t>Sharing experience with other regional regulatory networks, manufacturers and other relevant parties</a:t>
            </a:r>
          </a:p>
          <a:p>
            <a:pPr lvl="1" eaLnBrk="1" hangingPunct="1">
              <a:lnSpc>
                <a:spcPct val="80000"/>
              </a:lnSpc>
              <a:spcBef>
                <a:spcPct val="40000"/>
              </a:spcBef>
            </a:pPr>
            <a:endParaRPr lang="en-US" altLang="ko-KR" sz="2200" dirty="0">
              <a:latin typeface="Comic Sans MS" pitchFamily="66" charset="0"/>
              <a:ea typeface="굴림" pitchFamily="34" charset="-127"/>
            </a:endParaRPr>
          </a:p>
          <a:p>
            <a:pPr eaLnBrk="1" hangingPunct="1">
              <a:lnSpc>
                <a:spcPct val="150000"/>
              </a:lnSpc>
              <a:spcBef>
                <a:spcPct val="40000"/>
              </a:spcBef>
            </a:pPr>
            <a:endParaRPr lang="en-US" altLang="ko-KR" sz="2800" dirty="0" smtClean="0">
              <a:latin typeface="Comic Sans MS" pitchFamily="66" charset="0"/>
              <a:ea typeface="굴림" pitchFamily="34" charset="-127"/>
            </a:endParaRPr>
          </a:p>
        </p:txBody>
      </p:sp>
    </p:spTree>
    <p:extLst>
      <p:ext uri="{BB962C8B-B14F-4D97-AF65-F5344CB8AC3E}">
        <p14:creationId xmlns:p14="http://schemas.microsoft.com/office/powerpoint/2010/main" val="34653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solidFill>
            <a:srgbClr val="99CCFF"/>
          </a:solidFill>
        </p:spPr>
        <p:txBody>
          <a:bodyPr/>
          <a:lstStyle/>
          <a:p>
            <a:pPr eaLnBrk="1" hangingPunct="1"/>
            <a:r>
              <a:rPr lang="en-GB" altLang="ko-KR" dirty="0" smtClean="0">
                <a:latin typeface="Comic Sans MS" pitchFamily="66" charset="0"/>
                <a:ea typeface="굴림" pitchFamily="34" charset="-127"/>
              </a:rPr>
              <a:t>Panel discussion</a:t>
            </a:r>
            <a:endParaRPr lang="en-US" altLang="ko-KR" dirty="0" smtClean="0">
              <a:latin typeface="Comic Sans MS" pitchFamily="66" charset="0"/>
              <a:ea typeface="굴림" pitchFamily="34" charset="-127"/>
            </a:endParaRPr>
          </a:p>
        </p:txBody>
      </p:sp>
      <p:sp>
        <p:nvSpPr>
          <p:cNvPr id="34819" name="Rectangle 3"/>
          <p:cNvSpPr>
            <a:spLocks noGrp="1" noChangeArrowheads="1"/>
          </p:cNvSpPr>
          <p:nvPr>
            <p:ph type="body" idx="4294967295"/>
          </p:nvPr>
        </p:nvSpPr>
        <p:spPr>
          <a:xfrm>
            <a:off x="107504" y="1556792"/>
            <a:ext cx="9036496" cy="4464496"/>
          </a:xfrm>
          <a:noFill/>
        </p:spPr>
        <p:txBody>
          <a:bodyPr/>
          <a:lstStyle/>
          <a:p>
            <a:pPr marL="0" indent="0" eaLnBrk="1" hangingPunct="1">
              <a:lnSpc>
                <a:spcPct val="150000"/>
              </a:lnSpc>
              <a:spcBef>
                <a:spcPct val="40000"/>
              </a:spcBef>
              <a:buNone/>
            </a:pPr>
            <a:r>
              <a:rPr lang="en-US" sz="2800" dirty="0" smtClean="0">
                <a:solidFill>
                  <a:srgbClr val="0033CC"/>
                </a:solidFill>
                <a:latin typeface="Comic Sans MS" pitchFamily="66" charset="0"/>
                <a:ea typeface="SimSun"/>
              </a:rPr>
              <a:t> </a:t>
            </a:r>
            <a:r>
              <a:rPr lang="en-US" sz="2800" dirty="0" smtClean="0">
                <a:latin typeface="Comic Sans MS" pitchFamily="66" charset="0"/>
                <a:ea typeface="SimSun"/>
              </a:rPr>
              <a:t>All panelists are </a:t>
            </a:r>
            <a:r>
              <a:rPr lang="en-US" sz="2800" dirty="0">
                <a:latin typeface="Comic Sans MS" pitchFamily="66" charset="0"/>
                <a:ea typeface="SimSun"/>
              </a:rPr>
              <a:t>invited to comment on the following:</a:t>
            </a:r>
          </a:p>
          <a:p>
            <a:pPr marL="0" lvl="0" indent="0">
              <a:spcAft>
                <a:spcPts val="0"/>
              </a:spcAft>
              <a:buNone/>
            </a:pPr>
            <a:r>
              <a:rPr lang="en-US" sz="2800" dirty="0" smtClean="0">
                <a:latin typeface="Comic Sans MS" pitchFamily="66" charset="0"/>
                <a:ea typeface="SimSun"/>
                <a:cs typeface="Times New Roman"/>
              </a:rPr>
              <a:t>1. Rationale </a:t>
            </a:r>
            <a:r>
              <a:rPr lang="en-US" sz="2800" dirty="0">
                <a:latin typeface="Comic Sans MS" pitchFamily="66" charset="0"/>
                <a:ea typeface="SimSun"/>
                <a:cs typeface="Times New Roman"/>
              </a:rPr>
              <a:t>for different </a:t>
            </a:r>
            <a:r>
              <a:rPr lang="en-US" sz="2800" dirty="0" smtClean="0">
                <a:latin typeface="Comic Sans MS" pitchFamily="66" charset="0"/>
                <a:ea typeface="SimSun"/>
                <a:cs typeface="Times New Roman"/>
              </a:rPr>
              <a:t>requirements, </a:t>
            </a:r>
            <a:r>
              <a:rPr lang="en-US" sz="2800" dirty="0">
                <a:latin typeface="Comic Sans MS" pitchFamily="66" charset="0"/>
                <a:ea typeface="SimSun"/>
                <a:cs typeface="Times New Roman"/>
              </a:rPr>
              <a:t>for instance, </a:t>
            </a:r>
            <a:r>
              <a:rPr lang="en-US" sz="2800" dirty="0" smtClean="0">
                <a:latin typeface="Comic Sans MS" pitchFamily="66" charset="0"/>
                <a:ea typeface="SimSun"/>
                <a:cs typeface="Times New Roman"/>
              </a:rPr>
              <a:t> clinical data requirements: </a:t>
            </a:r>
            <a:r>
              <a:rPr lang="en-US" sz="2800" dirty="0">
                <a:latin typeface="Comic Sans MS" pitchFamily="66" charset="0"/>
                <a:ea typeface="SimSun"/>
                <a:cs typeface="Times New Roman"/>
              </a:rPr>
              <a:t>should they be the same in all countries?</a:t>
            </a:r>
          </a:p>
          <a:p>
            <a:pPr marL="0" lvl="0" indent="0">
              <a:spcAft>
                <a:spcPts val="0"/>
              </a:spcAft>
              <a:buNone/>
            </a:pPr>
            <a:r>
              <a:rPr lang="en-US" sz="2800" dirty="0" smtClean="0">
                <a:latin typeface="Comic Sans MS" pitchFamily="66" charset="0"/>
                <a:ea typeface="SimSun"/>
                <a:cs typeface="Times New Roman"/>
              </a:rPr>
              <a:t>2. Way </a:t>
            </a:r>
            <a:r>
              <a:rPr lang="en-US" sz="2800" dirty="0">
                <a:latin typeface="Comic Sans MS" pitchFamily="66" charset="0"/>
                <a:ea typeface="SimSun"/>
                <a:cs typeface="Times New Roman"/>
              </a:rPr>
              <a:t>forward: how regulatory convergence can be achieved or how current situation could be improved?</a:t>
            </a:r>
          </a:p>
          <a:p>
            <a:pPr lvl="0" eaLnBrk="1" hangingPunct="1">
              <a:lnSpc>
                <a:spcPct val="80000"/>
              </a:lnSpc>
              <a:spcBef>
                <a:spcPct val="40000"/>
              </a:spcBef>
            </a:pPr>
            <a:endParaRPr lang="en-US" altLang="ko-KR" sz="2800" dirty="0" smtClean="0">
              <a:latin typeface="Comic Sans MS" pitchFamily="66" charset="0"/>
              <a:ea typeface="굴림" pitchFamily="34" charset="-127"/>
            </a:endParaRPr>
          </a:p>
          <a:p>
            <a:pPr eaLnBrk="1" hangingPunct="1">
              <a:lnSpc>
                <a:spcPct val="150000"/>
              </a:lnSpc>
              <a:spcBef>
                <a:spcPct val="40000"/>
              </a:spcBef>
            </a:pPr>
            <a:endParaRPr lang="en-US" altLang="ko-KR" sz="2800" dirty="0" smtClean="0">
              <a:latin typeface="Comic Sans MS" pitchFamily="66" charset="0"/>
              <a:ea typeface="굴림" pitchFamily="34" charset="-127"/>
            </a:endParaRPr>
          </a:p>
        </p:txBody>
      </p:sp>
    </p:spTree>
    <p:extLst>
      <p:ext uri="{BB962C8B-B14F-4D97-AF65-F5344CB8AC3E}">
        <p14:creationId xmlns:p14="http://schemas.microsoft.com/office/powerpoint/2010/main" val="4074279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solidFill>
            <a:srgbClr val="99CCFF"/>
          </a:solidFill>
        </p:spPr>
        <p:txBody>
          <a:bodyPr/>
          <a:lstStyle/>
          <a:p>
            <a:pPr eaLnBrk="1" hangingPunct="1"/>
            <a:r>
              <a:rPr lang="en-GB" altLang="ko-KR" dirty="0" smtClean="0">
                <a:latin typeface="Comic Sans MS" pitchFamily="66" charset="0"/>
                <a:ea typeface="굴림" pitchFamily="34" charset="-127"/>
              </a:rPr>
              <a:t>Many thanks to</a:t>
            </a:r>
            <a:endParaRPr lang="en-US" altLang="ko-KR" dirty="0" smtClean="0">
              <a:latin typeface="Comic Sans MS" pitchFamily="66" charset="0"/>
              <a:ea typeface="굴림" pitchFamily="34" charset="-127"/>
            </a:endParaRPr>
          </a:p>
        </p:txBody>
      </p:sp>
      <p:sp>
        <p:nvSpPr>
          <p:cNvPr id="34819" name="Rectangle 3"/>
          <p:cNvSpPr>
            <a:spLocks noGrp="1" noChangeArrowheads="1"/>
          </p:cNvSpPr>
          <p:nvPr>
            <p:ph type="body" idx="4294967295"/>
          </p:nvPr>
        </p:nvSpPr>
        <p:spPr>
          <a:xfrm>
            <a:off x="0" y="1556792"/>
            <a:ext cx="9144000" cy="4679950"/>
          </a:xfrm>
          <a:noFill/>
        </p:spPr>
        <p:txBody>
          <a:bodyPr/>
          <a:lstStyle/>
          <a:p>
            <a:pPr eaLnBrk="1" hangingPunct="1">
              <a:lnSpc>
                <a:spcPct val="150000"/>
              </a:lnSpc>
              <a:spcBef>
                <a:spcPct val="40000"/>
              </a:spcBef>
            </a:pPr>
            <a:r>
              <a:rPr lang="en-US" altLang="ko-KR" sz="2800" dirty="0" smtClean="0">
                <a:latin typeface="Comic Sans MS" pitchFamily="66" charset="0"/>
                <a:ea typeface="굴림" pitchFamily="34" charset="-127"/>
              </a:rPr>
              <a:t>All participants of the survey for valuable feedback</a:t>
            </a:r>
          </a:p>
          <a:p>
            <a:pPr eaLnBrk="1" hangingPunct="1">
              <a:lnSpc>
                <a:spcPct val="150000"/>
              </a:lnSpc>
              <a:spcBef>
                <a:spcPct val="40000"/>
              </a:spcBef>
            </a:pPr>
            <a:r>
              <a:rPr lang="en-US" altLang="ko-KR" sz="2800" dirty="0">
                <a:latin typeface="Comic Sans MS" pitchFamily="66" charset="0"/>
                <a:ea typeface="굴림" pitchFamily="34" charset="-127"/>
              </a:rPr>
              <a:t>HyeNa </a:t>
            </a:r>
            <a:r>
              <a:rPr lang="en-US" altLang="ko-KR" sz="2800" dirty="0" smtClean="0">
                <a:latin typeface="Comic Sans MS" pitchFamily="66" charset="0"/>
                <a:ea typeface="굴림" pitchFamily="34" charset="-127"/>
              </a:rPr>
              <a:t>Kang and Maria Luz Pombo for help with the preparation of the Questionnaire, distribution and analysis of results</a:t>
            </a:r>
          </a:p>
          <a:p>
            <a:pPr>
              <a:spcAft>
                <a:spcPts val="0"/>
              </a:spcAft>
            </a:pPr>
            <a:r>
              <a:rPr lang="en-US" altLang="ko-KR" sz="2800" dirty="0" smtClean="0">
                <a:latin typeface="Comic Sans MS" pitchFamily="66" charset="0"/>
                <a:ea typeface="굴림" pitchFamily="34" charset="-127"/>
              </a:rPr>
              <a:t>Agnes Klein and Catherine Njue from HC for useful suggestions regarding the Questionnaire</a:t>
            </a:r>
          </a:p>
        </p:txBody>
      </p:sp>
    </p:spTree>
    <p:extLst>
      <p:ext uri="{BB962C8B-B14F-4D97-AF65-F5344CB8AC3E}">
        <p14:creationId xmlns:p14="http://schemas.microsoft.com/office/powerpoint/2010/main" val="1663082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D">
  <a:themeElements>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62</TotalTime>
  <Words>759</Words>
  <Application>Microsoft Office PowerPoint</Application>
  <PresentationFormat>On-screen Show (4:3)</PresentationFormat>
  <Paragraphs>78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VisID</vt:lpstr>
      <vt:lpstr>  PANDRH meeting, BTP session</vt:lpstr>
      <vt:lpstr>WHO survey on BTP</vt:lpstr>
      <vt:lpstr>Main outcomes (1)</vt:lpstr>
      <vt:lpstr>Main outcomes (2)</vt:lpstr>
      <vt:lpstr>Copy products in Chile</vt:lpstr>
      <vt:lpstr>Next steps</vt:lpstr>
      <vt:lpstr>Panel discussion</vt:lpstr>
      <vt:lpstr>Many thanks to</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KNEZEVIC, Ivana</dc:creator>
  <cp:lastModifiedBy>KNEZEVIC, Ivana</cp:lastModifiedBy>
  <cp:revision>12</cp:revision>
  <dcterms:created xsi:type="dcterms:W3CDTF">2013-09-02T06:11:56Z</dcterms:created>
  <dcterms:modified xsi:type="dcterms:W3CDTF">2013-09-06T12:23:45Z</dcterms:modified>
</cp:coreProperties>
</file>