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1"/>
  </p:notesMasterIdLst>
  <p:sldIdLst>
    <p:sldId id="256" r:id="rId2"/>
    <p:sldId id="294" r:id="rId3"/>
    <p:sldId id="272" r:id="rId4"/>
    <p:sldId id="261" r:id="rId5"/>
    <p:sldId id="312" r:id="rId6"/>
    <p:sldId id="293" r:id="rId7"/>
    <p:sldId id="257" r:id="rId8"/>
    <p:sldId id="258" r:id="rId9"/>
    <p:sldId id="262" r:id="rId10"/>
    <p:sldId id="260" r:id="rId11"/>
    <p:sldId id="317" r:id="rId12"/>
    <p:sldId id="263" r:id="rId13"/>
    <p:sldId id="318" r:id="rId14"/>
    <p:sldId id="270" r:id="rId15"/>
    <p:sldId id="302" r:id="rId16"/>
    <p:sldId id="283" r:id="rId17"/>
    <p:sldId id="295" r:id="rId18"/>
    <p:sldId id="291" r:id="rId19"/>
    <p:sldId id="311" r:id="rId20"/>
    <p:sldId id="315" r:id="rId21"/>
    <p:sldId id="314" r:id="rId22"/>
    <p:sldId id="264" r:id="rId23"/>
    <p:sldId id="290" r:id="rId24"/>
    <p:sldId id="301" r:id="rId25"/>
    <p:sldId id="319" r:id="rId26"/>
    <p:sldId id="285" r:id="rId27"/>
    <p:sldId id="292" r:id="rId28"/>
    <p:sldId id="286" r:id="rId29"/>
    <p:sldId id="316" r:id="rId30"/>
    <p:sldId id="313" r:id="rId31"/>
    <p:sldId id="284" r:id="rId32"/>
    <p:sldId id="296" r:id="rId33"/>
    <p:sldId id="297" r:id="rId34"/>
    <p:sldId id="299" r:id="rId35"/>
    <p:sldId id="300" r:id="rId36"/>
    <p:sldId id="303" r:id="rId37"/>
    <p:sldId id="304" r:id="rId38"/>
    <p:sldId id="305" r:id="rId39"/>
    <p:sldId id="273" r:id="rId40"/>
    <p:sldId id="274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310" r:id="rId49"/>
    <p:sldId id="30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cairo" initials="hc" lastIdx="2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119725418937989E-2"/>
          <c:y val="2.5429584973753281E-2"/>
          <c:w val="0.90077771047850075"/>
          <c:h val="0.8582271161417326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POS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11361</c:v>
                </c:pt>
                <c:pt idx="1">
                  <c:v>15937</c:v>
                </c:pt>
                <c:pt idx="2">
                  <c:v>12837</c:v>
                </c:pt>
                <c:pt idx="3">
                  <c:v>15006</c:v>
                </c:pt>
                <c:pt idx="4">
                  <c:v>9823</c:v>
                </c:pt>
                <c:pt idx="5">
                  <c:v>9131</c:v>
                </c:pt>
                <c:pt idx="6">
                  <c:v>3289</c:v>
                </c:pt>
                <c:pt idx="7">
                  <c:v>1732</c:v>
                </c:pt>
                <c:pt idx="8">
                  <c:v>1489</c:v>
                </c:pt>
                <c:pt idx="9">
                  <c:v>535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9268736"/>
        <c:axId val="849270272"/>
      </c:lineChart>
      <c:catAx>
        <c:axId val="84926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849270272"/>
        <c:crosses val="autoZero"/>
        <c:auto val="1"/>
        <c:lblAlgn val="ctr"/>
        <c:lblOffset val="100"/>
        <c:noMultiLvlLbl val="0"/>
      </c:catAx>
      <c:valAx>
        <c:axId val="84927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49268736"/>
        <c:crosses val="autoZero"/>
        <c:crossBetween val="between"/>
      </c:valAx>
      <c:spPr>
        <a:solidFill>
          <a:sysClr val="window" lastClr="FFFFFF">
            <a:alpha val="1000"/>
          </a:sysClr>
        </a:solidFill>
        <a:ln w="12700">
          <a:solidFill>
            <a:schemeClr val="bg1">
              <a:lumMod val="85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5-05T13:20:49.010" idx="2">
    <p:pos x="2269" y="3243"/>
    <p:text>This was part of an extensive Insect Control Program. This program seemed to have interrupted malaria transmission in most of the coastal area (Van der Kaay, 1975).
</p:tex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0.53846</cdr:x>
      <cdr:y>0.15942</cdr:y>
    </cdr:from>
    <cdr:to>
      <cdr:x>0.62308</cdr:x>
      <cdr:y>0.26087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34000" y="838200"/>
          <a:ext cx="8382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/>
            <a:t>Gold miners</a:t>
          </a:r>
          <a:endParaRPr lang="en-US" sz="1600" b="1" dirty="0"/>
        </a:p>
      </cdr:txBody>
    </cdr:sp>
  </cdr:relSizeAnchor>
  <cdr:relSizeAnchor xmlns:cdr="http://schemas.openxmlformats.org/drawingml/2006/chartDrawing">
    <cdr:from>
      <cdr:x>0.61538</cdr:x>
      <cdr:y>0.17391</cdr:y>
    </cdr:from>
    <cdr:to>
      <cdr:x>0.95385</cdr:x>
      <cdr:y>0.27536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096000" y="914400"/>
          <a:ext cx="33528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/>
            <a:t>LLNs, ACD, IRS, Media, KOTAB, P</a:t>
          </a:r>
          <a:endParaRPr lang="en-US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B49BE-D814-4B2A-9E70-CB67AF1A44B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DACB7-0E87-469F-ACA3-4C39F3B71A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4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3FBA72-1BA6-4BB7-B8D4-4357264E2A7F}" type="slidenum">
              <a:rPr lang="en-US">
                <a:latin typeface="Tahoma" pitchFamily="34" charset="0"/>
              </a:rPr>
              <a:pPr/>
              <a:t>45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A91468-19C1-455E-88A9-A6E9388F0180}" type="slidenum">
              <a:rPr lang="en-US">
                <a:latin typeface="Tahoma" pitchFamily="34" charset="0"/>
              </a:rPr>
              <a:pPr/>
              <a:t>46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A2878D-4FDC-4637-9E73-5678C1ECC630}" type="slidenum">
              <a:rPr lang="en-US">
                <a:latin typeface="Tahoma" pitchFamily="34" charset="0"/>
              </a:rPr>
              <a:pPr/>
              <a:t>47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31CFA7-4C2B-4E20-99A7-50D584618211}" type="slidenum">
              <a:rPr lang="en-US">
                <a:latin typeface="Tahoma" pitchFamily="34" charset="0"/>
              </a:rPr>
              <a:pPr/>
              <a:t>39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E461BA-1ADC-4EF4-8E7D-1CB21B92B1CA}" type="slidenum">
              <a:rPr lang="en-US">
                <a:latin typeface="Tahoma" pitchFamily="34" charset="0"/>
              </a:rPr>
              <a:pPr/>
              <a:t>40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610089-8952-4592-8726-9F3F6486D7B5}" type="slidenum">
              <a:rPr lang="en-US">
                <a:latin typeface="Tahoma" pitchFamily="34" charset="0"/>
              </a:rPr>
              <a:pPr/>
              <a:t>41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0C9833-8B71-4C40-B22A-97ECC5D901D5}" type="slidenum">
              <a:rPr lang="en-US">
                <a:latin typeface="Tahoma" pitchFamily="34" charset="0"/>
              </a:rPr>
              <a:pPr/>
              <a:t>42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F6B20F-1FF8-4E7B-AAE5-C0FD209D0644}" type="slidenum">
              <a:rPr lang="en-US">
                <a:latin typeface="Tahoma" pitchFamily="34" charset="0"/>
              </a:rPr>
              <a:pPr/>
              <a:t>43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8D9872-7E2F-4A38-A6A4-3DE3D43DE761}" type="slidenum">
              <a:rPr lang="en-US">
                <a:latin typeface="Tahoma" pitchFamily="34" charset="0"/>
              </a:rPr>
              <a:pPr/>
              <a:t>44</a:t>
            </a:fld>
            <a:endParaRPr lang="en-US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 txBox="1">
            <a:spLocks/>
          </p:cNvSpPr>
          <p:nvPr userDrawn="1"/>
        </p:nvSpPr>
        <p:spPr>
          <a:xfrm>
            <a:off x="1336675" y="6375400"/>
            <a:ext cx="482441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Malaria Day, Paramaribo, Suriname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88D3-041D-40AB-A412-54DBD84BB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DDDA9B-6111-4DEA-B1D0-A6B25C02A183}" type="datetimeFigureOut">
              <a:rPr lang="en-US" smtClean="0"/>
              <a:pPr/>
              <a:t>2/11/2015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5EAD66-A4F5-4BF2-9506-BA4D8FCAC98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LLIN distribution in Suriname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6400800" cy="1224136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An effective strategy to control malaria</a:t>
            </a:r>
            <a:endParaRPr lang="en-US" sz="2800" i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3528" y="5229200"/>
            <a:ext cx="828092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N. </a:t>
            </a:r>
            <a:r>
              <a:rPr kumimoji="0" lang="en-US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Cerson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van </a:t>
            </a:r>
            <a:r>
              <a:rPr kumimoji="0" lang="en-US" sz="2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Eer</a:t>
            </a:r>
            <a:r>
              <a:rPr kumimoji="0" lang="en-US" sz="2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 </a:t>
            </a:r>
            <a:r>
              <a:rPr kumimoji="0" lang="en-US" sz="22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H. Cairo</a:t>
            </a:r>
            <a:endParaRPr kumimoji="0" lang="en-US" sz="17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6038528"/>
            <a:ext cx="9144000" cy="819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Seminar on activities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based on LLIN interventions; </a:t>
            </a:r>
            <a:r>
              <a:rPr lang="en-US" sz="1600" i="1" baseline="0" dirty="0" smtClean="0">
                <a:solidFill>
                  <a:schemeClr val="tx1">
                    <a:tint val="75000"/>
                  </a:schemeClr>
                </a:solidFill>
              </a:rPr>
              <a:t>San</a:t>
            </a:r>
            <a:r>
              <a:rPr lang="en-US" sz="1600" i="1" dirty="0" smtClean="0">
                <a:solidFill>
                  <a:schemeClr val="tx1">
                    <a:tint val="75000"/>
                  </a:schemeClr>
                </a:solidFill>
              </a:rPr>
              <a:t> Pedro, Belize 11 – 12 May 2011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r>
              <a:rPr lang="en-US" sz="3200" i="1" dirty="0" smtClean="0"/>
              <a:t>continued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1984: the operational malaria control activities in the interior were transferred to Medical Mission Primary Health Care Suriname (MMPHS)</a:t>
            </a:r>
          </a:p>
          <a:p>
            <a:endParaRPr lang="en-US" dirty="0" smtClean="0"/>
          </a:p>
          <a:p>
            <a:r>
              <a:rPr lang="en-US" dirty="0" smtClean="0"/>
              <a:t>The Medical Mission PHCS has 56 health post in the interior staffed with 105 healthcare assistants and 23 </a:t>
            </a:r>
            <a:r>
              <a:rPr lang="en-US" dirty="0" err="1" smtClean="0"/>
              <a:t>microscopist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1997: the MM introduced ITN for all villages in the interior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896184"/>
            <a:ext cx="7949088" cy="5961816"/>
          </a:xfrm>
          <a:noFill/>
          <a:ln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rear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764704"/>
            <a:ext cx="4968552" cy="557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6670675"/>
            <a:chOff x="80" y="566"/>
            <a:chExt cx="4748" cy="3188"/>
          </a:xfrm>
        </p:grpSpPr>
        <p:pic>
          <p:nvPicPr>
            <p:cNvPr id="77829" name="Picture 5" descr="su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" y="566"/>
              <a:ext cx="4748" cy="3188"/>
            </a:xfrm>
            <a:prstGeom prst="rect">
              <a:avLst/>
            </a:prstGeom>
            <a:noFill/>
          </p:spPr>
        </p:pic>
        <p:sp>
          <p:nvSpPr>
            <p:cNvPr id="77830" name="Freeform 6"/>
            <p:cNvSpPr>
              <a:spLocks/>
            </p:cNvSpPr>
            <p:nvPr/>
          </p:nvSpPr>
          <p:spPr bwMode="auto">
            <a:xfrm>
              <a:off x="960" y="768"/>
              <a:ext cx="3036" cy="2783"/>
            </a:xfrm>
            <a:custGeom>
              <a:avLst/>
              <a:gdLst/>
              <a:ahLst/>
              <a:cxnLst>
                <a:cxn ang="0">
                  <a:pos x="936" y="234"/>
                </a:cxn>
                <a:cxn ang="0">
                  <a:pos x="1080" y="180"/>
                </a:cxn>
                <a:cxn ang="0">
                  <a:pos x="1188" y="150"/>
                </a:cxn>
                <a:cxn ang="0">
                  <a:pos x="1344" y="90"/>
                </a:cxn>
                <a:cxn ang="0">
                  <a:pos x="1482" y="42"/>
                </a:cxn>
                <a:cxn ang="0">
                  <a:pos x="1620" y="0"/>
                </a:cxn>
                <a:cxn ang="0">
                  <a:pos x="2124" y="204"/>
                </a:cxn>
                <a:cxn ang="0">
                  <a:pos x="2460" y="216"/>
                </a:cxn>
                <a:cxn ang="0">
                  <a:pos x="2670" y="396"/>
                </a:cxn>
                <a:cxn ang="0">
                  <a:pos x="2682" y="558"/>
                </a:cxn>
                <a:cxn ang="0">
                  <a:pos x="2682" y="708"/>
                </a:cxn>
                <a:cxn ang="0">
                  <a:pos x="2718" y="822"/>
                </a:cxn>
                <a:cxn ang="0">
                  <a:pos x="2730" y="1014"/>
                </a:cxn>
                <a:cxn ang="0">
                  <a:pos x="2760" y="1104"/>
                </a:cxn>
                <a:cxn ang="0">
                  <a:pos x="2742" y="1194"/>
                </a:cxn>
                <a:cxn ang="0">
                  <a:pos x="2826" y="1302"/>
                </a:cxn>
                <a:cxn ang="0">
                  <a:pos x="2880" y="1380"/>
                </a:cxn>
                <a:cxn ang="0">
                  <a:pos x="2946" y="1458"/>
                </a:cxn>
                <a:cxn ang="0">
                  <a:pos x="3024" y="1530"/>
                </a:cxn>
                <a:cxn ang="0">
                  <a:pos x="3006" y="1668"/>
                </a:cxn>
                <a:cxn ang="0">
                  <a:pos x="2970" y="1728"/>
                </a:cxn>
                <a:cxn ang="0">
                  <a:pos x="2964" y="1830"/>
                </a:cxn>
                <a:cxn ang="0">
                  <a:pos x="3012" y="1896"/>
                </a:cxn>
                <a:cxn ang="0">
                  <a:pos x="3012" y="2010"/>
                </a:cxn>
                <a:cxn ang="0">
                  <a:pos x="3012" y="2082"/>
                </a:cxn>
                <a:cxn ang="0">
                  <a:pos x="3012" y="2160"/>
                </a:cxn>
                <a:cxn ang="0">
                  <a:pos x="2988" y="2274"/>
                </a:cxn>
                <a:cxn ang="0">
                  <a:pos x="2868" y="2520"/>
                </a:cxn>
                <a:cxn ang="0">
                  <a:pos x="2742" y="2520"/>
                </a:cxn>
                <a:cxn ang="0">
                  <a:pos x="2652" y="2496"/>
                </a:cxn>
                <a:cxn ang="0">
                  <a:pos x="2526" y="2418"/>
                </a:cxn>
                <a:cxn ang="0">
                  <a:pos x="2496" y="2328"/>
                </a:cxn>
                <a:cxn ang="0">
                  <a:pos x="2406" y="2340"/>
                </a:cxn>
                <a:cxn ang="0">
                  <a:pos x="2298" y="2244"/>
                </a:cxn>
                <a:cxn ang="0">
                  <a:pos x="2160" y="2286"/>
                </a:cxn>
                <a:cxn ang="0">
                  <a:pos x="2100" y="2280"/>
                </a:cxn>
                <a:cxn ang="0">
                  <a:pos x="2004" y="2304"/>
                </a:cxn>
                <a:cxn ang="0">
                  <a:pos x="1944" y="2334"/>
                </a:cxn>
                <a:cxn ang="0">
                  <a:pos x="1722" y="2364"/>
                </a:cxn>
                <a:cxn ang="0">
                  <a:pos x="1644" y="2316"/>
                </a:cxn>
                <a:cxn ang="0">
                  <a:pos x="1530" y="2304"/>
                </a:cxn>
                <a:cxn ang="0">
                  <a:pos x="1506" y="2406"/>
                </a:cxn>
                <a:cxn ang="0">
                  <a:pos x="1428" y="2472"/>
                </a:cxn>
                <a:cxn ang="0">
                  <a:pos x="1518" y="2526"/>
                </a:cxn>
                <a:cxn ang="0">
                  <a:pos x="1549" y="2783"/>
                </a:cxn>
                <a:cxn ang="0">
                  <a:pos x="102" y="2724"/>
                </a:cxn>
                <a:cxn ang="0">
                  <a:pos x="144" y="2370"/>
                </a:cxn>
                <a:cxn ang="0">
                  <a:pos x="150" y="2322"/>
                </a:cxn>
                <a:cxn ang="0">
                  <a:pos x="204" y="2238"/>
                </a:cxn>
                <a:cxn ang="0">
                  <a:pos x="312" y="2178"/>
                </a:cxn>
                <a:cxn ang="0">
                  <a:pos x="462" y="2028"/>
                </a:cxn>
                <a:cxn ang="0">
                  <a:pos x="420" y="1968"/>
                </a:cxn>
                <a:cxn ang="0">
                  <a:pos x="336" y="1734"/>
                </a:cxn>
                <a:cxn ang="0">
                  <a:pos x="168" y="1470"/>
                </a:cxn>
                <a:cxn ang="0">
                  <a:pos x="0" y="1176"/>
                </a:cxn>
                <a:cxn ang="0">
                  <a:pos x="84" y="915"/>
                </a:cxn>
                <a:cxn ang="0">
                  <a:pos x="120" y="678"/>
                </a:cxn>
                <a:cxn ang="0">
                  <a:pos x="156" y="564"/>
                </a:cxn>
                <a:cxn ang="0">
                  <a:pos x="276" y="498"/>
                </a:cxn>
                <a:cxn ang="0">
                  <a:pos x="384" y="504"/>
                </a:cxn>
                <a:cxn ang="0">
                  <a:pos x="528" y="510"/>
                </a:cxn>
                <a:cxn ang="0">
                  <a:pos x="606" y="336"/>
                </a:cxn>
                <a:cxn ang="0">
                  <a:pos x="528" y="282"/>
                </a:cxn>
              </a:cxnLst>
              <a:rect l="0" t="0" r="r" b="b"/>
              <a:pathLst>
                <a:path w="3036" h="2783">
                  <a:moveTo>
                    <a:pt x="576" y="246"/>
                  </a:moveTo>
                  <a:cubicBezTo>
                    <a:pt x="696" y="239"/>
                    <a:pt x="816" y="241"/>
                    <a:pt x="936" y="234"/>
                  </a:cubicBezTo>
                  <a:cubicBezTo>
                    <a:pt x="970" y="232"/>
                    <a:pt x="996" y="203"/>
                    <a:pt x="1026" y="192"/>
                  </a:cubicBezTo>
                  <a:cubicBezTo>
                    <a:pt x="1043" y="186"/>
                    <a:pt x="1063" y="186"/>
                    <a:pt x="1080" y="180"/>
                  </a:cubicBezTo>
                  <a:cubicBezTo>
                    <a:pt x="1095" y="174"/>
                    <a:pt x="1106" y="159"/>
                    <a:pt x="1122" y="156"/>
                  </a:cubicBezTo>
                  <a:cubicBezTo>
                    <a:pt x="1144" y="151"/>
                    <a:pt x="1166" y="152"/>
                    <a:pt x="1188" y="150"/>
                  </a:cubicBezTo>
                  <a:cubicBezTo>
                    <a:pt x="1234" y="134"/>
                    <a:pt x="1280" y="118"/>
                    <a:pt x="1326" y="102"/>
                  </a:cubicBezTo>
                  <a:cubicBezTo>
                    <a:pt x="1333" y="100"/>
                    <a:pt x="1338" y="93"/>
                    <a:pt x="1344" y="90"/>
                  </a:cubicBezTo>
                  <a:cubicBezTo>
                    <a:pt x="1358" y="83"/>
                    <a:pt x="1372" y="78"/>
                    <a:pt x="1386" y="72"/>
                  </a:cubicBezTo>
                  <a:cubicBezTo>
                    <a:pt x="1417" y="60"/>
                    <a:pt x="1450" y="52"/>
                    <a:pt x="1482" y="42"/>
                  </a:cubicBezTo>
                  <a:cubicBezTo>
                    <a:pt x="1489" y="40"/>
                    <a:pt x="1493" y="33"/>
                    <a:pt x="1500" y="30"/>
                  </a:cubicBezTo>
                  <a:cubicBezTo>
                    <a:pt x="1526" y="19"/>
                    <a:pt x="1591" y="0"/>
                    <a:pt x="1620" y="0"/>
                  </a:cubicBezTo>
                  <a:lnTo>
                    <a:pt x="2010" y="174"/>
                  </a:lnTo>
                  <a:lnTo>
                    <a:pt x="2124" y="204"/>
                  </a:lnTo>
                  <a:lnTo>
                    <a:pt x="2286" y="210"/>
                  </a:lnTo>
                  <a:lnTo>
                    <a:pt x="2460" y="216"/>
                  </a:lnTo>
                  <a:lnTo>
                    <a:pt x="2586" y="252"/>
                  </a:lnTo>
                  <a:lnTo>
                    <a:pt x="2670" y="396"/>
                  </a:lnTo>
                  <a:lnTo>
                    <a:pt x="2700" y="492"/>
                  </a:lnTo>
                  <a:lnTo>
                    <a:pt x="2682" y="558"/>
                  </a:lnTo>
                  <a:lnTo>
                    <a:pt x="2658" y="642"/>
                  </a:lnTo>
                  <a:lnTo>
                    <a:pt x="2682" y="708"/>
                  </a:lnTo>
                  <a:lnTo>
                    <a:pt x="2706" y="774"/>
                  </a:lnTo>
                  <a:lnTo>
                    <a:pt x="2718" y="822"/>
                  </a:lnTo>
                  <a:lnTo>
                    <a:pt x="2676" y="864"/>
                  </a:lnTo>
                  <a:lnTo>
                    <a:pt x="2730" y="1014"/>
                  </a:lnTo>
                  <a:lnTo>
                    <a:pt x="2724" y="1086"/>
                  </a:lnTo>
                  <a:lnTo>
                    <a:pt x="2760" y="1104"/>
                  </a:lnTo>
                  <a:lnTo>
                    <a:pt x="2754" y="1158"/>
                  </a:lnTo>
                  <a:lnTo>
                    <a:pt x="2742" y="1194"/>
                  </a:lnTo>
                  <a:lnTo>
                    <a:pt x="2808" y="1248"/>
                  </a:lnTo>
                  <a:lnTo>
                    <a:pt x="2826" y="1302"/>
                  </a:lnTo>
                  <a:lnTo>
                    <a:pt x="2862" y="1332"/>
                  </a:lnTo>
                  <a:lnTo>
                    <a:pt x="2880" y="1380"/>
                  </a:lnTo>
                  <a:lnTo>
                    <a:pt x="2946" y="1422"/>
                  </a:lnTo>
                  <a:lnTo>
                    <a:pt x="2946" y="1458"/>
                  </a:lnTo>
                  <a:lnTo>
                    <a:pt x="2982" y="1488"/>
                  </a:lnTo>
                  <a:lnTo>
                    <a:pt x="3024" y="1530"/>
                  </a:lnTo>
                  <a:lnTo>
                    <a:pt x="3000" y="1584"/>
                  </a:lnTo>
                  <a:lnTo>
                    <a:pt x="3006" y="1668"/>
                  </a:lnTo>
                  <a:lnTo>
                    <a:pt x="2964" y="1680"/>
                  </a:lnTo>
                  <a:lnTo>
                    <a:pt x="2970" y="1728"/>
                  </a:lnTo>
                  <a:lnTo>
                    <a:pt x="2946" y="1770"/>
                  </a:lnTo>
                  <a:lnTo>
                    <a:pt x="2964" y="1830"/>
                  </a:lnTo>
                  <a:lnTo>
                    <a:pt x="2982" y="1866"/>
                  </a:lnTo>
                  <a:lnTo>
                    <a:pt x="3012" y="1896"/>
                  </a:lnTo>
                  <a:lnTo>
                    <a:pt x="3024" y="1932"/>
                  </a:lnTo>
                  <a:lnTo>
                    <a:pt x="3012" y="2010"/>
                  </a:lnTo>
                  <a:lnTo>
                    <a:pt x="3036" y="2046"/>
                  </a:lnTo>
                  <a:lnTo>
                    <a:pt x="3012" y="2082"/>
                  </a:lnTo>
                  <a:lnTo>
                    <a:pt x="3006" y="2124"/>
                  </a:lnTo>
                  <a:lnTo>
                    <a:pt x="3012" y="2160"/>
                  </a:lnTo>
                  <a:lnTo>
                    <a:pt x="3012" y="2232"/>
                  </a:lnTo>
                  <a:lnTo>
                    <a:pt x="2988" y="2274"/>
                  </a:lnTo>
                  <a:lnTo>
                    <a:pt x="2910" y="2430"/>
                  </a:lnTo>
                  <a:lnTo>
                    <a:pt x="2868" y="2520"/>
                  </a:lnTo>
                  <a:lnTo>
                    <a:pt x="2808" y="2544"/>
                  </a:lnTo>
                  <a:lnTo>
                    <a:pt x="2742" y="2520"/>
                  </a:lnTo>
                  <a:lnTo>
                    <a:pt x="2694" y="2502"/>
                  </a:lnTo>
                  <a:lnTo>
                    <a:pt x="2652" y="2496"/>
                  </a:lnTo>
                  <a:lnTo>
                    <a:pt x="2622" y="2436"/>
                  </a:lnTo>
                  <a:lnTo>
                    <a:pt x="2526" y="2418"/>
                  </a:lnTo>
                  <a:lnTo>
                    <a:pt x="2484" y="2382"/>
                  </a:lnTo>
                  <a:lnTo>
                    <a:pt x="2496" y="2328"/>
                  </a:lnTo>
                  <a:lnTo>
                    <a:pt x="2454" y="2310"/>
                  </a:lnTo>
                  <a:lnTo>
                    <a:pt x="2406" y="2340"/>
                  </a:lnTo>
                  <a:lnTo>
                    <a:pt x="2358" y="2334"/>
                  </a:lnTo>
                  <a:lnTo>
                    <a:pt x="2298" y="2244"/>
                  </a:lnTo>
                  <a:lnTo>
                    <a:pt x="2316" y="2208"/>
                  </a:lnTo>
                  <a:lnTo>
                    <a:pt x="2160" y="2286"/>
                  </a:lnTo>
                  <a:lnTo>
                    <a:pt x="2148" y="2238"/>
                  </a:lnTo>
                  <a:lnTo>
                    <a:pt x="2100" y="2280"/>
                  </a:lnTo>
                  <a:lnTo>
                    <a:pt x="2034" y="2274"/>
                  </a:lnTo>
                  <a:lnTo>
                    <a:pt x="2004" y="2304"/>
                  </a:lnTo>
                  <a:lnTo>
                    <a:pt x="1998" y="2346"/>
                  </a:lnTo>
                  <a:lnTo>
                    <a:pt x="1944" y="2334"/>
                  </a:lnTo>
                  <a:lnTo>
                    <a:pt x="1758" y="2352"/>
                  </a:lnTo>
                  <a:lnTo>
                    <a:pt x="1722" y="2364"/>
                  </a:lnTo>
                  <a:lnTo>
                    <a:pt x="1686" y="2316"/>
                  </a:lnTo>
                  <a:lnTo>
                    <a:pt x="1644" y="2316"/>
                  </a:lnTo>
                  <a:lnTo>
                    <a:pt x="1560" y="2268"/>
                  </a:lnTo>
                  <a:lnTo>
                    <a:pt x="1530" y="2304"/>
                  </a:lnTo>
                  <a:lnTo>
                    <a:pt x="1530" y="2352"/>
                  </a:lnTo>
                  <a:lnTo>
                    <a:pt x="1506" y="2406"/>
                  </a:lnTo>
                  <a:lnTo>
                    <a:pt x="1446" y="2388"/>
                  </a:lnTo>
                  <a:lnTo>
                    <a:pt x="1428" y="2472"/>
                  </a:lnTo>
                  <a:lnTo>
                    <a:pt x="1488" y="2490"/>
                  </a:lnTo>
                  <a:lnTo>
                    <a:pt x="1518" y="2526"/>
                  </a:lnTo>
                  <a:lnTo>
                    <a:pt x="1572" y="2592"/>
                  </a:lnTo>
                  <a:lnTo>
                    <a:pt x="1549" y="2783"/>
                  </a:lnTo>
                  <a:lnTo>
                    <a:pt x="1266" y="2760"/>
                  </a:lnTo>
                  <a:lnTo>
                    <a:pt x="102" y="2724"/>
                  </a:lnTo>
                  <a:lnTo>
                    <a:pt x="84" y="2532"/>
                  </a:lnTo>
                  <a:lnTo>
                    <a:pt x="144" y="2370"/>
                  </a:lnTo>
                  <a:lnTo>
                    <a:pt x="96" y="2370"/>
                  </a:lnTo>
                  <a:lnTo>
                    <a:pt x="150" y="2322"/>
                  </a:lnTo>
                  <a:lnTo>
                    <a:pt x="204" y="2322"/>
                  </a:lnTo>
                  <a:lnTo>
                    <a:pt x="204" y="2238"/>
                  </a:lnTo>
                  <a:lnTo>
                    <a:pt x="282" y="2208"/>
                  </a:lnTo>
                  <a:lnTo>
                    <a:pt x="312" y="2178"/>
                  </a:lnTo>
                  <a:lnTo>
                    <a:pt x="462" y="2118"/>
                  </a:lnTo>
                  <a:lnTo>
                    <a:pt x="462" y="2028"/>
                  </a:lnTo>
                  <a:lnTo>
                    <a:pt x="420" y="2016"/>
                  </a:lnTo>
                  <a:lnTo>
                    <a:pt x="420" y="1968"/>
                  </a:lnTo>
                  <a:lnTo>
                    <a:pt x="306" y="1836"/>
                  </a:lnTo>
                  <a:lnTo>
                    <a:pt x="336" y="1734"/>
                  </a:lnTo>
                  <a:lnTo>
                    <a:pt x="270" y="1518"/>
                  </a:lnTo>
                  <a:lnTo>
                    <a:pt x="168" y="1470"/>
                  </a:lnTo>
                  <a:lnTo>
                    <a:pt x="84" y="1266"/>
                  </a:lnTo>
                  <a:lnTo>
                    <a:pt x="0" y="1176"/>
                  </a:lnTo>
                  <a:lnTo>
                    <a:pt x="0" y="1110"/>
                  </a:lnTo>
                  <a:lnTo>
                    <a:pt x="84" y="915"/>
                  </a:lnTo>
                  <a:lnTo>
                    <a:pt x="162" y="750"/>
                  </a:lnTo>
                  <a:lnTo>
                    <a:pt x="120" y="678"/>
                  </a:lnTo>
                  <a:lnTo>
                    <a:pt x="102" y="648"/>
                  </a:lnTo>
                  <a:lnTo>
                    <a:pt x="156" y="564"/>
                  </a:lnTo>
                  <a:lnTo>
                    <a:pt x="228" y="564"/>
                  </a:lnTo>
                  <a:lnTo>
                    <a:pt x="276" y="498"/>
                  </a:lnTo>
                  <a:lnTo>
                    <a:pt x="336" y="516"/>
                  </a:lnTo>
                  <a:lnTo>
                    <a:pt x="384" y="504"/>
                  </a:lnTo>
                  <a:lnTo>
                    <a:pt x="438" y="522"/>
                  </a:lnTo>
                  <a:lnTo>
                    <a:pt x="528" y="510"/>
                  </a:lnTo>
                  <a:lnTo>
                    <a:pt x="576" y="372"/>
                  </a:lnTo>
                  <a:lnTo>
                    <a:pt x="606" y="336"/>
                  </a:lnTo>
                  <a:lnTo>
                    <a:pt x="564" y="300"/>
                  </a:lnTo>
                  <a:lnTo>
                    <a:pt x="528" y="282"/>
                  </a:lnTo>
                  <a:lnTo>
                    <a:pt x="576" y="24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6057900" y="1295400"/>
            <a:ext cx="1181100" cy="2209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/>
          </a:p>
        </p:txBody>
      </p:sp>
      <p:sp>
        <p:nvSpPr>
          <p:cNvPr id="77832" name="WordArt 8"/>
          <p:cNvSpPr>
            <a:spLocks noChangeArrowheads="1" noChangeShapeType="1" noTextEdit="1"/>
          </p:cNvSpPr>
          <p:nvPr/>
        </p:nvSpPr>
        <p:spPr bwMode="auto">
          <a:xfrm>
            <a:off x="7886700" y="2438400"/>
            <a:ext cx="1028700" cy="1066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French Guyana</a:t>
            </a:r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4800600" y="5867400"/>
            <a:ext cx="1300163" cy="6143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2435"/>
              </a:avLst>
            </a:prstTxWarp>
          </a:bodyPr>
          <a:lstStyle/>
          <a:p>
            <a:pPr algn="ctr"/>
            <a:r>
              <a:rPr lang="en-US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Brazil</a:t>
            </a:r>
          </a:p>
        </p:txBody>
      </p:sp>
      <p:sp>
        <p:nvSpPr>
          <p:cNvPr id="77834" name="WordArt 10"/>
          <p:cNvSpPr>
            <a:spLocks noChangeArrowheads="1" noChangeShapeType="1" noTextEdit="1"/>
          </p:cNvSpPr>
          <p:nvPr/>
        </p:nvSpPr>
        <p:spPr bwMode="auto">
          <a:xfrm>
            <a:off x="614363" y="2498725"/>
            <a:ext cx="762000" cy="9302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Guyana</a:t>
            </a:r>
          </a:p>
        </p:txBody>
      </p:sp>
      <p:sp>
        <p:nvSpPr>
          <p:cNvPr id="77838" name="Oval 14"/>
          <p:cNvSpPr>
            <a:spLocks noChangeArrowheads="1"/>
          </p:cNvSpPr>
          <p:nvPr/>
        </p:nvSpPr>
        <p:spPr bwMode="auto">
          <a:xfrm rot="1104098">
            <a:off x="4991100" y="1874838"/>
            <a:ext cx="838200" cy="163988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Oval 15"/>
          <p:cNvSpPr>
            <a:spLocks noChangeArrowheads="1"/>
          </p:cNvSpPr>
          <p:nvPr/>
        </p:nvSpPr>
        <p:spPr bwMode="auto">
          <a:xfrm rot="-1170523">
            <a:off x="3133725" y="3659188"/>
            <a:ext cx="4567238" cy="21955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0" name="Oval 16"/>
          <p:cNvSpPr>
            <a:spLocks noChangeArrowheads="1"/>
          </p:cNvSpPr>
          <p:nvPr/>
        </p:nvSpPr>
        <p:spPr bwMode="auto">
          <a:xfrm>
            <a:off x="5486400" y="838200"/>
            <a:ext cx="762000" cy="1036638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Oval 17"/>
          <p:cNvSpPr>
            <a:spLocks noChangeArrowheads="1"/>
          </p:cNvSpPr>
          <p:nvPr/>
        </p:nvSpPr>
        <p:spPr bwMode="auto">
          <a:xfrm rot="1283098">
            <a:off x="4953000" y="920750"/>
            <a:ext cx="457200" cy="1577975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2" name="Oval 18"/>
          <p:cNvSpPr>
            <a:spLocks noChangeArrowheads="1"/>
          </p:cNvSpPr>
          <p:nvPr/>
        </p:nvSpPr>
        <p:spPr bwMode="auto">
          <a:xfrm rot="-880255">
            <a:off x="2743200" y="457200"/>
            <a:ext cx="2514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43" name="WordArt 19"/>
          <p:cNvSpPr>
            <a:spLocks noChangeArrowheads="1" noChangeShapeType="1" noTextEdit="1"/>
          </p:cNvSpPr>
          <p:nvPr/>
        </p:nvSpPr>
        <p:spPr bwMode="auto">
          <a:xfrm>
            <a:off x="4038600" y="-228600"/>
            <a:ext cx="1752600" cy="609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Suriname</a:t>
            </a:r>
          </a:p>
        </p:txBody>
      </p:sp>
      <p:sp>
        <p:nvSpPr>
          <p:cNvPr id="77856" name="Text Box 32"/>
          <p:cNvSpPr txBox="1">
            <a:spLocks noChangeArrowheads="1"/>
          </p:cNvSpPr>
          <p:nvPr/>
        </p:nvSpPr>
        <p:spPr bwMode="auto">
          <a:xfrm>
            <a:off x="7924800" y="12192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77857" name="Text Box 33"/>
          <p:cNvSpPr txBox="1">
            <a:spLocks noChangeArrowheads="1"/>
          </p:cNvSpPr>
          <p:nvPr/>
        </p:nvSpPr>
        <p:spPr bwMode="auto">
          <a:xfrm>
            <a:off x="7696200" y="1828800"/>
            <a:ext cx="773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region1</a:t>
            </a:r>
          </a:p>
        </p:txBody>
      </p:sp>
      <p:sp>
        <p:nvSpPr>
          <p:cNvPr id="77858" name="Oval 34"/>
          <p:cNvSpPr>
            <a:spLocks noChangeArrowheads="1"/>
          </p:cNvSpPr>
          <p:nvPr/>
        </p:nvSpPr>
        <p:spPr bwMode="auto">
          <a:xfrm>
            <a:off x="7467600" y="1676400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Region 1</a:t>
            </a:r>
          </a:p>
        </p:txBody>
      </p:sp>
      <p:sp>
        <p:nvSpPr>
          <p:cNvPr id="77863" name="Oval 39"/>
          <p:cNvSpPr>
            <a:spLocks noChangeArrowheads="1"/>
          </p:cNvSpPr>
          <p:nvPr/>
        </p:nvSpPr>
        <p:spPr bwMode="auto">
          <a:xfrm>
            <a:off x="7391400" y="4495800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Region 5</a:t>
            </a:r>
          </a:p>
        </p:txBody>
      </p:sp>
      <p:sp>
        <p:nvSpPr>
          <p:cNvPr id="77864" name="Oval 40"/>
          <p:cNvSpPr>
            <a:spLocks noChangeArrowheads="1"/>
          </p:cNvSpPr>
          <p:nvPr/>
        </p:nvSpPr>
        <p:spPr bwMode="auto">
          <a:xfrm>
            <a:off x="3962400" y="2743200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Region 3</a:t>
            </a:r>
          </a:p>
        </p:txBody>
      </p:sp>
      <p:sp>
        <p:nvSpPr>
          <p:cNvPr id="77865" name="Oval 41"/>
          <p:cNvSpPr>
            <a:spLocks noChangeArrowheads="1"/>
          </p:cNvSpPr>
          <p:nvPr/>
        </p:nvSpPr>
        <p:spPr bwMode="auto">
          <a:xfrm>
            <a:off x="6248400" y="609600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Region 2</a:t>
            </a:r>
          </a:p>
        </p:txBody>
      </p:sp>
      <p:sp>
        <p:nvSpPr>
          <p:cNvPr id="77866" name="Oval 42"/>
          <p:cNvSpPr>
            <a:spLocks noChangeArrowheads="1"/>
          </p:cNvSpPr>
          <p:nvPr/>
        </p:nvSpPr>
        <p:spPr bwMode="auto">
          <a:xfrm>
            <a:off x="3810000" y="1600200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Region 4</a:t>
            </a:r>
          </a:p>
        </p:txBody>
      </p:sp>
      <p:sp>
        <p:nvSpPr>
          <p:cNvPr id="77867" name="Oval 43"/>
          <p:cNvSpPr>
            <a:spLocks noChangeArrowheads="1"/>
          </p:cNvSpPr>
          <p:nvPr/>
        </p:nvSpPr>
        <p:spPr bwMode="auto">
          <a:xfrm>
            <a:off x="2133600" y="1600200"/>
            <a:ext cx="9906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/>
              <a:t>Region 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 animBg="1"/>
      <p:bldP spid="77838" grpId="0" animBg="1"/>
      <p:bldP spid="77839" grpId="0" animBg="1"/>
      <p:bldP spid="77840" grpId="0" animBg="1"/>
      <p:bldP spid="77841" grpId="0" animBg="1"/>
      <p:bldP spid="778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Malaria burden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Malaria cases started to increase since the late 1980s</a:t>
            </a:r>
          </a:p>
        </p:txBody>
      </p:sp>
      <p:sp>
        <p:nvSpPr>
          <p:cNvPr id="31839" name="Rectangle 9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1745" name="Group 1"/>
          <p:cNvGrpSpPr>
            <a:grpSpLocks noChangeAspect="1"/>
          </p:cNvGrpSpPr>
          <p:nvPr/>
        </p:nvGrpSpPr>
        <p:grpSpPr bwMode="auto">
          <a:xfrm>
            <a:off x="467544" y="2852936"/>
            <a:ext cx="8136904" cy="3744416"/>
            <a:chOff x="1800" y="9398"/>
            <a:chExt cx="8563" cy="4345"/>
          </a:xfrm>
        </p:grpSpPr>
        <p:sp>
          <p:nvSpPr>
            <p:cNvPr id="31838" name="AutoShape 94"/>
            <p:cNvSpPr>
              <a:spLocks noChangeAspect="1" noChangeArrowheads="1" noTextEdit="1"/>
            </p:cNvSpPr>
            <p:nvPr/>
          </p:nvSpPr>
          <p:spPr bwMode="auto">
            <a:xfrm>
              <a:off x="1800" y="9398"/>
              <a:ext cx="8563" cy="434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7" name="Rectangle 93"/>
            <p:cNvSpPr>
              <a:spLocks noChangeArrowheads="1"/>
            </p:cNvSpPr>
            <p:nvPr/>
          </p:nvSpPr>
          <p:spPr bwMode="auto">
            <a:xfrm>
              <a:off x="1854" y="9452"/>
              <a:ext cx="8509" cy="4291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6" name="Line 92"/>
            <p:cNvSpPr>
              <a:spLocks noChangeShapeType="1"/>
            </p:cNvSpPr>
            <p:nvPr/>
          </p:nvSpPr>
          <p:spPr bwMode="auto">
            <a:xfrm>
              <a:off x="2482" y="12640"/>
              <a:ext cx="77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5" name="Line 91"/>
            <p:cNvSpPr>
              <a:spLocks noChangeShapeType="1"/>
            </p:cNvSpPr>
            <p:nvPr/>
          </p:nvSpPr>
          <p:spPr bwMode="auto">
            <a:xfrm>
              <a:off x="2482" y="12143"/>
              <a:ext cx="77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4" name="Line 90"/>
            <p:cNvSpPr>
              <a:spLocks noChangeShapeType="1"/>
            </p:cNvSpPr>
            <p:nvPr/>
          </p:nvSpPr>
          <p:spPr bwMode="auto">
            <a:xfrm>
              <a:off x="2482" y="11657"/>
              <a:ext cx="77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3" name="Line 89"/>
            <p:cNvSpPr>
              <a:spLocks noChangeShapeType="1"/>
            </p:cNvSpPr>
            <p:nvPr/>
          </p:nvSpPr>
          <p:spPr bwMode="auto">
            <a:xfrm>
              <a:off x="2482" y="11160"/>
              <a:ext cx="77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2" name="Line 88"/>
            <p:cNvSpPr>
              <a:spLocks noChangeShapeType="1"/>
            </p:cNvSpPr>
            <p:nvPr/>
          </p:nvSpPr>
          <p:spPr bwMode="auto">
            <a:xfrm>
              <a:off x="2482" y="10673"/>
              <a:ext cx="77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1" name="Line 87"/>
            <p:cNvSpPr>
              <a:spLocks noChangeShapeType="1"/>
            </p:cNvSpPr>
            <p:nvPr/>
          </p:nvSpPr>
          <p:spPr bwMode="auto">
            <a:xfrm>
              <a:off x="2482" y="10176"/>
              <a:ext cx="77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0" name="Line 86"/>
            <p:cNvSpPr>
              <a:spLocks noChangeShapeType="1"/>
            </p:cNvSpPr>
            <p:nvPr/>
          </p:nvSpPr>
          <p:spPr bwMode="auto">
            <a:xfrm>
              <a:off x="2482" y="9690"/>
              <a:ext cx="77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9" name="Rectangle 85"/>
            <p:cNvSpPr>
              <a:spLocks noChangeArrowheads="1"/>
            </p:cNvSpPr>
            <p:nvPr/>
          </p:nvSpPr>
          <p:spPr bwMode="auto">
            <a:xfrm>
              <a:off x="2482" y="9690"/>
              <a:ext cx="7773" cy="3437"/>
            </a:xfrm>
            <a:prstGeom prst="rect">
              <a:avLst/>
            </a:prstGeom>
            <a:noFill/>
            <a:ln w="6985">
              <a:solidFill>
                <a:srgbClr val="80808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8" name="Freeform 84"/>
            <p:cNvSpPr>
              <a:spLocks/>
            </p:cNvSpPr>
            <p:nvPr/>
          </p:nvSpPr>
          <p:spPr bwMode="auto">
            <a:xfrm>
              <a:off x="2482" y="10122"/>
              <a:ext cx="7773" cy="3005"/>
            </a:xfrm>
            <a:custGeom>
              <a:avLst/>
              <a:gdLst/>
              <a:ahLst/>
              <a:cxnLst>
                <a:cxn ang="0">
                  <a:pos x="0" y="1945"/>
                </a:cxn>
                <a:cxn ang="0">
                  <a:pos x="390" y="2562"/>
                </a:cxn>
                <a:cxn ang="0">
                  <a:pos x="779" y="2821"/>
                </a:cxn>
                <a:cxn ang="0">
                  <a:pos x="1169" y="2626"/>
                </a:cxn>
                <a:cxn ang="0">
                  <a:pos x="1559" y="2529"/>
                </a:cxn>
                <a:cxn ang="0">
                  <a:pos x="1949" y="2335"/>
                </a:cxn>
                <a:cxn ang="0">
                  <a:pos x="2328" y="2756"/>
                </a:cxn>
                <a:cxn ang="0">
                  <a:pos x="2717" y="2778"/>
                </a:cxn>
                <a:cxn ang="0">
                  <a:pos x="3107" y="2399"/>
                </a:cxn>
                <a:cxn ang="0">
                  <a:pos x="3497" y="2529"/>
                </a:cxn>
                <a:cxn ang="0">
                  <a:pos x="3887" y="2605"/>
                </a:cxn>
                <a:cxn ang="0">
                  <a:pos x="4276" y="2140"/>
                </a:cxn>
                <a:cxn ang="0">
                  <a:pos x="4666" y="2540"/>
                </a:cxn>
                <a:cxn ang="0">
                  <a:pos x="5056" y="2637"/>
                </a:cxn>
                <a:cxn ang="0">
                  <a:pos x="5445" y="2281"/>
                </a:cxn>
                <a:cxn ang="0">
                  <a:pos x="5835" y="551"/>
                </a:cxn>
                <a:cxn ang="0">
                  <a:pos x="6214" y="1762"/>
                </a:cxn>
                <a:cxn ang="0">
                  <a:pos x="6604" y="789"/>
                </a:cxn>
                <a:cxn ang="0">
                  <a:pos x="6994" y="0"/>
                </a:cxn>
                <a:cxn ang="0">
                  <a:pos x="7383" y="389"/>
                </a:cxn>
                <a:cxn ang="0">
                  <a:pos x="7773" y="1589"/>
                </a:cxn>
                <a:cxn ang="0">
                  <a:pos x="7578" y="3005"/>
                </a:cxn>
                <a:cxn ang="0">
                  <a:pos x="7188" y="3005"/>
                </a:cxn>
                <a:cxn ang="0">
                  <a:pos x="6799" y="3005"/>
                </a:cxn>
                <a:cxn ang="0">
                  <a:pos x="6409" y="3005"/>
                </a:cxn>
                <a:cxn ang="0">
                  <a:pos x="6019" y="3005"/>
                </a:cxn>
                <a:cxn ang="0">
                  <a:pos x="5640" y="3005"/>
                </a:cxn>
                <a:cxn ang="0">
                  <a:pos x="5251" y="3005"/>
                </a:cxn>
                <a:cxn ang="0">
                  <a:pos x="4861" y="3005"/>
                </a:cxn>
                <a:cxn ang="0">
                  <a:pos x="4471" y="3005"/>
                </a:cxn>
                <a:cxn ang="0">
                  <a:pos x="4081" y="3005"/>
                </a:cxn>
                <a:cxn ang="0">
                  <a:pos x="3692" y="3005"/>
                </a:cxn>
                <a:cxn ang="0">
                  <a:pos x="3302" y="3005"/>
                </a:cxn>
                <a:cxn ang="0">
                  <a:pos x="2912" y="3005"/>
                </a:cxn>
                <a:cxn ang="0">
                  <a:pos x="2522" y="3005"/>
                </a:cxn>
                <a:cxn ang="0">
                  <a:pos x="2133" y="3005"/>
                </a:cxn>
                <a:cxn ang="0">
                  <a:pos x="1754" y="3005"/>
                </a:cxn>
                <a:cxn ang="0">
                  <a:pos x="1364" y="3005"/>
                </a:cxn>
                <a:cxn ang="0">
                  <a:pos x="974" y="3005"/>
                </a:cxn>
                <a:cxn ang="0">
                  <a:pos x="585" y="3005"/>
                </a:cxn>
                <a:cxn ang="0">
                  <a:pos x="195" y="3005"/>
                </a:cxn>
              </a:cxnLst>
              <a:rect l="0" t="0" r="r" b="b"/>
              <a:pathLst>
                <a:path w="7773" h="3005">
                  <a:moveTo>
                    <a:pt x="0" y="3005"/>
                  </a:moveTo>
                  <a:lnTo>
                    <a:pt x="0" y="1945"/>
                  </a:lnTo>
                  <a:lnTo>
                    <a:pt x="195" y="2270"/>
                  </a:lnTo>
                  <a:lnTo>
                    <a:pt x="390" y="2562"/>
                  </a:lnTo>
                  <a:lnTo>
                    <a:pt x="585" y="2626"/>
                  </a:lnTo>
                  <a:lnTo>
                    <a:pt x="779" y="2821"/>
                  </a:lnTo>
                  <a:lnTo>
                    <a:pt x="974" y="2756"/>
                  </a:lnTo>
                  <a:lnTo>
                    <a:pt x="1169" y="2626"/>
                  </a:lnTo>
                  <a:lnTo>
                    <a:pt x="1364" y="2810"/>
                  </a:lnTo>
                  <a:lnTo>
                    <a:pt x="1559" y="2529"/>
                  </a:lnTo>
                  <a:lnTo>
                    <a:pt x="1754" y="2032"/>
                  </a:lnTo>
                  <a:lnTo>
                    <a:pt x="1949" y="2335"/>
                  </a:lnTo>
                  <a:lnTo>
                    <a:pt x="2133" y="2875"/>
                  </a:lnTo>
                  <a:lnTo>
                    <a:pt x="2328" y="2756"/>
                  </a:lnTo>
                  <a:lnTo>
                    <a:pt x="2522" y="2789"/>
                  </a:lnTo>
                  <a:lnTo>
                    <a:pt x="2717" y="2778"/>
                  </a:lnTo>
                  <a:lnTo>
                    <a:pt x="2912" y="1913"/>
                  </a:lnTo>
                  <a:lnTo>
                    <a:pt x="3107" y="2399"/>
                  </a:lnTo>
                  <a:lnTo>
                    <a:pt x="3302" y="2313"/>
                  </a:lnTo>
                  <a:lnTo>
                    <a:pt x="3497" y="2529"/>
                  </a:lnTo>
                  <a:lnTo>
                    <a:pt x="3692" y="2064"/>
                  </a:lnTo>
                  <a:lnTo>
                    <a:pt x="3887" y="2605"/>
                  </a:lnTo>
                  <a:lnTo>
                    <a:pt x="4081" y="2680"/>
                  </a:lnTo>
                  <a:lnTo>
                    <a:pt x="4276" y="2140"/>
                  </a:lnTo>
                  <a:lnTo>
                    <a:pt x="4471" y="1113"/>
                  </a:lnTo>
                  <a:lnTo>
                    <a:pt x="4666" y="2540"/>
                  </a:lnTo>
                  <a:lnTo>
                    <a:pt x="4861" y="2497"/>
                  </a:lnTo>
                  <a:lnTo>
                    <a:pt x="5056" y="2637"/>
                  </a:lnTo>
                  <a:lnTo>
                    <a:pt x="5251" y="2281"/>
                  </a:lnTo>
                  <a:lnTo>
                    <a:pt x="5445" y="2281"/>
                  </a:lnTo>
                  <a:lnTo>
                    <a:pt x="5640" y="1102"/>
                  </a:lnTo>
                  <a:lnTo>
                    <a:pt x="5835" y="551"/>
                  </a:lnTo>
                  <a:lnTo>
                    <a:pt x="6019" y="292"/>
                  </a:lnTo>
                  <a:lnTo>
                    <a:pt x="6214" y="1762"/>
                  </a:lnTo>
                  <a:lnTo>
                    <a:pt x="6409" y="1265"/>
                  </a:lnTo>
                  <a:lnTo>
                    <a:pt x="6604" y="789"/>
                  </a:lnTo>
                  <a:lnTo>
                    <a:pt x="6799" y="1232"/>
                  </a:lnTo>
                  <a:lnTo>
                    <a:pt x="6994" y="0"/>
                  </a:lnTo>
                  <a:lnTo>
                    <a:pt x="7188" y="713"/>
                  </a:lnTo>
                  <a:lnTo>
                    <a:pt x="7383" y="389"/>
                  </a:lnTo>
                  <a:lnTo>
                    <a:pt x="7578" y="1459"/>
                  </a:lnTo>
                  <a:lnTo>
                    <a:pt x="7773" y="1589"/>
                  </a:lnTo>
                  <a:lnTo>
                    <a:pt x="7773" y="3005"/>
                  </a:lnTo>
                  <a:lnTo>
                    <a:pt x="7578" y="3005"/>
                  </a:lnTo>
                  <a:lnTo>
                    <a:pt x="7383" y="3005"/>
                  </a:lnTo>
                  <a:lnTo>
                    <a:pt x="7188" y="3005"/>
                  </a:lnTo>
                  <a:lnTo>
                    <a:pt x="6994" y="3005"/>
                  </a:lnTo>
                  <a:lnTo>
                    <a:pt x="6799" y="3005"/>
                  </a:lnTo>
                  <a:lnTo>
                    <a:pt x="6604" y="3005"/>
                  </a:lnTo>
                  <a:lnTo>
                    <a:pt x="6409" y="3005"/>
                  </a:lnTo>
                  <a:lnTo>
                    <a:pt x="6214" y="3005"/>
                  </a:lnTo>
                  <a:lnTo>
                    <a:pt x="6019" y="3005"/>
                  </a:lnTo>
                  <a:lnTo>
                    <a:pt x="5835" y="3005"/>
                  </a:lnTo>
                  <a:lnTo>
                    <a:pt x="5640" y="3005"/>
                  </a:lnTo>
                  <a:lnTo>
                    <a:pt x="5445" y="3005"/>
                  </a:lnTo>
                  <a:lnTo>
                    <a:pt x="5251" y="3005"/>
                  </a:lnTo>
                  <a:lnTo>
                    <a:pt x="5056" y="3005"/>
                  </a:lnTo>
                  <a:lnTo>
                    <a:pt x="4861" y="3005"/>
                  </a:lnTo>
                  <a:lnTo>
                    <a:pt x="4666" y="3005"/>
                  </a:lnTo>
                  <a:lnTo>
                    <a:pt x="4471" y="3005"/>
                  </a:lnTo>
                  <a:lnTo>
                    <a:pt x="4276" y="3005"/>
                  </a:lnTo>
                  <a:lnTo>
                    <a:pt x="4081" y="3005"/>
                  </a:lnTo>
                  <a:lnTo>
                    <a:pt x="3887" y="3005"/>
                  </a:lnTo>
                  <a:lnTo>
                    <a:pt x="3692" y="3005"/>
                  </a:lnTo>
                  <a:lnTo>
                    <a:pt x="3497" y="3005"/>
                  </a:lnTo>
                  <a:lnTo>
                    <a:pt x="3302" y="3005"/>
                  </a:lnTo>
                  <a:lnTo>
                    <a:pt x="3107" y="3005"/>
                  </a:lnTo>
                  <a:lnTo>
                    <a:pt x="2912" y="3005"/>
                  </a:lnTo>
                  <a:lnTo>
                    <a:pt x="2717" y="3005"/>
                  </a:lnTo>
                  <a:lnTo>
                    <a:pt x="2522" y="3005"/>
                  </a:lnTo>
                  <a:lnTo>
                    <a:pt x="2328" y="3005"/>
                  </a:lnTo>
                  <a:lnTo>
                    <a:pt x="2133" y="3005"/>
                  </a:lnTo>
                  <a:lnTo>
                    <a:pt x="1949" y="3005"/>
                  </a:lnTo>
                  <a:lnTo>
                    <a:pt x="1754" y="3005"/>
                  </a:lnTo>
                  <a:lnTo>
                    <a:pt x="1559" y="3005"/>
                  </a:lnTo>
                  <a:lnTo>
                    <a:pt x="1364" y="3005"/>
                  </a:lnTo>
                  <a:lnTo>
                    <a:pt x="1169" y="3005"/>
                  </a:lnTo>
                  <a:lnTo>
                    <a:pt x="974" y="3005"/>
                  </a:lnTo>
                  <a:lnTo>
                    <a:pt x="779" y="3005"/>
                  </a:lnTo>
                  <a:lnTo>
                    <a:pt x="585" y="3005"/>
                  </a:lnTo>
                  <a:lnTo>
                    <a:pt x="390" y="3005"/>
                  </a:lnTo>
                  <a:lnTo>
                    <a:pt x="195" y="3005"/>
                  </a:lnTo>
                  <a:lnTo>
                    <a:pt x="0" y="30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7" name="Freeform 83"/>
            <p:cNvSpPr>
              <a:spLocks/>
            </p:cNvSpPr>
            <p:nvPr/>
          </p:nvSpPr>
          <p:spPr bwMode="auto">
            <a:xfrm>
              <a:off x="2482" y="10122"/>
              <a:ext cx="7773" cy="3005"/>
            </a:xfrm>
            <a:custGeom>
              <a:avLst/>
              <a:gdLst/>
              <a:ahLst/>
              <a:cxnLst>
                <a:cxn ang="0">
                  <a:pos x="0" y="1945"/>
                </a:cxn>
                <a:cxn ang="0">
                  <a:pos x="390" y="2562"/>
                </a:cxn>
                <a:cxn ang="0">
                  <a:pos x="779" y="2821"/>
                </a:cxn>
                <a:cxn ang="0">
                  <a:pos x="1169" y="2626"/>
                </a:cxn>
                <a:cxn ang="0">
                  <a:pos x="1559" y="2529"/>
                </a:cxn>
                <a:cxn ang="0">
                  <a:pos x="1949" y="2335"/>
                </a:cxn>
                <a:cxn ang="0">
                  <a:pos x="2328" y="2756"/>
                </a:cxn>
                <a:cxn ang="0">
                  <a:pos x="2717" y="2778"/>
                </a:cxn>
                <a:cxn ang="0">
                  <a:pos x="3107" y="2399"/>
                </a:cxn>
                <a:cxn ang="0">
                  <a:pos x="3497" y="2529"/>
                </a:cxn>
                <a:cxn ang="0">
                  <a:pos x="3887" y="2605"/>
                </a:cxn>
                <a:cxn ang="0">
                  <a:pos x="4276" y="2140"/>
                </a:cxn>
                <a:cxn ang="0">
                  <a:pos x="4666" y="2540"/>
                </a:cxn>
                <a:cxn ang="0">
                  <a:pos x="5056" y="2637"/>
                </a:cxn>
                <a:cxn ang="0">
                  <a:pos x="5445" y="2281"/>
                </a:cxn>
                <a:cxn ang="0">
                  <a:pos x="5835" y="551"/>
                </a:cxn>
                <a:cxn ang="0">
                  <a:pos x="6214" y="1762"/>
                </a:cxn>
                <a:cxn ang="0">
                  <a:pos x="6604" y="789"/>
                </a:cxn>
                <a:cxn ang="0">
                  <a:pos x="6994" y="0"/>
                </a:cxn>
                <a:cxn ang="0">
                  <a:pos x="7383" y="389"/>
                </a:cxn>
                <a:cxn ang="0">
                  <a:pos x="7773" y="1589"/>
                </a:cxn>
                <a:cxn ang="0">
                  <a:pos x="7578" y="3005"/>
                </a:cxn>
                <a:cxn ang="0">
                  <a:pos x="7188" y="3005"/>
                </a:cxn>
                <a:cxn ang="0">
                  <a:pos x="6799" y="3005"/>
                </a:cxn>
                <a:cxn ang="0">
                  <a:pos x="6409" y="3005"/>
                </a:cxn>
                <a:cxn ang="0">
                  <a:pos x="6019" y="3005"/>
                </a:cxn>
                <a:cxn ang="0">
                  <a:pos x="5640" y="3005"/>
                </a:cxn>
                <a:cxn ang="0">
                  <a:pos x="5251" y="3005"/>
                </a:cxn>
                <a:cxn ang="0">
                  <a:pos x="4861" y="3005"/>
                </a:cxn>
                <a:cxn ang="0">
                  <a:pos x="4471" y="3005"/>
                </a:cxn>
                <a:cxn ang="0">
                  <a:pos x="4081" y="3005"/>
                </a:cxn>
                <a:cxn ang="0">
                  <a:pos x="3692" y="3005"/>
                </a:cxn>
                <a:cxn ang="0">
                  <a:pos x="3302" y="3005"/>
                </a:cxn>
                <a:cxn ang="0">
                  <a:pos x="2912" y="3005"/>
                </a:cxn>
                <a:cxn ang="0">
                  <a:pos x="2522" y="3005"/>
                </a:cxn>
                <a:cxn ang="0">
                  <a:pos x="2133" y="3005"/>
                </a:cxn>
                <a:cxn ang="0">
                  <a:pos x="1754" y="3005"/>
                </a:cxn>
                <a:cxn ang="0">
                  <a:pos x="1364" y="3005"/>
                </a:cxn>
                <a:cxn ang="0">
                  <a:pos x="974" y="3005"/>
                </a:cxn>
                <a:cxn ang="0">
                  <a:pos x="585" y="3005"/>
                </a:cxn>
                <a:cxn ang="0">
                  <a:pos x="195" y="3005"/>
                </a:cxn>
              </a:cxnLst>
              <a:rect l="0" t="0" r="r" b="b"/>
              <a:pathLst>
                <a:path w="7773" h="3005">
                  <a:moveTo>
                    <a:pt x="0" y="3005"/>
                  </a:moveTo>
                  <a:lnTo>
                    <a:pt x="0" y="1945"/>
                  </a:lnTo>
                  <a:lnTo>
                    <a:pt x="195" y="2270"/>
                  </a:lnTo>
                  <a:lnTo>
                    <a:pt x="390" y="2562"/>
                  </a:lnTo>
                  <a:lnTo>
                    <a:pt x="585" y="2626"/>
                  </a:lnTo>
                  <a:lnTo>
                    <a:pt x="779" y="2821"/>
                  </a:lnTo>
                  <a:lnTo>
                    <a:pt x="974" y="2756"/>
                  </a:lnTo>
                  <a:lnTo>
                    <a:pt x="1169" y="2626"/>
                  </a:lnTo>
                  <a:lnTo>
                    <a:pt x="1364" y="2810"/>
                  </a:lnTo>
                  <a:lnTo>
                    <a:pt x="1559" y="2529"/>
                  </a:lnTo>
                  <a:lnTo>
                    <a:pt x="1754" y="2032"/>
                  </a:lnTo>
                  <a:lnTo>
                    <a:pt x="1949" y="2335"/>
                  </a:lnTo>
                  <a:lnTo>
                    <a:pt x="2133" y="2875"/>
                  </a:lnTo>
                  <a:lnTo>
                    <a:pt x="2328" y="2756"/>
                  </a:lnTo>
                  <a:lnTo>
                    <a:pt x="2522" y="2789"/>
                  </a:lnTo>
                  <a:lnTo>
                    <a:pt x="2717" y="2778"/>
                  </a:lnTo>
                  <a:lnTo>
                    <a:pt x="2912" y="1913"/>
                  </a:lnTo>
                  <a:lnTo>
                    <a:pt x="3107" y="2399"/>
                  </a:lnTo>
                  <a:lnTo>
                    <a:pt x="3302" y="2313"/>
                  </a:lnTo>
                  <a:lnTo>
                    <a:pt x="3497" y="2529"/>
                  </a:lnTo>
                  <a:lnTo>
                    <a:pt x="3692" y="2064"/>
                  </a:lnTo>
                  <a:lnTo>
                    <a:pt x="3887" y="2605"/>
                  </a:lnTo>
                  <a:lnTo>
                    <a:pt x="4081" y="2680"/>
                  </a:lnTo>
                  <a:lnTo>
                    <a:pt x="4276" y="2140"/>
                  </a:lnTo>
                  <a:lnTo>
                    <a:pt x="4471" y="1113"/>
                  </a:lnTo>
                  <a:lnTo>
                    <a:pt x="4666" y="2540"/>
                  </a:lnTo>
                  <a:lnTo>
                    <a:pt x="4861" y="2497"/>
                  </a:lnTo>
                  <a:lnTo>
                    <a:pt x="5056" y="2637"/>
                  </a:lnTo>
                  <a:lnTo>
                    <a:pt x="5251" y="2281"/>
                  </a:lnTo>
                  <a:lnTo>
                    <a:pt x="5445" y="2281"/>
                  </a:lnTo>
                  <a:lnTo>
                    <a:pt x="5640" y="1102"/>
                  </a:lnTo>
                  <a:lnTo>
                    <a:pt x="5835" y="551"/>
                  </a:lnTo>
                  <a:lnTo>
                    <a:pt x="6019" y="292"/>
                  </a:lnTo>
                  <a:lnTo>
                    <a:pt x="6214" y="1762"/>
                  </a:lnTo>
                  <a:lnTo>
                    <a:pt x="6409" y="1265"/>
                  </a:lnTo>
                  <a:lnTo>
                    <a:pt x="6604" y="789"/>
                  </a:lnTo>
                  <a:lnTo>
                    <a:pt x="6799" y="1232"/>
                  </a:lnTo>
                  <a:lnTo>
                    <a:pt x="6994" y="0"/>
                  </a:lnTo>
                  <a:lnTo>
                    <a:pt x="7188" y="713"/>
                  </a:lnTo>
                  <a:lnTo>
                    <a:pt x="7383" y="389"/>
                  </a:lnTo>
                  <a:lnTo>
                    <a:pt x="7578" y="1459"/>
                  </a:lnTo>
                  <a:lnTo>
                    <a:pt x="7773" y="1589"/>
                  </a:lnTo>
                  <a:lnTo>
                    <a:pt x="7773" y="3005"/>
                  </a:lnTo>
                  <a:lnTo>
                    <a:pt x="7578" y="3005"/>
                  </a:lnTo>
                  <a:lnTo>
                    <a:pt x="7383" y="3005"/>
                  </a:lnTo>
                  <a:lnTo>
                    <a:pt x="7188" y="3005"/>
                  </a:lnTo>
                  <a:lnTo>
                    <a:pt x="6994" y="3005"/>
                  </a:lnTo>
                  <a:lnTo>
                    <a:pt x="6799" y="3005"/>
                  </a:lnTo>
                  <a:lnTo>
                    <a:pt x="6604" y="3005"/>
                  </a:lnTo>
                  <a:lnTo>
                    <a:pt x="6409" y="3005"/>
                  </a:lnTo>
                  <a:lnTo>
                    <a:pt x="6214" y="3005"/>
                  </a:lnTo>
                  <a:lnTo>
                    <a:pt x="6019" y="3005"/>
                  </a:lnTo>
                  <a:lnTo>
                    <a:pt x="5835" y="3005"/>
                  </a:lnTo>
                  <a:lnTo>
                    <a:pt x="5640" y="3005"/>
                  </a:lnTo>
                  <a:lnTo>
                    <a:pt x="5445" y="3005"/>
                  </a:lnTo>
                  <a:lnTo>
                    <a:pt x="5251" y="3005"/>
                  </a:lnTo>
                  <a:lnTo>
                    <a:pt x="5056" y="3005"/>
                  </a:lnTo>
                  <a:lnTo>
                    <a:pt x="4861" y="3005"/>
                  </a:lnTo>
                  <a:lnTo>
                    <a:pt x="4666" y="3005"/>
                  </a:lnTo>
                  <a:lnTo>
                    <a:pt x="4471" y="3005"/>
                  </a:lnTo>
                  <a:lnTo>
                    <a:pt x="4276" y="3005"/>
                  </a:lnTo>
                  <a:lnTo>
                    <a:pt x="4081" y="3005"/>
                  </a:lnTo>
                  <a:lnTo>
                    <a:pt x="3887" y="3005"/>
                  </a:lnTo>
                  <a:lnTo>
                    <a:pt x="3692" y="3005"/>
                  </a:lnTo>
                  <a:lnTo>
                    <a:pt x="3497" y="3005"/>
                  </a:lnTo>
                  <a:lnTo>
                    <a:pt x="3302" y="3005"/>
                  </a:lnTo>
                  <a:lnTo>
                    <a:pt x="3107" y="3005"/>
                  </a:lnTo>
                  <a:lnTo>
                    <a:pt x="2912" y="3005"/>
                  </a:lnTo>
                  <a:lnTo>
                    <a:pt x="2717" y="3005"/>
                  </a:lnTo>
                  <a:lnTo>
                    <a:pt x="2522" y="3005"/>
                  </a:lnTo>
                  <a:lnTo>
                    <a:pt x="2328" y="3005"/>
                  </a:lnTo>
                  <a:lnTo>
                    <a:pt x="2133" y="3005"/>
                  </a:lnTo>
                  <a:lnTo>
                    <a:pt x="1949" y="3005"/>
                  </a:lnTo>
                  <a:lnTo>
                    <a:pt x="1754" y="3005"/>
                  </a:lnTo>
                  <a:lnTo>
                    <a:pt x="1559" y="3005"/>
                  </a:lnTo>
                  <a:lnTo>
                    <a:pt x="1364" y="3005"/>
                  </a:lnTo>
                  <a:lnTo>
                    <a:pt x="1169" y="3005"/>
                  </a:lnTo>
                  <a:lnTo>
                    <a:pt x="974" y="3005"/>
                  </a:lnTo>
                  <a:lnTo>
                    <a:pt x="779" y="3005"/>
                  </a:lnTo>
                  <a:lnTo>
                    <a:pt x="585" y="3005"/>
                  </a:lnTo>
                  <a:lnTo>
                    <a:pt x="390" y="3005"/>
                  </a:lnTo>
                  <a:lnTo>
                    <a:pt x="195" y="3005"/>
                  </a:lnTo>
                  <a:lnTo>
                    <a:pt x="0" y="3005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6" name="Freeform 82"/>
            <p:cNvSpPr>
              <a:spLocks/>
            </p:cNvSpPr>
            <p:nvPr/>
          </p:nvSpPr>
          <p:spPr bwMode="auto">
            <a:xfrm>
              <a:off x="2482" y="10122"/>
              <a:ext cx="7773" cy="3005"/>
            </a:xfrm>
            <a:custGeom>
              <a:avLst/>
              <a:gdLst/>
              <a:ahLst/>
              <a:cxnLst>
                <a:cxn ang="0">
                  <a:pos x="0" y="1945"/>
                </a:cxn>
                <a:cxn ang="0">
                  <a:pos x="390" y="2562"/>
                </a:cxn>
                <a:cxn ang="0">
                  <a:pos x="779" y="2821"/>
                </a:cxn>
                <a:cxn ang="0">
                  <a:pos x="1169" y="2626"/>
                </a:cxn>
                <a:cxn ang="0">
                  <a:pos x="1559" y="2529"/>
                </a:cxn>
                <a:cxn ang="0">
                  <a:pos x="1949" y="2335"/>
                </a:cxn>
                <a:cxn ang="0">
                  <a:pos x="2328" y="2756"/>
                </a:cxn>
                <a:cxn ang="0">
                  <a:pos x="2717" y="2778"/>
                </a:cxn>
                <a:cxn ang="0">
                  <a:pos x="3107" y="2399"/>
                </a:cxn>
                <a:cxn ang="0">
                  <a:pos x="3497" y="2529"/>
                </a:cxn>
                <a:cxn ang="0">
                  <a:pos x="3887" y="2605"/>
                </a:cxn>
                <a:cxn ang="0">
                  <a:pos x="4276" y="2140"/>
                </a:cxn>
                <a:cxn ang="0">
                  <a:pos x="4666" y="2540"/>
                </a:cxn>
                <a:cxn ang="0">
                  <a:pos x="5056" y="2637"/>
                </a:cxn>
                <a:cxn ang="0">
                  <a:pos x="5445" y="2281"/>
                </a:cxn>
                <a:cxn ang="0">
                  <a:pos x="5835" y="551"/>
                </a:cxn>
                <a:cxn ang="0">
                  <a:pos x="6214" y="1762"/>
                </a:cxn>
                <a:cxn ang="0">
                  <a:pos x="6604" y="789"/>
                </a:cxn>
                <a:cxn ang="0">
                  <a:pos x="6994" y="0"/>
                </a:cxn>
                <a:cxn ang="0">
                  <a:pos x="7383" y="389"/>
                </a:cxn>
                <a:cxn ang="0">
                  <a:pos x="7773" y="1589"/>
                </a:cxn>
                <a:cxn ang="0">
                  <a:pos x="7578" y="3005"/>
                </a:cxn>
                <a:cxn ang="0">
                  <a:pos x="7188" y="3005"/>
                </a:cxn>
                <a:cxn ang="0">
                  <a:pos x="6799" y="3005"/>
                </a:cxn>
                <a:cxn ang="0">
                  <a:pos x="6409" y="3005"/>
                </a:cxn>
                <a:cxn ang="0">
                  <a:pos x="6019" y="3005"/>
                </a:cxn>
                <a:cxn ang="0">
                  <a:pos x="5640" y="3005"/>
                </a:cxn>
                <a:cxn ang="0">
                  <a:pos x="5251" y="3005"/>
                </a:cxn>
                <a:cxn ang="0">
                  <a:pos x="4861" y="3005"/>
                </a:cxn>
                <a:cxn ang="0">
                  <a:pos x="4471" y="3005"/>
                </a:cxn>
                <a:cxn ang="0">
                  <a:pos x="4081" y="3005"/>
                </a:cxn>
                <a:cxn ang="0">
                  <a:pos x="3692" y="3005"/>
                </a:cxn>
                <a:cxn ang="0">
                  <a:pos x="3302" y="3005"/>
                </a:cxn>
                <a:cxn ang="0">
                  <a:pos x="2912" y="3005"/>
                </a:cxn>
                <a:cxn ang="0">
                  <a:pos x="2522" y="3005"/>
                </a:cxn>
                <a:cxn ang="0">
                  <a:pos x="2133" y="3005"/>
                </a:cxn>
                <a:cxn ang="0">
                  <a:pos x="1754" y="3005"/>
                </a:cxn>
                <a:cxn ang="0">
                  <a:pos x="1364" y="3005"/>
                </a:cxn>
                <a:cxn ang="0">
                  <a:pos x="974" y="3005"/>
                </a:cxn>
                <a:cxn ang="0">
                  <a:pos x="585" y="3005"/>
                </a:cxn>
                <a:cxn ang="0">
                  <a:pos x="195" y="3005"/>
                </a:cxn>
              </a:cxnLst>
              <a:rect l="0" t="0" r="r" b="b"/>
              <a:pathLst>
                <a:path w="7773" h="3005">
                  <a:moveTo>
                    <a:pt x="0" y="3005"/>
                  </a:moveTo>
                  <a:lnTo>
                    <a:pt x="0" y="1945"/>
                  </a:lnTo>
                  <a:lnTo>
                    <a:pt x="195" y="2270"/>
                  </a:lnTo>
                  <a:lnTo>
                    <a:pt x="390" y="2562"/>
                  </a:lnTo>
                  <a:lnTo>
                    <a:pt x="585" y="2626"/>
                  </a:lnTo>
                  <a:lnTo>
                    <a:pt x="779" y="2821"/>
                  </a:lnTo>
                  <a:lnTo>
                    <a:pt x="974" y="2756"/>
                  </a:lnTo>
                  <a:lnTo>
                    <a:pt x="1169" y="2626"/>
                  </a:lnTo>
                  <a:lnTo>
                    <a:pt x="1364" y="2810"/>
                  </a:lnTo>
                  <a:lnTo>
                    <a:pt x="1559" y="2529"/>
                  </a:lnTo>
                  <a:lnTo>
                    <a:pt x="1754" y="2032"/>
                  </a:lnTo>
                  <a:lnTo>
                    <a:pt x="1949" y="2335"/>
                  </a:lnTo>
                  <a:lnTo>
                    <a:pt x="2133" y="2875"/>
                  </a:lnTo>
                  <a:lnTo>
                    <a:pt x="2328" y="2756"/>
                  </a:lnTo>
                  <a:lnTo>
                    <a:pt x="2522" y="2789"/>
                  </a:lnTo>
                  <a:lnTo>
                    <a:pt x="2717" y="2778"/>
                  </a:lnTo>
                  <a:lnTo>
                    <a:pt x="2912" y="1913"/>
                  </a:lnTo>
                  <a:lnTo>
                    <a:pt x="3107" y="2399"/>
                  </a:lnTo>
                  <a:lnTo>
                    <a:pt x="3302" y="2313"/>
                  </a:lnTo>
                  <a:lnTo>
                    <a:pt x="3497" y="2529"/>
                  </a:lnTo>
                  <a:lnTo>
                    <a:pt x="3692" y="2064"/>
                  </a:lnTo>
                  <a:lnTo>
                    <a:pt x="3887" y="2605"/>
                  </a:lnTo>
                  <a:lnTo>
                    <a:pt x="4081" y="2680"/>
                  </a:lnTo>
                  <a:lnTo>
                    <a:pt x="4276" y="2140"/>
                  </a:lnTo>
                  <a:lnTo>
                    <a:pt x="4471" y="1113"/>
                  </a:lnTo>
                  <a:lnTo>
                    <a:pt x="4666" y="2540"/>
                  </a:lnTo>
                  <a:lnTo>
                    <a:pt x="4861" y="2497"/>
                  </a:lnTo>
                  <a:lnTo>
                    <a:pt x="5056" y="2637"/>
                  </a:lnTo>
                  <a:lnTo>
                    <a:pt x="5251" y="2281"/>
                  </a:lnTo>
                  <a:lnTo>
                    <a:pt x="5445" y="2281"/>
                  </a:lnTo>
                  <a:lnTo>
                    <a:pt x="5640" y="1102"/>
                  </a:lnTo>
                  <a:lnTo>
                    <a:pt x="5835" y="551"/>
                  </a:lnTo>
                  <a:lnTo>
                    <a:pt x="6019" y="292"/>
                  </a:lnTo>
                  <a:lnTo>
                    <a:pt x="6214" y="1762"/>
                  </a:lnTo>
                  <a:lnTo>
                    <a:pt x="6409" y="1265"/>
                  </a:lnTo>
                  <a:lnTo>
                    <a:pt x="6604" y="789"/>
                  </a:lnTo>
                  <a:lnTo>
                    <a:pt x="6799" y="1232"/>
                  </a:lnTo>
                  <a:lnTo>
                    <a:pt x="6994" y="0"/>
                  </a:lnTo>
                  <a:lnTo>
                    <a:pt x="7188" y="713"/>
                  </a:lnTo>
                  <a:lnTo>
                    <a:pt x="7383" y="389"/>
                  </a:lnTo>
                  <a:lnTo>
                    <a:pt x="7578" y="1459"/>
                  </a:lnTo>
                  <a:lnTo>
                    <a:pt x="7773" y="1589"/>
                  </a:lnTo>
                  <a:lnTo>
                    <a:pt x="7773" y="3005"/>
                  </a:lnTo>
                  <a:lnTo>
                    <a:pt x="7578" y="3005"/>
                  </a:lnTo>
                  <a:lnTo>
                    <a:pt x="7383" y="3005"/>
                  </a:lnTo>
                  <a:lnTo>
                    <a:pt x="7188" y="3005"/>
                  </a:lnTo>
                  <a:lnTo>
                    <a:pt x="6994" y="3005"/>
                  </a:lnTo>
                  <a:lnTo>
                    <a:pt x="6799" y="3005"/>
                  </a:lnTo>
                  <a:lnTo>
                    <a:pt x="6604" y="3005"/>
                  </a:lnTo>
                  <a:lnTo>
                    <a:pt x="6409" y="3005"/>
                  </a:lnTo>
                  <a:lnTo>
                    <a:pt x="6214" y="3005"/>
                  </a:lnTo>
                  <a:lnTo>
                    <a:pt x="6019" y="3005"/>
                  </a:lnTo>
                  <a:lnTo>
                    <a:pt x="5835" y="3005"/>
                  </a:lnTo>
                  <a:lnTo>
                    <a:pt x="5640" y="3005"/>
                  </a:lnTo>
                  <a:lnTo>
                    <a:pt x="5445" y="3005"/>
                  </a:lnTo>
                  <a:lnTo>
                    <a:pt x="5251" y="3005"/>
                  </a:lnTo>
                  <a:lnTo>
                    <a:pt x="5056" y="3005"/>
                  </a:lnTo>
                  <a:lnTo>
                    <a:pt x="4861" y="3005"/>
                  </a:lnTo>
                  <a:lnTo>
                    <a:pt x="4666" y="3005"/>
                  </a:lnTo>
                  <a:lnTo>
                    <a:pt x="4471" y="3005"/>
                  </a:lnTo>
                  <a:lnTo>
                    <a:pt x="4276" y="3005"/>
                  </a:lnTo>
                  <a:lnTo>
                    <a:pt x="4081" y="3005"/>
                  </a:lnTo>
                  <a:lnTo>
                    <a:pt x="3887" y="3005"/>
                  </a:lnTo>
                  <a:lnTo>
                    <a:pt x="3692" y="3005"/>
                  </a:lnTo>
                  <a:lnTo>
                    <a:pt x="3497" y="3005"/>
                  </a:lnTo>
                  <a:lnTo>
                    <a:pt x="3302" y="3005"/>
                  </a:lnTo>
                  <a:lnTo>
                    <a:pt x="3107" y="3005"/>
                  </a:lnTo>
                  <a:lnTo>
                    <a:pt x="2912" y="3005"/>
                  </a:lnTo>
                  <a:lnTo>
                    <a:pt x="2717" y="3005"/>
                  </a:lnTo>
                  <a:lnTo>
                    <a:pt x="2522" y="3005"/>
                  </a:lnTo>
                  <a:lnTo>
                    <a:pt x="2328" y="3005"/>
                  </a:lnTo>
                  <a:lnTo>
                    <a:pt x="2133" y="3005"/>
                  </a:lnTo>
                  <a:lnTo>
                    <a:pt x="1949" y="3005"/>
                  </a:lnTo>
                  <a:lnTo>
                    <a:pt x="1754" y="3005"/>
                  </a:lnTo>
                  <a:lnTo>
                    <a:pt x="1559" y="3005"/>
                  </a:lnTo>
                  <a:lnTo>
                    <a:pt x="1364" y="3005"/>
                  </a:lnTo>
                  <a:lnTo>
                    <a:pt x="1169" y="3005"/>
                  </a:lnTo>
                  <a:lnTo>
                    <a:pt x="974" y="3005"/>
                  </a:lnTo>
                  <a:lnTo>
                    <a:pt x="779" y="3005"/>
                  </a:lnTo>
                  <a:lnTo>
                    <a:pt x="585" y="3005"/>
                  </a:lnTo>
                  <a:lnTo>
                    <a:pt x="390" y="3005"/>
                  </a:lnTo>
                  <a:lnTo>
                    <a:pt x="195" y="3005"/>
                  </a:lnTo>
                  <a:lnTo>
                    <a:pt x="0" y="3005"/>
                  </a:lnTo>
                </a:path>
              </a:pathLst>
            </a:custGeom>
            <a:noFill/>
            <a:ln w="698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5" name="Line 81"/>
            <p:cNvSpPr>
              <a:spLocks noChangeShapeType="1"/>
            </p:cNvSpPr>
            <p:nvPr/>
          </p:nvSpPr>
          <p:spPr bwMode="auto">
            <a:xfrm>
              <a:off x="2482" y="9690"/>
              <a:ext cx="1" cy="34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4" name="Line 80"/>
            <p:cNvSpPr>
              <a:spLocks noChangeShapeType="1"/>
            </p:cNvSpPr>
            <p:nvPr/>
          </p:nvSpPr>
          <p:spPr bwMode="auto">
            <a:xfrm>
              <a:off x="2439" y="13127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3" name="Line 79"/>
            <p:cNvSpPr>
              <a:spLocks noChangeShapeType="1"/>
            </p:cNvSpPr>
            <p:nvPr/>
          </p:nvSpPr>
          <p:spPr bwMode="auto">
            <a:xfrm>
              <a:off x="2439" y="12640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2" name="Line 78"/>
            <p:cNvSpPr>
              <a:spLocks noChangeShapeType="1"/>
            </p:cNvSpPr>
            <p:nvPr/>
          </p:nvSpPr>
          <p:spPr bwMode="auto">
            <a:xfrm>
              <a:off x="2439" y="12143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1" name="Line 77"/>
            <p:cNvSpPr>
              <a:spLocks noChangeShapeType="1"/>
            </p:cNvSpPr>
            <p:nvPr/>
          </p:nvSpPr>
          <p:spPr bwMode="auto">
            <a:xfrm>
              <a:off x="2439" y="11657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0" name="Line 76"/>
            <p:cNvSpPr>
              <a:spLocks noChangeShapeType="1"/>
            </p:cNvSpPr>
            <p:nvPr/>
          </p:nvSpPr>
          <p:spPr bwMode="auto">
            <a:xfrm>
              <a:off x="2439" y="11160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9" name="Line 75"/>
            <p:cNvSpPr>
              <a:spLocks noChangeShapeType="1"/>
            </p:cNvSpPr>
            <p:nvPr/>
          </p:nvSpPr>
          <p:spPr bwMode="auto">
            <a:xfrm>
              <a:off x="2439" y="10673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8" name="Line 74"/>
            <p:cNvSpPr>
              <a:spLocks noChangeShapeType="1"/>
            </p:cNvSpPr>
            <p:nvPr/>
          </p:nvSpPr>
          <p:spPr bwMode="auto">
            <a:xfrm>
              <a:off x="2439" y="10176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7" name="Line 73"/>
            <p:cNvSpPr>
              <a:spLocks noChangeShapeType="1"/>
            </p:cNvSpPr>
            <p:nvPr/>
          </p:nvSpPr>
          <p:spPr bwMode="auto">
            <a:xfrm>
              <a:off x="2439" y="9690"/>
              <a:ext cx="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6" name="Line 72"/>
            <p:cNvSpPr>
              <a:spLocks noChangeShapeType="1"/>
            </p:cNvSpPr>
            <p:nvPr/>
          </p:nvSpPr>
          <p:spPr bwMode="auto">
            <a:xfrm>
              <a:off x="2482" y="13127"/>
              <a:ext cx="77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5" name="Line 71"/>
            <p:cNvSpPr>
              <a:spLocks noChangeShapeType="1"/>
            </p:cNvSpPr>
            <p:nvPr/>
          </p:nvSpPr>
          <p:spPr bwMode="auto">
            <a:xfrm flipV="1">
              <a:off x="2482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4" name="Line 70"/>
            <p:cNvSpPr>
              <a:spLocks noChangeShapeType="1"/>
            </p:cNvSpPr>
            <p:nvPr/>
          </p:nvSpPr>
          <p:spPr bwMode="auto">
            <a:xfrm flipV="1">
              <a:off x="2677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3" name="Line 69"/>
            <p:cNvSpPr>
              <a:spLocks noChangeShapeType="1"/>
            </p:cNvSpPr>
            <p:nvPr/>
          </p:nvSpPr>
          <p:spPr bwMode="auto">
            <a:xfrm flipV="1">
              <a:off x="2872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2" name="Line 68"/>
            <p:cNvSpPr>
              <a:spLocks noChangeShapeType="1"/>
            </p:cNvSpPr>
            <p:nvPr/>
          </p:nvSpPr>
          <p:spPr bwMode="auto">
            <a:xfrm flipV="1">
              <a:off x="3067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1" name="Line 67"/>
            <p:cNvSpPr>
              <a:spLocks noChangeShapeType="1"/>
            </p:cNvSpPr>
            <p:nvPr/>
          </p:nvSpPr>
          <p:spPr bwMode="auto">
            <a:xfrm flipV="1">
              <a:off x="3261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0" name="Line 66"/>
            <p:cNvSpPr>
              <a:spLocks noChangeShapeType="1"/>
            </p:cNvSpPr>
            <p:nvPr/>
          </p:nvSpPr>
          <p:spPr bwMode="auto">
            <a:xfrm flipV="1">
              <a:off x="3456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9" name="Line 65"/>
            <p:cNvSpPr>
              <a:spLocks noChangeShapeType="1"/>
            </p:cNvSpPr>
            <p:nvPr/>
          </p:nvSpPr>
          <p:spPr bwMode="auto">
            <a:xfrm flipV="1">
              <a:off x="3651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8" name="Line 64"/>
            <p:cNvSpPr>
              <a:spLocks noChangeShapeType="1"/>
            </p:cNvSpPr>
            <p:nvPr/>
          </p:nvSpPr>
          <p:spPr bwMode="auto">
            <a:xfrm flipV="1">
              <a:off x="3846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7" name="Line 63"/>
            <p:cNvSpPr>
              <a:spLocks noChangeShapeType="1"/>
            </p:cNvSpPr>
            <p:nvPr/>
          </p:nvSpPr>
          <p:spPr bwMode="auto">
            <a:xfrm flipV="1">
              <a:off x="4041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6" name="Line 62"/>
            <p:cNvSpPr>
              <a:spLocks noChangeShapeType="1"/>
            </p:cNvSpPr>
            <p:nvPr/>
          </p:nvSpPr>
          <p:spPr bwMode="auto">
            <a:xfrm flipV="1">
              <a:off x="4236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5" name="Line 61"/>
            <p:cNvSpPr>
              <a:spLocks noChangeShapeType="1"/>
            </p:cNvSpPr>
            <p:nvPr/>
          </p:nvSpPr>
          <p:spPr bwMode="auto">
            <a:xfrm flipV="1">
              <a:off x="4431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4" name="Line 60"/>
            <p:cNvSpPr>
              <a:spLocks noChangeShapeType="1"/>
            </p:cNvSpPr>
            <p:nvPr/>
          </p:nvSpPr>
          <p:spPr bwMode="auto">
            <a:xfrm flipV="1">
              <a:off x="4615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3" name="Line 59"/>
            <p:cNvSpPr>
              <a:spLocks noChangeShapeType="1"/>
            </p:cNvSpPr>
            <p:nvPr/>
          </p:nvSpPr>
          <p:spPr bwMode="auto">
            <a:xfrm flipV="1">
              <a:off x="4810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2" name="Line 58"/>
            <p:cNvSpPr>
              <a:spLocks noChangeShapeType="1"/>
            </p:cNvSpPr>
            <p:nvPr/>
          </p:nvSpPr>
          <p:spPr bwMode="auto">
            <a:xfrm flipV="1">
              <a:off x="5004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1" name="Line 57"/>
            <p:cNvSpPr>
              <a:spLocks noChangeShapeType="1"/>
            </p:cNvSpPr>
            <p:nvPr/>
          </p:nvSpPr>
          <p:spPr bwMode="auto">
            <a:xfrm flipV="1">
              <a:off x="5199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0" name="Line 56"/>
            <p:cNvSpPr>
              <a:spLocks noChangeShapeType="1"/>
            </p:cNvSpPr>
            <p:nvPr/>
          </p:nvSpPr>
          <p:spPr bwMode="auto">
            <a:xfrm flipV="1">
              <a:off x="5394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9" name="Line 55"/>
            <p:cNvSpPr>
              <a:spLocks noChangeShapeType="1"/>
            </p:cNvSpPr>
            <p:nvPr/>
          </p:nvSpPr>
          <p:spPr bwMode="auto">
            <a:xfrm flipV="1">
              <a:off x="5589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8" name="Line 54"/>
            <p:cNvSpPr>
              <a:spLocks noChangeShapeType="1"/>
            </p:cNvSpPr>
            <p:nvPr/>
          </p:nvSpPr>
          <p:spPr bwMode="auto">
            <a:xfrm flipV="1">
              <a:off x="5784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7" name="Line 53"/>
            <p:cNvSpPr>
              <a:spLocks noChangeShapeType="1"/>
            </p:cNvSpPr>
            <p:nvPr/>
          </p:nvSpPr>
          <p:spPr bwMode="auto">
            <a:xfrm flipV="1">
              <a:off x="5979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6" name="Line 52"/>
            <p:cNvSpPr>
              <a:spLocks noChangeShapeType="1"/>
            </p:cNvSpPr>
            <p:nvPr/>
          </p:nvSpPr>
          <p:spPr bwMode="auto">
            <a:xfrm flipV="1">
              <a:off x="6174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5" name="Line 51"/>
            <p:cNvSpPr>
              <a:spLocks noChangeShapeType="1"/>
            </p:cNvSpPr>
            <p:nvPr/>
          </p:nvSpPr>
          <p:spPr bwMode="auto">
            <a:xfrm flipV="1">
              <a:off x="6369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4" name="Line 50"/>
            <p:cNvSpPr>
              <a:spLocks noChangeShapeType="1"/>
            </p:cNvSpPr>
            <p:nvPr/>
          </p:nvSpPr>
          <p:spPr bwMode="auto">
            <a:xfrm flipV="1">
              <a:off x="6563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3" name="Line 49"/>
            <p:cNvSpPr>
              <a:spLocks noChangeShapeType="1"/>
            </p:cNvSpPr>
            <p:nvPr/>
          </p:nvSpPr>
          <p:spPr bwMode="auto">
            <a:xfrm flipV="1">
              <a:off x="6758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2" name="Line 48"/>
            <p:cNvSpPr>
              <a:spLocks noChangeShapeType="1"/>
            </p:cNvSpPr>
            <p:nvPr/>
          </p:nvSpPr>
          <p:spPr bwMode="auto">
            <a:xfrm flipV="1">
              <a:off x="6953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1" name="Line 47"/>
            <p:cNvSpPr>
              <a:spLocks noChangeShapeType="1"/>
            </p:cNvSpPr>
            <p:nvPr/>
          </p:nvSpPr>
          <p:spPr bwMode="auto">
            <a:xfrm flipV="1">
              <a:off x="7148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0" name="Line 46"/>
            <p:cNvSpPr>
              <a:spLocks noChangeShapeType="1"/>
            </p:cNvSpPr>
            <p:nvPr/>
          </p:nvSpPr>
          <p:spPr bwMode="auto">
            <a:xfrm flipV="1">
              <a:off x="7343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9" name="Line 45"/>
            <p:cNvSpPr>
              <a:spLocks noChangeShapeType="1"/>
            </p:cNvSpPr>
            <p:nvPr/>
          </p:nvSpPr>
          <p:spPr bwMode="auto">
            <a:xfrm flipV="1">
              <a:off x="7538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8" name="Line 44"/>
            <p:cNvSpPr>
              <a:spLocks noChangeShapeType="1"/>
            </p:cNvSpPr>
            <p:nvPr/>
          </p:nvSpPr>
          <p:spPr bwMode="auto">
            <a:xfrm flipV="1">
              <a:off x="7733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7" name="Line 43"/>
            <p:cNvSpPr>
              <a:spLocks noChangeShapeType="1"/>
            </p:cNvSpPr>
            <p:nvPr/>
          </p:nvSpPr>
          <p:spPr bwMode="auto">
            <a:xfrm flipV="1">
              <a:off x="7927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6" name="Line 42"/>
            <p:cNvSpPr>
              <a:spLocks noChangeShapeType="1"/>
            </p:cNvSpPr>
            <p:nvPr/>
          </p:nvSpPr>
          <p:spPr bwMode="auto">
            <a:xfrm flipV="1">
              <a:off x="8122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5" name="Line 41"/>
            <p:cNvSpPr>
              <a:spLocks noChangeShapeType="1"/>
            </p:cNvSpPr>
            <p:nvPr/>
          </p:nvSpPr>
          <p:spPr bwMode="auto">
            <a:xfrm flipV="1">
              <a:off x="8317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4" name="Line 40"/>
            <p:cNvSpPr>
              <a:spLocks noChangeShapeType="1"/>
            </p:cNvSpPr>
            <p:nvPr/>
          </p:nvSpPr>
          <p:spPr bwMode="auto">
            <a:xfrm flipV="1">
              <a:off x="8501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3" name="Line 39"/>
            <p:cNvSpPr>
              <a:spLocks noChangeShapeType="1"/>
            </p:cNvSpPr>
            <p:nvPr/>
          </p:nvSpPr>
          <p:spPr bwMode="auto">
            <a:xfrm flipV="1">
              <a:off x="8696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2" name="Line 38"/>
            <p:cNvSpPr>
              <a:spLocks noChangeShapeType="1"/>
            </p:cNvSpPr>
            <p:nvPr/>
          </p:nvSpPr>
          <p:spPr bwMode="auto">
            <a:xfrm flipV="1">
              <a:off x="8891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1" name="Line 37"/>
            <p:cNvSpPr>
              <a:spLocks noChangeShapeType="1"/>
            </p:cNvSpPr>
            <p:nvPr/>
          </p:nvSpPr>
          <p:spPr bwMode="auto">
            <a:xfrm flipV="1">
              <a:off x="9086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0" name="Line 36"/>
            <p:cNvSpPr>
              <a:spLocks noChangeShapeType="1"/>
            </p:cNvSpPr>
            <p:nvPr/>
          </p:nvSpPr>
          <p:spPr bwMode="auto">
            <a:xfrm flipV="1">
              <a:off x="9281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9" name="Line 35"/>
            <p:cNvSpPr>
              <a:spLocks noChangeShapeType="1"/>
            </p:cNvSpPr>
            <p:nvPr/>
          </p:nvSpPr>
          <p:spPr bwMode="auto">
            <a:xfrm flipV="1">
              <a:off x="9476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8" name="Line 34"/>
            <p:cNvSpPr>
              <a:spLocks noChangeShapeType="1"/>
            </p:cNvSpPr>
            <p:nvPr/>
          </p:nvSpPr>
          <p:spPr bwMode="auto">
            <a:xfrm flipV="1">
              <a:off x="9670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7" name="Line 33"/>
            <p:cNvSpPr>
              <a:spLocks noChangeShapeType="1"/>
            </p:cNvSpPr>
            <p:nvPr/>
          </p:nvSpPr>
          <p:spPr bwMode="auto">
            <a:xfrm flipV="1">
              <a:off x="9865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6" name="Line 32"/>
            <p:cNvSpPr>
              <a:spLocks noChangeShapeType="1"/>
            </p:cNvSpPr>
            <p:nvPr/>
          </p:nvSpPr>
          <p:spPr bwMode="auto">
            <a:xfrm flipV="1">
              <a:off x="10060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5" name="Line 31"/>
            <p:cNvSpPr>
              <a:spLocks noChangeShapeType="1"/>
            </p:cNvSpPr>
            <p:nvPr/>
          </p:nvSpPr>
          <p:spPr bwMode="auto">
            <a:xfrm flipV="1">
              <a:off x="10255" y="13127"/>
              <a:ext cx="1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4" name="Rectangle 30"/>
            <p:cNvSpPr>
              <a:spLocks noChangeArrowheads="1"/>
            </p:cNvSpPr>
            <p:nvPr/>
          </p:nvSpPr>
          <p:spPr bwMode="auto">
            <a:xfrm>
              <a:off x="2298" y="13040"/>
              <a:ext cx="7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3" name="Rectangle 29"/>
            <p:cNvSpPr>
              <a:spLocks noChangeArrowheads="1"/>
            </p:cNvSpPr>
            <p:nvPr/>
          </p:nvSpPr>
          <p:spPr bwMode="auto">
            <a:xfrm>
              <a:off x="2071" y="12554"/>
              <a:ext cx="30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2" name="Rectangle 28"/>
            <p:cNvSpPr>
              <a:spLocks noChangeArrowheads="1"/>
            </p:cNvSpPr>
            <p:nvPr/>
          </p:nvSpPr>
          <p:spPr bwMode="auto">
            <a:xfrm>
              <a:off x="2071" y="12057"/>
              <a:ext cx="30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4000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1" name="Rectangle 27"/>
            <p:cNvSpPr>
              <a:spLocks noChangeArrowheads="1"/>
            </p:cNvSpPr>
            <p:nvPr/>
          </p:nvSpPr>
          <p:spPr bwMode="auto">
            <a:xfrm>
              <a:off x="2071" y="11570"/>
              <a:ext cx="30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70" name="Rectangle 26"/>
            <p:cNvSpPr>
              <a:spLocks noChangeArrowheads="1"/>
            </p:cNvSpPr>
            <p:nvPr/>
          </p:nvSpPr>
          <p:spPr bwMode="auto">
            <a:xfrm>
              <a:off x="2071" y="11073"/>
              <a:ext cx="30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9" name="Rectangle 25"/>
            <p:cNvSpPr>
              <a:spLocks noChangeArrowheads="1"/>
            </p:cNvSpPr>
            <p:nvPr/>
          </p:nvSpPr>
          <p:spPr bwMode="auto">
            <a:xfrm>
              <a:off x="1995" y="10587"/>
              <a:ext cx="37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10000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8" name="Rectangle 24"/>
            <p:cNvSpPr>
              <a:spLocks noChangeArrowheads="1"/>
            </p:cNvSpPr>
            <p:nvPr/>
          </p:nvSpPr>
          <p:spPr bwMode="auto">
            <a:xfrm>
              <a:off x="1995" y="10090"/>
              <a:ext cx="37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12000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7" name="Rectangle 23"/>
            <p:cNvSpPr>
              <a:spLocks noChangeArrowheads="1"/>
            </p:cNvSpPr>
            <p:nvPr/>
          </p:nvSpPr>
          <p:spPr bwMode="auto">
            <a:xfrm>
              <a:off x="1995" y="9603"/>
              <a:ext cx="37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14000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6" name="Rectangle 22"/>
            <p:cNvSpPr>
              <a:spLocks noChangeArrowheads="1"/>
            </p:cNvSpPr>
            <p:nvPr/>
          </p:nvSpPr>
          <p:spPr bwMode="auto">
            <a:xfrm rot="18900000">
              <a:off x="2258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5" name="Rectangle 21"/>
            <p:cNvSpPr>
              <a:spLocks noChangeArrowheads="1"/>
            </p:cNvSpPr>
            <p:nvPr/>
          </p:nvSpPr>
          <p:spPr bwMode="auto">
            <a:xfrm rot="18900000">
              <a:off x="2648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4" name="Rectangle 20"/>
            <p:cNvSpPr>
              <a:spLocks noChangeArrowheads="1"/>
            </p:cNvSpPr>
            <p:nvPr/>
          </p:nvSpPr>
          <p:spPr bwMode="auto">
            <a:xfrm rot="18900000">
              <a:off x="3038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3" name="Rectangle 19"/>
            <p:cNvSpPr>
              <a:spLocks noChangeArrowheads="1"/>
            </p:cNvSpPr>
            <p:nvPr/>
          </p:nvSpPr>
          <p:spPr bwMode="auto">
            <a:xfrm rot="18900000">
              <a:off x="3427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71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2" name="Rectangle 18"/>
            <p:cNvSpPr>
              <a:spLocks noChangeArrowheads="1"/>
            </p:cNvSpPr>
            <p:nvPr/>
          </p:nvSpPr>
          <p:spPr bwMode="auto">
            <a:xfrm rot="18900000">
              <a:off x="3817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73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1" name="Rectangle 17"/>
            <p:cNvSpPr>
              <a:spLocks noChangeArrowheads="1"/>
            </p:cNvSpPr>
            <p:nvPr/>
          </p:nvSpPr>
          <p:spPr bwMode="auto">
            <a:xfrm rot="18900000">
              <a:off x="4207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75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60" name="Rectangle 16"/>
            <p:cNvSpPr>
              <a:spLocks noChangeArrowheads="1"/>
            </p:cNvSpPr>
            <p:nvPr/>
          </p:nvSpPr>
          <p:spPr bwMode="auto">
            <a:xfrm rot="18900000">
              <a:off x="4586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77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9" name="Rectangle 15"/>
            <p:cNvSpPr>
              <a:spLocks noChangeArrowheads="1"/>
            </p:cNvSpPr>
            <p:nvPr/>
          </p:nvSpPr>
          <p:spPr bwMode="auto">
            <a:xfrm rot="18900000">
              <a:off x="4975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79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8" name="Rectangle 14"/>
            <p:cNvSpPr>
              <a:spLocks noChangeArrowheads="1"/>
            </p:cNvSpPr>
            <p:nvPr/>
          </p:nvSpPr>
          <p:spPr bwMode="auto">
            <a:xfrm rot="18900000">
              <a:off x="5365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7" name="Rectangle 13"/>
            <p:cNvSpPr>
              <a:spLocks noChangeArrowheads="1"/>
            </p:cNvSpPr>
            <p:nvPr/>
          </p:nvSpPr>
          <p:spPr bwMode="auto">
            <a:xfrm rot="18900000">
              <a:off x="5755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6" name="Rectangle 12"/>
            <p:cNvSpPr>
              <a:spLocks noChangeArrowheads="1"/>
            </p:cNvSpPr>
            <p:nvPr/>
          </p:nvSpPr>
          <p:spPr bwMode="auto">
            <a:xfrm rot="18900000">
              <a:off x="6145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5" name="Rectangle 11"/>
            <p:cNvSpPr>
              <a:spLocks noChangeArrowheads="1"/>
            </p:cNvSpPr>
            <p:nvPr/>
          </p:nvSpPr>
          <p:spPr bwMode="auto">
            <a:xfrm rot="18900000">
              <a:off x="6534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4" name="Rectangle 10"/>
            <p:cNvSpPr>
              <a:spLocks noChangeArrowheads="1"/>
            </p:cNvSpPr>
            <p:nvPr/>
          </p:nvSpPr>
          <p:spPr bwMode="auto">
            <a:xfrm rot="18900000">
              <a:off x="6924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89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3" name="Rectangle 9"/>
            <p:cNvSpPr>
              <a:spLocks noChangeArrowheads="1"/>
            </p:cNvSpPr>
            <p:nvPr/>
          </p:nvSpPr>
          <p:spPr bwMode="auto">
            <a:xfrm rot="18900000">
              <a:off x="7314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91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2" name="Rectangle 8"/>
            <p:cNvSpPr>
              <a:spLocks noChangeArrowheads="1"/>
            </p:cNvSpPr>
            <p:nvPr/>
          </p:nvSpPr>
          <p:spPr bwMode="auto">
            <a:xfrm rot="18900000">
              <a:off x="7704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93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1" name="Rectangle 7"/>
            <p:cNvSpPr>
              <a:spLocks noChangeArrowheads="1"/>
            </p:cNvSpPr>
            <p:nvPr/>
          </p:nvSpPr>
          <p:spPr bwMode="auto">
            <a:xfrm rot="18900000">
              <a:off x="8093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95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0" name="Rectangle 6"/>
            <p:cNvSpPr>
              <a:spLocks noChangeArrowheads="1"/>
            </p:cNvSpPr>
            <p:nvPr/>
          </p:nvSpPr>
          <p:spPr bwMode="auto">
            <a:xfrm rot="18900000">
              <a:off x="8472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97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9" name="Rectangle 5"/>
            <p:cNvSpPr>
              <a:spLocks noChangeArrowheads="1"/>
            </p:cNvSpPr>
            <p:nvPr/>
          </p:nvSpPr>
          <p:spPr bwMode="auto">
            <a:xfrm rot="18900000">
              <a:off x="8862" y="13259"/>
              <a:ext cx="15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99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8" name="Rectangle 4"/>
            <p:cNvSpPr>
              <a:spLocks noChangeArrowheads="1"/>
            </p:cNvSpPr>
            <p:nvPr/>
          </p:nvSpPr>
          <p:spPr bwMode="auto">
            <a:xfrm rot="18900000">
              <a:off x="9119" y="13310"/>
              <a:ext cx="30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2001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7" name="Rectangle 3"/>
            <p:cNvSpPr>
              <a:spLocks noChangeArrowheads="1"/>
            </p:cNvSpPr>
            <p:nvPr/>
          </p:nvSpPr>
          <p:spPr bwMode="auto">
            <a:xfrm rot="18900000">
              <a:off x="9509" y="13310"/>
              <a:ext cx="30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2003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46" name="Rectangle 2"/>
            <p:cNvSpPr>
              <a:spLocks noChangeArrowheads="1"/>
            </p:cNvSpPr>
            <p:nvPr/>
          </p:nvSpPr>
          <p:spPr bwMode="auto">
            <a:xfrm rot="18900000">
              <a:off x="9899" y="13310"/>
              <a:ext cx="30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2005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groups affected by malaria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dirty="0" smtClean="0"/>
              <a:t>The National Malaria Board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5157192"/>
          </a:xfrm>
        </p:spPr>
        <p:txBody>
          <a:bodyPr>
            <a:normAutofit fontScale="70000" lnSpcReduction="20000"/>
          </a:bodyPr>
          <a:lstStyle/>
          <a:p>
            <a:r>
              <a:rPr lang="en-US" sz="3600" dirty="0" smtClean="0">
                <a:latin typeface="Calibri" pitchFamily="34" charset="0"/>
                <a:cs typeface="Calibri" pitchFamily="34" charset="0"/>
              </a:rPr>
              <a:t>In 1995 the National Malaria Board was installed</a:t>
            </a:r>
          </a:p>
          <a:p>
            <a:endParaRPr lang="en-US" sz="36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70000"/>
              </a:lnSpc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The policy of malaria control and prevention in Suriname has been translated in four main strategies:</a:t>
            </a:r>
          </a:p>
          <a:p>
            <a:endParaRPr lang="en-US" sz="3100" dirty="0" smtClean="0">
              <a:latin typeface="Calibri" pitchFamily="34" charset="0"/>
              <a:cs typeface="Calibri" pitchFamily="34" charset="0"/>
            </a:endParaRPr>
          </a:p>
          <a:p>
            <a:pPr marL="1042988" lvl="1" indent="-457200">
              <a:buSzPct val="100000"/>
              <a:buFont typeface="+mj-lt"/>
              <a:buAutoNum type="arabicPeriod"/>
            </a:pPr>
            <a:r>
              <a:rPr lang="en-US" sz="3100" dirty="0" smtClean="0">
                <a:latin typeface="Calibri" pitchFamily="34" charset="0"/>
                <a:cs typeface="Calibri" pitchFamily="34" charset="0"/>
              </a:rPr>
              <a:t>Free Rapid diagnosis and prompt effective treatment.</a:t>
            </a:r>
          </a:p>
          <a:p>
            <a:pPr marL="1042988" lvl="1" indent="-457200">
              <a:buSzPct val="100000"/>
              <a:buFont typeface="+mj-lt"/>
              <a:buAutoNum type="arabicPeriod"/>
            </a:pPr>
            <a:endParaRPr lang="en-US" sz="3100" dirty="0" smtClean="0">
              <a:latin typeface="Calibri" pitchFamily="34" charset="0"/>
              <a:cs typeface="Calibri" pitchFamily="34" charset="0"/>
            </a:endParaRPr>
          </a:p>
          <a:p>
            <a:pPr marL="1042988" lvl="1" indent="-457200">
              <a:buSzPct val="100000"/>
              <a:buFont typeface="+mj-lt"/>
              <a:buAutoNum type="arabicPeriod"/>
            </a:pPr>
            <a:r>
              <a:rPr lang="en-US" sz="3100" dirty="0" smtClean="0">
                <a:latin typeface="Calibri" pitchFamily="34" charset="0"/>
                <a:cs typeface="Calibri" pitchFamily="34" charset="0"/>
              </a:rPr>
              <a:t>Free Distribution of LLINs to the population in areas of risk.</a:t>
            </a:r>
          </a:p>
          <a:p>
            <a:pPr marL="1042988" lvl="1" indent="-457200">
              <a:buSzPct val="100000"/>
              <a:buFont typeface="+mj-lt"/>
              <a:buAutoNum type="arabicPeriod"/>
            </a:pPr>
            <a:endParaRPr lang="en-US" sz="3100" dirty="0" smtClean="0">
              <a:latin typeface="Calibri" pitchFamily="34" charset="0"/>
              <a:cs typeface="Calibri" pitchFamily="34" charset="0"/>
            </a:endParaRPr>
          </a:p>
          <a:p>
            <a:pPr marL="1042988" lvl="1" indent="-457200">
              <a:buSzPct val="100000"/>
              <a:buFont typeface="+mj-lt"/>
              <a:buAutoNum type="arabicPeriod"/>
            </a:pPr>
            <a:r>
              <a:rPr lang="en-US" sz="3100" dirty="0" smtClean="0">
                <a:latin typeface="Calibri" pitchFamily="34" charset="0"/>
                <a:cs typeface="Calibri" pitchFamily="34" charset="0"/>
              </a:rPr>
              <a:t>Behavior Change Communication (BCC/IEC)</a:t>
            </a:r>
          </a:p>
          <a:p>
            <a:pPr marL="1042988" lvl="1" indent="-457200">
              <a:buSzPct val="100000"/>
              <a:buFont typeface="+mj-lt"/>
              <a:buAutoNum type="arabicPeriod"/>
            </a:pPr>
            <a:endParaRPr lang="en-US" sz="3100" dirty="0" smtClean="0">
              <a:latin typeface="Calibri" pitchFamily="34" charset="0"/>
              <a:cs typeface="Calibri" pitchFamily="34" charset="0"/>
            </a:endParaRPr>
          </a:p>
          <a:p>
            <a:pPr marL="1042988" lvl="1" indent="-457200">
              <a:buSzPct val="100000"/>
              <a:buFont typeface="+mj-lt"/>
              <a:buAutoNum type="arabicPeriod"/>
            </a:pPr>
            <a:r>
              <a:rPr lang="en-US" sz="3100" dirty="0" smtClean="0">
                <a:latin typeface="Calibri" pitchFamily="34" charset="0"/>
                <a:cs typeface="Calibri" pitchFamily="34" charset="0"/>
              </a:rPr>
              <a:t>Selective vector control (with emphasis on the use of LLINs).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1143000"/>
          </a:xfrm>
        </p:spPr>
        <p:txBody>
          <a:bodyPr>
            <a:noAutofit/>
          </a:bodyPr>
          <a:lstStyle/>
          <a:p>
            <a:r>
              <a:rPr lang="en-US" sz="5000" dirty="0" smtClean="0"/>
              <a:t>Preparations for LLINs Distribution</a:t>
            </a:r>
            <a:endParaRPr lang="en-US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Consent building and community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Meetings were held with tribal leaders to gain consent and support</a:t>
            </a:r>
          </a:p>
          <a:p>
            <a:r>
              <a:rPr lang="en-US" dirty="0" smtClean="0"/>
              <a:t>Consultations were held to re-design nets to meet the expectations of target populations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49792"/>
            <a:ext cx="5544616" cy="3871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Background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848872" cy="519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 descr="C:\Users\hcairo\Pictures\Pict\DSCF3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dirty="0" smtClean="0"/>
              <a:t>KAP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5013176"/>
          </a:xfrm>
        </p:spPr>
        <p:txBody>
          <a:bodyPr>
            <a:normAutofit/>
          </a:bodyPr>
          <a:lstStyle/>
          <a:p>
            <a:r>
              <a:rPr lang="en-US" dirty="0" smtClean="0"/>
              <a:t>A baseline MIS was conducted in 2006 in stable communities and in 2009 in the mobile communities</a:t>
            </a:r>
          </a:p>
          <a:p>
            <a:endParaRPr lang="en-US" dirty="0" smtClean="0"/>
          </a:p>
          <a:p>
            <a:r>
              <a:rPr lang="en-US" dirty="0" smtClean="0"/>
              <a:t>Key findings for stable communities were as follows:</a:t>
            </a:r>
          </a:p>
          <a:p>
            <a:pPr lvl="1"/>
            <a:r>
              <a:rPr lang="en-US" dirty="0" smtClean="0"/>
              <a:t>About 70% of both groups had ever used a net and most people knew where to obtain a net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75% of the Amerindians were using a mosquito net to prevent malaria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&lt; 50% of the Maroons were using a mosquito net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KAP studies </a:t>
            </a:r>
            <a:r>
              <a:rPr lang="en-US" sz="3200" i="1" dirty="0" smtClean="0"/>
              <a:t>continued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findings in the gold miner population:</a:t>
            </a:r>
          </a:p>
          <a:p>
            <a:pPr lvl="0"/>
            <a:r>
              <a:rPr lang="en-US" dirty="0" smtClean="0"/>
              <a:t>59.2% knew that a bed net was to protect oneself against malaria</a:t>
            </a:r>
          </a:p>
          <a:p>
            <a:pPr lvl="0"/>
            <a:r>
              <a:rPr lang="en-US" dirty="0" smtClean="0"/>
              <a:t>47.4% use a bed nets to protect themselves against mosquitoes </a:t>
            </a:r>
          </a:p>
          <a:p>
            <a:pPr lvl="0"/>
            <a:r>
              <a:rPr lang="en-US" dirty="0" smtClean="0"/>
              <a:t>59.4 % of the respondents had slept with a bed net the previous night</a:t>
            </a:r>
          </a:p>
          <a:p>
            <a:pPr lvl="0"/>
            <a:r>
              <a:rPr lang="en-US" dirty="0" smtClean="0"/>
              <a:t>The main reason mentioned to not use a bed net is not having one.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Awareness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38912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social scientist was contracted to design and execute a BCC/IEC campaign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DVDs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Brochures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group discussions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Campaign launched prior to distribution and continued after the distribution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900" name="Picture 4" descr="C:\Users\hcairo\Documents\Belize Meeting docs\post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96402"/>
            <a:ext cx="4355976" cy="6161598"/>
          </a:xfrm>
          <a:prstGeom prst="rect">
            <a:avLst/>
          </a:prstGeom>
          <a:noFill/>
        </p:spPr>
      </p:pic>
      <p:pic>
        <p:nvPicPr>
          <p:cNvPr id="1026" name="Picture 2" descr="C:\Users\hcairo\Pictures\poster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6404"/>
            <a:ext cx="4355976" cy="6161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Forecasting and Procurement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MM registration database was used to forecast the number of nets needed</a:t>
            </a:r>
          </a:p>
          <a:p>
            <a:r>
              <a:rPr lang="en-US" dirty="0" smtClean="0"/>
              <a:t>A census was done in gold mining areas</a:t>
            </a:r>
          </a:p>
          <a:p>
            <a:r>
              <a:rPr lang="en-US" dirty="0" smtClean="0"/>
              <a:t>Procurement was done by the PEU for MM Malaria Program</a:t>
            </a:r>
          </a:p>
          <a:p>
            <a:r>
              <a:rPr lang="en-US" dirty="0" smtClean="0"/>
              <a:t>Procurement was done by the procurement department of the MOH for the gold miners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Forecasting and Procurement </a:t>
            </a:r>
            <a:r>
              <a:rPr lang="en-US" sz="3200" i="1" dirty="0" smtClean="0"/>
              <a:t>cont.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Companies were selected after competitive international bidding</a:t>
            </a:r>
          </a:p>
          <a:p>
            <a:r>
              <a:rPr lang="en-US" dirty="0" smtClean="0"/>
              <a:t>LLINs were stored centrally at the Bureau of Public 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en-US" dirty="0" smtClean="0"/>
              <a:t>Distribution of LLINs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Transportation to the interior by car, airplane and boat (ATV in gold mining areas)</a:t>
            </a:r>
          </a:p>
          <a:p>
            <a:r>
              <a:rPr lang="en-US" dirty="0" smtClean="0"/>
              <a:t>The already existing logistics of the Medical Mission PHCS was used for the distribution</a:t>
            </a:r>
          </a:p>
          <a:p>
            <a:r>
              <a:rPr lang="en-US" dirty="0" smtClean="0"/>
              <a:t>For gold mining areas sentinel sites were selected to function as intermediate storage</a:t>
            </a:r>
          </a:p>
          <a:p>
            <a:r>
              <a:rPr lang="en-US" dirty="0" smtClean="0"/>
              <a:t>People had to identify themselves with the MM registration card</a:t>
            </a:r>
          </a:p>
          <a:p>
            <a:r>
              <a:rPr lang="en-US" dirty="0" smtClean="0"/>
              <a:t>Gold miners did not have to identify themselves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685800"/>
            <a:ext cx="7772400" cy="1470025"/>
          </a:xfrm>
        </p:spPr>
        <p:txBody>
          <a:bodyPr/>
          <a:lstStyle/>
          <a:p>
            <a:endParaRPr lang="en-US" dirty="0">
              <a:solidFill>
                <a:srgbClr val="898989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7" y="-78676"/>
            <a:ext cx="7161112" cy="704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Republic of Suriname is located at the north-east coast of South-America</a:t>
            </a:r>
          </a:p>
          <a:p>
            <a:r>
              <a:rPr lang="en-US" dirty="0" smtClean="0"/>
              <a:t>Between French Guiana in the east, Guyana in the west, Brazil in the south and the Atlantic Ocean in the North</a:t>
            </a:r>
          </a:p>
          <a:p>
            <a:r>
              <a:rPr lang="en-US" dirty="0" smtClean="0"/>
              <a:t>Occupying an area of about 163,830 km</a:t>
            </a:r>
            <a:r>
              <a:rPr lang="en-US" baseline="30000" dirty="0" smtClean="0"/>
              <a:t>2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With slightly more than 500.000 inhabitants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 descr="C:\Users\hcairo\Pictures\Pict\DSCF3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Coverage reached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Medical Mission Malaria Program distributed about 55.998 from 2006 – 2008</a:t>
            </a:r>
          </a:p>
          <a:p>
            <a:endParaRPr lang="en-US" dirty="0" smtClean="0"/>
          </a:p>
          <a:p>
            <a:r>
              <a:rPr lang="en-US" dirty="0" smtClean="0"/>
              <a:t>Reaching over 90 % coverage of the target population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MoH</a:t>
            </a:r>
            <a:r>
              <a:rPr lang="en-US" dirty="0" smtClean="0"/>
              <a:t> Malaria Program distributed 14.065 in 2010</a:t>
            </a:r>
          </a:p>
          <a:p>
            <a:endParaRPr lang="en-US" dirty="0" smtClean="0"/>
          </a:p>
          <a:p>
            <a:r>
              <a:rPr lang="en-US" dirty="0" smtClean="0"/>
              <a:t>Reaching 94% coverage of estimated gold miners population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&amp; Evaluation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&amp; E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3 months of distribution M &amp; E surveys were conducting</a:t>
            </a:r>
          </a:p>
          <a:p>
            <a:r>
              <a:rPr lang="en-US" dirty="0" smtClean="0"/>
              <a:t>Very low percentage of usage revealed 12%</a:t>
            </a:r>
          </a:p>
          <a:p>
            <a:pPr lvl="1"/>
            <a:r>
              <a:rPr lang="en-US" dirty="0" smtClean="0"/>
              <a:t>Color of the nets</a:t>
            </a:r>
          </a:p>
          <a:p>
            <a:pPr lvl="1"/>
            <a:r>
              <a:rPr lang="en-US" dirty="0" smtClean="0"/>
              <a:t>Privacy issues</a:t>
            </a:r>
          </a:p>
          <a:p>
            <a:r>
              <a:rPr lang="en-US" dirty="0" smtClean="0"/>
              <a:t>Led to locally designed combination bed net and replacement of previous LLINs</a:t>
            </a:r>
          </a:p>
          <a:p>
            <a:r>
              <a:rPr lang="en-US" dirty="0" smtClean="0"/>
              <a:t>Surveys conducted in 2010 in stable communities revealed 60% - 91%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Entomological surveys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Entomological surveillance extended to cover gold mining areas</a:t>
            </a:r>
          </a:p>
          <a:p>
            <a:pPr lvl="1"/>
            <a:r>
              <a:rPr lang="en-US" dirty="0" smtClean="0"/>
              <a:t>Adult mosquito monitoring (population density and sp. determination)</a:t>
            </a:r>
          </a:p>
          <a:p>
            <a:pPr lvl="1"/>
            <a:r>
              <a:rPr lang="en-US" dirty="0" smtClean="0"/>
              <a:t>Larval studies (breeding sites and sp. Determination)</a:t>
            </a:r>
          </a:p>
          <a:p>
            <a:pPr lvl="1"/>
            <a:r>
              <a:rPr lang="en-US" dirty="0" smtClean="0"/>
              <a:t>Resistance  and residual studies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4641379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Understanding the customs of mosquito net use is essential in the successful implementation of LLIN as malaria control strategy</a:t>
            </a:r>
          </a:p>
          <a:p>
            <a:pPr>
              <a:buNone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Impact of different control strategies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 of different control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Malaria transmission in Suriname has decreased significantly over the past seven years, a period in which important and large-scale integrated control activities took place, including the mass-distribution of Lon Lasting Impregnated Nets (LLINs).</a:t>
            </a:r>
          </a:p>
          <a:p>
            <a:pPr lvl="1"/>
            <a:r>
              <a:rPr lang="en-US" dirty="0" smtClean="0"/>
              <a:t>a dramatic decline in the number of malaria cases</a:t>
            </a:r>
          </a:p>
          <a:p>
            <a:pPr lvl="1"/>
            <a:r>
              <a:rPr lang="en-US" dirty="0" smtClean="0"/>
              <a:t>a significant decrease in hospitalization</a:t>
            </a:r>
          </a:p>
          <a:p>
            <a:pPr lvl="1"/>
            <a:r>
              <a:rPr lang="en-US" dirty="0" smtClean="0"/>
              <a:t>a tremendous decrease in mortality</a:t>
            </a:r>
          </a:p>
          <a:p>
            <a:pPr lvl="1"/>
            <a:r>
              <a:rPr lang="en-US" dirty="0" smtClean="0"/>
              <a:t>a significant decrease in the An. </a:t>
            </a:r>
            <a:r>
              <a:rPr lang="en-US" dirty="0" err="1" smtClean="0"/>
              <a:t>darlingi</a:t>
            </a:r>
            <a:r>
              <a:rPr lang="en-US" dirty="0" smtClean="0"/>
              <a:t> population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1400" b="1" dirty="0"/>
              <a:t> 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65104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1800" b="1" dirty="0">
                <a:latin typeface="Calibri" pitchFamily="34" charset="0"/>
                <a:cs typeface="Calibri" pitchFamily="34" charset="0"/>
              </a:rPr>
              <a:t>        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Deaths resulting from Malaria: from 2001 to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2009: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en-US" sz="1800" dirty="0"/>
          </a:p>
        </p:txBody>
      </p:sp>
      <p:graphicFrame>
        <p:nvGraphicFramePr>
          <p:cNvPr id="13398" name="Group 86"/>
          <p:cNvGraphicFramePr>
            <a:graphicFrameLocks noGrp="1"/>
          </p:cNvGraphicFramePr>
          <p:nvPr/>
        </p:nvGraphicFramePr>
        <p:xfrm>
          <a:off x="914400" y="2286000"/>
          <a:ext cx="6858004" cy="1005840"/>
        </p:xfrm>
        <a:graphic>
          <a:graphicData uri="http://schemas.openxmlformats.org/drawingml/2006/table">
            <a:tbl>
              <a:tblPr/>
              <a:tblGrid>
                <a:gridCol w="779318"/>
                <a:gridCol w="545523"/>
                <a:gridCol w="545523"/>
                <a:gridCol w="623455"/>
                <a:gridCol w="623455"/>
                <a:gridCol w="623455"/>
                <a:gridCol w="623455"/>
                <a:gridCol w="623455"/>
                <a:gridCol w="623455"/>
                <a:gridCol w="623455"/>
                <a:gridCol w="62345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Mortality malaria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6" name="Group 84"/>
          <p:cNvGraphicFramePr>
            <a:graphicFrameLocks noGrp="1"/>
          </p:cNvGraphicFramePr>
          <p:nvPr/>
        </p:nvGraphicFramePr>
        <p:xfrm>
          <a:off x="914400" y="4038600"/>
          <a:ext cx="6858000" cy="1005840"/>
        </p:xfrm>
        <a:graphic>
          <a:graphicData uri="http://schemas.openxmlformats.org/drawingml/2006/table">
            <a:tbl>
              <a:tblPr/>
              <a:tblGrid>
                <a:gridCol w="1120352"/>
                <a:gridCol w="834120"/>
                <a:gridCol w="612941"/>
                <a:gridCol w="612941"/>
                <a:gridCol w="612941"/>
                <a:gridCol w="612941"/>
                <a:gridCol w="611496"/>
                <a:gridCol w="614386"/>
                <a:gridCol w="612941"/>
                <a:gridCol w="612941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Hospital admissions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323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377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153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13383" name="Rectangle 6"/>
          <p:cNvSpPr>
            <a:spLocks noChangeArrowheads="1"/>
          </p:cNvSpPr>
          <p:nvPr/>
        </p:nvSpPr>
        <p:spPr bwMode="auto">
          <a:xfrm>
            <a:off x="683568" y="3429000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Hospital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admissions: from 2001 to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2009: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838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773113" y="1219200"/>
            <a:ext cx="3236912" cy="1524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10025" y="1219200"/>
            <a:ext cx="1687513" cy="1524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97538" y="1219200"/>
            <a:ext cx="3094037" cy="1524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1990725" y="3468688"/>
            <a:ext cx="40386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679032" y="3466306"/>
            <a:ext cx="4038600" cy="1587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Box 14"/>
          <p:cNvSpPr txBox="1">
            <a:spLocks noChangeArrowheads="1"/>
          </p:cNvSpPr>
          <p:nvPr/>
        </p:nvSpPr>
        <p:spPr bwMode="auto">
          <a:xfrm>
            <a:off x="827585" y="838200"/>
            <a:ext cx="7613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Quinine + Doxy or </a:t>
            </a:r>
            <a:r>
              <a:rPr lang="en-US" b="1" dirty="0" err="1" smtClean="0"/>
              <a:t>Clinda</a:t>
            </a:r>
            <a:r>
              <a:rPr lang="en-US" b="1" dirty="0" smtClean="0"/>
              <a:t>                            ACT                            </a:t>
            </a:r>
            <a:r>
              <a:rPr lang="en-US" b="1" dirty="0"/>
              <a:t>ACT Plus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5345113" y="2286000"/>
            <a:ext cx="71437" cy="6858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5908675" y="2286000"/>
            <a:ext cx="69850" cy="6858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48375" y="1600200"/>
            <a:ext cx="352425" cy="762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8" name="TextBox 19"/>
          <p:cNvSpPr txBox="1">
            <a:spLocks noChangeArrowheads="1"/>
          </p:cNvSpPr>
          <p:nvPr/>
        </p:nvSpPr>
        <p:spPr bwMode="auto">
          <a:xfrm>
            <a:off x="6400800" y="1447800"/>
            <a:ext cx="1406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Flooding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08675" y="2284413"/>
            <a:ext cx="3024188" cy="1587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51520" y="0"/>
            <a:ext cx="8712968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3768" y="63813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at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population at risk ca. 77.000 comprises of two different groups: </a:t>
            </a:r>
          </a:p>
          <a:p>
            <a:pPr lvl="1"/>
            <a:r>
              <a:rPr lang="en-US" dirty="0" smtClean="0"/>
              <a:t>the stable village population and </a:t>
            </a:r>
          </a:p>
          <a:p>
            <a:pPr lvl="1"/>
            <a:r>
              <a:rPr lang="en-US" dirty="0" smtClean="0"/>
              <a:t>the mobile/unstable population. </a:t>
            </a:r>
          </a:p>
          <a:p>
            <a:pPr lvl="0"/>
            <a:r>
              <a:rPr lang="en-US" dirty="0" smtClean="0"/>
              <a:t>The populated interior can be stratified in three main areas </a:t>
            </a:r>
          </a:p>
          <a:p>
            <a:pPr lvl="1"/>
            <a:r>
              <a:rPr lang="en-US" dirty="0" smtClean="0"/>
              <a:t>Amerindians villages</a:t>
            </a:r>
          </a:p>
          <a:p>
            <a:pPr lvl="1"/>
            <a:r>
              <a:rPr lang="en-US" dirty="0" smtClean="0"/>
              <a:t>Maroon villages</a:t>
            </a:r>
          </a:p>
          <a:p>
            <a:pPr lvl="1"/>
            <a:r>
              <a:rPr lang="en-US" dirty="0" err="1" smtClean="0"/>
              <a:t>Garimpos</a:t>
            </a:r>
            <a:r>
              <a:rPr lang="en-US" dirty="0" smtClean="0"/>
              <a:t>, gold mining areas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7245350" y="3962400"/>
            <a:ext cx="16176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7245350" y="3962400"/>
            <a:ext cx="16176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7245350" y="3962400"/>
            <a:ext cx="16176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7245350" y="3962400"/>
            <a:ext cx="16176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7245350" y="3962400"/>
            <a:ext cx="16176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7245350" y="3962400"/>
            <a:ext cx="16176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7245350" y="3962400"/>
            <a:ext cx="16176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7245350" y="3962400"/>
            <a:ext cx="16176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Thank you!</a:t>
            </a:r>
            <a:endParaRPr lang="en-US" sz="66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16283"/>
            <a:ext cx="9144000" cy="474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 descr="U:\Pictures\Macu\Macu_Feb_2010_Gr\DSCF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dirty="0" smtClean="0"/>
              <a:t>Malaria control in Suriname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coordination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Ministry of Health (MOH) in Surinam is responsible for all actions related to malaria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A national malaria board function as the main technical advisory </a:t>
            </a:r>
            <a:r>
              <a:rPr lang="en-US" dirty="0" smtClean="0"/>
              <a:t>group </a:t>
            </a:r>
            <a:r>
              <a:rPr lang="en-US" dirty="0"/>
              <a:t>for the policy making process.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malaria control in Suriname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Beginning </a:t>
            </a:r>
            <a:r>
              <a:rPr lang="en-US" dirty="0"/>
              <a:t>of the 20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century focus on </a:t>
            </a:r>
            <a:r>
              <a:rPr lang="en-US" dirty="0"/>
              <a:t>case </a:t>
            </a:r>
            <a:r>
              <a:rPr lang="en-US" dirty="0" smtClean="0"/>
              <a:t>management </a:t>
            </a:r>
            <a:r>
              <a:rPr lang="en-US" dirty="0"/>
              <a:t>and chemoprophylaxis for </a:t>
            </a:r>
            <a:r>
              <a:rPr lang="en-US" dirty="0" smtClean="0"/>
              <a:t>travelers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From </a:t>
            </a:r>
            <a:r>
              <a:rPr lang="en-US" dirty="0"/>
              <a:t>1949 to </a:t>
            </a:r>
            <a:r>
              <a:rPr lang="en-US" dirty="0" smtClean="0"/>
              <a:t>1955: larval </a:t>
            </a:r>
            <a:r>
              <a:rPr lang="en-US" dirty="0"/>
              <a:t>control and residual insecticide spraying as main strategies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In 1958:  MEP adopted. 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Transformation of the Insect Control Program into the MEP accordingly.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</a:t>
            </a:r>
            <a:r>
              <a:rPr lang="en-US" sz="3200" i="1" dirty="0" smtClean="0"/>
              <a:t>continued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MEP focused on the following strategies: </a:t>
            </a:r>
          </a:p>
          <a:p>
            <a:pPr lvl="1"/>
            <a:r>
              <a:rPr lang="en-US" i="1" dirty="0" smtClean="0"/>
              <a:t>Vector control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/>
              <a:t>Active Case Detection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/>
              <a:t>Case management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MEP resulted in the elimination of malaria from the coastal area in Suriname</a:t>
            </a:r>
          </a:p>
          <a:p>
            <a:endParaRPr lang="en-US" dirty="0" smtClean="0"/>
          </a:p>
          <a:p>
            <a:r>
              <a:rPr lang="en-US" dirty="0" smtClean="0"/>
              <a:t>The MEP did not succeed in eliminating malaria from the interior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3260</TotalTime>
  <Words>1128</Words>
  <Application>Microsoft Office PowerPoint</Application>
  <PresentationFormat>On-screen Show (4:3)</PresentationFormat>
  <Paragraphs>238</Paragraphs>
  <Slides>49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Flow</vt:lpstr>
      <vt:lpstr>LLIN distribution in Suriname</vt:lpstr>
      <vt:lpstr>Background</vt:lpstr>
      <vt:lpstr>Country profile</vt:lpstr>
      <vt:lpstr>Population at risk</vt:lpstr>
      <vt:lpstr>PowerPoint Presentation</vt:lpstr>
      <vt:lpstr>Malaria control in Suriname</vt:lpstr>
      <vt:lpstr>National coordination structure</vt:lpstr>
      <vt:lpstr>History of malaria control in Suriname</vt:lpstr>
      <vt:lpstr>History continued</vt:lpstr>
      <vt:lpstr>History continued</vt:lpstr>
      <vt:lpstr>PowerPoint Presentation</vt:lpstr>
      <vt:lpstr>PowerPoint Presentation</vt:lpstr>
      <vt:lpstr>PowerPoint Presentation</vt:lpstr>
      <vt:lpstr>Malaria burden</vt:lpstr>
      <vt:lpstr>Age groups affected by malaria</vt:lpstr>
      <vt:lpstr>The National Malaria Board</vt:lpstr>
      <vt:lpstr>Preparations for LLINs Distribution</vt:lpstr>
      <vt:lpstr>Consent building and community support</vt:lpstr>
      <vt:lpstr>PowerPoint Presentation</vt:lpstr>
      <vt:lpstr>PowerPoint Presentation</vt:lpstr>
      <vt:lpstr>PowerPoint Presentation</vt:lpstr>
      <vt:lpstr>KAP studies</vt:lpstr>
      <vt:lpstr>KAP studies continued</vt:lpstr>
      <vt:lpstr>Awareness campaign</vt:lpstr>
      <vt:lpstr>PowerPoint Presentation</vt:lpstr>
      <vt:lpstr>Forecasting and Procurement</vt:lpstr>
      <vt:lpstr>Forecasting and Procurement cont.</vt:lpstr>
      <vt:lpstr>Distribution of LLINs</vt:lpstr>
      <vt:lpstr>PowerPoint Presentation</vt:lpstr>
      <vt:lpstr>PowerPoint Presentation</vt:lpstr>
      <vt:lpstr>Coverage reached</vt:lpstr>
      <vt:lpstr>Monitoring &amp; Evaluation</vt:lpstr>
      <vt:lpstr>M &amp; E surveys</vt:lpstr>
      <vt:lpstr>Entomological surveys</vt:lpstr>
      <vt:lpstr>Lessons Learned</vt:lpstr>
      <vt:lpstr>Impact of different control strategies</vt:lpstr>
      <vt:lpstr>Impact of different control strategies</vt:lpstr>
      <vt:lpstr>  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Owner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hcairo</dc:creator>
  <cp:lastModifiedBy>Diaz, Mr. Juan Carlos (WDC)</cp:lastModifiedBy>
  <cp:revision>150</cp:revision>
  <dcterms:created xsi:type="dcterms:W3CDTF">2011-05-05T10:42:24Z</dcterms:created>
  <dcterms:modified xsi:type="dcterms:W3CDTF">2015-02-11T21:46:32Z</dcterms:modified>
</cp:coreProperties>
</file>