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 id="2147483735" r:id="rId6"/>
  </p:sldMasterIdLst>
  <p:notesMasterIdLst>
    <p:notesMasterId r:id="rId38"/>
  </p:notesMasterIdLst>
  <p:handoutMasterIdLst>
    <p:handoutMasterId r:id="rId39"/>
  </p:handoutMasterIdLst>
  <p:sldIdLst>
    <p:sldId id="481" r:id="rId7"/>
    <p:sldId id="585" r:id="rId8"/>
    <p:sldId id="545" r:id="rId9"/>
    <p:sldId id="546" r:id="rId10"/>
    <p:sldId id="584" r:id="rId11"/>
    <p:sldId id="562" r:id="rId12"/>
    <p:sldId id="574" r:id="rId13"/>
    <p:sldId id="577" r:id="rId14"/>
    <p:sldId id="599" r:id="rId15"/>
    <p:sldId id="590" r:id="rId16"/>
    <p:sldId id="519" r:id="rId17"/>
    <p:sldId id="572" r:id="rId18"/>
    <p:sldId id="582" r:id="rId19"/>
    <p:sldId id="581" r:id="rId20"/>
    <p:sldId id="586" r:id="rId21"/>
    <p:sldId id="521" r:id="rId22"/>
    <p:sldId id="597" r:id="rId23"/>
    <p:sldId id="588" r:id="rId24"/>
    <p:sldId id="589" r:id="rId25"/>
    <p:sldId id="587" r:id="rId26"/>
    <p:sldId id="549" r:id="rId27"/>
    <p:sldId id="535" r:id="rId28"/>
    <p:sldId id="533" r:id="rId29"/>
    <p:sldId id="548" r:id="rId30"/>
    <p:sldId id="598" r:id="rId31"/>
    <p:sldId id="592" r:id="rId32"/>
    <p:sldId id="593" r:id="rId33"/>
    <p:sldId id="536" r:id="rId34"/>
    <p:sldId id="594" r:id="rId35"/>
    <p:sldId id="538" r:id="rId36"/>
    <p:sldId id="541" r:id="rId3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Palatino Linotype"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Palatino Linotype"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Palatino Linotype"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Palatino Linotype"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Palatino Linotype" pitchFamily="18" charset="0"/>
        <a:ea typeface="MS PGothic" pitchFamily="34" charset="-128"/>
        <a:cs typeface="+mn-cs"/>
      </a:defRPr>
    </a:lvl5pPr>
    <a:lvl6pPr marL="2286000" algn="l" defTabSz="914400" rtl="0" eaLnBrk="1" latinLnBrk="0" hangingPunct="1">
      <a:defRPr kern="1200">
        <a:solidFill>
          <a:schemeClr val="tx1"/>
        </a:solidFill>
        <a:latin typeface="Palatino Linotype" pitchFamily="18" charset="0"/>
        <a:ea typeface="MS PGothic" pitchFamily="34" charset="-128"/>
        <a:cs typeface="+mn-cs"/>
      </a:defRPr>
    </a:lvl6pPr>
    <a:lvl7pPr marL="2743200" algn="l" defTabSz="914400" rtl="0" eaLnBrk="1" latinLnBrk="0" hangingPunct="1">
      <a:defRPr kern="1200">
        <a:solidFill>
          <a:schemeClr val="tx1"/>
        </a:solidFill>
        <a:latin typeface="Palatino Linotype" pitchFamily="18" charset="0"/>
        <a:ea typeface="MS PGothic" pitchFamily="34" charset="-128"/>
        <a:cs typeface="+mn-cs"/>
      </a:defRPr>
    </a:lvl7pPr>
    <a:lvl8pPr marL="3200400" algn="l" defTabSz="914400" rtl="0" eaLnBrk="1" latinLnBrk="0" hangingPunct="1">
      <a:defRPr kern="1200">
        <a:solidFill>
          <a:schemeClr val="tx1"/>
        </a:solidFill>
        <a:latin typeface="Palatino Linotype" pitchFamily="18" charset="0"/>
        <a:ea typeface="MS PGothic" pitchFamily="34" charset="-128"/>
        <a:cs typeface="+mn-cs"/>
      </a:defRPr>
    </a:lvl8pPr>
    <a:lvl9pPr marL="3657600" algn="l" defTabSz="914400" rtl="0" eaLnBrk="1" latinLnBrk="0" hangingPunct="1">
      <a:defRPr kern="1200">
        <a:solidFill>
          <a:schemeClr val="tx1"/>
        </a:solidFill>
        <a:latin typeface="Palatino Linotype"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lesc"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FF"/>
    <a:srgbClr val="215065"/>
    <a:srgbClr val="E88888"/>
    <a:srgbClr val="94C6DC"/>
    <a:srgbClr val="CAE3EE"/>
    <a:srgbClr val="D52B2B"/>
    <a:srgbClr val="216527"/>
    <a:srgbClr val="60ABCC"/>
    <a:srgbClr val="378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3073" autoAdjust="0"/>
  </p:normalViewPr>
  <p:slideViewPr>
    <p:cSldViewPr snapToGrid="0" snapToObjects="1">
      <p:cViewPr>
        <p:scale>
          <a:sx n="50" d="100"/>
          <a:sy n="50" d="100"/>
        </p:scale>
        <p:origin x="-2004" y="-408"/>
      </p:cViewPr>
      <p:guideLst>
        <p:guide orient="horz" pos="216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60" d="100"/>
        <a:sy n="60" d="100"/>
      </p:scale>
      <p:origin x="0" y="66"/>
    </p:cViewPr>
  </p:sorterViewPr>
  <p:notesViewPr>
    <p:cSldViewPr snapToGrid="0" snapToObjects="1">
      <p:cViewPr varScale="1">
        <p:scale>
          <a:sx n="49" d="100"/>
          <a:sy n="49" d="100"/>
        </p:scale>
        <p:origin x="-292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8E484C85-465D-49F7-830E-E58676298DD4}" type="datetimeFigureOut">
              <a:rPr lang="es-VE" smtClean="0"/>
              <a:t>19/11/2013</a:t>
            </a:fld>
            <a:endParaRPr lang="es-VE"/>
          </a:p>
        </p:txBody>
      </p:sp>
      <p:sp>
        <p:nvSpPr>
          <p:cNvPr id="4" name="3 Marcador de pie de página"/>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8341EF5-7E94-4DBA-98F4-4EB4F62C1CBD}" type="slidenum">
              <a:rPr lang="es-VE" smtClean="0"/>
              <a:t>‹#›</a:t>
            </a:fld>
            <a:endParaRPr lang="es-VE"/>
          </a:p>
        </p:txBody>
      </p:sp>
    </p:spTree>
    <p:extLst>
      <p:ext uri="{BB962C8B-B14F-4D97-AF65-F5344CB8AC3E}">
        <p14:creationId xmlns:p14="http://schemas.microsoft.com/office/powerpoint/2010/main" val="366797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9507B1A3-53EB-424F-A2F2-8AC04D487CA6}" type="datetimeFigureOut">
              <a:rPr lang="es-ES" smtClean="0"/>
              <a:t>19/11/2013</a:t>
            </a:fld>
            <a:endParaRPr lang="es-ES"/>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5FD6DAB6-DD5F-413D-91E9-4CA33F199260}" type="slidenum">
              <a:rPr lang="es-ES" smtClean="0"/>
              <a:t>‹#›</a:t>
            </a:fld>
            <a:endParaRPr lang="es-ES"/>
          </a:p>
        </p:txBody>
      </p:sp>
    </p:spTree>
    <p:extLst>
      <p:ext uri="{BB962C8B-B14F-4D97-AF65-F5344CB8AC3E}">
        <p14:creationId xmlns:p14="http://schemas.microsoft.com/office/powerpoint/2010/main" val="127563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1</a:t>
            </a:fld>
            <a:endParaRPr lang="es-ES"/>
          </a:p>
        </p:txBody>
      </p:sp>
    </p:spTree>
    <p:extLst>
      <p:ext uri="{BB962C8B-B14F-4D97-AF65-F5344CB8AC3E}">
        <p14:creationId xmlns:p14="http://schemas.microsoft.com/office/powerpoint/2010/main" val="188459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12</a:t>
            </a:fld>
            <a:endParaRPr lang="es-CL"/>
          </a:p>
        </p:txBody>
      </p:sp>
    </p:spTree>
    <p:extLst>
      <p:ext uri="{BB962C8B-B14F-4D97-AF65-F5344CB8AC3E}">
        <p14:creationId xmlns:p14="http://schemas.microsoft.com/office/powerpoint/2010/main" val="352906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13</a:t>
            </a:fld>
            <a:endParaRPr lang="es-CL"/>
          </a:p>
        </p:txBody>
      </p:sp>
    </p:spTree>
    <p:extLst>
      <p:ext uri="{BB962C8B-B14F-4D97-AF65-F5344CB8AC3E}">
        <p14:creationId xmlns:p14="http://schemas.microsoft.com/office/powerpoint/2010/main" val="352906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14</a:t>
            </a:fld>
            <a:endParaRPr lang="es-CL"/>
          </a:p>
        </p:txBody>
      </p:sp>
    </p:spTree>
    <p:extLst>
      <p:ext uri="{BB962C8B-B14F-4D97-AF65-F5344CB8AC3E}">
        <p14:creationId xmlns:p14="http://schemas.microsoft.com/office/powerpoint/2010/main" val="352906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13"/>
              </a:spcAft>
              <a:defRPr/>
            </a:pPr>
            <a:r>
              <a:rPr lang="es-ES" sz="2000" b="1" dirty="0">
                <a:solidFill>
                  <a:srgbClr val="00B0F0"/>
                </a:solidFill>
              </a:rPr>
              <a:t>Eje 1. ¿Cómo extender el acceso a los servicios de salud?</a:t>
            </a:r>
            <a:endParaRPr lang="es-ES" sz="2000" kern="0" dirty="0">
              <a:solidFill>
                <a:srgbClr val="00B0F0"/>
              </a:solidFill>
            </a:endParaRPr>
          </a:p>
          <a:p>
            <a:pPr>
              <a:spcAft>
                <a:spcPts val="1213"/>
              </a:spcAft>
              <a:buFont typeface="Arial" charset="0"/>
              <a:buChar char="•"/>
              <a:defRPr/>
            </a:pPr>
            <a:r>
              <a:rPr lang="es-ES" sz="2000" kern="0" dirty="0">
                <a:solidFill>
                  <a:srgbClr val="0070C0"/>
                </a:solidFill>
              </a:rPr>
              <a:t>Gobernanza reforzada y regulación efectiva</a:t>
            </a:r>
          </a:p>
          <a:p>
            <a:pPr>
              <a:spcAft>
                <a:spcPts val="1213"/>
              </a:spcAft>
              <a:buFont typeface="Arial" charset="0"/>
              <a:buChar char="•"/>
              <a:defRPr/>
            </a:pPr>
            <a:r>
              <a:rPr lang="es-ES" sz="2000" kern="0" dirty="0">
                <a:solidFill>
                  <a:srgbClr val="0070C0"/>
                </a:solidFill>
              </a:rPr>
              <a:t>Expansión sostenible de la APS</a:t>
            </a:r>
          </a:p>
          <a:p>
            <a:pPr lvl="1">
              <a:spcAft>
                <a:spcPts val="1213"/>
              </a:spcAft>
              <a:buFont typeface="Arial" charset="0"/>
              <a:buChar char="•"/>
              <a:defRPr/>
            </a:pPr>
            <a:r>
              <a:rPr lang="es-ES" sz="2000" kern="0" dirty="0">
                <a:solidFill>
                  <a:srgbClr val="0070C0"/>
                </a:solidFill>
              </a:rPr>
              <a:t>RHS: escasez, retención, motivación, formación</a:t>
            </a:r>
          </a:p>
          <a:p>
            <a:pPr lvl="1">
              <a:spcAft>
                <a:spcPts val="1213"/>
              </a:spcAft>
              <a:buFont typeface="Arial" charset="0"/>
              <a:buChar char="•"/>
              <a:defRPr/>
            </a:pPr>
            <a:r>
              <a:rPr lang="es-ES" sz="2000" kern="0" dirty="0">
                <a:solidFill>
                  <a:srgbClr val="0070C0"/>
                </a:solidFill>
              </a:rPr>
              <a:t>E-</a:t>
            </a:r>
            <a:r>
              <a:rPr lang="es-ES" sz="2000" kern="0" dirty="0" err="1">
                <a:solidFill>
                  <a:srgbClr val="0070C0"/>
                </a:solidFill>
              </a:rPr>
              <a:t>health</a:t>
            </a:r>
            <a:endParaRPr lang="es-ES" sz="2000" kern="0" dirty="0">
              <a:solidFill>
                <a:srgbClr val="0070C0"/>
              </a:solidFill>
            </a:endParaRPr>
          </a:p>
          <a:p>
            <a:pPr>
              <a:spcAft>
                <a:spcPts val="1213"/>
              </a:spcAft>
              <a:buFont typeface="Arial" charset="0"/>
              <a:buChar char="•"/>
              <a:defRPr/>
            </a:pPr>
            <a:r>
              <a:rPr lang="es-ES" sz="2000" kern="0" dirty="0">
                <a:solidFill>
                  <a:srgbClr val="0070C0"/>
                </a:solidFill>
              </a:rPr>
              <a:t>Estrategias realistas para alcanzar grupos de difícil acceso</a:t>
            </a:r>
          </a:p>
          <a:p>
            <a:pPr>
              <a:spcAft>
                <a:spcPts val="1213"/>
              </a:spcAft>
              <a:buFont typeface="Arial" charset="0"/>
              <a:buChar char="•"/>
              <a:defRPr/>
            </a:pPr>
            <a:r>
              <a:rPr lang="es-ES" sz="2000" kern="0" dirty="0">
                <a:solidFill>
                  <a:srgbClr val="0070C0"/>
                </a:solidFill>
              </a:rPr>
              <a:t>Marco legal coherente</a:t>
            </a:r>
          </a:p>
          <a:p>
            <a:pPr>
              <a:spcAft>
                <a:spcPts val="1213"/>
              </a:spcAft>
              <a:buFont typeface="Arial" charset="0"/>
              <a:buChar char="•"/>
              <a:defRPr/>
            </a:pPr>
            <a:r>
              <a:rPr lang="es-ES" sz="2000" kern="0" dirty="0">
                <a:solidFill>
                  <a:srgbClr val="0070C0"/>
                </a:solidFill>
              </a:rPr>
              <a:t>Participación ciudadana</a:t>
            </a:r>
          </a:p>
          <a:p>
            <a:pPr>
              <a:spcAft>
                <a:spcPts val="1213"/>
              </a:spcAft>
              <a:buFont typeface="Arial" charset="0"/>
              <a:buChar char="•"/>
              <a:defRPr/>
            </a:pPr>
            <a:r>
              <a:rPr lang="es-ES" sz="2000" kern="0" dirty="0">
                <a:solidFill>
                  <a:srgbClr val="0070C0"/>
                </a:solidFill>
              </a:rPr>
              <a:t>Diálogo de política de salud</a:t>
            </a:r>
            <a:endParaRPr lang="es-ES" kern="0" dirty="0" smtClean="0">
              <a:solidFill>
                <a:srgbClr val="0070C0"/>
              </a:solidFill>
            </a:endParaRPr>
          </a:p>
          <a:p>
            <a:pPr>
              <a:spcAft>
                <a:spcPts val="1213"/>
              </a:spcAft>
              <a:defRPr/>
            </a:pPr>
            <a:r>
              <a:rPr lang="es-ES" b="1" dirty="0" smtClean="0">
                <a:solidFill>
                  <a:srgbClr val="00B0F0"/>
                </a:solidFill>
              </a:rPr>
              <a:t>Eje 2. ¿Cómo entregar servicios de salud de calidad?</a:t>
            </a:r>
          </a:p>
          <a:p>
            <a:pPr>
              <a:spcAft>
                <a:spcPts val="1213"/>
              </a:spcAft>
              <a:buFont typeface="Arial" charset="0"/>
              <a:buChar char="•"/>
              <a:defRPr/>
            </a:pPr>
            <a:r>
              <a:rPr lang="es-ES" kern="0" dirty="0" smtClean="0">
                <a:solidFill>
                  <a:srgbClr val="0070C0"/>
                </a:solidFill>
              </a:rPr>
              <a:t>Modelo de atención centrados en las personas</a:t>
            </a:r>
          </a:p>
          <a:p>
            <a:pPr>
              <a:spcAft>
                <a:spcPts val="1213"/>
              </a:spcAft>
              <a:buFont typeface="Arial" charset="0"/>
              <a:buChar char="•"/>
              <a:defRPr/>
            </a:pPr>
            <a:r>
              <a:rPr lang="es-ES" kern="0" dirty="0" smtClean="0">
                <a:solidFill>
                  <a:srgbClr val="0070C0"/>
                </a:solidFill>
              </a:rPr>
              <a:t>Continuidad de la atención a través de la integración entre diferentes niveles de atención</a:t>
            </a:r>
          </a:p>
          <a:p>
            <a:pPr>
              <a:spcAft>
                <a:spcPts val="1213"/>
              </a:spcAft>
              <a:buFont typeface="Arial" charset="0"/>
              <a:buChar char="•"/>
              <a:defRPr/>
            </a:pPr>
            <a:r>
              <a:rPr lang="es-ES" kern="0" dirty="0" smtClean="0">
                <a:solidFill>
                  <a:srgbClr val="0070C0"/>
                </a:solidFill>
              </a:rPr>
              <a:t>Conjuntos garantizados de prestaciones basados en necesidades</a:t>
            </a:r>
          </a:p>
          <a:p>
            <a:pPr>
              <a:spcAft>
                <a:spcPts val="1213"/>
              </a:spcAft>
              <a:buFont typeface="Arial" charset="0"/>
              <a:buChar char="•"/>
              <a:defRPr/>
            </a:pPr>
            <a:r>
              <a:rPr lang="es-ES" kern="0" dirty="0" smtClean="0">
                <a:solidFill>
                  <a:srgbClr val="0070C0"/>
                </a:solidFill>
              </a:rPr>
              <a:t>Tecnología sanitaria incorporada para responder a los conjuntos de prestaciones basados en necesidades*</a:t>
            </a:r>
          </a:p>
          <a:p>
            <a:pPr>
              <a:spcAft>
                <a:spcPts val="1213"/>
              </a:spcAft>
              <a:defRPr/>
            </a:pPr>
            <a:r>
              <a:rPr lang="es-ES" b="1" dirty="0" smtClean="0">
                <a:solidFill>
                  <a:srgbClr val="00B0F0"/>
                </a:solidFill>
              </a:rPr>
              <a:t>Eje 3. ¿Cómo garantizar la protección financiera?</a:t>
            </a:r>
          </a:p>
          <a:p>
            <a:pPr>
              <a:spcAft>
                <a:spcPts val="1213"/>
              </a:spcAft>
              <a:buFont typeface="Arial" charset="0"/>
              <a:buChar char="•"/>
              <a:defRPr/>
            </a:pPr>
            <a:r>
              <a:rPr lang="es-ES" b="1" kern="0" dirty="0" smtClean="0">
                <a:solidFill>
                  <a:srgbClr val="FF0000"/>
                </a:solidFill>
              </a:rPr>
              <a:t>Mecanismos de financiación equitativos</a:t>
            </a:r>
          </a:p>
          <a:p>
            <a:pPr>
              <a:spcAft>
                <a:spcPts val="1213"/>
              </a:spcAft>
              <a:buFont typeface="Arial" charset="0"/>
              <a:buChar char="•"/>
              <a:defRPr/>
            </a:pPr>
            <a:r>
              <a:rPr lang="es-ES" b="1" kern="0" dirty="0" smtClean="0">
                <a:solidFill>
                  <a:srgbClr val="FF0000"/>
                </a:solidFill>
              </a:rPr>
              <a:t>Pre-pago y fondos mancomunados</a:t>
            </a:r>
          </a:p>
          <a:p>
            <a:pPr>
              <a:spcAft>
                <a:spcPts val="1213"/>
              </a:spcAft>
              <a:buFont typeface="Arial" charset="0"/>
              <a:buChar char="•"/>
              <a:defRPr/>
            </a:pPr>
            <a:r>
              <a:rPr lang="es-ES" b="1" kern="0" dirty="0" smtClean="0">
                <a:solidFill>
                  <a:srgbClr val="FF0000"/>
                </a:solidFill>
              </a:rPr>
              <a:t>Eliminación del pago/</a:t>
            </a:r>
            <a:r>
              <a:rPr lang="es-ES" b="1" kern="0" dirty="0" err="1" smtClean="0">
                <a:solidFill>
                  <a:srgbClr val="FF0000"/>
                </a:solidFill>
              </a:rPr>
              <a:t>co</a:t>
            </a:r>
            <a:r>
              <a:rPr lang="es-ES" b="1" kern="0" dirty="0" smtClean="0">
                <a:solidFill>
                  <a:srgbClr val="FF0000"/>
                </a:solidFill>
              </a:rPr>
              <a:t>-pago en el punto de servicios </a:t>
            </a:r>
          </a:p>
          <a:p>
            <a:pPr>
              <a:spcAft>
                <a:spcPts val="1213"/>
              </a:spcAft>
              <a:buFont typeface="Arial" charset="0"/>
              <a:buChar char="•"/>
              <a:defRPr/>
            </a:pPr>
            <a:r>
              <a:rPr lang="es-ES" b="1" kern="0" dirty="0" smtClean="0">
                <a:solidFill>
                  <a:srgbClr val="FF0000"/>
                </a:solidFill>
              </a:rPr>
              <a:t>Reducción del gasto de bolsillo para salud</a:t>
            </a:r>
          </a:p>
          <a:p>
            <a:pPr>
              <a:spcAft>
                <a:spcPts val="1213"/>
              </a:spcAft>
              <a:buFont typeface="Arial" charset="0"/>
              <a:buChar char="•"/>
              <a:defRPr/>
            </a:pPr>
            <a:r>
              <a:rPr lang="es-ES" b="1" kern="0" dirty="0" smtClean="0">
                <a:solidFill>
                  <a:srgbClr val="FF0000"/>
                </a:solidFill>
              </a:rPr>
              <a:t>Priorización fiscal en la asignación de recursos para salud </a:t>
            </a:r>
          </a:p>
          <a:p>
            <a:pPr>
              <a:spcAft>
                <a:spcPts val="1213"/>
              </a:spcAft>
              <a:buFont typeface="Arial" charset="0"/>
              <a:buChar char="•"/>
              <a:defRPr/>
            </a:pPr>
            <a:r>
              <a:rPr lang="es-ES" b="1" kern="0" dirty="0" smtClean="0">
                <a:solidFill>
                  <a:srgbClr val="FF0000"/>
                </a:solidFill>
              </a:rPr>
              <a:t>Aumento de la eficiencia (incluyendo racionalización de la introducción de tecnologías sanitarias)*</a:t>
            </a:r>
          </a:p>
        </p:txBody>
      </p:sp>
      <p:sp>
        <p:nvSpPr>
          <p:cNvPr id="522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22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20FA4E35-CA66-4420-9F51-DEE863CB0231}" type="datetime3">
              <a:rPr lang="en-US" sz="1200">
                <a:latin typeface="Arial" charset="0"/>
                <a:cs typeface="Arial" charset="0"/>
              </a:rPr>
              <a:pPr eaLnBrk="1" hangingPunct="1"/>
              <a:t>19 November 2013</a:t>
            </a:fld>
            <a:endParaRPr lang="en-US" sz="1200">
              <a:latin typeface="Arial" charset="0"/>
              <a:cs typeface="Arial" charset="0"/>
            </a:endParaRPr>
          </a:p>
        </p:txBody>
      </p:sp>
      <p:sp>
        <p:nvSpPr>
          <p:cNvPr id="522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47E7741-2DB3-4289-BB71-7333256AFB5E}" type="slidenum">
              <a:rPr lang="en-US" sz="1200">
                <a:latin typeface="Arial" charset="0"/>
                <a:cs typeface="Arial" charset="0"/>
              </a:rPr>
              <a:pPr eaLnBrk="1" hangingPunct="1"/>
              <a:t>16</a:t>
            </a:fld>
            <a:endParaRPr lang="en-US" sz="120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The following graph is interesting because of several reasons. On the one hand, it shows that countries like Chile, that is recognized to have made great progress towards UHC since the introduction in the beginning of the 2000s of the Universal Access with Explicit Guarantees (AUGE in Spanish) reform that completely transformed the Chilean health system, has the highest proportion of households exposed to catastrophic expenditures in health; which is actually consistent with the latest estimates of 2012 that put OOPs at 37% of THE. On the other hand, countries like Bolivia  or Peru that show less progress towards UHC show relatively small household exposure to UHC. This could be explained either because of methodological problems in the measure or simply because important segments of the population that need healthcare do not access them, so, they do not even have the chance to engage catastrophic expenditures on health.  Pointing to the fact that lack of quality and continuously produced data is an important issue in the region. Estimates of out-of-pocket expenditures rely basically on national household surveys that are usually not frequently applied. Comparison between countries becomes difficult since surveys are taking in different moments in time. Questions also are not standardized and therefore do not produce the same information (another important point to consider, is that although Financial Risk Protection indicators -such as impoverishment due to out-of-pocket health spending- are perceived to be more straightforward and less subject to debate, may fail to capture some segments of the population as for example those who are already very poor or those who fail to seek care due to poverty). </a:t>
            </a:r>
            <a:endParaRPr lang="es-CL" dirty="0" smtClean="0">
              <a:effectLst/>
            </a:endParaRPr>
          </a:p>
          <a:p>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20</a:t>
            </a:fld>
            <a:endParaRPr lang="es-CL"/>
          </a:p>
        </p:txBody>
      </p:sp>
    </p:spTree>
    <p:extLst>
      <p:ext uri="{BB962C8B-B14F-4D97-AF65-F5344CB8AC3E}">
        <p14:creationId xmlns:p14="http://schemas.microsoft.com/office/powerpoint/2010/main" val="350489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21</a:t>
            </a:fld>
            <a:endParaRPr lang="es-CL"/>
          </a:p>
        </p:txBody>
      </p:sp>
    </p:spTree>
    <p:extLst>
      <p:ext uri="{BB962C8B-B14F-4D97-AF65-F5344CB8AC3E}">
        <p14:creationId xmlns:p14="http://schemas.microsoft.com/office/powerpoint/2010/main" val="80726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24</a:t>
            </a:fld>
            <a:endParaRPr lang="es-CL"/>
          </a:p>
        </p:txBody>
      </p:sp>
    </p:spTree>
    <p:extLst>
      <p:ext uri="{BB962C8B-B14F-4D97-AF65-F5344CB8AC3E}">
        <p14:creationId xmlns:p14="http://schemas.microsoft.com/office/powerpoint/2010/main" val="80726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08901" lvl="1" indent="-346672">
              <a:spcAft>
                <a:spcPts val="1213"/>
              </a:spcAft>
              <a:buFont typeface="Wingdings" pitchFamily="2" charset="2"/>
              <a:buChar char="ü"/>
              <a:defRPr/>
            </a:pPr>
            <a:r>
              <a:rPr lang="es-ES" sz="2000" kern="0" dirty="0">
                <a:solidFill>
                  <a:srgbClr val="0070C0"/>
                </a:solidFill>
                <a:latin typeface="Calibri" pitchFamily="34" charset="0"/>
              </a:rPr>
              <a:t>En países en desarrollo, en la atención primaria, menos de 40% de los pacientes en el sector público y 30% de los pacientes en el sector privado son tratados de acuerdo a guías y tratamientos estandarizados</a:t>
            </a:r>
          </a:p>
          <a:p>
            <a:pPr marL="808901" lvl="1" indent="-346672">
              <a:spcAft>
                <a:spcPts val="1213"/>
              </a:spcAft>
              <a:buFont typeface="Wingdings" pitchFamily="2" charset="2"/>
              <a:buChar char="ü"/>
              <a:defRPr/>
            </a:pPr>
            <a:r>
              <a:rPr lang="es-ES" sz="2000" kern="0" dirty="0">
                <a:solidFill>
                  <a:srgbClr val="0070C0"/>
                </a:solidFill>
                <a:latin typeface="Calibri" pitchFamily="34" charset="0"/>
              </a:rPr>
              <a:t>Antibióticos son mal utilizados en todas las regiones… En países en desarrollo, mientras 70% de los casos de neumonía reciben antibióticos apropiados, cerca de 50% reciben inadecuados (sobre todo para infecciones respiratorias y virales y casos de diarrea</a:t>
            </a:r>
          </a:p>
          <a:p>
            <a:pPr marL="808901" lvl="1" indent="-346672">
              <a:spcAft>
                <a:spcPts val="1213"/>
              </a:spcAft>
              <a:buFont typeface="Wingdings" pitchFamily="2" charset="2"/>
              <a:buChar char="ü"/>
              <a:defRPr/>
            </a:pPr>
            <a:r>
              <a:rPr lang="es-ES" sz="2000" kern="0" dirty="0">
                <a:solidFill>
                  <a:srgbClr val="0070C0"/>
                </a:solidFill>
                <a:latin typeface="Calibri" pitchFamily="34" charset="0"/>
              </a:rPr>
              <a:t>La adherencia a los tratamientos es de alrededor de 50% y menos en países en desarrollo</a:t>
            </a:r>
          </a:p>
          <a:p>
            <a:pPr marL="808901" lvl="1" indent="-346672">
              <a:spcAft>
                <a:spcPts val="1213"/>
              </a:spcAft>
              <a:buFont typeface="Wingdings" pitchFamily="2" charset="2"/>
              <a:buChar char="ü"/>
              <a:defRPr/>
            </a:pPr>
            <a:r>
              <a:rPr lang="es-ES" sz="2000" kern="0" dirty="0">
                <a:solidFill>
                  <a:srgbClr val="0070C0"/>
                </a:solidFill>
                <a:latin typeface="Calibri" pitchFamily="34" charset="0"/>
              </a:rPr>
              <a:t>Menos de la mitad de los países están implementando políticas básicas para asegurar el uso apropiado de medicamentos y otras tecnologías sanitarias, como monitoreo cotidiano del uso, puesta al día constante de guías clínicas, etc.</a:t>
            </a:r>
          </a:p>
        </p:txBody>
      </p:sp>
      <p:sp>
        <p:nvSpPr>
          <p:cNvPr id="57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73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19322FD9-BECC-4671-BD57-8C0229C3AE7E}" type="datetime3">
              <a:rPr lang="en-US" sz="1200">
                <a:latin typeface="Arial" charset="0"/>
                <a:cs typeface="Arial" charset="0"/>
              </a:rPr>
              <a:pPr eaLnBrk="1" hangingPunct="1"/>
              <a:t>19 November 2013</a:t>
            </a:fld>
            <a:endParaRPr lang="en-US" sz="1200">
              <a:latin typeface="Arial" charset="0"/>
              <a:cs typeface="Arial" charset="0"/>
            </a:endParaRPr>
          </a:p>
        </p:txBody>
      </p:sp>
      <p:sp>
        <p:nvSpPr>
          <p:cNvPr id="573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8A2652EE-E713-4B14-82F4-C8FA1BF6AB07}" type="slidenum">
              <a:rPr lang="en-US" sz="1200">
                <a:latin typeface="Arial" charset="0"/>
                <a:cs typeface="Arial" charset="0"/>
              </a:rPr>
              <a:pPr eaLnBrk="1" hangingPunct="1"/>
              <a:t>28</a:t>
            </a:fld>
            <a:endParaRPr lang="en-US" sz="120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F0AC3-6E5E-4CCC-B557-A3948E5B0478}" type="slidenum">
              <a:rPr lang="fr-CA"/>
              <a:pPr/>
              <a:t>29</a:t>
            </a:fld>
            <a:endParaRPr lang="fr-CA"/>
          </a:p>
        </p:txBody>
      </p:sp>
      <p:sp>
        <p:nvSpPr>
          <p:cNvPr id="1443842" name="Rectangle 2"/>
          <p:cNvSpPr>
            <a:spLocks noGrp="1" noRot="1" noChangeAspect="1" noChangeArrowheads="1" noTextEdit="1"/>
          </p:cNvSpPr>
          <p:nvPr>
            <p:ph type="sldImg"/>
          </p:nvPr>
        </p:nvSpPr>
        <p:spPr>
          <a:xfrm>
            <a:off x="1117600" y="696913"/>
            <a:ext cx="4648200" cy="3486150"/>
          </a:xfrm>
          <a:ln/>
        </p:spPr>
      </p:sp>
      <p:sp>
        <p:nvSpPr>
          <p:cNvPr id="1443843" name="Rectangle 3"/>
          <p:cNvSpPr>
            <a:spLocks noGrp="1" noChangeArrowheads="1"/>
          </p:cNvSpPr>
          <p:nvPr>
            <p:ph type="body" idx="1"/>
          </p:nvPr>
        </p:nvSpPr>
        <p:spPr>
          <a:xfrm>
            <a:off x="918294" y="4415134"/>
            <a:ext cx="5045227" cy="4183708"/>
          </a:xfrm>
        </p:spPr>
        <p:txBody>
          <a:bodyPr/>
          <a:lstStyle/>
          <a:p>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1122" indent="-288893">
              <a:defRPr sz="2400">
                <a:solidFill>
                  <a:schemeClr val="tx1"/>
                </a:solidFill>
                <a:latin typeface="Times"/>
              </a:defRPr>
            </a:lvl2pPr>
            <a:lvl3pPr marL="1155573" indent="-231115">
              <a:defRPr sz="2400">
                <a:solidFill>
                  <a:schemeClr val="tx1"/>
                </a:solidFill>
                <a:latin typeface="Times"/>
              </a:defRPr>
            </a:lvl3pPr>
            <a:lvl4pPr marL="1617802" indent="-231115">
              <a:defRPr sz="2400">
                <a:solidFill>
                  <a:schemeClr val="tx1"/>
                </a:solidFill>
                <a:latin typeface="Times"/>
              </a:defRPr>
            </a:lvl4pPr>
            <a:lvl5pPr marL="2080031" indent="-231115">
              <a:defRPr sz="2400">
                <a:solidFill>
                  <a:schemeClr val="tx1"/>
                </a:solidFill>
                <a:latin typeface="Times"/>
              </a:defRPr>
            </a:lvl5pPr>
            <a:lvl6pPr marL="2542261" indent="-231115" eaLnBrk="0" fontAlgn="base" hangingPunct="0">
              <a:spcBef>
                <a:spcPct val="0"/>
              </a:spcBef>
              <a:spcAft>
                <a:spcPct val="0"/>
              </a:spcAft>
              <a:defRPr sz="2400">
                <a:solidFill>
                  <a:schemeClr val="tx1"/>
                </a:solidFill>
                <a:latin typeface="Times"/>
              </a:defRPr>
            </a:lvl6pPr>
            <a:lvl7pPr marL="3004490" indent="-231115" eaLnBrk="0" fontAlgn="base" hangingPunct="0">
              <a:spcBef>
                <a:spcPct val="0"/>
              </a:spcBef>
              <a:spcAft>
                <a:spcPct val="0"/>
              </a:spcAft>
              <a:defRPr sz="2400">
                <a:solidFill>
                  <a:schemeClr val="tx1"/>
                </a:solidFill>
                <a:latin typeface="Times"/>
              </a:defRPr>
            </a:lvl7pPr>
            <a:lvl8pPr marL="3466719" indent="-231115" eaLnBrk="0" fontAlgn="base" hangingPunct="0">
              <a:spcBef>
                <a:spcPct val="0"/>
              </a:spcBef>
              <a:spcAft>
                <a:spcPct val="0"/>
              </a:spcAft>
              <a:defRPr sz="2400">
                <a:solidFill>
                  <a:schemeClr val="tx1"/>
                </a:solidFill>
                <a:latin typeface="Times"/>
              </a:defRPr>
            </a:lvl8pPr>
            <a:lvl9pPr marL="3928948" indent="-231115" eaLnBrk="0" fontAlgn="base" hangingPunct="0">
              <a:spcBef>
                <a:spcPct val="0"/>
              </a:spcBef>
              <a:spcAft>
                <a:spcPct val="0"/>
              </a:spcAft>
              <a:defRPr sz="2400">
                <a:solidFill>
                  <a:schemeClr val="tx1"/>
                </a:solidFill>
                <a:latin typeface="Times"/>
              </a:defRPr>
            </a:lvl9pPr>
          </a:lstStyle>
          <a:p>
            <a:fld id="{6272D3E1-0180-4351-ADE8-2C3384AAEBC0}" type="slidenum">
              <a:rPr lang="es-ES" sz="1200"/>
              <a:pPr/>
              <a:t>30</a:t>
            </a:fld>
            <a:endParaRPr lang="es-E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2</a:t>
            </a:fld>
            <a:endParaRPr lang="es-ES"/>
          </a:p>
        </p:txBody>
      </p:sp>
    </p:spTree>
    <p:extLst>
      <p:ext uri="{BB962C8B-B14F-4D97-AF65-F5344CB8AC3E}">
        <p14:creationId xmlns:p14="http://schemas.microsoft.com/office/powerpoint/2010/main" val="3795694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indent="-462229">
              <a:buFontTx/>
              <a:buChar char="•"/>
            </a:pPr>
            <a:r>
              <a:rPr lang="en-US" sz="2800" b="1" dirty="0"/>
              <a:t>Because of efficiency and equity consideration, it seems important to dissociate the individual’s contribution to finance the health system from the moment they seek healthcare</a:t>
            </a:r>
          </a:p>
          <a:p>
            <a:pPr lvl="1" indent="-462229">
              <a:buFontTx/>
              <a:buChar char="•"/>
            </a:pPr>
            <a:r>
              <a:rPr lang="en-CA" sz="2800" b="1" dirty="0"/>
              <a:t>No country has made significant progress towards SPH without strong political will… with concrete expressions of its fiscal priorities </a:t>
            </a:r>
          </a:p>
          <a:p>
            <a:pPr lvl="1" indent="-462229">
              <a:buFontTx/>
              <a:buChar char="•"/>
            </a:pPr>
            <a:r>
              <a:rPr lang="en-CA" sz="2800" b="1" dirty="0"/>
              <a:t>Private sector has to be considered in building up UHC but strong regulation has to be deployed along with expansion of public health expenditures to 5-6% of GDP</a:t>
            </a:r>
          </a:p>
          <a:p>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1122" indent="-288893">
              <a:defRPr sz="2400">
                <a:solidFill>
                  <a:schemeClr val="tx1"/>
                </a:solidFill>
                <a:latin typeface="Times"/>
              </a:defRPr>
            </a:lvl2pPr>
            <a:lvl3pPr marL="1155573" indent="-231115">
              <a:defRPr sz="2400">
                <a:solidFill>
                  <a:schemeClr val="tx1"/>
                </a:solidFill>
                <a:latin typeface="Times"/>
              </a:defRPr>
            </a:lvl3pPr>
            <a:lvl4pPr marL="1617802" indent="-231115">
              <a:defRPr sz="2400">
                <a:solidFill>
                  <a:schemeClr val="tx1"/>
                </a:solidFill>
                <a:latin typeface="Times"/>
              </a:defRPr>
            </a:lvl4pPr>
            <a:lvl5pPr marL="2080031" indent="-231115">
              <a:defRPr sz="2400">
                <a:solidFill>
                  <a:schemeClr val="tx1"/>
                </a:solidFill>
                <a:latin typeface="Times"/>
              </a:defRPr>
            </a:lvl5pPr>
            <a:lvl6pPr marL="2542261" indent="-231115" eaLnBrk="0" fontAlgn="base" hangingPunct="0">
              <a:spcBef>
                <a:spcPct val="0"/>
              </a:spcBef>
              <a:spcAft>
                <a:spcPct val="0"/>
              </a:spcAft>
              <a:defRPr sz="2400">
                <a:solidFill>
                  <a:schemeClr val="tx1"/>
                </a:solidFill>
                <a:latin typeface="Times"/>
              </a:defRPr>
            </a:lvl6pPr>
            <a:lvl7pPr marL="3004490" indent="-231115" eaLnBrk="0" fontAlgn="base" hangingPunct="0">
              <a:spcBef>
                <a:spcPct val="0"/>
              </a:spcBef>
              <a:spcAft>
                <a:spcPct val="0"/>
              </a:spcAft>
              <a:defRPr sz="2400">
                <a:solidFill>
                  <a:schemeClr val="tx1"/>
                </a:solidFill>
                <a:latin typeface="Times"/>
              </a:defRPr>
            </a:lvl7pPr>
            <a:lvl8pPr marL="3466719" indent="-231115" eaLnBrk="0" fontAlgn="base" hangingPunct="0">
              <a:spcBef>
                <a:spcPct val="0"/>
              </a:spcBef>
              <a:spcAft>
                <a:spcPct val="0"/>
              </a:spcAft>
              <a:defRPr sz="2400">
                <a:solidFill>
                  <a:schemeClr val="tx1"/>
                </a:solidFill>
                <a:latin typeface="Times"/>
              </a:defRPr>
            </a:lvl8pPr>
            <a:lvl9pPr marL="3928948" indent="-231115" eaLnBrk="0" fontAlgn="base" hangingPunct="0">
              <a:spcBef>
                <a:spcPct val="0"/>
              </a:spcBef>
              <a:spcAft>
                <a:spcPct val="0"/>
              </a:spcAft>
              <a:defRPr sz="2400">
                <a:solidFill>
                  <a:schemeClr val="tx1"/>
                </a:solidFill>
                <a:latin typeface="Times"/>
              </a:defRPr>
            </a:lvl9pPr>
          </a:lstStyle>
          <a:p>
            <a:fld id="{FFE1ED3F-8147-42E1-ABB9-EF61000F96FA}" type="slidenum">
              <a:rPr lang="en-US" sz="1200"/>
              <a:pPr/>
              <a:t>31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p>
          <a:p>
            <a:pPr defTabSz="924458">
              <a:defRPr/>
            </a:pPr>
            <a:r>
              <a:rPr lang="en-US" dirty="0">
                <a:latin typeface="Calibri" pitchFamily="34" charset="0"/>
              </a:rPr>
              <a:t>Even if all countries in the region have made progress over time with regards to some health </a:t>
            </a:r>
            <a:r>
              <a:rPr lang="en-US" dirty="0" err="1">
                <a:latin typeface="Calibri" pitchFamily="34" charset="0"/>
              </a:rPr>
              <a:t>variabls</a:t>
            </a:r>
            <a:r>
              <a:rPr lang="en-US" dirty="0">
                <a:latin typeface="Calibri" pitchFamily="34" charset="0"/>
              </a:rPr>
              <a:t> like mortal maternity rate and infant mortality rate; there are persistent inequalities among countries.  </a:t>
            </a:r>
          </a:p>
          <a:p>
            <a:pPr defTabSz="924458">
              <a:defRPr/>
            </a:pPr>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3</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4</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5</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present work has been organized through a mix of qualitative and quantitative approaches based on existing secondary data. The following aspects are being considered:</a:t>
            </a:r>
            <a:endParaRPr lang="es-CL" dirty="0"/>
          </a:p>
          <a:p>
            <a:pPr lvl="0"/>
            <a:r>
              <a:rPr lang="en-CA" dirty="0"/>
              <a:t>The political and financial commitments assumed by countries of the region in order to make progress towards UHC; including laws and legal framework, plans, policies and/or programs as well as fiscal priority expressed by financial resources injected to the health systems.</a:t>
            </a:r>
            <a:endParaRPr lang="es-CL" dirty="0"/>
          </a:p>
          <a:p>
            <a:pPr lvl="0"/>
            <a:r>
              <a:rPr lang="en-CA" dirty="0"/>
              <a:t>The three dimensions of UHC: </a:t>
            </a:r>
            <a:r>
              <a:rPr lang="en-CA" b="1" dirty="0"/>
              <a:t>population coverage</a:t>
            </a:r>
            <a:r>
              <a:rPr lang="en-CA" dirty="0"/>
              <a:t> to ensure access (based on needs) to </a:t>
            </a:r>
            <a:r>
              <a:rPr lang="en-CA" b="1" dirty="0"/>
              <a:t>services</a:t>
            </a:r>
            <a:r>
              <a:rPr lang="en-CA" dirty="0"/>
              <a:t> (promotion, preventive, curative, rehabilitation, palliative) with sufficient quality to be effective; while ensuring </a:t>
            </a:r>
            <a:r>
              <a:rPr lang="en-CA" b="1" dirty="0"/>
              <a:t>financial protection</a:t>
            </a:r>
            <a:r>
              <a:rPr lang="en-CA" dirty="0"/>
              <a:t>. </a:t>
            </a:r>
            <a:endParaRPr lang="es-CL" dirty="0"/>
          </a:p>
          <a:p>
            <a:pPr lvl="0"/>
            <a:r>
              <a:rPr lang="en-CA" dirty="0"/>
              <a:t>The capacity of the health authorities to promote, lead and sustain transformation initiatives towards UHC. In other words, the capacity to assume its steering role to ensure adequate governance of the health system in order to align enabling factors (regulation, finance, </a:t>
            </a:r>
            <a:r>
              <a:rPr lang="en-CA" dirty="0" err="1"/>
              <a:t>intersectoral</a:t>
            </a:r>
            <a:r>
              <a:rPr lang="en-CA" dirty="0"/>
              <a:t> approach, social dialogue and participation) with UHC.</a:t>
            </a:r>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7</a:t>
            </a:fld>
            <a:endParaRPr lang="es-CL"/>
          </a:p>
        </p:txBody>
      </p:sp>
    </p:spTree>
    <p:extLst>
      <p:ext uri="{BB962C8B-B14F-4D97-AF65-F5344CB8AC3E}">
        <p14:creationId xmlns:p14="http://schemas.microsoft.com/office/powerpoint/2010/main" val="406898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901">
              <a:lnSpc>
                <a:spcPct val="90000"/>
              </a:lnSpc>
              <a:spcBef>
                <a:spcPct val="45000"/>
              </a:spcBef>
              <a:buClr>
                <a:srgbClr val="000099"/>
              </a:buClr>
            </a:pPr>
            <a:r>
              <a:rPr lang="en-GB" sz="1100"/>
              <a:t>Is not just financial protection (but will ensure financial protection)</a:t>
            </a:r>
          </a:p>
          <a:p>
            <a:pPr defTabSz="808901">
              <a:lnSpc>
                <a:spcPct val="90000"/>
              </a:lnSpc>
              <a:spcBef>
                <a:spcPct val="45000"/>
              </a:spcBef>
              <a:buClr>
                <a:srgbClr val="000099"/>
              </a:buClr>
            </a:pPr>
            <a:r>
              <a:rPr lang="en-GB" sz="1100"/>
              <a:t>Is certainly not limited to UHI (even if UHI may under certain conditions help to move towards UHC)</a:t>
            </a:r>
          </a:p>
          <a:p>
            <a:pPr defTabSz="808901">
              <a:lnSpc>
                <a:spcPct val="90000"/>
              </a:lnSpc>
              <a:spcBef>
                <a:spcPct val="45000"/>
              </a:spcBef>
              <a:buClr>
                <a:srgbClr val="000099"/>
              </a:buClr>
            </a:pPr>
            <a:r>
              <a:rPr lang="en-GB" sz="1100"/>
              <a:t>Is not just a way to cover only the poorest and the most vulnerable (but they will be protected by UHC)</a:t>
            </a:r>
          </a:p>
          <a:p>
            <a:pPr defTabSz="808901">
              <a:lnSpc>
                <a:spcPct val="90000"/>
              </a:lnSpc>
              <a:spcBef>
                <a:spcPct val="45000"/>
              </a:spcBef>
              <a:buClr>
                <a:srgbClr val="000099"/>
              </a:buClr>
            </a:pPr>
            <a:r>
              <a:rPr lang="en-GB" sz="1100"/>
              <a:t>Is not a strategy to privatize health systems (even if under strong regulation private sector may play an important role in UHC, for instance, in delivering quality health care)</a:t>
            </a:r>
          </a:p>
          <a:p>
            <a:pPr defTabSz="808901">
              <a:lnSpc>
                <a:spcPct val="90000"/>
              </a:lnSpc>
              <a:spcBef>
                <a:spcPct val="45000"/>
              </a:spcBef>
              <a:buClr>
                <a:srgbClr val="000099"/>
              </a:buClr>
            </a:pPr>
            <a:endParaRPr lang="en-GB" sz="1100"/>
          </a:p>
          <a:p>
            <a:pPr defTabSz="808901">
              <a:lnSpc>
                <a:spcPct val="90000"/>
              </a:lnSpc>
              <a:spcBef>
                <a:spcPct val="45000"/>
              </a:spcBef>
              <a:buClr>
                <a:srgbClr val="000099"/>
              </a:buClr>
            </a:pPr>
            <a:endParaRPr lang="en-GB" sz="1100"/>
          </a:p>
        </p:txBody>
      </p:sp>
      <p:sp>
        <p:nvSpPr>
          <p:cNvPr id="51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AE6C4BF-CB02-4FDB-8634-D6B012217620}" type="datetime3">
              <a:rPr lang="en-US" sz="1200">
                <a:latin typeface="Arial" charset="0"/>
                <a:cs typeface="Arial" charset="0"/>
              </a:rPr>
              <a:pPr eaLnBrk="1" hangingPunct="1"/>
              <a:t>19 November 2013</a:t>
            </a:fld>
            <a:endParaRPr lang="en-US" sz="1200">
              <a:latin typeface="Arial" charset="0"/>
              <a:cs typeface="Arial" charset="0"/>
            </a:endParaRP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9B6E138B-2A8E-4099-B0D0-6922281C8EF8}" type="slidenum">
              <a:rPr lang="en-US" sz="1200">
                <a:latin typeface="Arial" charset="0"/>
                <a:cs typeface="Arial" charset="0"/>
              </a:rPr>
              <a:pPr eaLnBrk="1" hangingPunct="1"/>
              <a:t>8</a:t>
            </a:fld>
            <a:endParaRPr lang="en-US" sz="120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1122" indent="-288893" eaLnBrk="0" hangingPunct="0">
              <a:defRPr sz="2400">
                <a:solidFill>
                  <a:schemeClr val="tx1"/>
                </a:solidFill>
                <a:latin typeface="Calibri" charset="0"/>
                <a:ea typeface="ＭＳ Ｐゴシック" charset="0"/>
              </a:defRPr>
            </a:lvl2pPr>
            <a:lvl3pPr marL="1155573" indent="-231115" eaLnBrk="0" hangingPunct="0">
              <a:defRPr sz="2400">
                <a:solidFill>
                  <a:schemeClr val="tx1"/>
                </a:solidFill>
                <a:latin typeface="Calibri" charset="0"/>
                <a:ea typeface="ＭＳ Ｐゴシック" charset="0"/>
              </a:defRPr>
            </a:lvl3pPr>
            <a:lvl4pPr marL="1617802" indent="-231115" eaLnBrk="0" hangingPunct="0">
              <a:defRPr sz="2400">
                <a:solidFill>
                  <a:schemeClr val="tx1"/>
                </a:solidFill>
                <a:latin typeface="Calibri" charset="0"/>
                <a:ea typeface="ＭＳ Ｐゴシック" charset="0"/>
              </a:defRPr>
            </a:lvl4pPr>
            <a:lvl5pPr marL="2080031" indent="-231115" eaLnBrk="0" hangingPunct="0">
              <a:defRPr sz="2400">
                <a:solidFill>
                  <a:schemeClr val="tx1"/>
                </a:solidFill>
                <a:latin typeface="Calibri" charset="0"/>
                <a:ea typeface="ＭＳ Ｐゴシック" charset="0"/>
              </a:defRPr>
            </a:lvl5pPr>
            <a:lvl6pPr marL="2542261" indent="-231115" eaLnBrk="0" fontAlgn="base" hangingPunct="0">
              <a:spcBef>
                <a:spcPct val="0"/>
              </a:spcBef>
              <a:spcAft>
                <a:spcPct val="0"/>
              </a:spcAft>
              <a:defRPr sz="2400">
                <a:solidFill>
                  <a:schemeClr val="tx1"/>
                </a:solidFill>
                <a:latin typeface="Calibri" charset="0"/>
                <a:ea typeface="ＭＳ Ｐゴシック" charset="0"/>
              </a:defRPr>
            </a:lvl6pPr>
            <a:lvl7pPr marL="3004490" indent="-231115" eaLnBrk="0" fontAlgn="base" hangingPunct="0">
              <a:spcBef>
                <a:spcPct val="0"/>
              </a:spcBef>
              <a:spcAft>
                <a:spcPct val="0"/>
              </a:spcAft>
              <a:defRPr sz="2400">
                <a:solidFill>
                  <a:schemeClr val="tx1"/>
                </a:solidFill>
                <a:latin typeface="Calibri" charset="0"/>
                <a:ea typeface="ＭＳ Ｐゴシック" charset="0"/>
              </a:defRPr>
            </a:lvl7pPr>
            <a:lvl8pPr marL="3466719" indent="-231115" eaLnBrk="0" fontAlgn="base" hangingPunct="0">
              <a:spcBef>
                <a:spcPct val="0"/>
              </a:spcBef>
              <a:spcAft>
                <a:spcPct val="0"/>
              </a:spcAft>
              <a:defRPr sz="2400">
                <a:solidFill>
                  <a:schemeClr val="tx1"/>
                </a:solidFill>
                <a:latin typeface="Calibri" charset="0"/>
                <a:ea typeface="ＭＳ Ｐゴシック" charset="0"/>
              </a:defRPr>
            </a:lvl8pPr>
            <a:lvl9pPr marL="3928948" indent="-23111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02875F-B24A-5C47-ACFC-66A0FE43AB3D}" type="slidenum">
              <a:rPr lang="en-US" sz="1200"/>
              <a:pPr eaLnBrk="1" hangingPunct="1"/>
              <a:t>9</a:t>
            </a:fld>
            <a:endParaRPr lang="en-US" sz="120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bwMode="auto">
          <a:xfrm>
            <a:off x="917575" y="4415790"/>
            <a:ext cx="504666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PE" sz="500" dirty="0">
                <a:solidFill>
                  <a:schemeClr val="bg1"/>
                </a:solidFill>
                <a:latin typeface="Arial" charset="0"/>
                <a:cs typeface="Arial" charset="0"/>
              </a:rPr>
              <a:t>Este gráfico representa el perfil de ingresos y el financiamiento del consumo en bienes y servicios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c</a:t>
            </a:r>
            <a:r>
              <a:rPr lang="es-PE" sz="500" dirty="0">
                <a:solidFill>
                  <a:schemeClr val="bg1"/>
                </a:solidFill>
                <a:latin typeface="Arial" charset="0"/>
                <a:cs typeface="Arial" charset="0"/>
              </a:rPr>
              <a:t>) y del gasto en salud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z</a:t>
            </a:r>
            <a:r>
              <a:rPr lang="es-PE" sz="500" dirty="0">
                <a:solidFill>
                  <a:schemeClr val="bg1"/>
                </a:solidFill>
                <a:latin typeface="Arial" charset="0"/>
                <a:cs typeface="Arial" charset="0"/>
              </a:rPr>
              <a:t>) a través del ciclo de vida: Tasas de ahorro (S</a:t>
            </a:r>
            <a:r>
              <a:rPr lang="es-PE" sz="500" baseline="-25000" dirty="0">
                <a:solidFill>
                  <a:schemeClr val="bg1"/>
                </a:solidFill>
                <a:latin typeface="Arial" charset="0"/>
                <a:cs typeface="Arial" charset="0"/>
              </a:rPr>
              <a:t>2</a:t>
            </a:r>
            <a:r>
              <a:rPr lang="es-PE" sz="500" dirty="0">
                <a:solidFill>
                  <a:schemeClr val="bg1"/>
                </a:solidFill>
                <a:latin typeface="Arial" charset="0"/>
                <a:cs typeface="Arial" charset="0"/>
              </a:rPr>
              <a:t>) y transferencias inter-generacionales (Tr</a:t>
            </a:r>
            <a:r>
              <a:rPr lang="es-PE" sz="500" baseline="-25000" dirty="0">
                <a:solidFill>
                  <a:schemeClr val="bg1"/>
                </a:solidFill>
                <a:latin typeface="Arial" charset="0"/>
                <a:cs typeface="Arial" charset="0"/>
              </a:rPr>
              <a:t>23</a:t>
            </a:r>
            <a:r>
              <a:rPr lang="es-PE" sz="500" dirty="0">
                <a:solidFill>
                  <a:schemeClr val="bg1"/>
                </a:solidFill>
                <a:latin typeface="Arial" charset="0"/>
                <a:cs typeface="Arial" charset="0"/>
              </a:rPr>
              <a:t>) de aquellos que se encuentran en etapa “productiva” (luego de la adolescencia hasta el retiro) hacia la generación anterior (G</a:t>
            </a:r>
            <a:r>
              <a:rPr lang="es-PE" sz="500" baseline="-25000" dirty="0">
                <a:solidFill>
                  <a:schemeClr val="bg1"/>
                </a:solidFill>
                <a:latin typeface="Arial" charset="0"/>
                <a:cs typeface="Arial" charset="0"/>
              </a:rPr>
              <a:t>1</a:t>
            </a:r>
            <a:r>
              <a:rPr lang="es-PE" sz="500" dirty="0">
                <a:solidFill>
                  <a:schemeClr val="bg1"/>
                </a:solidFill>
                <a:latin typeface="Arial" charset="0"/>
                <a:cs typeface="Arial" charset="0"/>
              </a:rPr>
              <a:t>) y la generación venidera (G</a:t>
            </a:r>
            <a:r>
              <a:rPr lang="es-PE" sz="500" baseline="-25000" dirty="0">
                <a:solidFill>
                  <a:schemeClr val="bg1"/>
                </a:solidFill>
                <a:latin typeface="Arial" charset="0"/>
                <a:cs typeface="Arial" charset="0"/>
              </a:rPr>
              <a:t>3</a:t>
            </a:r>
            <a:r>
              <a:rPr lang="es-PE" sz="500" dirty="0">
                <a:solidFill>
                  <a:schemeClr val="bg1"/>
                </a:solidFill>
                <a:latin typeface="Arial" charset="0"/>
                <a:cs typeface="Arial" charset="0"/>
              </a:rPr>
              <a:t>). </a:t>
            </a:r>
          </a:p>
          <a:p>
            <a:pPr eaLnBrk="1" hangingPunct="1">
              <a:spcBef>
                <a:spcPct val="0"/>
              </a:spcBef>
            </a:pPr>
            <a:r>
              <a:rPr lang="es-PE" sz="500" dirty="0">
                <a:solidFill>
                  <a:schemeClr val="bg1"/>
                </a:solidFill>
                <a:latin typeface="Arial" charset="0"/>
                <a:cs typeface="Arial" charset="0"/>
              </a:rPr>
              <a:t>Las intervenciones de política publica (salud publica) pueden identificarse a través del ciclo y con un mayor énfasis en la prevención en las etapas mas tempranas; la motivación a cambios en los estilos de vida (en la edad adulta); y haciendo mas efectivo el tratamiento una vez que la enfermedad esta presente en las etapas mas avanzadas.</a:t>
            </a:r>
            <a:endParaRPr lang="es-ES" sz="500" dirty="0">
              <a:solidFill>
                <a:schemeClr val="bg1"/>
              </a:solidFill>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901">
              <a:lnSpc>
                <a:spcPct val="90000"/>
              </a:lnSpc>
              <a:spcBef>
                <a:spcPct val="45000"/>
              </a:spcBef>
              <a:buClr>
                <a:srgbClr val="000099"/>
              </a:buClr>
            </a:pPr>
            <a:endParaRPr lang="en-GB" sz="1100" dirty="0"/>
          </a:p>
        </p:txBody>
      </p:sp>
      <p:sp>
        <p:nvSpPr>
          <p:cNvPr id="51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AE6C4BF-CB02-4FDB-8634-D6B012217620}" type="datetime3">
              <a:rPr lang="en-US" sz="1200">
                <a:latin typeface="Arial" charset="0"/>
                <a:cs typeface="Arial" charset="0"/>
              </a:rPr>
              <a:pPr eaLnBrk="1" hangingPunct="1"/>
              <a:t>19 November 2013</a:t>
            </a:fld>
            <a:endParaRPr lang="en-US" sz="1200">
              <a:latin typeface="Arial" charset="0"/>
              <a:cs typeface="Arial" charset="0"/>
            </a:endParaRP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9B6E138B-2A8E-4099-B0D0-6922281C8EF8}" type="slidenum">
              <a:rPr lang="en-US" sz="1200">
                <a:latin typeface="Arial" charset="0"/>
                <a:cs typeface="Arial" charset="0"/>
              </a:rPr>
              <a:pPr eaLnBrk="1" hangingPunct="1"/>
              <a:t>10</a:t>
            </a:fld>
            <a:endParaRPr lang="en-US" sz="120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86088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924664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69245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 y="-1"/>
            <a:ext cx="9244406" cy="6945631"/>
          </a:xfrm>
          <a:prstGeom prst="rect">
            <a:avLst/>
          </a:prstGeom>
        </p:spPr>
      </p:pic>
      <p:pic>
        <p:nvPicPr>
          <p:cNvPr id="5" name="Picture 4"/>
          <p:cNvPicPr>
            <a:picLocks noChangeAspect="1"/>
          </p:cNvPicPr>
          <p:nvPr/>
        </p:nvPicPr>
        <p:blipFill>
          <a:blip r:embed="rId3"/>
          <a:stretch>
            <a:fillRect/>
          </a:stretch>
        </p:blipFill>
        <p:spPr>
          <a:xfrm>
            <a:off x="3527945" y="5439107"/>
            <a:ext cx="2136762" cy="139837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5614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36"/>
            <a:ext cx="8229600" cy="1143000"/>
          </a:xfrm>
          <a:prstGeom prst="rect">
            <a:avLst/>
          </a:prstGeom>
        </p:spPr>
        <p:txBody>
          <a:bodyPr/>
          <a:lstStyle>
            <a:lvl1pPr>
              <a:defRPr>
                <a:solidFill>
                  <a:srgbClr val="0070C0"/>
                </a:solidFill>
                <a:effectLst>
                  <a:outerShdw blurRad="38100" dist="38100" dir="2700000" algn="tl">
                    <a:srgbClr val="000000">
                      <a:alpha val="43137"/>
                    </a:srgbClr>
                  </a:outerShdw>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472966" y="6290441"/>
            <a:ext cx="2349062" cy="551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9278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414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3"/>
            <a:ext cx="4068762"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3"/>
            <a:ext cx="4070350"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559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102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a:defRPr lang="en-US">
                <a:solidFill>
                  <a:srgbClr val="0070C0"/>
                </a:solidFill>
                <a:effectLst>
                  <a:outerShdw blurRad="38100" dist="38100" dir="2700000" algn="tl">
                    <a:srgbClr val="000000">
                      <a:alpha val="43137"/>
                    </a:srgbClr>
                  </a:outerShdw>
                </a:effectLst>
                <a:latin typeface="+mj-lt"/>
              </a:defRPr>
            </a:lvl1pPr>
          </a:lstStyle>
          <a:p>
            <a:pPr lvl="0"/>
            <a:r>
              <a:rPr lang="en-US" smtClean="0"/>
              <a:t>Click to edit Master title style</a:t>
            </a:r>
            <a:endParaRPr lang="en-US"/>
          </a:p>
        </p:txBody>
      </p:sp>
    </p:spTree>
    <p:extLst>
      <p:ext uri="{BB962C8B-B14F-4D97-AF65-F5344CB8AC3E}">
        <p14:creationId xmlns:p14="http://schemas.microsoft.com/office/powerpoint/2010/main" val="2832425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75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3386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153206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541463"/>
            <a:ext cx="8291512" cy="4310062"/>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944383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3193322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89693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141491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052240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2097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56362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217943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23693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5C2FE-E09F-4B62-84AD-ABBC5B24954B}" type="datetimeFigureOut">
              <a:rPr lang="es-VE" smtClean="0"/>
              <a:t>19/11/2013</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4DDDD-A805-408E-A6B8-5814CD1E06DC}" type="slidenum">
              <a:rPr lang="es-VE" smtClean="0"/>
              <a:t>‹#›</a:t>
            </a:fld>
            <a:endParaRPr lang="es-VE"/>
          </a:p>
        </p:txBody>
      </p:sp>
    </p:spTree>
    <p:extLst>
      <p:ext uri="{BB962C8B-B14F-4D97-AF65-F5344CB8AC3E}">
        <p14:creationId xmlns:p14="http://schemas.microsoft.com/office/powerpoint/2010/main" val="3586148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creen shot 2013-06-06 at 1.56.39 PM.png"/>
          <p:cNvPicPr>
            <a:picLocks noChangeAspect="1"/>
          </p:cNvPicPr>
          <p:nvPr/>
        </p:nvPicPr>
        <p:blipFill>
          <a:blip r:embed="rId12"/>
          <a:stretch>
            <a:fillRect/>
          </a:stretch>
        </p:blipFill>
        <p:spPr>
          <a:xfrm>
            <a:off x="0" y="1219200"/>
            <a:ext cx="9144000" cy="762000"/>
          </a:xfrm>
          <a:prstGeom prst="rect">
            <a:avLst/>
          </a:prstGeom>
        </p:spPr>
      </p:pic>
      <p:sp>
        <p:nvSpPr>
          <p:cNvPr id="13" name="Rectangle 7"/>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prstTxWarp prst="textNoShape">
              <a:avLst/>
            </a:prstTxWarp>
          </a:bodyPr>
          <a:lstStyle/>
          <a:p>
            <a:pPr algn="r" rtl="0"/>
            <a:fld id="{3D35E3A0-7489-5B4A-9178-1EFC836545FF}" type="slidenum">
              <a:rPr lang="ar-SA" sz="1500">
                <a:solidFill>
                  <a:srgbClr val="72BBE8"/>
                </a:solidFill>
                <a:latin typeface="Arial Narrow" charset="0"/>
              </a:rPr>
              <a:pPr algn="r" rtl="0"/>
              <a:t>‹#›</a:t>
            </a:fld>
            <a:r>
              <a:rPr lang="en-US" sz="1500" dirty="0">
                <a:solidFill>
                  <a:srgbClr val="72BBE8"/>
                </a:solidFill>
                <a:latin typeface="Arial Narrow" charset="0"/>
              </a:rPr>
              <a:t> </a:t>
            </a:r>
            <a:r>
              <a:rPr lang="en-US" sz="2100" baseline="14000" dirty="0">
                <a:solidFill>
                  <a:schemeClr val="bg1"/>
                </a:solidFill>
                <a:latin typeface="Arial Narrow" charset="0"/>
              </a:rPr>
              <a:t>|</a:t>
            </a:r>
          </a:p>
        </p:txBody>
      </p:sp>
      <p:pic>
        <p:nvPicPr>
          <p:cNvPr id="14" name="Picture 13"/>
          <p:cNvPicPr>
            <a:picLocks noChangeAspect="1"/>
          </p:cNvPicPr>
          <p:nvPr/>
        </p:nvPicPr>
        <p:blipFill>
          <a:blip r:embed="rId13"/>
          <a:stretch>
            <a:fillRect/>
          </a:stretch>
        </p:blipFill>
        <p:spPr>
          <a:xfrm>
            <a:off x="5220072" y="6021288"/>
            <a:ext cx="3645520" cy="613602"/>
          </a:xfrm>
          <a:prstGeom prst="rect">
            <a:avLst/>
          </a:prstGeom>
        </p:spPr>
      </p:pic>
      <p:sp>
        <p:nvSpPr>
          <p:cNvPr id="15"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
        <p:nvSpPr>
          <p:cNvPr id="16" name="Rectangle 3"/>
          <p:cNvSpPr>
            <a:spLocks noGrp="1" noChangeArrowheads="1"/>
          </p:cNvSpPr>
          <p:nvPr>
            <p:ph type="body" idx="1"/>
          </p:nvPr>
        </p:nvSpPr>
        <p:spPr bwMode="auto">
          <a:xfrm>
            <a:off x="442913" y="1541463"/>
            <a:ext cx="8291512" cy="43100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773363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2.jpeg"/><Relationship Id="rId7"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google.ca/imgres?imgurl&amp;imgrefurl=http://samdutton.wordpress.com/2009/03/09/treat-yourself-right/&amp;h=0&amp;w=0&amp;sz=1&amp;tbnid=qXx7PwebwlYWjM&amp;tbnh=140&amp;tbnw=330&amp;prev=/search?q=health+professionals&amp;tbm=isch&amp;tbo=u&amp;zoom=1&amp;q=health%20professionals&amp;docid=-ZZaRz4JjG0QtM&amp;hl=en&amp;ei=3M7cUcOXFa3pywHOlYCIDg&amp;ved=0CAIQsCU" TargetMode="External"/><Relationship Id="rId5" Type="http://schemas.openxmlformats.org/officeDocument/2006/relationships/image" Target="../media/image64.pn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68.jpe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7.pn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8732" y="809830"/>
            <a:ext cx="8229600" cy="1901860"/>
          </a:xfrm>
          <a:prstGeom prst="rect">
            <a:avLst/>
          </a:prstGeom>
        </p:spPr>
        <p:txBody>
          <a:bodyPr/>
          <a:lst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a:lstStyle>
          <a:p>
            <a:pPr fontAlgn="auto">
              <a:spcAft>
                <a:spcPts val="0"/>
              </a:spcAft>
            </a:pPr>
            <a:r>
              <a:rPr lang="es-CL" sz="4800" dirty="0" smtClean="0">
                <a:solidFill>
                  <a:schemeClr val="bg1"/>
                </a:solidFill>
                <a:effectLst>
                  <a:outerShdw blurRad="38100" dist="38100" dir="2700000" algn="tl">
                    <a:srgbClr val="000000">
                      <a:alpha val="43137"/>
                    </a:srgbClr>
                  </a:outerShdw>
                </a:effectLst>
                <a:latin typeface="+mj-lt"/>
              </a:rPr>
              <a:t>Sustentabilidad de los Seguros de Salud a nivel Mundial</a:t>
            </a: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Cristian Morales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Financiamiento y Economía de la Salud, HSS/HS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(moralesc@paho.org)</a:t>
            </a:r>
            <a:endParaRPr lang="es-VE" sz="2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674919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55314" y="6612540"/>
            <a:ext cx="1492716" cy="276999"/>
          </a:xfrm>
          <a:prstGeom prst="rect">
            <a:avLst/>
          </a:prstGeom>
          <a:noFill/>
        </p:spPr>
        <p:txBody>
          <a:bodyPr wrap="none" rtlCol="0">
            <a:spAutoFit/>
          </a:bodyPr>
          <a:lstStyle/>
          <a:p>
            <a:r>
              <a:rPr lang="es-CL" sz="1200" dirty="0" smtClean="0">
                <a:latin typeface="+mj-lt"/>
              </a:rPr>
              <a:t>Fuente: censo, 2011</a:t>
            </a:r>
            <a:endParaRPr lang="es-CL" sz="1200" dirty="0">
              <a:latin typeface="+mj-lt"/>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 y="400527"/>
            <a:ext cx="8933614" cy="621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3877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314325"/>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AutoShape 49"/>
          <p:cNvSpPr>
            <a:spLocks noChangeArrowheads="1"/>
          </p:cNvSpPr>
          <p:nvPr/>
        </p:nvSpPr>
        <p:spPr bwMode="auto">
          <a:xfrm>
            <a:off x="1376870" y="1522116"/>
            <a:ext cx="2191598" cy="919401"/>
          </a:xfrm>
          <a:prstGeom prst="roundRect">
            <a:avLst>
              <a:gd name="adj" fmla="val 16667"/>
            </a:avLst>
          </a:prstGeom>
          <a:solidFill>
            <a:schemeClr val="bg1"/>
          </a:solidFill>
          <a:ln>
            <a:noFill/>
          </a:ln>
          <a:extLst/>
        </p:spPr>
        <p:txBody>
          <a:bodyPr wrap="square">
            <a:spAutoFit/>
          </a:bodyPr>
          <a:lstStyle/>
          <a:p>
            <a:r>
              <a:rPr kumimoji="1" lang="es-CL" sz="2400" b="1" dirty="0">
                <a:solidFill>
                  <a:srgbClr val="FF0000"/>
                </a:solidFill>
                <a:latin typeface="Calibri" pitchFamily="34" charset="0"/>
              </a:rPr>
              <a:t>La nueva </a:t>
            </a:r>
            <a:r>
              <a:rPr kumimoji="1" lang="es-CL" sz="2400" b="1" dirty="0" smtClean="0">
                <a:solidFill>
                  <a:srgbClr val="FF0000"/>
                </a:solidFill>
                <a:latin typeface="Calibri" pitchFamily="34" charset="0"/>
              </a:rPr>
              <a:t>complejidad</a:t>
            </a:r>
            <a:endParaRPr kumimoji="1" lang="es-CL" sz="2400" b="1" dirty="0">
              <a:solidFill>
                <a:srgbClr val="FF0000"/>
              </a:solidFill>
              <a:latin typeface="Calibri"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259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401" y="404264"/>
            <a:ext cx="4709174" cy="620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1" y="2482653"/>
            <a:ext cx="6292091" cy="437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085" y="5891947"/>
            <a:ext cx="2011636" cy="96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4683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a:spLocks noChangeArrowheads="1"/>
          </p:cNvSpPr>
          <p:nvPr/>
        </p:nvSpPr>
        <p:spPr bwMode="auto">
          <a:xfrm>
            <a:off x="483481" y="6000805"/>
            <a:ext cx="13115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000" dirty="0" err="1">
                <a:latin typeface="Calibri" pitchFamily="34" charset="0"/>
              </a:rPr>
              <a:t>Fuente</a:t>
            </a:r>
            <a:r>
              <a:rPr lang="en-US" sz="1000" dirty="0">
                <a:latin typeface="Calibri" pitchFamily="34" charset="0"/>
              </a:rPr>
              <a:t>: </a:t>
            </a:r>
            <a:r>
              <a:rPr lang="en-US" sz="1000" dirty="0" smtClean="0">
                <a:latin typeface="Calibri" pitchFamily="34" charset="0"/>
              </a:rPr>
              <a:t>CEPAL, </a:t>
            </a:r>
            <a:r>
              <a:rPr lang="en-US" sz="1000" dirty="0">
                <a:latin typeface="Calibri" pitchFamily="34" charset="0"/>
              </a:rPr>
              <a:t>2013</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481" y="189178"/>
            <a:ext cx="8203333" cy="577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8728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5" y="53731"/>
            <a:ext cx="8718336" cy="685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841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Freeform 42"/>
          <p:cNvSpPr>
            <a:spLocks/>
          </p:cNvSpPr>
          <p:nvPr/>
        </p:nvSpPr>
        <p:spPr bwMode="auto">
          <a:xfrm>
            <a:off x="5086973" y="2412128"/>
            <a:ext cx="1008063" cy="1320061"/>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57" name="Freeform 9"/>
          <p:cNvSpPr>
            <a:spLocks/>
          </p:cNvSpPr>
          <p:nvPr/>
        </p:nvSpPr>
        <p:spPr bwMode="auto">
          <a:xfrm>
            <a:off x="1908175" y="2301766"/>
            <a:ext cx="1223963" cy="2640122"/>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59" name="Freeform 11"/>
          <p:cNvSpPr>
            <a:spLocks/>
          </p:cNvSpPr>
          <p:nvPr/>
        </p:nvSpPr>
        <p:spPr bwMode="auto">
          <a:xfrm>
            <a:off x="1403350" y="1487862"/>
            <a:ext cx="1557283" cy="3097213"/>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66" name="Freeform 18"/>
          <p:cNvSpPr>
            <a:spLocks/>
          </p:cNvSpPr>
          <p:nvPr/>
        </p:nvSpPr>
        <p:spPr bwMode="auto">
          <a:xfrm>
            <a:off x="5253800" y="1527683"/>
            <a:ext cx="2944265" cy="2377521"/>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78" name="Oval 30"/>
          <p:cNvSpPr>
            <a:spLocks noChangeArrowheads="1"/>
          </p:cNvSpPr>
          <p:nvPr/>
        </p:nvSpPr>
        <p:spPr bwMode="auto">
          <a:xfrm>
            <a:off x="7121931" y="4087061"/>
            <a:ext cx="1881293" cy="1243841"/>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s-CL">
              <a:latin typeface="Calibri" pitchFamily="34" charset="0"/>
            </a:endParaRPr>
          </a:p>
        </p:txBody>
      </p:sp>
      <p:sp>
        <p:nvSpPr>
          <p:cNvPr id="2084" name="Text Box 36"/>
          <p:cNvSpPr txBox="1">
            <a:spLocks noChangeArrowheads="1"/>
          </p:cNvSpPr>
          <p:nvPr/>
        </p:nvSpPr>
        <p:spPr bwMode="auto">
          <a:xfrm>
            <a:off x="7250852" y="4079780"/>
            <a:ext cx="1752371" cy="1200329"/>
          </a:xfrm>
          <a:prstGeom prst="rect">
            <a:avLst/>
          </a:prstGeom>
          <a:noFill/>
          <a:ln>
            <a:noFill/>
          </a:ln>
          <a:effectLst/>
          <a:extLst/>
        </p:spPr>
        <p:txBody>
          <a:bodyPr wrap="square">
            <a:spAutoFit/>
          </a:bodyPr>
          <a:lstStyle/>
          <a:p>
            <a:pPr algn="ctr"/>
            <a:r>
              <a:rPr kumimoji="1" lang="es-CL" sz="2000" b="1" dirty="0" smtClean="0">
                <a:latin typeface="Calibri" pitchFamily="34" charset="0"/>
              </a:rPr>
              <a:t>Red</a:t>
            </a:r>
          </a:p>
          <a:p>
            <a:pPr algn="ctr"/>
            <a:r>
              <a:rPr kumimoji="1" lang="es-CL" sz="2000" b="1" dirty="0" smtClean="0">
                <a:latin typeface="Calibri" pitchFamily="34" charset="0"/>
              </a:rPr>
              <a:t>SEG SOCIAL</a:t>
            </a:r>
          </a:p>
          <a:p>
            <a:pPr algn="ctr"/>
            <a:r>
              <a:rPr kumimoji="1" lang="es-CL" sz="1600" b="1" dirty="0" smtClean="0">
                <a:latin typeface="Calibri" pitchFamily="34" charset="0"/>
              </a:rPr>
              <a:t>(modalidades de pago propias)</a:t>
            </a:r>
            <a:endParaRPr kumimoji="1" lang="es-CL" sz="1600" b="1" dirty="0">
              <a:latin typeface="Calibri" pitchFamily="34" charset="0"/>
            </a:endParaRPr>
          </a:p>
        </p:txBody>
      </p:sp>
      <p:sp>
        <p:nvSpPr>
          <p:cNvPr id="2088" name="Oval 40"/>
          <p:cNvSpPr>
            <a:spLocks noChangeArrowheads="1"/>
          </p:cNvSpPr>
          <p:nvPr/>
        </p:nvSpPr>
        <p:spPr bwMode="auto">
          <a:xfrm>
            <a:off x="5175126" y="3911571"/>
            <a:ext cx="1777453" cy="1277436"/>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s-CL">
              <a:latin typeface="Calibri" pitchFamily="34" charset="0"/>
            </a:endParaRPr>
          </a:p>
        </p:txBody>
      </p:sp>
      <p:sp>
        <p:nvSpPr>
          <p:cNvPr id="2089" name="Text Box 41"/>
          <p:cNvSpPr txBox="1">
            <a:spLocks noChangeArrowheads="1"/>
          </p:cNvSpPr>
          <p:nvPr/>
        </p:nvSpPr>
        <p:spPr bwMode="auto">
          <a:xfrm>
            <a:off x="5230218" y="3851465"/>
            <a:ext cx="1675063" cy="1261884"/>
          </a:xfrm>
          <a:prstGeom prst="rect">
            <a:avLst/>
          </a:prstGeom>
          <a:noFill/>
          <a:ln>
            <a:noFill/>
          </a:ln>
          <a:effectLst/>
          <a:extLst/>
        </p:spPr>
        <p:txBody>
          <a:bodyPr wrap="square">
            <a:spAutoFit/>
          </a:bodyPr>
          <a:lstStyle/>
          <a:p>
            <a:pPr algn="ctr"/>
            <a:r>
              <a:rPr kumimoji="1" lang="es-CL" sz="2200" b="1" dirty="0" smtClean="0">
                <a:latin typeface="Calibri" pitchFamily="34" charset="0"/>
              </a:rPr>
              <a:t>Red</a:t>
            </a:r>
          </a:p>
          <a:p>
            <a:pPr algn="ctr"/>
            <a:r>
              <a:rPr kumimoji="1" lang="es-CL" sz="2200" b="1" dirty="0" smtClean="0">
                <a:latin typeface="Calibri" pitchFamily="34" charset="0"/>
              </a:rPr>
              <a:t>Privados</a:t>
            </a:r>
          </a:p>
          <a:p>
            <a:pPr algn="ctr"/>
            <a:r>
              <a:rPr kumimoji="1" lang="es-CL" sz="1600" b="1" dirty="0" smtClean="0">
                <a:latin typeface="Calibri" pitchFamily="34" charset="0"/>
              </a:rPr>
              <a:t>(modalidades de pago propias)</a:t>
            </a:r>
            <a:endParaRPr kumimoji="1" lang="es-CL" sz="1600" b="1" dirty="0">
              <a:latin typeface="Calibri" pitchFamily="34" charset="0"/>
            </a:endParaRPr>
          </a:p>
        </p:txBody>
      </p:sp>
      <p:sp>
        <p:nvSpPr>
          <p:cNvPr id="2095" name="Freeform 47"/>
          <p:cNvSpPr>
            <a:spLocks/>
          </p:cNvSpPr>
          <p:nvPr/>
        </p:nvSpPr>
        <p:spPr bwMode="auto">
          <a:xfrm>
            <a:off x="755337" y="620713"/>
            <a:ext cx="2160901" cy="4245208"/>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97" name="AutoShape 49"/>
          <p:cNvSpPr>
            <a:spLocks noChangeArrowheads="1"/>
          </p:cNvSpPr>
          <p:nvPr/>
        </p:nvSpPr>
        <p:spPr bwMode="auto">
          <a:xfrm rot="16200000">
            <a:off x="-561951" y="1945328"/>
            <a:ext cx="2730625"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pPr algn="ctr"/>
            <a:r>
              <a:rPr kumimoji="1" lang="es-CL" b="1" dirty="0" smtClean="0">
                <a:solidFill>
                  <a:schemeClr val="bg1"/>
                </a:solidFill>
                <a:latin typeface="Calibri" pitchFamily="34" charset="0"/>
              </a:rPr>
              <a:t>IMPUESTOS GENERALES / </a:t>
            </a:r>
          </a:p>
          <a:p>
            <a:pPr algn="ctr"/>
            <a:r>
              <a:rPr kumimoji="1" lang="es-CL" b="1" dirty="0" smtClean="0">
                <a:solidFill>
                  <a:schemeClr val="bg1"/>
                </a:solidFill>
                <a:latin typeface="Calibri" pitchFamily="34" charset="0"/>
              </a:rPr>
              <a:t>TESORO NACIONAL</a:t>
            </a:r>
            <a:endParaRPr kumimoji="1" lang="es-CL" b="1" dirty="0">
              <a:solidFill>
                <a:schemeClr val="bg1"/>
              </a:solidFill>
              <a:latin typeface="Calibri" pitchFamily="34" charset="0"/>
            </a:endParaRPr>
          </a:p>
        </p:txBody>
      </p:sp>
      <p:sp>
        <p:nvSpPr>
          <p:cNvPr id="2098" name="Freeform 50"/>
          <p:cNvSpPr>
            <a:spLocks/>
          </p:cNvSpPr>
          <p:nvPr/>
        </p:nvSpPr>
        <p:spPr bwMode="auto">
          <a:xfrm>
            <a:off x="3738920" y="434708"/>
            <a:ext cx="3357277" cy="2230782"/>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101" name="AutoShape 53"/>
          <p:cNvSpPr>
            <a:spLocks/>
          </p:cNvSpPr>
          <p:nvPr/>
        </p:nvSpPr>
        <p:spPr bwMode="auto">
          <a:xfrm>
            <a:off x="2700338" y="3621416"/>
            <a:ext cx="215900" cy="1980407"/>
          </a:xfrm>
          <a:prstGeom prst="rightBrace">
            <a:avLst>
              <a:gd name="adj1" fmla="val 10839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latin typeface="Calibri" pitchFamily="34" charset="0"/>
            </a:endParaRPr>
          </a:p>
        </p:txBody>
      </p:sp>
      <p:sp>
        <p:nvSpPr>
          <p:cNvPr id="2106" name="AutoShape 58"/>
          <p:cNvSpPr>
            <a:spLocks noChangeArrowheads="1"/>
          </p:cNvSpPr>
          <p:nvPr/>
        </p:nvSpPr>
        <p:spPr bwMode="auto">
          <a:xfrm>
            <a:off x="3162102" y="4250349"/>
            <a:ext cx="1717326" cy="8031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a:effectLst/>
          <a:extLst/>
        </p:spPr>
        <p:txBody>
          <a:bodyPr wrap="none" anchor="ctr"/>
          <a:lstStyle/>
          <a:p>
            <a:endParaRPr lang="es-CL">
              <a:latin typeface="Calibri" pitchFamily="34" charset="0"/>
            </a:endParaRPr>
          </a:p>
        </p:txBody>
      </p:sp>
      <p:sp>
        <p:nvSpPr>
          <p:cNvPr id="2113" name="AutoShape 65"/>
          <p:cNvSpPr>
            <a:spLocks noChangeArrowheads="1"/>
          </p:cNvSpPr>
          <p:nvPr/>
        </p:nvSpPr>
        <p:spPr bwMode="auto">
          <a:xfrm rot="16200000">
            <a:off x="608398" y="2311558"/>
            <a:ext cx="2016957"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r>
              <a:rPr kumimoji="1" lang="es-CL" b="1" smtClean="0">
                <a:solidFill>
                  <a:schemeClr val="bg1"/>
                </a:solidFill>
                <a:latin typeface="Calibri" pitchFamily="34" charset="0"/>
              </a:rPr>
              <a:t>CONTRIBUCIONES </a:t>
            </a:r>
          </a:p>
          <a:p>
            <a:r>
              <a:rPr kumimoji="1" lang="es-CL" b="1" smtClean="0">
                <a:solidFill>
                  <a:schemeClr val="bg1"/>
                </a:solidFill>
                <a:latin typeface="Calibri" pitchFamily="34" charset="0"/>
              </a:rPr>
              <a:t>EMPLEO FORMAL</a:t>
            </a:r>
          </a:p>
        </p:txBody>
      </p:sp>
      <p:sp>
        <p:nvSpPr>
          <p:cNvPr id="2096" name="Text Box 48"/>
          <p:cNvSpPr txBox="1">
            <a:spLocks noChangeArrowheads="1"/>
          </p:cNvSpPr>
          <p:nvPr/>
        </p:nvSpPr>
        <p:spPr bwMode="auto">
          <a:xfrm>
            <a:off x="3149825" y="73193"/>
            <a:ext cx="2456926" cy="2554545"/>
          </a:xfrm>
          <a:prstGeom prst="rect">
            <a:avLst/>
          </a:prstGeom>
          <a:solidFill>
            <a:schemeClr val="bg1"/>
          </a:solidFill>
          <a:ln w="317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s-CL" sz="2000" b="1" smtClean="0">
                <a:solidFill>
                  <a:srgbClr val="080808"/>
                </a:solidFill>
                <a:latin typeface="Calibri" pitchFamily="34" charset="0"/>
              </a:rPr>
              <a:t>MINISTERIO DE SALUD (GBNO CENTRAL)</a:t>
            </a:r>
          </a:p>
          <a:p>
            <a:endParaRPr kumimoji="1" lang="es-CL" sz="2000" b="1" smtClean="0">
              <a:solidFill>
                <a:srgbClr val="080808"/>
              </a:solidFill>
              <a:latin typeface="Calibri" pitchFamily="34" charset="0"/>
            </a:endParaRPr>
          </a:p>
          <a:p>
            <a:r>
              <a:rPr kumimoji="1" lang="es-CL" sz="2000" b="1" smtClean="0">
                <a:solidFill>
                  <a:srgbClr val="080808"/>
                </a:solidFill>
                <a:latin typeface="Calibri" pitchFamily="34" charset="0"/>
              </a:rPr>
              <a:t>SEGURIDAD SOCIAL</a:t>
            </a:r>
          </a:p>
          <a:p>
            <a:endParaRPr kumimoji="1" lang="es-CL" sz="2000" b="1" smtClean="0">
              <a:solidFill>
                <a:srgbClr val="080808"/>
              </a:solidFill>
              <a:latin typeface="Calibri" pitchFamily="34" charset="0"/>
            </a:endParaRPr>
          </a:p>
          <a:p>
            <a:r>
              <a:rPr kumimoji="1" lang="es-CL" sz="2000" b="1" smtClean="0">
                <a:solidFill>
                  <a:srgbClr val="080808"/>
                </a:solidFill>
                <a:latin typeface="Calibri" pitchFamily="34" charset="0"/>
              </a:rPr>
              <a:t>ADMIN DE SEGUROS</a:t>
            </a:r>
          </a:p>
          <a:p>
            <a:r>
              <a:rPr kumimoji="1" lang="es-CL" sz="2000" b="1" smtClean="0">
                <a:solidFill>
                  <a:srgbClr val="080808"/>
                </a:solidFill>
                <a:latin typeface="Calibri" pitchFamily="34" charset="0"/>
              </a:rPr>
              <a:t>SEGUROS PRIVADOS</a:t>
            </a:r>
            <a:endParaRPr kumimoji="1" lang="es-CL" sz="2000" b="1">
              <a:solidFill>
                <a:srgbClr val="080808"/>
              </a:solidFill>
              <a:latin typeface="Calibri" pitchFamily="34" charset="0"/>
            </a:endParaRPr>
          </a:p>
        </p:txBody>
      </p:sp>
      <p:sp>
        <p:nvSpPr>
          <p:cNvPr id="37" name="Oval 30"/>
          <p:cNvSpPr>
            <a:spLocks noChangeArrowheads="1"/>
          </p:cNvSpPr>
          <p:nvPr/>
        </p:nvSpPr>
        <p:spPr bwMode="auto">
          <a:xfrm>
            <a:off x="6142334" y="2754765"/>
            <a:ext cx="1959195" cy="1062287"/>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s-CL">
              <a:latin typeface="Calibri" pitchFamily="34" charset="0"/>
            </a:endParaRPr>
          </a:p>
        </p:txBody>
      </p:sp>
      <p:sp>
        <p:nvSpPr>
          <p:cNvPr id="38" name="Text Box 36"/>
          <p:cNvSpPr txBox="1">
            <a:spLocks noChangeArrowheads="1"/>
          </p:cNvSpPr>
          <p:nvPr/>
        </p:nvSpPr>
        <p:spPr bwMode="auto">
          <a:xfrm>
            <a:off x="6223920" y="2860539"/>
            <a:ext cx="184607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s-CL" b="1" smtClean="0">
                <a:latin typeface="Calibri" pitchFamily="34" charset="0"/>
              </a:rPr>
              <a:t>Red MIN SALUD</a:t>
            </a:r>
          </a:p>
          <a:p>
            <a:pPr algn="ctr"/>
            <a:r>
              <a:rPr kumimoji="1" lang="es-CL" sz="1600" b="1" smtClean="0">
                <a:latin typeface="Calibri" pitchFamily="34" charset="0"/>
              </a:rPr>
              <a:t>(modalidades de pago propias)</a:t>
            </a:r>
            <a:endParaRPr kumimoji="1" lang="es-CL" sz="1600" b="1">
              <a:latin typeface="Calibri" pitchFamily="34" charset="0"/>
            </a:endParaRPr>
          </a:p>
        </p:txBody>
      </p:sp>
      <p:sp>
        <p:nvSpPr>
          <p:cNvPr id="2" name="Freeform 1"/>
          <p:cNvSpPr/>
          <p:nvPr/>
        </p:nvSpPr>
        <p:spPr>
          <a:xfrm>
            <a:off x="1481959" y="4845431"/>
            <a:ext cx="6794938" cy="1082388"/>
          </a:xfrm>
          <a:custGeom>
            <a:avLst/>
            <a:gdLst>
              <a:gd name="connsiteX0" fmla="*/ 0 w 6794938"/>
              <a:gd name="connsiteY0" fmla="*/ 0 h 851338"/>
              <a:gd name="connsiteX1" fmla="*/ 0 w 6794938"/>
              <a:gd name="connsiteY1" fmla="*/ 851338 h 851338"/>
              <a:gd name="connsiteX2" fmla="*/ 6794938 w 6794938"/>
              <a:gd name="connsiteY2" fmla="*/ 851338 h 851338"/>
            </a:gdLst>
            <a:ahLst/>
            <a:cxnLst>
              <a:cxn ang="0">
                <a:pos x="connsiteX0" y="connsiteY0"/>
              </a:cxn>
              <a:cxn ang="0">
                <a:pos x="connsiteX1" y="connsiteY1"/>
              </a:cxn>
              <a:cxn ang="0">
                <a:pos x="connsiteX2" y="connsiteY2"/>
              </a:cxn>
            </a:cxnLst>
            <a:rect l="l" t="t" r="r" b="b"/>
            <a:pathLst>
              <a:path w="6794938" h="851338">
                <a:moveTo>
                  <a:pt x="0" y="0"/>
                </a:moveTo>
                <a:lnTo>
                  <a:pt x="0" y="851338"/>
                </a:lnTo>
                <a:lnTo>
                  <a:pt x="6794938" y="85133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8" name="Straight Arrow Connector 7"/>
          <p:cNvCxnSpPr/>
          <p:nvPr/>
        </p:nvCxnSpPr>
        <p:spPr>
          <a:xfrm flipV="1">
            <a:off x="6048086" y="5353099"/>
            <a:ext cx="0" cy="57472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162212" y="3993682"/>
            <a:ext cx="0" cy="19341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 idx="2"/>
          </p:cNvCxnSpPr>
          <p:nvPr/>
        </p:nvCxnSpPr>
        <p:spPr>
          <a:xfrm flipH="1" flipV="1">
            <a:off x="8260572" y="5189008"/>
            <a:ext cx="16325" cy="7388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AutoShape 49"/>
          <p:cNvSpPr>
            <a:spLocks noChangeArrowheads="1"/>
          </p:cNvSpPr>
          <p:nvPr/>
        </p:nvSpPr>
        <p:spPr bwMode="auto">
          <a:xfrm>
            <a:off x="2930141" y="5546832"/>
            <a:ext cx="2990041"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pPr algn="ctr"/>
            <a:r>
              <a:rPr kumimoji="1" lang="es-CL" b="1" dirty="0" smtClean="0">
                <a:solidFill>
                  <a:schemeClr val="bg1"/>
                </a:solidFill>
                <a:latin typeface="Calibri" pitchFamily="34" charset="0"/>
              </a:rPr>
              <a:t>PAGO DIRECTO DE BOLSILLO </a:t>
            </a:r>
          </a:p>
          <a:p>
            <a:pPr algn="ctr"/>
            <a:r>
              <a:rPr kumimoji="1" lang="es-CL" b="1" dirty="0" smtClean="0">
                <a:solidFill>
                  <a:schemeClr val="bg1"/>
                </a:solidFill>
                <a:latin typeface="Calibri" pitchFamily="34" charset="0"/>
              </a:rPr>
              <a:t>(formal e informal)</a:t>
            </a:r>
            <a:endParaRPr kumimoji="1" lang="es-CL" b="1" dirty="0">
              <a:solidFill>
                <a:schemeClr val="bg1"/>
              </a:solidFill>
              <a:latin typeface="Calibri" pitchFamily="34" charset="0"/>
            </a:endParaRPr>
          </a:p>
        </p:txBody>
      </p:sp>
      <p:sp>
        <p:nvSpPr>
          <p:cNvPr id="51" name="Oval 45"/>
          <p:cNvSpPr>
            <a:spLocks noChangeArrowheads="1"/>
          </p:cNvSpPr>
          <p:nvPr/>
        </p:nvSpPr>
        <p:spPr bwMode="auto">
          <a:xfrm rot="19907948">
            <a:off x="5580537" y="879746"/>
            <a:ext cx="3206404" cy="1485461"/>
          </a:xfrm>
          <a:prstGeom prst="ellipse">
            <a:avLst/>
          </a:prstGeom>
          <a:solidFill>
            <a:srgbClr val="00B0F0"/>
          </a:solidFill>
          <a:ln w="9525">
            <a:solidFill>
              <a:schemeClr val="tx1"/>
            </a:solidFill>
            <a:miter lim="800000"/>
            <a:headEnd/>
            <a:tailEnd/>
          </a:ln>
          <a:effectLst/>
          <a:extLst/>
        </p:spPr>
        <p:txBody>
          <a:bodyPr wrap="none" anchor="ctr"/>
          <a:lstStyle/>
          <a:p>
            <a:endParaRPr lang="es-CL">
              <a:latin typeface="Calibri" pitchFamily="34" charset="0"/>
            </a:endParaRPr>
          </a:p>
        </p:txBody>
      </p:sp>
      <p:sp>
        <p:nvSpPr>
          <p:cNvPr id="52" name="Text Box 46"/>
          <p:cNvSpPr txBox="1">
            <a:spLocks noChangeArrowheads="1"/>
          </p:cNvSpPr>
          <p:nvPr/>
        </p:nvSpPr>
        <p:spPr bwMode="auto">
          <a:xfrm rot="19907948">
            <a:off x="5799673" y="994500"/>
            <a:ext cx="27975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s-CL" sz="2000" b="1" dirty="0" smtClean="0">
                <a:solidFill>
                  <a:schemeClr val="bg1"/>
                </a:solidFill>
                <a:latin typeface="Calibri" pitchFamily="34" charset="0"/>
              </a:rPr>
              <a:t>ASIGNACIÓN Y GESTIÓN</a:t>
            </a:r>
          </a:p>
          <a:p>
            <a:pPr algn="ctr"/>
            <a:r>
              <a:rPr kumimoji="1" lang="es-CL" sz="2000" b="1" dirty="0" smtClean="0">
                <a:solidFill>
                  <a:schemeClr val="bg1"/>
                </a:solidFill>
                <a:latin typeface="Calibri" pitchFamily="34" charset="0"/>
              </a:rPr>
              <a:t>DE RECURSOS</a:t>
            </a:r>
          </a:p>
          <a:p>
            <a:pPr algn="ctr"/>
            <a:r>
              <a:rPr kumimoji="1" lang="es-CL" sz="1600" b="1" dirty="0" smtClean="0">
                <a:solidFill>
                  <a:schemeClr val="bg1"/>
                </a:solidFill>
                <a:latin typeface="Calibri" pitchFamily="34" charset="0"/>
              </a:rPr>
              <a:t>(compra de </a:t>
            </a:r>
            <a:r>
              <a:rPr kumimoji="1" lang="es-CL" sz="1600" b="1" dirty="0" err="1" smtClean="0">
                <a:solidFill>
                  <a:schemeClr val="bg1"/>
                </a:solidFill>
                <a:latin typeface="Calibri" pitchFamily="34" charset="0"/>
              </a:rPr>
              <a:t>serv</a:t>
            </a:r>
            <a:r>
              <a:rPr kumimoji="1" lang="es-CL" sz="1600" b="1" dirty="0" smtClean="0">
                <a:solidFill>
                  <a:schemeClr val="bg1"/>
                </a:solidFill>
                <a:latin typeface="Calibri" pitchFamily="34" charset="0"/>
              </a:rPr>
              <a:t>, evaluación,</a:t>
            </a:r>
          </a:p>
          <a:p>
            <a:pPr algn="ctr"/>
            <a:r>
              <a:rPr kumimoji="1" lang="es-CL" sz="1600" b="1" dirty="0">
                <a:solidFill>
                  <a:schemeClr val="bg1"/>
                </a:solidFill>
                <a:latin typeface="Calibri" pitchFamily="34" charset="0"/>
              </a:rPr>
              <a:t>a</a:t>
            </a:r>
            <a:r>
              <a:rPr kumimoji="1" lang="es-CL" sz="1600" b="1" dirty="0" smtClean="0">
                <a:solidFill>
                  <a:schemeClr val="bg1"/>
                </a:solidFill>
                <a:latin typeface="Calibri" pitchFamily="34" charset="0"/>
              </a:rPr>
              <a:t>uditoria, cálculos actuariales)</a:t>
            </a:r>
          </a:p>
        </p:txBody>
      </p:sp>
      <p:sp>
        <p:nvSpPr>
          <p:cNvPr id="2093" name="Oval 45"/>
          <p:cNvSpPr>
            <a:spLocks noChangeArrowheads="1"/>
          </p:cNvSpPr>
          <p:nvPr/>
        </p:nvSpPr>
        <p:spPr bwMode="auto">
          <a:xfrm>
            <a:off x="179388" y="4251420"/>
            <a:ext cx="2520950" cy="865188"/>
          </a:xfrm>
          <a:prstGeom prst="ellipse">
            <a:avLst/>
          </a:prstGeom>
          <a:solidFill>
            <a:srgbClr val="FFFF00"/>
          </a:solidFill>
          <a:ln w="9525">
            <a:solidFill>
              <a:schemeClr val="tx1"/>
            </a:solidFill>
            <a:miter lim="800000"/>
            <a:headEnd/>
            <a:tailEnd/>
          </a:ln>
          <a:effectLst/>
          <a:extLst/>
        </p:spPr>
        <p:txBody>
          <a:bodyPr wrap="none" anchor="ctr"/>
          <a:lstStyle/>
          <a:p>
            <a:endParaRPr lang="es-CL">
              <a:latin typeface="Calibri" pitchFamily="34" charset="0"/>
            </a:endParaRPr>
          </a:p>
        </p:txBody>
      </p:sp>
      <p:sp>
        <p:nvSpPr>
          <p:cNvPr id="2094" name="Text Box 46"/>
          <p:cNvSpPr txBox="1">
            <a:spLocks noChangeArrowheads="1"/>
          </p:cNvSpPr>
          <p:nvPr/>
        </p:nvSpPr>
        <p:spPr bwMode="auto">
          <a:xfrm>
            <a:off x="755337" y="4404256"/>
            <a:ext cx="1435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CL" sz="2400" b="1" dirty="0" smtClean="0">
                <a:solidFill>
                  <a:srgbClr val="080808"/>
                </a:solidFill>
                <a:latin typeface="Calibri" pitchFamily="34" charset="0"/>
              </a:rPr>
              <a:t>HOGARES</a:t>
            </a:r>
            <a:endParaRPr kumimoji="1" lang="es-CL" sz="2400" b="1" dirty="0">
              <a:solidFill>
                <a:srgbClr val="080808"/>
              </a:solidFill>
              <a:latin typeface="Calibri" pitchFamily="34" charset="0"/>
            </a:endParaRPr>
          </a:p>
        </p:txBody>
      </p:sp>
      <p:sp>
        <p:nvSpPr>
          <p:cNvPr id="5" name="Explosion 1 4"/>
          <p:cNvSpPr/>
          <p:nvPr/>
        </p:nvSpPr>
        <p:spPr>
          <a:xfrm>
            <a:off x="2315198" y="5337"/>
            <a:ext cx="3861426" cy="2653934"/>
          </a:xfrm>
          <a:prstGeom prst="irregularSeal1">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Calibri" pitchFamily="34" charset="0"/>
              </a:rPr>
              <a:t>MANCOMUNAR</a:t>
            </a:r>
          </a:p>
          <a:p>
            <a:pPr algn="ctr"/>
            <a:r>
              <a:rPr lang="es-CL" sz="2000" b="1" dirty="0">
                <a:solidFill>
                  <a:schemeClr val="tx1"/>
                </a:solidFill>
                <a:latin typeface="Calibri" pitchFamily="34" charset="0"/>
              </a:rPr>
              <a:t>(</a:t>
            </a:r>
            <a:r>
              <a:rPr lang="es-CL" sz="2000" b="1" dirty="0" smtClean="0">
                <a:solidFill>
                  <a:schemeClr val="tx1"/>
                </a:solidFill>
                <a:latin typeface="Calibri" pitchFamily="34" charset="0"/>
              </a:rPr>
              <a:t>SOLIDARIDAD Y EFICIENCIA)</a:t>
            </a:r>
            <a:endParaRPr lang="es-CL" sz="2000" b="1" dirty="0">
              <a:solidFill>
                <a:schemeClr val="tx1"/>
              </a:solidFill>
              <a:latin typeface="Calibri" pitchFamily="34" charset="0"/>
            </a:endParaRPr>
          </a:p>
        </p:txBody>
      </p:sp>
      <p:sp>
        <p:nvSpPr>
          <p:cNvPr id="31" name="Explosion 1 30"/>
          <p:cNvSpPr/>
          <p:nvPr/>
        </p:nvSpPr>
        <p:spPr>
          <a:xfrm>
            <a:off x="2972110" y="4960750"/>
            <a:ext cx="2948072" cy="1881499"/>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solidFill>
                  <a:schemeClr val="bg1"/>
                </a:solidFill>
                <a:latin typeface="Calibri" pitchFamily="34" charset="0"/>
              </a:rPr>
              <a:t>DISMINUIR / ELIMINAR</a:t>
            </a:r>
            <a:endParaRPr lang="es-CL" sz="2000" b="1" dirty="0">
              <a:solidFill>
                <a:schemeClr val="bg1"/>
              </a:solidFill>
              <a:latin typeface="Calibri" pitchFamily="34" charset="0"/>
            </a:endParaRPr>
          </a:p>
        </p:txBody>
      </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398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3363" y="566363"/>
            <a:ext cx="86756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142" y="114846"/>
            <a:ext cx="9175204" cy="400110"/>
          </a:xfrm>
          <a:prstGeom prst="rect">
            <a:avLst/>
          </a:prstGeom>
          <a:solidFill>
            <a:schemeClr val="bg1"/>
          </a:solidFill>
        </p:spPr>
        <p:txBody>
          <a:bodyPr wrap="none" rtlCol="0">
            <a:spAutoFit/>
          </a:bodyPr>
          <a:lstStyle/>
          <a:p>
            <a:r>
              <a:rPr lang="es-CL" sz="2000" b="1" dirty="0" smtClean="0">
                <a:latin typeface="Calibri" pitchFamily="34" charset="0"/>
              </a:rPr>
              <a:t>Población según Esquema y gasto per </a:t>
            </a:r>
            <a:r>
              <a:rPr lang="es-CL" sz="2000" b="1" dirty="0" err="1" smtClean="0">
                <a:latin typeface="Calibri" pitchFamily="34" charset="0"/>
              </a:rPr>
              <a:t>capita</a:t>
            </a:r>
            <a:r>
              <a:rPr lang="es-CL" sz="2000" b="1" dirty="0" smtClean="0">
                <a:latin typeface="Calibri" pitchFamily="34" charset="0"/>
              </a:rPr>
              <a:t> (USD </a:t>
            </a:r>
            <a:r>
              <a:rPr lang="es-CL" sz="2000" b="1" dirty="0" err="1" smtClean="0">
                <a:latin typeface="Calibri" pitchFamily="34" charset="0"/>
              </a:rPr>
              <a:t>ctes</a:t>
            </a:r>
            <a:r>
              <a:rPr lang="es-CL" sz="2000" b="1" dirty="0" smtClean="0">
                <a:latin typeface="Calibri" pitchFamily="34" charset="0"/>
              </a:rPr>
              <a:t> 2007), </a:t>
            </a:r>
            <a:r>
              <a:rPr lang="es-CL" sz="2000" b="1" dirty="0">
                <a:latin typeface="Calibri" pitchFamily="34" charset="0"/>
              </a:rPr>
              <a:t>El Salvador 2007 - </a:t>
            </a:r>
            <a:r>
              <a:rPr lang="es-CL" sz="2000" b="1" dirty="0" smtClean="0">
                <a:latin typeface="Calibri" pitchFamily="34" charset="0"/>
              </a:rPr>
              <a:t>2012</a:t>
            </a:r>
            <a:endParaRPr lang="es-CL" sz="2000" b="1" dirty="0">
              <a:latin typeface="Calibri" pitchFamily="34" charset="0"/>
            </a:endParaRPr>
          </a:p>
        </p:txBody>
      </p:sp>
      <p:sp>
        <p:nvSpPr>
          <p:cNvPr id="4" name="TextBox 3"/>
          <p:cNvSpPr txBox="1"/>
          <p:nvPr/>
        </p:nvSpPr>
        <p:spPr>
          <a:xfrm>
            <a:off x="2399256" y="6538875"/>
            <a:ext cx="652743" cy="369332"/>
          </a:xfrm>
          <a:prstGeom prst="rect">
            <a:avLst/>
          </a:prstGeom>
          <a:solidFill>
            <a:schemeClr val="bg1"/>
          </a:solidFill>
        </p:spPr>
        <p:txBody>
          <a:bodyPr wrap="none" rtlCol="0">
            <a:spAutoFit/>
          </a:bodyPr>
          <a:lstStyle/>
          <a:p>
            <a:r>
              <a:rPr lang="es-CL" dirty="0" smtClean="0">
                <a:latin typeface="Calibri" pitchFamily="34" charset="0"/>
              </a:rPr>
              <a:t>2007</a:t>
            </a:r>
            <a:endParaRPr lang="es-CL" dirty="0">
              <a:latin typeface="Calibri" pitchFamily="34" charset="0"/>
            </a:endParaRPr>
          </a:p>
        </p:txBody>
      </p:sp>
      <p:sp>
        <p:nvSpPr>
          <p:cNvPr id="16" name="TextBox 15"/>
          <p:cNvSpPr txBox="1"/>
          <p:nvPr/>
        </p:nvSpPr>
        <p:spPr>
          <a:xfrm>
            <a:off x="6425397" y="6488668"/>
            <a:ext cx="652743" cy="369332"/>
          </a:xfrm>
          <a:prstGeom prst="rect">
            <a:avLst/>
          </a:prstGeom>
          <a:solidFill>
            <a:schemeClr val="bg1"/>
          </a:solidFill>
        </p:spPr>
        <p:txBody>
          <a:bodyPr wrap="none" rtlCol="0">
            <a:spAutoFit/>
          </a:bodyPr>
          <a:lstStyle/>
          <a:p>
            <a:r>
              <a:rPr lang="es-CL" dirty="0" smtClean="0">
                <a:latin typeface="Calibri" pitchFamily="34" charset="0"/>
              </a:rPr>
              <a:t>2012</a:t>
            </a:r>
            <a:endParaRPr lang="es-CL" dirty="0">
              <a:latin typeface="Calibri" pitchFamily="34" charset="0"/>
            </a:endParaRPr>
          </a:p>
        </p:txBody>
      </p:sp>
      <p:cxnSp>
        <p:nvCxnSpPr>
          <p:cNvPr id="8" name="Straight Connector 7"/>
          <p:cNvCxnSpPr/>
          <p:nvPr/>
        </p:nvCxnSpPr>
        <p:spPr>
          <a:xfrm>
            <a:off x="5817593" y="4020205"/>
            <a:ext cx="0" cy="66215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17987" y="3909843"/>
            <a:ext cx="0" cy="835578"/>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85261" y="3358055"/>
            <a:ext cx="0" cy="3021770"/>
          </a:xfrm>
          <a:prstGeom prst="line">
            <a:avLst/>
          </a:prstGeom>
          <a:ln w="571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11045" y="1024759"/>
            <a:ext cx="0" cy="5355066"/>
          </a:xfrm>
          <a:prstGeom prst="line">
            <a:avLst/>
          </a:prstGeom>
          <a:ln w="571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73124" y="3909843"/>
            <a:ext cx="0" cy="2469982"/>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84143" y="3752183"/>
            <a:ext cx="0" cy="2659174"/>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88337" y="5549462"/>
            <a:ext cx="0" cy="939206"/>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98340" y="5281448"/>
            <a:ext cx="0" cy="120722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504" name="Oval 21503"/>
          <p:cNvSpPr/>
          <p:nvPr/>
        </p:nvSpPr>
        <p:spPr>
          <a:xfrm>
            <a:off x="5691527" y="3878312"/>
            <a:ext cx="252131" cy="2207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4" name="Oval 43"/>
          <p:cNvSpPr/>
          <p:nvPr/>
        </p:nvSpPr>
        <p:spPr>
          <a:xfrm>
            <a:off x="1891921" y="3846781"/>
            <a:ext cx="252131" cy="2207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5" name="Oval 44"/>
          <p:cNvSpPr/>
          <p:nvPr/>
        </p:nvSpPr>
        <p:spPr>
          <a:xfrm>
            <a:off x="2659195" y="3294994"/>
            <a:ext cx="252131" cy="220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Oval 45"/>
          <p:cNvSpPr/>
          <p:nvPr/>
        </p:nvSpPr>
        <p:spPr>
          <a:xfrm>
            <a:off x="6483871" y="961698"/>
            <a:ext cx="252131" cy="220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Oval 46"/>
          <p:cNvSpPr/>
          <p:nvPr/>
        </p:nvSpPr>
        <p:spPr>
          <a:xfrm>
            <a:off x="3458077" y="3648933"/>
            <a:ext cx="252131" cy="2207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Oval 47"/>
          <p:cNvSpPr/>
          <p:nvPr/>
        </p:nvSpPr>
        <p:spPr>
          <a:xfrm>
            <a:off x="7247058" y="3894080"/>
            <a:ext cx="252131" cy="2207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Oval 48"/>
          <p:cNvSpPr/>
          <p:nvPr/>
        </p:nvSpPr>
        <p:spPr>
          <a:xfrm>
            <a:off x="7972274" y="5155321"/>
            <a:ext cx="252131" cy="220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Oval 49"/>
          <p:cNvSpPr/>
          <p:nvPr/>
        </p:nvSpPr>
        <p:spPr>
          <a:xfrm>
            <a:off x="4162271" y="5486401"/>
            <a:ext cx="252131" cy="220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458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6225"/>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rot="16200000">
            <a:off x="-1059088" y="3399444"/>
            <a:ext cx="2593595" cy="369332"/>
          </a:xfrm>
          <a:prstGeom prst="rect">
            <a:avLst/>
          </a:prstGeom>
          <a:solidFill>
            <a:schemeClr val="bg1"/>
          </a:solidFill>
          <a:ln>
            <a:noFill/>
          </a:ln>
        </p:spPr>
        <p:txBody>
          <a:bodyPr wrap="none" rtlCol="0">
            <a:spAutoFit/>
          </a:bodyPr>
          <a:lstStyle/>
          <a:p>
            <a:r>
              <a:rPr lang="es-VE" b="1" dirty="0" smtClean="0">
                <a:latin typeface="Calibri" pitchFamily="34" charset="0"/>
              </a:rPr>
              <a:t>PIB per </a:t>
            </a:r>
            <a:r>
              <a:rPr lang="es-VE" b="1" dirty="0" err="1" smtClean="0">
                <a:latin typeface="Calibri" pitchFamily="34" charset="0"/>
              </a:rPr>
              <a:t>capita</a:t>
            </a:r>
            <a:r>
              <a:rPr lang="es-VE" b="1" dirty="0" smtClean="0">
                <a:latin typeface="Calibri" pitchFamily="34" charset="0"/>
              </a:rPr>
              <a:t> </a:t>
            </a:r>
            <a:r>
              <a:rPr lang="es-VE" b="1" dirty="0" err="1" smtClean="0">
                <a:latin typeface="Calibri" pitchFamily="34" charset="0"/>
              </a:rPr>
              <a:t>ppp</a:t>
            </a:r>
            <a:r>
              <a:rPr lang="es-VE" b="1" dirty="0" smtClean="0">
                <a:latin typeface="Calibri" pitchFamily="34" charset="0"/>
              </a:rPr>
              <a:t> (2012)</a:t>
            </a:r>
            <a:endParaRPr lang="es-VE" b="1" dirty="0">
              <a:latin typeface="Calibri" pitchFamily="34" charset="0"/>
            </a:endParaRPr>
          </a:p>
        </p:txBody>
      </p:sp>
      <p:sp>
        <p:nvSpPr>
          <p:cNvPr id="5" name="4 CuadroTexto"/>
          <p:cNvSpPr txBox="1"/>
          <p:nvPr/>
        </p:nvSpPr>
        <p:spPr>
          <a:xfrm>
            <a:off x="2841298" y="6518297"/>
            <a:ext cx="4544129" cy="369332"/>
          </a:xfrm>
          <a:prstGeom prst="rect">
            <a:avLst/>
          </a:prstGeom>
          <a:solidFill>
            <a:schemeClr val="bg1"/>
          </a:solidFill>
          <a:ln>
            <a:noFill/>
          </a:ln>
        </p:spPr>
        <p:txBody>
          <a:bodyPr wrap="none" rtlCol="0">
            <a:spAutoFit/>
          </a:bodyPr>
          <a:lstStyle/>
          <a:p>
            <a:r>
              <a:rPr lang="es-VE" b="1" dirty="0" smtClean="0">
                <a:latin typeface="Calibri" pitchFamily="34" charset="0"/>
              </a:rPr>
              <a:t>Gasto Publico en Salud como % del PIB (2012)</a:t>
            </a:r>
            <a:endParaRPr lang="es-VE" b="1" dirty="0">
              <a:latin typeface="Calibri" pitchFamily="34" charset="0"/>
            </a:endParaRPr>
          </a:p>
        </p:txBody>
      </p:sp>
      <p:cxnSp>
        <p:nvCxnSpPr>
          <p:cNvPr id="4" name="Straight Connector 3"/>
          <p:cNvCxnSpPr/>
          <p:nvPr/>
        </p:nvCxnSpPr>
        <p:spPr>
          <a:xfrm flipV="1">
            <a:off x="6574282" y="276225"/>
            <a:ext cx="31531" cy="602998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46016" y="276225"/>
            <a:ext cx="31531" cy="59774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547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119" y="204958"/>
            <a:ext cx="9181119" cy="666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662151" y="3472517"/>
            <a:ext cx="822117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0144" y="378337"/>
            <a:ext cx="4682372" cy="646331"/>
          </a:xfrm>
          <a:prstGeom prst="rect">
            <a:avLst/>
          </a:prstGeom>
          <a:noFill/>
        </p:spPr>
        <p:txBody>
          <a:bodyPr wrap="none" rtlCol="0">
            <a:spAutoFit/>
          </a:bodyPr>
          <a:lstStyle/>
          <a:p>
            <a:pPr algn="ctr">
              <a:defRPr sz="1800" b="1" i="0" u="none" strike="noStrike" kern="1200" baseline="0">
                <a:solidFill>
                  <a:sysClr val="windowText" lastClr="000000"/>
                </a:solidFill>
                <a:latin typeface="+mn-lt"/>
                <a:ea typeface="+mn-ea"/>
                <a:cs typeface="+mn-cs"/>
              </a:defRPr>
            </a:pPr>
            <a:r>
              <a:rPr lang="es-CL" b="1" dirty="0">
                <a:solidFill>
                  <a:sysClr val="windowText" lastClr="000000"/>
                </a:solidFill>
                <a:latin typeface="Calibri" pitchFamily="34" charset="0"/>
              </a:rPr>
              <a:t>Gasto </a:t>
            </a:r>
            <a:r>
              <a:rPr lang="es-CL" b="1" dirty="0" smtClean="0">
                <a:solidFill>
                  <a:sysClr val="windowText" lastClr="000000"/>
                </a:solidFill>
                <a:latin typeface="Calibri" pitchFamily="34" charset="0"/>
              </a:rPr>
              <a:t>público </a:t>
            </a:r>
            <a:r>
              <a:rPr lang="es-CL" b="1" dirty="0">
                <a:solidFill>
                  <a:sysClr val="windowText" lastClr="000000"/>
                </a:solidFill>
                <a:latin typeface="Calibri" pitchFamily="34" charset="0"/>
              </a:rPr>
              <a:t>y privado como % del PIB, 2010 </a:t>
            </a:r>
          </a:p>
          <a:p>
            <a:pPr algn="ctr">
              <a:defRPr sz="1800" b="1" i="0" u="none" strike="noStrike" kern="1200" baseline="0">
                <a:solidFill>
                  <a:sysClr val="windowText" lastClr="000000"/>
                </a:solidFill>
                <a:latin typeface="+mn-lt"/>
                <a:ea typeface="+mn-ea"/>
                <a:cs typeface="+mn-cs"/>
              </a:defRPr>
            </a:pPr>
            <a:r>
              <a:rPr lang="es-CL" b="1" dirty="0">
                <a:solidFill>
                  <a:sysClr val="windowText" lastClr="000000"/>
                </a:solidFill>
                <a:latin typeface="Calibri" pitchFamily="34" charset="0"/>
              </a:rPr>
              <a:t>(salvo indicado contrariamente</a:t>
            </a:r>
            <a:r>
              <a:rPr lang="es-CL" b="1" dirty="0" smtClean="0">
                <a:solidFill>
                  <a:sysClr val="windowText" lastClr="000000"/>
                </a:solidFill>
                <a:latin typeface="Calibri" pitchFamily="34" charset="0"/>
              </a:rPr>
              <a:t>)</a:t>
            </a:r>
            <a:endParaRPr lang="es-CL" b="1" dirty="0">
              <a:solidFill>
                <a:sysClr val="windowText" lastClr="000000"/>
              </a:solidFill>
              <a:latin typeface="Calibri" pitchFamily="34" charset="0"/>
            </a:endParaRPr>
          </a:p>
        </p:txBody>
      </p:sp>
      <p:cxnSp>
        <p:nvCxnSpPr>
          <p:cNvPr id="14" name="Straight Arrow Connector 13"/>
          <p:cNvCxnSpPr/>
          <p:nvPr/>
        </p:nvCxnSpPr>
        <p:spPr>
          <a:xfrm>
            <a:off x="2648598" y="3472517"/>
            <a:ext cx="0" cy="689579"/>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5"/>
          <p:cNvSpPr txBox="1">
            <a:spLocks noChangeArrowheads="1"/>
          </p:cNvSpPr>
          <p:nvPr/>
        </p:nvSpPr>
        <p:spPr bwMode="auto">
          <a:xfrm>
            <a:off x="315756" y="6508739"/>
            <a:ext cx="12394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100" dirty="0" err="1">
                <a:latin typeface="Calibri" pitchFamily="34" charset="0"/>
              </a:rPr>
              <a:t>Fuente</a:t>
            </a:r>
            <a:r>
              <a:rPr lang="en-US" sz="1100" dirty="0">
                <a:latin typeface="Calibri" pitchFamily="34" charset="0"/>
              </a:rPr>
              <a:t>: </a:t>
            </a:r>
            <a:r>
              <a:rPr lang="en-US" sz="1100" dirty="0" smtClean="0">
                <a:latin typeface="Calibri" pitchFamily="34" charset="0"/>
              </a:rPr>
              <a:t>OPS, 2012</a:t>
            </a:r>
            <a:endParaRPr lang="en-US" sz="1100" dirty="0">
              <a:latin typeface="Calibri" pitchFamily="34" charset="0"/>
            </a:endParaRPr>
          </a:p>
        </p:txBody>
      </p:sp>
      <p:sp>
        <p:nvSpPr>
          <p:cNvPr id="23" name="TextBox 5"/>
          <p:cNvSpPr txBox="1">
            <a:spLocks noChangeArrowheads="1"/>
          </p:cNvSpPr>
          <p:nvPr/>
        </p:nvSpPr>
        <p:spPr bwMode="auto">
          <a:xfrm rot="18593353">
            <a:off x="2833056" y="5888605"/>
            <a:ext cx="5597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100" dirty="0" smtClean="0">
                <a:latin typeface="Calibri" pitchFamily="34" charset="0"/>
              </a:rPr>
              <a:t>(2011)</a:t>
            </a:r>
            <a:endParaRPr lang="en-US" sz="1100" dirty="0">
              <a:latin typeface="Calibri"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994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7953" y="536028"/>
            <a:ext cx="8735866" cy="634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AutoShape 49"/>
          <p:cNvSpPr>
            <a:spLocks noChangeArrowheads="1"/>
          </p:cNvSpPr>
          <p:nvPr/>
        </p:nvSpPr>
        <p:spPr bwMode="auto">
          <a:xfrm>
            <a:off x="368300" y="1700541"/>
            <a:ext cx="3538537" cy="544513"/>
          </a:xfrm>
          <a:prstGeom prst="roundRect">
            <a:avLst>
              <a:gd name="adj" fmla="val 16667"/>
            </a:avLst>
          </a:prstGeom>
          <a:noFill/>
          <a:ln w="9525">
            <a:noFill/>
            <a:round/>
            <a:headEnd/>
            <a:tailEnd/>
          </a:ln>
          <a:extLst/>
        </p:spPr>
        <p:txBody>
          <a:bodyPr wrap="none">
            <a:spAutoFit/>
          </a:bodyPr>
          <a:lstStyle/>
          <a:p>
            <a:pPr algn="ctr"/>
            <a:r>
              <a:rPr kumimoji="1" lang="es-CL" sz="2600" b="1" dirty="0">
                <a:latin typeface="Calibri" pitchFamily="34" charset="0"/>
              </a:rPr>
              <a:t>El camino por recorrer…</a:t>
            </a:r>
          </a:p>
        </p:txBody>
      </p:sp>
      <p:sp>
        <p:nvSpPr>
          <p:cNvPr id="2" name="Rectangle 1"/>
          <p:cNvSpPr/>
          <p:nvPr/>
        </p:nvSpPr>
        <p:spPr>
          <a:xfrm>
            <a:off x="5943600" y="3152775"/>
            <a:ext cx="346075" cy="236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276319" y="4351992"/>
            <a:ext cx="6205210" cy="2222229"/>
          </a:xfrm>
          <a:custGeom>
            <a:avLst/>
            <a:gdLst>
              <a:gd name="connsiteX0" fmla="*/ 5849006 w 5849006"/>
              <a:gd name="connsiteY0" fmla="*/ 0 h 2065283"/>
              <a:gd name="connsiteX1" fmla="*/ 0 w 5849006"/>
              <a:gd name="connsiteY1" fmla="*/ 0 h 2065283"/>
              <a:gd name="connsiteX2" fmla="*/ 0 w 5849006"/>
              <a:gd name="connsiteY2" fmla="*/ 0 h 2065283"/>
              <a:gd name="connsiteX3" fmla="*/ 0 w 5849006"/>
              <a:gd name="connsiteY3" fmla="*/ 2065283 h 2065283"/>
            </a:gdLst>
            <a:ahLst/>
            <a:cxnLst>
              <a:cxn ang="0">
                <a:pos x="connsiteX0" y="connsiteY0"/>
              </a:cxn>
              <a:cxn ang="0">
                <a:pos x="connsiteX1" y="connsiteY1"/>
              </a:cxn>
              <a:cxn ang="0">
                <a:pos x="connsiteX2" y="connsiteY2"/>
              </a:cxn>
              <a:cxn ang="0">
                <a:pos x="connsiteX3" y="connsiteY3"/>
              </a:cxn>
            </a:cxnLst>
            <a:rect l="l" t="t" r="r" b="b"/>
            <a:pathLst>
              <a:path w="5849006" h="2065283">
                <a:moveTo>
                  <a:pt x="5849006" y="0"/>
                </a:moveTo>
                <a:lnTo>
                  <a:pt x="0" y="0"/>
                </a:lnTo>
                <a:lnTo>
                  <a:pt x="0" y="0"/>
                </a:lnTo>
                <a:lnTo>
                  <a:pt x="0" y="2065283"/>
                </a:ln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7456488" y="1482725"/>
            <a:ext cx="8604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r"/>
            <a:r>
              <a:rPr lang="en-US" sz="1400">
                <a:latin typeface="Calibri" pitchFamily="34" charset="0"/>
              </a:rPr>
              <a:t>CUB 10.5</a:t>
            </a:r>
          </a:p>
          <a:p>
            <a:pPr algn="r"/>
            <a:r>
              <a:rPr lang="en-US" sz="1400">
                <a:latin typeface="Calibri" pitchFamily="34" charset="0"/>
              </a:rPr>
              <a:t>ARU 10.0</a:t>
            </a:r>
          </a:p>
          <a:p>
            <a:pPr algn="r"/>
            <a:r>
              <a:rPr lang="en-US" sz="1400">
                <a:latin typeface="Calibri" pitchFamily="34" charset="0"/>
              </a:rPr>
              <a:t>USA 9.90</a:t>
            </a:r>
          </a:p>
        </p:txBody>
      </p:sp>
      <p:sp>
        <p:nvSpPr>
          <p:cNvPr id="12" name="TextBox 11"/>
          <p:cNvSpPr txBox="1">
            <a:spLocks noChangeArrowheads="1"/>
          </p:cNvSpPr>
          <p:nvPr/>
        </p:nvSpPr>
        <p:spPr bwMode="auto">
          <a:xfrm>
            <a:off x="2428875" y="2459038"/>
            <a:ext cx="5683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400">
                <a:latin typeface="Calibri" pitchFamily="34" charset="0"/>
              </a:rPr>
              <a:t>GRE</a:t>
            </a:r>
          </a:p>
          <a:p>
            <a:r>
              <a:rPr lang="en-US" sz="1400">
                <a:latin typeface="Calibri" pitchFamily="34" charset="0"/>
              </a:rPr>
              <a:t>GUY</a:t>
            </a:r>
          </a:p>
          <a:p>
            <a:r>
              <a:rPr lang="en-US" sz="1400">
                <a:latin typeface="Calibri" pitchFamily="34" charset="0"/>
              </a:rPr>
              <a:t>NIC</a:t>
            </a:r>
          </a:p>
          <a:p>
            <a:r>
              <a:rPr lang="en-US" sz="1400">
                <a:latin typeface="Calibri" pitchFamily="34" charset="0"/>
              </a:rPr>
              <a:t>DOM</a:t>
            </a:r>
          </a:p>
          <a:p>
            <a:r>
              <a:rPr lang="en-US" sz="1400">
                <a:latin typeface="Calibri" pitchFamily="34" charset="0"/>
              </a:rPr>
              <a:t>NIC</a:t>
            </a:r>
          </a:p>
          <a:p>
            <a:r>
              <a:rPr lang="en-US" sz="1400">
                <a:latin typeface="Calibri" pitchFamily="34" charset="0"/>
              </a:rPr>
              <a:t>ARG</a:t>
            </a:r>
          </a:p>
          <a:p>
            <a:r>
              <a:rPr lang="en-US" sz="1400">
                <a:latin typeface="Calibri" pitchFamily="34" charset="0"/>
              </a:rPr>
              <a:t>CHI</a:t>
            </a:r>
          </a:p>
        </p:txBody>
      </p:sp>
      <p:sp>
        <p:nvSpPr>
          <p:cNvPr id="13" name="TextBox 12"/>
          <p:cNvSpPr txBox="1">
            <a:spLocks noChangeArrowheads="1"/>
          </p:cNvSpPr>
          <p:nvPr/>
        </p:nvSpPr>
        <p:spPr bwMode="auto">
          <a:xfrm>
            <a:off x="1871663" y="3367088"/>
            <a:ext cx="5318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400" dirty="0">
                <a:latin typeface="Calibri" pitchFamily="34" charset="0"/>
              </a:rPr>
              <a:t>COR</a:t>
            </a:r>
          </a:p>
          <a:p>
            <a:r>
              <a:rPr lang="en-US" sz="1400" dirty="0">
                <a:latin typeface="Calibri" pitchFamily="34" charset="0"/>
              </a:rPr>
              <a:t>ECU</a:t>
            </a:r>
          </a:p>
          <a:p>
            <a:r>
              <a:rPr lang="en-US" sz="1400" dirty="0">
                <a:latin typeface="Calibri" pitchFamily="34" charset="0"/>
              </a:rPr>
              <a:t>HON</a:t>
            </a:r>
          </a:p>
          <a:p>
            <a:r>
              <a:rPr lang="en-US" sz="1400" dirty="0">
                <a:latin typeface="Calibri" pitchFamily="34" charset="0"/>
              </a:rPr>
              <a:t>MEX</a:t>
            </a:r>
          </a:p>
          <a:p>
            <a:r>
              <a:rPr lang="en-US" sz="1400" dirty="0">
                <a:latin typeface="Calibri" pitchFamily="34" charset="0"/>
              </a:rPr>
              <a:t>URU</a:t>
            </a:r>
          </a:p>
        </p:txBody>
      </p:sp>
      <p:sp>
        <p:nvSpPr>
          <p:cNvPr id="14" name="TextBox 13"/>
          <p:cNvSpPr txBox="1">
            <a:spLocks noChangeArrowheads="1"/>
          </p:cNvSpPr>
          <p:nvPr/>
        </p:nvSpPr>
        <p:spPr bwMode="auto">
          <a:xfrm>
            <a:off x="527050" y="5348288"/>
            <a:ext cx="514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400">
                <a:latin typeface="Calibri" pitchFamily="34" charset="0"/>
              </a:rPr>
              <a:t>GUA</a:t>
            </a:r>
          </a:p>
          <a:p>
            <a:r>
              <a:rPr lang="en-US" sz="1400">
                <a:latin typeface="Calibri" pitchFamily="34" charset="0"/>
              </a:rPr>
              <a:t>VEN</a:t>
            </a:r>
          </a:p>
          <a:p>
            <a:r>
              <a:rPr lang="en-US" sz="1400">
                <a:latin typeface="Calibri" pitchFamily="34" charset="0"/>
              </a:rPr>
              <a:t>RDO</a:t>
            </a:r>
          </a:p>
          <a:p>
            <a:r>
              <a:rPr lang="en-US" sz="1400">
                <a:latin typeface="Calibri" pitchFamily="34" charset="0"/>
              </a:rPr>
              <a:t>BLZ</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325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141"/>
            <a:ext cx="8229600" cy="804041"/>
          </a:xfrm>
        </p:spPr>
        <p:txBody>
          <a:bodyPr/>
          <a:lstStyle/>
          <a:p>
            <a:r>
              <a:rPr lang="es-CL" sz="4200" b="1" dirty="0" smtClean="0">
                <a:latin typeface="Calibri" pitchFamily="34" charset="0"/>
              </a:rPr>
              <a:t>Contenido</a:t>
            </a:r>
            <a:endParaRPr lang="es-CL" sz="4200" b="1" dirty="0">
              <a:latin typeface="Calibri" pitchFamily="34" charset="0"/>
            </a:endParaRPr>
          </a:p>
        </p:txBody>
      </p:sp>
      <p:sp>
        <p:nvSpPr>
          <p:cNvPr id="3" name="Content Placeholder 2"/>
          <p:cNvSpPr>
            <a:spLocks noGrp="1"/>
          </p:cNvSpPr>
          <p:nvPr>
            <p:ph idx="1"/>
          </p:nvPr>
        </p:nvSpPr>
        <p:spPr>
          <a:xfrm>
            <a:off x="914414" y="2388501"/>
            <a:ext cx="8229600" cy="2924500"/>
          </a:xfrm>
        </p:spPr>
        <p:txBody>
          <a:bodyPr/>
          <a:lstStyle/>
          <a:p>
            <a:pPr marL="0" indent="0">
              <a:buNone/>
            </a:pPr>
            <a:r>
              <a:rPr lang="es-CL" sz="2800" dirty="0" smtClean="0">
                <a:solidFill>
                  <a:srgbClr val="0070C0"/>
                </a:solidFill>
                <a:latin typeface="Calibri" pitchFamily="34" charset="0"/>
              </a:rPr>
              <a:t>Sustentabilidad… frente a las desigualdades</a:t>
            </a:r>
            <a:endParaRPr lang="es-CL" sz="2800" i="1" dirty="0" smtClean="0">
              <a:solidFill>
                <a:srgbClr val="0070C0"/>
              </a:solidFill>
              <a:latin typeface="Calibri" pitchFamily="34" charset="0"/>
            </a:endParaRPr>
          </a:p>
          <a:p>
            <a:pPr marL="0" indent="0">
              <a:buNone/>
            </a:pPr>
            <a:r>
              <a:rPr lang="es-CL" sz="2800" dirty="0" smtClean="0">
                <a:solidFill>
                  <a:srgbClr val="0070C0"/>
                </a:solidFill>
                <a:latin typeface="Calibri" pitchFamily="34" charset="0"/>
              </a:rPr>
              <a:t>Sustentabilidad… de la CUS</a:t>
            </a:r>
          </a:p>
          <a:p>
            <a:pPr marL="0" indent="0">
              <a:buNone/>
            </a:pPr>
            <a:r>
              <a:rPr lang="es-CL" sz="2800" dirty="0" smtClean="0">
                <a:solidFill>
                  <a:srgbClr val="0070C0"/>
                </a:solidFill>
                <a:latin typeface="Calibri" pitchFamily="34" charset="0"/>
              </a:rPr>
              <a:t>Sustentabilidad… </a:t>
            </a:r>
            <a:r>
              <a:rPr lang="es-CL" sz="2800" dirty="0">
                <a:solidFill>
                  <a:srgbClr val="0070C0"/>
                </a:solidFill>
                <a:latin typeface="Calibri" pitchFamily="34" charset="0"/>
              </a:rPr>
              <a:t>frente </a:t>
            </a:r>
            <a:r>
              <a:rPr lang="es-CL" sz="2800" dirty="0" smtClean="0">
                <a:solidFill>
                  <a:srgbClr val="0070C0"/>
                </a:solidFill>
                <a:latin typeface="Calibri" pitchFamily="34" charset="0"/>
              </a:rPr>
              <a:t>a la nueva realidad epidemiológica y demográfica</a:t>
            </a:r>
          </a:p>
          <a:p>
            <a:pPr marL="0" indent="0">
              <a:buNone/>
            </a:pPr>
            <a:r>
              <a:rPr lang="es-CL" sz="2800" dirty="0" smtClean="0">
                <a:solidFill>
                  <a:srgbClr val="0070C0"/>
                </a:solidFill>
                <a:latin typeface="Calibri" pitchFamily="34" charset="0"/>
              </a:rPr>
              <a:t>Sustentabilidad… del financiamiento y organización para servicios de calidad integrales para todos</a:t>
            </a:r>
            <a:endParaRPr lang="es-CL" sz="2800" dirty="0">
              <a:solidFill>
                <a:srgbClr val="0070C0"/>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34" y="4365255"/>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34" y="3423582"/>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34" y="291547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34" y="2395195"/>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99553" y="1960080"/>
            <a:ext cx="2286006" cy="2612993"/>
          </a:xfrm>
        </p:spPr>
        <p:txBody>
          <a:bodyPr/>
          <a:lstStyle/>
          <a:p>
            <a:r>
              <a:rPr lang="es-CR" sz="1800" b="1" dirty="0" smtClean="0">
                <a:solidFill>
                  <a:srgbClr val="0070C0"/>
                </a:solidFill>
              </a:rPr>
              <a:t>La mayor parte de los países han aumentado su gasto público en salud</a:t>
            </a:r>
          </a:p>
          <a:p>
            <a:endParaRPr lang="es-CR" sz="1800" b="1" dirty="0" smtClean="0">
              <a:solidFill>
                <a:srgbClr val="0070C0"/>
              </a:solidFill>
            </a:endParaRPr>
          </a:p>
          <a:p>
            <a:r>
              <a:rPr lang="es-CR" sz="1800" b="1" dirty="0" smtClean="0">
                <a:solidFill>
                  <a:srgbClr val="0070C0"/>
                </a:solidFill>
              </a:rPr>
              <a:t>Algunos países han eliminado los copagos (El Salvador, Jamaica, Ecuador,…)</a:t>
            </a:r>
          </a:p>
          <a:p>
            <a:endParaRPr lang="es-CR" sz="1800" b="1" dirty="0" smtClean="0">
              <a:solidFill>
                <a:srgbClr val="0070C0"/>
              </a:solidFill>
            </a:endParaRPr>
          </a:p>
          <a:p>
            <a:r>
              <a:rPr lang="es-CR" sz="1800" b="1" dirty="0" smtClean="0">
                <a:solidFill>
                  <a:srgbClr val="0070C0"/>
                </a:solidFill>
              </a:rPr>
              <a:t>El gasto en salud per </a:t>
            </a:r>
            <a:r>
              <a:rPr lang="es-CR" sz="1800" b="1" dirty="0" err="1" smtClean="0">
                <a:solidFill>
                  <a:srgbClr val="0070C0"/>
                </a:solidFill>
              </a:rPr>
              <a:t>capita</a:t>
            </a:r>
            <a:r>
              <a:rPr lang="es-CR" sz="1800" b="1" dirty="0" smtClean="0">
                <a:solidFill>
                  <a:srgbClr val="0070C0"/>
                </a:solidFill>
              </a:rPr>
              <a:t>  no muestra aumentos significativos</a:t>
            </a:r>
            <a:endParaRPr lang="es-CR" sz="1800" dirty="0">
              <a:solidFill>
                <a:srgbClr val="0070C0"/>
              </a:solidFill>
            </a:endParaRPr>
          </a:p>
        </p:txBody>
      </p:sp>
      <p:sp>
        <p:nvSpPr>
          <p:cNvPr id="10" name="Title 1"/>
          <p:cNvSpPr>
            <a:spLocks noGrp="1"/>
          </p:cNvSpPr>
          <p:nvPr>
            <p:ph type="title"/>
          </p:nvPr>
        </p:nvSpPr>
        <p:spPr>
          <a:xfrm>
            <a:off x="409902" y="146146"/>
            <a:ext cx="8371490" cy="804041"/>
          </a:xfrm>
        </p:spPr>
        <p:txBody>
          <a:bodyPr/>
          <a:lstStyle/>
          <a:p>
            <a:pPr>
              <a:lnSpc>
                <a:spcPct val="100000"/>
              </a:lnSpc>
            </a:pPr>
            <a:r>
              <a:rPr lang="es-CR" sz="3600" b="1" dirty="0" smtClean="0">
                <a:latin typeface="Calibri" pitchFamily="34" charset="0"/>
              </a:rPr>
              <a:t>Débil Protección Financiera</a:t>
            </a:r>
            <a:endParaRPr lang="es-CR" sz="3600" b="1" dirty="0">
              <a:latin typeface="Calibri" pitchFamily="34" charset="0"/>
            </a:endParaRPr>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5283" y="2017996"/>
            <a:ext cx="7078717" cy="4582172"/>
          </a:xfrm>
          <a:prstGeom prst="rect">
            <a:avLst/>
          </a:prstGeom>
          <a:noFill/>
        </p:spPr>
      </p:pic>
      <p:sp>
        <p:nvSpPr>
          <p:cNvPr id="2" name="TextBox 1"/>
          <p:cNvSpPr txBox="1"/>
          <p:nvPr/>
        </p:nvSpPr>
        <p:spPr>
          <a:xfrm>
            <a:off x="1986453" y="6600168"/>
            <a:ext cx="2853730" cy="276999"/>
          </a:xfrm>
          <a:prstGeom prst="rect">
            <a:avLst/>
          </a:prstGeom>
          <a:solidFill>
            <a:schemeClr val="bg1"/>
          </a:solidFill>
        </p:spPr>
        <p:txBody>
          <a:bodyPr wrap="none" rtlCol="0">
            <a:spAutoFit/>
          </a:bodyPr>
          <a:lstStyle/>
          <a:p>
            <a:r>
              <a:rPr lang="es-CL" sz="1200" dirty="0" smtClean="0">
                <a:latin typeface="+mj-lt"/>
              </a:rPr>
              <a:t>Fuente: adaptado Cid (2013), Prieto (2013)</a:t>
            </a:r>
            <a:endParaRPr lang="es-CL" sz="1200" dirty="0">
              <a:latin typeface="+mj-lt"/>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3570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2" y="331086"/>
            <a:ext cx="8371490" cy="804041"/>
          </a:xfrm>
        </p:spPr>
        <p:txBody>
          <a:bodyPr/>
          <a:lstStyle/>
          <a:p>
            <a:pPr>
              <a:lnSpc>
                <a:spcPct val="100000"/>
              </a:lnSpc>
            </a:pPr>
            <a:r>
              <a:rPr lang="es-AR" sz="3200" b="1" dirty="0" smtClean="0">
                <a:latin typeface="Calibri" pitchFamily="34" charset="0"/>
              </a:rPr>
              <a:t>Problemas de Calidad</a:t>
            </a:r>
            <a:endParaRPr lang="es-AR" sz="3200" b="1" dirty="0">
              <a:latin typeface="Calibri" pitchFamily="3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331" y="1217547"/>
            <a:ext cx="7765575" cy="563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H="1">
            <a:off x="1351128" y="1897043"/>
            <a:ext cx="65918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46914" y="2146461"/>
            <a:ext cx="3599896" cy="307777"/>
          </a:xfrm>
          <a:prstGeom prst="rect">
            <a:avLst/>
          </a:prstGeom>
          <a:noFill/>
        </p:spPr>
        <p:txBody>
          <a:bodyPr wrap="none" rtlCol="0">
            <a:spAutoFit/>
          </a:bodyPr>
          <a:lstStyle/>
          <a:p>
            <a:r>
              <a:rPr lang="es-CL" sz="1400" b="1" dirty="0" smtClean="0">
                <a:latin typeface="Calibri" pitchFamily="34" charset="0"/>
              </a:rPr>
              <a:t>ALC (partos atendidos por personal calificado)</a:t>
            </a:r>
            <a:endParaRPr lang="es-CL" sz="1400" b="1" dirty="0">
              <a:latin typeface="Calibri" pitchFamily="34" charset="0"/>
            </a:endParaRPr>
          </a:p>
        </p:txBody>
      </p:sp>
      <p:cxnSp>
        <p:nvCxnSpPr>
          <p:cNvPr id="11" name="Straight Arrow Connector 10"/>
          <p:cNvCxnSpPr/>
          <p:nvPr/>
        </p:nvCxnSpPr>
        <p:spPr>
          <a:xfrm flipV="1">
            <a:off x="2729552" y="1937989"/>
            <a:ext cx="0" cy="2494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353400" y="5161187"/>
            <a:ext cx="6591872"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67810" y="4578077"/>
            <a:ext cx="1503232" cy="307777"/>
          </a:xfrm>
          <a:prstGeom prst="rect">
            <a:avLst/>
          </a:prstGeom>
          <a:noFill/>
        </p:spPr>
        <p:txBody>
          <a:bodyPr wrap="none" rtlCol="0">
            <a:spAutoFit/>
          </a:bodyPr>
          <a:lstStyle/>
          <a:p>
            <a:r>
              <a:rPr lang="es-CL" sz="1400" b="1" dirty="0" smtClean="0">
                <a:latin typeface="Calibri" pitchFamily="34" charset="0"/>
              </a:rPr>
              <a:t>ALC (tasa de MM)</a:t>
            </a:r>
            <a:endParaRPr lang="es-CL" sz="1400" b="1" dirty="0">
              <a:latin typeface="Calibri" pitchFamily="34" charset="0"/>
            </a:endParaRPr>
          </a:p>
        </p:txBody>
      </p:sp>
      <p:cxnSp>
        <p:nvCxnSpPr>
          <p:cNvPr id="17" name="Straight Arrow Connector 16"/>
          <p:cNvCxnSpPr/>
          <p:nvPr/>
        </p:nvCxnSpPr>
        <p:spPr>
          <a:xfrm>
            <a:off x="2868304" y="4810093"/>
            <a:ext cx="11376" cy="2953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1758" y="3729196"/>
            <a:ext cx="2108467" cy="16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4627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bwMode="auto">
          <a:xfrm>
            <a:off x="-9525" y="261502"/>
            <a:ext cx="9153525" cy="639762"/>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defPPr>
              <a:defRPr lang="en-US"/>
            </a:defPPr>
            <a:lvl1pPr marL="342900" indent="-342900" algn="ctr" defTabSz="914400" eaLnBrk="1" latinLnBrk="0" hangingPunct="1">
              <a:buFont typeface="Arial" pitchFamily="34" charset="0"/>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ES" dirty="0" smtClean="0"/>
              <a:t>Ampliar la </a:t>
            </a:r>
            <a:r>
              <a:rPr lang="es-ES" dirty="0"/>
              <a:t>base impositiva </a:t>
            </a:r>
            <a:r>
              <a:rPr lang="es-ES" dirty="0" smtClean="0"/>
              <a:t>(+ recursos para la salud) </a:t>
            </a:r>
          </a:p>
          <a:p>
            <a:r>
              <a:rPr lang="es-ES" sz="2400" dirty="0" smtClean="0"/>
              <a:t>(+ gasto público en salud / PIB)</a:t>
            </a:r>
            <a:endParaRPr lang="es-ES" sz="2400" dirty="0"/>
          </a:p>
        </p:txBody>
      </p:sp>
      <p:pic>
        <p:nvPicPr>
          <p:cNvPr id="98306" name="Picture 2" descr="http://t2.gstatic.com/images?q=tbn:ANd9GcSHpLRmGSISZw0DD5MLB_yMwvGd7F-6w919Z8c51r5PoGYrvlP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25" y="5502275"/>
            <a:ext cx="229552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41713" y="5417592"/>
            <a:ext cx="1755790" cy="150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87665" y="1839274"/>
            <a:ext cx="7784279" cy="3552538"/>
          </a:xfrm>
        </p:spPr>
        <p:txBody>
          <a:bodyPr/>
          <a:lstStyle/>
          <a:p>
            <a:pPr marL="457200" indent="-457200">
              <a:buClrTx/>
              <a:buFont typeface="Arial Black" pitchFamily="34" charset="0"/>
              <a:buAutoNum type="arabicPeriod"/>
            </a:pPr>
            <a:r>
              <a:rPr kumimoji="1" lang="es-CL" sz="2000" dirty="0">
                <a:solidFill>
                  <a:srgbClr val="0070C0"/>
                </a:solidFill>
                <a:latin typeface="Calibri" pitchFamily="34" charset="0"/>
              </a:rPr>
              <a:t>Con un aumento del financiamiento a través de impuestos generales y tesoro nacional</a:t>
            </a:r>
            <a:r>
              <a:rPr kumimoji="1" lang="es-CL" sz="2000" dirty="0" smtClean="0">
                <a:solidFill>
                  <a:srgbClr val="0070C0"/>
                </a:solidFill>
                <a:latin typeface="Calibri" pitchFamily="34" charset="0"/>
              </a:rPr>
              <a:t>,… (</a:t>
            </a:r>
            <a:r>
              <a:rPr kumimoji="1" lang="es-CL" sz="2000" b="1" dirty="0" smtClean="0">
                <a:solidFill>
                  <a:srgbClr val="FF0000"/>
                </a:solidFill>
                <a:latin typeface="Calibri" pitchFamily="34" charset="0"/>
              </a:rPr>
              <a:t>decisión política limitada</a:t>
            </a:r>
            <a:r>
              <a:rPr kumimoji="1" lang="es-CL" sz="2000" dirty="0" smtClean="0">
                <a:solidFill>
                  <a:srgbClr val="0070C0"/>
                </a:solidFill>
                <a:latin typeface="Calibri" pitchFamily="34" charset="0"/>
              </a:rPr>
              <a:t>)</a:t>
            </a:r>
          </a:p>
          <a:p>
            <a:pPr marL="457200" indent="-457200">
              <a:buClrTx/>
              <a:buFont typeface="Arial Black" pitchFamily="34" charset="0"/>
              <a:buAutoNum type="arabicPeriod"/>
            </a:pPr>
            <a:r>
              <a:rPr kumimoji="1" lang="es-CL" sz="2000" dirty="0" smtClean="0">
                <a:solidFill>
                  <a:srgbClr val="0070C0"/>
                </a:solidFill>
                <a:latin typeface="Calibri" pitchFamily="34" charset="0"/>
              </a:rPr>
              <a:t>Con mayores tarifas de importación, royalties a la explotación de los productos del subsuelo, …. (</a:t>
            </a:r>
            <a:r>
              <a:rPr kumimoji="1" lang="es-CL" sz="2000" b="1" dirty="0" err="1" smtClean="0">
                <a:solidFill>
                  <a:srgbClr val="FF0000"/>
                </a:solidFill>
                <a:latin typeface="Calibri" pitchFamily="34" charset="0"/>
              </a:rPr>
              <a:t>pb</a:t>
            </a:r>
            <a:r>
              <a:rPr kumimoji="1" lang="es-CL" sz="2000" b="1" dirty="0" smtClean="0">
                <a:solidFill>
                  <a:srgbClr val="FF0000"/>
                </a:solidFill>
                <a:latin typeface="Calibri" pitchFamily="34" charset="0"/>
              </a:rPr>
              <a:t> en contexto de globalización</a:t>
            </a:r>
            <a:r>
              <a:rPr kumimoji="1" lang="es-CL" sz="2000" dirty="0" smtClean="0">
                <a:solidFill>
                  <a:srgbClr val="0070C0"/>
                </a:solidFill>
                <a:latin typeface="Calibri" pitchFamily="34" charset="0"/>
              </a:rPr>
              <a:t>) </a:t>
            </a:r>
          </a:p>
          <a:p>
            <a:pPr marL="457200" indent="-457200">
              <a:buClrTx/>
              <a:buFont typeface="Arial Black" pitchFamily="34" charset="0"/>
              <a:buAutoNum type="arabicPeriod"/>
            </a:pPr>
            <a:r>
              <a:rPr kumimoji="1" lang="es-CL" sz="2000" dirty="0" smtClean="0">
                <a:solidFill>
                  <a:srgbClr val="0070C0"/>
                </a:solidFill>
                <a:latin typeface="Calibri" pitchFamily="34" charset="0"/>
              </a:rPr>
              <a:t>Con un IVA mas elevado… (</a:t>
            </a:r>
            <a:r>
              <a:rPr kumimoji="1" lang="es-CL" sz="2000" b="1" dirty="0" err="1" smtClean="0">
                <a:solidFill>
                  <a:srgbClr val="FF0000"/>
                </a:solidFill>
                <a:latin typeface="Calibri" pitchFamily="34" charset="0"/>
              </a:rPr>
              <a:t>pb</a:t>
            </a:r>
            <a:r>
              <a:rPr kumimoji="1" lang="es-CL" sz="2000" b="1" dirty="0" smtClean="0">
                <a:solidFill>
                  <a:srgbClr val="FF0000"/>
                </a:solidFill>
                <a:latin typeface="Calibri" pitchFamily="34" charset="0"/>
              </a:rPr>
              <a:t> de regresividad / viabilidad política</a:t>
            </a:r>
            <a:r>
              <a:rPr kumimoji="1" lang="es-CL" sz="2000" dirty="0" smtClean="0">
                <a:solidFill>
                  <a:srgbClr val="0070C0"/>
                </a:solidFill>
                <a:latin typeface="Calibri" pitchFamily="34" charset="0"/>
              </a:rPr>
              <a:t>)</a:t>
            </a:r>
          </a:p>
          <a:p>
            <a:pPr marL="457200" indent="-457200">
              <a:buClrTx/>
              <a:buFont typeface="Arial Black" pitchFamily="34" charset="0"/>
              <a:buAutoNum type="arabicPeriod"/>
            </a:pPr>
            <a:r>
              <a:rPr kumimoji="1" lang="es-CL" sz="2000" dirty="0" smtClean="0">
                <a:solidFill>
                  <a:srgbClr val="0070C0"/>
                </a:solidFill>
                <a:latin typeface="Calibri" pitchFamily="34" charset="0"/>
              </a:rPr>
              <a:t>Con una fiscalidad reformada con mayor progresividad: que paguen mas los que tienen mas… (</a:t>
            </a:r>
            <a:r>
              <a:rPr kumimoji="1" lang="es-CL" sz="2000" b="1" dirty="0" smtClean="0">
                <a:solidFill>
                  <a:srgbClr val="FF0000"/>
                </a:solidFill>
                <a:latin typeface="Calibri" pitchFamily="34" charset="0"/>
              </a:rPr>
              <a:t>viabilidad</a:t>
            </a:r>
            <a:r>
              <a:rPr kumimoji="1" lang="es-CL" sz="2000" dirty="0" smtClean="0">
                <a:solidFill>
                  <a:srgbClr val="0070C0"/>
                </a:solidFill>
                <a:latin typeface="Calibri" pitchFamily="34" charset="0"/>
              </a:rPr>
              <a:t>)</a:t>
            </a:r>
          </a:p>
          <a:p>
            <a:pPr marL="457200" indent="-457200">
              <a:buClrTx/>
              <a:buFont typeface="Arial Black" pitchFamily="34" charset="0"/>
              <a:buAutoNum type="arabicPeriod"/>
            </a:pPr>
            <a:r>
              <a:rPr kumimoji="1" lang="es-CL" sz="2000" dirty="0" smtClean="0">
                <a:solidFill>
                  <a:srgbClr val="0070C0"/>
                </a:solidFill>
                <a:latin typeface="Calibri" pitchFamily="34" charset="0"/>
              </a:rPr>
              <a:t>Mejorando la eficiencia en la recaudación: quienes deben pagar </a:t>
            </a:r>
          </a:p>
          <a:p>
            <a:pPr marL="0" indent="0">
              <a:buClrTx/>
              <a:buNone/>
            </a:pPr>
            <a:r>
              <a:rPr kumimoji="1" lang="es-CL" sz="2000" dirty="0" smtClean="0">
                <a:solidFill>
                  <a:srgbClr val="0070C0"/>
                </a:solidFill>
                <a:latin typeface="Calibri" pitchFamily="34" charset="0"/>
              </a:rPr>
              <a:t>        tienen que pagar (…eliminado </a:t>
            </a:r>
            <a:r>
              <a:rPr kumimoji="1" lang="es-CL" sz="2000" dirty="0" err="1" smtClean="0">
                <a:solidFill>
                  <a:srgbClr val="0070C0"/>
                </a:solidFill>
                <a:latin typeface="Calibri" pitchFamily="34" charset="0"/>
              </a:rPr>
              <a:t>tb</a:t>
            </a:r>
            <a:r>
              <a:rPr kumimoji="1" lang="es-CL" sz="2000" dirty="0" smtClean="0">
                <a:solidFill>
                  <a:srgbClr val="0070C0"/>
                </a:solidFill>
                <a:latin typeface="Calibri" pitchFamily="34" charset="0"/>
              </a:rPr>
              <a:t> las excepciones, etc.) (</a:t>
            </a:r>
            <a:r>
              <a:rPr kumimoji="1" lang="es-CL" sz="2000" b="1" dirty="0" smtClean="0">
                <a:solidFill>
                  <a:srgbClr val="FF0000"/>
                </a:solidFill>
                <a:latin typeface="Calibri" pitchFamily="34" charset="0"/>
              </a:rPr>
              <a:t>viabilidad</a:t>
            </a:r>
            <a:r>
              <a:rPr kumimoji="1" lang="es-CL" sz="2000" dirty="0" smtClean="0">
                <a:solidFill>
                  <a:srgbClr val="0070C0"/>
                </a:solidFill>
                <a:latin typeface="Calibri" pitchFamily="34" charset="0"/>
              </a:rPr>
              <a:t>)</a:t>
            </a:r>
          </a:p>
          <a:p>
            <a:pPr marL="457200" indent="-457200">
              <a:buClrTx/>
              <a:buFont typeface="+mj-lt"/>
              <a:buAutoNum type="arabicPeriod" startAt="6"/>
            </a:pPr>
            <a:r>
              <a:rPr kumimoji="1" lang="es-CL" sz="2000" dirty="0" smtClean="0">
                <a:solidFill>
                  <a:srgbClr val="0070C0"/>
                </a:solidFill>
                <a:latin typeface="Calibri" pitchFamily="34" charset="0"/>
              </a:rPr>
              <a:t>Con impuestos específicos para salud… (</a:t>
            </a:r>
            <a:r>
              <a:rPr kumimoji="1" lang="es-CL" sz="2000" b="1" dirty="0" smtClean="0">
                <a:solidFill>
                  <a:srgbClr val="FF0000"/>
                </a:solidFill>
                <a:latin typeface="Calibri" pitchFamily="34" charset="0"/>
              </a:rPr>
              <a:t>decisión política</a:t>
            </a:r>
            <a:r>
              <a:rPr kumimoji="1" lang="es-CL" sz="2000" dirty="0" smtClean="0">
                <a:solidFill>
                  <a:srgbClr val="0070C0"/>
                </a:solidFill>
                <a:latin typeface="Calibri" pitchFamily="34" charset="0"/>
              </a:rPr>
              <a:t>)</a:t>
            </a:r>
          </a:p>
        </p:txBody>
      </p:sp>
      <p:pic>
        <p:nvPicPr>
          <p:cNvPr id="98318"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04382" y="4351284"/>
            <a:ext cx="1778369" cy="143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0" name="Picture 10" descr="http://t2.gstatic.com/images?q=tbn:ANd9GcSMUYpGpi6xNcYoKa4Ylf4Xzs70TpdfHcB0u8bk_DsUOBNO2YG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15805" y="5783324"/>
            <a:ext cx="2059945" cy="10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http://t3.gstatic.com/images?q=tbn:ANd9GcROttNStX9w6gNLtZySMANmx1c0p5676X6fNH8l_8rLqTU-6A-PLA"/>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54468" y="5565775"/>
            <a:ext cx="188595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6600" y="5562600"/>
            <a:ext cx="668338" cy="461963"/>
          </a:xfrm>
          <a:prstGeom prst="rect">
            <a:avLst/>
          </a:prstGeom>
          <a:noFill/>
        </p:spPr>
        <p:txBody>
          <a:bodyPr wrap="none">
            <a:spAutoFit/>
          </a:bodyPr>
          <a:lstStyle/>
          <a:p>
            <a:pPr>
              <a:defRPr/>
            </a:pPr>
            <a:r>
              <a:rPr lang="en-CA" b="1" dirty="0">
                <a:effectLst>
                  <a:outerShdw blurRad="38100" dist="38100" dir="2700000" algn="tl">
                    <a:srgbClr val="000000">
                      <a:alpha val="43137"/>
                    </a:srgbClr>
                  </a:outerShdw>
                </a:effectLst>
                <a:latin typeface="Calibri" pitchFamily="34" charset="0"/>
              </a:rPr>
              <a:t>TAX</a:t>
            </a:r>
            <a:endParaRPr lang="es-CL" b="1" dirty="0">
              <a:effectLst>
                <a:outerShdw blurRad="38100" dist="38100" dir="2700000" algn="tl">
                  <a:srgbClr val="000000">
                    <a:alpha val="43137"/>
                  </a:srgbClr>
                </a:outerShdw>
              </a:effectLst>
              <a:latin typeface="Calibri" pitchFamily="34" charset="0"/>
            </a:endParaRPr>
          </a:p>
        </p:txBody>
      </p:sp>
      <p:sp>
        <p:nvSpPr>
          <p:cNvPr id="12" name="TextBox 11"/>
          <p:cNvSpPr txBox="1"/>
          <p:nvPr/>
        </p:nvSpPr>
        <p:spPr>
          <a:xfrm>
            <a:off x="8551863" y="5783324"/>
            <a:ext cx="668337" cy="461963"/>
          </a:xfrm>
          <a:prstGeom prst="rect">
            <a:avLst/>
          </a:prstGeom>
          <a:noFill/>
        </p:spPr>
        <p:txBody>
          <a:bodyPr wrap="none">
            <a:spAutoFit/>
          </a:bodyPr>
          <a:lstStyle/>
          <a:p>
            <a:pPr>
              <a:defRPr/>
            </a:pPr>
            <a:r>
              <a:rPr lang="en-CA" b="1" dirty="0">
                <a:effectLst>
                  <a:outerShdw blurRad="38100" dist="38100" dir="2700000" algn="tl">
                    <a:srgbClr val="000000">
                      <a:alpha val="43137"/>
                    </a:srgbClr>
                  </a:outerShdw>
                </a:effectLst>
                <a:latin typeface="Calibri" pitchFamily="34" charset="0"/>
              </a:rPr>
              <a:t>TAX</a:t>
            </a:r>
            <a:endParaRPr lang="es-CL" b="1" dirty="0">
              <a:effectLst>
                <a:outerShdw blurRad="38100" dist="38100" dir="2700000" algn="tl">
                  <a:srgbClr val="000000">
                    <a:alpha val="43137"/>
                  </a:srgbClr>
                </a:outerShdw>
              </a:effectLst>
              <a:latin typeface="Calibri" pitchFamily="34" charset="0"/>
            </a:endParaRPr>
          </a:p>
        </p:txBody>
      </p:sp>
      <p:pic>
        <p:nvPicPr>
          <p:cNvPr id="98314" name="Picture 1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67846" y="5791200"/>
            <a:ext cx="1744942" cy="11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8633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83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8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83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831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58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98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9875"/>
            <a:ext cx="8686800" cy="63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551795" y="3626115"/>
            <a:ext cx="8387255"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0979" y="6246535"/>
            <a:ext cx="1322926" cy="276999"/>
          </a:xfrm>
          <a:prstGeom prst="rect">
            <a:avLst/>
          </a:prstGeom>
          <a:noFill/>
        </p:spPr>
        <p:txBody>
          <a:bodyPr wrap="none" rtlCol="0">
            <a:spAutoFit/>
          </a:bodyPr>
          <a:lstStyle/>
          <a:p>
            <a:r>
              <a:rPr lang="es-CL" sz="1200" dirty="0" smtClean="0">
                <a:latin typeface="+mj-lt"/>
              </a:rPr>
              <a:t>Fuente: FMI, 2013</a:t>
            </a:r>
            <a:endParaRPr lang="es-CL" sz="1200" dirty="0">
              <a:latin typeface="+mj-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155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7885" y="1985628"/>
            <a:ext cx="2351163" cy="3628720"/>
          </a:xfrm>
        </p:spPr>
        <p:txBody>
          <a:bodyPr/>
          <a:lstStyle/>
          <a:p>
            <a:r>
              <a:rPr lang="es-AR" sz="2000" dirty="0" smtClean="0">
                <a:solidFill>
                  <a:srgbClr val="0070C0"/>
                </a:solidFill>
                <a:latin typeface="Calibri" pitchFamily="34" charset="0"/>
              </a:rPr>
              <a:t>ALC es la región con menor presión fiscal del mundo</a:t>
            </a:r>
          </a:p>
          <a:p>
            <a:r>
              <a:rPr lang="es-AR" sz="2000" dirty="0" smtClean="0">
                <a:solidFill>
                  <a:srgbClr val="0070C0"/>
                </a:solidFill>
                <a:latin typeface="Calibri" pitchFamily="34" charset="0"/>
              </a:rPr>
              <a:t>El nivel de recolección de impuestos esta lejos de lo que sugieren las propias legislaciones de los países</a:t>
            </a:r>
          </a:p>
        </p:txBody>
      </p:sp>
      <p:sp>
        <p:nvSpPr>
          <p:cNvPr id="6" name="Title 1"/>
          <p:cNvSpPr txBox="1">
            <a:spLocks/>
          </p:cNvSpPr>
          <p:nvPr/>
        </p:nvSpPr>
        <p:spPr>
          <a:xfrm>
            <a:off x="409902" y="90122"/>
            <a:ext cx="8371490" cy="804041"/>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marL="342900" indent="-342900" algn="ctr" defTabSz="914400" eaLnBrk="1" latinLnBrk="0" hangingPunct="1">
              <a:buFont typeface="Arial" pitchFamily="34" charset="0"/>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AR" sz="3600" dirty="0"/>
              <a:t>Falta de compromiso político</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240" y="1548663"/>
            <a:ext cx="6513374" cy="472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09902" y="2606722"/>
            <a:ext cx="617171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5822" y="3373282"/>
            <a:ext cx="617171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70910" y="3452884"/>
            <a:ext cx="337786" cy="446787"/>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TextBox 9"/>
          <p:cNvSpPr txBox="1"/>
          <p:nvPr/>
        </p:nvSpPr>
        <p:spPr>
          <a:xfrm>
            <a:off x="3780427" y="3343697"/>
            <a:ext cx="3248170" cy="276999"/>
          </a:xfrm>
          <a:prstGeom prst="rect">
            <a:avLst/>
          </a:prstGeom>
          <a:noFill/>
        </p:spPr>
        <p:txBody>
          <a:bodyPr wrap="square" rtlCol="0">
            <a:spAutoFit/>
          </a:bodyPr>
          <a:lstStyle/>
          <a:p>
            <a:r>
              <a:rPr lang="es-CL" sz="1200" dirty="0" smtClean="0">
                <a:latin typeface="Calibri" pitchFamily="34" charset="0"/>
              </a:rPr>
              <a:t>Dividendos estimados del canal de Panamá</a:t>
            </a:r>
            <a:endParaRPr lang="es-CL" sz="1200" dirty="0">
              <a:latin typeface="Calibri" pitchFamily="34" charset="0"/>
            </a:endParaRPr>
          </a:p>
        </p:txBody>
      </p:sp>
      <p:sp>
        <p:nvSpPr>
          <p:cNvPr id="11" name="TextBox 10"/>
          <p:cNvSpPr txBox="1"/>
          <p:nvPr/>
        </p:nvSpPr>
        <p:spPr>
          <a:xfrm>
            <a:off x="425823" y="1674042"/>
            <a:ext cx="6155792" cy="584775"/>
          </a:xfrm>
          <a:prstGeom prst="rect">
            <a:avLst/>
          </a:prstGeom>
          <a:noFill/>
        </p:spPr>
        <p:txBody>
          <a:bodyPr wrap="square" rtlCol="0">
            <a:spAutoFit/>
          </a:bodyPr>
          <a:lstStyle/>
          <a:p>
            <a:pPr algn="ctr"/>
            <a:r>
              <a:rPr lang="es-CL" sz="1600" b="1" dirty="0" smtClean="0">
                <a:latin typeface="Calibri" pitchFamily="34" charset="0"/>
              </a:rPr>
              <a:t>Esfuerzo fiscal en América Central (actual/</a:t>
            </a:r>
            <a:r>
              <a:rPr lang="es-CL" sz="1600" b="1" dirty="0" err="1" smtClean="0">
                <a:latin typeface="Calibri" pitchFamily="34" charset="0"/>
              </a:rPr>
              <a:t>potential</a:t>
            </a:r>
            <a:r>
              <a:rPr lang="es-CL" sz="1600" b="1" dirty="0" smtClean="0">
                <a:latin typeface="Calibri" pitchFamily="34" charset="0"/>
              </a:rPr>
              <a:t> </a:t>
            </a:r>
            <a:r>
              <a:rPr lang="es-CL" sz="1600" b="1" dirty="0" err="1" smtClean="0">
                <a:latin typeface="Calibri" pitchFamily="34" charset="0"/>
              </a:rPr>
              <a:t>revenue</a:t>
            </a:r>
            <a:r>
              <a:rPr lang="es-CL" sz="1600" b="1" dirty="0">
                <a:latin typeface="Calibri" pitchFamily="34" charset="0"/>
              </a:rPr>
              <a:t> </a:t>
            </a:r>
            <a:r>
              <a:rPr lang="es-CL" sz="1600" b="1" dirty="0" smtClean="0">
                <a:latin typeface="Calibri" pitchFamily="34" charset="0"/>
              </a:rPr>
              <a:t>in %), 2010</a:t>
            </a:r>
            <a:endParaRPr lang="es-CL" sz="1600" b="1" dirty="0">
              <a:latin typeface="Calibri" pitchFamily="34" charset="0"/>
            </a:endParaRPr>
          </a:p>
        </p:txBody>
      </p:sp>
      <p:cxnSp>
        <p:nvCxnSpPr>
          <p:cNvPr id="13" name="Straight Arrow Connector 12"/>
          <p:cNvCxnSpPr/>
          <p:nvPr/>
        </p:nvCxnSpPr>
        <p:spPr>
          <a:xfrm flipV="1">
            <a:off x="3439803" y="3511233"/>
            <a:ext cx="408866" cy="165044"/>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652" y="6196078"/>
            <a:ext cx="2218364" cy="276999"/>
          </a:xfrm>
          <a:prstGeom prst="rect">
            <a:avLst/>
          </a:prstGeom>
          <a:noFill/>
        </p:spPr>
        <p:txBody>
          <a:bodyPr wrap="none" rtlCol="0">
            <a:spAutoFit/>
          </a:bodyPr>
          <a:lstStyle/>
          <a:p>
            <a:r>
              <a:rPr lang="es-CL" sz="1200" b="1" dirty="0" smtClean="0">
                <a:latin typeface="Calibri" pitchFamily="34" charset="0"/>
              </a:rPr>
              <a:t>Fuente: adaptado del FMI, 2013</a:t>
            </a:r>
            <a:endParaRPr lang="es-CL" sz="1200" b="1" dirty="0">
              <a:latin typeface="Calibri"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3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108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304010" y="2159936"/>
            <a:ext cx="2887714" cy="430887"/>
          </a:xfrm>
          <a:prstGeom prst="rect">
            <a:avLst/>
          </a:prstGeom>
          <a:solidFill>
            <a:srgbClr val="00FF00"/>
          </a:solidFill>
        </p:spPr>
        <p:txBody>
          <a:bodyPr wrap="none" rtlCol="0">
            <a:spAutoFit/>
          </a:bodyPr>
          <a:lstStyle/>
          <a:p>
            <a:r>
              <a:rPr lang="es-CL" sz="2200" b="1" dirty="0" smtClean="0">
                <a:latin typeface="+mj-lt"/>
              </a:rPr>
              <a:t>Economías emergentes</a:t>
            </a:r>
            <a:endParaRPr lang="es-CL" sz="2200" b="1" dirty="0">
              <a:latin typeface="+mj-lt"/>
            </a:endParaRPr>
          </a:p>
        </p:txBody>
      </p:sp>
      <p:sp>
        <p:nvSpPr>
          <p:cNvPr id="10" name="TextBox 9"/>
          <p:cNvSpPr txBox="1"/>
          <p:nvPr/>
        </p:nvSpPr>
        <p:spPr>
          <a:xfrm>
            <a:off x="4240946" y="2659146"/>
            <a:ext cx="4438135" cy="3046988"/>
          </a:xfrm>
          <a:prstGeom prst="rect">
            <a:avLst/>
          </a:prstGeom>
          <a:noFill/>
        </p:spPr>
        <p:txBody>
          <a:bodyPr wrap="square" rtlCol="0">
            <a:spAutoFit/>
          </a:bodyPr>
          <a:lstStyle/>
          <a:p>
            <a:pPr marL="342900" indent="-342900">
              <a:buFont typeface="Arial" panose="020B0604020202020204" pitchFamily="34" charset="0"/>
              <a:buChar char="•"/>
            </a:pPr>
            <a:r>
              <a:rPr lang="es-CL" sz="2400" dirty="0" smtClean="0">
                <a:latin typeface="+mj-lt"/>
              </a:rPr>
              <a:t>Ajustes fiscales son menos necesarios pero hay varias economías que son vulnerables</a:t>
            </a:r>
          </a:p>
          <a:p>
            <a:pPr marL="342900" indent="-342900">
              <a:buFont typeface="Arial" panose="020B0604020202020204" pitchFamily="34" charset="0"/>
              <a:buChar char="•"/>
            </a:pPr>
            <a:r>
              <a:rPr lang="es-CL" sz="2400" b="1" dirty="0" smtClean="0">
                <a:solidFill>
                  <a:srgbClr val="FF0000"/>
                </a:solidFill>
                <a:latin typeface="+mj-lt"/>
              </a:rPr>
              <a:t>Reformas para aumentar la eficiencia </a:t>
            </a:r>
          </a:p>
          <a:p>
            <a:pPr marL="342900" indent="-342900">
              <a:buFont typeface="Arial" panose="020B0604020202020204" pitchFamily="34" charset="0"/>
              <a:buChar char="•"/>
            </a:pPr>
            <a:r>
              <a:rPr lang="es-CL" sz="2400" dirty="0" smtClean="0">
                <a:latin typeface="+mj-lt"/>
              </a:rPr>
              <a:t>Avance de la cobertura universal no deben poner en peligro la sustentabilidad fiscal</a:t>
            </a:r>
            <a:endParaRPr lang="es-CL" sz="2400" dirty="0">
              <a:latin typeface="+mj-lt"/>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6" y="-36"/>
            <a:ext cx="3839935" cy="511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6461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57200" y="173409"/>
            <a:ext cx="8229600" cy="843448"/>
          </a:xfrm>
        </p:spPr>
        <p:txBody>
          <a:bodyPr/>
          <a:lstStyle/>
          <a:p>
            <a:pPr>
              <a:lnSpc>
                <a:spcPct val="100000"/>
              </a:lnSpc>
            </a:pPr>
            <a:r>
              <a:rPr lang="es-CL" dirty="0" smtClean="0">
                <a:ea typeface="ＭＳ Ｐゴシック" pitchFamily="34" charset="-128"/>
              </a:rPr>
              <a:t>Los Sistemas de Salud de la Región</a:t>
            </a:r>
          </a:p>
        </p:txBody>
      </p:sp>
      <p:sp>
        <p:nvSpPr>
          <p:cNvPr id="21507" name="2 Marcador de contenido"/>
          <p:cNvSpPr>
            <a:spLocks noGrp="1"/>
          </p:cNvSpPr>
          <p:nvPr>
            <p:ph idx="1"/>
          </p:nvPr>
        </p:nvSpPr>
        <p:spPr>
          <a:xfrm>
            <a:off x="3381866" y="2063518"/>
            <a:ext cx="5513908" cy="4329113"/>
          </a:xfrm>
        </p:spPr>
        <p:txBody>
          <a:bodyPr/>
          <a:lstStyle/>
          <a:p>
            <a:r>
              <a:rPr lang="es-PA" sz="2400" dirty="0" err="1" smtClean="0">
                <a:ea typeface="ＭＳ Ｐゴシック" pitchFamily="34" charset="-128"/>
              </a:rPr>
              <a:t>Hospitalocéntricos</a:t>
            </a:r>
            <a:r>
              <a:rPr lang="es-PA" sz="2400" dirty="0" smtClean="0">
                <a:ea typeface="ＭＳ Ｐゴシック" pitchFamily="34" charset="-128"/>
              </a:rPr>
              <a:t>, </a:t>
            </a:r>
            <a:r>
              <a:rPr lang="es-PA" sz="2400" dirty="0" err="1" smtClean="0">
                <a:ea typeface="ＭＳ Ｐゴシック" pitchFamily="34" charset="-128"/>
              </a:rPr>
              <a:t>medicalizados</a:t>
            </a:r>
            <a:r>
              <a:rPr lang="es-PA" sz="2400" dirty="0" smtClean="0">
                <a:ea typeface="ＭＳ Ｐゴシック" pitchFamily="34" charset="-128"/>
              </a:rPr>
              <a:t> e insertos en medioambientes altamente fragmentados</a:t>
            </a:r>
          </a:p>
          <a:p>
            <a:pPr lvl="1"/>
            <a:r>
              <a:rPr lang="es-PA" sz="2000" dirty="0" smtClean="0">
                <a:ea typeface="ＭＳ Ｐゴシック" pitchFamily="34" charset="-128"/>
              </a:rPr>
              <a:t>Los hospitales son la estructura que consume la mayor proporción de recursos presupuestarios </a:t>
            </a:r>
          </a:p>
          <a:p>
            <a:pPr lvl="1"/>
            <a:r>
              <a:rPr lang="es-PA" sz="2000" dirty="0" smtClean="0">
                <a:ea typeface="ＭＳ Ｐゴシック" pitchFamily="34" charset="-128"/>
              </a:rPr>
              <a:t>So el principal formador del recurso humano de salud especializado</a:t>
            </a:r>
            <a:endParaRPr lang="es-CL" sz="2000" dirty="0">
              <a:ea typeface="ＭＳ Ｐゴシック" pitchFamily="34" charset="-128"/>
            </a:endParaRPr>
          </a:p>
          <a:p>
            <a:r>
              <a:rPr lang="es-CL" sz="2400" dirty="0" smtClean="0">
                <a:ea typeface="ＭＳ Ｐゴシック" pitchFamily="34" charset="-128"/>
              </a:rPr>
              <a:t>Difícil construir redes basadas en APS con el hospital como líder de la red</a:t>
            </a:r>
            <a:endParaRPr lang="es-CL" sz="2400" dirty="0">
              <a:ea typeface="ＭＳ Ｐゴシック" pitchFamily="34" charset="-128"/>
            </a:endParaRPr>
          </a:p>
        </p:txBody>
      </p:sp>
      <p:sp>
        <p:nvSpPr>
          <p:cNvPr id="3" name="AutoShape 4" descr="data:image/jpeg;base64,/9j/4AAQSkZJRgABAQAAAQABAAD/2wCEAAkGBhQSERQUExQWFBQWGBgXGBcYFhgYFRgYFhYYFxUVFRgYICYeFxklGRUVHy8gIycpLCwtGB8xNTAqNSYsLCkBCQoKDgwOGg8PGikkHCQsLCkpKSksLCksLCwsLCwsLCwsLCwsKSwpLCwsLCkpLCwpLCwsLCwpLCwsLCwsKSw0LP/AABEIAMIBAwMBIgACEQEDEQH/xAAcAAABBQEBAQAAAAAAAAAAAAACAAEDBAUGBwj/xABAEAACAQMCBAMGBAQFAwQDAQABAhEAAyESMQQFQVETImEGMnGBkfBCobHRFCNSwQdTYuHxFYKSM0NyolSy0hb/xAAZAQADAQEBAAAAAAAAAAAAAAAAAQIDBAX/xAAmEQACAgICAwABBAMAAAAAAAAAAQIREiEDMRNBUQQiYXHwMpGx/9oADAMBAAIRAxEAPwDguW2bqtKyQB5iplQuJYwcDIzj5Vc5jw4XUy6m21qVZSGY+pJKkKT6GfhUtnmRtTct3IuW2QqAJDqQdWvp2EbEN86zuM1amlzqf384BOMgYxqjfvFcMGst9mRs+x3GBLmpJmPcgEMFHu5yPQ7bepr0tORtdVbtsqpbzIOmdgx7EYPb4ivKvZa+ovICuJiW2AzJMDfqPhua9L5XxTozeG3i2ZVgpkQjiS0GBEk+YYyJGkgr6HDJxjoTSk9nQcDwL+GGVzPY9DMEehBkfEUPA3r3itqnTt6Y9KfgOc2g7pqCq8XEmQuVhwpIA95S0f6zU/F+09iyAS4ZepQq+naJCnVmegO1aeTuwwXox/a27bNm6s6XEYEgywJUg/AHI7HtXNcu4jXatkkaiqk98idqq+3ftIt3ibgtHWiW1Cke6WPmJckiB5474PeuO5fzDiFuBUYlu0gKQBgAbRjrXNH8uXHyNtfpM+TjyPRqcVl8DzN3cKUER5iGEr8V9T2NaoFevw80OaOcOjjlFxdMcU4pAU4FaiGK5++m1Q8Twouo6ts3l3jA6T8asxQ6SG6QRt6jqPl+lS0OzL4fk9ux5rSwD5SNRghjI+hI9Imoub8sUKHNskKHJX3oOnEZ8oJjI29K2mtg46GSR9+pFVOZ8xHD29TyVBAkZJ9CO8A5FZtRjH9i1JtnmfEcMNbiJiSp1HZWKnST70hScVv+yfKluM1q6pKwGAJMgzn3Z0TnBI/bIW6167q8MBS0hUA8ohiFWf8ASh+zXd+zXLgo1aIIwrEEPDCWDEjzbx1GK8biTlzqPrZ1cjqJrXwtu0ceVRsdoG8+kb1zfMeV2uIsFksln6RggtgzmHyTBE7jtXV3LIYQwkGJB2MGc/MVR5vw9zwwtlckgHMeUA/3AHzr1OaEqtdV1Xv9jmhIxf8A/EretWZPhkEFljykZJAXoT5QZ/pGBtWly32Ms2bhYeZCpUI4DESQfe/7e0+tavLkcIBcMtntG+IgDER0mrYo4+KCitDlOX05pPYhC93WZV9gABoE+6BBxpgYiI9a2+W8mtWNXhLpDdOmw2+k/GauAUYFVHihF2kJzbHAogKYCjArQlDijFCBRgVIxUQpgKICgY4p4pwKKKQAaaVSaaVIo8E4fmYCrJBEFZKjbVtEdfKZ3GqfWiscWMahIg+WZUgZEdgMd+tZ68LpD2mHn06hB2MSVPrpkEd1FT8p4BmKwxSZ83vQFGollEnSBBJjvvBrwp8alo7mbnD8pVn/AJcIARr8ygBTG+cGWIjfBroOK53bsuRw9y6rKNPlYOAQY959QiC3uyML8ub5gl634twFWtJd8HUB/LZ9JJCCAApCMcARI65rV5SVXF62ClxQVI0l1kAh12JGdv8ASRvIpxzhFqPX17IfZpcn5qLl8+U2fK51BQWYyD4lxj74U7yCMt1IFdlb5vFsuOIJKqT4bBAdgT5SU82RgxvFc7wXHcLdvWgpZTqzbMgL4luH8OQc6wPNq6bda2eZexlrw20agQpIB0srEKYmRJBIHWuqGWHdspnmftbzpb3GuylmRtEmCpLeGBLAgQRJG3Qb1Qu8UPEJzccEeYmcCQR3n3SCOoMzOFxcvrdcKrKxMRB06Qu5zg9fkNhV4awzA6ZlfP2O4z3PyrhkrdsTOq4W6BchIG4AHkkHcmRqY49PhXRcHYCrgsZydTFjJ6SenwrH5dzu2RHENbu3AIDwXuEYIDtEMfiZxBANb/D3A6grt8I+UV6v4KUe52/mtHHzfwPFOKeKeK9QwFSIp4pxSAB8Z7fofsVDCX7RUiVYQQdx8ex9fnR8XwviLpJMGJgxIBmPyj51Q5Jyt7TeY7ourr5uonrB1flvOMZuWSSVr2Wqos8u5FasqoVZK5DHLSREz8Cfqe9aFtABAEDtSAowKtQjHpCbb7HFGKEUYpgOKMUIoxSAcCiFMKICkA4FGKYCjApFCFGBTAUQFSMICiApAVJataiAOtJsaQIFFprTt8AEIOqT2jFXeMs60HTMn6dKxfKrNlxOjAilWqOX2+7H6U9PyxDxM4bjPYmzf4h7rndZWNwWKHUOkDQcd3J61Lc5Vba0NSr/ACYMwpK+G2llkiGAIMTur5zmgtW7lm5psQFC6ksOYUkNFwWLn4VIKHQRAJ/DinHPVN11ZTbN2EZbkAKdMMS3uibY2MEm2uM1yukdKM3nfsqGstwyMLdslb1jzTZLafMtufMCyFmVSSdxmFapedexbPw4a1/MvKtsISQBpwCqiIUQSf8Ait/jCt9WtBlMBTaYkEHP8ue/ulW7gn+qrPK+KLKDbhrbDUqsYYasugbIYq5IIIG4zSVU0DVuzgeH9nf4bjLS3GVRoDa91EzKsr++J1YMQJJnerXOub27R4lCdKgaLZtAIz3GEFwFhdAyfluZrQ9pfaa1ZHntsz3D4luVB0qICFicOpKaoG+og715/wC0HNLdy6Rb1LYBLhMQHJOlce8okCTmCekVjNtdAyhzTRbZfDfVbZVciIgkeZGGASD1G8/R0uowBhTOAPdjYkSegPf61Qe1KfP9ZPw7Y3qxwPCOXNtPxLqAO+F14xuVEdvlXNyQy2Szc5dd4ZY8SxLdCXZc9mzpP5YrvOX8MXtghCnTSQRHYjEEGs/2d5V/ItMw8O6RpbA1eRmADBwYPeIrp7dponYfGvR/F4pcSvL+/wDTnlUtUZb2SMEZqPTW/btqdoPeqvEcDJkb16C5fpk+N9oyop4qxd4YrvUemtE7MmgIpxRaaWmmAhRAUgKICkAgKICkBRAUhjiiFMBUgWkAgKMCkBU1izJqWykgUtntR6a3eE4ZCkYB6/GszjeH0NpFZLkUnRrLjxVlYLRAUVu2WMAEn0zRNbKmCIPY1dkUMKscLvUIq1wBhx2qJdFx7NBLmBO9TNfNS3OHkCgv2YiuSzsocWaamAPSnpDOTsIBHUCQJzAMY+GB9BVHnnI0vBdI8NwZDooDQBMeudJHYjEU6cRRtzJUdNTAE6oBIkwATA3MAHatJRMlI4L2f4lTxCtfBy8q8spV2YxclTJEoQVJ8sGDiusF1rVtVR3AullUeR1F0nTIcidDKe4IIBg6qqcv5jbuhH8IEsCD/KIUnw4uaZEbq5AkmNW2qqHOL6WkJtvqW4B5JB8xYMFcHofDILYYRkmsUqRpZ1XtRyi5xPCm2jKxldI0FIIYAydcCBkiD7u1eb+1nsv/AA97TbIZSmqTjzIo8Rc7nZv+70qU+2XF6dKRbBGHUNJAxMzpY7DUBXRez62OJ4VrBuk3jMgwG7kJMiW3J+tZOUZOl2IyeO9j7rcNYSz/ADA+hhOmPdbKPiANR1WzsciRmi5xwdtHtGyGtsltLRuswUAohUlQJhipMmT0juek9oOPPDcP/D2VNw3bdsWzvpaSpukxCiEBmcMZ6mPOuLZ7F+5w7HUFDWmyQupVZVb5PkfE96nl0tAy3c5C6aXe4t1myAjsxAABl2glRnYCfhXoPs3xBFuHui6xOYDQmMLDebpud68u4PiH/rKuo8sEgk/04xJ9a772ca7dQtdLa7bFJBkEDq67dxPWKPx5/qoiS1Z2tpLZFK/aWN6z+FBLQBNScWHXcEV6WO+zPPXRW4sZ3mqxWpmFAwrojpHM9sj00+muZve3A2t2mY+p/sJ/WqNz2m4p9gtsfAT+cms5c8UaLhkztAKrXuZ2kOlnAMExMnEduudq4W/fuP8A+pfwemon8j+1T8utWwy+ZiQVyPiNsfcVjL8r4jVfj/Wd8hB2zUgFZN3gmBuPZYMcyT5WncgrEEz8Kl4bm4gau28EE7DY/HpNEPy4v/LQT/GkutmoFowtDZcMJBkftirXCcPqNdLlqznUd0NatDc1ocvtgZiR99Kqix0mN60uEtBRvvWHJLRvxx2WrFrtis7ma+f4/lV6+5GRtWfeuFmk1nx3dmnJVUaHC3jAHYCi5nwuuNKktG42j1pWLQiQastd2zUZU7RpjcaZmcJwBDS4gDoetaOhZBAAI6gVBdYnM09u0x9KcpNijFR0iyL81LdPlNVhYIqw0EEVBZAvEADrT1W00qdIVnE2iD6fHB+houN5ML1tgUVzEqGOkE7gFgCVEgTHSpOCtMCyEkkGVmPMp2g/iggid8Sd60LClfwx8BWjdmKRwfLeGdvF4J1MXlDLcEAIctLhzqILRIic+tYHtJ5GNvSp8qsHG4lBAU/0gD3RGZmvTuP4RWdHA8yDSD6HofoM714/zW3pa4BqKLcdVbpgyFwY2zHqa5+WMlEpSV0Rf9SdoVnLMIAJOR1JGfXbrRpeDNkkMMlh0b00iQP0/TIBIM/8Vscl4E8ReVLYIJGZIxB3BGcL8TPxrjlxu9dlM6nkXNbhV/PdcSgZpZsnUQrNIBGQfXPXfBu8M6XGLhXNxiNRMxMOpD7SZHwEiuq5NzwcGjW7mpIGuGtHUx1EeQgjrBkwPUb1ni/wd9RruNbXxSxBUNcIYMAUZGbTHl8hAwMTWmOUFYzMtcPrCqZDAkkkyN4z2JAHpXX+zvHX3Jb+YxWNUQ2Dn3W3BztsR6VhrwL2b4DlbhKI2J0MtwMJGQdwM43nEV2/JeX2rdibS6W0kFywDKWBx0JYYOwwflXLx8blOm6r4FHQcNfDAOBEjqIPwI6Qag41iRFchxfN7to+BYYvpBCwoABLZLsy5MMCIIGRMg113LFc2E8UhngEkbT/AH+Nepx8lvfZLV6F/wBHJEqQT/TtWbfQrOMicdSQNqvc056nCILjgkSFAG5ME/oDXLc79v8AxIZLIUkYLNJPqwAEfWt1zNPZEuJVo4m/fu5MBPpWRxPNCAxJJ0nSRJ36/pWpdvk/f7VFwPK/EfSsebJxj1Y/XeuY6CnYc3BbKoxDGGMEhQDBMjb510HD2LWpRE+YCDtuB1qfmwVbS2rRAkjVLRidz8d4HT0is5eHUZLZJGwJB2wDFT2HR3vNeUi1ZZ7bsFQF9JlhC5On8S4nANUhzJvDRntzaYagegmCCGGVMdx86fjNb27T2WCvDM1tjAKsBIE+VsjvnUa0eUcaPD0eHoKABrR3UdI7rnFcztHQqZocGi6F0ZUiRmd87yZ+tWVqLh7qmFGOgBgfTpVt7JUwRBr1uOacUkzy+SDUnaJbXCMRO1ISDT2lbEA5q1wtnWfNQ5fSlG+iE8SSINDcAnFTPwLD1pNwrDpSTXobjL2FYvED0qVrkxJxUEHrtSLTA2qH2aLouJdUbfWjHEnpVV7i4FT2WgVBaZa8WiDTUKXB3miN0d6kokgelKqD8VmlVUybOY4zi1D25IwCGBj3SyqpM9NQH0Na1p8eleBcZz/iFF605uFz/LuE6ThCFCYWQBETqM6vUz2H+GfOLhuMtzZ5l2DFnuLEIXYwNKkEKozvSyT0TZ6Nb5cGnzZrH472TTwWtsg0OxLGc6iZ1T0OBHwArdtcRBq2bk/OtM2u+heOL6PKOcexwa2ptKYVoCSSo1JNxiDkBSm3XV6Vk8DzPwFS74KG4SdDnUAoRRbBjIKau2ZkZ2r0vn3DPb1XLEdCUIwWbySpzBPk6EGDtJnx+zd1OSRJJOokanwZgzA+mPjtXNyNXaGlRHzDiLwc+KxJfJLwTIlZEZUSDA7AYiKsezd2yb6eMPJkGO5EL1wJ6/8AFXrPITxKHwws62gBWX3U16VDMQFImCczvAOKnDchceZcEbE4AILagxOARpOPWsWn8CzuuacovWjoS2eI8qIG0kNbVWYqQ8BXOpzONgJ3Nc7xvHO+q2LhBnzAvrDMkgnUJJiWGJ9N67rkfFNdttbdlcBdBYOGcNp8zHfJ1YH4YyWnFblfsLbtXBdJJKFtAnoHPhsx/EdB0kEfpVS4ctodkPLvZ9uKtW2uLDIxcNrDeOr+ZtR/CwOzfKO2rznm/wDBIqmbrkwJgM0fiaB8Kpc19qP4Rls2EU6RnUTpTqF3HQj6iuf4ji34m416+QqKACRIED8K+pn8/hWsVj/I6ssc15seJVbl5Qtu2W0r0dzA6zMRvHeua4nitbMxEz0AwOw+FS8x403WkeVRhUGwFVoG332pN2VQykSABqJ2AHeIH57VvcNw68OnnMH3nI7bBF+Z+8U/JuXBIY++3ugjZerfP73xV9oLiFtCvhWOowSWIjGN8zPqKm7dFJeygBrZrjMPMegny7Bdu2MVO9hRmCZ2AEeveojxSgbExtP7VMeIAUHTM7ZqyTofZ+8jqUcYT3SpJYCDIIOCOvyqHmfLL1viDxPDOrwAGGrS8qsNKNGpSAJHxxVP2a4nRxCAQA0gxkdtxH3NdfxC2/NbdCAAx8uRpbEiMkfLpWUtM0jtFLlnNbfFW9SwGga7Z6dNSnqsnfcbHoTt2ucCFS4cIIDdSMYb1HfrXmvF8hvcIRcS4pVThlaGAP8AUpAI3jqK6PlXORfXBAuD3l6//NO47j8PwzSTcHcRupqpHolm/iQfhUfiGTXO8p5qEHhsIXJUjI7xH12ratXwwDKZB2I2rphJSRjJNFjxyu1QvzQ9qNRTXkXtVqiHforHjSdzQNeNA9o9BimFpu1a0jLYfiVKl+q3hN2qVLJ7UnQKy4nE0Xj1Da4ImrB4D1qNGisiN80qsDgaVFoeLPEPDI4rz6NSW1/iPE0hT4j673hk76NQz1AYbYPReyyWrYutw90PbLEtaWSANR0MNUebSF33g52rnede0ILhQxvXFuJlAFtvgE+Hg6J1acNnTNaT+0ZsWTbV7RYPGorgKYEXFtjLgmCwwYxM1mppPZLs6PnfP2sxghSpkmA2qRGkE5xM4gSvrVFv8SUFogK/i6SASFCaoictkdcCuSf2vyfGAdIaZEs02xbKoJHhhisk4I6idw5Tyv8Ai7jBrarqyGLspt40qsaTK+ZcEf0jVnOUpNyuLGtHqvIedrx9rxFtOgVhGuNLaSGBBG8MPl88Y3MPYsB1t2wQrO1xDKnQWe34obclVQEqANzk1uezPLBw9ooShJIyq6JED3lHl1AyNQAkROa1kPWqcbWzRbMm/wCzqlTbZVdSMLACt+JlIOF80kEdzjpXMcu9ibwLo2FWDaaRpk6iWAEwQxtnETBGRXoDviq1/ilRCzGAoJb4DJNWrE4oyOT+zzcPJGnzKuoLmH/EFJzo7A7R8axOY+2V4XStkLoGNREz3MnG4P5d6z+M9reKuEgNpQz7oHun8MxJMetZtjhnuOADj6Y7nsM9qV0qQlFJk1u0113ZyACS7Mfqxj61S5nzPxIVPLaU4HUn+o+tWeZcWir4VqWH43/rPx204+4mskKI22/esm7NKCR+2a1OU8uLedx5RsP6j6dx996rcr4A3WjZRlj2HQDpJrrOCC5zpChoEYVQoyeuxn/cmpbopKyDjuIWxZU5a40wSSYI80H0Ej41yXDuh3LMTuY6mTufiTNS835mt27qlgoELO+/pQWEWMA9B2+PUeu4qoKgkw7V5eiEn1Ix8Z+9qkW6IhFH5/fUU9m6DgKc947Df60rl6MBR9fmSY9KuyBW+MdDqQlWEjyyO3WZ7/Ga9D4fjA9u2WXW4Ano0GNwZ1CvO/EMZAUZ6kyI/Oun9mubCGDPqgbGSAsYCnVg/Ks5lxNHnHKrXE2yg/lu0lCQSoIMHYHGP0iuD5hy69wjoxZZB8rW26r9CDnqK9Lt8ZuNJzH9JkECCNjO2axvaXlS8RaKoyI4IabgZAIHUwYxGaiL9Mpop8o5svEqFwt2JKDEiD50H6r8xjbpOS8cB/LbqSVOIzuM+ufma8o4nhbnDXNLRqgEFWDCO6kfc11nIvaAcR/LfF7ptFz1EbXO469M4p04u4halpnpCXhEzIM7emD+dQ3L071hcHzYqAr+YTg9fn3rR4fiQ4lTOSPmNxXTxzUv5MOSLiaFlJqy/DY3qtw+1Ti5im7sF0QkRT6iN6MjE08kU7FQrVyrIuTvUAalqpDWi6rilVIsKeih2eHc99n3XhbLBPdf+YQFIjQxDnTOF1OCZg43Oag9n/Yu5xAJcMiwfMcyNJRFXOwcSQRjSBUfIvaB7DCHOgkagcgj4HrFd2fbLhlUtrgRqgK0mekR70msoqL7ZmzI5V/h8mW4iWY5gYgsokmMSCTEdga6zl3L0sLCDcLProRUBjbZRXMH/Ee2dWlGEAxO5boIHSfWsbjv8RrrJpQhDPv7E/6QPw/rWmUI9CpnfcR7XWLbFCSzLAOlZg9pkCt3h74ZZUyDkHuDtXiXDc2V2JugsSDJMmTsCRt1+da9jmDhibdy4EA0ggmSMQvoB27mpzs0R6PzznH8PZZ/xe6o7sdvpv8AKvPL3MuIcHXduMvbOeoMfLqKC7cuMZZ3PUAmd/j6UDWmJnWwGPKIJPpt12+lNsZAlu4xAgnaB1P1rUv8R4CtaUzcYedpGJ/APvHx2a438MkkzddcDB0DvjHy9OwzkLckyc9cjJ9fU1nJlJAmSe3307U6cMWML9Tt6kz8zQm5OM/SK6DheTlEYMokgSTsOy49Y+foKiyqLXK+GRdKKFYaoYkiWOnV9MD8h3qpz7mWi34SNLsG1EzOlu5mZMY9Jqyz27KNcaFCkgDElgdMRjO+O1ck/GM7s7MJY9eg6DPQVK2yukEjKY84BGPhjpHXpVtVAGTg74aMDuaisoB1X4wT36D7xUytgam3OfLv1JxWpmOt5JAk/SMAd+lS+VcwZHXGdh3oSyyNOZ3IX6DG9MR31RgxBgAfrmgVANxQ1jytPqRH0q7ybnTpcVRAU5KkAgneNvliqR4icBSfirbenrTqRbKtpyDI2iRsImhjPQ72lltldWggadBJ0REKRIO4PT9KK7aXDatIgA4MNMkajmN5x+1UfZbm4e1qdUVixA0AbDOxPfatRGWQqgkbGQ0xg9BmN8EVg9GxyntR7JvdZXsFHEQV1KG6nBMagQQfnXEC0wMZVlORswI2+Br2G6ULeYKU6K0TuZgNEDp6Zrg+e+yl67fe5w4VkLba1DT6hoz+9aRkRJF3kftIL5Fq5AuRCvsHI/q7Oeh6n1rd4biDbJjAJz1iPSd/2ryw2SCZBBBgycyK6rkftPLC1fPmwFuHrgQtyN+wb60mnF3EaaaqR1nFe3lvh30FHueUMWUCNs4J6QcVAf8AFBGUgWmF3opIg52BGdsnA+dZvNuSJe9/WIxKkBoO4MyD8/71xnMbDcFfJRjpKwjwASpEPtgMJP5HrVxnkZyg4nonC/4mLtctFM9DOCMRIEmZ7d67C1xOpQRsQDnfNfO//UCQYJMfX0Arp/ZX26/hQwuB7uqIGvAg5wcAwelWp72ZnsF/i1tqzudKqCxJ6AbmsnlvtpYvvdCE6bS6muGAkTGMz9RXi/M+cNeuu5Z2DMT5mJwSSFxAwOgEelQPzptDW1OhGYMygASQIAJ7em1PPYj20+3HB/8A5Cf/AG/sKVeM2OEslQWvaWO4CTGaVLyMLKTgr8v2qkeNIB/euvbkoJJ0kQyESdwB5x8z3gZqivs+uoFrbkS+oB7exjRHrE/lWKnD6iqOWtXyWy0eu9WjwrNLLLCe2MDOfSrlv2VcaywcAe6BpONWZM/0z863eE4Bh5AuI1D0Mmf1/wDrV5Rb0wor+z/ClFLMIJJABMYHx9TWqtqM6pPxwJk/SgPAOvRvmCI/Kh5dwLXEVgHMkzuDvMYxsQPkaeSLjBtNr0Sx/UxHpJ+5/wBqv2ra2U8V51wfDTM5GGO0CPvOC4DlhCE3LVzUskFVc6oOBpKkfPaqHMmu3Gk27k7AaGwOgyP+TUuafQ1B+yrxN8u2piSTk1Br+/v0qHiy1vQAhBZo88rjqST8/Sug4TlVs3TqSba6TIJLCVUkGCQQTPftU2XiLlXB6EF5sNgoD8fe+OMfXtWjatOdUknUcD4EDE9gPpVM8wBu3FCsGAkM2FGQmkbA4PQ9vWs/2kuM3gta1P4YdSwH42ADZ79MYx6UmwSIufczN1gtsyins0E580x6mqthCTDAR6Tv6/AT9aqLwpiDbNWF4XTnQcenWqTSJabNHSwXGn86kUHrpMesb1lalj/0/wAhRFUIkr8o6dB9Kdio0rt3ByBPbp9R6VEOJUGCw6DftkbDvWc5Hui1+25Pz3p1tA40R6z9fyp2FF1uaWwYGon5R+ZonNvSAzT8SJHxqhb4UTkQM/TtUnD2UNwC6CtvYsCAR2yQR+X70WFG/wCznNLSxZIaSZDeIAFBwfLkQd4HYV3L8fbVNUQQBPmXUI2wDBjA+XavNeT3NDhmWBOcgfrMGK7u1zBH97w2nr4gJEghhKg4k9ayl2aRLdjmllgBnPeMHYwQe0VF4ti2SmlmYGcKPSIInERt6Vi84a1Zt+Q+LDLgL5gGZdUCM+XV+XY09p+GuIGa4qONuz4/0zAyR3ilqrCznvaT2YvXOIuPZRShJJAOk9z5WgjM1y91yR2IMRJ7V6dafhslnUke6VBOYiY0ia4vnHIQfNZUGWfCsMCQUwxHQkfKrXJF9szdGh7Ne1EkWb7DoEc/krnt0B6V0nGcBbcabttbigzpYe6epBEEeuc15y3Jb3+X+a/vXVezPNboi1xAgbJcJB049y5Eyu0Hp8NspSj3FoqM10znPbX2dXh7gu2l/k3RjTqOhwPMhLT6Hfqe1cvb4iJnr9zXs1vi1DeVjJOQp3+BHw32/Ucl7a+zga74lpHuPeQNgZDrvMnErBM5ma2hNPTFKHtHFghhvB7TjG2/SpPBJExMbwciBvRDknEp/wCxe9Ytt+1aHAcA4jxEuWyWH/tsMEeYmR3ptpdGai2YGjvM0q0uKDh2HhaoJAOlxIBgHGNhSqrYqPQQ/p+Qpaz2/Kg8f4fUGiW96/l/tXj2Aa3D6/IVIbzdz9T/AGqsbnxol+5pWwsmuX3IjW/cZbBGxE9RVTlCtZtLbV3ETIBIk9TjvAqxoH+n/wAl/eoy6/8AEVVySoLLa8Xd6XLg/wC40X8fd/zX/wDI1VVfjRBai5fR7HvXHYgl2xMGSYkESJ2walTi7g2Y/QftUen5/Klo9KWUh2ya7xdx1Ks2DE4XoZ7elQ8Jde0IRyB8j1PpHWMRgCnCelPMdP0ozn1YZS+h/wAfd/zD9B+1N/H3djc/JT+ooPpS8MelGUguX0c8c/8AWv8A4J+1EOYufxA+mlf2oAg+4pEUZy+juX0lbj3/ANI/7KIczfsv0P71AVmmFv0p5zDKX0n/AI9+y/8Aj+5qC/fdhBC7qZCwZVgw/MCi0+lNo9KM5/Qyl9Gv3dW9u0fik/3pWbpUyLdofC2FP1G1ER6UIXsAKfkl9DKX0mv8aWgFBEzG/cf3ouB4oWrYQIIExGAJJMAR61CabwR6UeWQ85fS8eZL/l//AK/tVTxxJPhqZncjuT/eKDT6in0ijyyDORMOMX/LT8v/AOaL+MH+Wnp96arhabRS8kgzkWhx4/y1n0P+1M3HdQkH/wCR/tVWPWmLUeWX0M5FgcwYdD/5Gl/1N+35/wC1VtVNHrR5ZCzl9J/+qXfT86VQ6fWmo8svoZS+lbxPWiBPf9KFaMse351RmLV9zTgn7NC1w0IvHtSYBkj7NMWA6D6UhdHYU0g/hqdDF4g7U5J9aGR2ogewFKwHUnuacA9z9KAAmn8LuTTAImnF2O/0pLa9SfnUgFIYyP6EfKiDfGlooTFIQRcUhcH2aHH3NOCDsKYwxcpx94qIJ6flTigZIRT6O1AJzT0aAMClpoKXzqbQgwhpFY3IFV2c9B+9V2Vm94A9R5jP0iB9auKy7DostzGyMG7aBEiPESQQYIOaJrywCHBB2IYEfIjFYb+y9hiToUT6kz+xq9Y5IixuwAAAJwI2AAAxWr8XqwVsuh1/q/MU5HrTJw4nb6f80U7Z26YzWbjfRWIiKbX9xQ3U1ETj0mD6EQfSkqtBOtj8Tj8oqlxL2/7/ALE4v0ObnoaYv/pNK3agRMnvP54oNJ/qP0FTikwok/7TSpBT2H1pqWI6ZTx/Uf0pjdSO+d8k/CoraDv/AHoxbAqzMJCpwKkW3301CtsUYU+lSxEyr8PpUmqKhW1PWiXhj3pbHQ7XaFnJ7mj8E0xBpWyqErGlr9KYMZo1o2FCDelI3o6GpUtnJptVGI8RLd+4NM16OlMb3cGkbs0YhQB4g02vtRMw7UItjtSoKHDmpEc9RUWuKWuKLEWA/wAvrQNxOaha9UWqetFgy14maRufeKp6PWmINK0Ky8THwqN3x0qBBSZFosdgk06XTPpReEPWjWyPy7UIQa3PX8sVJr2wD6z/AGqLwR9inRYrSLaLTCe6NPQdiRg+nfGKiWxbZlZlB6agZx1H/NF4Y6iflTCwAfdA/KtVMqwZAJKwBGAQfpM5/wBqE3jHQ/D/AJqQz6R8wfnQO5+zTbTBsA8QPsj96VAR6fkKVTokiFSWtzTUqTMg0O/ypIaVKsmNErDFLUZ3+5pUqRSJA396l6fMUqVUhjXOv31pox86elV+h+gQMD5/3qcjFKlSfQwBv9ahnFKlSBjrv9P0pkO/ypqVBIX3+lEFHalSoAiIz996EHalSpMRIPd+v6U7ClSqEIjAz9af8IpUqpDEoz99qn+/yFKlQugIjvTsaelVDQymVHx/tSIxSpVQMBTt8ae6cUqVUugI7ewp6VKqGf/Z"/>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3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5" y="1631890"/>
            <a:ext cx="2740080" cy="519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58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Marcador de contenido 2"/>
          <p:cNvSpPr>
            <a:spLocks noGrp="1"/>
          </p:cNvSpPr>
          <p:nvPr>
            <p:ph idx="1"/>
          </p:nvPr>
        </p:nvSpPr>
        <p:spPr>
          <a:xfrm>
            <a:off x="3090040" y="1153804"/>
            <a:ext cx="5990895" cy="4805565"/>
          </a:xfrm>
          <a:solidFill>
            <a:schemeClr val="bg1"/>
          </a:solidFill>
        </p:spPr>
        <p:txBody>
          <a:bodyPr/>
          <a:lstStyle/>
          <a:p>
            <a:r>
              <a:rPr lang="es-PA" sz="2000" dirty="0" smtClean="0">
                <a:ea typeface="ＭＳ Ｐゴシック" pitchFamily="34" charset="-128"/>
              </a:rPr>
              <a:t>Los roles están confundidos con hospitales de segundo y tercer nivel que asumen acciones que con bajo nivel de CE; donde se duplican esfuerzos; y no se logran economías de escala ni alianzas.</a:t>
            </a:r>
          </a:p>
          <a:p>
            <a:r>
              <a:rPr lang="es-PA" sz="2000" dirty="0" smtClean="0">
                <a:ea typeface="ＭＳ Ｐゴシック" pitchFamily="34" charset="-128"/>
              </a:rPr>
              <a:t>Los hospitales se perciben sobre demandados, “</a:t>
            </a:r>
            <a:r>
              <a:rPr lang="es-PA" sz="2000" i="1" dirty="0" smtClean="0">
                <a:ea typeface="ＭＳ Ｐゴシック" pitchFamily="34" charset="-128"/>
              </a:rPr>
              <a:t>colapsados</a:t>
            </a:r>
            <a:r>
              <a:rPr lang="es-PA" sz="2000" dirty="0" smtClean="0">
                <a:ea typeface="ＭＳ Ｐゴシック" pitchFamily="34" charset="-128"/>
              </a:rPr>
              <a:t>”, solitarios y en la cima del sistema sanitario, no siendo debidamente financiado ni reconocido por la sociedad</a:t>
            </a:r>
          </a:p>
          <a:p>
            <a:r>
              <a:rPr lang="es-ES" sz="2000" dirty="0">
                <a:ea typeface="ＭＳ Ｐゴシック" pitchFamily="34" charset="-128"/>
              </a:rPr>
              <a:t>No hay un solo tipo de hospital. La diversidad corresponde más a la historia, las presiones de las comunidades y a los </a:t>
            </a:r>
            <a:r>
              <a:rPr lang="es-ES" sz="2000" dirty="0" smtClean="0">
                <a:ea typeface="ＭＳ Ｐゴシック" pitchFamily="34" charset="-128"/>
              </a:rPr>
              <a:t>grupos de interés</a:t>
            </a:r>
            <a:endParaRPr lang="es-ES" sz="2000" dirty="0">
              <a:ea typeface="ＭＳ Ｐゴシック" pitchFamily="34" charset="-128"/>
            </a:endParaRPr>
          </a:p>
          <a:p>
            <a:r>
              <a:rPr lang="es-PA" sz="2000" dirty="0">
                <a:ea typeface="ＭＳ Ｐゴシック" pitchFamily="34" charset="-128"/>
              </a:rPr>
              <a:t>Los hospitales no tienen hoy una gerencia suficientemente profesionalizada y sus equipos directivos no logran consolidarse, por alta influencia de la política </a:t>
            </a:r>
            <a:r>
              <a:rPr lang="es-PA" sz="2000" dirty="0" smtClean="0">
                <a:ea typeface="ＭＳ Ｐゴシック" pitchFamily="34" charset="-128"/>
              </a:rPr>
              <a:t>partidista</a:t>
            </a:r>
            <a:endParaRPr lang="es-CL" sz="2000" dirty="0">
              <a:ea typeface="ＭＳ Ｐゴシック" pitchFamily="34" charset="-128"/>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3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5" y="260583"/>
            <a:ext cx="3011487"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664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7790" y="1854153"/>
            <a:ext cx="762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Aft>
                <a:spcPts val="1200"/>
              </a:spcAft>
              <a:buFont typeface="Arial" charset="0"/>
              <a:buChar char="•"/>
              <a:defRPr/>
            </a:pPr>
            <a:r>
              <a:rPr lang="es-ES" b="1" kern="0" dirty="0" smtClean="0">
                <a:solidFill>
                  <a:srgbClr val="FF0000"/>
                </a:solidFill>
                <a:latin typeface="Calibri" pitchFamily="34" charset="0"/>
                <a:ea typeface="+mj-ea"/>
                <a:cs typeface="+mj-cs"/>
              </a:rPr>
              <a:t>Cambiar el eje de los cuidados de los hospitales a las comunidades</a:t>
            </a:r>
          </a:p>
          <a:p>
            <a:pPr>
              <a:spcAft>
                <a:spcPts val="1200"/>
              </a:spcAft>
              <a:buFont typeface="Arial" charset="0"/>
              <a:buChar char="•"/>
              <a:defRPr/>
            </a:pPr>
            <a:r>
              <a:rPr lang="es-ES" kern="0" dirty="0" smtClean="0">
                <a:solidFill>
                  <a:srgbClr val="0070C0"/>
                </a:solidFill>
                <a:latin typeface="Calibri" pitchFamily="34" charset="0"/>
                <a:ea typeface="+mj-ea"/>
                <a:cs typeface="+mj-cs"/>
              </a:rPr>
              <a:t>Controlar las fugas y desperdicio de recursos</a:t>
            </a:r>
          </a:p>
          <a:p>
            <a:pPr>
              <a:spcAft>
                <a:spcPts val="1200"/>
              </a:spcAft>
              <a:buFont typeface="Arial" charset="0"/>
              <a:buChar char="•"/>
              <a:defRPr/>
            </a:pPr>
            <a:r>
              <a:rPr lang="es-ES" kern="0" dirty="0" smtClean="0">
                <a:solidFill>
                  <a:srgbClr val="0070C0"/>
                </a:solidFill>
                <a:latin typeface="Calibri" pitchFamily="34" charset="0"/>
                <a:ea typeface="+mj-ea"/>
                <a:cs typeface="+mj-cs"/>
              </a:rPr>
              <a:t>Entregar atenciones hospitalarias mas eficientes</a:t>
            </a:r>
          </a:p>
          <a:p>
            <a:pPr>
              <a:spcAft>
                <a:spcPts val="1200"/>
              </a:spcAft>
              <a:buFont typeface="Arial" charset="0"/>
              <a:buChar char="•"/>
              <a:defRPr/>
            </a:pPr>
            <a:r>
              <a:rPr lang="es-ES" kern="0" dirty="0" smtClean="0">
                <a:solidFill>
                  <a:srgbClr val="0070C0"/>
                </a:solidFill>
                <a:latin typeface="Calibri" pitchFamily="34" charset="0"/>
                <a:ea typeface="+mj-ea"/>
                <a:cs typeface="+mj-cs"/>
              </a:rPr>
              <a:t>Motivar y re-asignar los RHS</a:t>
            </a:r>
          </a:p>
          <a:p>
            <a:pPr>
              <a:spcAft>
                <a:spcPts val="1200"/>
              </a:spcAft>
              <a:buFont typeface="Arial" charset="0"/>
              <a:buChar char="•"/>
              <a:defRPr/>
            </a:pPr>
            <a:r>
              <a:rPr lang="es-ES" kern="0" dirty="0">
                <a:solidFill>
                  <a:srgbClr val="0070C0"/>
                </a:solidFill>
                <a:latin typeface="Calibri" pitchFamily="34" charset="0"/>
                <a:ea typeface="+mj-ea"/>
                <a:cs typeface="+mj-cs"/>
              </a:rPr>
              <a:t>Asegurar una mezcla adecuada de prevención, promoción y rehabilitación; y, entre los niveles de atención</a:t>
            </a:r>
          </a:p>
          <a:p>
            <a:pPr>
              <a:spcAft>
                <a:spcPts val="1200"/>
              </a:spcAft>
              <a:buFont typeface="Arial" charset="0"/>
              <a:buChar char="•"/>
              <a:defRPr/>
            </a:pPr>
            <a:r>
              <a:rPr lang="es-ES" kern="0" dirty="0">
                <a:solidFill>
                  <a:srgbClr val="0070C0"/>
                </a:solidFill>
                <a:latin typeface="Calibri" pitchFamily="34" charset="0"/>
                <a:ea typeface="+mj-ea"/>
                <a:cs typeface="+mj-cs"/>
              </a:rPr>
              <a:t>Hacer un uso racional mas de tecnologías sanitarias (incluyendo medicamentos)</a:t>
            </a:r>
          </a:p>
        </p:txBody>
      </p:sp>
      <p:sp>
        <p:nvSpPr>
          <p:cNvPr id="6" name="Title 1"/>
          <p:cNvSpPr txBox="1">
            <a:spLocks/>
          </p:cNvSpPr>
          <p:nvPr/>
        </p:nvSpPr>
        <p:spPr bwMode="auto">
          <a:xfrm>
            <a:off x="457200" y="361344"/>
            <a:ext cx="8229600" cy="639762"/>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defPPr>
              <a:defRPr lang="en-US"/>
            </a:defPPr>
            <a:lvl1pPr marL="342900" indent="-342900" algn="ctr" defTabSz="914400" eaLnBrk="1" latinLnBrk="0" hangingPunct="1">
              <a:buFont typeface="Arial" pitchFamily="34" charset="0"/>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ES" sz="3600" dirty="0" smtClean="0"/>
              <a:t>Aumento de la Eficiencia</a:t>
            </a:r>
            <a:endParaRPr lang="es-ES" sz="3600" dirty="0"/>
          </a:p>
        </p:txBody>
      </p:sp>
      <p:pic>
        <p:nvPicPr>
          <p:cNvPr id="4" name="Picture 2" descr="http://t2.gstatic.com/images?q=tbn:ANd9GcQ4P2ViX6JPxtF4VO3rd_pRkb7ngB3iesY1d5o0jsWU-zwtFiWX"/>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85513" y="3785274"/>
            <a:ext cx="1815214" cy="135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t3.gstatic.com/images?q=tbn:ANd9GcT2ZocdR69g6xOhmFfqOrDsavQYZ1cBf962DJwyid-h-WM-WrW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71945" y="3260835"/>
            <a:ext cx="1072054" cy="73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l="1157" r="1488"/>
          <a:stretch/>
        </p:blipFill>
        <p:spPr>
          <a:xfrm>
            <a:off x="6311232" y="5094908"/>
            <a:ext cx="1948937"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5" descr="http://t1.gstatic.com/images?q=tbn:ANd9GcRO-VW4wRr2Dw4XSk1xUGjXF7r4WdJ30AjLxNTgKxCX1S7Lc9sE5DJ2Pkj3">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48066" y="3156053"/>
            <a:ext cx="2078636" cy="88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7739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6743" y="1553286"/>
            <a:ext cx="7170056" cy="4339515"/>
          </a:xfrm>
          <a:custGeom>
            <a:avLst/>
            <a:gdLst>
              <a:gd name="connsiteX0" fmla="*/ 0 w 6154057"/>
              <a:gd name="connsiteY0" fmla="*/ 0 h 3991172"/>
              <a:gd name="connsiteX1" fmla="*/ 6154057 w 6154057"/>
              <a:gd name="connsiteY1" fmla="*/ 0 h 3991172"/>
              <a:gd name="connsiteX2" fmla="*/ 6154057 w 6154057"/>
              <a:gd name="connsiteY2" fmla="*/ 3991172 h 3991172"/>
              <a:gd name="connsiteX3" fmla="*/ 0 w 6154057"/>
              <a:gd name="connsiteY3" fmla="*/ 3991172 h 3991172"/>
              <a:gd name="connsiteX4" fmla="*/ 0 w 6154057"/>
              <a:gd name="connsiteY4" fmla="*/ 0 h 3991172"/>
              <a:gd name="connsiteX0" fmla="*/ 2380343 w 6154057"/>
              <a:gd name="connsiteY0" fmla="*/ 1190172 h 3991172"/>
              <a:gd name="connsiteX1" fmla="*/ 6154057 w 6154057"/>
              <a:gd name="connsiteY1" fmla="*/ 0 h 3991172"/>
              <a:gd name="connsiteX2" fmla="*/ 6154057 w 6154057"/>
              <a:gd name="connsiteY2" fmla="*/ 3991172 h 3991172"/>
              <a:gd name="connsiteX3" fmla="*/ 0 w 6154057"/>
              <a:gd name="connsiteY3" fmla="*/ 3991172 h 3991172"/>
              <a:gd name="connsiteX4" fmla="*/ 2380343 w 6154057"/>
              <a:gd name="connsiteY4" fmla="*/ 1190172 h 3991172"/>
              <a:gd name="connsiteX0" fmla="*/ 2380343 w 6183085"/>
              <a:gd name="connsiteY0" fmla="*/ 1524000 h 4325000"/>
              <a:gd name="connsiteX1" fmla="*/ 6183085 w 6183085"/>
              <a:gd name="connsiteY1" fmla="*/ 0 h 4325000"/>
              <a:gd name="connsiteX2" fmla="*/ 6154057 w 6183085"/>
              <a:gd name="connsiteY2" fmla="*/ 4325000 h 4325000"/>
              <a:gd name="connsiteX3" fmla="*/ 0 w 6183085"/>
              <a:gd name="connsiteY3" fmla="*/ 4325000 h 4325000"/>
              <a:gd name="connsiteX4" fmla="*/ 2380343 w 6183085"/>
              <a:gd name="connsiteY4" fmla="*/ 1524000 h 4325000"/>
              <a:gd name="connsiteX0" fmla="*/ 3367314 w 7170056"/>
              <a:gd name="connsiteY0" fmla="*/ 1524000 h 4339515"/>
              <a:gd name="connsiteX1" fmla="*/ 7170056 w 7170056"/>
              <a:gd name="connsiteY1" fmla="*/ 0 h 4339515"/>
              <a:gd name="connsiteX2" fmla="*/ 7141028 w 7170056"/>
              <a:gd name="connsiteY2" fmla="*/ 4325000 h 4339515"/>
              <a:gd name="connsiteX3" fmla="*/ 0 w 7170056"/>
              <a:gd name="connsiteY3" fmla="*/ 4339515 h 4339515"/>
              <a:gd name="connsiteX4" fmla="*/ 3367314 w 7170056"/>
              <a:gd name="connsiteY4" fmla="*/ 1524000 h 4339515"/>
              <a:gd name="connsiteX0" fmla="*/ 2326790 w 7170056"/>
              <a:gd name="connsiteY0" fmla="*/ 877614 h 4339515"/>
              <a:gd name="connsiteX1" fmla="*/ 7170056 w 7170056"/>
              <a:gd name="connsiteY1" fmla="*/ 0 h 4339515"/>
              <a:gd name="connsiteX2" fmla="*/ 7141028 w 7170056"/>
              <a:gd name="connsiteY2" fmla="*/ 4325000 h 4339515"/>
              <a:gd name="connsiteX3" fmla="*/ 0 w 7170056"/>
              <a:gd name="connsiteY3" fmla="*/ 4339515 h 4339515"/>
              <a:gd name="connsiteX4" fmla="*/ 2326790 w 7170056"/>
              <a:gd name="connsiteY4" fmla="*/ 877614 h 4339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0056" h="4339515">
                <a:moveTo>
                  <a:pt x="2326790" y="877614"/>
                </a:moveTo>
                <a:lnTo>
                  <a:pt x="7170056" y="0"/>
                </a:lnTo>
                <a:lnTo>
                  <a:pt x="7141028" y="4325000"/>
                </a:lnTo>
                <a:lnTo>
                  <a:pt x="0" y="4339515"/>
                </a:lnTo>
                <a:lnTo>
                  <a:pt x="2326790" y="877614"/>
                </a:lnTo>
                <a:close/>
              </a:path>
            </a:pathLst>
          </a:cu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57" y="1887114"/>
            <a:ext cx="6282871" cy="42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2853" name="Text Box 37"/>
          <p:cNvSpPr txBox="1">
            <a:spLocks noChangeArrowheads="1"/>
          </p:cNvSpPr>
          <p:nvPr/>
        </p:nvSpPr>
        <p:spPr bwMode="auto">
          <a:xfrm>
            <a:off x="-55564" y="83449"/>
            <a:ext cx="9199563" cy="646331"/>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defPPr>
              <a:defRPr lang="en-US"/>
            </a:defPPr>
            <a:lvl1pPr marL="342900" indent="-342900" algn="ctr" defTabSz="914400" eaLnBrk="1" latinLnBrk="0" hangingPunct="1">
              <a:buFont typeface="Arial" pitchFamily="34" charset="0"/>
              <a:buNone/>
              <a:defRPr sz="36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VE" dirty="0"/>
              <a:t>RISS/APS</a:t>
            </a:r>
          </a:p>
        </p:txBody>
      </p:sp>
      <p:pic>
        <p:nvPicPr>
          <p:cNvPr id="33796" name="Picture 4" descr="http://t2.gstatic.com/images?q=tbn:ANd9GcRxsQrU4_2GDNTfEJggTBaYD1cJDUpkZVUgHz7r1jKOqEl-6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053" y="3057547"/>
            <a:ext cx="1502525" cy="1456394"/>
          </a:xfrm>
          <a:prstGeom prst="rect">
            <a:avLst/>
          </a:prstGeom>
          <a:noFill/>
          <a:extLst>
            <a:ext uri="{909E8E84-426E-40DD-AFC4-6F175D3DCCD1}">
              <a14:hiddenFill xmlns:a14="http://schemas.microsoft.com/office/drawing/2010/main">
                <a:solidFill>
                  <a:srgbClr val="FFFFFF"/>
                </a:solidFill>
              </a14:hiddenFill>
            </a:ext>
          </a:extLst>
        </p:spPr>
      </p:pic>
      <p:sp>
        <p:nvSpPr>
          <p:cNvPr id="2" name="1 Elipse"/>
          <p:cNvSpPr/>
          <p:nvPr/>
        </p:nvSpPr>
        <p:spPr>
          <a:xfrm>
            <a:off x="319314" y="957944"/>
            <a:ext cx="3497943" cy="2423884"/>
          </a:xfrm>
          <a:prstGeom prst="ellips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7" name="Picture 2" descr="http://4.bp.blogspot.com/_CsWRe-ZBSvg/TBJ4fvVtrQI/AAAAAAAAAAk/2ueNYdswXe4/s1600/2554547648_a8d12ede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443" y="1023628"/>
            <a:ext cx="3125107" cy="2212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15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ialdelr\Documents\KMC\LogoPAHO - Cop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3124" y="5956750"/>
            <a:ext cx="990600" cy="93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 y="382137"/>
            <a:ext cx="9254365" cy="6518434"/>
          </a:xfrm>
          <a:prstGeom prst="rect">
            <a:avLst/>
          </a:prstGeom>
          <a:solidFill>
            <a:schemeClr val="bg1"/>
          </a:solidFill>
          <a:ln>
            <a:noFill/>
          </a:ln>
          <a:effectLst/>
        </p:spPr>
      </p:pic>
      <p:sp>
        <p:nvSpPr>
          <p:cNvPr id="4" name="TextBox 3"/>
          <p:cNvSpPr txBox="1"/>
          <p:nvPr/>
        </p:nvSpPr>
        <p:spPr>
          <a:xfrm>
            <a:off x="-15799" y="79240"/>
            <a:ext cx="9159799" cy="338554"/>
          </a:xfrm>
          <a:prstGeom prst="rect">
            <a:avLst/>
          </a:prstGeom>
          <a:solidFill>
            <a:schemeClr val="bg1"/>
          </a:solidFill>
        </p:spPr>
        <p:txBody>
          <a:bodyPr wrap="square" rtlCol="0">
            <a:spAutoFit/>
          </a:bodyPr>
          <a:lstStyle/>
          <a:p>
            <a:pPr algn="ctr"/>
            <a:r>
              <a:rPr lang="es-CL" sz="1600" b="1" dirty="0" smtClean="0">
                <a:latin typeface="Calibri" pitchFamily="34" charset="0"/>
              </a:rPr>
              <a:t>Tasa de Mortalidad Infantil </a:t>
            </a:r>
            <a:r>
              <a:rPr lang="es-CL" sz="1600" b="1" dirty="0" err="1" smtClean="0">
                <a:latin typeface="Calibri" pitchFamily="34" charset="0"/>
              </a:rPr>
              <a:t>Infantil</a:t>
            </a:r>
            <a:r>
              <a:rPr lang="es-CL" sz="1600" b="1" dirty="0" smtClean="0">
                <a:latin typeface="Calibri" pitchFamily="34" charset="0"/>
              </a:rPr>
              <a:t> por 1.000 nacidos vivos, 1980-2011          </a:t>
            </a:r>
            <a:endParaRPr lang="es-CL" sz="1600" b="1" dirty="0">
              <a:latin typeface="Calibri" pitchFamily="34" charset="0"/>
            </a:endParaRPr>
          </a:p>
        </p:txBody>
      </p:sp>
      <p:pic>
        <p:nvPicPr>
          <p:cNvPr id="6"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75673" y="1828795"/>
            <a:ext cx="2074190" cy="250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7046" y="-13421"/>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23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49"/>
          <p:cNvSpPr>
            <a:spLocks noChangeArrowheads="1"/>
          </p:cNvSpPr>
          <p:nvPr/>
        </p:nvSpPr>
        <p:spPr bwMode="auto">
          <a:xfrm>
            <a:off x="748654" y="444050"/>
            <a:ext cx="2199489" cy="416680"/>
          </a:xfrm>
          <a:prstGeom prst="roundRect">
            <a:avLst>
              <a:gd name="adj" fmla="val 16667"/>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marL="342900" indent="-342900" algn="ctr">
              <a:buFont typeface="Arial" pitchFamily="34" charset="0"/>
              <a:buNone/>
            </a:pPr>
            <a:r>
              <a:rPr lang="es-CL" sz="3200" b="1" dirty="0">
                <a:solidFill>
                  <a:srgbClr val="0070C0"/>
                </a:solidFill>
                <a:effectLst>
                  <a:outerShdw blurRad="38100" dist="38100" dir="2700000" algn="tl">
                    <a:srgbClr val="000000">
                      <a:alpha val="43137"/>
                    </a:srgbClr>
                  </a:outerShdw>
                </a:effectLst>
                <a:latin typeface="Calibri" pitchFamily="34" charset="0"/>
                <a:ea typeface="+mj-ea"/>
                <a:cs typeface="Arial" pitchFamily="34" charset="0"/>
              </a:rPr>
              <a:t>Resumen</a:t>
            </a:r>
          </a:p>
        </p:txBody>
      </p:sp>
      <p:sp>
        <p:nvSpPr>
          <p:cNvPr id="9" name="2 Marcador de contenido"/>
          <p:cNvSpPr txBox="1">
            <a:spLocks/>
          </p:cNvSpPr>
          <p:nvPr/>
        </p:nvSpPr>
        <p:spPr bwMode="auto">
          <a:xfrm>
            <a:off x="76200" y="5410200"/>
            <a:ext cx="9220200" cy="1447800"/>
          </a:xfrm>
          <a:prstGeom prst="rect">
            <a:avLst/>
          </a:prstGeom>
          <a:solidFill>
            <a:schemeClr val="bg1"/>
          </a:solidFill>
          <a:ln w="9525">
            <a:noFill/>
            <a:miter lim="800000"/>
            <a:headEnd/>
            <a:tailEnd/>
          </a:ln>
          <a:extLst/>
        </p:spPr>
        <p:txBody>
          <a:bodyPr/>
          <a:lstStyle>
            <a:lvl1pPr marL="342900" indent="-342900" algn="l" rtl="0" eaLnBrk="0" fontAlgn="base" hangingPunct="0">
              <a:spcBef>
                <a:spcPct val="20000"/>
              </a:spcBef>
              <a:spcAft>
                <a:spcPct val="0"/>
              </a:spcAft>
              <a:buFont typeface="Arial" pitchFamily="34" charset="0"/>
              <a:buChar char="•"/>
              <a:defRPr sz="2400" kern="1200">
                <a:solidFill>
                  <a:srgbClr val="CC0000"/>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Courier New" pitchFamily="49" charset="0"/>
              <a:buChar char="o"/>
              <a:defRPr sz="1600" kern="1200">
                <a:solidFill>
                  <a:srgbClr val="CC0000"/>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Font typeface="Arial" pitchFamily="34" charset="0"/>
              <a:buChar char="•"/>
              <a:defRPr sz="1600" kern="1200">
                <a:solidFill>
                  <a:srgbClr val="CC0000"/>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CC0000"/>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Font typeface="Arial" pitchFamily="34" charset="0"/>
              <a:buChar char="•"/>
              <a:defRPr sz="1600" kern="1200">
                <a:solidFill>
                  <a:srgbClr val="CC0000"/>
                </a:solidFill>
                <a:latin typeface="Calibri" pitchFamily="34" charset="0"/>
                <a:ea typeface="MS PGothic" pitchFamily="34" charset="-128"/>
                <a:cs typeface="Calibri"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defRPr/>
            </a:pPr>
            <a:r>
              <a:rPr kumimoji="1" lang="es-CL" sz="2000" b="1" u="sng" dirty="0" smtClean="0">
                <a:solidFill>
                  <a:srgbClr val="FF0000"/>
                </a:solidFill>
              </a:rPr>
              <a:t>Desafíos</a:t>
            </a:r>
            <a:r>
              <a:rPr kumimoji="1" lang="es-CL" sz="2000" dirty="0" smtClean="0">
                <a:solidFill>
                  <a:srgbClr val="FF0000"/>
                </a:solidFill>
              </a:rPr>
              <a:t>: </a:t>
            </a:r>
          </a:p>
          <a:p>
            <a:pPr>
              <a:defRPr/>
            </a:pPr>
            <a:r>
              <a:rPr kumimoji="1" lang="es-CL" sz="1800" dirty="0" smtClean="0">
                <a:solidFill>
                  <a:srgbClr val="FF0000"/>
                </a:solidFill>
              </a:rPr>
              <a:t>re-pensar el modelo de gestión/re-definir el modelo de atención</a:t>
            </a:r>
          </a:p>
          <a:p>
            <a:pPr>
              <a:defRPr/>
            </a:pPr>
            <a:r>
              <a:rPr kumimoji="1" lang="es-CL" sz="1800" dirty="0" smtClean="0">
                <a:solidFill>
                  <a:srgbClr val="FF0000"/>
                </a:solidFill>
              </a:rPr>
              <a:t>lograr introducir cambios en la regulación/legislación</a:t>
            </a:r>
          </a:p>
          <a:p>
            <a:pPr>
              <a:defRPr/>
            </a:pPr>
            <a:r>
              <a:rPr kumimoji="1" lang="es-CL" sz="1800" dirty="0" smtClean="0">
                <a:solidFill>
                  <a:srgbClr val="FF0000"/>
                </a:solidFill>
              </a:rPr>
              <a:t>asegurar </a:t>
            </a:r>
            <a:r>
              <a:rPr kumimoji="1" lang="es-CL" sz="1800" dirty="0">
                <a:solidFill>
                  <a:srgbClr val="FF0000"/>
                </a:solidFill>
              </a:rPr>
              <a:t>un acuerdo amplio entre los actores del sistema  </a:t>
            </a:r>
            <a:r>
              <a:rPr kumimoji="1" lang="es-CL" sz="1800" dirty="0" smtClean="0">
                <a:solidFill>
                  <a:srgbClr val="FF0000"/>
                </a:solidFill>
              </a:rPr>
              <a:t>(</a:t>
            </a:r>
            <a:r>
              <a:rPr kumimoji="1" lang="es-CL" sz="1800" b="1" dirty="0">
                <a:solidFill>
                  <a:srgbClr val="FF0000"/>
                </a:solidFill>
              </a:rPr>
              <a:t>liderazgo de la ASN</a:t>
            </a:r>
            <a:r>
              <a:rPr kumimoji="1" lang="es-CL" sz="1800" dirty="0" smtClean="0">
                <a:solidFill>
                  <a:srgbClr val="FF0000"/>
                </a:solidFill>
              </a:rPr>
              <a:t>)</a:t>
            </a:r>
            <a:endParaRPr kumimoji="1" lang="es-CL" sz="1800" dirty="0">
              <a:solidFill>
                <a:srgbClr val="FF0000"/>
              </a:solidFill>
            </a:endParaRPr>
          </a:p>
        </p:txBody>
      </p:sp>
      <p:sp>
        <p:nvSpPr>
          <p:cNvPr id="3" name="2 Marcador de contenido"/>
          <p:cNvSpPr>
            <a:spLocks noGrp="1"/>
          </p:cNvSpPr>
          <p:nvPr>
            <p:ph idx="1"/>
          </p:nvPr>
        </p:nvSpPr>
        <p:spPr>
          <a:xfrm>
            <a:off x="3886200" y="3352800"/>
            <a:ext cx="5318125" cy="2286000"/>
          </a:xfrm>
          <a:solidFill>
            <a:schemeClr val="bg1"/>
          </a:solidFill>
        </p:spPr>
        <p:txBody>
          <a:bodyPr/>
          <a:lstStyle/>
          <a:p>
            <a:pPr marL="0" indent="0">
              <a:buFontTx/>
              <a:buNone/>
            </a:pPr>
            <a:r>
              <a:rPr kumimoji="1" lang="es-CL" sz="1800" smtClean="0">
                <a:solidFill>
                  <a:srgbClr val="0070C0"/>
                </a:solidFill>
                <a:latin typeface="Calibri" pitchFamily="34" charset="0"/>
              </a:rPr>
              <a:t>5. Explotar el potencial de los </a:t>
            </a:r>
            <a:r>
              <a:rPr kumimoji="1" lang="es-CL" sz="1800" b="1" smtClean="0">
                <a:solidFill>
                  <a:srgbClr val="0070C0"/>
                </a:solidFill>
                <a:latin typeface="Calibri" pitchFamily="34" charset="0"/>
              </a:rPr>
              <a:t>mecanismos de compra/pago a proveedores</a:t>
            </a:r>
          </a:p>
          <a:p>
            <a:pPr marL="0" indent="0">
              <a:buFontTx/>
              <a:buNone/>
            </a:pPr>
            <a:r>
              <a:rPr kumimoji="1" lang="es-CL" sz="1800" smtClean="0">
                <a:solidFill>
                  <a:srgbClr val="0070C0"/>
                </a:solidFill>
                <a:latin typeface="Calibri" pitchFamily="34" charset="0"/>
              </a:rPr>
              <a:t>6. </a:t>
            </a:r>
            <a:r>
              <a:rPr kumimoji="1" lang="en-US" sz="1800" smtClean="0">
                <a:solidFill>
                  <a:srgbClr val="0070C0"/>
                </a:solidFill>
                <a:latin typeface="Calibri" pitchFamily="34" charset="0"/>
              </a:rPr>
              <a:t>Avanzar hacia </a:t>
            </a:r>
            <a:r>
              <a:rPr kumimoji="1" lang="en-US" sz="1800" b="1" smtClean="0">
                <a:solidFill>
                  <a:srgbClr val="0070C0"/>
                </a:solidFill>
                <a:latin typeface="Calibri" pitchFamily="34" charset="0"/>
              </a:rPr>
              <a:t>un </a:t>
            </a:r>
            <a:r>
              <a:rPr kumimoji="1" lang="es-CL" sz="1800" b="1" smtClean="0">
                <a:solidFill>
                  <a:srgbClr val="0070C0"/>
                </a:solidFill>
                <a:latin typeface="Calibri" pitchFamily="34" charset="0"/>
              </a:rPr>
              <a:t>financiamiento por desempeño </a:t>
            </a:r>
          </a:p>
          <a:p>
            <a:pPr marL="0" indent="0">
              <a:buFontTx/>
              <a:buNone/>
            </a:pPr>
            <a:r>
              <a:rPr kumimoji="1" lang="es-CL" sz="1800" b="1" smtClean="0">
                <a:solidFill>
                  <a:srgbClr val="0070C0"/>
                </a:solidFill>
                <a:latin typeface="Calibri" pitchFamily="34" charset="0"/>
              </a:rPr>
              <a:t>7. Integrar los subsistemas de mancomunación de recursos y riesgos</a:t>
            </a:r>
            <a:r>
              <a:rPr kumimoji="1" lang="es-CL" sz="1800" smtClean="0">
                <a:solidFill>
                  <a:srgbClr val="0070C0"/>
                </a:solidFill>
                <a:latin typeface="Calibri" pitchFamily="34" charset="0"/>
              </a:rPr>
              <a:t> (…mas ricos y mas sanos en el pool)</a:t>
            </a:r>
          </a:p>
        </p:txBody>
      </p:sp>
      <p:sp>
        <p:nvSpPr>
          <p:cNvPr id="38917" name="2 Marcador de contenido"/>
          <p:cNvSpPr txBox="1">
            <a:spLocks/>
          </p:cNvSpPr>
          <p:nvPr/>
        </p:nvSpPr>
        <p:spPr bwMode="auto">
          <a:xfrm>
            <a:off x="3894138" y="2338388"/>
            <a:ext cx="5310187" cy="1014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20000"/>
              </a:spcBef>
              <a:buFont typeface="Arial" charset="0"/>
              <a:buNone/>
            </a:pPr>
            <a:r>
              <a:rPr kumimoji="1" lang="es-CL" sz="1800">
                <a:solidFill>
                  <a:srgbClr val="0070C0"/>
                </a:solidFill>
                <a:latin typeface="Calibri" pitchFamily="34" charset="0"/>
                <a:ea typeface="ＭＳ Ｐゴシック" pitchFamily="34" charset="-128"/>
                <a:cs typeface="Calibri" pitchFamily="34" charset="0"/>
              </a:rPr>
              <a:t>3. Desarrollar la </a:t>
            </a:r>
            <a:r>
              <a:rPr kumimoji="1" lang="es-CL" sz="1800" b="1">
                <a:solidFill>
                  <a:srgbClr val="0070C0"/>
                </a:solidFill>
                <a:latin typeface="Calibri" pitchFamily="34" charset="0"/>
                <a:ea typeface="ＭＳ Ｐゴシック" pitchFamily="34" charset="-128"/>
                <a:cs typeface="Calibri" pitchFamily="34" charset="0"/>
              </a:rPr>
              <a:t>coordinación funcional </a:t>
            </a:r>
            <a:r>
              <a:rPr kumimoji="1" lang="es-CL" sz="1800">
                <a:solidFill>
                  <a:srgbClr val="0070C0"/>
                </a:solidFill>
                <a:latin typeface="Calibri" pitchFamily="34" charset="0"/>
                <a:ea typeface="ＭＳ Ｐゴシック" pitchFamily="34" charset="-128"/>
                <a:cs typeface="Calibri" pitchFamily="34" charset="0"/>
              </a:rPr>
              <a:t>en la </a:t>
            </a:r>
            <a:r>
              <a:rPr kumimoji="1" lang="es-CL" sz="1800" b="1">
                <a:solidFill>
                  <a:srgbClr val="0070C0"/>
                </a:solidFill>
                <a:latin typeface="Calibri" pitchFamily="34" charset="0"/>
                <a:ea typeface="ＭＳ Ｐゴシック" pitchFamily="34" charset="-128"/>
                <a:cs typeface="Calibri" pitchFamily="34" charset="0"/>
              </a:rPr>
              <a:t>atención al paciente </a:t>
            </a:r>
            <a:r>
              <a:rPr kumimoji="1" lang="es-CL" sz="1800">
                <a:solidFill>
                  <a:srgbClr val="0070C0"/>
                </a:solidFill>
                <a:latin typeface="Calibri" pitchFamily="34" charset="0"/>
                <a:ea typeface="ＭＳ Ｐゴシック" pitchFamily="34" charset="-128"/>
                <a:cs typeface="Calibri" pitchFamily="34" charset="0"/>
              </a:rPr>
              <a:t>(rediscutiendo el </a:t>
            </a:r>
            <a:r>
              <a:rPr kumimoji="1" lang="es-CL" sz="1800" b="1">
                <a:solidFill>
                  <a:srgbClr val="0070C0"/>
                </a:solidFill>
                <a:latin typeface="Calibri" pitchFamily="34" charset="0"/>
                <a:ea typeface="ＭＳ Ｐゴシック" pitchFamily="34" charset="-128"/>
                <a:cs typeface="Calibri" pitchFamily="34" charset="0"/>
              </a:rPr>
              <a:t>modelo de atención</a:t>
            </a:r>
            <a:r>
              <a:rPr kumimoji="1" lang="es-CL" sz="1800">
                <a:solidFill>
                  <a:srgbClr val="0070C0"/>
                </a:solidFill>
                <a:latin typeface="Calibri" pitchFamily="34" charset="0"/>
                <a:ea typeface="ＭＳ Ｐゴシック" pitchFamily="34" charset="-128"/>
                <a:cs typeface="Calibri" pitchFamily="34" charset="0"/>
              </a:rPr>
              <a:t>)</a:t>
            </a:r>
          </a:p>
          <a:p>
            <a:pPr>
              <a:spcBef>
                <a:spcPct val="20000"/>
              </a:spcBef>
              <a:buFont typeface="Arial" charset="0"/>
              <a:buNone/>
            </a:pPr>
            <a:r>
              <a:rPr kumimoji="1" lang="es-CL" sz="1800">
                <a:solidFill>
                  <a:srgbClr val="0070C0"/>
                </a:solidFill>
                <a:latin typeface="Calibri" pitchFamily="34" charset="0"/>
                <a:ea typeface="ＭＳ Ｐゴシック" pitchFamily="34" charset="-128"/>
                <a:cs typeface="Calibri" pitchFamily="34" charset="0"/>
              </a:rPr>
              <a:t>4. Avanzar en la integración de redes basadas en APS </a:t>
            </a:r>
          </a:p>
        </p:txBody>
      </p:sp>
      <p:sp>
        <p:nvSpPr>
          <p:cNvPr id="38918" name="2 Marcador de contenido"/>
          <p:cNvSpPr txBox="1">
            <a:spLocks/>
          </p:cNvSpPr>
          <p:nvPr/>
        </p:nvSpPr>
        <p:spPr bwMode="auto">
          <a:xfrm>
            <a:off x="3905250" y="838200"/>
            <a:ext cx="5299075"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20000"/>
              </a:spcBef>
              <a:buFont typeface="Arial" charset="0"/>
              <a:buNone/>
            </a:pPr>
            <a:r>
              <a:rPr kumimoji="1" lang="es-CL" sz="1800">
                <a:solidFill>
                  <a:srgbClr val="0070C0"/>
                </a:solidFill>
                <a:latin typeface="Calibri" pitchFamily="34" charset="0"/>
                <a:ea typeface="ＭＳ Ｐゴシック" pitchFamily="34" charset="-128"/>
                <a:cs typeface="Calibri" pitchFamily="34" charset="0"/>
              </a:rPr>
              <a:t>1. </a:t>
            </a:r>
            <a:r>
              <a:rPr kumimoji="1" lang="es-CL" sz="1800" b="1">
                <a:solidFill>
                  <a:srgbClr val="0070C0"/>
                </a:solidFill>
                <a:latin typeface="Calibri" pitchFamily="34" charset="0"/>
                <a:ea typeface="ＭＳ Ｐゴシック" pitchFamily="34" charset="-128"/>
                <a:cs typeface="Calibri" pitchFamily="34" charset="0"/>
              </a:rPr>
              <a:t>Aumentar</a:t>
            </a:r>
            <a:r>
              <a:rPr kumimoji="1" lang="es-CL" sz="1800">
                <a:solidFill>
                  <a:srgbClr val="0070C0"/>
                </a:solidFill>
                <a:latin typeface="Calibri" pitchFamily="34" charset="0"/>
                <a:ea typeface="ＭＳ Ｐゴシック" pitchFamily="34" charset="-128"/>
                <a:cs typeface="Calibri" pitchFamily="34" charset="0"/>
              </a:rPr>
              <a:t> el nivel de </a:t>
            </a:r>
            <a:r>
              <a:rPr kumimoji="1" lang="es-CL" sz="1800" b="1">
                <a:solidFill>
                  <a:srgbClr val="0070C0"/>
                </a:solidFill>
                <a:latin typeface="Calibri" pitchFamily="34" charset="0"/>
                <a:ea typeface="ＭＳ Ｐゴシック" pitchFamily="34" charset="-128"/>
                <a:cs typeface="Calibri" pitchFamily="34" charset="0"/>
              </a:rPr>
              <a:t>coordinación </a:t>
            </a:r>
            <a:r>
              <a:rPr kumimoji="1" lang="es-CL" sz="1800">
                <a:solidFill>
                  <a:srgbClr val="0070C0"/>
                </a:solidFill>
                <a:latin typeface="Calibri" pitchFamily="34" charset="0"/>
                <a:ea typeface="ＭＳ Ｐゴシック" pitchFamily="34" charset="-128"/>
                <a:cs typeface="Calibri" pitchFamily="34" charset="0"/>
              </a:rPr>
              <a:t>en las </a:t>
            </a:r>
            <a:r>
              <a:rPr kumimoji="1" lang="es-CL" sz="1800" b="1">
                <a:solidFill>
                  <a:srgbClr val="0070C0"/>
                </a:solidFill>
                <a:latin typeface="Calibri" pitchFamily="34" charset="0"/>
                <a:ea typeface="ＭＳ Ｐゴシック" pitchFamily="34" charset="-128"/>
                <a:cs typeface="Calibri" pitchFamily="34" charset="0"/>
              </a:rPr>
              <a:t>compras estratégicas  </a:t>
            </a:r>
            <a:r>
              <a:rPr kumimoji="1" lang="es-CL" sz="1800">
                <a:solidFill>
                  <a:srgbClr val="0070C0"/>
                </a:solidFill>
                <a:latin typeface="Calibri" pitchFamily="34" charset="0"/>
                <a:ea typeface="ＭＳ Ｐゴシック" pitchFamily="34" charset="-128"/>
                <a:cs typeface="Calibri" pitchFamily="34" charset="0"/>
              </a:rPr>
              <a:t>(… mayor eficiencia en la adquisición de insumos estratégicos)</a:t>
            </a:r>
          </a:p>
          <a:p>
            <a:pPr>
              <a:spcBef>
                <a:spcPct val="20000"/>
              </a:spcBef>
              <a:buFont typeface="Arial" charset="0"/>
              <a:buNone/>
            </a:pPr>
            <a:r>
              <a:rPr kumimoji="1" lang="es-CL" sz="1800">
                <a:solidFill>
                  <a:srgbClr val="0070C0"/>
                </a:solidFill>
                <a:latin typeface="Calibri" pitchFamily="34" charset="0"/>
                <a:ea typeface="ＭＳ Ｐゴシック" pitchFamily="34" charset="-128"/>
                <a:cs typeface="Calibri" pitchFamily="34" charset="0"/>
              </a:rPr>
              <a:t>2. </a:t>
            </a:r>
            <a:r>
              <a:rPr kumimoji="1" lang="es-CL" sz="1800" b="1">
                <a:solidFill>
                  <a:srgbClr val="0070C0"/>
                </a:solidFill>
                <a:latin typeface="Calibri" pitchFamily="34" charset="0"/>
                <a:ea typeface="ＭＳ Ｐゴシック" pitchFamily="34" charset="-128"/>
                <a:cs typeface="Calibri" pitchFamily="34" charset="0"/>
              </a:rPr>
              <a:t>Adoptar criterios comunes</a:t>
            </a:r>
            <a:r>
              <a:rPr kumimoji="1" lang="es-CL" sz="1800">
                <a:solidFill>
                  <a:srgbClr val="0070C0"/>
                </a:solidFill>
                <a:latin typeface="Calibri" pitchFamily="34" charset="0"/>
                <a:ea typeface="ＭＳ Ｐゴシック" pitchFamily="34" charset="-128"/>
                <a:cs typeface="Calibri" pitchFamily="34" charset="0"/>
              </a:rPr>
              <a:t> para la </a:t>
            </a:r>
            <a:r>
              <a:rPr kumimoji="1" lang="es-CL" sz="1800" b="1">
                <a:solidFill>
                  <a:srgbClr val="0070C0"/>
                </a:solidFill>
                <a:latin typeface="Calibri" pitchFamily="34" charset="0"/>
                <a:ea typeface="ＭＳ Ｐゴシック" pitchFamily="34" charset="-128"/>
                <a:cs typeface="Calibri" pitchFamily="34" charset="0"/>
              </a:rPr>
              <a:t>introducción de tecnologías sanitarias</a:t>
            </a:r>
          </a:p>
        </p:txBody>
      </p:sp>
      <p:sp>
        <p:nvSpPr>
          <p:cNvPr id="38919" name="2 Marcador de contenido"/>
          <p:cNvSpPr txBox="1">
            <a:spLocks/>
          </p:cNvSpPr>
          <p:nvPr/>
        </p:nvSpPr>
        <p:spPr bwMode="auto">
          <a:xfrm>
            <a:off x="0" y="1935163"/>
            <a:ext cx="3810000" cy="808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20000"/>
              </a:spcBef>
              <a:buFont typeface="Arial" charset="0"/>
              <a:buNone/>
            </a:pPr>
            <a:r>
              <a:rPr kumimoji="1" lang="es-CL" sz="2200" b="1">
                <a:solidFill>
                  <a:srgbClr val="0070C0"/>
                </a:solidFill>
                <a:latin typeface="Calibri" pitchFamily="34" charset="0"/>
                <a:ea typeface="ＭＳ Ｐゴシック" pitchFamily="34" charset="-128"/>
                <a:cs typeface="Calibri" pitchFamily="34" charset="0"/>
              </a:rPr>
              <a:t>- Eficiencia en la organización de los servicios y la atención</a:t>
            </a:r>
          </a:p>
        </p:txBody>
      </p:sp>
      <p:sp>
        <p:nvSpPr>
          <p:cNvPr id="38920" name="2 Marcador de contenido"/>
          <p:cNvSpPr txBox="1">
            <a:spLocks/>
          </p:cNvSpPr>
          <p:nvPr/>
        </p:nvSpPr>
        <p:spPr bwMode="auto">
          <a:xfrm>
            <a:off x="0" y="3657600"/>
            <a:ext cx="3741738"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20000"/>
              </a:spcBef>
              <a:buFont typeface="Arial" charset="0"/>
              <a:buNone/>
            </a:pPr>
            <a:r>
              <a:rPr kumimoji="1" lang="es-CL" sz="2200" b="1">
                <a:solidFill>
                  <a:srgbClr val="0070C0"/>
                </a:solidFill>
                <a:latin typeface="Calibri" pitchFamily="34" charset="0"/>
                <a:ea typeface="ＭＳ Ｐゴシック" pitchFamily="34" charset="-128"/>
                <a:cs typeface="Calibri" pitchFamily="34" charset="0"/>
              </a:rPr>
              <a:t>- Eficiencia del Sistema de Financiamiento</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0830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nimBg="1"/>
      <p:bldP spid="389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33400" y="3079275"/>
            <a:ext cx="5562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indent="0" algn="ctr">
              <a:spcAft>
                <a:spcPts val="1200"/>
              </a:spcAft>
              <a:defRPr/>
            </a:pPr>
            <a:r>
              <a:rPr lang="en-US" sz="5200" b="1" kern="0" dirty="0" smtClean="0">
                <a:solidFill>
                  <a:srgbClr val="0080FF"/>
                </a:solidFill>
                <a:latin typeface="Calibri" pitchFamily="34" charset="0"/>
              </a:rPr>
              <a:t>Gracias!</a:t>
            </a:r>
            <a:endParaRPr lang="en-US" sz="5200" b="1" i="1" kern="0" dirty="0" smtClean="0">
              <a:solidFill>
                <a:srgbClr val="0080FF"/>
              </a:solidFill>
              <a:latin typeface="Calibri"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843" y="1718441"/>
            <a:ext cx="2848699" cy="427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059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ialdelr\Documents\KMC\LogoPAHO - Cop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3124" y="5956750"/>
            <a:ext cx="990600" cy="93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17081"/>
            <a:ext cx="7793391" cy="390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9182" y="3923149"/>
            <a:ext cx="7629168" cy="293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new.paho.org/hq/images/stories/1st/pw/pw-jan11-siestauru.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04338" y="3958902"/>
            <a:ext cx="1468714" cy="172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ull"/>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61998" y="3039533"/>
            <a:ext cx="1374118" cy="93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8" cstate="email">
            <a:extLst>
              <a:ext uri="{28A0092B-C50C-407E-A947-70E740481C1C}">
                <a14:useLocalDpi xmlns:a14="http://schemas.microsoft.com/office/drawing/2010/main" val="0"/>
              </a:ext>
            </a:extLst>
          </a:blip>
          <a:srcRect l="13954" r="27834" b="3693"/>
          <a:stretch>
            <a:fillRect/>
          </a:stretch>
        </p:blipFill>
        <p:spPr bwMode="auto">
          <a:xfrm>
            <a:off x="7738350" y="1900182"/>
            <a:ext cx="1103670" cy="1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l="11411"/>
          <a:stretch>
            <a:fillRect/>
          </a:stretch>
        </p:blipFill>
        <p:spPr bwMode="auto">
          <a:xfrm>
            <a:off x="7877764" y="915063"/>
            <a:ext cx="1437182" cy="98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8718331" y="64233"/>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extBox 11"/>
          <p:cNvSpPr txBox="1"/>
          <p:nvPr/>
        </p:nvSpPr>
        <p:spPr>
          <a:xfrm>
            <a:off x="8749863" y="48462"/>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
        <p:nvSpPr>
          <p:cNvPr id="2" name="TextBox 1"/>
          <p:cNvSpPr txBox="1"/>
          <p:nvPr/>
        </p:nvSpPr>
        <p:spPr>
          <a:xfrm>
            <a:off x="1853433" y="-61749"/>
            <a:ext cx="4322082" cy="307777"/>
          </a:xfrm>
          <a:prstGeom prst="rect">
            <a:avLst/>
          </a:prstGeom>
          <a:solidFill>
            <a:schemeClr val="bg1"/>
          </a:solidFill>
        </p:spPr>
        <p:txBody>
          <a:bodyPr wrap="none" rtlCol="0">
            <a:spAutoFit/>
          </a:bodyPr>
          <a:lstStyle/>
          <a:p>
            <a:pPr algn="ctr"/>
            <a:r>
              <a:rPr lang="es-CL" sz="1400" b="1" dirty="0"/>
              <a:t> </a:t>
            </a:r>
            <a:r>
              <a:rPr lang="es-CL" sz="1400" b="1" dirty="0" smtClean="0">
                <a:latin typeface="+mj-lt"/>
              </a:rPr>
              <a:t>Partos atendidos por personal calificado, 2001-2010      </a:t>
            </a:r>
            <a:endParaRPr lang="es-CL" sz="1400" b="1" dirty="0">
              <a:latin typeface="+mj-lt"/>
            </a:endParaRPr>
          </a:p>
        </p:txBody>
      </p:sp>
      <p:sp>
        <p:nvSpPr>
          <p:cNvPr id="13" name="TextBox 12"/>
          <p:cNvSpPr txBox="1"/>
          <p:nvPr/>
        </p:nvSpPr>
        <p:spPr>
          <a:xfrm>
            <a:off x="1400084" y="3969087"/>
            <a:ext cx="4934492" cy="307777"/>
          </a:xfrm>
          <a:prstGeom prst="rect">
            <a:avLst/>
          </a:prstGeom>
          <a:solidFill>
            <a:schemeClr val="bg1"/>
          </a:solidFill>
        </p:spPr>
        <p:txBody>
          <a:bodyPr wrap="none" rtlCol="0">
            <a:spAutoFit/>
          </a:bodyPr>
          <a:lstStyle/>
          <a:p>
            <a:pPr algn="ctr"/>
            <a:r>
              <a:rPr lang="es-CL" sz="1400" b="1" dirty="0"/>
              <a:t> </a:t>
            </a:r>
            <a:r>
              <a:rPr lang="es-CL" sz="1400" b="1" dirty="0" smtClean="0">
                <a:latin typeface="+mj-lt"/>
              </a:rPr>
              <a:t>Prevalencia de métodos </a:t>
            </a:r>
            <a:r>
              <a:rPr lang="es-CL" sz="1400" b="1" smtClean="0">
                <a:latin typeface="+mj-lt"/>
              </a:rPr>
              <a:t>de planificación </a:t>
            </a:r>
            <a:r>
              <a:rPr lang="es-CL" sz="1400" b="1" dirty="0" smtClean="0">
                <a:latin typeface="+mj-lt"/>
              </a:rPr>
              <a:t>familiar, 2001-2010      </a:t>
            </a:r>
            <a:endParaRPr lang="es-CL" sz="1400" b="1" dirty="0">
              <a:latin typeface="+mj-lt"/>
            </a:endParaRPr>
          </a:p>
        </p:txBody>
      </p:sp>
    </p:spTree>
    <p:extLst>
      <p:ext uri="{BB962C8B-B14F-4D97-AF65-F5344CB8AC3E}">
        <p14:creationId xmlns:p14="http://schemas.microsoft.com/office/powerpoint/2010/main" val="31794258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8830"/>
            <a:ext cx="4871511" cy="3767959"/>
          </a:xfrm>
          <a:prstGeom prst="rect">
            <a:avLst/>
          </a:prstGeom>
          <a:solidFill>
            <a:schemeClr val="bg1"/>
          </a:solidFill>
          <a:ln>
            <a:solidFill>
              <a:srgbClr val="000000"/>
            </a:solidFill>
          </a:ln>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1511" y="2758067"/>
            <a:ext cx="4272489" cy="4099933"/>
          </a:xfrm>
          <a:prstGeom prst="rect">
            <a:avLst/>
          </a:prstGeom>
          <a:solidFill>
            <a:schemeClr val="bg1"/>
          </a:solidFill>
          <a:ln>
            <a:noFill/>
          </a:ln>
          <a:effectLst/>
        </p:spPr>
      </p:pic>
      <p:sp>
        <p:nvSpPr>
          <p:cNvPr id="4" name="Text Box 105"/>
          <p:cNvSpPr txBox="1">
            <a:spLocks noChangeArrowheads="1"/>
          </p:cNvSpPr>
          <p:nvPr/>
        </p:nvSpPr>
        <p:spPr bwMode="auto">
          <a:xfrm>
            <a:off x="0" y="4242605"/>
            <a:ext cx="450893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342900" indent="-342900">
              <a:buFont typeface="Arial" pitchFamily="34" charset="0"/>
              <a:buChar char="•"/>
              <a:defRPr sz="2200" b="1">
                <a:solidFill>
                  <a:srgbClr val="0070C0"/>
                </a:solidFill>
                <a:latin typeface="Calibri" pitchFamily="34" charset="0"/>
              </a:defRPr>
            </a:lvl1pPr>
            <a:lvl2pPr marL="742950" indent="-285750">
              <a:defRPr sz="2400">
                <a:latin typeface="Times"/>
              </a:defRPr>
            </a:lvl2pPr>
            <a:lvl3pPr marL="1143000" indent="-228600">
              <a:defRPr sz="2400">
                <a:latin typeface="Times"/>
              </a:defRPr>
            </a:lvl3pPr>
            <a:lvl4pPr marL="1600200" indent="-228600">
              <a:defRPr sz="2400">
                <a:latin typeface="Times"/>
              </a:defRPr>
            </a:lvl4pPr>
            <a:lvl5pPr marL="2057400" indent="-228600">
              <a:defRPr sz="2400">
                <a:latin typeface="Times"/>
              </a:defRPr>
            </a:lvl5pPr>
            <a:lvl6pPr marL="2514600" indent="-228600" eaLnBrk="0" fontAlgn="base" hangingPunct="0">
              <a:spcBef>
                <a:spcPct val="0"/>
              </a:spcBef>
              <a:spcAft>
                <a:spcPct val="0"/>
              </a:spcAft>
              <a:defRPr sz="2400">
                <a:latin typeface="Times"/>
              </a:defRPr>
            </a:lvl6pPr>
            <a:lvl7pPr marL="2971800" indent="-228600" eaLnBrk="0" fontAlgn="base" hangingPunct="0">
              <a:spcBef>
                <a:spcPct val="0"/>
              </a:spcBef>
              <a:spcAft>
                <a:spcPct val="0"/>
              </a:spcAft>
              <a:defRPr sz="2400">
                <a:latin typeface="Times"/>
              </a:defRPr>
            </a:lvl7pPr>
            <a:lvl8pPr marL="3429000" indent="-228600" eaLnBrk="0" fontAlgn="base" hangingPunct="0">
              <a:spcBef>
                <a:spcPct val="0"/>
              </a:spcBef>
              <a:spcAft>
                <a:spcPct val="0"/>
              </a:spcAft>
              <a:defRPr sz="2400">
                <a:latin typeface="Times"/>
              </a:defRPr>
            </a:lvl8pPr>
            <a:lvl9pPr marL="3886200" indent="-228600" eaLnBrk="0" fontAlgn="base" hangingPunct="0">
              <a:spcBef>
                <a:spcPct val="0"/>
              </a:spcBef>
              <a:spcAft>
                <a:spcPct val="0"/>
              </a:spcAft>
              <a:defRPr sz="2400">
                <a:latin typeface="Times"/>
              </a:defRPr>
            </a:lvl9pPr>
          </a:lstStyle>
          <a:p>
            <a:r>
              <a:rPr lang="es-CL" b="0" dirty="0" smtClean="0">
                <a:latin typeface="+mj-lt"/>
              </a:rPr>
              <a:t>Por cara USD100 de riqueza generada en la región en 2010; solo USD5.6 fueron al 20% mas pobre (… seremos mil millones en 2020)</a:t>
            </a:r>
            <a:endParaRPr lang="es-CL" b="0" dirty="0">
              <a:latin typeface="+mj-lt"/>
            </a:endParaRPr>
          </a:p>
        </p:txBody>
      </p:sp>
      <p:pic>
        <p:nvPicPr>
          <p:cNvPr id="8" name="Picture 4" descr="http://t0.gstatic.com/images?q=tbn:ANd9GcSlIOg0SNFGmmCwKEDuYipDkKPh3MC-WOF4pt4vKhzcbsiSggT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42702" y="662156"/>
            <a:ext cx="1529255" cy="208104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mj-lt"/>
            </a:endParaRPr>
          </a:p>
        </p:txBody>
      </p:sp>
      <p:sp>
        <p:nvSpPr>
          <p:cNvPr id="11" name="TextBox 10"/>
          <p:cNvSpPr txBox="1"/>
          <p:nvPr/>
        </p:nvSpPr>
        <p:spPr>
          <a:xfrm>
            <a:off x="8813026" y="15750"/>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
        <p:nvSpPr>
          <p:cNvPr id="2" name="TextBox 1"/>
          <p:cNvSpPr txBox="1"/>
          <p:nvPr/>
        </p:nvSpPr>
        <p:spPr>
          <a:xfrm>
            <a:off x="3263459" y="2049516"/>
            <a:ext cx="1589474" cy="369332"/>
          </a:xfrm>
          <a:prstGeom prst="rect">
            <a:avLst/>
          </a:prstGeom>
          <a:solidFill>
            <a:schemeClr val="bg1"/>
          </a:solidFill>
        </p:spPr>
        <p:txBody>
          <a:bodyPr wrap="none" rtlCol="0">
            <a:spAutoFit/>
          </a:bodyPr>
          <a:lstStyle/>
          <a:p>
            <a:r>
              <a:rPr lang="es-CL" b="1" dirty="0" smtClean="0">
                <a:latin typeface="+mj-lt"/>
              </a:rPr>
              <a:t>DPT3 </a:t>
            </a:r>
            <a:r>
              <a:rPr lang="es-CL" b="1" dirty="0" err="1" smtClean="0">
                <a:latin typeface="+mj-lt"/>
              </a:rPr>
              <a:t>coverage</a:t>
            </a:r>
            <a:endParaRPr lang="es-CL" b="1" dirty="0">
              <a:latin typeface="+mj-lt"/>
            </a:endParaRPr>
          </a:p>
        </p:txBody>
      </p:sp>
    </p:spTree>
    <p:extLst>
      <p:ext uri="{BB962C8B-B14F-4D97-AF65-F5344CB8AC3E}">
        <p14:creationId xmlns:p14="http://schemas.microsoft.com/office/powerpoint/2010/main" val="2544348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31251" y="6581001"/>
            <a:ext cx="1612749" cy="276999"/>
          </a:xfrm>
          <a:prstGeom prst="rect">
            <a:avLst/>
          </a:prstGeom>
          <a:noFill/>
        </p:spPr>
        <p:txBody>
          <a:bodyPr wrap="none" rtlCol="0">
            <a:spAutoFit/>
          </a:bodyPr>
          <a:lstStyle/>
          <a:p>
            <a:r>
              <a:rPr lang="en-US" sz="1200" dirty="0" err="1" smtClean="0">
                <a:latin typeface="Calibri" pitchFamily="34" charset="0"/>
              </a:rPr>
              <a:t>Fuente</a:t>
            </a:r>
            <a:r>
              <a:rPr lang="en-US" sz="1200" dirty="0" smtClean="0">
                <a:latin typeface="Calibri" pitchFamily="34" charset="0"/>
              </a:rPr>
              <a:t>: R Suarez, 2013</a:t>
            </a:r>
            <a:endParaRPr lang="en-US" sz="1200" dirty="0">
              <a:latin typeface="Calibri" pitchFamily="34" charset="0"/>
            </a:endParaRPr>
          </a:p>
        </p:txBody>
      </p:sp>
      <p:sp>
        <p:nvSpPr>
          <p:cNvPr id="6" name="Oval 5"/>
          <p:cNvSpPr/>
          <p:nvPr/>
        </p:nvSpPr>
        <p:spPr>
          <a:xfrm>
            <a:off x="8718331" y="48467"/>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p:cNvSpPr txBox="1"/>
          <p:nvPr/>
        </p:nvSpPr>
        <p:spPr>
          <a:xfrm>
            <a:off x="8749863" y="32696"/>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08678"/>
            <a:ext cx="8686799" cy="488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206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30279615"/>
              </p:ext>
            </p:extLst>
          </p:nvPr>
        </p:nvGraphicFramePr>
        <p:xfrm>
          <a:off x="163773" y="663160"/>
          <a:ext cx="8816455" cy="2072640"/>
        </p:xfrm>
        <a:graphic>
          <a:graphicData uri="http://schemas.openxmlformats.org/drawingml/2006/table">
            <a:tbl>
              <a:tblPr firstRow="1" firstCol="1" bandRow="1">
                <a:tableStyleId>{5C22544A-7EE6-4342-B048-85BDC9FD1C3A}</a:tableStyleId>
              </a:tblPr>
              <a:tblGrid>
                <a:gridCol w="2878972"/>
                <a:gridCol w="2511894"/>
                <a:gridCol w="3425589"/>
              </a:tblGrid>
              <a:tr h="296545">
                <a:tc>
                  <a:txBody>
                    <a:bodyPr/>
                    <a:lstStyle/>
                    <a:p>
                      <a:pPr algn="ctr">
                        <a:spcAft>
                          <a:spcPts val="0"/>
                        </a:spcAft>
                      </a:pPr>
                      <a:r>
                        <a:rPr lang="es-CL" sz="2000" noProof="0" dirty="0" smtClean="0">
                          <a:effectLst/>
                          <a:latin typeface="+mj-lt"/>
                        </a:rPr>
                        <a:t>Compromiso político</a:t>
                      </a:r>
                    </a:p>
                    <a:p>
                      <a:pPr algn="ctr">
                        <a:spcAft>
                          <a:spcPts val="0"/>
                        </a:spcAft>
                      </a:pPr>
                      <a:r>
                        <a:rPr lang="es-CL" sz="2000" noProof="0" dirty="0" smtClean="0">
                          <a:effectLst/>
                          <a:latin typeface="+mj-lt"/>
                          <a:ea typeface="Calibri"/>
                          <a:cs typeface="Calibri"/>
                        </a:rPr>
                        <a:t>(CUS - Derecho a la</a:t>
                      </a:r>
                      <a:r>
                        <a:rPr lang="es-CL" sz="2000" baseline="0" noProof="0" dirty="0" smtClean="0">
                          <a:effectLst/>
                          <a:latin typeface="+mj-lt"/>
                          <a:ea typeface="Calibri"/>
                          <a:cs typeface="Calibri"/>
                        </a:rPr>
                        <a:t> salud)</a:t>
                      </a:r>
                      <a:endParaRPr lang="es-CL" sz="2000" noProof="0" dirty="0">
                        <a:effectLst/>
                        <a:latin typeface="+mj-lt"/>
                        <a:ea typeface="Calibri"/>
                        <a:cs typeface="Calibri"/>
                      </a:endParaRPr>
                    </a:p>
                  </a:txBody>
                  <a:tcPr marL="68580" marR="68580" marT="0" marB="0" anchor="ctr"/>
                </a:tc>
                <a:tc>
                  <a:txBody>
                    <a:bodyPr/>
                    <a:lstStyle/>
                    <a:p>
                      <a:pPr algn="ctr">
                        <a:spcAft>
                          <a:spcPts val="0"/>
                        </a:spcAft>
                      </a:pPr>
                      <a:r>
                        <a:rPr lang="es-CL" sz="3200" noProof="0" dirty="0" smtClean="0">
                          <a:effectLst/>
                          <a:latin typeface="+mj-lt"/>
                        </a:rPr>
                        <a:t>Dimensiones CUS</a:t>
                      </a:r>
                      <a:endParaRPr lang="es-CL" sz="3200" noProof="0" dirty="0">
                        <a:effectLst/>
                        <a:latin typeface="+mj-lt"/>
                        <a:ea typeface="Calibri"/>
                        <a:cs typeface="Calibri"/>
                      </a:endParaRPr>
                    </a:p>
                  </a:txBody>
                  <a:tcPr marL="68580" marR="68580" marT="0" marB="0" anchor="ctr"/>
                </a:tc>
                <a:tc>
                  <a:txBody>
                    <a:bodyPr/>
                    <a:lstStyle/>
                    <a:p>
                      <a:pPr algn="ctr">
                        <a:spcAft>
                          <a:spcPts val="0"/>
                        </a:spcAft>
                      </a:pPr>
                      <a:r>
                        <a:rPr lang="es-CL" sz="2000" noProof="0" dirty="0" smtClean="0">
                          <a:effectLst/>
                          <a:latin typeface="+mj-lt"/>
                        </a:rPr>
                        <a:t>Factores habilitantes de la CUS</a:t>
                      </a:r>
                      <a:endParaRPr lang="es-CL" sz="2000" noProof="0" dirty="0">
                        <a:effectLst/>
                        <a:latin typeface="+mj-lt"/>
                        <a:ea typeface="Calibri"/>
                        <a:cs typeface="Calibri"/>
                      </a:endParaRPr>
                    </a:p>
                  </a:txBody>
                  <a:tcPr marL="68580" marR="68580" marT="0" marB="0" anchor="ctr"/>
                </a:tc>
              </a:tr>
              <a:tr h="284480">
                <a:tc rowSpan="3">
                  <a:txBody>
                    <a:bodyPr/>
                    <a:lstStyle/>
                    <a:p>
                      <a:pPr marL="342900" lvl="0" indent="-342900">
                        <a:spcAft>
                          <a:spcPts val="0"/>
                        </a:spcAft>
                        <a:buFont typeface="Symbol"/>
                        <a:buChar char=""/>
                      </a:pPr>
                      <a:r>
                        <a:rPr lang="es-CL" sz="1800" b="1" noProof="0" dirty="0" smtClean="0">
                          <a:effectLst/>
                          <a:latin typeface="+mj-lt"/>
                        </a:rPr>
                        <a:t>Marco legal </a:t>
                      </a:r>
                    </a:p>
                    <a:p>
                      <a:pPr marL="342900" lvl="0" indent="-342900">
                        <a:spcAft>
                          <a:spcPts val="0"/>
                        </a:spcAft>
                        <a:buFont typeface="Symbol"/>
                        <a:buChar char=""/>
                      </a:pPr>
                      <a:r>
                        <a:rPr lang="es-CL" sz="1800" b="1" noProof="0" dirty="0" smtClean="0">
                          <a:effectLst/>
                          <a:latin typeface="+mj-lt"/>
                        </a:rPr>
                        <a:t>Políticas y Planes</a:t>
                      </a:r>
                    </a:p>
                    <a:p>
                      <a:pPr marL="342900" lvl="0" indent="-342900">
                        <a:spcAft>
                          <a:spcPts val="0"/>
                        </a:spcAft>
                        <a:buFont typeface="Symbol"/>
                        <a:buChar char=""/>
                      </a:pPr>
                      <a:r>
                        <a:rPr lang="es-CL" sz="1800" b="1" noProof="0" dirty="0" smtClean="0">
                          <a:effectLst/>
                          <a:latin typeface="+mj-lt"/>
                        </a:rPr>
                        <a:t>Prioridad Fiscal</a:t>
                      </a:r>
                      <a:endParaRPr lang="es-CL" sz="1800" b="1" noProof="0" dirty="0">
                        <a:effectLst/>
                        <a:latin typeface="+mj-lt"/>
                        <a:ea typeface="Calibri"/>
                        <a:cs typeface="Calibri"/>
                      </a:endParaRPr>
                    </a:p>
                  </a:txBody>
                  <a:tcPr marL="68580" marR="68580" marT="0" marB="0" anchor="ctr"/>
                </a:tc>
                <a:tc>
                  <a:txBody>
                    <a:bodyPr/>
                    <a:lstStyle/>
                    <a:p>
                      <a:pPr algn="ctr">
                        <a:spcAft>
                          <a:spcPts val="0"/>
                        </a:spcAft>
                      </a:pPr>
                      <a:r>
                        <a:rPr lang="es-CL" sz="2000" b="1" noProof="0" dirty="0" smtClean="0">
                          <a:effectLst/>
                          <a:latin typeface="+mj-lt"/>
                        </a:rPr>
                        <a:t>Cobertura poblacional</a:t>
                      </a:r>
                      <a:endParaRPr lang="es-CL" sz="2000" b="1" noProof="0" dirty="0">
                        <a:effectLst/>
                        <a:latin typeface="+mj-lt"/>
                        <a:ea typeface="Calibri"/>
                        <a:cs typeface="Calibri"/>
                      </a:endParaRPr>
                    </a:p>
                  </a:txBody>
                  <a:tcPr marL="68580" marR="68580" marT="0" marB="0" anchor="ctr">
                    <a:solidFill>
                      <a:schemeClr val="tx2">
                        <a:lumMod val="20000"/>
                        <a:lumOff val="80000"/>
                      </a:schemeClr>
                    </a:solidFill>
                  </a:tcPr>
                </a:tc>
                <a:tc rowSpan="3">
                  <a:txBody>
                    <a:bodyPr/>
                    <a:lstStyle/>
                    <a:p>
                      <a:pPr marL="342900" lvl="0" indent="-342900">
                        <a:spcAft>
                          <a:spcPts val="0"/>
                        </a:spcAft>
                        <a:buFont typeface="Symbol"/>
                        <a:buChar char=""/>
                      </a:pPr>
                      <a:r>
                        <a:rPr lang="es-CL" sz="1800" noProof="0" dirty="0" smtClean="0">
                          <a:effectLst/>
                          <a:latin typeface="+mj-lt"/>
                        </a:rPr>
                        <a:t>Capacidad de regulación</a:t>
                      </a:r>
                    </a:p>
                    <a:p>
                      <a:pPr marL="342900" lvl="0" indent="-342900">
                        <a:spcAft>
                          <a:spcPts val="0"/>
                        </a:spcAft>
                        <a:buFont typeface="Symbol"/>
                        <a:buChar char=""/>
                      </a:pPr>
                      <a:r>
                        <a:rPr lang="es-CL" sz="1800" noProof="0" dirty="0" smtClean="0">
                          <a:effectLst/>
                          <a:latin typeface="+mj-lt"/>
                        </a:rPr>
                        <a:t>Eficiencia</a:t>
                      </a:r>
                    </a:p>
                    <a:p>
                      <a:pPr marL="342900" lvl="0" indent="-342900">
                        <a:spcAft>
                          <a:spcPts val="0"/>
                        </a:spcAft>
                        <a:buFont typeface="Symbol"/>
                        <a:buChar char=""/>
                      </a:pPr>
                      <a:r>
                        <a:rPr lang="es-CL" sz="1800" noProof="0" dirty="0" smtClean="0">
                          <a:effectLst/>
                          <a:latin typeface="+mj-lt"/>
                        </a:rPr>
                        <a:t>Enfoque intersectorial &amp; Dialogo social</a:t>
                      </a:r>
                      <a:r>
                        <a:rPr lang="es-CL" sz="1800" baseline="0" noProof="0" dirty="0" smtClean="0">
                          <a:effectLst/>
                          <a:latin typeface="+mj-lt"/>
                        </a:rPr>
                        <a:t> y participación</a:t>
                      </a:r>
                      <a:endParaRPr lang="es-CL" sz="1800" noProof="0" dirty="0">
                        <a:effectLst/>
                        <a:latin typeface="+mj-lt"/>
                        <a:ea typeface="Calibri"/>
                        <a:cs typeface="Calibri"/>
                      </a:endParaRPr>
                    </a:p>
                  </a:txBody>
                  <a:tcPr marL="68580" marR="68580" marT="0" marB="0">
                    <a:solidFill>
                      <a:schemeClr val="tx2">
                        <a:lumMod val="20000"/>
                        <a:lumOff val="80000"/>
                      </a:schemeClr>
                    </a:solidFill>
                  </a:tcPr>
                </a:tc>
              </a:tr>
              <a:tr h="189865">
                <a:tc vMerge="1">
                  <a:txBody>
                    <a:bodyPr/>
                    <a:lstStyle/>
                    <a:p>
                      <a:endParaRPr lang="es-CL"/>
                    </a:p>
                  </a:txBody>
                  <a:tcPr/>
                </a:tc>
                <a:tc>
                  <a:txBody>
                    <a:bodyPr/>
                    <a:lstStyle/>
                    <a:p>
                      <a:pPr algn="ctr">
                        <a:spcAft>
                          <a:spcPts val="0"/>
                        </a:spcAft>
                      </a:pPr>
                      <a:r>
                        <a:rPr lang="es-CL" sz="2000" b="1" noProof="0" dirty="0" smtClean="0">
                          <a:effectLst/>
                          <a:latin typeface="+mj-lt"/>
                        </a:rPr>
                        <a:t>Cobertura</a:t>
                      </a:r>
                      <a:r>
                        <a:rPr lang="es-CL" sz="2000" b="1" baseline="0" noProof="0" dirty="0" smtClean="0">
                          <a:effectLst/>
                          <a:latin typeface="+mj-lt"/>
                        </a:rPr>
                        <a:t> de servicios</a:t>
                      </a:r>
                      <a:endParaRPr lang="es-CL" sz="2000" b="1" noProof="0" dirty="0">
                        <a:effectLst/>
                        <a:latin typeface="+mj-lt"/>
                        <a:ea typeface="Calibri"/>
                        <a:cs typeface="Calibri"/>
                      </a:endParaRPr>
                    </a:p>
                  </a:txBody>
                  <a:tcPr marL="68580" marR="68580" marT="0" marB="0" anchor="ctr">
                    <a:solidFill>
                      <a:schemeClr val="tx2">
                        <a:lumMod val="20000"/>
                        <a:lumOff val="80000"/>
                      </a:schemeClr>
                    </a:solidFill>
                  </a:tcPr>
                </a:tc>
                <a:tc vMerge="1">
                  <a:txBody>
                    <a:bodyPr/>
                    <a:lstStyle/>
                    <a:p>
                      <a:endParaRPr lang="es-CL"/>
                    </a:p>
                  </a:txBody>
                  <a:tcPr/>
                </a:tc>
              </a:tr>
              <a:tr h="326390">
                <a:tc vMerge="1">
                  <a:txBody>
                    <a:bodyPr/>
                    <a:lstStyle/>
                    <a:p>
                      <a:endParaRPr lang="es-CL"/>
                    </a:p>
                  </a:txBody>
                  <a:tcPr/>
                </a:tc>
                <a:tc>
                  <a:txBody>
                    <a:bodyPr/>
                    <a:lstStyle/>
                    <a:p>
                      <a:pPr algn="ctr">
                        <a:spcAft>
                          <a:spcPts val="0"/>
                        </a:spcAft>
                      </a:pPr>
                      <a:r>
                        <a:rPr lang="es-CL" sz="2000" b="1" noProof="0" dirty="0" smtClean="0">
                          <a:effectLst/>
                          <a:latin typeface="+mj-lt"/>
                        </a:rPr>
                        <a:t>Protección financiera</a:t>
                      </a:r>
                      <a:endParaRPr lang="es-CL" sz="2000" b="1" noProof="0" dirty="0">
                        <a:effectLst/>
                        <a:latin typeface="+mj-lt"/>
                        <a:ea typeface="Calibri"/>
                        <a:cs typeface="Calibri"/>
                      </a:endParaRPr>
                    </a:p>
                  </a:txBody>
                  <a:tcPr marL="68580" marR="68580" marT="0" marB="0" anchor="ctr">
                    <a:solidFill>
                      <a:schemeClr val="tx2">
                        <a:lumMod val="20000"/>
                        <a:lumOff val="80000"/>
                      </a:schemeClr>
                    </a:solidFill>
                  </a:tcPr>
                </a:tc>
                <a:tc vMerge="1">
                  <a:txBody>
                    <a:bodyPr/>
                    <a:lstStyle/>
                    <a:p>
                      <a:endParaRPr lang="es-CL"/>
                    </a:p>
                  </a:txBody>
                  <a:tcPr/>
                </a:tc>
              </a:tr>
            </a:tbl>
          </a:graphicData>
        </a:graphic>
      </p:graphicFrame>
      <p:pic>
        <p:nvPicPr>
          <p:cNvPr id="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8345" y="3216179"/>
            <a:ext cx="3949295" cy="248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17275" y="3143070"/>
            <a:ext cx="2462953" cy="2308324"/>
          </a:xfrm>
          <a:prstGeom prst="rect">
            <a:avLst/>
          </a:prstGeom>
          <a:solidFill>
            <a:schemeClr val="bg1"/>
          </a:solidFill>
        </p:spPr>
        <p:txBody>
          <a:bodyPr wrap="square">
            <a:spAutoFit/>
          </a:bodyPr>
          <a:lstStyle/>
          <a:p>
            <a:pPr>
              <a:spcAft>
                <a:spcPts val="1200"/>
              </a:spcAft>
            </a:pPr>
            <a:r>
              <a:rPr lang="es-CL" altLang="en-US" dirty="0" smtClean="0">
                <a:solidFill>
                  <a:srgbClr val="0070C0"/>
                </a:solidFill>
                <a:latin typeface="Calibri" pitchFamily="34" charset="0"/>
              </a:rPr>
              <a:t>Todos </a:t>
            </a:r>
            <a:r>
              <a:rPr lang="es-CL" altLang="en-US" dirty="0">
                <a:solidFill>
                  <a:srgbClr val="0070C0"/>
                </a:solidFill>
                <a:latin typeface="Calibri" pitchFamily="34" charset="0"/>
              </a:rPr>
              <a:t>los individuos tienen acceso a los servicios de calidad que </a:t>
            </a:r>
            <a:r>
              <a:rPr lang="es-CL" altLang="en-US" dirty="0" smtClean="0">
                <a:solidFill>
                  <a:srgbClr val="0070C0"/>
                </a:solidFill>
                <a:latin typeface="Calibri" pitchFamily="34" charset="0"/>
              </a:rPr>
              <a:t>necesitan integrados basados en APS, </a:t>
            </a:r>
            <a:r>
              <a:rPr lang="es-CL" altLang="en-US" dirty="0">
                <a:solidFill>
                  <a:srgbClr val="0070C0"/>
                </a:solidFill>
                <a:latin typeface="Calibri" pitchFamily="34" charset="0"/>
              </a:rPr>
              <a:t>sin sufrir dificultades </a:t>
            </a:r>
            <a:r>
              <a:rPr lang="es-CL" altLang="en-US" dirty="0" smtClean="0">
                <a:solidFill>
                  <a:srgbClr val="0070C0"/>
                </a:solidFill>
                <a:latin typeface="Calibri" pitchFamily="34" charset="0"/>
              </a:rPr>
              <a:t>financieras…  Meta abarcadora</a:t>
            </a:r>
          </a:p>
        </p:txBody>
      </p:sp>
      <p:pic>
        <p:nvPicPr>
          <p:cNvPr id="14" name="Picture 27" descr="4n2a16f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542" y="4779748"/>
            <a:ext cx="948388" cy="13473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7"/>
          <p:cNvSpPr txBox="1">
            <a:spLocks noChangeArrowheads="1"/>
          </p:cNvSpPr>
          <p:nvPr/>
        </p:nvSpPr>
        <p:spPr bwMode="auto">
          <a:xfrm>
            <a:off x="-62851" y="4281306"/>
            <a:ext cx="863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eaLnBrk="1" hangingPunct="1"/>
            <a:r>
              <a:rPr lang="es-ES" sz="1400" b="1">
                <a:solidFill>
                  <a:srgbClr val="0070C0"/>
                </a:solidFill>
                <a:latin typeface="Calibri" pitchFamily="34" charset="0"/>
                <a:ea typeface="ＭＳ Ｐゴシック" pitchFamily="34" charset="-128"/>
                <a:cs typeface="Arial" charset="0"/>
              </a:rPr>
              <a:t>Alma Ata</a:t>
            </a:r>
          </a:p>
          <a:p>
            <a:pPr algn="ctr" eaLnBrk="1" hangingPunct="1"/>
            <a:r>
              <a:rPr lang="es-ES" sz="1400" b="1">
                <a:solidFill>
                  <a:srgbClr val="0070C0"/>
                </a:solidFill>
                <a:latin typeface="Calibri" pitchFamily="34" charset="0"/>
                <a:ea typeface="ＭＳ Ｐゴシック" pitchFamily="34" charset="-128"/>
                <a:cs typeface="Arial" charset="0"/>
              </a:rPr>
              <a:t>1978</a:t>
            </a:r>
          </a:p>
        </p:txBody>
      </p:sp>
      <p:pic>
        <p:nvPicPr>
          <p:cNvPr id="16" name="Picture 8" descr="http://t3.gstatic.com/images?q=tbn:ANd9GcSL032YtXY1gzHhHPcIlcfMKMXUhg9GAlu7rYr0GQmPCWJy_Tu-G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 y="6125049"/>
            <a:ext cx="947204" cy="7719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80740" y="5989903"/>
            <a:ext cx="642449" cy="8231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46790" y="6028173"/>
            <a:ext cx="623601" cy="8688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WHR 20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0391" y="5989903"/>
            <a:ext cx="801588" cy="104226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9304" y="461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41434"/>
            <a:ext cx="3023189" cy="24278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angle 12"/>
          <p:cNvSpPr/>
          <p:nvPr/>
        </p:nvSpPr>
        <p:spPr>
          <a:xfrm>
            <a:off x="5545753" y="570028"/>
            <a:ext cx="3434475" cy="21657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428036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18080"/>
            <a:ext cx="8229600" cy="639763"/>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lvl1pPr algn="ctr" defTabSz="914400" eaLnBrk="1" latinLnBrk="0" hangingPunct="1">
              <a:buNone/>
              <a:defRPr sz="4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stStyle>
          <a:p>
            <a:r>
              <a:rPr lang="es-ES" dirty="0"/>
              <a:t>¿Qué no es CUS?</a:t>
            </a:r>
          </a:p>
        </p:txBody>
      </p:sp>
      <p:sp>
        <p:nvSpPr>
          <p:cNvPr id="5" name="TextBox 4"/>
          <p:cNvSpPr txBox="1">
            <a:spLocks noChangeArrowheads="1"/>
          </p:cNvSpPr>
          <p:nvPr/>
        </p:nvSpPr>
        <p:spPr bwMode="auto">
          <a:xfrm>
            <a:off x="793532" y="1860223"/>
            <a:ext cx="7620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Aft>
                <a:spcPts val="1200"/>
              </a:spcAft>
              <a:buFont typeface="Arial" charset="0"/>
              <a:buChar char="•"/>
              <a:defRPr/>
            </a:pPr>
            <a:r>
              <a:rPr lang="es-ES" kern="0" dirty="0">
                <a:solidFill>
                  <a:srgbClr val="0070C0"/>
                </a:solidFill>
                <a:latin typeface="Calibri" pitchFamily="34" charset="0"/>
              </a:rPr>
              <a:t>No es </a:t>
            </a:r>
            <a:r>
              <a:rPr lang="es-ES" kern="0" dirty="0" smtClean="0">
                <a:solidFill>
                  <a:srgbClr val="0070C0"/>
                </a:solidFill>
                <a:latin typeface="Calibri" pitchFamily="34" charset="0"/>
              </a:rPr>
              <a:t>para limitar los servicios a las atenciones y tratamientos</a:t>
            </a:r>
          </a:p>
          <a:p>
            <a:pPr>
              <a:spcAft>
                <a:spcPts val="1200"/>
              </a:spcAft>
              <a:buFont typeface="Arial" charset="0"/>
              <a:buChar char="•"/>
              <a:defRPr/>
            </a:pPr>
            <a:r>
              <a:rPr lang="es-ES" kern="0" dirty="0">
                <a:solidFill>
                  <a:srgbClr val="0070C0"/>
                </a:solidFill>
                <a:latin typeface="Calibri" pitchFamily="34" charset="0"/>
              </a:rPr>
              <a:t>No es </a:t>
            </a:r>
            <a:r>
              <a:rPr lang="es-ES" kern="0" dirty="0" smtClean="0">
                <a:solidFill>
                  <a:srgbClr val="0070C0"/>
                </a:solidFill>
                <a:latin typeface="Calibri" pitchFamily="34" charset="0"/>
              </a:rPr>
              <a:t>solo a cerca de la protección financiera</a:t>
            </a:r>
          </a:p>
          <a:p>
            <a:pPr>
              <a:spcAft>
                <a:spcPts val="1200"/>
              </a:spcAft>
              <a:buFont typeface="Arial" charset="0"/>
              <a:buChar char="•"/>
              <a:defRPr/>
            </a:pPr>
            <a:r>
              <a:rPr lang="es-ES" kern="0" dirty="0">
                <a:solidFill>
                  <a:srgbClr val="0070C0"/>
                </a:solidFill>
                <a:latin typeface="Calibri" pitchFamily="34" charset="0"/>
              </a:rPr>
              <a:t>No es </a:t>
            </a:r>
            <a:r>
              <a:rPr lang="es-ES" kern="0" dirty="0" smtClean="0">
                <a:solidFill>
                  <a:srgbClr val="0070C0"/>
                </a:solidFill>
                <a:latin typeface="Calibri" pitchFamily="34" charset="0"/>
              </a:rPr>
              <a:t>una estrategia que excluya programas de salud prioritarios</a:t>
            </a:r>
          </a:p>
          <a:p>
            <a:pPr>
              <a:spcAft>
                <a:spcPts val="1200"/>
              </a:spcAft>
              <a:buFont typeface="Arial" charset="0"/>
              <a:buChar char="•"/>
              <a:defRPr/>
            </a:pPr>
            <a:r>
              <a:rPr lang="es-ES" kern="0" dirty="0">
                <a:solidFill>
                  <a:srgbClr val="0070C0"/>
                </a:solidFill>
                <a:latin typeface="Calibri" pitchFamily="34" charset="0"/>
              </a:rPr>
              <a:t>No es </a:t>
            </a:r>
            <a:r>
              <a:rPr lang="es-ES" kern="0" dirty="0" smtClean="0">
                <a:solidFill>
                  <a:srgbClr val="0070C0"/>
                </a:solidFill>
                <a:latin typeface="Calibri" pitchFamily="34" charset="0"/>
              </a:rPr>
              <a:t>para definir un paquete mínimo de servicios de salud</a:t>
            </a:r>
          </a:p>
          <a:p>
            <a:pPr>
              <a:spcAft>
                <a:spcPts val="1200"/>
              </a:spcAft>
              <a:buFont typeface="Arial" charset="0"/>
              <a:buChar char="•"/>
              <a:defRPr/>
            </a:pPr>
            <a:r>
              <a:rPr lang="es-ES" kern="0" dirty="0" smtClean="0">
                <a:solidFill>
                  <a:srgbClr val="0070C0"/>
                </a:solidFill>
                <a:latin typeface="Calibri" pitchFamily="34" charset="0"/>
              </a:rPr>
              <a:t>No es una estrategia para “privatizar” el sistema de salud</a:t>
            </a:r>
          </a:p>
          <a:p>
            <a:pPr>
              <a:spcAft>
                <a:spcPts val="1200"/>
              </a:spcAft>
              <a:buFont typeface="Arial" charset="0"/>
              <a:buChar char="•"/>
              <a:defRPr/>
            </a:pPr>
            <a:r>
              <a:rPr lang="es-ES" kern="0" dirty="0" smtClean="0">
                <a:solidFill>
                  <a:srgbClr val="0070C0"/>
                </a:solidFill>
                <a:latin typeface="Calibri" pitchFamily="34" charset="0"/>
              </a:rPr>
              <a:t>No es lo mismo que seguro universal de salud</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304" y="461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0354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1"/>
          <p:cNvSpPr>
            <a:spLocks noGrp="1" noChangeArrowheads="1"/>
          </p:cNvSpPr>
          <p:nvPr>
            <p:ph type="title"/>
          </p:nvPr>
        </p:nvSpPr>
        <p:spPr>
          <a:xfrm>
            <a:off x="457200" y="227340"/>
            <a:ext cx="8229600" cy="944562"/>
          </a:xfrm>
        </p:spPr>
        <p:txBody>
          <a:bodyPr/>
          <a:lstStyle/>
          <a:p>
            <a:pPr eaLnBrk="1" hangingPunct="1"/>
            <a:r>
              <a:rPr lang="es-ES_tradnl" sz="3600" dirty="0" smtClean="0"/>
              <a:t>CUS y ciclo </a:t>
            </a:r>
            <a:r>
              <a:rPr lang="es-ES_tradnl" sz="3600" dirty="0"/>
              <a:t>de </a:t>
            </a:r>
            <a:r>
              <a:rPr lang="es-ES_tradnl" sz="3600" dirty="0" smtClean="0"/>
              <a:t>vida</a:t>
            </a:r>
            <a:endParaRPr lang="es-ES_tradnl" sz="3600" dirty="0"/>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304" y="461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27" name="Picture 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18" y="1533215"/>
            <a:ext cx="8639286" cy="5012987"/>
          </a:xfrm>
          <a:prstGeom prst="rect">
            <a:avLst/>
          </a:prstGeom>
          <a:solidFill>
            <a:srgbClr val="FFFFFF"/>
          </a:solidFill>
          <a:ln>
            <a:noFill/>
          </a:ln>
          <a:effectLst/>
        </p:spPr>
      </p:pic>
      <p:sp>
        <p:nvSpPr>
          <p:cNvPr id="64785" name="Freeform 64784"/>
          <p:cNvSpPr/>
          <p:nvPr/>
        </p:nvSpPr>
        <p:spPr>
          <a:xfrm>
            <a:off x="315310" y="3641832"/>
            <a:ext cx="8441372" cy="2719083"/>
          </a:xfrm>
          <a:custGeom>
            <a:avLst/>
            <a:gdLst>
              <a:gd name="connsiteX0" fmla="*/ 0 w 7882759"/>
              <a:gd name="connsiteY0" fmla="*/ 961696 h 2719083"/>
              <a:gd name="connsiteX1" fmla="*/ 1371600 w 7882759"/>
              <a:gd name="connsiteY1" fmla="*/ 2380593 h 2719083"/>
              <a:gd name="connsiteX2" fmla="*/ 2664373 w 7882759"/>
              <a:gd name="connsiteY2" fmla="*/ 2680138 h 2719083"/>
              <a:gd name="connsiteX3" fmla="*/ 5864773 w 7882759"/>
              <a:gd name="connsiteY3" fmla="*/ 1734206 h 2719083"/>
              <a:gd name="connsiteX4" fmla="*/ 7882759 w 7882759"/>
              <a:gd name="connsiteY4" fmla="*/ 0 h 2719083"/>
              <a:gd name="connsiteX5" fmla="*/ 7882759 w 7882759"/>
              <a:gd name="connsiteY5" fmla="*/ 0 h 27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59" h="2719083">
                <a:moveTo>
                  <a:pt x="0" y="961696"/>
                </a:moveTo>
                <a:cubicBezTo>
                  <a:pt x="463769" y="1527941"/>
                  <a:pt x="927538" y="2094186"/>
                  <a:pt x="1371600" y="2380593"/>
                </a:cubicBezTo>
                <a:cubicBezTo>
                  <a:pt x="1815662" y="2667000"/>
                  <a:pt x="1915511" y="2787869"/>
                  <a:pt x="2664373" y="2680138"/>
                </a:cubicBezTo>
                <a:cubicBezTo>
                  <a:pt x="3413235" y="2572407"/>
                  <a:pt x="4995042" y="2180896"/>
                  <a:pt x="5864773" y="1734206"/>
                </a:cubicBezTo>
                <a:cubicBezTo>
                  <a:pt x="6734504" y="1287516"/>
                  <a:pt x="7882759" y="0"/>
                  <a:pt x="7882759" y="0"/>
                </a:cubicBezTo>
                <a:lnTo>
                  <a:pt x="7882759" y="0"/>
                </a:lnTo>
              </a:path>
            </a:pathLst>
          </a:cu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64787" name="Straight Connector 64786"/>
          <p:cNvCxnSpPr/>
          <p:nvPr/>
        </p:nvCxnSpPr>
        <p:spPr>
          <a:xfrm flipH="1" flipV="1">
            <a:off x="1229710" y="2175641"/>
            <a:ext cx="31532" cy="42810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flipV="1">
            <a:off x="6839545" y="2175641"/>
            <a:ext cx="29133" cy="4275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790" name="TextBox 64789"/>
          <p:cNvSpPr txBox="1"/>
          <p:nvPr/>
        </p:nvSpPr>
        <p:spPr>
          <a:xfrm>
            <a:off x="7898515" y="3421106"/>
            <a:ext cx="1332416" cy="276999"/>
          </a:xfrm>
          <a:prstGeom prst="rect">
            <a:avLst/>
          </a:prstGeom>
          <a:noFill/>
        </p:spPr>
        <p:txBody>
          <a:bodyPr wrap="none" rtlCol="0">
            <a:spAutoFit/>
          </a:bodyPr>
          <a:lstStyle/>
          <a:p>
            <a:r>
              <a:rPr lang="es-CL" sz="1200" dirty="0" smtClean="0">
                <a:latin typeface="+mj-lt"/>
              </a:rPr>
              <a:t>Consumo en salud</a:t>
            </a:r>
            <a:endParaRPr lang="es-CL" sz="1200" dirty="0">
              <a:latin typeface="+mj-lt"/>
            </a:endParaRPr>
          </a:p>
        </p:txBody>
      </p:sp>
      <p:sp>
        <p:nvSpPr>
          <p:cNvPr id="599" name="TextBox 598"/>
          <p:cNvSpPr txBox="1"/>
          <p:nvPr/>
        </p:nvSpPr>
        <p:spPr>
          <a:xfrm>
            <a:off x="1208695" y="6230756"/>
            <a:ext cx="587020" cy="276999"/>
          </a:xfrm>
          <a:prstGeom prst="rect">
            <a:avLst/>
          </a:prstGeom>
          <a:noFill/>
        </p:spPr>
        <p:txBody>
          <a:bodyPr wrap="none" rtlCol="0">
            <a:spAutoFit/>
          </a:bodyPr>
          <a:lstStyle/>
          <a:p>
            <a:r>
              <a:rPr lang="es-CL" sz="1200" dirty="0" smtClean="0">
                <a:latin typeface="+mj-lt"/>
              </a:rPr>
              <a:t>T(</a:t>
            </a:r>
            <a:r>
              <a:rPr lang="es-CL" sz="1200" dirty="0" smtClean="0">
                <a:latin typeface="Calibri"/>
              </a:rPr>
              <a:t>~20)</a:t>
            </a:r>
            <a:endParaRPr lang="es-CL" sz="1200" dirty="0">
              <a:latin typeface="+mj-lt"/>
            </a:endParaRPr>
          </a:p>
        </p:txBody>
      </p:sp>
      <p:sp>
        <p:nvSpPr>
          <p:cNvPr id="600" name="TextBox 599"/>
          <p:cNvSpPr txBox="1"/>
          <p:nvPr/>
        </p:nvSpPr>
        <p:spPr>
          <a:xfrm>
            <a:off x="6924419" y="6157185"/>
            <a:ext cx="587020" cy="276999"/>
          </a:xfrm>
          <a:prstGeom prst="rect">
            <a:avLst/>
          </a:prstGeom>
          <a:solidFill>
            <a:srgbClr val="FFFFFF"/>
          </a:solidFill>
        </p:spPr>
        <p:txBody>
          <a:bodyPr wrap="none" rtlCol="0">
            <a:spAutoFit/>
          </a:bodyPr>
          <a:lstStyle/>
          <a:p>
            <a:r>
              <a:rPr lang="es-CL" sz="1200" dirty="0" smtClean="0">
                <a:latin typeface="+mj-lt"/>
              </a:rPr>
              <a:t>T(</a:t>
            </a:r>
            <a:r>
              <a:rPr lang="es-CL" sz="1200" dirty="0" smtClean="0">
                <a:latin typeface="Calibri"/>
              </a:rPr>
              <a:t>~65)</a:t>
            </a:r>
            <a:endParaRPr lang="es-CL" sz="1200" dirty="0">
              <a:latin typeface="+mj-lt"/>
            </a:endParaRPr>
          </a:p>
        </p:txBody>
      </p:sp>
      <p:cxnSp>
        <p:nvCxnSpPr>
          <p:cNvPr id="64792" name="Straight Arrow Connector 64791"/>
          <p:cNvCxnSpPr/>
          <p:nvPr/>
        </p:nvCxnSpPr>
        <p:spPr>
          <a:xfrm>
            <a:off x="352582" y="2191029"/>
            <a:ext cx="77251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536030" y="2037141"/>
            <a:ext cx="389850" cy="307777"/>
          </a:xfrm>
          <a:prstGeom prst="rect">
            <a:avLst/>
          </a:prstGeom>
          <a:solidFill>
            <a:schemeClr val="bg1"/>
          </a:solidFill>
        </p:spPr>
        <p:txBody>
          <a:bodyPr wrap="none" rtlCol="0">
            <a:spAutoFit/>
          </a:bodyPr>
          <a:lstStyle/>
          <a:p>
            <a:r>
              <a:rPr lang="es-CL" sz="1400" b="1" dirty="0" smtClean="0">
                <a:latin typeface="+mj-lt"/>
              </a:rPr>
              <a:t>G3</a:t>
            </a:r>
            <a:endParaRPr lang="es-CL" sz="1400" b="1" dirty="0">
              <a:latin typeface="+mj-lt"/>
            </a:endParaRPr>
          </a:p>
        </p:txBody>
      </p:sp>
      <p:cxnSp>
        <p:nvCxnSpPr>
          <p:cNvPr id="606" name="Straight Arrow Connector 605"/>
          <p:cNvCxnSpPr/>
          <p:nvPr/>
        </p:nvCxnSpPr>
        <p:spPr>
          <a:xfrm flipV="1">
            <a:off x="1387878" y="2175641"/>
            <a:ext cx="5451667" cy="101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2" name="TextBox 601"/>
          <p:cNvSpPr txBox="1"/>
          <p:nvPr/>
        </p:nvSpPr>
        <p:spPr>
          <a:xfrm>
            <a:off x="3866839" y="2037141"/>
            <a:ext cx="389850" cy="307777"/>
          </a:xfrm>
          <a:prstGeom prst="rect">
            <a:avLst/>
          </a:prstGeom>
          <a:solidFill>
            <a:schemeClr val="bg1"/>
          </a:solidFill>
        </p:spPr>
        <p:txBody>
          <a:bodyPr wrap="none" rtlCol="0">
            <a:spAutoFit/>
          </a:bodyPr>
          <a:lstStyle/>
          <a:p>
            <a:r>
              <a:rPr lang="es-CL" sz="1400" b="1" dirty="0" smtClean="0">
                <a:latin typeface="+mj-lt"/>
              </a:rPr>
              <a:t>G2</a:t>
            </a:r>
            <a:endParaRPr lang="es-CL" sz="1400" b="1" dirty="0">
              <a:latin typeface="+mj-lt"/>
            </a:endParaRPr>
          </a:p>
        </p:txBody>
      </p:sp>
      <p:cxnSp>
        <p:nvCxnSpPr>
          <p:cNvPr id="609" name="Straight Arrow Connector 608"/>
          <p:cNvCxnSpPr/>
          <p:nvPr/>
        </p:nvCxnSpPr>
        <p:spPr>
          <a:xfrm>
            <a:off x="7109484" y="2173396"/>
            <a:ext cx="164719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3" name="TextBox 602"/>
          <p:cNvSpPr txBox="1"/>
          <p:nvPr/>
        </p:nvSpPr>
        <p:spPr>
          <a:xfrm>
            <a:off x="7780990" y="2037141"/>
            <a:ext cx="389850" cy="307777"/>
          </a:xfrm>
          <a:prstGeom prst="rect">
            <a:avLst/>
          </a:prstGeom>
          <a:solidFill>
            <a:schemeClr val="bg1"/>
          </a:solidFill>
        </p:spPr>
        <p:txBody>
          <a:bodyPr wrap="none" rtlCol="0">
            <a:spAutoFit/>
          </a:bodyPr>
          <a:lstStyle/>
          <a:p>
            <a:r>
              <a:rPr lang="es-CL" sz="1400" b="1" dirty="0" smtClean="0">
                <a:latin typeface="+mj-lt"/>
              </a:rPr>
              <a:t>G1</a:t>
            </a:r>
            <a:endParaRPr lang="es-CL" sz="1400" b="1" dirty="0">
              <a:latin typeface="+mj-lt"/>
            </a:endParaRPr>
          </a:p>
        </p:txBody>
      </p:sp>
      <p:cxnSp>
        <p:nvCxnSpPr>
          <p:cNvPr id="612" name="Straight Arrow Connector 611"/>
          <p:cNvCxnSpPr/>
          <p:nvPr/>
        </p:nvCxnSpPr>
        <p:spPr>
          <a:xfrm flipV="1">
            <a:off x="352582" y="1797061"/>
            <a:ext cx="8404100" cy="103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1" name="TextBox 610"/>
          <p:cNvSpPr txBox="1"/>
          <p:nvPr/>
        </p:nvSpPr>
        <p:spPr>
          <a:xfrm>
            <a:off x="3861579" y="1653497"/>
            <a:ext cx="343364" cy="307777"/>
          </a:xfrm>
          <a:prstGeom prst="rect">
            <a:avLst/>
          </a:prstGeom>
          <a:solidFill>
            <a:schemeClr val="bg1"/>
          </a:solidFill>
        </p:spPr>
        <p:txBody>
          <a:bodyPr wrap="none" rtlCol="0">
            <a:spAutoFit/>
          </a:bodyPr>
          <a:lstStyle/>
          <a:p>
            <a:r>
              <a:rPr lang="es-CL" sz="1400" b="1" dirty="0" smtClean="0">
                <a:latin typeface="+mj-lt"/>
              </a:rPr>
              <a:t>Gi</a:t>
            </a:r>
            <a:endParaRPr lang="es-CL" sz="1400" b="1" dirty="0">
              <a:latin typeface="+mj-lt"/>
            </a:endParaRPr>
          </a:p>
        </p:txBody>
      </p:sp>
      <p:sp>
        <p:nvSpPr>
          <p:cNvPr id="64798" name="Freeform 64797"/>
          <p:cNvSpPr/>
          <p:nvPr/>
        </p:nvSpPr>
        <p:spPr>
          <a:xfrm>
            <a:off x="1277008" y="2945793"/>
            <a:ext cx="5578304" cy="1153241"/>
          </a:xfrm>
          <a:custGeom>
            <a:avLst/>
            <a:gdLst>
              <a:gd name="connsiteX0" fmla="*/ 0 w 7204841"/>
              <a:gd name="connsiteY0" fmla="*/ 1153241 h 1153241"/>
              <a:gd name="connsiteX1" fmla="*/ 1545021 w 7204841"/>
              <a:gd name="connsiteY1" fmla="*/ 506855 h 1153241"/>
              <a:gd name="connsiteX2" fmla="*/ 3090041 w 7204841"/>
              <a:gd name="connsiteY2" fmla="*/ 96952 h 1153241"/>
              <a:gd name="connsiteX3" fmla="*/ 4713890 w 7204841"/>
              <a:gd name="connsiteY3" fmla="*/ 33890 h 1153241"/>
              <a:gd name="connsiteX4" fmla="*/ 7204841 w 7204841"/>
              <a:gd name="connsiteY4" fmla="*/ 538386 h 11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841" h="1153241">
                <a:moveTo>
                  <a:pt x="0" y="1153241"/>
                </a:moveTo>
                <a:cubicBezTo>
                  <a:pt x="515007" y="918072"/>
                  <a:pt x="1030014" y="682903"/>
                  <a:pt x="1545021" y="506855"/>
                </a:cubicBezTo>
                <a:cubicBezTo>
                  <a:pt x="2060028" y="330807"/>
                  <a:pt x="2561896" y="175779"/>
                  <a:pt x="3090041" y="96952"/>
                </a:cubicBezTo>
                <a:cubicBezTo>
                  <a:pt x="3618186" y="18124"/>
                  <a:pt x="4028090" y="-39682"/>
                  <a:pt x="4713890" y="33890"/>
                </a:cubicBezTo>
                <a:cubicBezTo>
                  <a:pt x="5399690" y="107462"/>
                  <a:pt x="6815958" y="443793"/>
                  <a:pt x="7204841" y="538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18" name="TextBox 617"/>
          <p:cNvSpPr txBox="1"/>
          <p:nvPr/>
        </p:nvSpPr>
        <p:spPr>
          <a:xfrm>
            <a:off x="5969798" y="2973297"/>
            <a:ext cx="1229504" cy="276999"/>
          </a:xfrm>
          <a:prstGeom prst="rect">
            <a:avLst/>
          </a:prstGeom>
          <a:solidFill>
            <a:schemeClr val="bg1"/>
          </a:solidFill>
        </p:spPr>
        <p:txBody>
          <a:bodyPr wrap="none" rtlCol="0">
            <a:spAutoFit/>
          </a:bodyPr>
          <a:lstStyle/>
          <a:p>
            <a:r>
              <a:rPr lang="es-CL" sz="1200" dirty="0" smtClean="0">
                <a:latin typeface="+mj-lt"/>
              </a:rPr>
              <a:t>Perfil de ingreso</a:t>
            </a:r>
            <a:endParaRPr lang="es-CL" sz="1200" dirty="0">
              <a:latin typeface="+mj-lt"/>
            </a:endParaRPr>
          </a:p>
        </p:txBody>
      </p:sp>
      <p:sp>
        <p:nvSpPr>
          <p:cNvPr id="619" name="TextBox 618"/>
          <p:cNvSpPr txBox="1"/>
          <p:nvPr/>
        </p:nvSpPr>
        <p:spPr>
          <a:xfrm>
            <a:off x="7350955" y="6582866"/>
            <a:ext cx="970137" cy="276999"/>
          </a:xfrm>
          <a:prstGeom prst="rect">
            <a:avLst/>
          </a:prstGeom>
          <a:solidFill>
            <a:schemeClr val="bg1"/>
          </a:solidFill>
        </p:spPr>
        <p:txBody>
          <a:bodyPr wrap="none" rtlCol="0">
            <a:spAutoFit/>
          </a:bodyPr>
          <a:lstStyle/>
          <a:p>
            <a:r>
              <a:rPr lang="es-CL" sz="1200" dirty="0" smtClean="0">
                <a:latin typeface="+mj-lt"/>
              </a:rPr>
              <a:t>Ciclo de vida</a:t>
            </a:r>
            <a:endParaRPr lang="es-CL" sz="1200" dirty="0">
              <a:latin typeface="+mj-lt"/>
            </a:endParaRPr>
          </a:p>
        </p:txBody>
      </p:sp>
      <p:sp>
        <p:nvSpPr>
          <p:cNvPr id="620" name="TextBox 619"/>
          <p:cNvSpPr txBox="1"/>
          <p:nvPr/>
        </p:nvSpPr>
        <p:spPr>
          <a:xfrm>
            <a:off x="-2705" y="1308647"/>
            <a:ext cx="1817998" cy="276999"/>
          </a:xfrm>
          <a:prstGeom prst="rect">
            <a:avLst/>
          </a:prstGeom>
          <a:solidFill>
            <a:schemeClr val="bg1"/>
          </a:solidFill>
        </p:spPr>
        <p:txBody>
          <a:bodyPr wrap="none" rtlCol="0">
            <a:spAutoFit/>
          </a:bodyPr>
          <a:lstStyle/>
          <a:p>
            <a:r>
              <a:rPr lang="es-CL" sz="1200" dirty="0" smtClean="0">
                <a:latin typeface="+mj-lt"/>
              </a:rPr>
              <a:t>$ (ingreso; gasto en salud)</a:t>
            </a:r>
            <a:endParaRPr lang="es-CL" sz="1200" dirty="0">
              <a:latin typeface="+mj-lt"/>
            </a:endParaRPr>
          </a:p>
        </p:txBody>
      </p:sp>
      <p:sp>
        <p:nvSpPr>
          <p:cNvPr id="624" name="TextBox 623"/>
          <p:cNvSpPr txBox="1"/>
          <p:nvPr/>
        </p:nvSpPr>
        <p:spPr>
          <a:xfrm>
            <a:off x="8050915" y="4282976"/>
            <a:ext cx="1227324" cy="461665"/>
          </a:xfrm>
          <a:prstGeom prst="rect">
            <a:avLst/>
          </a:prstGeom>
          <a:noFill/>
        </p:spPr>
        <p:txBody>
          <a:bodyPr wrap="none" rtlCol="0">
            <a:spAutoFit/>
          </a:bodyPr>
          <a:lstStyle/>
          <a:p>
            <a:r>
              <a:rPr lang="es-CL" sz="1200" dirty="0" smtClean="0">
                <a:latin typeface="+mj-lt"/>
              </a:rPr>
              <a:t>Gasto promedio </a:t>
            </a:r>
          </a:p>
          <a:p>
            <a:r>
              <a:rPr lang="es-CL" sz="1200" dirty="0" smtClean="0">
                <a:latin typeface="+mj-lt"/>
              </a:rPr>
              <a:t>en salud</a:t>
            </a:r>
            <a:endParaRPr lang="es-CL" sz="1200" dirty="0">
              <a:latin typeface="+mj-lt"/>
            </a:endParaRPr>
          </a:p>
        </p:txBody>
      </p:sp>
      <p:sp>
        <p:nvSpPr>
          <p:cNvPr id="292" name="Freeform 291"/>
          <p:cNvSpPr/>
          <p:nvPr/>
        </p:nvSpPr>
        <p:spPr>
          <a:xfrm>
            <a:off x="1295400" y="2981325"/>
            <a:ext cx="5553075" cy="1304925"/>
          </a:xfrm>
          <a:custGeom>
            <a:avLst/>
            <a:gdLst>
              <a:gd name="connsiteX0" fmla="*/ 0 w 5553075"/>
              <a:gd name="connsiteY0" fmla="*/ 1181100 h 1371600"/>
              <a:gd name="connsiteX1" fmla="*/ 9525 w 5553075"/>
              <a:gd name="connsiteY1" fmla="*/ 1295400 h 1371600"/>
              <a:gd name="connsiteX2" fmla="*/ 9525 w 5553075"/>
              <a:gd name="connsiteY2" fmla="*/ 1371600 h 1371600"/>
              <a:gd name="connsiteX3" fmla="*/ 5543550 w 5553075"/>
              <a:gd name="connsiteY3" fmla="*/ 1352550 h 1371600"/>
              <a:gd name="connsiteX4" fmla="*/ 5553075 w 5553075"/>
              <a:gd name="connsiteY4" fmla="*/ 581025 h 1371600"/>
              <a:gd name="connsiteX5" fmla="*/ 4143375 w 5553075"/>
              <a:gd name="connsiteY5" fmla="*/ 200025 h 1371600"/>
              <a:gd name="connsiteX6" fmla="*/ 3457575 w 5553075"/>
              <a:gd name="connsiteY6" fmla="*/ 0 h 1371600"/>
              <a:gd name="connsiteX7" fmla="*/ 2895600 w 5553075"/>
              <a:gd name="connsiteY7" fmla="*/ 66675 h 1371600"/>
              <a:gd name="connsiteX8" fmla="*/ 1981200 w 5553075"/>
              <a:gd name="connsiteY8" fmla="*/ 247650 h 1371600"/>
              <a:gd name="connsiteX9" fmla="*/ 942975 w 5553075"/>
              <a:gd name="connsiteY9" fmla="*/ 647700 h 1371600"/>
              <a:gd name="connsiteX10" fmla="*/ 0 w 5553075"/>
              <a:gd name="connsiteY10" fmla="*/ 1181100 h 1371600"/>
              <a:gd name="connsiteX0" fmla="*/ 0 w 5553075"/>
              <a:gd name="connsiteY0" fmla="*/ 1114425 h 1304925"/>
              <a:gd name="connsiteX1" fmla="*/ 9525 w 5553075"/>
              <a:gd name="connsiteY1" fmla="*/ 1228725 h 1304925"/>
              <a:gd name="connsiteX2" fmla="*/ 9525 w 5553075"/>
              <a:gd name="connsiteY2" fmla="*/ 1304925 h 1304925"/>
              <a:gd name="connsiteX3" fmla="*/ 5543550 w 5553075"/>
              <a:gd name="connsiteY3" fmla="*/ 1285875 h 1304925"/>
              <a:gd name="connsiteX4" fmla="*/ 5553075 w 5553075"/>
              <a:gd name="connsiteY4" fmla="*/ 514350 h 1304925"/>
              <a:gd name="connsiteX5" fmla="*/ 4143375 w 5553075"/>
              <a:gd name="connsiteY5" fmla="*/ 133350 h 1304925"/>
              <a:gd name="connsiteX6" fmla="*/ 3448050 w 5553075"/>
              <a:gd name="connsiteY6" fmla="*/ 0 h 1304925"/>
              <a:gd name="connsiteX7" fmla="*/ 2895600 w 5553075"/>
              <a:gd name="connsiteY7" fmla="*/ 0 h 1304925"/>
              <a:gd name="connsiteX8" fmla="*/ 1981200 w 5553075"/>
              <a:gd name="connsiteY8" fmla="*/ 180975 h 1304925"/>
              <a:gd name="connsiteX9" fmla="*/ 942975 w 5553075"/>
              <a:gd name="connsiteY9" fmla="*/ 581025 h 1304925"/>
              <a:gd name="connsiteX10" fmla="*/ 0 w 5553075"/>
              <a:gd name="connsiteY10" fmla="*/ 11144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3075" h="1304925">
                <a:moveTo>
                  <a:pt x="0" y="1114425"/>
                </a:moveTo>
                <a:lnTo>
                  <a:pt x="9525" y="1228725"/>
                </a:lnTo>
                <a:lnTo>
                  <a:pt x="9525" y="1304925"/>
                </a:lnTo>
                <a:lnTo>
                  <a:pt x="5543550" y="1285875"/>
                </a:lnTo>
                <a:lnTo>
                  <a:pt x="5553075" y="514350"/>
                </a:lnTo>
                <a:lnTo>
                  <a:pt x="4143375" y="133350"/>
                </a:lnTo>
                <a:lnTo>
                  <a:pt x="3448050" y="0"/>
                </a:lnTo>
                <a:lnTo>
                  <a:pt x="2895600" y="0"/>
                </a:lnTo>
                <a:lnTo>
                  <a:pt x="1981200" y="180975"/>
                </a:lnTo>
                <a:lnTo>
                  <a:pt x="942975" y="581025"/>
                </a:lnTo>
                <a:lnTo>
                  <a:pt x="0" y="1114425"/>
                </a:lnTo>
                <a:close/>
              </a:path>
            </a:pathLst>
          </a:cu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44" name="Picture 4" descr="https://encrypted-tbn2.gstatic.com/images?q=tbn:ANd9GcS3r439xsR3p_9iu6ZWgauiyqmF-UT10p3ZzeUQ2NtjG418N4Jc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363" y="4812180"/>
            <a:ext cx="1131618" cy="75304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encrypted-tbn3.gstatic.com/images?q=tbn:ANd9GcSwRO9UxTIdtglwyknt4YXkkk6Dy3A-E-0oKtpk2CwaMvEy93lY_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27" y="5226094"/>
            <a:ext cx="710377" cy="48756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0.gstatic.com/images?q=tbn:ANd9GcRTKx2kSV2mOTixqbGkzkSeZwKwU6offTC38TBkNYrmWJFOJojFS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010445"/>
            <a:ext cx="730955" cy="64153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encrypted-tbn1.gstatic.com/images?q=tbn:ANd9GcQc4oWnn40uc0HwrsGs1th_cHnmjU4057Y2XokCyzPAgA5WEJB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69" y="5705432"/>
            <a:ext cx="1105140" cy="72875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encrypted-tbn1.gstatic.com/images?q=tbn:ANd9GcRu4ZOrx2kRD7rwG3qVKAN4EBUP7DGNjDks5EB_cwvJ91-ROLH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1191" y="3399994"/>
            <a:ext cx="1330623" cy="99668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2" descr="data:image/jpeg;base64,/9j/4AAQSkZJRgABAQAAAQABAAD/2wCEAAkGBhMSERUUEhMVFBUVGBgXFRQVGBYXGBQaGRUYHhoXGBgXGyYfFxsjGRcaIC8gJCcqLCwtGB4zNTAqNSYrLikBCQoKDgwOGg8PGiwkHyQsLCwsLCwsLCwsLCwsLCwsLCwsLy8sLCwsLCwpLCwsLCwsLCwsKSwsLCwsLCwsLCwpLP/AABEIALUBFgMBIgACEQEDEQH/xAAcAAABBQEBAQAAAAAAAAAAAAAEAAECAwUGBwj/xABAEAACAQMDAgUCAwYDBgYDAAABAhEDEiEABDEiQQUTMlFhBnFCgZEUI1KhsfAzYtEHFpLB4fEVJENTY9JUcrL/xAAZAQADAQEBAAAAAAAAAAAAAAAAAQIDBAX/xAArEQACAgICAgIBAwMFAAAAAAAAAQIRAyESMRNBUWEiBHGhMpHxFIHB4fD/2gAMAwEAAhEDEQA/AO6RRHbUgo9hqC8DUtaED2j408D2Gozp9AD2j2GntHt/LTA6U6AHge2laPbTTp50AOF+NSge2ozpwdIBW/GntHtpp086AFaPbStHsNIHT6AGtHsNNYPbUtLQA1o9tNaPbUtLRYESo+NRt+2pRpaAI2D209g+NPpaAGs+2kU040idAEbB7DStHsNPOkNMBWj20o+Bp9NpAMV+BprPgafTTpgMV+BqBX7asLaiToFRC340ivxqROht5u7Ixz7zH66dhROqMcaWqE3iuMYj34/XS0WFBiHGn1BTjUp1IyU6edQnTzoGSnS1GdPOgCWn1C7TzoAlp51CdPOkBLT6jOnnQBLS1GdK7QA+lOmnSnSAlOlOozpToAUGZnEcY5955/L50+mnSu0ALT6adKdMB9LUZ0rtAC086iTprtAEp006iW006YiWlqt6kCdAUqpLsR25/mT/AH8aVjNF3AEkgD3Og28XpgwSRPeDHfv9gT9tC19/ebR1AqIGeSJBMEYjt/XWDuN3gwASxC/KyGBgjiPtjQ2FHVbzehKbOM2rOIxjnJH3/LXCNvCHLhrnbN46SSeTjA74451tHeX03AK2hIwJkW+w/wBMZ1ztSrNQKfUwTBAGMSWjAxHPf89RPZUaQq29LYLNj4JHH+n9dNoOlUMseDPckcjn57/ppaySZpaPRE+otvap8wCSBBBBE9yOw+eNTf6goBbvNWIY4mennEYOeDE64Vqw7YgciAR/LjTAgg5JB7EA++JJ9+/fjjR50ZUvlHcbX6loOCQWABg3KR2JBxPMcc6uoeN0Wp+Z5iqoJEsQvHwc5Gfz1xG0o1HdadGAWPBhRMdyMAd+NQ3/AIA61iv7RT6YQhSFAcGGEuy94zA476Uv1CirKWNtWtndVvHaCiTUEXWyASAbZzAwIjPz94qpfU22aP3oE/xBhH3MQP17jXCDcU/M8l4Z3ps6KbbSYJ6mV4m1TiYIPtz0w+i62CrUOJMVKfGMc+/f76f+oQ3jaN0eM0f/AHB2jBzM8YzweONWjxKkRIqJHvcO8R/Ufrrkq30huQJIpuOSQabjMm2bhEgH+4nPvHBYGMECmeQf5H40/OvZLjXtHd1vF6KgE1Fg46Td/wDzOiKNdWUMpBByCPtrzliDHWuJ4Q49u+kWMYqLjgeXj7n89HniKvtHpQbt39u/6afXnibgDhgDjhDH5QfudQbcyZNQfEo3M4OGjue3fR54jr7R6NpTrzirumJFtRQAcyjZH5D3+O+ojcmc1AQRAEH5zEZ5/lo88Ar7X9z0i7TGqMdQzgZGTBMD3wD+mvOalcEn05+akj7QBGiNtvVDS6K47APUSPuRTYsNLzxCl8o707hf4l/Uf66Ybpf41/Uf665za73aWi6gZkYR6pz3i+ydU+PUxWsp0KfkqDe1U+YGJtdQgscE+oNlo6Rg5Gn5U+kylD5Oq84fxD9RpeaPcfqNYFbx4IFinTcBQrF7QWYYMmMXAFp4zoXxP6j81baFOhRPT1uabnGSApS0KYiTJ51Pn3VBw+zot94rSoo1SrUVVUFiZkwOYAksfgA86E8N+o6NakKl6qDGCeJAIEmLueRiZ9tcJ9XeK1Ts2xtpQobqSqrMCwBBtABGRIEY7YzdsvES0slgR4ZQAuLlVvURMAkrPaD86vnceY0lTT/ud4fG6AMGqv8AP+sRq39vpwD5lODwb1g/z1wdXd1e3lwDjv7ZPuIOqKVap/8AESCBJKDj2Dc8D+86nzB4/s9DO/p/+5T/AONf9dQbxKkCAaqSTA6hzJEc+4OuCvcL0qk4PqUED3mY7D+eotVqTJp0wTEC5M/bq5icYGn5kLxv5O9PilGY86nPteuP540ROvNtnUqqCvlBg2D5iAkfZuV5/DHAzoxKlS0n9npg4EEHPyTfOeJ/s15oh45HX+LbsU6TOSIQAmYwLhzJjv31zG18eQUWLH1sbQJmTTDFgBg9WY+dZu6oM6uh2oipBLKCDjMiDhrgM5xocbNgsGgZBnF5JxwbjMHGI1EsvwHjYXW+pkWo5uP/AKSxBFpAFwH2k+wxrJ23jEoxdwJ5IknCtkR3OPz1IeDXkk0HF3IHmDiCM+3/AF99RqfTXSk0mZWEwLwV5w3cZAidT5UPxsu8N8dBlC4yuBz+CYYwATKx7z99CDxEXhsdSJIB5hR2mBn8uR2nV1HwRVMrQre0lWYrjkSh499Ov0+ZlaTxz1K+ZK+4BGBpvL6Dxszq27gsIMkg4En8XvnvptaW88K96FQxj0OcDjNvtpahTpB42y41REniCTmeBnt2/v5m1QjlSODDAqRORIMECPt2++tXwTwumu9Tb7pjTJ4UKZqQtw7dK2wT3IwOZ1heIfUz1Yq7hmdgtrPaAzhTIcoMAEGIWQI7nI5uD42c7VdmB9Sb/c7bcui1XAUh6Z6ZAOVgxOOPup1s/VXi+821SkyVmsq01qDppmGgBhlJ9UnvhhoDc+PUdzF1KtVdJLBjSBszaqTRcggsDLEzHHVofefUr1lFOytVWmP3a1KdI+ViGytO4KIA5zGeBrZQbUeSWuzq5xV0z0Pwj6epbijsa7saVQ0/MqOiEmqStlptBCixQOPw66GjtQRiuDKmQdo+D97vnXluz+od+60kpBaNFcUwS4AT/juIMkwI+IxotvHN2KTVEeTLELNe0LcotzW9QBugcWnkDWEsXJ7otZV8nZeKbFERmbcYVRfT/ZbHqAH0q8sqE5AJMAn2zrmtzu0q1HqoGTzWZzTZQHUszTcB+s+xEwBrT2G3ohNvvK2785PMCnyVqWhhLWkVZKgFJlgQwVu8A3b/AOof2isHQV0rOyte7VLDQKu6IaYJuK029Crdc2CbpOtJR40TlhaTvswhUB4M/lPGpI4PHGI+eI/X30t1SFMgLVFRYDK6DpIjvdBGe3xyedVir8ntwJnnt+Uf3OufZyOLTpk7++eefj3E9p9tTGeJ+0R/eO//AF1XSqiBn3wSYOcDqyeOfv2GDvD/AAc1lqlHUPSslH6FIYCWvOAFENiYgcaqKcnSCr6BA/Ed49v103mR8TzJzHc/Me+lXU06jU2XK2MSpVlYOoYMjBrXEEHHF2RqSkwYHAI9piZHGe8dv5aTtAIMY7/z/pHPxOo7namorIGKlgQpBIIaDaRBBm4L/PSqNngR7Yx798j76GXxmhSYB6wQpHTZUkEN7hSOBiNVFNvRUF+RxlfxqrJC1aoAA5quzTiZafvgY+/On2fi1cvPn1IBBhqjgEeYMHPzJ+AfsSfENpRarUZdxSAcygbzQQpBIEmnnEAHvGqqXgPmE2bigxAZjDtgDJY3JxEn/XXdqjWpWem1awo+GbR2eGZG6oZ2Z6lfEX45PczA++tChsXCialInGRSj1AiPWYwM+8mdcz4zv8Ab1fD9jtxXpXUQgcFmQMFqdRRiBIlSBHPuCCAWm/2tgWnXCwF43TgfiuMGpHqjWDh7NdGn4p4SSAlTy3RnpqQQwGai24kzBGRGc8aI+n/AKSJEUvKp+YxJVFZUFp5EkmekmAMS3ZjIjPSqSadVyiugJWu7AKWYwzBjbIXEkGJ9jqynu9tSpANUY1JBAvqVH+wAJIFp7c406VUFdnQnwjZLCtuL2WA4AjhlRrIE3LBESx41h/Wm121IUhty5LO6uXvzYhOCVAOQeOdX0t1XrGl+z0eJhngKAGE2hST27gTj5gD6r2u4FNau4KACvYgVDlnovJLMw6RBxaD0jInWUZXHomcEkzAZ/cY5nH9g/z1Pyz3Efrn/Xvqhd8W7846Rn7T8HUySAMEjMH8vb9c+/Os2mtHLokW4kge2efgaQRfcH7CfynH31V5g9vyAUAGM/bnj5786QJbkZ7T/wBuP6QNIZOoxthSf756eP59tJhGMH7Rn/pq1LgQbjb3BkrmZBBMQftphSVZIgL3Jxb+fPb/ALaVlKLZVTnkDPZhAHOpmkxyzL/Ofzx9/tqLbg8IMYMmY7k8f8/nGo1GkiZzwOT7mB7R/fGjYfihmYCcz27/ANR21JnK/iI9lXt95GqRVPCAgThp/uPt8aVXo7G6JUHg+wIzIEcc6aZPL4FUJ9TMVB4WJ/OfUfz99LQ1YsTJ6vYlowfaTEY7aWqJsu2+2UFHgKyZQglbD7wrG09sfGNTYqBNobBOAGJicAyB24xxgjtWWCr+IFc3QMQoggqY9wCOQCMxIRK9QhT2B7QeoG0SIIM5jkxInU7A1/DPDhuFLKVAVQz3hFtQyATB7CO/GcxofxPw+rQqtSqqFZYHqwwtMGYyOIkkZkwQRr03wD6a2NPa06qbWjUalTFRatSmhqMwS+4VGFymeP4cRgDXmHim/fc1HqVTLVGh7ewt+eABge1uZydaTx8OzfK8d/gqQf4T4Ed0tQpVprVpwTTdIBLjASoCASeoemAREjM4yMW9ziSvqkiJBluYiRn1CRnVmw3FWjUY0iqmUyeDYVOAwOJt75MH2mILAt1EEgGFBDQFBE28jEmMRmcTqHXoybT6Q98KVUmzGBgG0mDEiYBiIxJ41TW8NFVIlhwQwweOQZAAtYiI740QGIMMOo8CI4BxM+3+YEZmTzU6z1WpgkhiOoc8DkEj3ntg8aSdC2JFCqYAUk3QzZPSoMQPdeD/AN76tPsMEYBtmDMAG7uZ4J7fM6qqpUtK3AE4BIIyV4HvIPxGeNTFI5KkAk8EMFInMFTiBPOMdxosb5Sdlj1eYmYJJ6ZgE8EdRzI4ETE6ro1GDg02IJWA4LAjMwCIYCVkiY7EZyStE3dGQ0c4BwBzwSZbiIkaqq7iOYIHyGAI4yMfxDBBGPtoTroOPyI7kFRTtBCgC3HSozaO8flOfbhUoxGSSJOAARwJmBMsOOrGZ1HzaawfcA2gjuoUE8AHAAk/znT/ALWZIFoJE8mODlgeBPz7jHcCkOKZYg4/rHuPcx7fy7a5/wCudla9NwoIelTA5EsqKCIPJhlNo4763CT+MlDBDFeDdwQDkSMxI/PuF9TbE16NPybWZQqkyQWApqpEkxBI47xM5E6YdSNcaTujhCxH3zmef+/v31u/RMNuYPBRgeOOknn4HHtoSt9MbsZ8ioR7qA/59JOjfpDaOm5N6skI/qBXMQPUBGf6a7ZNcWOKakrMTqUxJlZHJxBPHfmT/Z0nqMekloyIJMQckZMQTk9tb3jf0/uVq1n8ioVZnIZVLA3tMSkic5zOsWvRZILBlz3FvA/zf07d9NNMlpo9K/2X7MVNnXDMVv3NK5z2jb1STzjnk5zru6Ph3h9J0W9qxJa6zIaA1oby8TJnnn2mNcF/s83Cp4ZVdlkfta4CsxMbY8ASTzJ799H1fGiqIVUIqliC5gseYFNDJOOxnn7nN7ZqujvKW7byqQQLS6OF6sdIA7QY+/f8+Z+qtwxpgCsfM82YqVAimaNQL6yKYlyv6NgmRri/H/qXdIEW5rXkI9wVVBVZBtyFtYMQwBGfbWANzWdiX6yA0Mocqpkx1Hi6Zj2jjWWPFLkpSY5zVUkbvhO5Fa+0t0tDk2+qMgWYZfmBM9hA1qUfDTJ7+859sn2n41dt/DE25dVAlnv7ACUUAD3wsyOZOoVN1JtBloGVwqzntmbZx/21z5Xc20ZcUtyZJdmtM+5BuIE9/mT3A/6zpzvUpy3RaJ+QMe5x79++szeeImDdcoAP4I7x6p+D+oOhN/4ctWGNylDMzCwQDBMQMYu9wO2NQo2/yFzS/pRp1PEC02HpJlTHtyROLft9tVVaAOXPObp/L8jEf2NKnXCk2XuTnicH3HP4geT6j8DVTuC0m45ADQRfBByp5wQog8wRxhmbl8kxXYxZ8dXfsRiCTOPnI1V5NxE94aWziTiLZA/Ls2calTZTBKjiYwQAYtJkSZF3Ewf01ad2hBK2niTGMyDHM9xgZj4nR0K77IvUsHp6gOMHuO4Enify+DoKrTmSbc4bOeBwJ5+JwPbjUqgJy8rB9SHkyCZkll7ce2p06NxiCFIBn0g5ETiYInjjPczprQuy7abYnPOODEzOZXtx/PS1o0Yg+wIAjvzmB/rpai2bLGYvmiSsSQBKlHBUHN10T6e5AAP6altkao0M1iywY4kEoQZMAMAxER/yjUzsVYLfMwTEMTgtgW+o84GI9pjVtPZIWm5pHCrBj3tHAgGInEAex1pa9GVbPSNr9XbfcK+024KFtuxJgqtGZUU1EA1CMzGBHJmNeZr1KSvLZMgkrx/CVKCFmMfzI1v1/HaYdG29NadiPTlv8zxLWlfMaQOlru/ODrCrVmFptWxpJ6qahRgBjGRE8DNwxxm5y5s0k4l2x2Bqsq4JJabpsUBJYkjgBVJkfw4ExHQbb6WqVIp7WtdRqq9Gs6BFCN5ZIJkksFF0jEkgTnXOeHfUZobqjVZHqKjsGKhmlTIchZwQjDImQRnI12X+y7xNKSVUZ1pyq1SGIBTsWYsQYMZMz060xY7TbLjOOqWzO3/0j5FWnSesrVqtZaYCqYg2k1c5WSR0qYmBwNYW6q0kqPTu6kaxZHrXqyAoJXpVjEYIxOtn6q3e4/bFO3r0WFKr5tKo8VEAdiVUFD1WyZxOVHcDXPLt6dUgMA1UrNwFyywJIgmQJHfPqE86wlFcmbTnhWKo/wBX+f8AotqoUU456VJZlIm2ItE8g8t374AVNnMiABBFshcAKf4YABBAMfPA0fU2dQgkECFJDsTHETMZTMmJMmMaD8Sr0tt1PAlioAEvcFW4gDiGKk5IMRPA0l+xyVIGrUTbN3Qq3MIDMsqGBLWyIBHEgzImY1FakHLWwTIuUYmSSrBeJHV/M5BMLqQjMGl+JNxcELACoMSSOIxBJkwGVw0lG6hg5qEBriAsZBEyAcGTzM6GyTM/bKrpUKUVa1oEBRcpkdDRggHgHALT2GszxytUamHW5QGIMmHGQBdJuGCBAJHB766UbhP8Mq6qJJRDhbWEEgXM2STJjBntqKuZ7qTcOk3IRKkMxXtBGDHqGSDGrU6d0I86qblzEsxiIknEYEe0dtUED2Guw3fh6U7KyIhMwVdVemSWxKmJlWGDkQcDWhtlortz5m1oVBaQIUqyjqJhhcxPUYJbGPYR0P8AURj6OvB+ky54uUF0efqNXUb2ICkzkxd/P+eul8f+g6lKx6IcrUBIpVV8qqscgB4FQARlcicgcnlalIqSGBBBggiCD8g8a6E0+jFxcewl9xWRoL1FI9nYc599G0fEtxBP7TWAAP46mR8AnImB+eseNTpKxNomWxHc5Bj+Q0Cs6XwXe16tIpcVTzLqlbBIuUAKoI9Zt5H5456PbIEan5YLMQ4UNbc0AYLBQeq3JMmRPxqjw2gq7ejTIN4UM4FvRJyT3/HyAZJiZA0RUqw1Oo2Daq2gAYZiSSJP7sqpz7prnllXSLU0uyfim3BBFSn5ijcWBQZIJFUMQqsGbpVRBxzjnQ6QqhacoOLCxKjJElS8RdgaueoS3UanV+BsiZBuLAgA5jqPIUQRxTW2ykqGQgAwrzkDADZyvSRKkSYHcXa53LkRKfLovc3r1Kq4VbVH+b8K9oAVYP2J76T3rIgEFlEFoIDNJYnBIHcew+8VVqcZg8v3AFpXqxyB2M59zJB1cdwG6Va5hM5EyQJaCeofAM41mTXyW0KWRyDOVEH7wBgDqJ+SfnQVStcOO+EBUyAiyOQTkxM5txpmp9mZ5gQOoFgSYBtkARDfEz8CD0Ug1SgLYAsLWkzH4cy0GDM9XImdUkTKXpDeb0lrqZicRaoxJB7hjxj3x7mxNyCVEFSMHpUKSpMy05yAec9u2pAMwAqLkZMQwDA5EmDhQACs2gDJjUaRBUBTcAZnqNq3cEwQYwACY+2NDFXsnWgZJEkngHEyeCSZOIYzn7aP8G8Gp1aVRjuKVNlFq0zCtVbPpkgZKx3PQcazNxsnhWpfu8m4AKpYD/Myi08dRkQSROivCWp0389qbMEWQ5XFOQBaxA9eMdskDJ1pix8nRSavYO21ZQrOrAOOkvI+YMwBiMDJAPvqVAQO4JEGYIY3GYYdjAnibTg4OvRqaJXo1FIuUNAIzgBTcv8AmUkkfKEd41xFKkQ5SoFDISrRxIHt7Hkc40ZsfA1hBXZOmOkCDiO3OOeNLV9Ux7fnB/s6fXMamp9F/T21r7b9orkm5jbFTFIK9yi9IJaLZJPciJkneq/Qewq3CmGpswgurs5MRE+aWnga4fxP6hqbXw+lSouo3FV/NaQrFKdk32mZ/CZAwQxxjWZ4V9WbwK1Lb1X5Z2dQoqHuYIWQokkKBOSMwNd6ca2iFFN1X2XeN+G+TunpOL/JJip6QIkhuwxdaRMgmciZP8F+m628Vm24p01UGm71sXN6mWAjXEMUc2gCLVLtkDB2zOXN7XFmM4FwZpIYuZyZkz7gntruKvj6UPCqVem0utQu4QoCCxdJcMQTBslRJwAcGTGKMZSp9GXFJtA/if8As5q06H+PtgTBF7Vh1jPS0cY5wBIMYA157uvDtw4Uut1RiQ59UQYkW3CMjjHUSO8Ld/VdbdVTUqTVtVvLSICIomAJgYFx7n5xorwnf+aPMC5pANDARyBAZcxcF4GJJPfXRKHii5QoTqtF9Ol+zlOWfJJBNoBm3BBiDJyIz99XtdSxAtBBVlZoXMyKdOAVm0RiZ5JJ09Flxcwm4MJwYXPeVc2xkenqzMyzbkBgVJVDTZgzliqsMwzDqgFfwkkRMZ1wtuTtkCTeh/SahIF9puNQNiP8SAYWRHAzj30vCPppt8Ffcg0qKEtJPUyhYFpb/DUjPmNjJiTxlpWcs6EHKFpulWyOogEkGYBWRyIGROt4Dv61HdUajPVqor2tSYoVVWW3zaYgdSMJBKzEiR3I0ns2xdnU+I/TG33FAptlVHQdIQWipABCsCAGDWgqxEGJzJnjKtYUzFpLUyScEmLAcwSVMA9+xGOR1G6+u12+8NHcItECAHUE0qhkMHQcpcrAleLgQZMkZ3iaU69d6yyATch6gDcq3EA+7SeOfk6eSls0lj5dGSadz+YBMlT3mVDAHpacCwSCMFuwjRdPZBSrBrgcFTFixwAkd+qbSAdGU9opW5II5mJyOAB25HHuNU0VZWN2CCe4Ik5MwZ9skfpzrBuxrEktnP8A1bSKUQ4mA6kgKsWye49mK5M/c6qSi1eigQNTuxc0AjEyACZ7e3PbnXWbkKRYUuVgQ10EEfY+4n7ffXGUNutGvVp03qKoZGQrUIBNqzAIKtDYyCcROtsfGWn2jqw5pYk4Q6ZuVBuXpDb164rUlcsg8lEKOVcFr1Fyvz3M3AnnVPiP0xTrqhLAVFtAcgfvBcAA0ASPyMA/ot1Wsps5i5Ygw0NnCkDPcgYxJgRjV1TcMwILsLZErbUEBhLTANpW0mADDL+WmSUl0zmySUfxow6f0tSpgtWvrVCWlV9yMyLrjzIbgk61Wqqiq208ujWBDUyky1haAHGXgCI+I4I0vLIBYZkEr5kXkCWIZ1aWkk4AkjGdZ4phnDozLnpUETeH8yYBuwGwSQpNMZjAi3LtmEZuLtHp2y+oaO02G3rVkV6j3K7FVd23BW5xIBgv2EgW2gYAAzPqjx/w2ssUiyVouv26oEGZAqSQCSMmBcJg911yO+8Zd0WgStiutY0oIPnBWEh7iVp3ORBPZTOTrJ2NBh+8JIdWuJeFSWVieBM/ijKkSPYHdSi1+Rc/tG1Sqkypp2AGIKqwIklbjkEwCLlg9MydS3BcFQE6jaWyADLAmASeqcjGLe3evbboEHMkg3ABQtMKMMGnMzBzkjiIAjWoqrOrST0uQBmWtgq0LKkgQxYxnAyRzVszclWi4McFS0XASklsZkgCVhySIESMiJJGSowDdTQ/AuAEEEkw2FUAMbnz+OTbI2PD/p/dVjfS2kiVJqEKokTBBqdJgk5BJHtzqnxPwp6DKdzRaj5jOqBgp8wkyVWJjJwLgeSBjVKLXolRlJpID2rgiIuMJIYk9IAtlnItGBI6gY5Oq6VJVtWCJmF5uEzNxaRxOTAtUcwdF+IeGtRKeYSrMnMG4owZsGJDdKyOIU+8azG315KMpZZA4UqWvUKwPUPVIIIPYieoanvRTxuDqRduF5tJMAgBBcZA+CQAwzmB7QdB/wDiS1JBB6TdUBKXkrEenHBYAqpzGAc6W32rITClypV+gZa/AwhEqHFp6sBgfaSG8QuemS62gWWloj1CY6Wxhi0krMmODaVEPZnb7xmnY9VBFQSoMeq4kCTBE2ww4/EQeAC/oXZlm3G2axhX24ZGN0gypWDEkB+R/FTBGQJjufBqbKAEBpwVBUgQQGAIaCCQxJic2EdgdVfQSVaW9UG6DcoLJIjpdiVdlI6RM5jJgxjoxzUYviXiSlJJmt4J9UtTqijXLMRUqUmIyAyscjgAExMRN05nWm1MrVePxMWnuQTK59uNczt/DT5u6QnK+Y98RDmszKff/wBIY+DHvrr6z4BJGVUzHuAZ/prT9TU8f7NfyhwuM6/f+GZm+2rsOkvz2sIwOeoE9z+mn1e9Zl4DHjiwDj/MRnT689HRxMbACq5qMWBZHL5ggS7NkBbTBnAiQBqqruAGRgJlkuNkFWFpLXKDnr7BsCIOkNmT7EsQQlzBpvAZ3Nw46T/Dk8MNT21I1VULgnlFAIz1LTytpUkFoAJjgGBq9dnHsu3TnDpKhAQjUnvODYtPzCCIkm0iOlWAy0jF8Y2KsptH7w23NaFGVQgmVBGQQSSB1Age5u23TiLWIZQRa9yyzBukThQ4UIAckwRkanSpqYJ8wEsSpZQTP4habrG6BxEB5jIhq47HTMLwvw+1XFxDzarI0BSCwef41IEACJnto1NhUpEFlFj5MCAGPaASYMcc5ieBomr4HUWozKZRWpspaASSArwQOq2SSSe3fvreJ7cVqKqxbI5XJBHfnMTP9yLnnqarafZ34v00J4pSbpr0BJTqCbaYJZcMJ/iYqpcAFwbZ8wRFy8cDVO3aVLRgfimWES0SJkAfIz+Qq2FBkpqgJxJa4eszAMR3BiJaCv2g9g0CFnOCcHEcRAz79oHEHXNN70YxxV2U+G7bbPvKFEny8o5aFBQFcL1iAxAE44j416rtvpPZqLfJD5gs7MxHxJbGDGvn76iu/bHiQWRGQTBmxVI+1yZHx2511XhP1Zv6218o15diWLheplta+m7EDyyDEPgGIkgRrr4xhCMn7EtujrP9pu12mx26OlLrZrFUsStoBLTeGIw3Aj1fkec8O8RV6NzfaMiCvaDx2x2jQviHgXn1Q1csrFh5zAMf3YWDaiyC4C47kzJ0d4kgo1WCAPQDGBKza9zI5LN+8uIAuuEkZJOsJuElo06VsjT3IAyekEGWwPn5GB3/AOmhPEfqCnQdASCSTIUgtlCVPUACDwTxMfME1/GE8ro/dllBVnAK8ZAKmAeq0SCAQZBgTieSq/vBVJfmDnNRcrFFUNrFWBcEEWwEnnOMV7Mp5Pg218RVKQKG5Ap62NrAAZJLrz27+49MHmqNAmo4aQWdrQ4sLgenkOC1oBgFW5HUIOhfBd6KFcUh1KCT1rUlGIAAKmBKkkkqgOTE40L4r4i7vVFBiUUJKn3pqolbhgi2ZFsxMDjXXixPk0h45KnJvev+TrS9iCYBdgsfxCCSpkzBAyZx840Hv6kUyJNQNasqWukTMmWkgMYPwk+kXc7Q8eqtUHmMysCoJwpUEgzAAwPVxro0JKElWBmQDeJCFSUXqgi6eOzfOJzQ4U/kzk+ctBHhNBSpVVIBAUSoLNJlyL7uWkQSAQwFpEzUdmoFokeWCVyJU3DpBk4Ink++Yt1c24aVQRdzJnNpiDaZuGGiTyvuNV1t9bHo9uL7fUxYwAYZw3pnsPc6wtsK4shudncv7wQQGVjIQR3eSbQCQIBz8TGul+m/pRK9JzWezaM8KVCCrWn1qaxDW0wSQAsMxDEtgTy1y1CikkI7qiQUDLJpiSIAHSxYSYm4yMXdp9e+K0qNKjsqLD/y6K9RVuLDIQXBVIkh3YgwZKn31tiVbYcm9s1Kf+zPa1AfIr1ky8AmnVQFgJlCsnj+IHJznXL+L7H/AMJr0X3dNqlJ6qLes2QFIvgRLqBNhHVD+41leH+O1nTy0kUSZqSSAwHpW4ESp5IiCAs4xqH1lVpVNo6Ki+atr4iRB/nK3Y+datQ5I0WG4cz1HxH6xoLTFRKqeW0mm6kQyqomAYIKuyqUMEBicWnWd4j5nifhlKzDM9zMvKMiuYTvcWFgMxDAz215N9O7vzBFqghQSStxtX1GYJgAk/EDtOut+kvrWrtS1MUhV24cMEMo4JUk1KZIgLjGcxg4YjbJNJuDX+5nGdO7MnceINUVBWqHCwruVBw4C5XHqMkDuTgkCYpsQrSCxAqBAR0iLlhVVhE9Mz88HjRXiO5p1q7NRuopeak1yLWZsmV9AB8yFAAEBCZJjWK/h/7qm1Ms0QysQUJe7FxV5gXSLSbYUiQWOuCl8kzk5O2E1QUZCXMVVBQJaGDGJteQ4VoIKAWqQQfSQWTb3U1YZiJNqlVENBLOCxS0YgmbTHOb2rkKlKpTqmkxYWI0FZHSKatdHVHTkHMSGw+1YBVQqJAYhBawkSMMSDTwEF2fSCeDJsjRBdoCHFSkRUcgqzu0KFJ/DEOSVOGPCqZEHUauxam4rgi4ddxiJ6VJPZRYQMMT1MRHOpUUlLb1ZWFyAgopgTiRAIC8AQOJwIP2yZEQAfbqxPAnMG2ffP21DbXRtCPTRl/TPU+8qNDCpVZVObW/xCYP2YfrrcoVgaai7qUBGGVsKjKsD3EfbI0w2dORFEAmbpaBMmDIJEAi7AGqndSspZnFwMz7nuffE4kR2nWWVtNfNfwaJW7f/rHpVWtkAyTwTPvnJn89LUHqALkkD5gZM6WslI0Zl0dqiiMCeqWY9R6SyllJJwGPAPUOYGr128OrZWyAVUwj2hxcbeTFQqeMAyOIsp1qTKlgUgqjC7GOS0gggyT89vfRFGgOkwDHJMjGZ/5dvnvqXKS7JWNFYoF2Je4MYBYy0gGRzgMGIMj3GiD4cCFIIwQDicgASxjJiTn2jR2328sVK24PUTjkRk9pYZ+McamCqkKoBUTkzBJ7xA7QZ++osvikVGjiHlu3H/LvgfzGo19vPpIKkdKgwBH/AOp476T7kgTM/wBewGZ9gPvH6gV/EraloMnpDO2ACY4PLtn0qCe/BkJW3oHOuyW2WWhGypjMg5GcfxTnPx21fW3ZhFEtJgntESbjODGQMTBzoCupR2LVFCHuASVJk3kkRM/qD2wNHbpFIUBgIaKiE5nIy0XqM3LJjOOTq6MZ5fSMXx7YNUroVwQgM3KrKRUIByRAIYGSR6RkHBmmxCgGGMEzaWJaMuFYAwjFFBIJBgRBaDbW2qvLKhYMGBVTVNRKkgEKpEQDTBIIgkggYzH9nSrSd6tPKgsyS5YFDEkcEi4wFwCsTJk7ubcVF9Iwbt2WbOu1i1GfyxJMqQC8khRccKOrq4MAGCTOiYqGkSbellJCkSpIVmwBAVlczn3jM6zUoOor9ZYpTQxAJIUCQAOXBHbJCEluptEUKtN3IHlMGUSDNPzJRSSAwBB6QwKnGTnnUtIVsqfasqi5YUgO7qRVd6mbQIhWgMATkQFPCsdVKVqJgsrRDKWAIZTmRUhUI6pEzyQYk6c/tCEPU5aFYlYIIUSWiSUAWRieGIE6Kd1e7oXrUHy7oV2Udz6zb1ACLSTgYkjpMEYVDYKla9CXvQhBaRcWU0y6S3UA3XGMDkDmrwbYVKh81qZUPHAIU22ycnI5/oONbO0rUiZFMHDE3WguIgQT0ucEEAjhZ7jUk3lM+YKYuZ+FpTUAAgyZtnqATgcYPY7wzSg7oWgKr4bSeuXqK9MyIYi0MAFUQpHX6ZlR1SJiQTpUd4rXMsVEESSVioWtJ6jkcg5EyRgmdPXuwtZzmQqtazAL1QxxdlcEZg45B0JU2VQVulVQoKdQVjJa6ooYKWQwxZHAvI78rk6yvkqfroamw8VCWdpSwWsHUoVZVIAdSCAHAEEECCsxGBXRph7StMMHYWmS9zKAei129iDd1EscqcnP2wqLUDuiFbjhw9q9DH0qMLcsYMKZkRrU32yoANSp0zD+W4lkUMSfWTJKmOmDPzgklVsDM2m3tpguS6gljP7xaiz6gWW9mDFZUAABBhrtc/8AV13nlyWmqA7Elupu5hiSBIwCTHHbXTJsXpmZQ0QTapPUTI8suM2ZW3AElAC2QdY/im0aoiKRDs80/TE1GQMDB4DfigH4IzraEqlYRtujW+mN5ZtatUglYLhCzN6FjBPEspz/AKaxf2B6iB2eWa6qTgBpA7n0xDgccEYwdbOzUjZUqYAW5WLXC4BZkg/JuHvpLvbuKaRaRRqFDCFG/ehFyI4IMRzEtjSlN26O7N+EYr6BvDvDkpUg4LSyFgWNSmAAVtZemGBqFYyTmCBBJK2u3osJANOyRVABuqGG6CXNtMG4iclriQJlTaaqsEBCh/StM1CSEmCanqa2ArAeoxgCAunVvOtYgxIZgXhyLWUveclzccqpMW3WyQZlJy2zgbBn27OSoIZxaCFJAe8MpeFNqALDZg8Ec6u3SGU60am1PAI8twLHIGBYTdcbpANtptBnVK+IGm4VRRY3FogzE2tJCm2FNwzwuRlRq7d+Fq5vMp+8BJJCriAAyhmLKoljkEXnM6l67Apq7JCwIIVzfAABukA5WDdKvB4i1bQLYC29CoD5jB2Y22GVJgrMSPQ/VHczdGeTX8QApIlOymatS6ofUFLEZCsWJW5VGDAhernQwCrUZIa3iWLNgn+LIYlmcHsZ7SZLaRSjbC9iqFRaOkiLYPqEXCR6SGYzzH5mdLaeH1FILS3M8k8DMDAnJj/XQW02gQgItvIYqTCk4iD6YnnkmT7RogLMjkCJkjjgqh+/IjnUKPJtm0VSL6CEoxIJBwenjmZIyOeD8axayUlhLm9WBIIMBumPscf8s63vEKDLTwZheCRBPyVBJA55/TWJ+xTM9HUDInBnIMcfB/Ptokq0aJllBhECIxE2x9h7fYYzpasFK0AYujPB/I55/M/npamhmf4f4f8AukU/gCKFyRgC4yYkTniJPIzrXMAW5/FJAEmSB3mZH66E2mzqQ0meJuIAgKQfyzMcTGrVqhiQHS5YJNtwWDm6CACeAJEGeY1k25DukJ95baHJe4sBmchSTPsCVIiBzPGNT3gqLUUEQMjpZWl+ylTmTJIInKkaz9zvxPRgIFWHUyhZSvmdNylSHBHdTyCNVkyZqEMSCppkBlqsYh0dSLnKpC9KgFRBggHTjfZzvJaLKXiAqAKQYYKSKgZCFOGX92ewBaZiOYtktvqDdbXBmVXdVDGCXPoK29UsGOBJnJMyAae5YMWamtMXyVYEMFAFQv1HqMOMeyiDxEnsqXFAXtefMp2IydItklZwFIgYPSD3JqkjNyfsjXarRZhWAqKxtNZFYCSWUzBCKLgoIqETCyOdS2lYugV3F0QKTMS6B+kRfT4kmWLkYEgZGraTFEsN5F5ZqkvDU6oAPmoR+B1JyGAu5AGnp1r1sW0P0EAy5NjAvNoh2yIJa7JMKTiyWQ2U3kAMPUVixFMspmVBhmUknpIFykHk6J3u3UPNz1lYBmEuXjHWqkmIUstgxc0YsnQ1HcVwqiRVNMszUw7ioIMKoWBdjhic95wNE7SupILN0BiEYtc4cxbJb0JDKuB0tkSBdoYJfJDbeN1RUphLiyveSDTKNTabSYBAdZaCYEYgyV1RvK5QtTHl+VcGCeXcVJk33fiKhiJJNotAm06q3NUpNqurKC0KVfDsAIA5EwcWzkRkycu+lFqPhUxB6Rg4U4F5a2IXIgiMABPXRS+SulQNgRjeJLC4gASxKRAw3VHHLNAyYuTYopNSUiRTBBIELEAqTGGVm6RPUP8ANqjbksUtpr5aqFvDEZYEkdgf8Ngpj723dObstzWc1PNwp6S7QGJJiQ5IkAjmTAxEelJN2U5L0am22TLWrFqB8oLaVhwCgHWApYGJcyBgkYAgnQ+92yC9noVUDEAkh0Fq3BCXIBUm2JOTJwSY1aalRWpGq1WqQFFgexUp3FWJJDAi+who7N3iG/bDVIYU0dB6aiMhAcgE4chVWAxyB3JEaf2Z8gvwhWqIy9IPIsAvHYlwIYi6ZA6jcRiCCK+5ciq1UNcDDteoNpDAVApAb1YiSpZyAFJAIabmWNN1sSmDaCo6Ql0ggXLUAyCpY2jECDrV324Bp1kAZKlJRksoWQfMjpJxapNw5H21aiFWUUECUl6wpAps5g1KalhTMOF6VeVw2JuxmIvGC7GfOMllnGCxIoAj1ESZAbic4JB+n6lV6go+aoKDzD7lrSFSnMMwAiQZFpM6t2VgtiqWXEMI4ZVFzEAWkRkGDBgXciZKhpEae3emlRVSojXstJQzKxQgtTaGgOpEggvMtGcDUabU3NK9WVokGmUWGFxKhgCGWDwqiOrtGqaFSioAEyXgXtahgZtIaIGTmIkTBE6hvPEWpSrOskhkDB6gZSTF7kC8ZIMNiYgEEB7k9D66LN1abL1ZgOlikxeUlQGiIw2CpyrYxOtCn4bV/ZxTULUNOVpk2eZNxcKzXiAweTkzfHAMZQ3gVStxda1MKR0FXYGSQyyF8u8kCpLWtEiY1aKilsNQDAuEQtINOQ0YT4DwBn73AjixNtu2S/Y/LVloubg0pXLEeanmC1zTVZMgAgEFmPfpINe32tZEcvXwzBQlMNUFQ1LcqrEFYuHAnpPPBLq0hVSstSmabhyGcsWDQbVqCD61M9KxIAg40qdFRUpK5Yik7qaxvlizQaitTkNDm4g8DmNHLtCKvD6rKgpkzyAaRRapQsQDT8wKzQVgraeG98GPVRjUDUmvKCVVS0otO7pxIxTU3GRFLMqJ0OmyoguF25IDFVAaoWY+XMlajZVCQYJMFgTA5lT3YZkFRRDUgL7QSUCsFghrmChSJGeMdMK3XYgfcb+qUpqYKh7AagKsGDMEaVQW9Kk3ggsQ05GiNotOxSuRABabhIAIYE+wYGOBnnvfV2yK1OmwBkyuZtCgjptaMDpHeBmcyRtaQvEr1MZJjMkA8RABj37j2xlOSaN4KthW1Ny+m2ZEzPfJ7e/5ahtduKdwVqjiZgtIk5JEcZJxxo1VCIAuBieT3EHjvEYJz/NqE2mBz3HfHcd+3z86S1o2YJu6kjHM5gEEDJ/Uf9dD7UGbeoW4tIIgyMzGcf8APV26rQ4lRxH4oYH8IEYmP56vUnyyxhl4WJEi4/ETPee0fIl6ADq7eSJ4jvJg4mIGR8zjS0zy69Jz8gcZ9wIP+ulo5MRCt4tUpIXJcKGqTaQGARgBCgQw7HIiRJ5OsM/UlWot4sW5ipd7ZtWcKhUk45eJ6go4I1LYpUei6eaVDA9DXGByIlYAEHg5EiCDOhB9Kh6loaA4LK5EIrQYRwAPLBaE9gSoyAdbwhBdnM5Wbm38StqQFVjdDlLQD5gMEyYNSwgQDyg950NufD6171VZaqqAVUta1UwwhmpktNxusJHMAgTOLtqpoVWWEDJf1xfSa0MxLkyGUiIhiTYvMjW0lSNr59wLoQXvewK4cqCoA6jkCIjBJujD4uL0SDkCR5gUsiYpqy9M+YrBZlRSUYJYiAIBgaLffK4CUzTR1KFeoqsq2DMGSr25YEZaBEaluMbc1vMphAIp8N5dRFADZ5a0U1BkEFUGeNBFyKbzS/ePb5kWqCVLSVLAxcwukRJKiMxqa9jSsvr+GitF6hAkSQrxTBmVDnuFIBTpkrwCCNPs6dliPUBcE23SGaWMMmTnpEwfaeM5m4LeUtVVcVCRYYua4MF6jBV1a0CREEZw1utbZoGQSqsWDl5L8hCFtW1VnpDDsPMbMMRpyuux/uHVQJFRkVVkfvLiFZci5rCWuCQAQJaORobxjwxQPNLyga7yWZSrsQpa8LimCxsukkgx6dAhqoNzypdZuJYOq3XuEW0N+HJBIAIyMSVUdbE8xS0gVLA6qp6mKvOb/wAZJN0QZkxEptBJr0aK1TURbkpm9Uq08gQrFwo4xNhIAWbSDAg6x/DiwYA1GZWBa4dKILCWBaRgks1pxgyOpgDtg4Z6blUS9lYshKhiqMVKjk2qbo/yc5gXDxYivWoFnArFWV1uWCApgzkm4DIGZ5Azo4vaSJRk+IeJsGchyqKvlqVLECCzKq3liIAC3KSBAiRER2m2kzYzB0BasTaF9BixqRPqdScyyuDIzqx/BqbVS1Sop6iy3SCBBMVaTqARfJnqGLYjgzaNIvuvixbaYtqEAmSQhtSFckAQcECOnV0ukAJR3djAU8r1K23qOqwobhfOAAQCCAy54HtqvdOsoUCiqKhJapJNzXMQxebmMhYY8WxcJOp0K1MBlp1qthVo96ZIFxZVqSQKZWOBK2gkkjVu72xVzVVgfLUKWFT931eol7gxZ77oywJ75hVQEdxuL73VVWopZysNASoIe+1YVjDfiOAW6oB0X4ZaASQ94dMn11I4mJBEM2JIMmAbbdBCvUqBad5AYLDeYAgjAYhSSIKgYgdEgQbdFU5qtTBpKpGXg3+yrgDqBVlWSDNwySNKTpUaY0m6CxTIa6k3l1QYvMQlpBHQBd6pEGJjtjWTXChC1VKoFYuxNFaYILGbBgSog4IBOYBiNaHiW/NB1QIXDoGLxcUJuDLgkECJ4j2kDqwV3MtTeoOkWkZFRDLQpKMAy5l+nsIHxME/Y5Ujf3OwTb10KlldJSWa43glJZkVbnAiQcdS3ZEayd0lyVHcI6i1vNCMVpsTTEXwyKD5BWJj99mQNR23jlQo5bo8usWIcgsXZwWksvSxCIucSDwTII2+5gl2CyL2AZIBRkggxcAlyr2MBnkyQdUrizNmUPBKzIbatNUMOq1CabVGZmlOvEqy9sdSkeqNEeGEXiq6qZZ6QpBwQsCGfrBJQ3noAAMMBBAht9u1R0S3zEZVC0y8FCsD96LWYelJHsg7DROy8RUhkaEICCnbJVpJvCNTJlmvLDgdJxmNatuuhBG6pSyrWZkIVyym1lFsqVC25N6gAZBUgxEyX5VYKWL0yaK+YTahcpHpHp6l9JiyVJA4GhNwqmvTlSyJVjyW6iVaTSawi05qhSoEm0EAiItFa29vNpNSPm/ewsVWmSC0TcYUA/4fuSNZUGiTUBUsql8PTBa3DE1C0tdbA7LkEZEgydZ9WgSUOHV7yeiw3rUUFikiFuQE9UG4mMQChSpigiog8yWRS7OBUW64PT8wi7qYm0EsCZxldTotKKzN1KGuZQ7qxgB3lYBBCg4POQQSdU3RSiToUwMu4XAgi9Q3YSskqB7cR2GdamwptdbUgkYkKYwDzkz3yTg+3Jz6NNWCsEuAUAcv04i4qYPVI4MiYnto061RZBQlbMEACWgQCMwsTJ9yIxnWN7NopoM3UAjJafYwpEGf74xqJAiSDA7tnmLsx+uZmNRqmGw1wzFwIn5Ejp7d+2qK1Qw1ytEcmImf+L2Pb89NuzRbAtxuyz5YgKZEcEL7kkiD3741eIhQ0wZ98XcEmIwf5ToGm9ysQBdnE/hERzEeo4+ZPfWhQChIPJEkRjMiJgZ+3znS6ZVaKUU5CgFgSOew+e/I/s6bUa24VfVjjJ9xzwNLUNtknuK/SWyBuGz2wYEkEUaUgnkzbydXf7v7bH/l6OCSP3dPBPJGMH50+lr2qRiUD6T2Vtv7JtrTyvk0oM84t01L6Q2K+nZ7ZeOKFIcGRwvvpaWikBYn0xswCBtduAeQKNMA/fp0x+ldnx+ybfiP8GlxjHp4wP0Gm0tFIC1fp7ajjb0BP/xU/wD66rb6W2ZAB2m3IHANGlAzOBbjJnTaWjivgCX+7Gz/APxdvgWj9zTwszb6eJJMe51Gn9KbJfTtNsO2KNIYBJAwvuSfz0tLRSAS/SuzAgbTbgYwKNLtMfh+T+p0m+ldmWuO025YxLGjSnAgZt7DGlpaKQEx9N7QAD9moQMgeVTwYiR04xqFL6U2azbtNssxMUaQmCCJhfcA/kNLS0UgF/upsoj9k20TMeTSiYifTzAidW/7vbWCP2ahBwR5VOCIiPT7Y0tLRSAgv0vswIG124ANwHk08H39PPzqafT21HG2oD7Uqf8A9fnS0tHFAQH0ztAQRtdvI4PlU8Yj+H201X6W2biG2m3Yexo0yP5r76WlopANT+lNkvp2m2GZxRpDPvhedS/3Y2kMP2Xbw4hh5NPqGMN05GBz7DS0tFICr/c7Y4/8ltcYH7ilj7dONTH0nshBG020gED9zSwGmQOnAMmfeTpaWikBM/TW0MTtaHTFv7qn0wQRHTiCq/oPbUH+ldmRB2m3IMyDRpEZJJxb7kn89LS0UgEPpTZwR+ybeDMjyaUGeZFuZ0tx9N7Ugn9moXQSG8qmSDHPp0tLRSAEf6coqIFOlCrx5VPJF5ukDB4H5aep9P0Y/wAOlyg/wk7iDAjEkyR3jT6WjivgC3dfT9CBFGiCJmKSZ6G5Ee8H8tC1Ppeg3qpUGI7mhSPer7jj0/8AD86bS0UgI1PpvbgH9xQ6isRRpiPRJwsmSSffRLfT1G4AUqQlnH+EhgRIHHAg4+fjS0tHFAVJ4Dt4BNCiQVHSaScksZmJOIH5aWlpaXFfAH//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6" descr="data:image/jpeg;base64,/9j/4AAQSkZJRgABAQAAAQABAAD/2wCEAAkGBhMSERUUEhMVFBUVGBgXFRQVGBYXGBQaGRUYHhoXGBgXGyYfFxsjGRcaIC8gJCcqLCwtGB4zNTAqNSYrLikBCQoKDgwOGg8PGiwkHyQsLCwsLCwsLCwsLCwsLCwsLCwsLy8sLCwsLCwpLCwsLCwsLCwsKSwsLCwsLCwsLCwpLP/AABEIALUBFgMBIgACEQEDEQH/xAAcAAABBQEBAQAAAAAAAAAAAAAEAAECAwUGBwj/xABAEAACAQMDAgUCAwYDBgYDAAABAhEDEiEABDEiQQUTMlFhBnFCgZEUI1KhsfAzYtEHFpLB4fEVJENTY9JUcrL/xAAZAQADAQEBAAAAAAAAAAAAAAAAAQIDBAX/xAArEQACAgICAgIBAwMFAAAAAAAAAQIRAyESMRNBUWEiBHGhMpHxFIHB4fD/2gAMAwEAAhEDEQA/AO6RRHbUgo9hqC8DUtaED2j408D2Gozp9AD2j2GntHt/LTA6U6AHge2laPbTTp50AOF+NSge2ozpwdIBW/GntHtpp086AFaPbStHsNIHT6AGtHsNNYPbUtLQA1o9tNaPbUtLRYESo+NRt+2pRpaAI2D209g+NPpaAGs+2kU040idAEbB7DStHsNPOkNMBWj20o+Bp9NpAMV+BprPgafTTpgMV+BqBX7asLaiToFRC340ivxqROht5u7Ixz7zH66dhROqMcaWqE3iuMYj34/XS0WFBiHGn1BTjUp1IyU6edQnTzoGSnS1GdPOgCWn1C7TzoAlp51CdPOkBLT6jOnnQBLS1GdK7QA+lOmnSnSAlOlOozpToAUGZnEcY5955/L50+mnSu0ALT6adKdMB9LUZ0rtAC086iTprtAEp006iW006YiWlqt6kCdAUqpLsR25/mT/AH8aVjNF3AEkgD3Og28XpgwSRPeDHfv9gT9tC19/ebR1AqIGeSJBMEYjt/XWDuN3gwASxC/KyGBgjiPtjQ2FHVbzehKbOM2rOIxjnJH3/LXCNvCHLhrnbN46SSeTjA74451tHeX03AK2hIwJkW+w/wBMZ1ztSrNQKfUwTBAGMSWjAxHPf89RPZUaQq29LYLNj4JHH+n9dNoOlUMseDPckcjn57/ppaySZpaPRE+otvap8wCSBBBBE9yOw+eNTf6goBbvNWIY4mennEYOeDE64Vqw7YgciAR/LjTAgg5JB7EA++JJ9+/fjjR50ZUvlHcbX6loOCQWABg3KR2JBxPMcc6uoeN0Wp+Z5iqoJEsQvHwc5Gfz1xG0o1HdadGAWPBhRMdyMAd+NQ3/AIA61iv7RT6YQhSFAcGGEuy94zA476Uv1CirKWNtWtndVvHaCiTUEXWyASAbZzAwIjPz94qpfU22aP3oE/xBhH3MQP17jXCDcU/M8l4Z3ps6KbbSYJ6mV4m1TiYIPtz0w+i62CrUOJMVKfGMc+/f76f+oQ3jaN0eM0f/AHB2jBzM8YzweONWjxKkRIqJHvcO8R/Ufrrkq30huQJIpuOSQabjMm2bhEgH+4nPvHBYGMECmeQf5H40/OvZLjXtHd1vF6KgE1Fg46Td/wDzOiKNdWUMpBByCPtrzliDHWuJ4Q49u+kWMYqLjgeXj7n89HniKvtHpQbt39u/6afXnibgDhgDjhDH5QfudQbcyZNQfEo3M4OGjue3fR54jr7R6NpTrzirumJFtRQAcyjZH5D3+O+ojcmc1AQRAEH5zEZ5/lo88Ar7X9z0i7TGqMdQzgZGTBMD3wD+mvOalcEn05+akj7QBGiNtvVDS6K47APUSPuRTYsNLzxCl8o707hf4l/Uf66Ybpf41/Uf665za73aWi6gZkYR6pz3i+ydU+PUxWsp0KfkqDe1U+YGJtdQgscE+oNlo6Rg5Gn5U+kylD5Oq84fxD9RpeaPcfqNYFbx4IFinTcBQrF7QWYYMmMXAFp4zoXxP6j81baFOhRPT1uabnGSApS0KYiTJ51Pn3VBw+zot94rSoo1SrUVVUFiZkwOYAksfgA86E8N+o6NakKl6qDGCeJAIEmLueRiZ9tcJ9XeK1Ts2xtpQobqSqrMCwBBtABGRIEY7YzdsvES0slgR4ZQAuLlVvURMAkrPaD86vnceY0lTT/ud4fG6AMGqv8AP+sRq39vpwD5lODwb1g/z1wdXd1e3lwDjv7ZPuIOqKVap/8AESCBJKDj2Dc8D+86nzB4/s9DO/p/+5T/AONf9dQbxKkCAaqSTA6hzJEc+4OuCvcL0qk4PqUED3mY7D+eotVqTJp0wTEC5M/bq5icYGn5kLxv5O9PilGY86nPteuP540ROvNtnUqqCvlBg2D5iAkfZuV5/DHAzoxKlS0n9npg4EEHPyTfOeJ/s15oh45HX+LbsU6TOSIQAmYwLhzJjv31zG18eQUWLH1sbQJmTTDFgBg9WY+dZu6oM6uh2oipBLKCDjMiDhrgM5xocbNgsGgZBnF5JxwbjMHGI1EsvwHjYXW+pkWo5uP/AKSxBFpAFwH2k+wxrJ23jEoxdwJ5IknCtkR3OPz1IeDXkk0HF3IHmDiCM+3/AF99RqfTXSk0mZWEwLwV5w3cZAidT5UPxsu8N8dBlC4yuBz+CYYwATKx7z99CDxEXhsdSJIB5hR2mBn8uR2nV1HwRVMrQre0lWYrjkSh499Ov0+ZlaTxz1K+ZK+4BGBpvL6Dxszq27gsIMkg4En8XvnvptaW88K96FQxj0OcDjNvtpahTpB42y41REniCTmeBnt2/v5m1QjlSODDAqRORIMECPt2++tXwTwumu9Tb7pjTJ4UKZqQtw7dK2wT3IwOZ1heIfUz1Yq7hmdgtrPaAzhTIcoMAEGIWQI7nI5uD42c7VdmB9Sb/c7bcui1XAUh6Z6ZAOVgxOOPup1s/VXi+821SkyVmsq01qDppmGgBhlJ9UnvhhoDc+PUdzF1KtVdJLBjSBszaqTRcggsDLEzHHVofefUr1lFOytVWmP3a1KdI+ViGytO4KIA5zGeBrZQbUeSWuzq5xV0z0Pwj6epbijsa7saVQ0/MqOiEmqStlptBCixQOPw66GjtQRiuDKmQdo+D97vnXluz+od+60kpBaNFcUwS4AT/juIMkwI+IxotvHN2KTVEeTLELNe0LcotzW9QBugcWnkDWEsXJ7otZV8nZeKbFERmbcYVRfT/ZbHqAH0q8sqE5AJMAn2zrmtzu0q1HqoGTzWZzTZQHUszTcB+s+xEwBrT2G3ohNvvK2785PMCnyVqWhhLWkVZKgFJlgQwVu8A3b/AOof2isHQV0rOyte7VLDQKu6IaYJuK029Crdc2CbpOtJR40TlhaTvswhUB4M/lPGpI4PHGI+eI/X30t1SFMgLVFRYDK6DpIjvdBGe3xyedVir8ntwJnnt+Uf3OufZyOLTpk7++eefj3E9p9tTGeJ+0R/eO//AF1XSqiBn3wSYOcDqyeOfv2GDvD/AAc1lqlHUPSslH6FIYCWvOAFENiYgcaqKcnSCr6BA/Ed49v103mR8TzJzHc/Me+lXU06jU2XK2MSpVlYOoYMjBrXEEHHF2RqSkwYHAI9piZHGe8dv5aTtAIMY7/z/pHPxOo7namorIGKlgQpBIIaDaRBBm4L/PSqNngR7Yx798j76GXxmhSYB6wQpHTZUkEN7hSOBiNVFNvRUF+RxlfxqrJC1aoAA5quzTiZafvgY+/On2fi1cvPn1IBBhqjgEeYMHPzJ+AfsSfENpRarUZdxSAcygbzQQpBIEmnnEAHvGqqXgPmE2bigxAZjDtgDJY3JxEn/XXdqjWpWem1awo+GbR2eGZG6oZ2Z6lfEX45PczA++tChsXCialInGRSj1AiPWYwM+8mdcz4zv8Ab1fD9jtxXpXUQgcFmQMFqdRRiBIlSBHPuCCAWm/2tgWnXCwF43TgfiuMGpHqjWDh7NdGn4p4SSAlTy3RnpqQQwGai24kzBGRGc8aI+n/AKSJEUvKp+YxJVFZUFp5EkmekmAMS3ZjIjPSqSadVyiugJWu7AKWYwzBjbIXEkGJ9jqynu9tSpANUY1JBAvqVH+wAJIFp7c406VUFdnQnwjZLCtuL2WA4AjhlRrIE3LBESx41h/Wm121IUhty5LO6uXvzYhOCVAOQeOdX0t1XrGl+z0eJhngKAGE2hST27gTj5gD6r2u4FNau4KACvYgVDlnovJLMw6RBxaD0jInWUZXHomcEkzAZ/cY5nH9g/z1Pyz3Efrn/Xvqhd8W7846Rn7T8HUySAMEjMH8vb9c+/Os2mtHLokW4kge2efgaQRfcH7CfynH31V5g9vyAUAGM/bnj5786QJbkZ7T/wBuP6QNIZOoxthSf756eP59tJhGMH7Rn/pq1LgQbjb3BkrmZBBMQftphSVZIgL3Jxb+fPb/ALaVlKLZVTnkDPZhAHOpmkxyzL/Ofzx9/tqLbg8IMYMmY7k8f8/nGo1GkiZzwOT7mB7R/fGjYfihmYCcz27/ANR21JnK/iI9lXt95GqRVPCAgThp/uPt8aVXo7G6JUHg+wIzIEcc6aZPL4FUJ9TMVB4WJ/OfUfz99LQ1YsTJ6vYlowfaTEY7aWqJsu2+2UFHgKyZQglbD7wrG09sfGNTYqBNobBOAGJicAyB24xxgjtWWCr+IFc3QMQoggqY9wCOQCMxIRK9QhT2B7QeoG0SIIM5jkxInU7A1/DPDhuFLKVAVQz3hFtQyATB7CO/GcxofxPw+rQqtSqqFZYHqwwtMGYyOIkkZkwQRr03wD6a2NPa06qbWjUalTFRatSmhqMwS+4VGFymeP4cRgDXmHim/fc1HqVTLVGh7ewt+eABge1uZydaTx8OzfK8d/gqQf4T4Ed0tQpVprVpwTTdIBLjASoCASeoemAREjM4yMW9ziSvqkiJBluYiRn1CRnVmw3FWjUY0iqmUyeDYVOAwOJt75MH2mILAt1EEgGFBDQFBE28jEmMRmcTqHXoybT6Q98KVUmzGBgG0mDEiYBiIxJ41TW8NFVIlhwQwweOQZAAtYiI740QGIMMOo8CI4BxM+3+YEZmTzU6z1WpgkhiOoc8DkEj3ntg8aSdC2JFCqYAUk3QzZPSoMQPdeD/AN76tPsMEYBtmDMAG7uZ4J7fM6qqpUtK3AE4BIIyV4HvIPxGeNTFI5KkAk8EMFInMFTiBPOMdxosb5Sdlj1eYmYJJ6ZgE8EdRzI4ETE6ro1GDg02IJWA4LAjMwCIYCVkiY7EZyStE3dGQ0c4BwBzwSZbiIkaqq7iOYIHyGAI4yMfxDBBGPtoTroOPyI7kFRTtBCgC3HSozaO8flOfbhUoxGSSJOAARwJmBMsOOrGZ1HzaawfcA2gjuoUE8AHAAk/znT/ALWZIFoJE8mODlgeBPz7jHcCkOKZYg4/rHuPcx7fy7a5/wCudla9NwoIelTA5EsqKCIPJhlNo4763CT+MlDBDFeDdwQDkSMxI/PuF9TbE16NPybWZQqkyQWApqpEkxBI47xM5E6YdSNcaTujhCxH3zmef+/v31u/RMNuYPBRgeOOknn4HHtoSt9MbsZ8ioR7qA/59JOjfpDaOm5N6skI/qBXMQPUBGf6a7ZNcWOKakrMTqUxJlZHJxBPHfmT/Z0nqMekloyIJMQckZMQTk9tb3jf0/uVq1n8ioVZnIZVLA3tMSkic5zOsWvRZILBlz3FvA/zf07d9NNMlpo9K/2X7MVNnXDMVv3NK5z2jb1STzjnk5zru6Ph3h9J0W9qxJa6zIaA1oby8TJnnn2mNcF/s83Cp4ZVdlkfta4CsxMbY8ASTzJ799H1fGiqIVUIqliC5gseYFNDJOOxnn7nN7ZqujvKW7byqQQLS6OF6sdIA7QY+/f8+Z+qtwxpgCsfM82YqVAimaNQL6yKYlyv6NgmRri/H/qXdIEW5rXkI9wVVBVZBtyFtYMQwBGfbWANzWdiX6yA0Mocqpkx1Hi6Zj2jjWWPFLkpSY5zVUkbvhO5Fa+0t0tDk2+qMgWYZfmBM9hA1qUfDTJ7+859sn2n41dt/DE25dVAlnv7ACUUAD3wsyOZOoVN1JtBloGVwqzntmbZx/21z5Xc20ZcUtyZJdmtM+5BuIE9/mT3A/6zpzvUpy3RaJ+QMe5x79++szeeImDdcoAP4I7x6p+D+oOhN/4ctWGNylDMzCwQDBMQMYu9wO2NQo2/yFzS/pRp1PEC02HpJlTHtyROLft9tVVaAOXPObp/L8jEf2NKnXCk2XuTnicH3HP4geT6j8DVTuC0m45ADQRfBByp5wQog8wRxhmbl8kxXYxZ8dXfsRiCTOPnI1V5NxE94aWziTiLZA/Ls2calTZTBKjiYwQAYtJkSZF3Ewf01ad2hBK2niTGMyDHM9xgZj4nR0K77IvUsHp6gOMHuO4Enify+DoKrTmSbc4bOeBwJ5+JwPbjUqgJy8rB9SHkyCZkll7ce2p06NxiCFIBn0g5ETiYInjjPczprQuy7abYnPOODEzOZXtx/PS1o0Yg+wIAjvzmB/rpai2bLGYvmiSsSQBKlHBUHN10T6e5AAP6altkao0M1iywY4kEoQZMAMAxER/yjUzsVYLfMwTEMTgtgW+o84GI9pjVtPZIWm5pHCrBj3tHAgGInEAex1pa9GVbPSNr9XbfcK+024KFtuxJgqtGZUU1EA1CMzGBHJmNeZr1KSvLZMgkrx/CVKCFmMfzI1v1/HaYdG29NadiPTlv8zxLWlfMaQOlru/ODrCrVmFptWxpJ6qahRgBjGRE8DNwxxm5y5s0k4l2x2Bqsq4JJabpsUBJYkjgBVJkfw4ExHQbb6WqVIp7WtdRqq9Gs6BFCN5ZIJkksFF0jEkgTnXOeHfUZobqjVZHqKjsGKhmlTIchZwQjDImQRnI12X+y7xNKSVUZ1pyq1SGIBTsWYsQYMZMz060xY7TbLjOOqWzO3/0j5FWnSesrVqtZaYCqYg2k1c5WSR0qYmBwNYW6q0kqPTu6kaxZHrXqyAoJXpVjEYIxOtn6q3e4/bFO3r0WFKr5tKo8VEAdiVUFD1WyZxOVHcDXPLt6dUgMA1UrNwFyywJIgmQJHfPqE86wlFcmbTnhWKo/wBX+f8AotqoUU456VJZlIm2ItE8g8t374AVNnMiABBFshcAKf4YABBAMfPA0fU2dQgkECFJDsTHETMZTMmJMmMaD8Sr0tt1PAlioAEvcFW4gDiGKk5IMRPA0l+xyVIGrUTbN3Qq3MIDMsqGBLWyIBHEgzImY1FakHLWwTIuUYmSSrBeJHV/M5BMLqQjMGl+JNxcELACoMSSOIxBJkwGVw0lG6hg5qEBriAsZBEyAcGTzM6GyTM/bKrpUKUVa1oEBRcpkdDRggHgHALT2GszxytUamHW5QGIMmHGQBdJuGCBAJHB766UbhP8Mq6qJJRDhbWEEgXM2STJjBntqKuZ7qTcOk3IRKkMxXtBGDHqGSDGrU6d0I86qblzEsxiIknEYEe0dtUED2Guw3fh6U7KyIhMwVdVemSWxKmJlWGDkQcDWhtlortz5m1oVBaQIUqyjqJhhcxPUYJbGPYR0P8AURj6OvB+ky54uUF0efqNXUb2ICkzkxd/P+eul8f+g6lKx6IcrUBIpVV8qqscgB4FQARlcicgcnlalIqSGBBBggiCD8g8a6E0+jFxcewl9xWRoL1FI9nYc599G0fEtxBP7TWAAP46mR8AnImB+eseNTpKxNomWxHc5Bj+Q0Cs6XwXe16tIpcVTzLqlbBIuUAKoI9Zt5H5456PbIEan5YLMQ4UNbc0AYLBQeq3JMmRPxqjw2gq7ejTIN4UM4FvRJyT3/HyAZJiZA0RUqw1Oo2Daq2gAYZiSSJP7sqpz7prnllXSLU0uyfim3BBFSn5ijcWBQZIJFUMQqsGbpVRBxzjnQ6QqhacoOLCxKjJElS8RdgaueoS3UanV+BsiZBuLAgA5jqPIUQRxTW2ykqGQgAwrzkDADZyvSRKkSYHcXa53LkRKfLovc3r1Kq4VbVH+b8K9oAVYP2J76T3rIgEFlEFoIDNJYnBIHcew+8VVqcZg8v3AFpXqxyB2M59zJB1cdwG6Va5hM5EyQJaCeofAM41mTXyW0KWRyDOVEH7wBgDqJ+SfnQVStcOO+EBUyAiyOQTkxM5txpmp9mZ5gQOoFgSYBtkARDfEz8CD0Ug1SgLYAsLWkzH4cy0GDM9XImdUkTKXpDeb0lrqZicRaoxJB7hjxj3x7mxNyCVEFSMHpUKSpMy05yAec9u2pAMwAqLkZMQwDA5EmDhQACs2gDJjUaRBUBTcAZnqNq3cEwQYwACY+2NDFXsnWgZJEkngHEyeCSZOIYzn7aP8G8Gp1aVRjuKVNlFq0zCtVbPpkgZKx3PQcazNxsnhWpfu8m4AKpYD/Myi08dRkQSROivCWp0389qbMEWQ5XFOQBaxA9eMdskDJ1pix8nRSavYO21ZQrOrAOOkvI+YMwBiMDJAPvqVAQO4JEGYIY3GYYdjAnibTg4OvRqaJXo1FIuUNAIzgBTcv8AmUkkfKEd41xFKkQ5SoFDISrRxIHt7Hkc40ZsfA1hBXZOmOkCDiO3OOeNLV9Ux7fnB/s6fXMamp9F/T21r7b9orkm5jbFTFIK9yi9IJaLZJPciJkneq/Qewq3CmGpswgurs5MRE+aWnga4fxP6hqbXw+lSouo3FV/NaQrFKdk32mZ/CZAwQxxjWZ4V9WbwK1Lb1X5Z2dQoqHuYIWQokkKBOSMwNd6ca2iFFN1X2XeN+G+TunpOL/JJip6QIkhuwxdaRMgmciZP8F+m628Vm24p01UGm71sXN6mWAjXEMUc2gCLVLtkDB2zOXN7XFmM4FwZpIYuZyZkz7gntruKvj6UPCqVem0utQu4QoCCxdJcMQTBslRJwAcGTGKMZSp9GXFJtA/if8As5q06H+PtgTBF7Vh1jPS0cY5wBIMYA157uvDtw4Uut1RiQ59UQYkW3CMjjHUSO8Ld/VdbdVTUqTVtVvLSICIomAJgYFx7n5xorwnf+aPMC5pANDARyBAZcxcF4GJJPfXRKHii5QoTqtF9Ol+zlOWfJJBNoBm3BBiDJyIz99XtdSxAtBBVlZoXMyKdOAVm0RiZ5JJ09Flxcwm4MJwYXPeVc2xkenqzMyzbkBgVJVDTZgzliqsMwzDqgFfwkkRMZ1wtuTtkCTeh/SahIF9puNQNiP8SAYWRHAzj30vCPppt8Ffcg0qKEtJPUyhYFpb/DUjPmNjJiTxlpWcs6EHKFpulWyOogEkGYBWRyIGROt4Dv61HdUajPVqor2tSYoVVWW3zaYgdSMJBKzEiR3I0ns2xdnU+I/TG33FAptlVHQdIQWipABCsCAGDWgqxEGJzJnjKtYUzFpLUyScEmLAcwSVMA9+xGOR1G6+u12+8NHcItECAHUE0qhkMHQcpcrAleLgQZMkZ3iaU69d6yyATch6gDcq3EA+7SeOfk6eSls0lj5dGSadz+YBMlT3mVDAHpacCwSCMFuwjRdPZBSrBrgcFTFixwAkd+qbSAdGU9opW5II5mJyOAB25HHuNU0VZWN2CCe4Ik5MwZ9skfpzrBuxrEktnP8A1bSKUQ4mA6kgKsWye49mK5M/c6qSi1eigQNTuxc0AjEyACZ7e3PbnXWbkKRYUuVgQ10EEfY+4n7ffXGUNutGvVp03qKoZGQrUIBNqzAIKtDYyCcROtsfGWn2jqw5pYk4Q6ZuVBuXpDb164rUlcsg8lEKOVcFr1Fyvz3M3AnnVPiP0xTrqhLAVFtAcgfvBcAA0ASPyMA/ot1Wsps5i5Ygw0NnCkDPcgYxJgRjV1TcMwILsLZErbUEBhLTANpW0mADDL+WmSUl0zmySUfxow6f0tSpgtWvrVCWlV9yMyLrjzIbgk61Wqqiq208ujWBDUyky1haAHGXgCI+I4I0vLIBYZkEr5kXkCWIZ1aWkk4AkjGdZ4phnDozLnpUETeH8yYBuwGwSQpNMZjAi3LtmEZuLtHp2y+oaO02G3rVkV6j3K7FVd23BW5xIBgv2EgW2gYAAzPqjx/w2ssUiyVouv26oEGZAqSQCSMmBcJg911yO+8Zd0WgStiutY0oIPnBWEh7iVp3ORBPZTOTrJ2NBh+8JIdWuJeFSWVieBM/ijKkSPYHdSi1+Rc/tG1Sqkypp2AGIKqwIklbjkEwCLlg9MydS3BcFQE6jaWyADLAmASeqcjGLe3evbboEHMkg3ABQtMKMMGnMzBzkjiIAjWoqrOrST0uQBmWtgq0LKkgQxYxnAyRzVszclWi4McFS0XASklsZkgCVhySIESMiJJGSowDdTQ/AuAEEEkw2FUAMbnz+OTbI2PD/p/dVjfS2kiVJqEKokTBBqdJgk5BJHtzqnxPwp6DKdzRaj5jOqBgp8wkyVWJjJwLgeSBjVKLXolRlJpID2rgiIuMJIYk9IAtlnItGBI6gY5Oq6VJVtWCJmF5uEzNxaRxOTAtUcwdF+IeGtRKeYSrMnMG4owZsGJDdKyOIU+8azG315KMpZZA4UqWvUKwPUPVIIIPYieoanvRTxuDqRduF5tJMAgBBcZA+CQAwzmB7QdB/wDiS1JBB6TdUBKXkrEenHBYAqpzGAc6W32rITClypV+gZa/AwhEqHFp6sBgfaSG8QuemS62gWWloj1CY6Wxhi0krMmODaVEPZnb7xmnY9VBFQSoMeq4kCTBE2ww4/EQeAC/oXZlm3G2axhX24ZGN0gypWDEkB+R/FTBGQJjufBqbKAEBpwVBUgQQGAIaCCQxJic2EdgdVfQSVaW9UG6DcoLJIjpdiVdlI6RM5jJgxjoxzUYviXiSlJJmt4J9UtTqijXLMRUqUmIyAyscjgAExMRN05nWm1MrVePxMWnuQTK59uNczt/DT5u6QnK+Y98RDmszKff/wBIY+DHvrr6z4BJGVUzHuAZ/prT9TU8f7NfyhwuM6/f+GZm+2rsOkvz2sIwOeoE9z+mn1e9Zl4DHjiwDj/MRnT689HRxMbACq5qMWBZHL5ggS7NkBbTBnAiQBqqruAGRgJlkuNkFWFpLXKDnr7BsCIOkNmT7EsQQlzBpvAZ3Nw46T/Dk8MNT21I1VULgnlFAIz1LTytpUkFoAJjgGBq9dnHsu3TnDpKhAQjUnvODYtPzCCIkm0iOlWAy0jF8Y2KsptH7w23NaFGVQgmVBGQQSSB1Age5u23TiLWIZQRa9yyzBukThQ4UIAckwRkanSpqYJ8wEsSpZQTP4habrG6BxEB5jIhq47HTMLwvw+1XFxDzarI0BSCwef41IEACJnto1NhUpEFlFj5MCAGPaASYMcc5ieBomr4HUWozKZRWpspaASSArwQOq2SSSe3fvreJ7cVqKqxbI5XJBHfnMTP9yLnnqarafZ34v00J4pSbpr0BJTqCbaYJZcMJ/iYqpcAFwbZ8wRFy8cDVO3aVLRgfimWES0SJkAfIz+Qq2FBkpqgJxJa4eszAMR3BiJaCv2g9g0CFnOCcHEcRAz79oHEHXNN70YxxV2U+G7bbPvKFEny8o5aFBQFcL1iAxAE44j416rtvpPZqLfJD5gs7MxHxJbGDGvn76iu/bHiQWRGQTBmxVI+1yZHx2511XhP1Zv6218o15diWLheplta+m7EDyyDEPgGIkgRrr4xhCMn7EtujrP9pu12mx26OlLrZrFUsStoBLTeGIw3Aj1fkec8O8RV6NzfaMiCvaDx2x2jQviHgXn1Q1csrFh5zAMf3YWDaiyC4C47kzJ0d4kgo1WCAPQDGBKza9zI5LN+8uIAuuEkZJOsJuElo06VsjT3IAyekEGWwPn5GB3/AOmhPEfqCnQdASCSTIUgtlCVPUACDwTxMfME1/GE8ro/dllBVnAK8ZAKmAeq0SCAQZBgTieSq/vBVJfmDnNRcrFFUNrFWBcEEWwEnnOMV7Mp5Pg218RVKQKG5Ap62NrAAZJLrz27+49MHmqNAmo4aQWdrQ4sLgenkOC1oBgFW5HUIOhfBd6KFcUh1KCT1rUlGIAAKmBKkkkqgOTE40L4r4i7vVFBiUUJKn3pqolbhgi2ZFsxMDjXXixPk0h45KnJvev+TrS9iCYBdgsfxCCSpkzBAyZx840Hv6kUyJNQNasqWukTMmWkgMYPwk+kXc7Q8eqtUHmMysCoJwpUEgzAAwPVxro0JKElWBmQDeJCFSUXqgi6eOzfOJzQ4U/kzk+ctBHhNBSpVVIBAUSoLNJlyL7uWkQSAQwFpEzUdmoFokeWCVyJU3DpBk4Ink++Yt1c24aVQRdzJnNpiDaZuGGiTyvuNV1t9bHo9uL7fUxYwAYZw3pnsPc6wtsK4shudncv7wQQGVjIQR3eSbQCQIBz8TGul+m/pRK9JzWezaM8KVCCrWn1qaxDW0wSQAsMxDEtgTy1y1CikkI7qiQUDLJpiSIAHSxYSYm4yMXdp9e+K0qNKjsqLD/y6K9RVuLDIQXBVIkh3YgwZKn31tiVbYcm9s1Kf+zPa1AfIr1ky8AmnVQFgJlCsnj+IHJznXL+L7H/AMJr0X3dNqlJ6qLes2QFIvgRLqBNhHVD+41leH+O1nTy0kUSZqSSAwHpW4ESp5IiCAs4xqH1lVpVNo6Ki+atr4iRB/nK3Y+datQ5I0WG4cz1HxH6xoLTFRKqeW0mm6kQyqomAYIKuyqUMEBicWnWd4j5nifhlKzDM9zMvKMiuYTvcWFgMxDAz215N9O7vzBFqghQSStxtX1GYJgAk/EDtOut+kvrWrtS1MUhV24cMEMo4JUk1KZIgLjGcxg4YjbJNJuDX+5nGdO7MnceINUVBWqHCwruVBw4C5XHqMkDuTgkCYpsQrSCxAqBAR0iLlhVVhE9Mz88HjRXiO5p1q7NRuopeak1yLWZsmV9AB8yFAAEBCZJjWK/h/7qm1Ms0QysQUJe7FxV5gXSLSbYUiQWOuCl8kzk5O2E1QUZCXMVVBQJaGDGJteQ4VoIKAWqQQfSQWTb3U1YZiJNqlVENBLOCxS0YgmbTHOb2rkKlKpTqmkxYWI0FZHSKatdHVHTkHMSGw+1YBVQqJAYhBawkSMMSDTwEF2fSCeDJsjRBdoCHFSkRUcgqzu0KFJ/DEOSVOGPCqZEHUauxam4rgi4ddxiJ6VJPZRYQMMT1MRHOpUUlLb1ZWFyAgopgTiRAIC8AQOJwIP2yZEQAfbqxPAnMG2ffP21DbXRtCPTRl/TPU+8qNDCpVZVObW/xCYP2YfrrcoVgaai7qUBGGVsKjKsD3EfbI0w2dORFEAmbpaBMmDIJEAi7AGqndSspZnFwMz7nuffE4kR2nWWVtNfNfwaJW7f/rHpVWtkAyTwTPvnJn89LUHqALkkD5gZM6WslI0Zl0dqiiMCeqWY9R6SyllJJwGPAPUOYGr128OrZWyAVUwj2hxcbeTFQqeMAyOIsp1qTKlgUgqjC7GOS0gggyT89vfRFGgOkwDHJMjGZ/5dvnvqXKS7JWNFYoF2Je4MYBYy0gGRzgMGIMj3GiD4cCFIIwQDicgASxjJiTn2jR2328sVK24PUTjkRk9pYZ+McamCqkKoBUTkzBJ7xA7QZ++osvikVGjiHlu3H/LvgfzGo19vPpIKkdKgwBH/AOp476T7kgTM/wBewGZ9gPvH6gV/EraloMnpDO2ACY4PLtn0qCe/BkJW3oHOuyW2WWhGypjMg5GcfxTnPx21fW3ZhFEtJgntESbjODGQMTBzoCupR2LVFCHuASVJk3kkRM/qD2wNHbpFIUBgIaKiE5nIy0XqM3LJjOOTq6MZ5fSMXx7YNUroVwQgM3KrKRUIByRAIYGSR6RkHBmmxCgGGMEzaWJaMuFYAwjFFBIJBgRBaDbW2qvLKhYMGBVTVNRKkgEKpEQDTBIIgkggYzH9nSrSd6tPKgsyS5YFDEkcEi4wFwCsTJk7ubcVF9Iwbt2WbOu1i1GfyxJMqQC8khRccKOrq4MAGCTOiYqGkSbellJCkSpIVmwBAVlczn3jM6zUoOor9ZYpTQxAJIUCQAOXBHbJCEluptEUKtN3IHlMGUSDNPzJRSSAwBB6QwKnGTnnUtIVsqfasqi5YUgO7qRVd6mbQIhWgMATkQFPCsdVKVqJgsrRDKWAIZTmRUhUI6pEzyQYk6c/tCEPU5aFYlYIIUSWiSUAWRieGIE6Kd1e7oXrUHy7oV2Udz6zb1ACLSTgYkjpMEYVDYKla9CXvQhBaRcWU0y6S3UA3XGMDkDmrwbYVKh81qZUPHAIU22ycnI5/oONbO0rUiZFMHDE3WguIgQT0ucEEAjhZ7jUk3lM+YKYuZ+FpTUAAgyZtnqATgcYPY7wzSg7oWgKr4bSeuXqK9MyIYi0MAFUQpHX6ZlR1SJiQTpUd4rXMsVEESSVioWtJ6jkcg5EyRgmdPXuwtZzmQqtazAL1QxxdlcEZg45B0JU2VQVulVQoKdQVjJa6ooYKWQwxZHAvI78rk6yvkqfroamw8VCWdpSwWsHUoVZVIAdSCAHAEEECCsxGBXRph7StMMHYWmS9zKAei129iDd1EscqcnP2wqLUDuiFbjhw9q9DH0qMLcsYMKZkRrU32yoANSp0zD+W4lkUMSfWTJKmOmDPzgklVsDM2m3tpguS6gljP7xaiz6gWW9mDFZUAABBhrtc/8AV13nlyWmqA7Elupu5hiSBIwCTHHbXTJsXpmZQ0QTapPUTI8suM2ZW3AElAC2QdY/im0aoiKRDs80/TE1GQMDB4DfigH4IzraEqlYRtujW+mN5ZtatUglYLhCzN6FjBPEspz/AKaxf2B6iB2eWa6qTgBpA7n0xDgccEYwdbOzUjZUqYAW5WLXC4BZkg/JuHvpLvbuKaRaRRqFDCFG/ehFyI4IMRzEtjSlN26O7N+EYr6BvDvDkpUg4LSyFgWNSmAAVtZemGBqFYyTmCBBJK2u3osJANOyRVABuqGG6CXNtMG4iclriQJlTaaqsEBCh/StM1CSEmCanqa2ArAeoxgCAunVvOtYgxIZgXhyLWUveclzccqpMW3WyQZlJy2zgbBn27OSoIZxaCFJAe8MpeFNqALDZg8Ec6u3SGU60am1PAI8twLHIGBYTdcbpANtptBnVK+IGm4VRRY3FogzE2tJCm2FNwzwuRlRq7d+Fq5vMp+8BJJCriAAyhmLKoljkEXnM6l67Apq7JCwIIVzfAABukA5WDdKvB4i1bQLYC29CoD5jB2Y22GVJgrMSPQ/VHczdGeTX8QApIlOymatS6ofUFLEZCsWJW5VGDAhernQwCrUZIa3iWLNgn+LIYlmcHsZ7SZLaRSjbC9iqFRaOkiLYPqEXCR6SGYzzH5mdLaeH1FILS3M8k8DMDAnJj/XQW02gQgItvIYqTCk4iD6YnnkmT7RogLMjkCJkjjgqh+/IjnUKPJtm0VSL6CEoxIJBwenjmZIyOeD8axayUlhLm9WBIIMBumPscf8s63vEKDLTwZheCRBPyVBJA55/TWJ+xTM9HUDInBnIMcfB/Ptokq0aJllBhECIxE2x9h7fYYzpasFK0AYujPB/I55/M/npamhmf4f4f8AukU/gCKFyRgC4yYkTniJPIzrXMAW5/FJAEmSB3mZH66E2mzqQ0meJuIAgKQfyzMcTGrVqhiQHS5YJNtwWDm6CACeAJEGeY1k25DukJ95baHJe4sBmchSTPsCVIiBzPGNT3gqLUUEQMjpZWl+ylTmTJIInKkaz9zvxPRgIFWHUyhZSvmdNylSHBHdTyCNVkyZqEMSCppkBlqsYh0dSLnKpC9KgFRBggHTjfZzvJaLKXiAqAKQYYKSKgZCFOGX92ewBaZiOYtktvqDdbXBmVXdVDGCXPoK29UsGOBJnJMyAae5YMWamtMXyVYEMFAFQv1HqMOMeyiDxEnsqXFAXtefMp2IydItklZwFIgYPSD3JqkjNyfsjXarRZhWAqKxtNZFYCSWUzBCKLgoIqETCyOdS2lYugV3F0QKTMS6B+kRfT4kmWLkYEgZGraTFEsN5F5ZqkvDU6oAPmoR+B1JyGAu5AGnp1r1sW0P0EAy5NjAvNoh2yIJa7JMKTiyWQ2U3kAMPUVixFMspmVBhmUknpIFykHk6J3u3UPNz1lYBmEuXjHWqkmIUstgxc0YsnQ1HcVwqiRVNMszUw7ioIMKoWBdjhic95wNE7SupILN0BiEYtc4cxbJb0JDKuB0tkSBdoYJfJDbeN1RUphLiyveSDTKNTabSYBAdZaCYEYgyV1RvK5QtTHl+VcGCeXcVJk33fiKhiJJNotAm06q3NUpNqurKC0KVfDsAIA5EwcWzkRkycu+lFqPhUxB6Rg4U4F5a2IXIgiMABPXRS+SulQNgRjeJLC4gASxKRAw3VHHLNAyYuTYopNSUiRTBBIELEAqTGGVm6RPUP8ANqjbksUtpr5aqFvDEZYEkdgf8Ngpj723dObstzWc1PNwp6S7QGJJiQ5IkAjmTAxEelJN2U5L0am22TLWrFqB8oLaVhwCgHWApYGJcyBgkYAgnQ+92yC9noVUDEAkh0Fq3BCXIBUm2JOTJwSY1aalRWpGq1WqQFFgexUp3FWJJDAi+who7N3iG/bDVIYU0dB6aiMhAcgE4chVWAxyB3JEaf2Z8gvwhWqIy9IPIsAvHYlwIYi6ZA6jcRiCCK+5ciq1UNcDDteoNpDAVApAb1YiSpZyAFJAIabmWNN1sSmDaCo6Ql0ggXLUAyCpY2jECDrV324Bp1kAZKlJRksoWQfMjpJxapNw5H21aiFWUUECUl6wpAps5g1KalhTMOF6VeVw2JuxmIvGC7GfOMllnGCxIoAj1ESZAbic4JB+n6lV6go+aoKDzD7lrSFSnMMwAiQZFpM6t2VgtiqWXEMI4ZVFzEAWkRkGDBgXciZKhpEae3emlRVSojXstJQzKxQgtTaGgOpEggvMtGcDUabU3NK9WVokGmUWGFxKhgCGWDwqiOrtGqaFSioAEyXgXtahgZtIaIGTmIkTBE6hvPEWpSrOskhkDB6gZSTF7kC8ZIMNiYgEEB7k9D66LN1abL1ZgOlikxeUlQGiIw2CpyrYxOtCn4bV/ZxTULUNOVpk2eZNxcKzXiAweTkzfHAMZQ3gVStxda1MKR0FXYGSQyyF8u8kCpLWtEiY1aKilsNQDAuEQtINOQ0YT4DwBn73AjixNtu2S/Y/LVloubg0pXLEeanmC1zTVZMgAgEFmPfpINe32tZEcvXwzBQlMNUFQ1LcqrEFYuHAnpPPBLq0hVSstSmabhyGcsWDQbVqCD61M9KxIAg40qdFRUpK5Yik7qaxvlizQaitTkNDm4g8DmNHLtCKvD6rKgpkzyAaRRapQsQDT8wKzQVgraeG98GPVRjUDUmvKCVVS0otO7pxIxTU3GRFLMqJ0OmyoguF25IDFVAaoWY+XMlajZVCQYJMFgTA5lT3YZkFRRDUgL7QSUCsFghrmChSJGeMdMK3XYgfcb+qUpqYKh7AagKsGDMEaVQW9Kk3ggsQ05GiNotOxSuRABabhIAIYE+wYGOBnnvfV2yK1OmwBkyuZtCgjptaMDpHeBmcyRtaQvEr1MZJjMkA8RABj37j2xlOSaN4KthW1Ny+m2ZEzPfJ7e/5ahtduKdwVqjiZgtIk5JEcZJxxo1VCIAuBieT3EHjvEYJz/NqE2mBz3HfHcd+3z86S1o2YJu6kjHM5gEEDJ/Uf9dD7UGbeoW4tIIgyMzGcf8APV26rQ4lRxH4oYH8IEYmP56vUnyyxhl4WJEi4/ETPee0fIl6ADq7eSJ4jvJg4mIGR8zjS0zy69Jz8gcZ9wIP+ulo5MRCt4tUpIXJcKGqTaQGARgBCgQw7HIiRJ5OsM/UlWot4sW5ipd7ZtWcKhUk45eJ6go4I1LYpUei6eaVDA9DXGByIlYAEHg5EiCDOhB9Kh6loaA4LK5EIrQYRwAPLBaE9gSoyAdbwhBdnM5Wbm38StqQFVjdDlLQD5gMEyYNSwgQDyg950NufD6171VZaqqAVUta1UwwhmpktNxusJHMAgTOLtqpoVWWEDJf1xfSa0MxLkyGUiIhiTYvMjW0lSNr59wLoQXvewK4cqCoA6jkCIjBJujD4uL0SDkCR5gUsiYpqy9M+YrBZlRSUYJYiAIBgaLffK4CUzTR1KFeoqsq2DMGSr25YEZaBEaluMbc1vMphAIp8N5dRFADZ5a0U1BkEFUGeNBFyKbzS/ePb5kWqCVLSVLAxcwukRJKiMxqa9jSsvr+GitF6hAkSQrxTBmVDnuFIBTpkrwCCNPs6dliPUBcE23SGaWMMmTnpEwfaeM5m4LeUtVVcVCRYYua4MF6jBV1a0CREEZw1utbZoGQSqsWDl5L8hCFtW1VnpDDsPMbMMRpyuux/uHVQJFRkVVkfvLiFZci5rCWuCQAQJaORobxjwxQPNLyga7yWZSrsQpa8LimCxsukkgx6dAhqoNzypdZuJYOq3XuEW0N+HJBIAIyMSVUdbE8xS0gVLA6qp6mKvOb/wAZJN0QZkxEptBJr0aK1TURbkpm9Uq08gQrFwo4xNhIAWbSDAg6x/DiwYA1GZWBa4dKILCWBaRgks1pxgyOpgDtg4Z6blUS9lYshKhiqMVKjk2qbo/yc5gXDxYivWoFnArFWV1uWCApgzkm4DIGZ5Azo4vaSJRk+IeJsGchyqKvlqVLECCzKq3liIAC3KSBAiRER2m2kzYzB0BasTaF9BixqRPqdScyyuDIzqx/BqbVS1Sop6iy3SCBBMVaTqARfJnqGLYjgzaNIvuvixbaYtqEAmSQhtSFckAQcECOnV0ukAJR3djAU8r1K23qOqwobhfOAAQCCAy54HtqvdOsoUCiqKhJapJNzXMQxebmMhYY8WxcJOp0K1MBlp1qthVo96ZIFxZVqSQKZWOBK2gkkjVu72xVzVVgfLUKWFT931eol7gxZ77oywJ75hVQEdxuL73VVWopZysNASoIe+1YVjDfiOAW6oB0X4ZaASQ94dMn11I4mJBEM2JIMmAbbdBCvUqBad5AYLDeYAgjAYhSSIKgYgdEgQbdFU5qtTBpKpGXg3+yrgDqBVlWSDNwySNKTpUaY0m6CxTIa6k3l1QYvMQlpBHQBd6pEGJjtjWTXChC1VKoFYuxNFaYILGbBgSog4IBOYBiNaHiW/NB1QIXDoGLxcUJuDLgkECJ4j2kDqwV3MtTeoOkWkZFRDLQpKMAy5l+nsIHxME/Y5Ujf3OwTb10KlldJSWa43glJZkVbnAiQcdS3ZEayd0lyVHcI6i1vNCMVpsTTEXwyKD5BWJj99mQNR23jlQo5bo8usWIcgsXZwWksvSxCIucSDwTII2+5gl2CyL2AZIBRkggxcAlyr2MBnkyQdUrizNmUPBKzIbatNUMOq1CabVGZmlOvEqy9sdSkeqNEeGEXiq6qZZ6QpBwQsCGfrBJQ3noAAMMBBAht9u1R0S3zEZVC0y8FCsD96LWYelJHsg7DROy8RUhkaEICCnbJVpJvCNTJlmvLDgdJxmNatuuhBG6pSyrWZkIVyym1lFsqVC25N6gAZBUgxEyX5VYKWL0yaK+YTahcpHpHp6l9JiyVJA4GhNwqmvTlSyJVjyW6iVaTSawi05qhSoEm0EAiItFa29vNpNSPm/ewsVWmSC0TcYUA/4fuSNZUGiTUBUsql8PTBa3DE1C0tdbA7LkEZEgydZ9WgSUOHV7yeiw3rUUFikiFuQE9UG4mMQChSpigiog8yWRS7OBUW64PT8wi7qYm0EsCZxldTotKKzN1KGuZQ7qxgB3lYBBCg4POQQSdU3RSiToUwMu4XAgi9Q3YSskqB7cR2GdamwptdbUgkYkKYwDzkz3yTg+3Jz6NNWCsEuAUAcv04i4qYPVI4MiYnto061RZBQlbMEACWgQCMwsTJ9yIxnWN7NopoM3UAjJafYwpEGf74xqJAiSDA7tnmLsx+uZmNRqmGw1wzFwIn5Ejp7d+2qK1Qw1ytEcmImf+L2Pb89NuzRbAtxuyz5YgKZEcEL7kkiD3741eIhQ0wZ98XcEmIwf5ToGm9ysQBdnE/hERzEeo4+ZPfWhQChIPJEkRjMiJgZ+3znS6ZVaKUU5CgFgSOew+e/I/s6bUa24VfVjjJ9xzwNLUNtknuK/SWyBuGz2wYEkEUaUgnkzbydXf7v7bH/l6OCSP3dPBPJGMH50+lr2qRiUD6T2Vtv7JtrTyvk0oM84t01L6Q2K+nZ7ZeOKFIcGRwvvpaWikBYn0xswCBtduAeQKNMA/fp0x+ldnx+ybfiP8GlxjHp4wP0Gm0tFIC1fp7ajjb0BP/xU/wD66rb6W2ZAB2m3IHANGlAzOBbjJnTaWjivgCX+7Gz/APxdvgWj9zTwszb6eJJMe51Gn9KbJfTtNsO2KNIYBJAwvuSfz0tLRSAS/SuzAgbTbgYwKNLtMfh+T+p0m+ldmWuO025YxLGjSnAgZt7DGlpaKQEx9N7QAD9moQMgeVTwYiR04xqFL6U2azbtNssxMUaQmCCJhfcA/kNLS0UgF/upsoj9k20TMeTSiYifTzAidW/7vbWCP2ahBwR5VOCIiPT7Y0tLRSAgv0vswIG124ANwHk08H39PPzqafT21HG2oD7Uqf8A9fnS0tHFAQH0ztAQRtdvI4PlU8Yj+H201X6W2biG2m3Yexo0yP5r76WlopANT+lNkvp2m2GZxRpDPvhedS/3Y2kMP2Xbw4hh5NPqGMN05GBz7DS0tFICr/c7Y4/8ltcYH7ilj7dONTH0nshBG020gED9zSwGmQOnAMmfeTpaWikBM/TW0MTtaHTFv7qn0wQRHTiCq/oPbUH+ldmRB2m3IMyDRpEZJJxb7kn89LS0UgEPpTZwR+ybeDMjyaUGeZFuZ0tx9N7Ugn9moXQSG8qmSDHPp0tLRSAEf6coqIFOlCrx5VPJF5ukDB4H5aep9P0Y/wAOlyg/wk7iDAjEkyR3jT6WjivgC3dfT9CBFGiCJmKSZ6G5Ee8H8tC1Ppeg3qpUGI7mhSPer7jj0/8AD86bS0UgI1PpvbgH9xQ6isRRpiPRJwsmSSffRLfT1G4AUqQlnH+EhgRIHHAg4+fjS0tHFAVJ4Dt4BNCiQVHSaScksZmJOIH5aWlpaXFfAH//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58" name="Picture 18" descr="https://encrypted-tbn3.gstatic.com/images?q=tbn:ANd9GcTxGPvzvelsIk3B9JFrTQkn6pXC_C9PJMP1Wa3-qt-QrkefIZt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1064" y="4366140"/>
            <a:ext cx="2060995" cy="13715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https://encrypted-tbn1.gstatic.com/images?q=tbn:ANd9GcRqu4s-OrroBQZ5768l9bd8-ync7n80fCOfqvYRc7ZotQx0BEAP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5142" y="3490881"/>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descr="https://encrypted-tbn3.gstatic.com/images?q=tbn:ANd9GcQd8JBjhvcL3sUlxarhnuNGz-nKcTWNpt4g4c5MzSnl02Wzwqxw8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2855" y="5144589"/>
            <a:ext cx="1497956" cy="996822"/>
          </a:xfrm>
          <a:prstGeom prst="rect">
            <a:avLst/>
          </a:prstGeom>
          <a:noFill/>
          <a:extLst>
            <a:ext uri="{909E8E84-426E-40DD-AFC4-6F175D3DCCD1}">
              <a14:hiddenFill xmlns:a14="http://schemas.microsoft.com/office/drawing/2010/main">
                <a:solidFill>
                  <a:srgbClr val="FFFFFF"/>
                </a:solidFill>
              </a14:hiddenFill>
            </a:ext>
          </a:extLst>
        </p:spPr>
      </p:pic>
      <p:cxnSp>
        <p:nvCxnSpPr>
          <p:cNvPr id="288" name="Straight Connector 287"/>
          <p:cNvCxnSpPr/>
          <p:nvPr/>
        </p:nvCxnSpPr>
        <p:spPr>
          <a:xfrm>
            <a:off x="315310" y="4313560"/>
            <a:ext cx="834055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3" name="Curved Left Arrow 622"/>
          <p:cNvSpPr/>
          <p:nvPr/>
        </p:nvSpPr>
        <p:spPr>
          <a:xfrm rot="17702542">
            <a:off x="6328069" y="2477845"/>
            <a:ext cx="1130560" cy="31194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3" name="Curved Left Arrow 42"/>
          <p:cNvSpPr/>
          <p:nvPr/>
        </p:nvSpPr>
        <p:spPr>
          <a:xfrm rot="1492519">
            <a:off x="1279531" y="4143937"/>
            <a:ext cx="731520" cy="24197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4" name="Text Box 12"/>
          <p:cNvSpPr txBox="1">
            <a:spLocks noChangeArrowheads="1"/>
          </p:cNvSpPr>
          <p:nvPr/>
        </p:nvSpPr>
        <p:spPr bwMode="auto">
          <a:xfrm>
            <a:off x="342344" y="2335264"/>
            <a:ext cx="878445" cy="1200329"/>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s-CL" sz="1200" b="1" dirty="0" smtClean="0">
                <a:latin typeface="+mj-lt"/>
              </a:rPr>
              <a:t>Programas dirigidos a la niñez, cuidado pre-natal, </a:t>
            </a:r>
            <a:r>
              <a:rPr lang="es-CL" sz="1200" b="1" dirty="0" err="1" smtClean="0">
                <a:latin typeface="+mj-lt"/>
              </a:rPr>
              <a:t>etc</a:t>
            </a:r>
            <a:endParaRPr lang="es-CL" sz="1200" b="1" dirty="0">
              <a:latin typeface="+mj-lt"/>
            </a:endParaRPr>
          </a:p>
        </p:txBody>
      </p:sp>
      <p:sp>
        <p:nvSpPr>
          <p:cNvPr id="46" name="Text Box 12"/>
          <p:cNvSpPr txBox="1">
            <a:spLocks noChangeArrowheads="1"/>
          </p:cNvSpPr>
          <p:nvPr/>
        </p:nvSpPr>
        <p:spPr bwMode="auto">
          <a:xfrm>
            <a:off x="7161635" y="2306903"/>
            <a:ext cx="1610466" cy="1015663"/>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spcBef>
                <a:spcPct val="50000"/>
              </a:spcBef>
            </a:pPr>
            <a:r>
              <a:rPr lang="es-PE" sz="1200" b="1" dirty="0"/>
              <a:t>Programas dirigidos al adulto mayor: Envejecimiento &amp; Cuidados de largo plazo; </a:t>
            </a:r>
            <a:r>
              <a:rPr lang="es-PE" sz="1200" b="1" dirty="0" err="1"/>
              <a:t>enf</a:t>
            </a:r>
            <a:r>
              <a:rPr lang="es-PE" sz="1200" b="1" dirty="0"/>
              <a:t>. crónicas</a:t>
            </a:r>
          </a:p>
        </p:txBody>
      </p:sp>
      <p:sp>
        <p:nvSpPr>
          <p:cNvPr id="47" name="Text Box 12"/>
          <p:cNvSpPr txBox="1">
            <a:spLocks noChangeArrowheads="1"/>
          </p:cNvSpPr>
          <p:nvPr/>
        </p:nvSpPr>
        <p:spPr bwMode="auto">
          <a:xfrm>
            <a:off x="1501442" y="6455790"/>
            <a:ext cx="5240745" cy="461665"/>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s-ES" sz="1200" b="1" dirty="0"/>
              <a:t>Programas específicos que afecten diferentes etapas del ciclo de vida (salud materno infantil, salud adolescente, --</a:t>
            </a:r>
            <a:r>
              <a:rPr lang="es-ES" sz="1200" b="1" dirty="0" err="1"/>
              <a:t>enf</a:t>
            </a:r>
            <a:r>
              <a:rPr lang="es-ES" sz="1200" b="1" dirty="0"/>
              <a:t> crónicas ?, etc.)</a:t>
            </a:r>
          </a:p>
        </p:txBody>
      </p:sp>
    </p:spTree>
    <p:extLst>
      <p:ext uri="{BB962C8B-B14F-4D97-AF65-F5344CB8AC3E}">
        <p14:creationId xmlns:p14="http://schemas.microsoft.com/office/powerpoint/2010/main" val="4079678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7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7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85" grpId="0" animBg="1"/>
      <p:bldP spid="64798" grpId="0" animBg="1"/>
      <p:bldP spid="292" grpId="0" animBg="1"/>
      <p:bldP spid="623" grpId="0" animBg="1"/>
      <p:bldP spid="43" grpId="0" animBg="1"/>
      <p:bldP spid="44" grpId="0" animBg="1"/>
      <p:bldP spid="46" grpId="0" animBg="1"/>
      <p:bldP spid="47" grpId="0" animBg="1"/>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S-OMS_e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f293213b8c43e7076a2fbb31fa1771a">
  <xsd:schema xmlns:xsd="http://www.w3.org/2001/XMLSchema" xmlns:xs="http://www.w3.org/2001/XMLSchema" xmlns:p="http://schemas.microsoft.com/office/2006/metadata/properties" xmlns:ns1="b33c0d84-3b33-4e00-9a0b-b066ee08f7c2" targetNamespace="http://schemas.microsoft.com/office/2006/metadata/properties" ma:root="true" ma:fieldsID="1751314d43097ab6280d759676963506" ns1:_="">
    <xsd:import namespace="b33c0d84-3b33-4e00-9a0b-b066ee08f7c2"/>
    <xsd:element name="properties">
      <xsd:complexType>
        <xsd:sequence>
          <xsd:element name="documentManagement">
            <xsd:complexType>
              <xsd:all>
                <xsd:element ref="ns1:Link" minOccurs="0"/>
                <xsd:element ref="ns1:Theme" minOccurs="0"/>
                <xsd:element ref="ns1:Document_x0020_Type" minOccurs="0"/>
                <xsd:element ref="ns1:Language" minOccurs="0"/>
                <xsd:element ref="ns1:Color" minOccurs="0"/>
                <xsd:element ref="ns1:In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Link" ma:index="0" nillable="true" ma:displayName="Link" ma:internalName="Link">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element name="Information" ma:index="13" nillable="true" ma:displayName="Information" ma:internalName="Inform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b33c0d84-3b33-4e00-9a0b-b066ee08f7c2">English</Language>
    <Link xmlns="b33c0d84-3b33-4e00-9a0b-b066ee08f7c2">https://intranet.paho.org/IB/Branding%20Materials%20PPT/MapWhiteSpanish110.ppt</Link>
    <Document_x0020_Type xmlns="b33c0d84-3b33-4e00-9a0b-b066ee08f7c2">ppt</Document_x0020_Type>
    <Information xmlns="b33c0d84-3b33-4e00-9a0b-b066ee08f7c2">To download the file, simply click on the above link and save the file to your computer.</Information>
    <Theme xmlns="b33c0d84-3b33-4e00-9a0b-b066ee08f7c2">Powerpoint_presentation</Theme>
    <Color xmlns="b33c0d84-3b33-4e00-9a0b-b066ee08f7c2">CMYK</Color>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FB3784E-2212-487D-B4A3-D475F8348336}">
  <ds:schemaRefs>
    <ds:schemaRef ds:uri="http://schemas.microsoft.com/sharepoint/v3/contenttype/forms"/>
  </ds:schemaRefs>
</ds:datastoreItem>
</file>

<file path=customXml/itemProps2.xml><?xml version="1.0" encoding="utf-8"?>
<ds:datastoreItem xmlns:ds="http://schemas.openxmlformats.org/officeDocument/2006/customXml" ds:itemID="{65095AF9-E3BA-4F53-8A1D-B17382EA4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BDF2CD-6669-44AA-A8D9-70693C50C913}">
  <ds:schemaRefs>
    <ds:schemaRef ds:uri="http://schemas.microsoft.com/office/2006/documentManagement/types"/>
    <ds:schemaRef ds:uri="http://purl.org/dc/dcmitype/"/>
    <ds:schemaRef ds:uri="b33c0d84-3b33-4e00-9a0b-b066ee08f7c2"/>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2F04A371-3052-4B68-B733-A83E6CE1804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Executive.thmx</Template>
  <TotalTime>9105</TotalTime>
  <Words>3713</Words>
  <Application>Microsoft Office PowerPoint</Application>
  <PresentationFormat>On-screen Show (4:3)</PresentationFormat>
  <Paragraphs>273</Paragraphs>
  <Slides>31</Slides>
  <Notes>20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Diseño personalizado</vt:lpstr>
      <vt:lpstr>OPS-OMS_esp</vt:lpstr>
      <vt:lpstr>PowerPoint Presentation</vt:lpstr>
      <vt:lpstr>Contenido</vt:lpstr>
      <vt:lpstr>PowerPoint Presentation</vt:lpstr>
      <vt:lpstr>PowerPoint Presentation</vt:lpstr>
      <vt:lpstr>PowerPoint Presentation</vt:lpstr>
      <vt:lpstr>PowerPoint Presentation</vt:lpstr>
      <vt:lpstr>PowerPoint Presentation</vt:lpstr>
      <vt:lpstr>PowerPoint Presentation</vt:lpstr>
      <vt:lpstr>CUS y ciclo de vida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Débil Protección Financiera</vt:lpstr>
      <vt:lpstr>Problemas de Calidad</vt:lpstr>
      <vt:lpstr>PowerPoint Presentation</vt:lpstr>
      <vt:lpstr>PowerPoint Presentation</vt:lpstr>
      <vt:lpstr>PowerPoint Presentation</vt:lpstr>
      <vt:lpstr>PowerPoint Presentation</vt:lpstr>
      <vt:lpstr>Los Sistemas de Salud de la Región</vt:lpstr>
      <vt:lpstr>PowerPoint Presentation</vt:lpstr>
      <vt:lpstr>PowerPoint Presentation</vt:lpstr>
      <vt:lpstr>PowerPoint Presentation</vt:lpstr>
      <vt:lpstr>PowerPoint Presentation</vt:lpstr>
      <vt:lpstr>PowerPoint Presentation</vt:lpstr>
    </vt:vector>
  </TitlesOfParts>
  <Company>PAHO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GRAPHIX3 PAHO</dc:creator>
  <cp:lastModifiedBy>PAHO</cp:lastModifiedBy>
  <cp:revision>675</cp:revision>
  <cp:lastPrinted>2012-08-02T00:10:55Z</cp:lastPrinted>
  <dcterms:created xsi:type="dcterms:W3CDTF">2012-02-06T16:34:15Z</dcterms:created>
  <dcterms:modified xsi:type="dcterms:W3CDTF">2013-11-19T15:46:51Z</dcterms:modified>
</cp:coreProperties>
</file>