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10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871026538349371E-2"/>
          <c:y val="3.8007601918089037E-2"/>
          <c:w val="0.87057341790609521"/>
          <c:h val="0.8215458235076159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BRA (2011-2014)</c:v>
                </c:pt>
              </c:strCache>
            </c:strRef>
          </c:tx>
          <c:spPr>
            <a:ln w="3175">
              <a:noFill/>
            </a:ln>
          </c:spPr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Sheet1!$B$2:$E$2</c:f>
              <c:numCache>
                <c:formatCode>General</c:formatCode>
                <c:ptCount val="3"/>
                <c:pt idx="0">
                  <c:v>15</c:v>
                </c:pt>
                <c:pt idx="1">
                  <c:v>29</c:v>
                </c:pt>
                <c:pt idx="2">
                  <c:v>463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CAN (2011-2014)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Sheet1!$B$3:$E$3</c:f>
              <c:numCache>
                <c:formatCode>General</c:formatCode>
                <c:ptCount val="3"/>
                <c:pt idx="0">
                  <c:v>69</c:v>
                </c:pt>
                <c:pt idx="1">
                  <c:v>730</c:v>
                </c:pt>
                <c:pt idx="2">
                  <c:v>605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ECU (2011-2013)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Sheet1!$B$4:$E$4</c:f>
              <c:numCache>
                <c:formatCode>General</c:formatCode>
                <c:ptCount val="3"/>
                <c:pt idx="0">
                  <c:v>1</c:v>
                </c:pt>
                <c:pt idx="1">
                  <c:v>328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US (2011-2014)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Sheet1!$B$5:$E$5</c:f>
              <c:numCache>
                <c:formatCode>General</c:formatCode>
                <c:ptCount val="3"/>
                <c:pt idx="0">
                  <c:v>257</c:v>
                </c:pt>
                <c:pt idx="1">
                  <c:v>750</c:v>
                </c:pt>
                <c:pt idx="2">
                  <c:v>37</c:v>
                </c:pt>
              </c:numCache>
            </c:numRef>
          </c:val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Other Countries (2011-2014)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Sheet1!$B$6:$E$6</c:f>
              <c:numCache>
                <c:formatCode>General</c:formatCode>
                <c:ptCount val="3"/>
                <c:pt idx="0">
                  <c:v>24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TOTAL</c:v>
                </c:pt>
              </c:strCache>
            </c:strRef>
          </c:tx>
          <c:invertIfNegative val="0"/>
          <c:cat>
            <c:strRef>
              <c:f>Sheet1!$B$1:$E$1</c:f>
              <c:strCache>
                <c:ptCount val="3"/>
                <c:pt idx="0">
                  <c:v>Imported</c:v>
                </c:pt>
                <c:pt idx="1">
                  <c:v>Import Related</c:v>
                </c:pt>
                <c:pt idx="2">
                  <c:v>Unknown</c:v>
                </c:pt>
              </c:strCache>
            </c:strRef>
          </c:cat>
          <c:val>
            <c:numRef>
              <c:f>Sheet1!$B$7:$E$7</c:f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7445120"/>
        <c:axId val="27446656"/>
      </c:barChart>
      <c:catAx>
        <c:axId val="27445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7446656"/>
        <c:crosses val="autoZero"/>
        <c:auto val="1"/>
        <c:lblAlgn val="ctr"/>
        <c:lblOffset val="100"/>
        <c:noMultiLvlLbl val="0"/>
      </c:catAx>
      <c:valAx>
        <c:axId val="27446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27445120"/>
        <c:crosses val="autoZero"/>
        <c:crossBetween val="between"/>
      </c:valAx>
    </c:plotArea>
    <c:legend>
      <c:legendPos val="b"/>
      <c:layout/>
      <c:overlay val="1"/>
      <c:spPr>
        <a:solidFill>
          <a:schemeClr val="bg1"/>
        </a:solidFill>
      </c:spPr>
      <c:txPr>
        <a:bodyPr/>
        <a:lstStyle/>
        <a:p>
          <a:pPr>
            <a:defRPr sz="12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28017E-2EAC-4CBA-85FD-A2AEF72270D9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0363E2-1CBA-4F49-9DB4-A924B2F679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583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734027-0C60-4EA3-9050-1CE9E8E25E1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0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485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15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525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71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24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08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286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816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67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008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04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8F048-0ACC-4EE6-BE21-D7E08913EF26}" type="datetimeFigureOut">
              <a:rPr lang="en-US" smtClean="0"/>
              <a:t>7/28/2014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FBF16-0DBB-45B5-A421-B1FA69BCE9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00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Distribution of confirmed measles cases by import status, American Region, 2011-2014*</a:t>
            </a:r>
            <a:endParaRPr lang="en-US" sz="2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7868584"/>
              </p:ext>
            </p:extLst>
          </p:nvPr>
        </p:nvGraphicFramePr>
        <p:xfrm>
          <a:off x="536377" y="14478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912912" y="3046511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Measles confirmed cases</a:t>
            </a:r>
            <a:endParaRPr lang="en-US" sz="1400" dirty="0"/>
          </a:p>
        </p:txBody>
      </p:sp>
      <p:sp>
        <p:nvSpPr>
          <p:cNvPr id="6" name="Text Box 26"/>
          <p:cNvSpPr txBox="1">
            <a:spLocks noChangeArrowheads="1"/>
          </p:cNvSpPr>
          <p:nvPr/>
        </p:nvSpPr>
        <p:spPr bwMode="auto">
          <a:xfrm>
            <a:off x="372276" y="6174557"/>
            <a:ext cx="681513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s-ES_tradnl" sz="1100" b="1" dirty="0" err="1"/>
              <a:t>Source</a:t>
            </a:r>
            <a:r>
              <a:rPr lang="es-ES_tradnl" sz="1100" b="1" dirty="0"/>
              <a:t>: Country </a:t>
            </a:r>
            <a:r>
              <a:rPr lang="es-ES_tradnl" sz="1100" b="1" dirty="0" err="1"/>
              <a:t>reports</a:t>
            </a:r>
            <a:r>
              <a:rPr lang="es-ES_tradnl" sz="1100" b="1" dirty="0"/>
              <a:t> </a:t>
            </a:r>
            <a:endParaRPr lang="es-ES_tradnl" sz="1100" b="1" dirty="0" smtClean="0"/>
          </a:p>
          <a:p>
            <a:r>
              <a:rPr lang="es-ES_tradnl" sz="1100" b="1" dirty="0" smtClean="0"/>
              <a:t>*Data as of 24 </a:t>
            </a:r>
            <a:r>
              <a:rPr lang="es-ES_tradnl" sz="1100" b="1" dirty="0" err="1" smtClean="0"/>
              <a:t>July</a:t>
            </a:r>
            <a:r>
              <a:rPr lang="es-ES_tradnl" sz="1100" b="1" dirty="0" smtClean="0"/>
              <a:t> 2014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29400" y="1992868"/>
            <a:ext cx="974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N=3,313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304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30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Distribution of confirmed measles cases by import status, American Region, 2011-2014*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Distribution of confirmed measles cases by import status, American Region, 2011-2014</dc:title>
  <dc:creator>Pacis, Ms. Carmelita Lucia (WDC)</dc:creator>
  <cp:lastModifiedBy>Pacis, Ms. Carmelita Lucia (WDC)</cp:lastModifiedBy>
  <cp:revision>10</cp:revision>
  <dcterms:created xsi:type="dcterms:W3CDTF">2014-07-24T20:30:58Z</dcterms:created>
  <dcterms:modified xsi:type="dcterms:W3CDTF">2014-07-28T13:36:53Z</dcterms:modified>
</cp:coreProperties>
</file>