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61" r:id="rId2"/>
    <p:sldId id="257" r:id="rId3"/>
    <p:sldId id="258" r:id="rId4"/>
    <p:sldId id="283" r:id="rId5"/>
    <p:sldId id="262" r:id="rId6"/>
    <p:sldId id="272" r:id="rId7"/>
    <p:sldId id="297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4" r:id="rId17"/>
    <p:sldId id="295" r:id="rId18"/>
    <p:sldId id="296" r:id="rId19"/>
    <p:sldId id="274" r:id="rId20"/>
    <p:sldId id="276" r:id="rId21"/>
    <p:sldId id="277" r:id="rId22"/>
    <p:sldId id="282" r:id="rId23"/>
    <p:sldId id="278" r:id="rId24"/>
    <p:sldId id="279" r:id="rId25"/>
    <p:sldId id="284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DC98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085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085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AB70-FACB-44CE-804E-4671A36D367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E76D1-6666-4C7C-87B0-3CD349BC3E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BE9C9-E639-4949-BF90-934E264764B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s-AR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30466-D15D-44EF-AB10-9C5D6D0726D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B1190-F7E6-47D6-8DFE-BA3672B3E5F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4C461-7FE3-4BC7-AB6A-F44239E556D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9F702-8EA9-4B32-8CF1-6F22B45E4D2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4E469-0527-41E5-9555-7C81716F2A6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5AB7D-3CC3-4878-BF5D-96AC77C36D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EF4DB-A3FC-4DB3-BBC8-887F8F1FA6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84A26-437D-4061-BB0C-EF95BA8861F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0B9C1-EC62-40A5-83CE-D1FD270A69C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3A0B6-FCC5-4057-BEFF-606A1443B97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1A54B93E-39EB-4510-BFD0-DD40EA8631E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75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10752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10752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chemeClr val="hlink"/>
                </a:solidFill>
              </a:endParaRPr>
            </a:p>
          </p:txBody>
        </p:sp>
        <p:sp>
          <p:nvSpPr>
            <p:cNvPr id="10752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chemeClr val="hlink"/>
                </a:solidFill>
              </a:endParaRPr>
            </a:p>
          </p:txBody>
        </p:sp>
        <p:sp>
          <p:nvSpPr>
            <p:cNvPr id="10752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chemeClr val="accent2"/>
                </a:solidFill>
              </a:endParaRPr>
            </a:p>
          </p:txBody>
        </p:sp>
        <p:sp>
          <p:nvSpPr>
            <p:cNvPr id="10753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chemeClr val="hlink"/>
                </a:solidFill>
              </a:endParaRPr>
            </a:p>
          </p:txBody>
        </p:sp>
        <p:sp>
          <p:nvSpPr>
            <p:cNvPr id="10753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 sz="2400">
                <a:latin typeface="Times New Roman" pitchFamily="18" charset="0"/>
              </a:endParaRPr>
            </a:p>
          </p:txBody>
        </p:sp>
        <p:sp>
          <p:nvSpPr>
            <p:cNvPr id="10753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chemeClr val="accent2"/>
                </a:solidFill>
              </a:endParaRPr>
            </a:p>
          </p:txBody>
        </p:sp>
        <p:sp>
          <p:nvSpPr>
            <p:cNvPr id="10753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75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  <p:sldLayoutId id="2147483732" r:id="rId12"/>
    <p:sldLayoutId id="214748373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229600" cy="56165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s-ES" sz="2400" b="1" i="1" smtClean="0">
                <a:latin typeface="Tahoma" charset="0"/>
              </a:rPr>
              <a:t>Contribución del Campus Virtual de Salud Pública al fortalecimiento de las Funciones Esenciales de Salud Pública: análisis de la experiencia del Curso Virtual Funciones Esenciales de Salud Pública, versión 2010 y 2012</a:t>
            </a:r>
          </a:p>
          <a:p>
            <a:pPr algn="ctr" eaLnBrk="1" hangingPunct="1">
              <a:buFont typeface="Wingdings" pitchFamily="2" charset="2"/>
              <a:buNone/>
            </a:pPr>
            <a:endParaRPr lang="es-ES_tradnl" sz="2400" b="1" i="1" smtClean="0">
              <a:latin typeface="Tahoma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s-ES_tradnl" sz="2000" b="1" i="1" smtClean="0">
              <a:latin typeface="Tahoma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ES" sz="2000" smtClean="0">
                <a:latin typeface="Tahoma" charset="0"/>
              </a:rPr>
              <a:t>Mónica Abramzón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" sz="2000" smtClean="0">
                <a:latin typeface="Tahoma" charset="0"/>
              </a:rPr>
              <a:t>Ana Lucía Cervio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" sz="2000" smtClean="0">
                <a:latin typeface="Tahoma" charset="0"/>
              </a:rPr>
              <a:t>Rodolfo Kaufmann</a:t>
            </a:r>
          </a:p>
          <a:p>
            <a:pPr algn="ctr" eaLnBrk="1" hangingPunct="1">
              <a:buFont typeface="Wingdings" pitchFamily="2" charset="2"/>
              <a:buNone/>
            </a:pPr>
            <a:endParaRPr lang="es-ES_tradnl" sz="2000" b="1" smtClean="0">
              <a:latin typeface="Tahoma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ES_tradnl" sz="1600" smtClean="0">
                <a:latin typeface="Tahoma" charset="0"/>
              </a:rPr>
              <a:t>Buenos Aires, 13-14 de febrero  de 2014</a:t>
            </a:r>
            <a:endParaRPr lang="es-ES" sz="1600" smtClean="0">
              <a:latin typeface="Tahoma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s-ES" sz="2000" b="1" smtClean="0">
              <a:latin typeface="Tahoma" charset="0"/>
            </a:endParaRPr>
          </a:p>
        </p:txBody>
      </p:sp>
      <p:pic>
        <p:nvPicPr>
          <p:cNvPr id="15362" name="Picture 4" descr="CAQRSLY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76250"/>
            <a:ext cx="1582737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logo_OP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04813"/>
            <a:ext cx="2840038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196975"/>
            <a:ext cx="8316912" cy="4862513"/>
          </a:xfrm>
        </p:spPr>
      </p:pic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187450" y="6165850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268413"/>
            <a:ext cx="7775575" cy="4419600"/>
          </a:xfrm>
        </p:spPr>
      </p:pic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258888" y="5805488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Gráfico 7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341438"/>
            <a:ext cx="7272337" cy="4246562"/>
          </a:xfrm>
        </p:spPr>
      </p:pic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187450" y="5805488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Gráfico 8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 b="-85"/>
          <a:stretch>
            <a:fillRect/>
          </a:stretch>
        </p:blipFill>
        <p:spPr>
          <a:xfrm>
            <a:off x="900113" y="1196975"/>
            <a:ext cx="7848600" cy="4464050"/>
          </a:xfrm>
        </p:spPr>
      </p:pic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331913" y="5949950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052513"/>
            <a:ext cx="7272337" cy="5013325"/>
          </a:xfrm>
        </p:spPr>
      </p:pic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403350" y="6237288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ChangeArrowheads="1"/>
          </p:cNvSpPr>
          <p:nvPr/>
        </p:nvSpPr>
        <p:spPr bwMode="auto">
          <a:xfrm>
            <a:off x="1619250" y="1189038"/>
            <a:ext cx="5592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670175" algn="ctr"/>
              </a:tabLst>
            </a:pPr>
            <a:endParaRPr lang="es-ES"/>
          </a:p>
          <a:p>
            <a:pPr eaLnBrk="0" hangingPunct="0">
              <a:tabLst>
                <a:tab pos="2670175" algn="ctr"/>
              </a:tabLst>
            </a:pPr>
            <a:endParaRPr lang="es-ES"/>
          </a:p>
        </p:txBody>
      </p:sp>
      <p:graphicFrame>
        <p:nvGraphicFramePr>
          <p:cNvPr id="35935" name="Group 95"/>
          <p:cNvGraphicFramePr>
            <a:graphicFrameLocks noGrp="1"/>
          </p:cNvGraphicFramePr>
          <p:nvPr>
            <p:ph/>
          </p:nvPr>
        </p:nvGraphicFramePr>
        <p:xfrm>
          <a:off x="1116013" y="1052513"/>
          <a:ext cx="7056437" cy="5189537"/>
        </p:xfrm>
        <a:graphic>
          <a:graphicData uri="http://schemas.openxmlformats.org/drawingml/2006/table">
            <a:tbl>
              <a:tblPr/>
              <a:tblGrid>
                <a:gridCol w="4065587"/>
                <a:gridCol w="1755775"/>
                <a:gridCol w="1235075"/>
              </a:tblGrid>
              <a:tr h="157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¿Considera que haber completado el Curso FESP incidió de alguna manera en  ese cambio laboral?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Frecuencia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Sí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11.0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19.2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NS/NC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4.1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Continúa en el mismo cargo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65.8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73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  <p:sp>
        <p:nvSpPr>
          <p:cNvPr id="29724" name="Rectangle 30"/>
          <p:cNvSpPr>
            <a:spLocks noChangeArrowheads="1"/>
          </p:cNvSpPr>
          <p:nvPr/>
        </p:nvSpPr>
        <p:spPr bwMode="auto">
          <a:xfrm>
            <a:off x="1212850" y="6323013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010" name="Group 98"/>
          <p:cNvGraphicFramePr>
            <a:graphicFrameLocks noGrp="1"/>
          </p:cNvGraphicFramePr>
          <p:nvPr>
            <p:ph/>
          </p:nvPr>
        </p:nvGraphicFramePr>
        <p:xfrm>
          <a:off x="468313" y="1916113"/>
          <a:ext cx="8208962" cy="4248150"/>
        </p:xfrm>
        <a:graphic>
          <a:graphicData uri="http://schemas.openxmlformats.org/drawingml/2006/table">
            <a:tbl>
              <a:tblPr/>
              <a:tblGrid>
                <a:gridCol w="5368925"/>
                <a:gridCol w="1676400"/>
                <a:gridCol w="1163637"/>
              </a:tblGrid>
              <a:tr h="1250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Su participación en el Curso FESP fue: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Frecuencia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Una obligación laboral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2.4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Una decisión personal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61.9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Una decisión institucional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35.7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30749" name="Text Box 100"/>
          <p:cNvSpPr txBox="1">
            <a:spLocks noChangeArrowheads="1"/>
          </p:cNvSpPr>
          <p:nvPr/>
        </p:nvSpPr>
        <p:spPr bwMode="auto">
          <a:xfrm>
            <a:off x="323850" y="692150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>
                <a:solidFill>
                  <a:schemeClr val="bg2"/>
                </a:solidFill>
                <a:latin typeface="Tahoma" charset="0"/>
              </a:rPr>
              <a:t>Sobre la participación en el Curso FESP</a:t>
            </a:r>
            <a:endParaRPr lang="es-ES" sz="3200" b="1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30750" name="Rectangle 31"/>
          <p:cNvSpPr>
            <a:spLocks noChangeArrowheads="1"/>
          </p:cNvSpPr>
          <p:nvPr/>
        </p:nvSpPr>
        <p:spPr bwMode="auto">
          <a:xfrm>
            <a:off x="1212850" y="6323013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11212"/>
          </a:xfrm>
        </p:spPr>
        <p:txBody>
          <a:bodyPr/>
          <a:lstStyle/>
          <a:p>
            <a:pPr algn="ctr"/>
            <a:r>
              <a:rPr lang="es-ES_tradnl" sz="3200" b="1" smtClean="0">
                <a:solidFill>
                  <a:schemeClr val="bg2"/>
                </a:solidFill>
                <a:latin typeface="Tahoma" charset="0"/>
              </a:rPr>
              <a:t>La propuesta de intervención</a:t>
            </a:r>
            <a:endParaRPr lang="es-ES" sz="3200" b="1" smtClean="0">
              <a:solidFill>
                <a:schemeClr val="bg2"/>
              </a:solidFill>
              <a:latin typeface="Tahoma" charset="0"/>
            </a:endParaRPr>
          </a:p>
        </p:txBody>
      </p:sp>
      <p:pic>
        <p:nvPicPr>
          <p:cNvPr id="3174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836613"/>
            <a:ext cx="7489825" cy="5694362"/>
          </a:xfrm>
        </p:spPr>
      </p:pic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187450" y="6521450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/>
            <a:r>
              <a:rPr lang="es-ES_tradnl" sz="3200" b="1" smtClean="0">
                <a:solidFill>
                  <a:schemeClr val="bg2"/>
                </a:solidFill>
                <a:latin typeface="Tahoma" charset="0"/>
              </a:rPr>
              <a:t>La propuesta de intervención</a:t>
            </a:r>
            <a:endParaRPr lang="es-ES" sz="3200" b="1" smtClean="0">
              <a:solidFill>
                <a:schemeClr val="bg2"/>
              </a:solidFill>
              <a:latin typeface="Tahoma" charset="0"/>
            </a:endParaRPr>
          </a:p>
        </p:txBody>
      </p:sp>
      <p:pic>
        <p:nvPicPr>
          <p:cNvPr id="3277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412875"/>
            <a:ext cx="7921625" cy="4857750"/>
          </a:xfrm>
        </p:spPr>
      </p:pic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212850" y="6323013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3 Título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865188"/>
          </a:xfrm>
        </p:spPr>
        <p:txBody>
          <a:bodyPr/>
          <a:lstStyle/>
          <a:p>
            <a:pPr algn="ctr" eaLnBrk="1" hangingPunct="1"/>
            <a:r>
              <a:rPr lang="es-AR" sz="3600" b="1" smtClean="0">
                <a:solidFill>
                  <a:schemeClr val="bg2"/>
                </a:solidFill>
                <a:latin typeface="Tahoma" charset="0"/>
              </a:rPr>
              <a:t>Situación actual de la propuesta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557338"/>
            <a:ext cx="73437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212850" y="6405563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475" y="476250"/>
            <a:ext cx="2430463" cy="539750"/>
          </a:xfrm>
        </p:spPr>
        <p:txBody>
          <a:bodyPr/>
          <a:lstStyle/>
          <a:p>
            <a:pPr eaLnBrk="1" hangingPunct="1"/>
            <a:r>
              <a:rPr lang="es-ES_tradnl" sz="2800" b="1" smtClean="0">
                <a:solidFill>
                  <a:schemeClr val="bg2"/>
                </a:solidFill>
                <a:latin typeface="Tahoma" charset="0"/>
              </a:rPr>
              <a:t>Objetivos</a:t>
            </a:r>
            <a:endParaRPr lang="es-ES" sz="2800" b="1" smtClean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598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sz="1800" b="1" smtClean="0">
                <a:solidFill>
                  <a:schemeClr val="bg2"/>
                </a:solidFill>
                <a:latin typeface="Tahoma" charset="0"/>
                <a:cs typeface="Tahoma" charset="0"/>
              </a:rPr>
              <a:t>General: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smtClean="0">
                <a:latin typeface="Tahoma" charset="0"/>
                <a:cs typeface="Tahoma" charset="0"/>
              </a:rPr>
              <a:t>Identificar las contribuciones del Curso FESP a los procesos de fortalecimiento de sistemas nacionales de salud y al mejoramiento de las condiciones de salud de la población.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000" smtClean="0">
              <a:latin typeface="Tahoma" charset="0"/>
              <a:cs typeface="Tahoma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sz="1800" b="1" smtClean="0">
                <a:solidFill>
                  <a:schemeClr val="bg2"/>
                </a:solidFill>
                <a:latin typeface="Tahoma" charset="0"/>
                <a:cs typeface="Tahoma" charset="0"/>
              </a:rPr>
              <a:t>Específicos: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smtClean="0">
                <a:latin typeface="Tahoma" charset="0"/>
                <a:cs typeface="Tahoma" charset="0"/>
              </a:rPr>
              <a:t>Caracterizar el perfil de los participantes del Curso FESP de las ediciones 2010 y 2012.</a:t>
            </a:r>
          </a:p>
          <a:p>
            <a:pPr eaLnBrk="1" hangingPunct="1">
              <a:lnSpc>
                <a:spcPct val="80000"/>
              </a:lnSpc>
            </a:pPr>
            <a:endParaRPr lang="es-ES" sz="2000" smtClean="0">
              <a:latin typeface="Tahoma" charset="0"/>
              <a:cs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smtClean="0">
                <a:latin typeface="Tahoma" charset="0"/>
                <a:cs typeface="Tahoma" charset="0"/>
              </a:rPr>
              <a:t>Identificar la contribución del Curso al fortalecimiento de las prácticas de los participantes vinculadas con el desarrollo de proyectos locales asociados a las funciones esenciales de salud pública. </a:t>
            </a:r>
          </a:p>
          <a:p>
            <a:pPr eaLnBrk="1" hangingPunct="1">
              <a:lnSpc>
                <a:spcPct val="80000"/>
              </a:lnSpc>
            </a:pPr>
            <a:endParaRPr lang="es-ES" sz="2000" smtClean="0">
              <a:latin typeface="Tahoma" charset="0"/>
              <a:cs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smtClean="0">
                <a:latin typeface="Tahoma" charset="0"/>
                <a:cs typeface="Tahoma" charset="0"/>
              </a:rPr>
              <a:t>Relevar la situación actual de las propuestas de intervención formuladas en el marco del Curso FESP.</a:t>
            </a:r>
          </a:p>
          <a:p>
            <a:pPr eaLnBrk="1" hangingPunct="1">
              <a:lnSpc>
                <a:spcPct val="80000"/>
              </a:lnSpc>
            </a:pPr>
            <a:endParaRPr lang="es-ES" sz="2000" smtClean="0">
              <a:latin typeface="Tahoma" charset="0"/>
              <a:cs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sz="2000" smtClean="0">
                <a:latin typeface="Tahoma" charset="0"/>
                <a:cs typeface="Tahoma" charset="0"/>
              </a:rPr>
              <a:t>Sistematizar las recomendaciones, sugerencias y experiencias de los participantes que permitan optimizar futuras ediciones de la mencionada propuesta formativa.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algn="ctr" eaLnBrk="1" hangingPunct="1"/>
            <a:r>
              <a:rPr lang="es-AR" sz="3600" b="1" smtClean="0">
                <a:solidFill>
                  <a:schemeClr val="bg2"/>
                </a:solidFill>
                <a:latin typeface="Tahoma" charset="0"/>
              </a:rPr>
              <a:t>Situación actual de la propuesta</a:t>
            </a:r>
          </a:p>
        </p:txBody>
      </p:sp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489585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v"/>
            </a:pPr>
            <a:r>
              <a:rPr lang="es-AR" sz="2400" b="1">
                <a:solidFill>
                  <a:schemeClr val="bg2"/>
                </a:solidFill>
                <a:latin typeface="Tahoma" charset="0"/>
              </a:rPr>
              <a:t>No se implementó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03238" y="2781300"/>
            <a:ext cx="8640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AR" sz="2200">
                <a:solidFill>
                  <a:schemeClr val="bg2"/>
                </a:solidFill>
                <a:latin typeface="Tahoma" charset="0"/>
              </a:rPr>
              <a:t> </a:t>
            </a:r>
            <a:r>
              <a:rPr lang="es-AR" sz="2200">
                <a:latin typeface="Tahoma" charset="0"/>
              </a:rPr>
              <a:t>Motivación individual, de tipo académico, sin respaldo institucional concreto.</a:t>
            </a:r>
            <a:endParaRPr lang="es-ES" sz="2200">
              <a:latin typeface="Tahoma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03238" y="4005263"/>
            <a:ext cx="8640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AR" sz="2200">
                <a:solidFill>
                  <a:schemeClr val="bg2"/>
                </a:solidFill>
                <a:latin typeface="Tahoma" charset="0"/>
              </a:rPr>
              <a:t> </a:t>
            </a:r>
            <a:r>
              <a:rPr lang="es-AR" sz="2200">
                <a:latin typeface="Tahoma" charset="0"/>
              </a:rPr>
              <a:t>Cambio de autoridades y modificaciones en el cargo de los participantes.</a:t>
            </a:r>
            <a:endParaRPr lang="es-ES" sz="2200">
              <a:latin typeface="Tahoma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03238" y="5300663"/>
            <a:ext cx="86407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s-AR" sz="2200">
                <a:solidFill>
                  <a:schemeClr val="bg2"/>
                </a:solidFill>
                <a:latin typeface="Tahoma" charset="0"/>
              </a:rPr>
              <a:t> </a:t>
            </a:r>
            <a:r>
              <a:rPr lang="es-AR" sz="2200">
                <a:latin typeface="Tahoma" charset="0"/>
              </a:rPr>
              <a:t>Problemas asociados con la formulación y diseño de la propuesta.</a:t>
            </a:r>
            <a:endParaRPr lang="es-ES" sz="22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  <p:bldP spid="215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algn="ctr" eaLnBrk="1" hangingPunct="1"/>
            <a:r>
              <a:rPr lang="es-AR" sz="3600" b="1" smtClean="0">
                <a:solidFill>
                  <a:schemeClr val="bg2"/>
                </a:solidFill>
                <a:latin typeface="Tahoma" charset="0"/>
              </a:rPr>
              <a:t>Situación actual de la propuesta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929688" cy="576262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s-AR" sz="2400" b="1" smtClean="0">
                <a:solidFill>
                  <a:schemeClr val="bg2"/>
                </a:solidFill>
                <a:latin typeface="Tahoma" charset="0"/>
              </a:rPr>
              <a:t>Está siendo implementada/Se implementó</a:t>
            </a:r>
          </a:p>
          <a:p>
            <a:pPr eaLnBrk="1" hangingPunct="1">
              <a:buFont typeface="Wingdings" pitchFamily="2" charset="2"/>
              <a:buNone/>
            </a:pPr>
            <a:endParaRPr lang="es-AR" sz="2400" smtClean="0">
              <a:solidFill>
                <a:schemeClr val="bg2"/>
              </a:solidFill>
              <a:latin typeface="Tahoma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s-AR" sz="3200" smtClean="0">
              <a:latin typeface="Tahoma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s-AR" sz="3200" smtClean="0">
              <a:latin typeface="Tahoma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0" y="1989138"/>
            <a:ext cx="91440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§"/>
            </a:pPr>
            <a:r>
              <a:rPr lang="es-AR" sz="2000" b="1" i="1">
                <a:solidFill>
                  <a:schemeClr val="tx2"/>
                </a:solidFill>
                <a:latin typeface="Tahoma" charset="0"/>
              </a:rPr>
              <a:t> Inventario de logros, productos previstos</a:t>
            </a:r>
            <a:r>
              <a:rPr lang="es-AR" sz="2000">
                <a:solidFill>
                  <a:schemeClr val="tx2"/>
                </a:solidFill>
                <a:latin typeface="Tahoma" charset="0"/>
              </a:rPr>
              <a:t>: </a:t>
            </a:r>
            <a:r>
              <a:rPr lang="es-ES" sz="2000">
                <a:solidFill>
                  <a:schemeClr val="tx2"/>
                </a:solidFill>
                <a:latin typeface="Tahoma" charset="0"/>
              </a:rPr>
              <a:t>establecimiento de una red nacional de bioética; elaboración de guías de investigación; concreción de asistencias técnicas regionales ligadas a la investigación; convenios con universidades; cursos de capacitación regionales; fijación de prioridades regionales de investigación; confección de listado oficial de medicamentos; redacción de un manual de organización, etc.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0" y="3789363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§"/>
            </a:pPr>
            <a:r>
              <a:rPr lang="es-AR" sz="2000" b="1" i="1">
                <a:latin typeface="Tahoma" charset="0"/>
              </a:rPr>
              <a:t> Mención de conflictos y obstáculos</a:t>
            </a:r>
            <a:r>
              <a:rPr lang="es-AR" sz="2000">
                <a:latin typeface="Tahoma" charset="0"/>
              </a:rPr>
              <a:t>:</a:t>
            </a:r>
            <a:r>
              <a:rPr lang="es-AR" sz="2000" i="1">
                <a:latin typeface="Tahoma" charset="0"/>
              </a:rPr>
              <a:t> </a:t>
            </a:r>
            <a:r>
              <a:rPr lang="es-ES" sz="2000">
                <a:latin typeface="Tahoma" charset="0"/>
              </a:rPr>
              <a:t>déficit de recursos humanos y las dificultades  para el establecimiento de vínculos con actores considerados clave, emergen como los impedimentos más relevantes. Se menciona la falta de capacidad organizativa institucional. 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5229225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§"/>
            </a:pPr>
            <a:r>
              <a:rPr lang="es-AR" sz="2000" b="1" i="1">
                <a:latin typeface="Tahoma" charset="0"/>
              </a:rPr>
              <a:t>Avances concretos vinculados con acciones previas al Curso</a:t>
            </a:r>
            <a:r>
              <a:rPr lang="es-AR" sz="2000">
                <a:latin typeface="Tahoma" charset="0"/>
              </a:rPr>
              <a:t>:</a:t>
            </a:r>
            <a:r>
              <a:rPr lang="es-ES" sz="2000" b="1">
                <a:latin typeface="Tahoma" charset="0"/>
              </a:rPr>
              <a:t> </a:t>
            </a:r>
            <a:r>
              <a:rPr lang="es-ES" sz="2000">
                <a:latin typeface="Tahoma" charset="0"/>
              </a:rPr>
              <a:t>el Curso aportó diversas herramientas teóricas y metodológicas para obtener los resultados indicados y para fortalecer la propuesta institucional que los contiene.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457200"/>
            <a:ext cx="8858250" cy="884238"/>
          </a:xfrm>
        </p:spPr>
        <p:txBody>
          <a:bodyPr/>
          <a:lstStyle/>
          <a:p>
            <a:pPr algn="ctr" eaLnBrk="1" hangingPunct="1"/>
            <a:r>
              <a:rPr lang="es-AR" sz="3600" b="1" smtClean="0">
                <a:solidFill>
                  <a:schemeClr val="bg2"/>
                </a:solidFill>
                <a:latin typeface="Tahoma" charset="0"/>
              </a:rPr>
              <a:t>Situación actual de la propuesta</a:t>
            </a:r>
          </a:p>
        </p:txBody>
      </p:sp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468313" y="1557338"/>
            <a:ext cx="489585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v"/>
            </a:pPr>
            <a:r>
              <a:rPr lang="es-AR" sz="2400" b="1">
                <a:solidFill>
                  <a:schemeClr val="bg2"/>
                </a:solidFill>
                <a:latin typeface="Tahoma" charset="0"/>
              </a:rPr>
              <a:t>En vías de implementarse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0" y="2636838"/>
            <a:ext cx="914400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§"/>
            </a:pPr>
            <a:r>
              <a:rPr lang="es-AR" sz="2200">
                <a:latin typeface="Tahoma" charset="0"/>
              </a:rPr>
              <a:t> Iniciaron </a:t>
            </a:r>
            <a:r>
              <a:rPr lang="es-ES_tradnl" sz="2200">
                <a:latin typeface="Tahoma" charset="0"/>
              </a:rPr>
              <a:t>un diálogo tendiente a la construcción de cierta viabilidad para la propuesta formulada.</a:t>
            </a:r>
          </a:p>
          <a:p>
            <a:pPr>
              <a:spcBef>
                <a:spcPct val="50000"/>
              </a:spcBef>
            </a:pPr>
            <a:endParaRPr lang="es-ES" sz="2200">
              <a:latin typeface="Tahoma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0" y="3933825"/>
            <a:ext cx="91440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§"/>
            </a:pPr>
            <a:r>
              <a:rPr lang="es-ES_tradnl" sz="2200">
                <a:latin typeface="Tahoma" charset="0"/>
              </a:rPr>
              <a:t> Fue presentada a su jefe inmediato.</a:t>
            </a:r>
          </a:p>
          <a:p>
            <a:pPr>
              <a:spcBef>
                <a:spcPct val="50000"/>
              </a:spcBef>
            </a:pPr>
            <a:endParaRPr lang="es-ES" sz="2200">
              <a:latin typeface="Tahoma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0" y="4868863"/>
            <a:ext cx="914400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s-ES_tradnl" sz="2200">
                <a:latin typeface="Tahoma" charset="0"/>
              </a:rPr>
              <a:t> Se encuentra individualmente comprometido con el tema por intereses personales en el marco de su trayectoria académica.</a:t>
            </a:r>
            <a:endParaRPr lang="es-AR" sz="2200">
              <a:latin typeface="Tahoma" charset="0"/>
            </a:endParaRPr>
          </a:p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endParaRPr lang="es-ES" sz="22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  <p:bldP spid="235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71500"/>
            <a:ext cx="8358188" cy="769938"/>
          </a:xfrm>
        </p:spPr>
        <p:txBody>
          <a:bodyPr/>
          <a:lstStyle/>
          <a:p>
            <a:pPr algn="ctr" eaLnBrk="1" hangingPunct="1"/>
            <a:r>
              <a:rPr lang="es-ES_tradnl" sz="3200" b="1" smtClean="0">
                <a:solidFill>
                  <a:schemeClr val="bg2"/>
                </a:solidFill>
                <a:latin typeface="Tahoma" charset="0"/>
              </a:rPr>
              <a:t>Sobre el Curso y sus contribuciones</a:t>
            </a:r>
            <a:br>
              <a:rPr lang="es-ES_tradnl" sz="3200" b="1" smtClean="0">
                <a:solidFill>
                  <a:schemeClr val="bg2"/>
                </a:solidFill>
                <a:latin typeface="Tahoma" charset="0"/>
              </a:rPr>
            </a:br>
            <a:endParaRPr lang="es-AR" sz="3200" smtClean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569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s-ES_tradnl" sz="2000">
                <a:latin typeface="Tahoma" charset="0"/>
              </a:rPr>
              <a:t>  Ampliación de la perspectiva sobre la salud pública, la adquisición de una nueva conceptualización y la problematización de las prácticas a nivel regional y local (incluye crítica a la conceptualización de la salud pública).</a:t>
            </a:r>
            <a:endParaRPr lang="es-ES" sz="2000">
              <a:latin typeface="Tahoma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87338" y="2349500"/>
            <a:ext cx="88931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s-ES_tradnl" sz="2000">
                <a:latin typeface="Tahoma" charset="0"/>
              </a:rPr>
              <a:t> Actualización de saberes y conocimientos, fortalecimiento de competencias  y de la capacidad de análisis, orientación para el desarrollo de programas de capacitación de recursos humanos.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23850" y="3429000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s-ES_tradnl" sz="2000">
                <a:latin typeface="Tahoma" charset="0"/>
              </a:rPr>
              <a:t> Instancia valiosa de interés o formación personal.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23850" y="4005263"/>
            <a:ext cx="87487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s-ES_tradnl" sz="2000">
                <a:latin typeface="Tahoma" charset="0"/>
              </a:rPr>
              <a:t> Herramientas teóricas, conceptuales y metodológicas,  sistematización de conocimientos y la contextualización para sustentar la toma de decisiones, aprendizaje para la práctica de mucha utilidad para la gestión.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95288" y="5084763"/>
            <a:ext cx="8604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s-AR" sz="2000">
                <a:latin typeface="Tahoma" charset="0"/>
              </a:rPr>
              <a:t> Compartir y transferir (</a:t>
            </a:r>
            <a:r>
              <a:rPr lang="es-AR" sz="2000" i="1">
                <a:latin typeface="Tahoma" charset="0"/>
              </a:rPr>
              <a:t>condicionado por limitaciones presupuestarias, barreras político-institucionales y cambio de autoridades).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95288" y="5967413"/>
            <a:ext cx="8748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s-ES_tradnl" sz="2000">
                <a:latin typeface="Tahoma" charset="0"/>
              </a:rPr>
              <a:t> Intercambio de información y experiencias con otros colegas y reconocimiento de similitudes entre distintos países.</a:t>
            </a:r>
            <a:endParaRPr lang="es-AR" sz="20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3" grpId="0"/>
      <p:bldP spid="24584" grpId="0"/>
      <p:bldP spid="245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647700"/>
          </a:xfrm>
        </p:spPr>
        <p:txBody>
          <a:bodyPr/>
          <a:lstStyle/>
          <a:p>
            <a:pPr algn="ctr" eaLnBrk="1" hangingPunct="1"/>
            <a:r>
              <a:rPr lang="es-ES_tradnl" sz="3600" b="1" smtClean="0">
                <a:solidFill>
                  <a:schemeClr val="bg2"/>
                </a:solidFill>
                <a:latin typeface="Tahoma" charset="0"/>
              </a:rPr>
              <a:t>Sugerencias para futuras ediciones</a:t>
            </a:r>
            <a:endParaRPr lang="es-AR" sz="3600" smtClean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3938" cy="5373687"/>
          </a:xfrm>
        </p:spPr>
        <p:txBody>
          <a:bodyPr/>
          <a:lstStyle/>
          <a:p>
            <a:pPr eaLnBrk="1" hangingPunct="1"/>
            <a:r>
              <a:rPr lang="es-ES" sz="1800" smtClean="0">
                <a:latin typeface="Tahoma" charset="0"/>
              </a:rPr>
              <a:t>En general, comentarios laudatorios sobre contenidos, metodología, carga horaria, tutoría, duración, bibliografía, recursos e interés por eventuales réplicas de esta oferta educativa</a:t>
            </a:r>
          </a:p>
          <a:p>
            <a:pPr eaLnBrk="1" hangingPunct="1">
              <a:buFont typeface="Wingdings" pitchFamily="2" charset="2"/>
              <a:buNone/>
            </a:pPr>
            <a:endParaRPr lang="es-ES" sz="1800" smtClean="0">
              <a:latin typeface="Tahoma" charset="0"/>
            </a:endParaRPr>
          </a:p>
          <a:p>
            <a:pPr eaLnBrk="1" hangingPunct="1"/>
            <a:r>
              <a:rPr lang="es-ES" sz="1800" smtClean="0">
                <a:latin typeface="Tahoma" charset="0"/>
              </a:rPr>
              <a:t>En particular, algunas sugerencias: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s-ES" sz="1600" smtClean="0">
                <a:latin typeface="Tahoma" charset="0"/>
              </a:rPr>
              <a:t>Obligatoriedad del Curso para todo el personal de salud.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s-ES" sz="1600" smtClean="0">
                <a:latin typeface="Tahoma" charset="0"/>
              </a:rPr>
              <a:t>Verificar la oportunidad de las devoluciones de los tutores y la naturaleza del vínculo.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s-ES" sz="1600" smtClean="0">
                <a:latin typeface="Tahoma" charset="0"/>
              </a:rPr>
              <a:t>Revisar la pertinencia del análisis del caso propuesto.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s-ES" sz="1600" smtClean="0">
                <a:latin typeface="Tahoma" charset="0"/>
              </a:rPr>
              <a:t>Transparentar los mecanismos de difusión del Curso ( evitar presiones e influencias).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s-ES" sz="1600" smtClean="0">
                <a:latin typeface="Tahoma" charset="0"/>
              </a:rPr>
              <a:t>Selección más rigurosa de los participantes.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s-ES" sz="1600" smtClean="0">
                <a:latin typeface="Tahoma" charset="0"/>
              </a:rPr>
              <a:t>Promover mayor interés institucional por las propuestas para evitar que sean orientadas por </a:t>
            </a:r>
            <a:r>
              <a:rPr lang="es-ES" sz="1600" i="1" smtClean="0">
                <a:latin typeface="Tahoma" charset="0"/>
              </a:rPr>
              <a:t>intereses individuales, necesidades de formación personal o   beneficios individuales circunstanciales en relación con expectativas laborales actuales o futuras.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s-ES" sz="1600" smtClean="0">
                <a:latin typeface="Tahoma" charset="0"/>
              </a:rPr>
              <a:t>Generar instancias de seguimiento de las propuestas.</a:t>
            </a:r>
          </a:p>
          <a:p>
            <a:pPr lvl="1" eaLnBrk="1" hangingPunct="1">
              <a:buClr>
                <a:schemeClr val="bg2"/>
              </a:buClr>
              <a:buFont typeface="Wingdings" pitchFamily="2" charset="2"/>
              <a:buChar char="§"/>
            </a:pPr>
            <a:r>
              <a:rPr lang="es-ES" sz="1600" smtClean="0">
                <a:latin typeface="Tahoma" charset="0"/>
              </a:rPr>
              <a:t>Contar con el apoyo de OPS para los casos en que se decida replicar el Curso a nivel local.</a:t>
            </a:r>
            <a:endParaRPr lang="es-AR" sz="160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349500"/>
            <a:ext cx="8229600" cy="1371600"/>
          </a:xfrm>
        </p:spPr>
        <p:txBody>
          <a:bodyPr/>
          <a:lstStyle/>
          <a:p>
            <a:pPr algn="ctr"/>
            <a:r>
              <a:rPr lang="es-ES_tradnl" b="1" smtClean="0">
                <a:solidFill>
                  <a:schemeClr val="bg2"/>
                </a:solidFill>
                <a:latin typeface="Tahoma" charset="0"/>
              </a:rPr>
              <a:t>Muchas Gracias!</a:t>
            </a:r>
            <a:endParaRPr lang="es-ES" b="1" smtClean="0">
              <a:solidFill>
                <a:schemeClr val="bg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96875" y="981075"/>
            <a:ext cx="9540875" cy="18002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900" smtClean="0">
                <a:latin typeface="Tahoma" charset="0"/>
              </a:rPr>
              <a:t>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smtClean="0">
                <a:latin typeface="Tahoma" charset="0"/>
              </a:rPr>
              <a:t>        A partir de los objetivos generales y específicos formulados, se planteó una estrategia metodológica que articuló un </a:t>
            </a:r>
            <a:r>
              <a:rPr lang="es-ES" sz="2000" b="1" smtClean="0">
                <a:latin typeface="Tahoma" charset="0"/>
              </a:rPr>
              <a:t>abordaje cuantitativo y cualitativo</a:t>
            </a:r>
            <a:r>
              <a:rPr lang="es-ES" sz="2000" smtClean="0">
                <a:latin typeface="Tahoma" charset="0"/>
              </a:rPr>
              <a:t> </a:t>
            </a:r>
            <a:r>
              <a:rPr lang="es-ES" sz="2000" b="1" smtClean="0">
                <a:latin typeface="Tahoma" charset="0"/>
              </a:rPr>
              <a:t>de fuentes secundarias y primarias.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smtClean="0">
                <a:latin typeface="Tahoma" charset="0"/>
              </a:rPr>
              <a:t>        El estudio fue realizado entre junio y septiembre del 2013.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000" b="1" smtClean="0">
              <a:latin typeface="Tahoma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_tradnl" sz="900" b="1" smtClean="0">
                <a:solidFill>
                  <a:schemeClr val="bg2"/>
                </a:solidFill>
                <a:latin typeface="Tahoma" charset="0"/>
              </a:rPr>
              <a:t>      </a:t>
            </a:r>
            <a:endParaRPr lang="es-ES" sz="800" b="1" smtClean="0">
              <a:latin typeface="Tahoma" charset="0"/>
            </a:endParaRP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2484438" y="404813"/>
            <a:ext cx="4727575" cy="568325"/>
          </a:xfrm>
        </p:spPr>
        <p:txBody>
          <a:bodyPr/>
          <a:lstStyle/>
          <a:p>
            <a:pPr algn="ctr" eaLnBrk="1" hangingPunct="1"/>
            <a:r>
              <a:rPr lang="es-ES_tradnl" sz="2800" b="1" smtClean="0">
                <a:solidFill>
                  <a:schemeClr val="bg2"/>
                </a:solidFill>
                <a:latin typeface="Tahoma" charset="0"/>
              </a:rPr>
              <a:t>                                   Estrategia Metodológica</a:t>
            </a:r>
            <a:endParaRPr lang="es-ES" sz="2800" b="1" smtClean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468313" y="2349500"/>
            <a:ext cx="3887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>
                <a:solidFill>
                  <a:schemeClr val="bg2"/>
                </a:solidFill>
                <a:latin typeface="Tahoma" charset="0"/>
              </a:rPr>
              <a:t>Etapas:</a:t>
            </a:r>
            <a:endParaRPr lang="es-ES" sz="2000" b="1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55650" y="2852738"/>
            <a:ext cx="838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" b="1">
                <a:solidFill>
                  <a:schemeClr val="bg2"/>
                </a:solidFill>
                <a:latin typeface="Tahoma" charset="0"/>
              </a:rPr>
              <a:t>1.</a:t>
            </a:r>
            <a:r>
              <a:rPr lang="es-ES">
                <a:latin typeface="Tahoma" charset="0"/>
              </a:rPr>
              <a:t> Estudio descriptivo con base en datos secundarios disponibles sobre el perfil de los participantes egresados de las dos cohortes.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755650" y="3716338"/>
            <a:ext cx="838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_tradnl" b="1">
                <a:solidFill>
                  <a:schemeClr val="bg2"/>
                </a:solidFill>
                <a:latin typeface="Tahoma" charset="0"/>
              </a:rPr>
              <a:t>2.</a:t>
            </a:r>
            <a:r>
              <a:rPr lang="es-ES_tradnl">
                <a:latin typeface="Tahoma" charset="0"/>
              </a:rPr>
              <a:t> </a:t>
            </a:r>
            <a:r>
              <a:rPr lang="es-ES"/>
              <a:t>Análisis cualitativo a partir de las encuestas de Evaluación Final del Curso completadas por los participantes.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755650" y="4581525"/>
            <a:ext cx="8388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_tradnl" b="1">
                <a:solidFill>
                  <a:schemeClr val="bg2"/>
                </a:solidFill>
                <a:latin typeface="Tahoma" charset="0"/>
              </a:rPr>
              <a:t>3.</a:t>
            </a:r>
            <a:r>
              <a:rPr lang="es-ES_tradnl">
                <a:latin typeface="Tahoma" charset="0"/>
              </a:rPr>
              <a:t> </a:t>
            </a:r>
            <a:r>
              <a:rPr lang="es-ES"/>
              <a:t>Análisis cuanti-cualitativo de una encuesta semi-estructurada aplicada a los 128 egresados de las dos cohortes en relación con el impacto del Curso sobre su actividad profesional y/o laboral actual. 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755650" y="5734050"/>
            <a:ext cx="8388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s-ES_tradnl" b="1">
                <a:solidFill>
                  <a:schemeClr val="bg2"/>
                </a:solidFill>
                <a:latin typeface="Tahoma" charset="0"/>
              </a:rPr>
              <a:t>4.</a:t>
            </a:r>
            <a:r>
              <a:rPr lang="es-ES_tradnl">
                <a:latin typeface="Tahoma" charset="0"/>
              </a:rPr>
              <a:t> </a:t>
            </a:r>
            <a:r>
              <a:rPr lang="es-ES"/>
              <a:t>Análisis cualitativo de entrevistas individuales en profundidad realizadas a una muestra de participantes seleccionados a partir de los resultados obtenidos en la etapa anterior.</a:t>
            </a:r>
            <a:endParaRPr lang="es-E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/>
      <p:bldP spid="88072" grpId="0"/>
      <p:bldP spid="88073" grpId="0"/>
      <p:bldP spid="88074" grpId="0"/>
      <p:bldP spid="880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eaLnBrk="1" hangingPunct="1"/>
            <a:r>
              <a:rPr lang="es-AR" sz="3600" b="1" smtClean="0">
                <a:solidFill>
                  <a:schemeClr val="bg2"/>
                </a:solidFill>
                <a:latin typeface="Tahoma" charset="0"/>
              </a:rPr>
              <a:t>Las etapas: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23850" y="1916113"/>
            <a:ext cx="882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AR" sz="2000" b="1">
                <a:solidFill>
                  <a:schemeClr val="bg2"/>
                </a:solidFill>
                <a:latin typeface="Tahoma" charset="0"/>
              </a:rPr>
              <a:t>Etapa 1:</a:t>
            </a:r>
            <a:r>
              <a:rPr lang="es-AR" sz="2000">
                <a:latin typeface="Tahoma" charset="0"/>
              </a:rPr>
              <a:t> se revisaron las fichas de aplicación de los 128 participantes que finalizaron el Curso en 2010 (77) y 2012 (51).</a:t>
            </a:r>
            <a:endParaRPr lang="es-ES" sz="2000">
              <a:latin typeface="Tahoma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23850" y="2997200"/>
            <a:ext cx="8820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s-AR" sz="2000" b="1">
                <a:solidFill>
                  <a:schemeClr val="bg2"/>
                </a:solidFill>
                <a:latin typeface="Tahoma" charset="0"/>
              </a:rPr>
              <a:t>Etapa 2:</a:t>
            </a:r>
            <a:r>
              <a:rPr lang="es-AR" sz="2000">
                <a:latin typeface="Tahoma" charset="0"/>
              </a:rPr>
              <a:t> se analizaron las respuestas a la Encuesta Final de Evaluación del Curso disponibles en el Campus (en el Campus se registran 53 respuestas en el 2012, lo que hace suponer que existen duplicaciones).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23850" y="4292600"/>
            <a:ext cx="882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AR" sz="2000" b="1">
                <a:solidFill>
                  <a:schemeClr val="bg2"/>
                </a:solidFill>
                <a:latin typeface="Tahoma" charset="0"/>
              </a:rPr>
              <a:t>Etapa 3:</a:t>
            </a:r>
            <a:r>
              <a:rPr lang="es-AR" sz="2000">
                <a:latin typeface="Tahoma" charset="0"/>
              </a:rPr>
              <a:t> se remitió la Encuesta de Opinión a los 128 participantes. Se obtuvieron 76 respuestas (60%).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23850" y="5319713"/>
            <a:ext cx="8820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s-AR" sz="2000" b="1">
                <a:solidFill>
                  <a:schemeClr val="bg2"/>
                </a:solidFill>
                <a:latin typeface="Tahoma" charset="0"/>
              </a:rPr>
              <a:t>Etapa 4:</a:t>
            </a:r>
            <a:r>
              <a:rPr lang="es-AR" sz="2000">
                <a:latin typeface="Tahoma" charset="0"/>
              </a:rPr>
              <a:t> de acuerdo con los criterios establecidos se seleccionaron 22 participantes para ser entrevistados. Se pudieron concretar 16 entrevistas vía Skype.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40" grpId="0"/>
      <p:bldP spid="184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565400"/>
            <a:ext cx="8229600" cy="1371600"/>
          </a:xfrm>
        </p:spPr>
        <p:txBody>
          <a:bodyPr/>
          <a:lstStyle/>
          <a:p>
            <a:pPr algn="ctr" eaLnBrk="1" hangingPunct="1"/>
            <a:r>
              <a:rPr lang="es-ES_tradnl" b="1" smtClean="0">
                <a:solidFill>
                  <a:schemeClr val="bg2"/>
                </a:solidFill>
                <a:latin typeface="Tahoma" charset="0"/>
              </a:rPr>
              <a:t>Resultados del estudio</a:t>
            </a:r>
            <a:endParaRPr lang="es-ES" b="1" smtClean="0">
              <a:solidFill>
                <a:schemeClr val="bg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003" name="Group 99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02450"/>
        </p:xfrm>
        <a:graphic>
          <a:graphicData uri="http://schemas.openxmlformats.org/drawingml/2006/table">
            <a:tbl>
              <a:tblPr/>
              <a:tblGrid>
                <a:gridCol w="2333625"/>
                <a:gridCol w="6810375"/>
              </a:tblGrid>
              <a:tr h="320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Variables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Perfil de los participantes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Número de participantes por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edición del Curso FESP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Año 2010: 77 (60.2%)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Año 2012: 51 (39.8%)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Total: 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Nacionalidad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Los participantes provienen de 15 países.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El Salvador (25.8%), Perú (21.9%) y Uruguay (10.9%) concentraron casi el 60% del total de los participantes en ambas ediciones.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Sexo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 participación de varones (48.4%) y mujeres (51.6%) es relativamente similar en ambas ediciones del Curso.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En el año 2012 se registra un leve predominio de las mujeres (52.9%) por sobre los varones (47.1%).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1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Profesión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Provienen de 19 disciplinas diferentes que, categorizadas, muestran la siguiente distribución: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-Médicos: 57.0%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-Lic. enfermería/enfermeros: 20.3%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- Otros integrantes del equipo de salud: 14.8%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- Otros profesionales: 6.3%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-Sin datos: 1.6%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Ámbito de trabajo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Más del 70% de los participantes desempeñaban diversas actividades en el ámbito público de gestión y, en menor medida, exclusivamente en algún espacio académico-universitario (12.5%).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Es significativamente menor, la incidencia del desempeño en servicios de salud (7%).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Cargo según función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En ambas ediciones, se observa una mayor participación de funcionarios y directivos dedicados a tareas de gestión en el ámbito público (64.8%)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Las funciones académicas y técnicas representan el 15.6% y el 12.5 %, respectivamente.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112713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Arial" charset="0"/>
                        </a:rPr>
                        <a:t>No se verifica una incidencia significativa de las funciones asistenciales (6.3%).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_tradnl" sz="3600" b="1" smtClean="0">
                <a:solidFill>
                  <a:schemeClr val="bg2"/>
                </a:solidFill>
                <a:latin typeface="Tahoma" charset="0"/>
              </a:rPr>
              <a:t>Caracterización del desempeño laboral de los encuestados</a:t>
            </a:r>
            <a:endParaRPr lang="es-ES" sz="3600" b="1" smtClean="0">
              <a:solidFill>
                <a:schemeClr val="bg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Gráfico 3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268413"/>
            <a:ext cx="7345363" cy="4835525"/>
          </a:xfrm>
        </p:spPr>
      </p:pic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258888" y="6165850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341438"/>
            <a:ext cx="7200900" cy="4706937"/>
          </a:xfrm>
        </p:spPr>
      </p:pic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403350" y="6092825"/>
            <a:ext cx="6746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1600">
                <a:latin typeface="Tahoma" charset="0"/>
              </a:rPr>
              <a:t>Fuente: Elaboración propia con base en datos de la Encuesta de Opinión.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íxel">
  <a:themeElements>
    <a:clrScheme name="Pí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í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í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í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í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1552</TotalTime>
  <Words>1295</Words>
  <Application>Microsoft Office PowerPoint</Application>
  <PresentationFormat>On-screen Show (4:3)</PresentationFormat>
  <Paragraphs>151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Wingdings</vt:lpstr>
      <vt:lpstr>Calibri</vt:lpstr>
      <vt:lpstr>Arial Black</vt:lpstr>
      <vt:lpstr>Times New Roman</vt:lpstr>
      <vt:lpstr>Tahoma</vt:lpstr>
      <vt:lpstr>Píxel</vt:lpstr>
      <vt:lpstr>Píxel</vt:lpstr>
      <vt:lpstr>Slide 1</vt:lpstr>
      <vt:lpstr>Objetivos</vt:lpstr>
      <vt:lpstr>                                   Estrategia Metodológica</vt:lpstr>
      <vt:lpstr>Las etapas:</vt:lpstr>
      <vt:lpstr>Resultados del estudio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La propuesta de intervención</vt:lpstr>
      <vt:lpstr>La propuesta de intervención</vt:lpstr>
      <vt:lpstr>Situación actual de la propuesta</vt:lpstr>
      <vt:lpstr>Situación actual de la propuesta</vt:lpstr>
      <vt:lpstr>Situación actual de la propuesta</vt:lpstr>
      <vt:lpstr>Situación actual de la propuesta</vt:lpstr>
      <vt:lpstr>Sobre el Curso y sus contribuciones </vt:lpstr>
      <vt:lpstr>Sugerencias para futuras ediciones</vt:lpstr>
      <vt:lpstr>Muchas Gracias!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Contribución del Campus Virtual de Salud Pública al fortalecimiento de las Funciones Esenciales de Salud Pública: análisis de la experiencia del Curso Virtual Funciones Esenciales de Salud Pública, versión 2010 y 2012</dc:title>
  <dc:creator>Ana</dc:creator>
  <cp:lastModifiedBy>borrellr</cp:lastModifiedBy>
  <cp:revision>59</cp:revision>
  <dcterms:created xsi:type="dcterms:W3CDTF">2014-02-06T19:06:08Z</dcterms:created>
  <dcterms:modified xsi:type="dcterms:W3CDTF">2014-02-25T20:21:28Z</dcterms:modified>
</cp:coreProperties>
</file>