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5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FF8989"/>
    <a:srgbClr val="FFFF99"/>
    <a:srgbClr val="FF505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7562" autoAdjust="0"/>
    <p:restoredTop sz="92756" autoAdjust="0"/>
  </p:normalViewPr>
  <p:slideViewPr>
    <p:cSldViewPr snapToGrid="0">
      <p:cViewPr varScale="1">
        <p:scale>
          <a:sx n="108" d="100"/>
          <a:sy n="108" d="100"/>
        </p:scale>
        <p:origin x="-507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evillaf\Desktop\CaseSampleTim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9982501371244E-2"/>
          <c:y val="6.9019181468595509E-2"/>
          <c:w val="0.86404198338518523"/>
          <c:h val="0.798938839040468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Average of Days Between 
Sample Taken Date &amp; Result Date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Sheet2!$A$2:$A$15</c:f>
              <c:strCache>
                <c:ptCount val="14"/>
                <c:pt idx="0">
                  <c:v>ECU</c:v>
                </c:pt>
                <c:pt idx="1">
                  <c:v>PER</c:v>
                </c:pt>
                <c:pt idx="2">
                  <c:v>DOM</c:v>
                </c:pt>
                <c:pt idx="3">
                  <c:v>GUY</c:v>
                </c:pt>
                <c:pt idx="4">
                  <c:v>HTI</c:v>
                </c:pt>
                <c:pt idx="5">
                  <c:v>BRA</c:v>
                </c:pt>
                <c:pt idx="6">
                  <c:v>PAN</c:v>
                </c:pt>
                <c:pt idx="7">
                  <c:v>MEX</c:v>
                </c:pt>
                <c:pt idx="8">
                  <c:v>VEN</c:v>
                </c:pt>
                <c:pt idx="9">
                  <c:v>COL</c:v>
                </c:pt>
                <c:pt idx="10">
                  <c:v>CHL</c:v>
                </c:pt>
                <c:pt idx="11">
                  <c:v>JAM</c:v>
                </c:pt>
                <c:pt idx="12">
                  <c:v>ARG</c:v>
                </c:pt>
                <c:pt idx="13">
                  <c:v>CUB</c:v>
                </c:pt>
              </c:strCache>
            </c:strRef>
          </c:cat>
          <c:val>
            <c:numRef>
              <c:f>Sheet2!$B$2:$B$15</c:f>
              <c:numCache>
                <c:formatCode>_(* #,##0.0_);_(* \(#,##0.0\);_(* "-"??_);_(@_)</c:formatCode>
                <c:ptCount val="14"/>
                <c:pt idx="0">
                  <c:v>70</c:v>
                </c:pt>
                <c:pt idx="1">
                  <c:v>61.833333333333336</c:v>
                </c:pt>
                <c:pt idx="2">
                  <c:v>50</c:v>
                </c:pt>
                <c:pt idx="3">
                  <c:v>35.333333333333336</c:v>
                </c:pt>
                <c:pt idx="4">
                  <c:v>33.333333333333336</c:v>
                </c:pt>
                <c:pt idx="5">
                  <c:v>31</c:v>
                </c:pt>
                <c:pt idx="6">
                  <c:v>28.5</c:v>
                </c:pt>
                <c:pt idx="7">
                  <c:v>22.065420560747665</c:v>
                </c:pt>
                <c:pt idx="8">
                  <c:v>21.157894736842106</c:v>
                </c:pt>
                <c:pt idx="9">
                  <c:v>18.810810810810811</c:v>
                </c:pt>
                <c:pt idx="10">
                  <c:v>17.5</c:v>
                </c:pt>
                <c:pt idx="11">
                  <c:v>16.666666666666668</c:v>
                </c:pt>
                <c:pt idx="12">
                  <c:v>15.642857142857142</c:v>
                </c:pt>
                <c:pt idx="13">
                  <c:v>12.5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02680448"/>
        <c:axId val="102681984"/>
      </c:barChart>
      <c:catAx>
        <c:axId val="1026804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02681984"/>
        <c:crosses val="autoZero"/>
        <c:auto val="1"/>
        <c:lblAlgn val="ctr"/>
        <c:lblOffset val="100"/>
        <c:noMultiLvlLbl val="0"/>
      </c:catAx>
      <c:valAx>
        <c:axId val="102681984"/>
        <c:scaling>
          <c:orientation val="minMax"/>
          <c:max val="75"/>
          <c:min val="0"/>
        </c:scaling>
        <c:delete val="0"/>
        <c:axPos val="l"/>
        <c:majorGridlines>
          <c:spPr>
            <a:ln>
              <a:gradFill flip="none" rotWithShape="1">
                <a:gsLst>
                  <a:gs pos="0">
                    <a:schemeClr val="accent2">
                      <a:lumMod val="60000"/>
                      <a:lumOff val="40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2">
                      <a:lumMod val="20000"/>
                      <a:lumOff val="80000"/>
                    </a:schemeClr>
                  </a:gs>
                </a:gsLst>
                <a:lin ang="5400000" scaled="1"/>
                <a:tileRect/>
              </a:gra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100" b="0"/>
                </a:pPr>
                <a:r>
                  <a:rPr lang="en-US" sz="1100" b="0" dirty="0" err="1" smtClean="0"/>
                  <a:t>Días</a:t>
                </a:r>
                <a:r>
                  <a:rPr lang="en-US" sz="1100" b="0" dirty="0" smtClean="0"/>
                  <a:t>  </a:t>
                </a:r>
                <a:r>
                  <a:rPr lang="en-US" sz="1100" b="0" dirty="0" err="1" smtClean="0"/>
                  <a:t>promedio</a:t>
                </a:r>
                <a:endParaRPr lang="en-US" sz="1100" b="0" dirty="0"/>
              </a:p>
            </c:rich>
          </c:tx>
          <c:layout>
            <c:manualLayout>
              <c:xMode val="edge"/>
              <c:yMode val="edge"/>
              <c:x val="1.1098207539328614E-2"/>
              <c:y val="0.43251740008596623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02680448"/>
        <c:crosses val="autoZero"/>
        <c:crossBetween val="between"/>
      </c:valAx>
      <c:spPr>
        <a:noFill/>
      </c:spPr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4086D-5826-4DC6-AD5F-F03DD98946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839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9264CA-0674-4D40-A1D0-2918D610AB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561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ABC3FA-C13D-4551-92D7-E18580FB82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701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64FCD-0B2A-4C8D-B6D1-FA5473A76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41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07E92A-5F6F-458E-9873-3CF8A2FF57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5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A6A98-9577-4356-A719-041B9B9D96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84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FE63FE-65DA-4BAA-8339-02D7A1E6A6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32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9A4B5C-A9CB-49FB-9A87-04EDB1C963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10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893933-A8A0-4E76-BC6F-0B9FB329F5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638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22E32-CB04-4444-BE8C-E6C6F036DD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91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47AD7-385D-420F-BE69-B1C7703526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18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5656A-0FF9-416F-8D61-540B58F4EF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40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1A29503-1BCA-4935-A819-BEADD3B519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21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" name="Chart 7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093055"/>
              </p:ext>
            </p:extLst>
          </p:nvPr>
        </p:nvGraphicFramePr>
        <p:xfrm>
          <a:off x="468923" y="1023038"/>
          <a:ext cx="8276492" cy="4822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2" name="Rectangle 29"/>
          <p:cNvSpPr txBox="1">
            <a:spLocks noChangeArrowheads="1"/>
          </p:cNvSpPr>
          <p:nvPr/>
        </p:nvSpPr>
        <p:spPr bwMode="auto">
          <a:xfrm>
            <a:off x="0" y="201425"/>
            <a:ext cx="91440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ES_tradnl" altLang="en-US" sz="2400" b="1" kern="0" dirty="0" smtClean="0"/>
              <a:t>Días promedio entre fechas de toma de muestra </a:t>
            </a:r>
          </a:p>
          <a:p>
            <a:pPr eaLnBrk="1" hangingPunct="1"/>
            <a:r>
              <a:rPr lang="es-ES_tradnl" altLang="en-US" sz="2400" b="1" kern="0" dirty="0" smtClean="0"/>
              <a:t>y fechas de resultado*, Latinoamérica 2014</a:t>
            </a:r>
          </a:p>
        </p:txBody>
      </p: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114300" y="6357845"/>
            <a:ext cx="54610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eaLnBrk="1" hangingPunct="1"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altLang="en-US" dirty="0"/>
              <a:t>* </a:t>
            </a:r>
            <a:r>
              <a:rPr lang="es-ES" altLang="en-US" dirty="0"/>
              <a:t>Datos al 31 de mayo del </a:t>
            </a:r>
            <a:r>
              <a:rPr lang="en-US" altLang="en-US" dirty="0"/>
              <a:t>2014, </a:t>
            </a:r>
            <a:r>
              <a:rPr lang="en-US" altLang="en-US" dirty="0" err="1"/>
              <a:t>excluyendo</a:t>
            </a:r>
            <a:r>
              <a:rPr lang="en-US" altLang="en-US" dirty="0"/>
              <a:t> </a:t>
            </a:r>
            <a:r>
              <a:rPr lang="en-US" altLang="en-US" dirty="0" err="1"/>
              <a:t>casos</a:t>
            </a:r>
            <a:r>
              <a:rPr lang="en-US" altLang="en-US" dirty="0"/>
              <a:t> con </a:t>
            </a:r>
            <a:r>
              <a:rPr lang="en-US" altLang="en-US" dirty="0" err="1"/>
              <a:t>fechas</a:t>
            </a:r>
            <a:r>
              <a:rPr lang="en-US" altLang="en-US" dirty="0"/>
              <a:t> en </a:t>
            </a:r>
            <a:r>
              <a:rPr lang="en-US" altLang="en-US" dirty="0" err="1"/>
              <a:t>blanco</a:t>
            </a:r>
            <a:r>
              <a:rPr lang="en-US" altLang="en-US" dirty="0"/>
              <a:t> o </a:t>
            </a:r>
            <a:r>
              <a:rPr lang="en-US" altLang="en-US" dirty="0" err="1"/>
              <a:t>errores</a:t>
            </a:r>
            <a:r>
              <a:rPr lang="en-US" altLang="en-US" dirty="0"/>
              <a:t>.</a:t>
            </a:r>
          </a:p>
          <a:p>
            <a:r>
              <a:rPr lang="en-US" altLang="en-US" dirty="0"/>
              <a:t>  Fuente: </a:t>
            </a:r>
            <a:r>
              <a:rPr lang="en-US" altLang="en-US" dirty="0" err="1"/>
              <a:t>Reportes</a:t>
            </a:r>
            <a:r>
              <a:rPr lang="en-US" altLang="en-US" dirty="0"/>
              <a:t> de </a:t>
            </a:r>
            <a:r>
              <a:rPr lang="en-US" altLang="en-US" dirty="0" err="1"/>
              <a:t>países</a:t>
            </a:r>
            <a:r>
              <a:rPr lang="en-US" altLang="en-US" dirty="0"/>
              <a:t> en OPS</a:t>
            </a:r>
          </a:p>
        </p:txBody>
      </p:sp>
      <p:pic>
        <p:nvPicPr>
          <p:cNvPr id="36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6229350"/>
            <a:ext cx="2513013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2828999" y="5620341"/>
            <a:ext cx="180391" cy="153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Text Box 10"/>
          <p:cNvSpPr txBox="1">
            <a:spLocks noChangeArrowheads="1"/>
          </p:cNvSpPr>
          <p:nvPr/>
        </p:nvSpPr>
        <p:spPr bwMode="auto">
          <a:xfrm flipH="1">
            <a:off x="1289537" y="5620341"/>
            <a:ext cx="186785" cy="15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8" name="Text Box 11"/>
          <p:cNvSpPr txBox="1">
            <a:spLocks noChangeArrowheads="1"/>
          </p:cNvSpPr>
          <p:nvPr/>
        </p:nvSpPr>
        <p:spPr bwMode="auto">
          <a:xfrm>
            <a:off x="1784104" y="5612441"/>
            <a:ext cx="208496" cy="15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6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9" name="Text Box 13"/>
          <p:cNvSpPr txBox="1">
            <a:spLocks noChangeArrowheads="1"/>
          </p:cNvSpPr>
          <p:nvPr/>
        </p:nvSpPr>
        <p:spPr bwMode="auto">
          <a:xfrm>
            <a:off x="3352801" y="5612441"/>
            <a:ext cx="15438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0" name="Text Box 14"/>
          <p:cNvSpPr txBox="1">
            <a:spLocks noChangeArrowheads="1"/>
          </p:cNvSpPr>
          <p:nvPr/>
        </p:nvSpPr>
        <p:spPr bwMode="auto">
          <a:xfrm>
            <a:off x="5922495" y="5612442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37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1" name="Text Box 15"/>
          <p:cNvSpPr txBox="1">
            <a:spLocks noChangeArrowheads="1"/>
          </p:cNvSpPr>
          <p:nvPr/>
        </p:nvSpPr>
        <p:spPr bwMode="auto">
          <a:xfrm>
            <a:off x="7429874" y="5612442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56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2" name="Text Box 17"/>
          <p:cNvSpPr txBox="1">
            <a:spLocks noChangeArrowheads="1"/>
          </p:cNvSpPr>
          <p:nvPr/>
        </p:nvSpPr>
        <p:spPr bwMode="auto">
          <a:xfrm>
            <a:off x="4353169" y="5612441"/>
            <a:ext cx="165027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3" name="Text Box 18"/>
          <p:cNvSpPr txBox="1">
            <a:spLocks noChangeArrowheads="1"/>
          </p:cNvSpPr>
          <p:nvPr/>
        </p:nvSpPr>
        <p:spPr bwMode="auto">
          <a:xfrm>
            <a:off x="6403940" y="5612442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24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4" name="Text Box 22"/>
          <p:cNvSpPr txBox="1">
            <a:spLocks noChangeArrowheads="1"/>
          </p:cNvSpPr>
          <p:nvPr/>
        </p:nvSpPr>
        <p:spPr bwMode="auto">
          <a:xfrm>
            <a:off x="4842159" y="5612442"/>
            <a:ext cx="211596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107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5" name="Text Box 23"/>
          <p:cNvSpPr txBox="1">
            <a:spLocks noChangeArrowheads="1"/>
          </p:cNvSpPr>
          <p:nvPr/>
        </p:nvSpPr>
        <p:spPr bwMode="auto">
          <a:xfrm>
            <a:off x="6963002" y="5612442"/>
            <a:ext cx="148997" cy="153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6" name="Text Box 24"/>
          <p:cNvSpPr txBox="1">
            <a:spLocks noChangeArrowheads="1"/>
          </p:cNvSpPr>
          <p:nvPr/>
        </p:nvSpPr>
        <p:spPr bwMode="auto">
          <a:xfrm>
            <a:off x="7977467" y="5620340"/>
            <a:ext cx="150532" cy="15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7" name="Text Box 26"/>
          <p:cNvSpPr txBox="1">
            <a:spLocks noChangeArrowheads="1"/>
          </p:cNvSpPr>
          <p:nvPr/>
        </p:nvSpPr>
        <p:spPr bwMode="auto">
          <a:xfrm>
            <a:off x="2341087" y="5612441"/>
            <a:ext cx="163364" cy="15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8" name="Text Box 28"/>
          <p:cNvSpPr txBox="1">
            <a:spLocks noChangeArrowheads="1"/>
          </p:cNvSpPr>
          <p:nvPr/>
        </p:nvSpPr>
        <p:spPr bwMode="auto">
          <a:xfrm>
            <a:off x="522845" y="5613315"/>
            <a:ext cx="658835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 (</a:t>
            </a:r>
            <a:r>
              <a:rPr lang="en-US" altLang="en-US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casos</a:t>
            </a:r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</a:t>
            </a:r>
            <a:r>
              <a:rPr lang="en-US" altLang="en-US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=</a:t>
            </a:r>
          </a:p>
        </p:txBody>
      </p:sp>
      <p:sp>
        <p:nvSpPr>
          <p:cNvPr id="69" name="Text Box 17"/>
          <p:cNvSpPr txBox="1">
            <a:spLocks noChangeArrowheads="1"/>
          </p:cNvSpPr>
          <p:nvPr/>
        </p:nvSpPr>
        <p:spPr bwMode="auto">
          <a:xfrm>
            <a:off x="3872650" y="5612441"/>
            <a:ext cx="148237" cy="154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0" name="Text Box 14"/>
          <p:cNvSpPr txBox="1">
            <a:spLocks noChangeArrowheads="1"/>
          </p:cNvSpPr>
          <p:nvPr/>
        </p:nvSpPr>
        <p:spPr bwMode="auto">
          <a:xfrm>
            <a:off x="5434266" y="5612441"/>
            <a:ext cx="141064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19</a:t>
            </a:r>
            <a:endParaRPr lang="en-US" alt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06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2230</TotalTime>
  <Words>62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Pan American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Proportion of Acute Flaccid Paralysis (AFP) cases pending classification, the Americas, 2007*</dc:title>
  <dc:creator>PAHO Lan User</dc:creator>
  <cp:lastModifiedBy>Revilla, Mr. Fernando (WDC)</cp:lastModifiedBy>
  <cp:revision>96</cp:revision>
  <dcterms:created xsi:type="dcterms:W3CDTF">2007-11-01T14:35:31Z</dcterms:created>
  <dcterms:modified xsi:type="dcterms:W3CDTF">2014-06-13T14:55:24Z</dcterms:modified>
</cp:coreProperties>
</file>