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23" r:id="rId2"/>
    <p:sldId id="337" r:id="rId3"/>
    <p:sldId id="295" r:id="rId4"/>
    <p:sldId id="325" r:id="rId5"/>
    <p:sldId id="328" r:id="rId6"/>
    <p:sldId id="305" r:id="rId7"/>
    <p:sldId id="299" r:id="rId8"/>
    <p:sldId id="300" r:id="rId9"/>
    <p:sldId id="304" r:id="rId10"/>
    <p:sldId id="333" r:id="rId11"/>
    <p:sldId id="326" r:id="rId12"/>
    <p:sldId id="329" r:id="rId13"/>
    <p:sldId id="331" r:id="rId14"/>
    <p:sldId id="327" r:id="rId15"/>
    <p:sldId id="332" r:id="rId16"/>
    <p:sldId id="334" r:id="rId17"/>
    <p:sldId id="335" r:id="rId18"/>
    <p:sldId id="340" r:id="rId19"/>
    <p:sldId id="336" r:id="rId20"/>
    <p:sldId id="344" r:id="rId21"/>
    <p:sldId id="306" r:id="rId22"/>
    <p:sldId id="342" r:id="rId23"/>
    <p:sldId id="343" r:id="rId24"/>
    <p:sldId id="32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verview and Objectives" id="{ABA716BF-3A5C-4ADB-94C9-CFEF84EBA240}">
          <p14:sldIdLst>
            <p14:sldId id="323"/>
            <p14:sldId id="337"/>
            <p14:sldId id="295"/>
            <p14:sldId id="325"/>
            <p14:sldId id="328"/>
            <p14:sldId id="305"/>
            <p14:sldId id="299"/>
            <p14:sldId id="300"/>
            <p14:sldId id="304"/>
            <p14:sldId id="333"/>
            <p14:sldId id="326"/>
            <p14:sldId id="329"/>
            <p14:sldId id="331"/>
            <p14:sldId id="327"/>
            <p14:sldId id="332"/>
            <p14:sldId id="334"/>
            <p14:sldId id="335"/>
            <p14:sldId id="340"/>
            <p14:sldId id="336"/>
            <p14:sldId id="344"/>
            <p14:sldId id="306"/>
            <p14:sldId id="342"/>
            <p14:sldId id="343"/>
            <p14:sldId id="324"/>
          </p14:sldIdLst>
        </p14:section>
        <p14:section name="Topic 1" id="{6D9936A3-3945-4757-BC8B-B5C252D8E036}">
          <p14:sldIdLst/>
        </p14:section>
        <p14:section name="Conclusion and Summary" id="{790CEF5B-569A-4C2F-BED5-750B08C0E5A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7" autoAdjust="0"/>
    <p:restoredTop sz="83977" autoAdjust="0"/>
  </p:normalViewPr>
  <p:slideViewPr>
    <p:cSldViewPr>
      <p:cViewPr varScale="1">
        <p:scale>
          <a:sx n="59" d="100"/>
          <a:sy n="59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5/30/2014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76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5/30/2014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41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06D6D-1793-4A96-971F-4B3EE4DFD9C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870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06D6D-1793-4A96-971F-4B3EE4DFD9C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271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407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SV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Atención Integrada significa “cuidados coordinados alrededor de las personas”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4B708D-9E45-4C55-BEBD-7AB884A6DF49}" type="slidenum">
              <a:rPr lang="en-GB" altLang="en-US" smtClean="0"/>
              <a:pPr>
                <a:defRPr/>
              </a:pPr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9522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61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06D6D-1793-4A96-971F-4B3EE4DFD9C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7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04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00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035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18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18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5/30/2014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23F66-CC38-428D-98BA-2005E2423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89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4601-F791-4E27-A04E-B06A4AC906E3}" type="datetimeFigureOut">
              <a:rPr lang="en-GB" smtClean="0"/>
              <a:t>30/05/2014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B472-6969-45A5-8D47-D6EF5064DD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5/30/2014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  <p:sldLayoutId id="2147483664" r:id="rId13"/>
    <p:sldLayoutId id="2147483665" r:id="rId14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nickgoodwin@integratedcarefoundation.or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6.png"/><Relationship Id="rId4" Type="http://schemas.openxmlformats.org/officeDocument/2006/relationships/hyperlink" Target="http://www.integratedcarefoundation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2130425"/>
            <a:ext cx="7704856" cy="2162671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 smtClean="0"/>
              <a:t>Understanding people-</a:t>
            </a:r>
            <a:r>
              <a:rPr lang="en-GB" sz="3200" b="1" dirty="0" err="1" smtClean="0"/>
              <a:t>centered</a:t>
            </a:r>
            <a:r>
              <a:rPr lang="en-GB" sz="3200" b="1" dirty="0" smtClean="0"/>
              <a:t> </a:t>
            </a:r>
            <a:br>
              <a:rPr lang="en-GB" sz="3200" b="1" dirty="0" smtClean="0"/>
            </a:br>
            <a:r>
              <a:rPr lang="en-GB" sz="3200" b="1" dirty="0" smtClean="0"/>
              <a:t>integrated care: </a:t>
            </a:r>
            <a:br>
              <a:rPr lang="en-GB" sz="3200" b="1" dirty="0" smtClean="0"/>
            </a:br>
            <a:r>
              <a:rPr lang="en-GB" sz="3200" b="1" dirty="0" smtClean="0"/>
              <a:t>principles and processes</a:t>
            </a:r>
            <a:endParaRPr lang="en-GB" sz="2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4293096"/>
            <a:ext cx="6696744" cy="2232248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Dr Nick Goodwin</a:t>
            </a:r>
          </a:p>
          <a:p>
            <a:r>
              <a:rPr lang="en-GB" sz="2000" b="1" dirty="0" smtClean="0">
                <a:solidFill>
                  <a:schemeClr val="tx1"/>
                </a:solidFill>
              </a:rPr>
              <a:t>CEO, International Foundation for Integrated Care</a:t>
            </a:r>
          </a:p>
          <a:p>
            <a:endParaRPr lang="en-GB" sz="2000" dirty="0" smtClean="0">
              <a:solidFill>
                <a:schemeClr val="tx1"/>
              </a:solidFill>
            </a:endParaRPr>
          </a:p>
          <a:p>
            <a:r>
              <a:rPr lang="en-GB" sz="2000" dirty="0" smtClean="0">
                <a:solidFill>
                  <a:schemeClr val="tx1"/>
                </a:solidFill>
              </a:rPr>
              <a:t>Webinar No.6: People-</a:t>
            </a:r>
            <a:r>
              <a:rPr lang="en-GB" sz="2000" dirty="0" err="1" smtClean="0">
                <a:solidFill>
                  <a:schemeClr val="tx1"/>
                </a:solidFill>
              </a:rPr>
              <a:t>Centered</a:t>
            </a:r>
            <a:r>
              <a:rPr lang="en-GB" sz="2000" dirty="0" smtClean="0">
                <a:solidFill>
                  <a:schemeClr val="tx1"/>
                </a:solidFill>
              </a:rPr>
              <a:t> Models of Care and Integrated Health Services. Universal Health Coverage: Building a path forward in the Region of the Americas, 2</a:t>
            </a:r>
            <a:r>
              <a:rPr lang="en-GB" sz="2000" baseline="30000" dirty="0" smtClean="0">
                <a:solidFill>
                  <a:schemeClr val="tx1"/>
                </a:solidFill>
              </a:rPr>
              <a:t>nd</a:t>
            </a:r>
            <a:r>
              <a:rPr lang="en-GB" sz="2000" dirty="0" smtClean="0">
                <a:solidFill>
                  <a:schemeClr val="tx1"/>
                </a:solidFill>
              </a:rPr>
              <a:t> June 2014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4" name="Picture 4" descr="PapelCart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7"/>
            <a:ext cx="4412356" cy="210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57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nl-NL" sz="4000" dirty="0" smtClean="0"/>
              <a:t>The promise of integrated care</a:t>
            </a:r>
          </a:p>
        </p:txBody>
      </p:sp>
      <p:sp>
        <p:nvSpPr>
          <p:cNvPr id="11267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1600200"/>
            <a:ext cx="4320480" cy="4709120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buNone/>
            </a:pPr>
            <a:r>
              <a:rPr lang="en-AU" dirty="0" smtClean="0"/>
              <a:t>The hypothesis for integrated care is that it can contribute to meeting the </a:t>
            </a:r>
            <a:r>
              <a:rPr lang="en-AU" b="1" dirty="0" smtClean="0">
                <a:solidFill>
                  <a:srgbClr val="18579B"/>
                </a:solidFill>
              </a:rPr>
              <a:t>“Triple Aim” </a:t>
            </a:r>
            <a:r>
              <a:rPr lang="en-AU" dirty="0" smtClean="0"/>
              <a:t>goal in health systems</a:t>
            </a:r>
            <a:endParaRPr lang="en-AU" b="1" dirty="0">
              <a:solidFill>
                <a:srgbClr val="18579B"/>
              </a:solidFill>
            </a:endParaRPr>
          </a:p>
          <a:p>
            <a:r>
              <a:rPr lang="en-AU" b="1" dirty="0" smtClean="0"/>
              <a:t>Improving the user’s care experience </a:t>
            </a:r>
            <a:r>
              <a:rPr lang="en-AU" dirty="0" smtClean="0"/>
              <a:t>(e.g. satisfaction, confidence, trust)</a:t>
            </a:r>
          </a:p>
          <a:p>
            <a:r>
              <a:rPr lang="en-AU" b="1" dirty="0" smtClean="0"/>
              <a:t>Improving the health of people and populations </a:t>
            </a:r>
            <a:r>
              <a:rPr lang="en-AU" dirty="0" smtClean="0"/>
              <a:t>(e.g. morbidity, mortality, quality of life, reduced hospitalisations)</a:t>
            </a:r>
          </a:p>
          <a:p>
            <a:r>
              <a:rPr lang="en-AU" b="1" dirty="0" smtClean="0"/>
              <a:t>Improving the cost-effectiveness </a:t>
            </a:r>
            <a:r>
              <a:rPr lang="en-AU" dirty="0" smtClean="0"/>
              <a:t>of care systems (e.g. functional and technical efficiency)</a:t>
            </a:r>
          </a:p>
        </p:txBody>
      </p:sp>
      <p:pic>
        <p:nvPicPr>
          <p:cNvPr id="4" name="Picture 3" descr="ANd9GcQRzLzhGLHmr8Jc6u4BoeWThp-H2wh8IvoTZEk4tmpavdhke25H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104" y="2420888"/>
            <a:ext cx="324036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599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sz="4800" b="1" dirty="0" smtClean="0"/>
          </a:p>
          <a:p>
            <a:pPr algn="ctr"/>
            <a:r>
              <a:rPr lang="en-US" sz="4000" b="1" dirty="0" smtClean="0"/>
              <a:t>Person-Centered and </a:t>
            </a:r>
          </a:p>
          <a:p>
            <a:pPr algn="ctr"/>
            <a:r>
              <a:rPr lang="en-US" sz="4000" b="1" dirty="0" smtClean="0"/>
              <a:t>People-Centered Care</a:t>
            </a:r>
            <a:endParaRPr lang="en-US" sz="40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881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smtClean="0"/>
              <a:t/>
            </a:r>
            <a:br>
              <a:rPr lang="en-GB" b="1" smtClean="0"/>
            </a:br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333375"/>
            <a:ext cx="7787208" cy="5472113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endParaRPr lang="en-GB" sz="2000" b="1" dirty="0" smtClean="0"/>
          </a:p>
          <a:p>
            <a:pPr lvl="0"/>
            <a:r>
              <a:rPr lang="en-GB" sz="2400" b="1" dirty="0"/>
              <a:t>Person centred care</a:t>
            </a:r>
            <a:r>
              <a:rPr lang="en-GB" sz="2400" dirty="0"/>
              <a:t> is about care approaches and practices that see the person as a whole with many levels of needs and goals with these needs coming from their own personal social determinants of health. Hence, </a:t>
            </a:r>
            <a:r>
              <a:rPr lang="en-GB" sz="2400" u="sng" dirty="0"/>
              <a:t>to be ‘person-centred’ means being responsive to holistic needs and so tailor care to individuals’ or group’s specific characteristics and potential.</a:t>
            </a:r>
          </a:p>
          <a:p>
            <a:pPr lvl="0"/>
            <a:r>
              <a:rPr lang="en-GB" sz="2400" b="1" dirty="0"/>
              <a:t>People centred care</a:t>
            </a:r>
            <a:r>
              <a:rPr lang="en-GB" sz="2400" dirty="0"/>
              <a:t> goes beyond a model or care that confronts common epidemiological population profiles to one that </a:t>
            </a:r>
            <a:r>
              <a:rPr lang="en-GB" sz="2400" u="sng" dirty="0"/>
              <a:t>considers holistic needs and aims of the community in an evolutionary movement that should strengthens individuals and communities’ competencies and action towards health and well-being</a:t>
            </a:r>
            <a:r>
              <a:rPr lang="en-GB" sz="2400" dirty="0"/>
              <a:t>. People centred care also encompasses person-centred care.</a:t>
            </a:r>
          </a:p>
          <a:p>
            <a:pPr marL="0" indent="0" algn="ctr">
              <a:buFontTx/>
              <a:buNone/>
              <a:defRPr/>
            </a:pPr>
            <a:endParaRPr lang="en-GB" b="1" dirty="0"/>
          </a:p>
          <a:p>
            <a:pPr marL="0" indent="0" algn="ctr">
              <a:buFontTx/>
              <a:buNone/>
              <a:defRPr/>
            </a:pPr>
            <a:endParaRPr lang="en-GB" b="1" dirty="0" smtClean="0"/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6834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smtClean="0"/>
              <a:t/>
            </a:r>
            <a:br>
              <a:rPr lang="en-GB" b="1" smtClean="0"/>
            </a:br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60649"/>
            <a:ext cx="3312368" cy="6480720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GB" sz="2400" b="1" dirty="0" smtClean="0"/>
              <a:t>People </a:t>
            </a:r>
            <a:r>
              <a:rPr lang="en-GB" sz="2400" b="1" dirty="0"/>
              <a:t>centred </a:t>
            </a:r>
            <a:r>
              <a:rPr lang="en-GB" sz="2400" b="1" dirty="0" smtClean="0"/>
              <a:t>care: Key principles </a:t>
            </a:r>
            <a:r>
              <a:rPr lang="en-GB" sz="2400" dirty="0" smtClean="0"/>
              <a:t>(Montenegro et al, 2010)</a:t>
            </a:r>
            <a:endParaRPr lang="en-GB" sz="2400" b="1" dirty="0" smtClean="0"/>
          </a:p>
          <a:p>
            <a:pPr marL="0" lvl="0" indent="0">
              <a:buNone/>
            </a:pPr>
            <a:endParaRPr lang="en-GB" sz="2400" dirty="0"/>
          </a:p>
          <a:p>
            <a:pPr marL="457200" lvl="0" indent="-457200">
              <a:buFont typeface="+mj-lt"/>
              <a:buAutoNum type="arabicPeriod"/>
            </a:pPr>
            <a:r>
              <a:rPr lang="en-GB" sz="2400" dirty="0" smtClean="0"/>
              <a:t>Promotion of health and wellbeing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 smtClean="0"/>
              <a:t>Focus on whole-person care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 smtClean="0"/>
              <a:t>Care for all people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 smtClean="0"/>
              <a:t>Partnership and participation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 smtClean="0"/>
              <a:t>Sensitivity to social/cultural diversity and context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 smtClean="0"/>
              <a:t>Quality of relationship and communication between the system and users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 smtClean="0"/>
              <a:t>Tailored and responsive care – i.e. to individual needs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 smtClean="0"/>
              <a:t>Comprehensive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 smtClean="0"/>
              <a:t>Continuous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 smtClean="0"/>
              <a:t>Right and responsibilities</a:t>
            </a:r>
          </a:p>
          <a:p>
            <a:pPr marL="0" indent="0" algn="ctr">
              <a:buFontTx/>
              <a:buNone/>
              <a:defRPr/>
            </a:pPr>
            <a:endParaRPr lang="en-GB" b="1" dirty="0"/>
          </a:p>
          <a:p>
            <a:pPr marL="0" indent="0" algn="ctr">
              <a:buFontTx/>
              <a:buNone/>
              <a:defRPr/>
            </a:pPr>
            <a:endParaRPr lang="en-GB" b="1" dirty="0" smtClean="0"/>
          </a:p>
          <a:p>
            <a:pPr>
              <a:defRPr/>
            </a:pPr>
            <a:endParaRPr lang="en-GB" dirty="0"/>
          </a:p>
        </p:txBody>
      </p:sp>
      <p:pic>
        <p:nvPicPr>
          <p:cNvPr id="6" name="Picture 5" descr="http://public.qualityforum.org/Chart%20Graphics/MCC%20Conceptual%20Model%20Case%20Study%20with%20Measurement%20Opportunities%20for%20Patient%20and%20Family-Centered%20Care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828" y="1988840"/>
            <a:ext cx="497117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89033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sz="4800" b="1" dirty="0" smtClean="0"/>
          </a:p>
          <a:p>
            <a:r>
              <a:rPr lang="en-US" sz="4000" b="1" dirty="0" smtClean="0"/>
              <a:t>The Relationship between Integrated Care and People-Centered Care</a:t>
            </a:r>
            <a:endParaRPr lang="en-US" sz="40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038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313403"/>
            <a:ext cx="4968552" cy="369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4869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" y="4273843"/>
            <a:ext cx="75152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2428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sz="4800" b="1" dirty="0" smtClean="0"/>
          </a:p>
          <a:p>
            <a:pPr algn="ctr"/>
            <a:r>
              <a:rPr lang="en-US" sz="4000" b="1" dirty="0" smtClean="0"/>
              <a:t>Some Case Examples</a:t>
            </a:r>
            <a:endParaRPr lang="en-US" sz="40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919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99592" y="317443"/>
            <a:ext cx="4038600" cy="663285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Torbay, United Kingdom</a:t>
            </a:r>
            <a:endParaRPr lang="en-GB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9758"/>
            <a:ext cx="3888432" cy="54853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0692"/>
            <a:ext cx="3672408" cy="624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10296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Sweden</a:t>
            </a:r>
            <a:br>
              <a:rPr lang="en-GB" sz="3200" b="1" dirty="0" smtClean="0"/>
            </a:br>
            <a:r>
              <a:rPr lang="en-GB" sz="3200" b="1" dirty="0" err="1" smtClean="0"/>
              <a:t>Norrtalje</a:t>
            </a:r>
            <a:r>
              <a:rPr lang="en-GB" sz="3200" b="1" dirty="0" smtClean="0"/>
              <a:t>, North Stockholm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3136"/>
          </a:xfrm>
        </p:spPr>
        <p:txBody>
          <a:bodyPr>
            <a:normAutofit lnSpcReduction="10000"/>
          </a:bodyPr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97152"/>
          </a:xfrm>
        </p:spPr>
        <p:txBody>
          <a:bodyPr>
            <a:normAutofit lnSpcReduction="10000"/>
          </a:bodyPr>
          <a:lstStyle/>
          <a:p>
            <a:r>
              <a:rPr lang="en-GB" sz="1800" dirty="0" smtClean="0"/>
              <a:t>Joint governing committee between local authority (social care) and Stockholm County Council (health care)</a:t>
            </a:r>
            <a:r>
              <a:rPr lang="en-GB" sz="1800" dirty="0"/>
              <a:t> </a:t>
            </a:r>
            <a:r>
              <a:rPr lang="en-GB" sz="1800" dirty="0" smtClean="0"/>
              <a:t>with joint funding (56k)</a:t>
            </a:r>
          </a:p>
          <a:p>
            <a:r>
              <a:rPr lang="en-GB" sz="1800" dirty="0" smtClean="0"/>
              <a:t>Focus on health promotion and prevention</a:t>
            </a:r>
          </a:p>
          <a:p>
            <a:r>
              <a:rPr lang="en-GB" sz="1800" dirty="0" smtClean="0"/>
              <a:t>Development of joint health and social care teams, e.g. including intensive home-based case management for older people for better transitions to/from hospital</a:t>
            </a:r>
          </a:p>
          <a:p>
            <a:r>
              <a:rPr lang="en-GB" sz="1800" dirty="0" smtClean="0"/>
              <a:t>Moving to a shared care record</a:t>
            </a:r>
          </a:p>
          <a:p>
            <a:r>
              <a:rPr lang="en-GB" sz="1800" dirty="0" smtClean="0"/>
              <a:t>Professional report improved care co-ordination and patients get faster access to care</a:t>
            </a:r>
          </a:p>
          <a:p>
            <a:r>
              <a:rPr lang="en-GB" sz="1800" dirty="0" smtClean="0"/>
              <a:t>Reduction in nursing home  placements</a:t>
            </a:r>
          </a:p>
          <a:p>
            <a:r>
              <a:rPr lang="en-GB" sz="1800" dirty="0" smtClean="0"/>
              <a:t>Lower costs for home care support</a:t>
            </a:r>
          </a:p>
        </p:txBody>
      </p:sp>
      <p:pic>
        <p:nvPicPr>
          <p:cNvPr id="4098" name="il_fi" descr="Landskarta_sverige_webb4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4176464" cy="385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8" y="5701194"/>
            <a:ext cx="2684860" cy="93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53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20" y="1484784"/>
            <a:ext cx="3327291" cy="47720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5-Point Star 6"/>
          <p:cNvSpPr/>
          <p:nvPr/>
        </p:nvSpPr>
        <p:spPr>
          <a:xfrm>
            <a:off x="4936580" y="4119642"/>
            <a:ext cx="360039" cy="18415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5116600" y="4303792"/>
            <a:ext cx="360039" cy="18415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556" y="1459795"/>
            <a:ext cx="2312333" cy="173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3248980"/>
            <a:ext cx="4327777" cy="30474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82490" y="287070"/>
            <a:ext cx="60484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New Zealand</a:t>
            </a:r>
          </a:p>
          <a:p>
            <a:r>
              <a:rPr lang="en-GB" sz="2800" b="1" dirty="0" smtClean="0"/>
              <a:t>Te </a:t>
            </a:r>
            <a:r>
              <a:rPr lang="en-GB" sz="2800" b="1" dirty="0" err="1" smtClean="0"/>
              <a:t>Whiringa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Ora</a:t>
            </a:r>
            <a:r>
              <a:rPr lang="en-GB" sz="2800" b="1" dirty="0" smtClean="0"/>
              <a:t>, Eastern Bay of Plenty</a:t>
            </a:r>
            <a:endParaRPr lang="en-GB" sz="2800" b="1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092280" y="1988840"/>
            <a:ext cx="0" cy="1881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8515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integratedcarefoundation.org/sites/default/files/field/image/banner_slideshow_mund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81128"/>
            <a:ext cx="5412861" cy="202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Outline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88024" y="2060848"/>
            <a:ext cx="4038600" cy="4021907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400" dirty="0" smtClean="0"/>
              <a:t>Understanding integrated care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400" dirty="0" smtClean="0"/>
              <a:t>The difference between integration of services and integrated care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400" dirty="0" smtClean="0"/>
              <a:t>Universal health coverage, people-</a:t>
            </a:r>
            <a:r>
              <a:rPr lang="en-GB" sz="3400" dirty="0" err="1" smtClean="0"/>
              <a:t>centered</a:t>
            </a:r>
            <a:r>
              <a:rPr lang="en-GB" sz="3400" dirty="0" smtClean="0"/>
              <a:t> care and integrated care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400" dirty="0" smtClean="0"/>
              <a:t>Case examples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400" dirty="0" smtClean="0"/>
              <a:t>Conclusions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6"/>
          <p:cNvSpPr>
            <a:spLocks noGrp="1"/>
          </p:cNvSpPr>
          <p:nvPr>
            <p:ph sz="half" idx="2"/>
          </p:nvPr>
        </p:nvSpPr>
        <p:spPr>
          <a:xfrm>
            <a:off x="755576" y="1556792"/>
            <a:ext cx="4038600" cy="5054159"/>
          </a:xfrm>
          <a:solidFill>
            <a:schemeClr val="tx2">
              <a:lumMod val="20000"/>
              <a:lumOff val="80000"/>
              <a:alpha val="74000"/>
            </a:schemeClr>
          </a:solidFill>
        </p:spPr>
        <p:txBody>
          <a:bodyPr rtlCol="0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Dr Nick Goodwin is CEO of the International Foundation for Integrated Care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IFIC is a non-profit members’ network that crosses organisational and professional boundaries to bring people together to advance the science, knowledge and adoption of integrated care policy and practice.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The Foundation seeks to achieve this through the development and exchange of ideas among academics, researchers, managers, clinicians, policy makers and users and carers of services throughout the World.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</p:txBody>
      </p:sp>
      <p:pic>
        <p:nvPicPr>
          <p:cNvPr id="5122" name="Picture 2" descr="http://www.integratedcarefoundation.org/sites/default/files/styles/thumbnail/public/pictures/picture-31-1363023987.jpg?itok=HGZUoRB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66" y="332655"/>
            <a:ext cx="1240334" cy="157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1822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711096"/>
          </a:xfrm>
        </p:spPr>
        <p:txBody>
          <a:bodyPr>
            <a:normAutofit/>
          </a:bodyPr>
          <a:lstStyle/>
          <a:p>
            <a:r>
              <a:rPr lang="en-GB" sz="3200" dirty="0" smtClean="0"/>
              <a:t>Te </a:t>
            </a:r>
            <a:r>
              <a:rPr lang="en-GB" sz="3200" dirty="0" err="1" smtClean="0"/>
              <a:t>Whiringa</a:t>
            </a:r>
            <a:r>
              <a:rPr lang="en-GB" sz="3200" dirty="0" smtClean="0"/>
              <a:t> </a:t>
            </a:r>
            <a:r>
              <a:rPr lang="en-GB" sz="3200" dirty="0" err="1" smtClean="0"/>
              <a:t>Ora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980728"/>
            <a:ext cx="7859216" cy="568863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3800" b="1" dirty="0"/>
              <a:t>Organisation</a:t>
            </a:r>
          </a:p>
          <a:p>
            <a:r>
              <a:rPr lang="en-GB" sz="3800" dirty="0" smtClean="0"/>
              <a:t>Merger </a:t>
            </a:r>
            <a:r>
              <a:rPr lang="en-GB" sz="3800" dirty="0"/>
              <a:t>of three primary care agencies in the Eastern Bay of Plenty region to create the Eastern Bay Primary Care Alliance (EBPHA</a:t>
            </a:r>
            <a:r>
              <a:rPr lang="en-GB" sz="3800" dirty="0" smtClean="0"/>
              <a:t>). Collaborative model with </a:t>
            </a:r>
            <a:r>
              <a:rPr lang="en-GB" sz="3800" dirty="0"/>
              <a:t>a community-based health and disability support </a:t>
            </a:r>
            <a:r>
              <a:rPr lang="en-GB" sz="3800" dirty="0" smtClean="0"/>
              <a:t>provider</a:t>
            </a:r>
          </a:p>
          <a:p>
            <a:pPr marL="0" indent="0">
              <a:buNone/>
            </a:pPr>
            <a:r>
              <a:rPr lang="en-GB" sz="3800" b="1" dirty="0" smtClean="0"/>
              <a:t>Objectives</a:t>
            </a:r>
            <a:endParaRPr lang="en-GB" sz="3800" b="1" dirty="0"/>
          </a:p>
          <a:p>
            <a:r>
              <a:rPr lang="en-GB" sz="3800" dirty="0" smtClean="0"/>
              <a:t>providing access to care; reducing </a:t>
            </a:r>
            <a:r>
              <a:rPr lang="en-GB" sz="3800" dirty="0"/>
              <a:t>disparities in health </a:t>
            </a:r>
            <a:r>
              <a:rPr lang="en-GB" sz="3800" dirty="0" smtClean="0"/>
              <a:t>outcomes; improving </a:t>
            </a:r>
            <a:r>
              <a:rPr lang="en-GB" sz="3800" dirty="0"/>
              <a:t>primary care management of chronic and long-term </a:t>
            </a:r>
            <a:r>
              <a:rPr lang="en-GB" sz="3800" dirty="0" smtClean="0"/>
              <a:t>conditions; reducing </a:t>
            </a:r>
            <a:r>
              <a:rPr lang="en-GB" sz="3800" dirty="0"/>
              <a:t>preventable hospital admissions and hospital length of </a:t>
            </a:r>
            <a:r>
              <a:rPr lang="en-GB" sz="3800" dirty="0" smtClean="0"/>
              <a:t>stay; </a:t>
            </a:r>
            <a:endParaRPr lang="en-GB" sz="3800" dirty="0"/>
          </a:p>
          <a:p>
            <a:r>
              <a:rPr lang="en-GB" sz="3800" dirty="0" smtClean="0"/>
              <a:t>providing </a:t>
            </a:r>
            <a:r>
              <a:rPr lang="en-GB" sz="3800" dirty="0"/>
              <a:t>a holistic patient-</a:t>
            </a:r>
            <a:r>
              <a:rPr lang="en-GB" sz="3800" dirty="0" err="1"/>
              <a:t>centered</a:t>
            </a:r>
            <a:r>
              <a:rPr lang="en-GB" sz="3800" dirty="0"/>
              <a:t> and </a:t>
            </a:r>
            <a:r>
              <a:rPr lang="en-GB" sz="3800" dirty="0" err="1"/>
              <a:t>whānau</a:t>
            </a:r>
            <a:r>
              <a:rPr lang="en-GB" sz="3800" dirty="0"/>
              <a:t> </a:t>
            </a:r>
            <a:r>
              <a:rPr lang="en-GB" sz="3800" dirty="0" err="1"/>
              <a:t>ora</a:t>
            </a:r>
            <a:r>
              <a:rPr lang="en-GB" sz="3800" dirty="0"/>
              <a:t> approach to care, and </a:t>
            </a:r>
            <a:r>
              <a:rPr lang="en-GB" sz="3800" dirty="0" smtClean="0"/>
              <a:t>educating </a:t>
            </a:r>
            <a:r>
              <a:rPr lang="en-GB" sz="3800" dirty="0"/>
              <a:t>service users and their </a:t>
            </a:r>
            <a:r>
              <a:rPr lang="en-GB" sz="3800" dirty="0" err="1"/>
              <a:t>whānau</a:t>
            </a:r>
            <a:r>
              <a:rPr lang="en-GB" sz="3800" dirty="0"/>
              <a:t> in self-management of chronic care lifestyle changes.</a:t>
            </a:r>
          </a:p>
          <a:p>
            <a:pPr marL="0" indent="0">
              <a:buNone/>
            </a:pPr>
            <a:r>
              <a:rPr lang="en-GB" sz="3800" b="1" dirty="0" smtClean="0"/>
              <a:t>Target population and approach</a:t>
            </a:r>
            <a:endParaRPr lang="en-GB" sz="3800" b="1" dirty="0"/>
          </a:p>
          <a:p>
            <a:r>
              <a:rPr lang="en-GB" sz="3800" dirty="0" smtClean="0"/>
              <a:t>People with chronic illness admitted </a:t>
            </a:r>
            <a:r>
              <a:rPr lang="en-GB" sz="3800" dirty="0"/>
              <a:t>to hospital two or more times or had six or more ambulatory care visits in the past 12 </a:t>
            </a:r>
            <a:r>
              <a:rPr lang="en-GB" sz="3800" dirty="0" smtClean="0"/>
              <a:t>months. </a:t>
            </a:r>
          </a:p>
          <a:p>
            <a:r>
              <a:rPr lang="en-GB" sz="3800" dirty="0"/>
              <a:t>The TWO program includes assessment, care coordination, telephone support, and telemedicine monitoring as a tool for self-management education. </a:t>
            </a:r>
            <a:r>
              <a:rPr lang="en-GB" sz="3800" dirty="0" smtClean="0"/>
              <a:t>These </a:t>
            </a:r>
            <a:r>
              <a:rPr lang="en-GB" sz="3800" dirty="0"/>
              <a:t>services are delivered by paired nurse and community-based care coordinators. </a:t>
            </a:r>
          </a:p>
          <a:p>
            <a:r>
              <a:rPr lang="en-GB" sz="3800" dirty="0"/>
              <a:t>The goal is to stabilize patients in the community and improve self-management.</a:t>
            </a:r>
          </a:p>
          <a:p>
            <a:pPr marL="0" indent="0">
              <a:buNone/>
            </a:pPr>
            <a:r>
              <a:rPr lang="en-GB" sz="3800" b="1" dirty="0" smtClean="0"/>
              <a:t>Results</a:t>
            </a:r>
          </a:p>
          <a:p>
            <a:r>
              <a:rPr lang="en-GB" sz="3800" dirty="0" smtClean="0"/>
              <a:t>Reductions in bed day use and hospital utilization – greater propensity to self-care and improvements in physical and mental wellbeing</a:t>
            </a:r>
            <a:endParaRPr lang="en-GB" sz="3800" dirty="0"/>
          </a:p>
        </p:txBody>
      </p:sp>
    </p:spTree>
    <p:extLst>
      <p:ext uri="{BB962C8B-B14F-4D97-AF65-F5344CB8AC3E}">
        <p14:creationId xmlns:p14="http://schemas.microsoft.com/office/powerpoint/2010/main" val="28660287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sz="4800" b="1" dirty="0" smtClean="0"/>
          </a:p>
          <a:p>
            <a:pPr algn="ctr"/>
            <a:r>
              <a:rPr lang="en-US" sz="4000" b="1" dirty="0" smtClean="0"/>
              <a:t>Concluding remarks</a:t>
            </a:r>
            <a:endParaRPr lang="en-US" sz="40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070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636" y="0"/>
            <a:ext cx="9287636" cy="695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2349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332656"/>
            <a:ext cx="8003232" cy="6192688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/>
              <a:t>Integrated care is a key global strategy for system reform</a:t>
            </a:r>
          </a:p>
          <a:p>
            <a:r>
              <a:rPr lang="en-GB" sz="2400" dirty="0" smtClean="0"/>
              <a:t>There is a difference between integration of services and integrated care</a:t>
            </a:r>
          </a:p>
          <a:p>
            <a:r>
              <a:rPr lang="en-GB" sz="2400" dirty="0" smtClean="0"/>
              <a:t>Integrated care implementation tends to be more successful where there is both a commitment to UHC and PHC</a:t>
            </a:r>
          </a:p>
          <a:p>
            <a:r>
              <a:rPr lang="en-GB" sz="2400" dirty="0" smtClean="0"/>
              <a:t>Integrated care takes on multiple forms, and the purpose to which it has been adopted varies</a:t>
            </a:r>
          </a:p>
          <a:p>
            <a:r>
              <a:rPr lang="en-GB" sz="2400" dirty="0" smtClean="0"/>
              <a:t>Cost-containment / creating sustainable care systems is a central driver, yet evidence suggests its primarily a QI tool</a:t>
            </a:r>
          </a:p>
          <a:p>
            <a:r>
              <a:rPr lang="en-GB" sz="2400" dirty="0" smtClean="0"/>
              <a:t>There </a:t>
            </a:r>
            <a:r>
              <a:rPr lang="en-GB" sz="2400" dirty="0"/>
              <a:t>are enough case examples to demonstrate </a:t>
            </a:r>
            <a:r>
              <a:rPr lang="en-GB" sz="2400" dirty="0" smtClean="0"/>
              <a:t>the ‘proof </a:t>
            </a:r>
            <a:r>
              <a:rPr lang="en-GB" sz="2400" dirty="0"/>
              <a:t>of concept</a:t>
            </a:r>
            <a:r>
              <a:rPr lang="en-GB" sz="2400" dirty="0" smtClean="0"/>
              <a:t>’ that ‘Triple Aim’ goals are achievable</a:t>
            </a:r>
          </a:p>
          <a:p>
            <a:r>
              <a:rPr lang="en-GB" sz="2400" dirty="0" smtClean="0"/>
              <a:t>But progress </a:t>
            </a:r>
            <a:r>
              <a:rPr lang="en-GB" sz="2400" dirty="0"/>
              <a:t>remains limited to small-scale and context specific </a:t>
            </a:r>
            <a:r>
              <a:rPr lang="en-GB" sz="2400" dirty="0" smtClean="0"/>
              <a:t>examples (true Worldwide) - integrated </a:t>
            </a:r>
            <a:r>
              <a:rPr lang="en-GB" sz="2400" dirty="0"/>
              <a:t>care has had little significant impact </a:t>
            </a:r>
            <a:r>
              <a:rPr lang="en-GB" sz="2400" dirty="0" smtClean="0"/>
              <a:t>on wider health system performance</a:t>
            </a:r>
          </a:p>
          <a:p>
            <a:r>
              <a:rPr lang="en-GB" sz="2400" dirty="0" smtClean="0"/>
              <a:t>More is needed in understanding how to develop, sustain and spread initiatives successfully and for the long-term</a:t>
            </a:r>
          </a:p>
          <a:p>
            <a:pPr lvl="1"/>
            <a:r>
              <a:rPr lang="en-GB" sz="2000" dirty="0" smtClean="0"/>
              <a:t>both the technical components (what) and the behavioural change components (how)</a:t>
            </a:r>
          </a:p>
          <a:p>
            <a:pPr marL="0" indent="0">
              <a:buNone/>
            </a:pPr>
            <a:endParaRPr lang="en-GB" sz="2000" dirty="0" smtClean="0"/>
          </a:p>
          <a:p>
            <a:pPr lvl="1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740794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Contact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Dr Nick Goodwin</a:t>
            </a:r>
          </a:p>
          <a:p>
            <a:pPr marL="0" indent="0" algn="ctr">
              <a:buNone/>
            </a:pPr>
            <a:r>
              <a:rPr lang="en-GB" sz="2800" dirty="0" smtClean="0"/>
              <a:t>CEO, International Foundation for Integrated Care</a:t>
            </a:r>
          </a:p>
          <a:p>
            <a:pPr marL="0" indent="0" algn="ctr">
              <a:buNone/>
            </a:pPr>
            <a:r>
              <a:rPr lang="en-GB" sz="2400" dirty="0" smtClean="0">
                <a:hlinkClick r:id="rId3"/>
              </a:rPr>
              <a:t>nickgoodwin@integratedcarefoundation.org</a:t>
            </a:r>
            <a:endParaRPr lang="en-GB" sz="2400" dirty="0" smtClean="0"/>
          </a:p>
          <a:p>
            <a:pPr marL="0" indent="0" algn="ctr">
              <a:buNone/>
            </a:pPr>
            <a:r>
              <a:rPr lang="en-GB" sz="2400" dirty="0" smtClean="0">
                <a:hlinkClick r:id="rId4"/>
              </a:rPr>
              <a:t>www.integratedcarefoundation.org</a:t>
            </a:r>
            <a:endParaRPr lang="en-GB" sz="2400" dirty="0" smtClean="0"/>
          </a:p>
          <a:p>
            <a:pPr marL="0" indent="0" algn="ctr">
              <a:buNone/>
            </a:pPr>
            <a:r>
              <a:rPr lang="en-GB" sz="2000" dirty="0" smtClean="0"/>
              <a:t>@</a:t>
            </a:r>
            <a:r>
              <a:rPr lang="en-GB" sz="2000" dirty="0" err="1" smtClean="0"/>
              <a:t>goodwin_nick</a:t>
            </a:r>
            <a:r>
              <a:rPr lang="en-GB" sz="2000" dirty="0" smtClean="0"/>
              <a:t>                        @</a:t>
            </a:r>
            <a:r>
              <a:rPr lang="en-GB" sz="2000" dirty="0" err="1" smtClean="0"/>
              <a:t>IFICinfo</a:t>
            </a:r>
            <a:endParaRPr lang="en-GB" sz="2000" dirty="0" smtClean="0"/>
          </a:p>
          <a:p>
            <a:pPr marL="0" indent="0" algn="ctr">
              <a:buNone/>
            </a:pPr>
            <a:endParaRPr lang="en-GB" sz="2400" dirty="0" smtClean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" name="Picture 4" descr="PapelCart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38146"/>
            <a:ext cx="4392488" cy="209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witter-bird-blue-on-whit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170" y="3477952"/>
            <a:ext cx="82236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witter-bird-blue-on-whit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460" y="3477952"/>
            <a:ext cx="82236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4374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sz="4800" b="1" dirty="0" smtClean="0"/>
          </a:p>
          <a:p>
            <a:pPr algn="ctr"/>
            <a:r>
              <a:rPr lang="en-US" sz="4000" b="1" dirty="0" smtClean="0"/>
              <a:t>What is Integrated Care?</a:t>
            </a:r>
            <a:endParaRPr lang="en-US" sz="40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472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Understanding Integrated Care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96752"/>
            <a:ext cx="8077200" cy="4297363"/>
          </a:xfrm>
        </p:spPr>
        <p:txBody>
          <a:bodyPr/>
          <a:lstStyle/>
          <a:p>
            <a:pPr>
              <a:buFontTx/>
              <a:buNone/>
            </a:pPr>
            <a:r>
              <a:rPr lang="en-GB" sz="2400" dirty="0"/>
              <a:t>Integrated care means different things to different people – there is no universally accepted definition.</a:t>
            </a:r>
          </a:p>
          <a:p>
            <a:pPr>
              <a:buFontTx/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6296297" cy="408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4333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248" y="269632"/>
            <a:ext cx="2034952" cy="6255712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smtClean="0"/>
              <a:t>Perspectives shaping integrated care </a:t>
            </a:r>
            <a:br>
              <a:rPr lang="en-GB" sz="2800" b="1" dirty="0" smtClean="0"/>
            </a:b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2800" b="1" dirty="0" smtClean="0"/>
              <a:t>(Shaw et al, 2011, p.13)</a:t>
            </a:r>
            <a:endParaRPr lang="en-GB" sz="2800" b="1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5472608" cy="612068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14610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smtClean="0"/>
              <a:t/>
            </a:r>
            <a:br>
              <a:rPr lang="en-GB" b="1" smtClean="0"/>
            </a:br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333375"/>
            <a:ext cx="7787208" cy="5903937"/>
          </a:xfrm>
        </p:spPr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GB" sz="3500" b="1" dirty="0" smtClean="0"/>
              <a:t>Who is integrated care for?</a:t>
            </a:r>
          </a:p>
          <a:p>
            <a:pPr marL="0" indent="0">
              <a:buFontTx/>
              <a:buNone/>
              <a:defRPr/>
            </a:pPr>
            <a:endParaRPr lang="en-GB" sz="2000" b="1" dirty="0" smtClean="0"/>
          </a:p>
          <a:p>
            <a:pPr>
              <a:defRPr/>
            </a:pPr>
            <a:r>
              <a:rPr lang="en-GB" sz="2200" dirty="0" smtClean="0"/>
              <a:t>Integrated care is an approach for people and communities where gaps in care, or poor care co-ordination, leads to an adverse impact on care experiences and care outcomes. </a:t>
            </a:r>
          </a:p>
          <a:p>
            <a:pPr>
              <a:defRPr/>
            </a:pPr>
            <a:r>
              <a:rPr lang="en-GB" sz="2200" dirty="0" smtClean="0"/>
              <a:t>In the European context, integrated </a:t>
            </a:r>
            <a:r>
              <a:rPr lang="en-GB" sz="2200" dirty="0"/>
              <a:t>care </a:t>
            </a:r>
            <a:r>
              <a:rPr lang="en-GB" sz="2200" dirty="0" smtClean="0"/>
              <a:t>tends to focus on frail </a:t>
            </a:r>
            <a:r>
              <a:rPr lang="en-GB" sz="2200" dirty="0"/>
              <a:t>older people, to those living with long-term chronic and mental health illnesses, and to those with medically complex needs or requiring urgent </a:t>
            </a:r>
            <a:r>
              <a:rPr lang="en-GB" sz="2200" dirty="0" smtClean="0"/>
              <a:t>care.</a:t>
            </a:r>
          </a:p>
          <a:p>
            <a:pPr>
              <a:defRPr/>
            </a:pPr>
            <a:r>
              <a:rPr lang="en-GB" sz="2200" dirty="0" smtClean="0"/>
              <a:t>In the Global context, integrated care has similar principles to primary health care through its focus on comprehensive, co-ordinated, continuous care – for example, in bringing together vertical disease management programmes (e.g. HIV/AIDS and TB), or supporting the development needs of children and families</a:t>
            </a:r>
          </a:p>
          <a:p>
            <a:pPr>
              <a:defRPr/>
            </a:pPr>
            <a:r>
              <a:rPr lang="en-GB" sz="2200" dirty="0" smtClean="0"/>
              <a:t>Integrated care should </a:t>
            </a:r>
            <a:r>
              <a:rPr lang="en-GB" sz="2200" u="sng" dirty="0" smtClean="0"/>
              <a:t>not</a:t>
            </a:r>
            <a:r>
              <a:rPr lang="en-GB" sz="2200" dirty="0" smtClean="0"/>
              <a:t> be solely regarded as a response to managing medical problems, the principles extend to the wider definition of promoting health and wellbeing</a:t>
            </a:r>
          </a:p>
          <a:p>
            <a:pPr>
              <a:defRPr/>
            </a:pPr>
            <a:r>
              <a:rPr lang="en-GB" sz="2200" dirty="0" smtClean="0"/>
              <a:t>Integrated care is most effective when it is population-based and takes into account the holistic needs of patients. Disease-based approaches ultimately lead to new silos of care.</a:t>
            </a:r>
          </a:p>
          <a:p>
            <a:pPr marL="0" indent="0">
              <a:buFontTx/>
              <a:buNone/>
              <a:defRPr/>
            </a:pPr>
            <a:endParaRPr lang="en-GB" sz="2200" b="1" dirty="0" smtClean="0"/>
          </a:p>
          <a:p>
            <a:pPr marL="0" indent="0" algn="ctr">
              <a:buFontTx/>
              <a:buNone/>
              <a:defRPr/>
            </a:pPr>
            <a:endParaRPr lang="en-GB" b="1" dirty="0"/>
          </a:p>
          <a:p>
            <a:pPr marL="0" indent="0" algn="ctr">
              <a:buFontTx/>
              <a:buNone/>
              <a:defRPr/>
            </a:pPr>
            <a:endParaRPr lang="en-GB" b="1" dirty="0" smtClean="0"/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09409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99377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3600" b="1" dirty="0" smtClean="0"/>
              <a:t>Integrated care is centred around the needs of service users</a:t>
            </a:r>
          </a:p>
        </p:txBody>
      </p:sp>
      <p:sp>
        <p:nvSpPr>
          <p:cNvPr id="10243" name="Content Placeholder 3"/>
          <p:cNvSpPr>
            <a:spLocks noGrp="1"/>
          </p:cNvSpPr>
          <p:nvPr>
            <p:ph sz="half" idx="2"/>
          </p:nvPr>
        </p:nvSpPr>
        <p:spPr>
          <a:xfrm>
            <a:off x="1187624" y="1125538"/>
            <a:ext cx="7467426" cy="5111750"/>
          </a:xfrm>
        </p:spPr>
        <p:txBody>
          <a:bodyPr/>
          <a:lstStyle/>
          <a:p>
            <a:pPr>
              <a:buFontTx/>
              <a:buNone/>
            </a:pPr>
            <a:endParaRPr lang="en-GB" sz="2000" dirty="0" smtClean="0"/>
          </a:p>
          <a:p>
            <a:pPr>
              <a:buFontTx/>
              <a:buNone/>
            </a:pPr>
            <a:endParaRPr lang="en-GB" sz="2000" dirty="0" smtClean="0"/>
          </a:p>
          <a:p>
            <a:pPr>
              <a:buFontTx/>
              <a:buNone/>
            </a:pPr>
            <a:endParaRPr lang="en-GB" sz="2000" dirty="0" smtClean="0"/>
          </a:p>
          <a:p>
            <a:pPr>
              <a:buFontTx/>
              <a:buNone/>
            </a:pPr>
            <a:r>
              <a:rPr lang="en-GB" sz="2000" dirty="0" smtClean="0"/>
              <a:t>‘The patient’s perspective is at the heart of any discussion about integrated care.  Achieving integrated care requires those involved with planning and providing services to </a:t>
            </a:r>
            <a:r>
              <a:rPr lang="en-GB" sz="2000" b="1" dirty="0" smtClean="0"/>
              <a:t>‘impose the patient’s perspective as the organising principle of service delivery’</a:t>
            </a:r>
            <a:r>
              <a:rPr lang="en-GB" sz="2000" dirty="0" smtClean="0"/>
              <a:t> (Shaw et al, 2011, after Lloyd and Wait, 2005)</a:t>
            </a:r>
          </a:p>
          <a:p>
            <a:pPr>
              <a:buFontTx/>
              <a:buNone/>
            </a:pPr>
            <a:endParaRPr lang="en-GB" sz="2000" dirty="0" smtClean="0"/>
          </a:p>
          <a:p>
            <a:pPr>
              <a:buFontTx/>
              <a:buNone/>
            </a:pPr>
            <a:endParaRPr lang="en-GB" sz="1600" dirty="0" smtClean="0"/>
          </a:p>
          <a:p>
            <a:pPr>
              <a:buFontTx/>
              <a:buNone/>
            </a:pPr>
            <a:endParaRPr lang="en-GB" sz="1600" dirty="0" smtClean="0"/>
          </a:p>
          <a:p>
            <a:pPr>
              <a:buFontTx/>
              <a:buNone/>
            </a:pPr>
            <a:endParaRPr lang="en-GB" sz="1600" dirty="0" smtClean="0"/>
          </a:p>
          <a:p>
            <a:pPr>
              <a:buFontTx/>
              <a:buNone/>
            </a:pPr>
            <a:endParaRPr lang="en-GB" sz="1600" dirty="0" smtClean="0"/>
          </a:p>
          <a:p>
            <a:pPr>
              <a:buFontTx/>
              <a:buNone/>
            </a:pPr>
            <a:endParaRPr lang="en-GB" sz="1600" dirty="0" smtClean="0"/>
          </a:p>
          <a:p>
            <a:pPr>
              <a:buFontTx/>
              <a:buNone/>
            </a:pPr>
            <a:endParaRPr lang="en-GB" sz="1600" dirty="0" smtClean="0"/>
          </a:p>
          <a:p>
            <a:pPr>
              <a:buFontTx/>
              <a:buNone/>
            </a:pPr>
            <a:endParaRPr lang="en-GB" sz="1400" dirty="0" smtClean="0"/>
          </a:p>
          <a:p>
            <a:pPr>
              <a:buFontTx/>
              <a:buNone/>
            </a:pPr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3773745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210146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The Difference Between Integration of Services and Integrated Care</a:t>
            </a:r>
          </a:p>
        </p:txBody>
      </p:sp>
      <p:sp>
        <p:nvSpPr>
          <p:cNvPr id="11267" name="Content Placeholder 3"/>
          <p:cNvSpPr>
            <a:spLocks noGrp="1"/>
          </p:cNvSpPr>
          <p:nvPr>
            <p:ph sz="half" idx="2"/>
          </p:nvPr>
        </p:nvSpPr>
        <p:spPr>
          <a:xfrm>
            <a:off x="1043608" y="1484784"/>
            <a:ext cx="7611442" cy="4730279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endParaRPr lang="en-GB" sz="2000" b="1" i="1" dirty="0" smtClean="0"/>
          </a:p>
          <a:p>
            <a:pPr>
              <a:buFontTx/>
              <a:buNone/>
            </a:pPr>
            <a:r>
              <a:rPr lang="en-GB" sz="2000" b="1" i="1" dirty="0" smtClean="0"/>
              <a:t>Integration</a:t>
            </a:r>
            <a:r>
              <a:rPr lang="en-GB" sz="2000" b="1" dirty="0" smtClean="0"/>
              <a:t> </a:t>
            </a:r>
            <a:r>
              <a:rPr lang="en-GB" sz="2000" dirty="0" smtClean="0"/>
              <a:t>is the combination of processes, methods and tools that facilitate integrated care.  </a:t>
            </a:r>
          </a:p>
          <a:p>
            <a:pPr>
              <a:buFontTx/>
              <a:buNone/>
            </a:pPr>
            <a:r>
              <a:rPr lang="en-GB" sz="2000" b="1" i="1" dirty="0" smtClean="0"/>
              <a:t>Integrated care</a:t>
            </a:r>
            <a:r>
              <a:rPr lang="en-GB" sz="2000" i="1" dirty="0" smtClean="0"/>
              <a:t> </a:t>
            </a:r>
            <a:r>
              <a:rPr lang="en-GB" sz="2000" dirty="0" smtClean="0"/>
              <a:t>results when the culmination of these processes directly benefits communities, patients or service users – it is by definition ‘patient-centred’ and ‘population-oriented’</a:t>
            </a:r>
            <a:endParaRPr lang="en-GB" sz="2000" b="1" dirty="0" smtClean="0"/>
          </a:p>
          <a:p>
            <a:pPr>
              <a:buFontTx/>
              <a:buNone/>
            </a:pPr>
            <a:r>
              <a:rPr lang="en-GB" sz="2000" b="1" dirty="0" smtClean="0"/>
              <a:t>Integrated care</a:t>
            </a:r>
            <a:r>
              <a:rPr lang="en-GB" sz="2000" dirty="0" smtClean="0"/>
              <a:t> may be judged successful if it contributes to better care experiences; improved care outcomes; delivered more cost-effectively </a:t>
            </a:r>
          </a:p>
          <a:p>
            <a:pPr>
              <a:buFontTx/>
              <a:buNone/>
            </a:pPr>
            <a:endParaRPr lang="en-GB" sz="2000" dirty="0" smtClean="0"/>
          </a:p>
          <a:p>
            <a:pPr>
              <a:buFontTx/>
              <a:buNone/>
            </a:pPr>
            <a:r>
              <a:rPr lang="en-GB" sz="2000" i="1" dirty="0" smtClean="0"/>
              <a:t>‘Without integration at various levels [of health systems], all aspects of health care performance can suffer.  Patients get lost, needed services fail to be delivered, or are delayed, quality and patient satisfaction decline, and the potential for cost-effectiveness diminishes.’</a:t>
            </a:r>
            <a:br>
              <a:rPr lang="en-GB" sz="2000" i="1" dirty="0" smtClean="0"/>
            </a:br>
            <a:r>
              <a:rPr lang="en-GB" sz="2000" i="1" dirty="0" smtClean="0"/>
              <a:t>					</a:t>
            </a:r>
            <a:r>
              <a:rPr lang="en-GB" sz="1200" dirty="0" smtClean="0"/>
              <a:t>(</a:t>
            </a:r>
            <a:r>
              <a:rPr lang="en-GB" sz="1200" dirty="0" err="1" smtClean="0"/>
              <a:t>Kodner</a:t>
            </a:r>
            <a:r>
              <a:rPr lang="en-GB" sz="1200" dirty="0" smtClean="0"/>
              <a:t> and </a:t>
            </a:r>
            <a:r>
              <a:rPr lang="en-GB" sz="1200" dirty="0" err="1" smtClean="0"/>
              <a:t>Spreeuwenburg</a:t>
            </a:r>
            <a:r>
              <a:rPr lang="en-GB" sz="1200" dirty="0" smtClean="0"/>
              <a:t>, 2002, p2)</a:t>
            </a:r>
            <a:endParaRPr lang="en-US" sz="1200" dirty="0" smtClean="0"/>
          </a:p>
          <a:p>
            <a:pPr>
              <a:buFontTx/>
              <a:buNone/>
            </a:pPr>
            <a:endParaRPr lang="en-GB" sz="1600" dirty="0" smtClean="0"/>
          </a:p>
          <a:p>
            <a:pPr>
              <a:buFontTx/>
              <a:buNone/>
            </a:pPr>
            <a:endParaRPr lang="en-GB" sz="1600" dirty="0" smtClean="0"/>
          </a:p>
          <a:p>
            <a:pPr>
              <a:buFontTx/>
              <a:buNone/>
            </a:pPr>
            <a:endParaRPr lang="en-GB" sz="1600" dirty="0" smtClean="0"/>
          </a:p>
          <a:p>
            <a:pPr>
              <a:buFontTx/>
              <a:buNone/>
            </a:pPr>
            <a:endParaRPr lang="en-GB" sz="1600" dirty="0" smtClean="0"/>
          </a:p>
          <a:p>
            <a:pPr>
              <a:buFontTx/>
              <a:buNone/>
            </a:pPr>
            <a:endParaRPr lang="en-GB" sz="1400" dirty="0" smtClean="0"/>
          </a:p>
          <a:p>
            <a:pPr>
              <a:buFontTx/>
              <a:buNone/>
            </a:pPr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11812887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2780928"/>
            <a:ext cx="5790939" cy="3744416"/>
          </a:xfrm>
          <a:noFill/>
        </p:spPr>
      </p:pic>
      <p:sp>
        <p:nvSpPr>
          <p:cNvPr id="6" name="TextBox 5"/>
          <p:cNvSpPr txBox="1"/>
          <p:nvPr/>
        </p:nvSpPr>
        <p:spPr>
          <a:xfrm>
            <a:off x="755576" y="188913"/>
            <a:ext cx="799313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b="1" dirty="0">
                <a:latin typeface="+mn-lt"/>
              </a:rPr>
              <a:t>Integration </a:t>
            </a:r>
            <a:r>
              <a:rPr lang="en-GB" sz="3200" b="1" dirty="0" smtClean="0">
                <a:latin typeface="+mn-lt"/>
              </a:rPr>
              <a:t>of services without </a:t>
            </a:r>
            <a:r>
              <a:rPr lang="en-GB" sz="3200" b="1" dirty="0">
                <a:latin typeface="+mn-lt"/>
              </a:rPr>
              <a:t>care co-ordination </a:t>
            </a:r>
            <a:r>
              <a:rPr lang="en-GB" sz="3200" b="1" i="1" dirty="0">
                <a:latin typeface="+mn-lt"/>
              </a:rPr>
              <a:t>cannot</a:t>
            </a:r>
            <a:r>
              <a:rPr lang="en-GB" sz="3200" b="1" dirty="0">
                <a:latin typeface="+mn-lt"/>
              </a:rPr>
              <a:t> lead to integrated care</a:t>
            </a:r>
          </a:p>
          <a:p>
            <a:pPr>
              <a:defRPr/>
            </a:pPr>
            <a:r>
              <a:rPr lang="en-GB" sz="2000" dirty="0" smtClean="0">
                <a:latin typeface="+mn-lt"/>
              </a:rPr>
              <a:t>Effective </a:t>
            </a:r>
            <a:r>
              <a:rPr lang="en-GB" sz="2000" dirty="0">
                <a:latin typeface="+mn-lt"/>
              </a:rPr>
              <a:t>care co-ordination can be achieved without the need for the formal (‘real’) integration of organisations. Within single providers, integrated care can often be weak unless internal silos have been addressed. </a:t>
            </a:r>
            <a:r>
              <a:rPr lang="en-GB" sz="2000" b="1" dirty="0">
                <a:latin typeface="+mn-lt"/>
              </a:rPr>
              <a:t>Clinical and service integration matters most</a:t>
            </a:r>
            <a:r>
              <a:rPr lang="en-GB" sz="2000" dirty="0">
                <a:latin typeface="+mn-lt"/>
              </a:rPr>
              <a:t>.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40478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1399</Words>
  <Application>Microsoft Office PowerPoint</Application>
  <PresentationFormat>On-screen Show (4:3)</PresentationFormat>
  <Paragraphs>152</Paragraphs>
  <Slides>24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Training</vt:lpstr>
      <vt:lpstr>Understanding people-centered  integrated care:  principles and processes</vt:lpstr>
      <vt:lpstr>Outline</vt:lpstr>
      <vt:lpstr>PowerPoint Presentation</vt:lpstr>
      <vt:lpstr>Understanding Integrated Care</vt:lpstr>
      <vt:lpstr>Perspectives shaping integrated care   (Shaw et al, 2011, p.13)</vt:lpstr>
      <vt:lpstr> </vt:lpstr>
      <vt:lpstr> Integrated care is centred around the needs of service users</vt:lpstr>
      <vt:lpstr>The Difference Between Integration of Services and Integrated Care</vt:lpstr>
      <vt:lpstr>PowerPoint Presentation</vt:lpstr>
      <vt:lpstr>The promise of integrated care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Sweden Norrtalje, North Stockholm</vt:lpstr>
      <vt:lpstr>PowerPoint Presentation</vt:lpstr>
      <vt:lpstr>Te Whiringa Ora</vt:lpstr>
      <vt:lpstr>PowerPoint Presentation</vt:lpstr>
      <vt:lpstr>PowerPoint Presentation</vt:lpstr>
      <vt:lpstr>PowerPoint Presentation</vt:lpstr>
      <vt:lpstr>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2013-09-07T16:29:50Z</dcterms:created>
  <dcterms:modified xsi:type="dcterms:W3CDTF">2014-05-30T15:46:07Z</dcterms:modified>
</cp:coreProperties>
</file>