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5" r:id="rId5"/>
  </p:sldMasterIdLst>
  <p:notesMasterIdLst>
    <p:notesMasterId r:id="rId82"/>
  </p:notesMasterIdLst>
  <p:sldIdLst>
    <p:sldId id="283" r:id="rId6"/>
    <p:sldId id="338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257" r:id="rId56"/>
    <p:sldId id="258" r:id="rId57"/>
    <p:sldId id="259" r:id="rId58"/>
    <p:sldId id="260" r:id="rId59"/>
    <p:sldId id="261" r:id="rId60"/>
    <p:sldId id="262" r:id="rId61"/>
    <p:sldId id="263" r:id="rId62"/>
    <p:sldId id="264" r:id="rId63"/>
    <p:sldId id="265" r:id="rId64"/>
    <p:sldId id="266" r:id="rId65"/>
    <p:sldId id="267" r:id="rId66"/>
    <p:sldId id="268" r:id="rId67"/>
    <p:sldId id="269" r:id="rId68"/>
    <p:sldId id="270" r:id="rId69"/>
    <p:sldId id="271" r:id="rId70"/>
    <p:sldId id="272" r:id="rId71"/>
    <p:sldId id="273" r:id="rId72"/>
    <p:sldId id="274" r:id="rId73"/>
    <p:sldId id="275" r:id="rId74"/>
    <p:sldId id="276" r:id="rId75"/>
    <p:sldId id="277" r:id="rId76"/>
    <p:sldId id="278" r:id="rId77"/>
    <p:sldId id="279" r:id="rId78"/>
    <p:sldId id="280" r:id="rId79"/>
    <p:sldId id="281" r:id="rId80"/>
    <p:sldId id="282" r:id="rId8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DC5A0-09E2-4840-B4B9-DD5359B41F7C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BFF0-B793-44EF-BADC-F19D9317EE2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81245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C3C77-EA95-4B69-8EBF-5FC5469AA91B}" type="slidenum">
              <a:rPr lang="es-CL" smtClean="0"/>
              <a:pPr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49616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21064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40807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76543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56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28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31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937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585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05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77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96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187812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880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58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770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560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287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317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937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585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0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77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12949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964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880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583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1F9CAEA-A5D2-7144-879A-0E5E9DA5F6CA}" type="datetimeFigureOut">
              <a:rPr lang="en-US">
                <a:solidFill>
                  <a:prstClr val="black"/>
                </a:solidFill>
              </a:rPr>
              <a:pPr defTabSz="457200"/>
              <a:t>10/18/2017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3059F1C-4A2D-5D4E-9579-F2F465B7A031}" type="slidenum">
              <a:rPr lang="en-US">
                <a:solidFill>
                  <a:prstClr val="black"/>
                </a:solidFill>
              </a:rPr>
              <a:pPr defTabSz="457200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770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ágenes prediseñadas 11"/>
          <p:cNvSpPr txBox="1">
            <a:spLocks/>
          </p:cNvSpPr>
          <p:nvPr/>
        </p:nvSpPr>
        <p:spPr>
          <a:xfrm>
            <a:off x="419100" y="0"/>
            <a:ext cx="2006600" cy="206533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chemeClr val="tx1"/>
                </a:solidFill>
                <a:latin typeface="gobCL"/>
                <a:ea typeface="+mn-ea"/>
                <a:cs typeface="gobC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dirty="0" smtClean="0">
                <a:solidFill>
                  <a:prstClr val="black"/>
                </a:solidFill>
              </a:rPr>
              <a:t>Logo Gobierno: 160x162px. Ministerio, Subsecretaría, Organismo, etc.:160x145px</a:t>
            </a:r>
          </a:p>
          <a:p>
            <a:pPr>
              <a:defRPr/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419100" y="0"/>
            <a:ext cx="2006600" cy="206533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3936332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 descr="Logo-MMA-transparen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20526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48387" y="4526492"/>
            <a:ext cx="5564669" cy="158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3519930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3663" y="158750"/>
            <a:ext cx="2687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s-ES" sz="2400">
                <a:solidFill>
                  <a:srgbClr val="BFBFBF"/>
                </a:solidFill>
              </a:rPr>
              <a:t>Imagen Referencial</a:t>
            </a:r>
          </a:p>
        </p:txBody>
      </p:sp>
      <p:sp>
        <p:nvSpPr>
          <p:cNvPr id="7" name="Marcador de imágenes prediseñadas 9"/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27813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pPr lvl="0"/>
            <a:r>
              <a:rPr lang="es-ES_tradnl" noProof="0" smtClean="0"/>
              <a:t>Haga clic en el icono para agregar una imagen prediseñada</a:t>
            </a:r>
            <a:endParaRPr lang="es-ES" noProof="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451858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3663" y="158750"/>
            <a:ext cx="2687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s-ES" sz="2400">
                <a:solidFill>
                  <a:srgbClr val="BFBFBF"/>
                </a:solidFill>
              </a:rPr>
              <a:t>Imagen Referencial</a:t>
            </a:r>
          </a:p>
        </p:txBody>
      </p:sp>
      <p:sp>
        <p:nvSpPr>
          <p:cNvPr id="7" name="Marcador de imágenes prediseñadas 9"/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27813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pPr lvl="0"/>
            <a:r>
              <a:rPr lang="es-ES_tradnl" noProof="0" smtClean="0"/>
              <a:t>Haga clic en el icono para agregar una imagen prediseñada</a:t>
            </a:r>
            <a:endParaRPr lang="es-ES" noProof="0" dirty="0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410496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491439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idx="1"/>
          </p:nvPr>
        </p:nvSpPr>
        <p:spPr>
          <a:xfrm>
            <a:off x="406400" y="2393733"/>
            <a:ext cx="8331200" cy="3755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2"/>
          </p:nvPr>
        </p:nvSpPr>
        <p:spPr>
          <a:xfrm>
            <a:off x="406400" y="436416"/>
            <a:ext cx="8331200" cy="94317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</p:txBody>
      </p:sp>
      <p:sp>
        <p:nvSpPr>
          <p:cNvPr id="9" name="Marcador de contenido 12"/>
          <p:cNvSpPr>
            <a:spLocks noGrp="1"/>
          </p:cNvSpPr>
          <p:nvPr>
            <p:ph sz="quarter" idx="13"/>
          </p:nvPr>
        </p:nvSpPr>
        <p:spPr>
          <a:xfrm>
            <a:off x="406400" y="1495242"/>
            <a:ext cx="8331200" cy="48735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6400" y="6400800"/>
            <a:ext cx="2054344" cy="310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bg1">
                    <a:lumMod val="6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dirty="0" smtClean="0">
                <a:solidFill>
                  <a:prstClr val="white">
                    <a:lumMod val="65000"/>
                  </a:prstClr>
                </a:solidFill>
              </a:rPr>
              <a:t>Ministerio del Medio Ambiente</a:t>
            </a:r>
            <a:endParaRPr lang="es-CL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31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676060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idx="16"/>
          </p:nvPr>
        </p:nvSpPr>
        <p:spPr>
          <a:xfrm>
            <a:off x="409573" y="2225519"/>
            <a:ext cx="4040793" cy="203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 typeface="Arial"/>
              <a:buNone/>
              <a:defRPr sz="15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idx="15"/>
          </p:nvPr>
        </p:nvSpPr>
        <p:spPr>
          <a:xfrm>
            <a:off x="409574" y="4404840"/>
            <a:ext cx="4040793" cy="1318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</p:txBody>
      </p:sp>
      <p:sp>
        <p:nvSpPr>
          <p:cNvPr id="12" name="Marcador de texto 2"/>
          <p:cNvSpPr>
            <a:spLocks noGrp="1"/>
          </p:cNvSpPr>
          <p:nvPr>
            <p:ph idx="17"/>
          </p:nvPr>
        </p:nvSpPr>
        <p:spPr>
          <a:xfrm>
            <a:off x="4696806" y="2225519"/>
            <a:ext cx="4040793" cy="203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 typeface="Arial"/>
              <a:buNone/>
              <a:defRPr sz="15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idx="18"/>
          </p:nvPr>
        </p:nvSpPr>
        <p:spPr>
          <a:xfrm>
            <a:off x="4696806" y="4404840"/>
            <a:ext cx="4040793" cy="1318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</p:txBody>
      </p:sp>
      <p:sp>
        <p:nvSpPr>
          <p:cNvPr id="14" name="Marcador de contenido 12"/>
          <p:cNvSpPr>
            <a:spLocks noGrp="1"/>
          </p:cNvSpPr>
          <p:nvPr>
            <p:ph sz="quarter" idx="12"/>
          </p:nvPr>
        </p:nvSpPr>
        <p:spPr>
          <a:xfrm>
            <a:off x="406400" y="436416"/>
            <a:ext cx="8331200" cy="74758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</p:txBody>
      </p:sp>
      <p:sp>
        <p:nvSpPr>
          <p:cNvPr id="15" name="Marcador de contenido 12"/>
          <p:cNvSpPr>
            <a:spLocks noGrp="1"/>
          </p:cNvSpPr>
          <p:nvPr>
            <p:ph sz="quarter" idx="13"/>
          </p:nvPr>
        </p:nvSpPr>
        <p:spPr>
          <a:xfrm>
            <a:off x="406400" y="1418624"/>
            <a:ext cx="8331200" cy="380178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06400" y="6400800"/>
            <a:ext cx="2054344" cy="310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bg1">
                    <a:lumMod val="6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dirty="0" smtClean="0">
                <a:solidFill>
                  <a:prstClr val="white">
                    <a:lumMod val="65000"/>
                  </a:prstClr>
                </a:solidFill>
              </a:rPr>
              <a:t>Ministerio del Medio Ambiente</a:t>
            </a:r>
            <a:endParaRPr lang="es-CL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941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0810" y="2504640"/>
            <a:ext cx="8699032" cy="247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06400" y="6400800"/>
            <a:ext cx="2054344" cy="310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bg1">
                    <a:lumMod val="6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dirty="0" smtClean="0">
                <a:solidFill>
                  <a:prstClr val="white">
                    <a:lumMod val="65000"/>
                  </a:prstClr>
                </a:solidFill>
              </a:rPr>
              <a:t>Ministerio del Medio Ambiente</a:t>
            </a:r>
            <a:endParaRPr lang="es-CL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989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NUEVO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- FONDO BA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35186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>
          <a:xfrm>
            <a:off x="705556" y="6364111"/>
            <a:ext cx="7577666" cy="49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CL">
              <a:solidFill>
                <a:prstClr val="white"/>
              </a:solidFill>
            </a:endParaRP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35390AD-2325-E945-83E5-7C85FC616D80}" type="slidenum">
              <a:rPr lang="es-CL">
                <a:solidFill>
                  <a:prstClr val="black"/>
                </a:solidFill>
              </a:rPr>
              <a:pPr defTabSz="457200"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526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3249427"/>
            <a:ext cx="7772400" cy="736840"/>
          </a:xfrm>
          <a:prstGeom prst="rect">
            <a:avLst/>
          </a:prstGeom>
        </p:spPr>
        <p:txBody>
          <a:bodyPr anchor="t"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23F4A65-A43A-104E-B519-3B3B493BC63A}" type="slidenum">
              <a:rPr lang="es-ES">
                <a:solidFill>
                  <a:prstClr val="black"/>
                </a:solidFill>
              </a:rPr>
              <a:pPr defTabSz="457200"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pic>
        <p:nvPicPr>
          <p:cNvPr id="7" name="Imagen 6" descr="portadilla-tematic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000" y="4393568"/>
            <a:ext cx="5580000" cy="19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664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ágenes prediseñadas 11"/>
          <p:cNvSpPr txBox="1">
            <a:spLocks/>
          </p:cNvSpPr>
          <p:nvPr/>
        </p:nvSpPr>
        <p:spPr>
          <a:xfrm>
            <a:off x="419100" y="0"/>
            <a:ext cx="2006600" cy="206533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chemeClr val="tx1"/>
                </a:solidFill>
                <a:latin typeface="gobCL"/>
                <a:ea typeface="+mn-ea"/>
                <a:cs typeface="gobC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dirty="0" smtClean="0">
                <a:solidFill>
                  <a:prstClr val="black"/>
                </a:solidFill>
              </a:rPr>
              <a:t>Logo Gobierno: 160x162px. Ministerio, Subsecretaría, Organismo, etc.:160x145px</a:t>
            </a:r>
          </a:p>
          <a:p>
            <a:pPr>
              <a:defRPr/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419100" y="0"/>
            <a:ext cx="2006600" cy="206533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3015871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 descr="Logo-MMA-transparen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20526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48387" y="4526492"/>
            <a:ext cx="5564669" cy="158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519612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3663" y="158750"/>
            <a:ext cx="2687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s-ES" sz="2400">
                <a:solidFill>
                  <a:srgbClr val="BFBFBF"/>
                </a:solidFill>
              </a:rPr>
              <a:t>Imagen Referencial</a:t>
            </a:r>
          </a:p>
        </p:txBody>
      </p:sp>
      <p:sp>
        <p:nvSpPr>
          <p:cNvPr id="7" name="Marcador de imágenes prediseñadas 9"/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27813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pPr lvl="0"/>
            <a:r>
              <a:rPr lang="es-ES_tradnl" noProof="0" smtClean="0"/>
              <a:t>Haga clic en el icono para agregar una imagen prediseñada</a:t>
            </a:r>
            <a:endParaRPr lang="es-ES" noProof="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080869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3663" y="158750"/>
            <a:ext cx="2687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s-ES" sz="2400">
                <a:solidFill>
                  <a:srgbClr val="BFBFBF"/>
                </a:solidFill>
              </a:rPr>
              <a:t>Imagen Referencial</a:t>
            </a:r>
          </a:p>
        </p:txBody>
      </p:sp>
      <p:sp>
        <p:nvSpPr>
          <p:cNvPr id="7" name="Marcador de imágenes prediseñadas 9"/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27813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pPr lvl="0"/>
            <a:r>
              <a:rPr lang="es-ES_tradnl" noProof="0" smtClean="0"/>
              <a:t>Haga clic en el icono para agregar una imagen prediseñada</a:t>
            </a:r>
            <a:endParaRPr lang="es-ES" noProof="0" dirty="0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924834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3127313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idx="1"/>
          </p:nvPr>
        </p:nvSpPr>
        <p:spPr>
          <a:xfrm>
            <a:off x="406400" y="2393733"/>
            <a:ext cx="8331200" cy="3755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2"/>
          </p:nvPr>
        </p:nvSpPr>
        <p:spPr>
          <a:xfrm>
            <a:off x="406400" y="436416"/>
            <a:ext cx="8331200" cy="94317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</p:txBody>
      </p:sp>
      <p:sp>
        <p:nvSpPr>
          <p:cNvPr id="9" name="Marcador de contenido 12"/>
          <p:cNvSpPr>
            <a:spLocks noGrp="1"/>
          </p:cNvSpPr>
          <p:nvPr>
            <p:ph sz="quarter" idx="13"/>
          </p:nvPr>
        </p:nvSpPr>
        <p:spPr>
          <a:xfrm>
            <a:off x="406400" y="1495242"/>
            <a:ext cx="8331200" cy="48735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6400" y="6400800"/>
            <a:ext cx="2054344" cy="310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bg1">
                    <a:lumMod val="6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dirty="0" smtClean="0">
                <a:solidFill>
                  <a:prstClr val="white">
                    <a:lumMod val="65000"/>
                  </a:prstClr>
                </a:solidFill>
              </a:rPr>
              <a:t>Ministerio del Medio Ambiente</a:t>
            </a:r>
            <a:endParaRPr lang="es-CL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03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49881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/>
          <p:cNvSpPr>
            <a:spLocks noGrp="1"/>
          </p:cNvSpPr>
          <p:nvPr>
            <p:ph idx="16"/>
          </p:nvPr>
        </p:nvSpPr>
        <p:spPr>
          <a:xfrm>
            <a:off x="409573" y="2225519"/>
            <a:ext cx="4040793" cy="203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 typeface="Arial"/>
              <a:buNone/>
              <a:defRPr sz="15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idx="15"/>
          </p:nvPr>
        </p:nvSpPr>
        <p:spPr>
          <a:xfrm>
            <a:off x="409574" y="4404840"/>
            <a:ext cx="4040793" cy="1318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</p:txBody>
      </p:sp>
      <p:sp>
        <p:nvSpPr>
          <p:cNvPr id="12" name="Marcador de texto 2"/>
          <p:cNvSpPr>
            <a:spLocks noGrp="1"/>
          </p:cNvSpPr>
          <p:nvPr>
            <p:ph idx="17"/>
          </p:nvPr>
        </p:nvSpPr>
        <p:spPr>
          <a:xfrm>
            <a:off x="4696806" y="2225519"/>
            <a:ext cx="4040793" cy="203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 typeface="Arial"/>
              <a:buNone/>
              <a:defRPr sz="15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idx="18"/>
          </p:nvPr>
        </p:nvSpPr>
        <p:spPr>
          <a:xfrm>
            <a:off x="4696806" y="4404840"/>
            <a:ext cx="4040793" cy="1318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</p:txBody>
      </p:sp>
      <p:sp>
        <p:nvSpPr>
          <p:cNvPr id="14" name="Marcador de contenido 12"/>
          <p:cNvSpPr>
            <a:spLocks noGrp="1"/>
          </p:cNvSpPr>
          <p:nvPr>
            <p:ph sz="quarter" idx="12"/>
          </p:nvPr>
        </p:nvSpPr>
        <p:spPr>
          <a:xfrm>
            <a:off x="406400" y="436416"/>
            <a:ext cx="8331200" cy="74758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</p:txBody>
      </p:sp>
      <p:sp>
        <p:nvSpPr>
          <p:cNvPr id="15" name="Marcador de contenido 12"/>
          <p:cNvSpPr>
            <a:spLocks noGrp="1"/>
          </p:cNvSpPr>
          <p:nvPr>
            <p:ph sz="quarter" idx="13"/>
          </p:nvPr>
        </p:nvSpPr>
        <p:spPr>
          <a:xfrm>
            <a:off x="406400" y="1418624"/>
            <a:ext cx="8331200" cy="380178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06400" y="6400800"/>
            <a:ext cx="2054344" cy="310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bg1">
                    <a:lumMod val="6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dirty="0" smtClean="0">
                <a:solidFill>
                  <a:prstClr val="white">
                    <a:lumMod val="65000"/>
                  </a:prstClr>
                </a:solidFill>
              </a:rPr>
              <a:t>Ministerio del Medio Ambiente</a:t>
            </a:r>
            <a:endParaRPr lang="es-CL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389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0810" y="2504640"/>
            <a:ext cx="8699032" cy="247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06400" y="6400800"/>
            <a:ext cx="2054344" cy="310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bg1">
                    <a:lumMod val="6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dirty="0" smtClean="0">
                <a:solidFill>
                  <a:prstClr val="white">
                    <a:lumMod val="65000"/>
                  </a:prstClr>
                </a:solidFill>
              </a:rPr>
              <a:t>Ministerio del Medio Ambiente</a:t>
            </a:r>
            <a:endParaRPr lang="es-CL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801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NUEVO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- FONDO BA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35186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>
          <a:xfrm>
            <a:off x="705556" y="6364111"/>
            <a:ext cx="7577666" cy="49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CL">
              <a:solidFill>
                <a:prstClr val="white"/>
              </a:solidFill>
            </a:endParaRP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35390AD-2325-E945-83E5-7C85FC616D80}" type="slidenum">
              <a:rPr lang="es-CL">
                <a:solidFill>
                  <a:prstClr val="black"/>
                </a:solidFill>
              </a:rPr>
              <a:pPr defTabSz="457200"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137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3249427"/>
            <a:ext cx="7772400" cy="736840"/>
          </a:xfrm>
          <a:prstGeom prst="rect">
            <a:avLst/>
          </a:prstGeom>
        </p:spPr>
        <p:txBody>
          <a:bodyPr anchor="t"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23F4A65-A43A-104E-B519-3B3B493BC63A}" type="slidenum">
              <a:rPr lang="es-ES">
                <a:solidFill>
                  <a:prstClr val="black"/>
                </a:solidFill>
              </a:rPr>
              <a:pPr defTabSz="457200"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pic>
        <p:nvPicPr>
          <p:cNvPr id="7" name="Imagen 6" descr="portadilla-tematic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000" y="4393568"/>
            <a:ext cx="5580000" cy="19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24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74246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95048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32899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72266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1B56-2841-4EC5-88A7-0D9E3C833F42}" type="datetimeFigureOut">
              <a:rPr lang="es-CL" smtClean="0"/>
              <a:pPr/>
              <a:t>18-10-2017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D9C16-2802-4BAA-B8E7-051BC030762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44015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5321" y="0"/>
            <a:ext cx="3581400" cy="889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554401"/>
            <a:ext cx="9143999" cy="2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gobCL"/>
                <a:cs typeface="gobCL"/>
              </a:rPr>
              <a:t>MINISTERIO DEL MEDIO AMBIENTE</a:t>
            </a:r>
          </a:p>
        </p:txBody>
      </p:sp>
    </p:spTree>
    <p:extLst>
      <p:ext uri="{BB962C8B-B14F-4D97-AF65-F5344CB8AC3E}">
        <p14:creationId xmlns:p14="http://schemas.microsoft.com/office/powerpoint/2010/main" xmlns="" val="212431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gobCL"/>
          <a:ea typeface="+mj-ea"/>
          <a:cs typeface="gobC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5321" y="0"/>
            <a:ext cx="3581400" cy="889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554401"/>
            <a:ext cx="9143999" cy="2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gobCL"/>
                <a:cs typeface="gobCL"/>
              </a:rPr>
              <a:t>MINISTERIO DEL MEDIO AMBIENTE</a:t>
            </a:r>
          </a:p>
        </p:txBody>
      </p:sp>
    </p:spTree>
    <p:extLst>
      <p:ext uri="{BB962C8B-B14F-4D97-AF65-F5344CB8AC3E}">
        <p14:creationId xmlns:p14="http://schemas.microsoft.com/office/powerpoint/2010/main" xmlns="" val="212431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gobCL"/>
          <a:ea typeface="+mj-ea"/>
          <a:cs typeface="gobC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Complemento-Logo-Gobierno-160x14px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00" y="6692900"/>
            <a:ext cx="203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129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Complemento-Logo-Gobierno-160x14px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00" y="6692900"/>
            <a:ext cx="203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003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9.png"/><Relationship Id="rId18" Type="http://schemas.openxmlformats.org/officeDocument/2006/relationships/slide" Target="slide20.xml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15.xml"/><Relationship Id="rId17" Type="http://schemas.openxmlformats.org/officeDocument/2006/relationships/image" Target="../media/image31.png"/><Relationship Id="rId2" Type="http://schemas.openxmlformats.org/officeDocument/2006/relationships/slide" Target="slide10.xml"/><Relationship Id="rId16" Type="http://schemas.openxmlformats.org/officeDocument/2006/relationships/slide" Target="slide19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14.xml"/><Relationship Id="rId19" Type="http://schemas.openxmlformats.org/officeDocument/2006/relationships/image" Target="../media/image32.png"/><Relationship Id="rId4" Type="http://schemas.openxmlformats.org/officeDocument/2006/relationships/slide" Target="slide11.xml"/><Relationship Id="rId9" Type="http://schemas.openxmlformats.org/officeDocument/2006/relationships/image" Target="../media/image27.png"/><Relationship Id="rId1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9.png"/><Relationship Id="rId18" Type="http://schemas.openxmlformats.org/officeDocument/2006/relationships/slide" Target="slide20.xml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15.xml"/><Relationship Id="rId17" Type="http://schemas.openxmlformats.org/officeDocument/2006/relationships/image" Target="../media/image31.png"/><Relationship Id="rId2" Type="http://schemas.openxmlformats.org/officeDocument/2006/relationships/slide" Target="slide10.xml"/><Relationship Id="rId16" Type="http://schemas.openxmlformats.org/officeDocument/2006/relationships/slide" Target="slide19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14.xml"/><Relationship Id="rId19" Type="http://schemas.openxmlformats.org/officeDocument/2006/relationships/image" Target="../media/image32.png"/><Relationship Id="rId4" Type="http://schemas.openxmlformats.org/officeDocument/2006/relationships/slide" Target="slide11.xml"/><Relationship Id="rId9" Type="http://schemas.openxmlformats.org/officeDocument/2006/relationships/image" Target="../media/image27.png"/><Relationship Id="rId14" Type="http://schemas.openxmlformats.org/officeDocument/2006/relationships/slide" Target="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9.png"/><Relationship Id="rId18" Type="http://schemas.openxmlformats.org/officeDocument/2006/relationships/slide" Target="slide20.xml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15.xml"/><Relationship Id="rId17" Type="http://schemas.openxmlformats.org/officeDocument/2006/relationships/image" Target="../media/image31.png"/><Relationship Id="rId2" Type="http://schemas.openxmlformats.org/officeDocument/2006/relationships/slide" Target="slide10.xml"/><Relationship Id="rId16" Type="http://schemas.openxmlformats.org/officeDocument/2006/relationships/slide" Target="slide19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14.xml"/><Relationship Id="rId19" Type="http://schemas.openxmlformats.org/officeDocument/2006/relationships/image" Target="../media/image32.png"/><Relationship Id="rId4" Type="http://schemas.openxmlformats.org/officeDocument/2006/relationships/slide" Target="slide11.xml"/><Relationship Id="rId9" Type="http://schemas.openxmlformats.org/officeDocument/2006/relationships/image" Target="../media/image27.png"/><Relationship Id="rId14" Type="http://schemas.openxmlformats.org/officeDocument/2006/relationships/slide" Target="slide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4300" y="0"/>
            <a:ext cx="9144000" cy="6858000"/>
          </a:xfrm>
          <a:prstGeom prst="rect">
            <a:avLst/>
          </a:prstGeom>
          <a:solidFill>
            <a:srgbClr val="267AC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 descr="Portad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6782" y="0"/>
            <a:ext cx="489721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7058" y="3040158"/>
            <a:ext cx="4656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endParaRPr lang="es-CL" sz="2800" b="1" dirty="0">
              <a:solidFill>
                <a:srgbClr val="267AC1"/>
              </a:solidFill>
              <a:latin typeface="gobCL"/>
              <a:ea typeface="ヒラギノ角ゴ Pro W3" charset="0"/>
              <a:cs typeface="gobCL"/>
            </a:endParaRPr>
          </a:p>
          <a:p>
            <a:pPr algn="r" defTabSz="457200"/>
            <a:r>
              <a:rPr lang="es-CL" sz="2800" b="1" dirty="0">
                <a:solidFill>
                  <a:srgbClr val="267AC1"/>
                </a:solidFill>
                <a:latin typeface="gobCL"/>
                <a:ea typeface="ヒラギノ角ゴ Pro W3" charset="0"/>
                <a:cs typeface="gobCL"/>
              </a:rPr>
              <a:t>Planes de</a:t>
            </a:r>
          </a:p>
          <a:p>
            <a:pPr algn="r" defTabSz="457200"/>
            <a:r>
              <a:rPr lang="es-CL" sz="2800" b="1" dirty="0">
                <a:solidFill>
                  <a:srgbClr val="267AC1"/>
                </a:solidFill>
                <a:latin typeface="gobCL"/>
                <a:ea typeface="ヒラギノ角ゴ Pro W3" charset="0"/>
                <a:cs typeface="gobCL"/>
              </a:rPr>
              <a:t>Descontaminación</a:t>
            </a:r>
          </a:p>
          <a:p>
            <a:pPr algn="r" defTabSz="457200"/>
            <a:r>
              <a:rPr lang="es-CL" sz="2800" b="1" dirty="0">
                <a:solidFill>
                  <a:srgbClr val="267AC1"/>
                </a:solidFill>
                <a:latin typeface="gobCL"/>
                <a:ea typeface="ヒラギノ角ゴ Pro W3" charset="0"/>
                <a:cs typeface="gobCL"/>
              </a:rPr>
              <a:t>Atmosférica </a:t>
            </a:r>
            <a:endParaRPr lang="en-US" sz="2800" dirty="0">
              <a:solidFill>
                <a:srgbClr val="267AC1"/>
              </a:solidFill>
              <a:latin typeface="gobCL"/>
              <a:cs typeface="gobCL"/>
            </a:endParaRPr>
          </a:p>
        </p:txBody>
      </p:sp>
      <p:pic>
        <p:nvPicPr>
          <p:cNvPr id="5" name="Picture 4" descr="logommaazu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101" y="393602"/>
            <a:ext cx="1052757" cy="9610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4384" y="553171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s-CL" sz="2000" dirty="0">
              <a:solidFill>
                <a:prstClr val="white"/>
              </a:solidFill>
              <a:latin typeface="gobCL"/>
              <a:ea typeface="ヒラギノ角ゴ Pro W3" charset="0"/>
              <a:cs typeface="gobCL"/>
            </a:endParaRPr>
          </a:p>
          <a:p>
            <a:pPr defTabSz="457200"/>
            <a:r>
              <a:rPr lang="es-CL" sz="1100" dirty="0">
                <a:solidFill>
                  <a:prstClr val="white"/>
                </a:solidFill>
                <a:latin typeface="gobCL"/>
                <a:ea typeface="ヒラギノ角ゴ Pro W3" charset="0"/>
                <a:cs typeface="gobCL"/>
              </a:rPr>
              <a:t>Estrategia 2014-2018</a:t>
            </a:r>
          </a:p>
          <a:p>
            <a:pPr defTabSz="457200"/>
            <a:r>
              <a:rPr lang="es-CL" sz="1100" dirty="0">
                <a:solidFill>
                  <a:prstClr val="white"/>
                </a:solidFill>
                <a:latin typeface="gobCL"/>
                <a:ea typeface="ヒラギノ角ゴ Pro W3" charset="0"/>
                <a:cs typeface="gobCL"/>
              </a:rPr>
              <a:t>www.mma.gob.cl</a:t>
            </a:r>
            <a:endParaRPr lang="en-US" sz="1100" dirty="0">
              <a:solidFill>
                <a:prstClr val="white"/>
              </a:solidFill>
              <a:latin typeface="gobCL"/>
              <a:cs typeface="gobCL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0" y="1319162"/>
            <a:ext cx="407166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s-CL" sz="3000" b="1" dirty="0">
              <a:solidFill>
                <a:prstClr val="white"/>
              </a:solidFill>
              <a:ea typeface="ヒラギノ角ゴ Pro W3" charset="0"/>
              <a:cs typeface="Calibri"/>
            </a:endParaRPr>
          </a:p>
          <a:p>
            <a:pPr defTabSz="457200"/>
            <a:r>
              <a:rPr lang="es-CL" altLang="es-CL" sz="3000" b="1" dirty="0">
                <a:solidFill>
                  <a:prstClr val="white"/>
                </a:solidFill>
                <a:cs typeface="Calibri"/>
              </a:rPr>
              <a:t>PLAN DE DESCONTAMINACIÓN ATMOSFÉRICA (PDA)</a:t>
            </a:r>
          </a:p>
          <a:p>
            <a:pPr defTabSz="457200"/>
            <a:endParaRPr lang="es-CL" altLang="es-CL" sz="3000" b="1" dirty="0">
              <a:solidFill>
                <a:prstClr val="white"/>
              </a:solidFill>
              <a:cs typeface="Calibri"/>
            </a:endParaRPr>
          </a:p>
          <a:p>
            <a:pPr defTabSz="457200"/>
            <a:r>
              <a:rPr lang="es-CL" altLang="es-CL" sz="3000" b="1" dirty="0">
                <a:solidFill>
                  <a:prstClr val="white"/>
                </a:solidFill>
                <a:cs typeface="Calibri"/>
              </a:rPr>
              <a:t>TALCA-MAULE</a:t>
            </a:r>
          </a:p>
          <a:p>
            <a:pPr defTabSz="457200"/>
            <a:endParaRPr lang="es-CL" sz="2000" dirty="0">
              <a:solidFill>
                <a:prstClr val="white"/>
              </a:solidFill>
              <a:ea typeface="ヒラギノ角ゴ Pro W3" charset="0"/>
              <a:cs typeface="Calibri"/>
            </a:endParaRPr>
          </a:p>
          <a:p>
            <a:pPr algn="just" defTabSz="457200"/>
            <a:r>
              <a:rPr lang="es-CL" sz="1400" b="1" dirty="0">
                <a:solidFill>
                  <a:prstClr val="white"/>
                </a:solidFill>
                <a:cs typeface="Calibri"/>
              </a:rPr>
              <a:t>COMUNAS DE TALCA Y MAULE</a:t>
            </a:r>
          </a:p>
        </p:txBody>
      </p:sp>
    </p:spTree>
    <p:extLst>
      <p:ext uri="{BB962C8B-B14F-4D97-AF65-F5344CB8AC3E}">
        <p14:creationId xmlns:p14="http://schemas.microsoft.com/office/powerpoint/2010/main" xmlns="" val="36119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 smtClean="0"/>
              <a:t>PLAN DE DESCONTAMINACIÓN ATMOSFÉRICA - PDA</a:t>
            </a:r>
            <a:endParaRPr lang="es-CL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704221"/>
            <a:ext cx="8229600" cy="442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 rot="19806172">
            <a:off x="3170279" y="3183242"/>
            <a:ext cx="2709782" cy="6268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3200" b="1" dirty="0">
                <a:solidFill>
                  <a:srgbClr val="FFFF00"/>
                </a:solidFill>
              </a:rPr>
              <a:t>TALCA-MAULE</a:t>
            </a:r>
          </a:p>
        </p:txBody>
      </p:sp>
    </p:spTree>
    <p:extLst>
      <p:ext uri="{BB962C8B-B14F-4D97-AF65-F5344CB8AC3E}">
        <p14:creationId xmlns:p14="http://schemas.microsoft.com/office/powerpoint/2010/main" xmlns="" val="2934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5536" y="1584920"/>
            <a:ext cx="814244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CL" sz="4000" dirty="0" smtClean="0"/>
              <a:t>PLAN DE DESCONTAMINACIÓN ATMOSFÉRICA - PDA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xmlns="" val="25951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36512" y="1524422"/>
            <a:ext cx="1872208" cy="11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9712" y="1526572"/>
            <a:ext cx="2357039" cy="111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27984" y="1502377"/>
            <a:ext cx="2336376" cy="11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76256" y="1519807"/>
            <a:ext cx="2272320" cy="11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2391" y="3068960"/>
            <a:ext cx="2245433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91916" y="3077716"/>
            <a:ext cx="2304256" cy="11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12160" y="306896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2389" y="4845121"/>
            <a:ext cx="2154483" cy="108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03563" y="4863235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14306" y="4842185"/>
            <a:ext cx="2249614" cy="1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CL" sz="3600" dirty="0" smtClean="0"/>
              <a:t>PLAN DE DESCONTAMINACIÓN ATMOSFÉRICA - PDA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0317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1872208" cy="11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36104" y="1603445"/>
            <a:ext cx="7345832" cy="447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707904" y="1916832"/>
            <a:ext cx="4320480" cy="136815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9600" b="1" dirty="0">
                <a:solidFill>
                  <a:srgbClr val="FFFF00"/>
                </a:solidFill>
              </a:rPr>
              <a:t>13.000</a:t>
            </a:r>
            <a:endParaRPr lang="es-CL" sz="9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1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357039" cy="111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770096"/>
            <a:ext cx="8192910" cy="42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7859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0588"/>
            <a:ext cx="2336376" cy="11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9316" y="2737842"/>
            <a:ext cx="8093124" cy="340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7573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2820" y="20588"/>
            <a:ext cx="2272320" cy="11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44902" y="1417638"/>
            <a:ext cx="6831452" cy="51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906973" y="3521125"/>
            <a:ext cx="1651379" cy="54055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4000" b="1" dirty="0">
                <a:solidFill>
                  <a:srgbClr val="FFFF00"/>
                </a:solidFill>
              </a:rPr>
              <a:t>30 mil</a:t>
            </a:r>
            <a:endParaRPr lang="es-CL" sz="4000" b="1" dirty="0">
              <a:solidFill>
                <a:srgbClr val="FFFF00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>
            <a:off x="2906972" y="1137693"/>
            <a:ext cx="4969381" cy="820501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2400" b="1" dirty="0">
                <a:solidFill>
                  <a:srgbClr val="FFFF00"/>
                </a:solidFill>
              </a:rPr>
              <a:t>Mejor estándar de aislación viviendas nuevas</a:t>
            </a:r>
            <a:endParaRPr lang="es-C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4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69" y="0"/>
            <a:ext cx="2245433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556793"/>
            <a:ext cx="814655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9007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304256" cy="11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700808"/>
            <a:ext cx="822797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304256" y="1700808"/>
            <a:ext cx="4788024" cy="10081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2800" b="1" dirty="0">
                <a:solidFill>
                  <a:prstClr val="black"/>
                </a:solidFill>
              </a:rPr>
              <a:t>CONTROL  EMISIONES EN RUTA A VEHÍCULOS DIESEL</a:t>
            </a:r>
            <a:endParaRPr lang="es-CL" sz="2800" b="1" dirty="0">
              <a:solidFill>
                <a:prstClr val="black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2536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195193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229600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4128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br>
              <a:rPr lang="es-CL" dirty="0" smtClean="0"/>
            </a:br>
            <a:r>
              <a:rPr lang="es-CL" dirty="0" smtClean="0"/>
              <a:t>GEC</a:t>
            </a:r>
            <a:endParaRPr lang="es-C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229600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37186"/>
            <a:ext cx="8229600" cy="44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37187"/>
            <a:ext cx="8229600" cy="44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93020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6139" y="1124744"/>
            <a:ext cx="4172924" cy="428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1291780" cy="652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 flipV="1">
            <a:off x="1401466" y="1124744"/>
            <a:ext cx="3164673" cy="1944216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1331640" y="3269394"/>
            <a:ext cx="3234499" cy="2144651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2555776" y="265303"/>
            <a:ext cx="3894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/>
              <a:t>REGIÓN DEL MAULE </a:t>
            </a:r>
            <a:endParaRPr lang="es-CL" sz="3200" b="1" dirty="0"/>
          </a:p>
        </p:txBody>
      </p:sp>
    </p:spTree>
    <p:extLst>
      <p:ext uri="{BB962C8B-B14F-4D97-AF65-F5344CB8AC3E}">
        <p14:creationId xmlns:p14="http://schemas.microsoft.com/office/powerpoint/2010/main" xmlns="" val="23508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smtClean="0">
                <a:solidFill>
                  <a:prstClr val="black"/>
                </a:solidFill>
              </a:rPr>
              <a:t>PDA TALCA-MAULE</a:t>
            </a:r>
            <a:br>
              <a:rPr lang="es-CL" smtClean="0">
                <a:solidFill>
                  <a:prstClr val="black"/>
                </a:solidFill>
              </a:rPr>
            </a:br>
            <a:r>
              <a:rPr lang="es-CL" smtClean="0">
                <a:solidFill>
                  <a:prstClr val="black"/>
                </a:solidFill>
              </a:rPr>
              <a:t>GEC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8052" y="1199450"/>
            <a:ext cx="6589530" cy="561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48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2361822" cy="4525963"/>
          </a:xfrm>
        </p:spPr>
        <p:txBody>
          <a:bodyPr/>
          <a:lstStyle/>
          <a:p>
            <a:r>
              <a:rPr lang="es-MX" dirty="0" smtClean="0"/>
              <a:t>Polígono</a:t>
            </a:r>
            <a:r>
              <a:rPr lang="es-CL" dirty="0"/>
              <a:t> </a:t>
            </a:r>
            <a:r>
              <a:rPr lang="es-CL" dirty="0" smtClean="0"/>
              <a:t>restricción de humos visibles desde viviendas</a:t>
            </a:r>
            <a:endParaRPr lang="es-MX" dirty="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smtClean="0">
                <a:solidFill>
                  <a:prstClr val="black"/>
                </a:solidFill>
              </a:rPr>
              <a:t>PDA TALCA-MAULE</a:t>
            </a:r>
            <a:br>
              <a:rPr lang="es-CL" smtClean="0">
                <a:solidFill>
                  <a:prstClr val="black"/>
                </a:solidFill>
              </a:rPr>
            </a:br>
            <a:r>
              <a:rPr lang="es-CL" smtClean="0">
                <a:solidFill>
                  <a:prstClr val="black"/>
                </a:solidFill>
              </a:rPr>
              <a:t>GEC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 Image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4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61522" y="1710046"/>
            <a:ext cx="5867778" cy="5147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396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154483" cy="108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200"/>
            <a:ext cx="8229600" cy="45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27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658" y="0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1" y="1600201"/>
            <a:ext cx="8229600" cy="462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2104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</a:p>
          <a:p>
            <a:pPr algn="r"/>
            <a:r>
              <a:rPr lang="es-CL" dirty="0" smtClean="0">
                <a:solidFill>
                  <a:prstClr val="black"/>
                </a:solidFill>
              </a:rPr>
              <a:t>EDUCACIÓN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0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658" y="0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2104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</a:p>
          <a:p>
            <a:pPr algn="r"/>
            <a:r>
              <a:rPr lang="es-CL" dirty="0" smtClean="0">
                <a:solidFill>
                  <a:prstClr val="black"/>
                </a:solidFill>
              </a:rPr>
              <a:t>EDUCACIÓN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199"/>
            <a:ext cx="8229599" cy="461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61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249614" cy="1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6975" y="1650415"/>
            <a:ext cx="8259825" cy="42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86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6" name="Picture 4" descr="Vista de la zona central de la ciudad de Talca desde el cerro de la virgen, al fondo el volcán Descabezado Grande, Región del Maule, Chi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6252" y="264694"/>
            <a:ext cx="8919410" cy="62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 rot="21005372">
            <a:off x="183034" y="723037"/>
            <a:ext cx="86028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s-ES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Descontaminar Talca y Maule</a:t>
            </a:r>
          </a:p>
          <a:p>
            <a:pPr algn="ctr" defTabSz="457200"/>
            <a:r>
              <a:rPr lang="es-ES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Es tarea de TODOS</a:t>
            </a:r>
          </a:p>
        </p:txBody>
      </p:sp>
    </p:spTree>
    <p:extLst>
      <p:ext uri="{BB962C8B-B14F-4D97-AF65-F5344CB8AC3E}">
        <p14:creationId xmlns:p14="http://schemas.microsoft.com/office/powerpoint/2010/main" xmlns="" val="42696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5077326" cy="808204"/>
          </a:xfrm>
        </p:spPr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200"/>
            <a:ext cx="8229600" cy="461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pa.gov/pm/graphics/pm2_5_graphi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84559" y="0"/>
            <a:ext cx="3959441" cy="286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0" y="5321565"/>
            <a:ext cx="8686800" cy="1501385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MP10 Partículas de diámetro menor a 10 micrones (micrón: milésima parte de 1 mm). Incluye MP2,5</a:t>
            </a:r>
          </a:p>
          <a:p>
            <a:r>
              <a:rPr lang="es-MX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Afectan nuestra Salud</a:t>
            </a:r>
            <a:endParaRPr lang="es-CL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3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199" y="1600200"/>
            <a:ext cx="8229601" cy="463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1323476" y="1672389"/>
            <a:ext cx="5775156" cy="268304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4400" b="1" dirty="0">
                <a:solidFill>
                  <a:srgbClr val="FFFF00"/>
                </a:solidFill>
              </a:rPr>
              <a:t>DESCONTAMINAR TALCA Y MAULE</a:t>
            </a:r>
          </a:p>
          <a:p>
            <a:pPr algn="ctr" defTabSz="457200"/>
            <a:endParaRPr lang="es-CL" sz="4400" b="1" dirty="0">
              <a:solidFill>
                <a:srgbClr val="FFFF00"/>
              </a:solidFill>
            </a:endParaRPr>
          </a:p>
          <a:p>
            <a:pPr algn="ctr" defTabSz="457200"/>
            <a:r>
              <a:rPr lang="es-CL" sz="4400" b="1" dirty="0">
                <a:solidFill>
                  <a:srgbClr val="FFFF00"/>
                </a:solidFill>
              </a:rPr>
              <a:t>ES TAREA DE TODOS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6142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60415" y="1600199"/>
            <a:ext cx="59051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2611982" y="2010316"/>
            <a:ext cx="3500059" cy="81814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4000" b="1" dirty="0">
                <a:solidFill>
                  <a:srgbClr val="FFFF00"/>
                </a:solidFill>
              </a:rPr>
              <a:t>MP10 – MP2,5</a:t>
            </a:r>
          </a:p>
        </p:txBody>
      </p:sp>
    </p:spTree>
    <p:extLst>
      <p:ext uri="{BB962C8B-B14F-4D97-AF65-F5344CB8AC3E}">
        <p14:creationId xmlns:p14="http://schemas.microsoft.com/office/powerpoint/2010/main" xmlns="" val="1826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5751094" y="4138863"/>
            <a:ext cx="2935705" cy="198730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1" y="274638"/>
            <a:ext cx="5077326" cy="8082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l"/>
            <a:r>
              <a:rPr lang="es-MX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TALCA ESTÁ CONTAMINADO</a:t>
            </a:r>
            <a:endParaRPr lang="es-CL" sz="36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65964"/>
            <a:ext cx="6773779" cy="508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60758" y="0"/>
            <a:ext cx="4283242" cy="306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52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20" y="1628800"/>
            <a:ext cx="86937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540042" y="2130631"/>
            <a:ext cx="4571999" cy="116602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4400" b="1" dirty="0">
                <a:solidFill>
                  <a:srgbClr val="FFFF00"/>
                </a:solidFill>
              </a:rPr>
              <a:t>MP10 – MP2,5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l"/>
            <a:r>
              <a:rPr lang="es-MX" sz="3600" smtClean="0">
                <a:solidFill>
                  <a:prstClr val="black"/>
                </a:solidFill>
                <a:latin typeface="Comic Sans MS" panose="030F0702030302020204" pitchFamily="66" charset="0"/>
              </a:rPr>
              <a:t>TALCA ESTÁ CONTAMINADO</a:t>
            </a:r>
            <a:endParaRPr lang="es-CL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8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28800"/>
            <a:ext cx="8280920" cy="4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392905" y="2069432"/>
            <a:ext cx="1467853" cy="938463"/>
          </a:xfrm>
          <a:prstGeom prst="roundRect">
            <a:avLst>
              <a:gd name="adj" fmla="val 1923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88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5905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43372" y="1628801"/>
            <a:ext cx="810763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niño i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3342" y="9945"/>
            <a:ext cx="2930658" cy="196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56142" cy="1143000"/>
          </a:xfrm>
        </p:spPr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7927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 smtClean="0"/>
              <a:t>PLAN DE DESCONTAMINACIÓN ATMOSFÉRICA - PDA</a:t>
            </a:r>
            <a:endParaRPr lang="es-CL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704221"/>
            <a:ext cx="8229600" cy="442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 rot="19806172">
            <a:off x="3170279" y="3183242"/>
            <a:ext cx="2709782" cy="6268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3200" b="1" dirty="0">
                <a:solidFill>
                  <a:srgbClr val="FFFF00"/>
                </a:solidFill>
              </a:rPr>
              <a:t>TALCA-MAULE</a:t>
            </a:r>
          </a:p>
        </p:txBody>
      </p:sp>
    </p:spTree>
    <p:extLst>
      <p:ext uri="{BB962C8B-B14F-4D97-AF65-F5344CB8AC3E}">
        <p14:creationId xmlns:p14="http://schemas.microsoft.com/office/powerpoint/2010/main" xmlns="" val="2934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5536" y="1584920"/>
            <a:ext cx="814244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CL" sz="4000" dirty="0" smtClean="0"/>
              <a:t>PLAN DE DESCONTAMINACIÓN ATMOSFÉRICA - PDA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xmlns="" val="25951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36512" y="1524422"/>
            <a:ext cx="1872208" cy="11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9712" y="1526572"/>
            <a:ext cx="2357039" cy="111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27984" y="1502377"/>
            <a:ext cx="2336376" cy="11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76256" y="1519807"/>
            <a:ext cx="2272320" cy="11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2391" y="3068960"/>
            <a:ext cx="2245433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91916" y="3077716"/>
            <a:ext cx="2304256" cy="11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12160" y="306896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2389" y="4845121"/>
            <a:ext cx="2154483" cy="108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03563" y="4863235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14306" y="4842185"/>
            <a:ext cx="2249614" cy="1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CL" sz="3600" dirty="0" smtClean="0"/>
              <a:t>PLAN DE DESCONTAMINACIÓN ATMOSFÉRICA - PDA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0317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1872208" cy="11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36104" y="1603445"/>
            <a:ext cx="7345832" cy="447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707904" y="1916832"/>
            <a:ext cx="4320480" cy="136815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9600" b="1" dirty="0">
                <a:solidFill>
                  <a:srgbClr val="FFFF00"/>
                </a:solidFill>
              </a:rPr>
              <a:t>13.000</a:t>
            </a:r>
            <a:endParaRPr lang="es-CL" sz="9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1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357039" cy="111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770096"/>
            <a:ext cx="8192910" cy="42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7859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0588"/>
            <a:ext cx="2336376" cy="11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9316" y="2737842"/>
            <a:ext cx="8093124" cy="340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7573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2820" y="20588"/>
            <a:ext cx="2272320" cy="11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44902" y="1417638"/>
            <a:ext cx="6831452" cy="51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906973" y="3521125"/>
            <a:ext cx="1651379" cy="54055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4000" b="1" dirty="0">
                <a:solidFill>
                  <a:srgbClr val="FFFF00"/>
                </a:solidFill>
              </a:rPr>
              <a:t>30 mil</a:t>
            </a:r>
            <a:endParaRPr lang="es-CL" sz="4000" b="1" dirty="0">
              <a:solidFill>
                <a:srgbClr val="FFFF00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>
            <a:off x="2906972" y="1137693"/>
            <a:ext cx="4969381" cy="820501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2400" b="1" dirty="0">
                <a:solidFill>
                  <a:srgbClr val="FFFF00"/>
                </a:solidFill>
              </a:rPr>
              <a:t>Mejor estándar de aislación viviendas nuevas</a:t>
            </a:r>
            <a:endParaRPr lang="es-C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4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5077326" cy="808204"/>
          </a:xfrm>
        </p:spPr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200"/>
            <a:ext cx="8229600" cy="461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pa.gov/pm/graphics/pm2_5_graphi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84559" y="0"/>
            <a:ext cx="3959441" cy="286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0" y="5321565"/>
            <a:ext cx="8686800" cy="1501385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MP10 Partículas de diámetro menor a 10 micrones (micrón: milésima parte de 1 mm). Incluye MP2,5</a:t>
            </a:r>
          </a:p>
          <a:p>
            <a:r>
              <a:rPr lang="es-MX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Afectan nuestra Salud</a:t>
            </a:r>
            <a:endParaRPr lang="es-CL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3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69" y="0"/>
            <a:ext cx="2245433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556793"/>
            <a:ext cx="814655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9007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304256" cy="11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700808"/>
            <a:ext cx="822797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304256" y="1700808"/>
            <a:ext cx="4788024" cy="10081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MX" sz="2800" b="1" dirty="0">
                <a:solidFill>
                  <a:prstClr val="black"/>
                </a:solidFill>
              </a:rPr>
              <a:t>CONTROL  EMISIONES EN RUTA A VEHÍCULOS DIESEL</a:t>
            </a:r>
            <a:endParaRPr lang="es-CL" sz="2800" b="1" dirty="0">
              <a:solidFill>
                <a:prstClr val="black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2536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195193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229600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4128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br>
              <a:rPr lang="es-CL" dirty="0" smtClean="0"/>
            </a:br>
            <a:r>
              <a:rPr lang="es-CL" dirty="0" smtClean="0"/>
              <a:t>GEC</a:t>
            </a:r>
            <a:endParaRPr lang="es-C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229600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37186"/>
            <a:ext cx="8229600" cy="44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37187"/>
            <a:ext cx="8229600" cy="44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93020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smtClean="0">
                <a:solidFill>
                  <a:prstClr val="black"/>
                </a:solidFill>
              </a:rPr>
              <a:t>PDA TALCA-MAULE</a:t>
            </a:r>
            <a:br>
              <a:rPr lang="es-CL" smtClean="0">
                <a:solidFill>
                  <a:prstClr val="black"/>
                </a:solidFill>
              </a:rPr>
            </a:br>
            <a:r>
              <a:rPr lang="es-CL" smtClean="0">
                <a:solidFill>
                  <a:prstClr val="black"/>
                </a:solidFill>
              </a:rPr>
              <a:t>GEC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8052" y="1199450"/>
            <a:ext cx="6589530" cy="561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48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2361822" cy="4525963"/>
          </a:xfrm>
        </p:spPr>
        <p:txBody>
          <a:bodyPr/>
          <a:lstStyle/>
          <a:p>
            <a:r>
              <a:rPr lang="es-MX" dirty="0" smtClean="0"/>
              <a:t>Polígono</a:t>
            </a:r>
            <a:r>
              <a:rPr lang="es-CL" dirty="0"/>
              <a:t> </a:t>
            </a:r>
            <a:r>
              <a:rPr lang="es-CL" dirty="0" smtClean="0"/>
              <a:t>restricción de humos visibles desde viviendas</a:t>
            </a:r>
            <a:endParaRPr lang="es-MX" dirty="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smtClean="0">
                <a:solidFill>
                  <a:prstClr val="black"/>
                </a:solidFill>
              </a:rPr>
              <a:t>PDA TALCA-MAULE</a:t>
            </a:r>
            <a:br>
              <a:rPr lang="es-CL" smtClean="0">
                <a:solidFill>
                  <a:prstClr val="black"/>
                </a:solidFill>
              </a:rPr>
            </a:br>
            <a:r>
              <a:rPr lang="es-CL" smtClean="0">
                <a:solidFill>
                  <a:prstClr val="black"/>
                </a:solidFill>
              </a:rPr>
              <a:t>GEC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 Image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4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61522" y="1710046"/>
            <a:ext cx="5867778" cy="5147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396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154483" cy="108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200"/>
            <a:ext cx="8229600" cy="45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27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658" y="0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1" y="1600201"/>
            <a:ext cx="8229600" cy="462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2104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</a:p>
          <a:p>
            <a:pPr algn="r"/>
            <a:r>
              <a:rPr lang="es-CL" dirty="0" smtClean="0">
                <a:solidFill>
                  <a:prstClr val="black"/>
                </a:solidFill>
              </a:rPr>
              <a:t>EDUCACIÓN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0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658" y="0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2104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</a:p>
          <a:p>
            <a:pPr algn="r"/>
            <a:r>
              <a:rPr lang="es-CL" dirty="0" smtClean="0">
                <a:solidFill>
                  <a:prstClr val="black"/>
                </a:solidFill>
              </a:rPr>
              <a:t>EDUCACIÓN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199"/>
            <a:ext cx="8229599" cy="461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61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249614" cy="1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>
                <a:solidFill>
                  <a:prstClr val="black"/>
                </a:solidFill>
              </a:rPr>
              <a:t>PDA TALCA-MAULE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6975" y="1650415"/>
            <a:ext cx="8259825" cy="42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86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6" name="Picture 4" descr="Vista de la zona central de la ciudad de Talca desde el cerro de la virgen, al fondo el volcán Descabezado Grande, Región del Maule, Chi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6252" y="264694"/>
            <a:ext cx="8919410" cy="62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 rot="21005372">
            <a:off x="183034" y="723037"/>
            <a:ext cx="86028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s-ES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Descontaminar Talca y Maule</a:t>
            </a:r>
          </a:p>
          <a:p>
            <a:pPr algn="ctr" defTabSz="457200"/>
            <a:r>
              <a:rPr lang="es-ES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Es tarea de TODOS</a:t>
            </a:r>
          </a:p>
        </p:txBody>
      </p:sp>
    </p:spTree>
    <p:extLst>
      <p:ext uri="{BB962C8B-B14F-4D97-AF65-F5344CB8AC3E}">
        <p14:creationId xmlns:p14="http://schemas.microsoft.com/office/powerpoint/2010/main" xmlns="" val="42696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199" y="1600200"/>
            <a:ext cx="8229601" cy="463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1323476" y="1672389"/>
            <a:ext cx="5775156" cy="268304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4400" b="1" dirty="0">
                <a:solidFill>
                  <a:srgbClr val="FFFF00"/>
                </a:solidFill>
              </a:rPr>
              <a:t>DESCONTAMINAR TALCA Y MAULE</a:t>
            </a:r>
          </a:p>
          <a:p>
            <a:pPr algn="ctr" defTabSz="457200"/>
            <a:endParaRPr lang="es-CL" sz="4400" b="1" dirty="0">
              <a:solidFill>
                <a:srgbClr val="FFFF00"/>
              </a:solidFill>
            </a:endParaRPr>
          </a:p>
          <a:p>
            <a:pPr algn="ctr" defTabSz="457200"/>
            <a:r>
              <a:rPr lang="es-CL" sz="4400" b="1" dirty="0">
                <a:solidFill>
                  <a:srgbClr val="FFFF00"/>
                </a:solidFill>
              </a:rPr>
              <a:t>ES TAREA DE TODOS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6142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826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endParaRPr lang="es-CL" sz="3200" b="1" dirty="0">
              <a:solidFill>
                <a:prstClr val="white"/>
              </a:solidFill>
              <a:latin typeface="gobCL"/>
              <a:ea typeface="ヒラギノ角ゴ Pro W3" charset="0"/>
              <a:cs typeface="gobCL"/>
            </a:endParaRPr>
          </a:p>
          <a:p>
            <a:pPr algn="ctr" defTabSz="457200"/>
            <a:r>
              <a:rPr lang="es-CL" sz="3200" b="1" dirty="0">
                <a:solidFill>
                  <a:prstClr val="white"/>
                </a:solidFill>
                <a:latin typeface="gobCL"/>
                <a:ea typeface="ヒラギノ角ゴ Pro W3" charset="0"/>
                <a:cs typeface="gobCL"/>
              </a:rPr>
              <a:t>Gracias</a:t>
            </a:r>
            <a:endParaRPr lang="en-US" sz="3200" dirty="0">
              <a:solidFill>
                <a:prstClr val="white"/>
              </a:solidFill>
              <a:latin typeface="gobCL"/>
              <a:cs typeface="gobCL"/>
            </a:endParaRPr>
          </a:p>
        </p:txBody>
      </p:sp>
      <p:pic>
        <p:nvPicPr>
          <p:cNvPr id="2" name="Picture 1" descr="logommaazu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500" y="1595869"/>
            <a:ext cx="1889760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7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4300" y="0"/>
            <a:ext cx="9144000" cy="6858000"/>
          </a:xfrm>
          <a:prstGeom prst="rect">
            <a:avLst/>
          </a:prstGeom>
          <a:solidFill>
            <a:srgbClr val="267AC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ortad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6782" y="0"/>
            <a:ext cx="489721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7058" y="3040158"/>
            <a:ext cx="4656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CL" sz="2800" b="1" dirty="0" smtClean="0">
              <a:solidFill>
                <a:srgbClr val="267AC1"/>
              </a:solidFill>
              <a:latin typeface="gobCL"/>
              <a:ea typeface="ヒラギノ角ゴ Pro W3" charset="0"/>
              <a:cs typeface="gobCL"/>
            </a:endParaRPr>
          </a:p>
          <a:p>
            <a:pPr algn="r"/>
            <a:r>
              <a:rPr lang="es-CL" sz="2800" b="1" dirty="0" smtClean="0">
                <a:solidFill>
                  <a:srgbClr val="267AC1"/>
                </a:solidFill>
                <a:latin typeface="gobCL"/>
                <a:ea typeface="ヒラギノ角ゴ Pro W3" charset="0"/>
                <a:cs typeface="gobCL"/>
              </a:rPr>
              <a:t>Planes de</a:t>
            </a:r>
          </a:p>
          <a:p>
            <a:pPr algn="r"/>
            <a:r>
              <a:rPr lang="es-CL" sz="2800" b="1" dirty="0" smtClean="0">
                <a:solidFill>
                  <a:srgbClr val="267AC1"/>
                </a:solidFill>
                <a:latin typeface="gobCL"/>
                <a:ea typeface="ヒラギノ角ゴ Pro W3" charset="0"/>
                <a:cs typeface="gobCL"/>
              </a:rPr>
              <a:t>Descontaminación</a:t>
            </a:r>
          </a:p>
          <a:p>
            <a:pPr algn="r"/>
            <a:r>
              <a:rPr lang="es-CL" sz="2800" b="1" dirty="0" smtClean="0">
                <a:solidFill>
                  <a:srgbClr val="267AC1"/>
                </a:solidFill>
                <a:latin typeface="gobCL"/>
                <a:ea typeface="ヒラギノ角ゴ Pro W3" charset="0"/>
                <a:cs typeface="gobCL"/>
              </a:rPr>
              <a:t>Atmosférica </a:t>
            </a:r>
            <a:endParaRPr lang="en-US" sz="2800" dirty="0">
              <a:solidFill>
                <a:srgbClr val="267AC1"/>
              </a:solidFill>
              <a:latin typeface="gobCL"/>
              <a:cs typeface="gobCL"/>
            </a:endParaRPr>
          </a:p>
        </p:txBody>
      </p:sp>
      <p:pic>
        <p:nvPicPr>
          <p:cNvPr id="5" name="Picture 4" descr="logommaazu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101" y="393602"/>
            <a:ext cx="1052757" cy="9610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4384" y="553171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2000" dirty="0" smtClean="0">
              <a:solidFill>
                <a:schemeClr val="bg1"/>
              </a:solidFill>
              <a:latin typeface="gobCL"/>
              <a:ea typeface="ヒラギノ角ゴ Pro W3" charset="0"/>
              <a:cs typeface="gobCL"/>
            </a:endParaRPr>
          </a:p>
          <a:p>
            <a:r>
              <a:rPr lang="es-CL" sz="1100" dirty="0" smtClean="0">
                <a:solidFill>
                  <a:schemeClr val="bg1"/>
                </a:solidFill>
                <a:latin typeface="gobCL"/>
                <a:ea typeface="ヒラギノ角ゴ Pro W3" charset="0"/>
                <a:cs typeface="gobCL"/>
              </a:rPr>
              <a:t>Estrategia 2014-2018</a:t>
            </a:r>
          </a:p>
          <a:p>
            <a:r>
              <a:rPr lang="es-CL" sz="1100" dirty="0" smtClean="0">
                <a:solidFill>
                  <a:schemeClr val="bg1"/>
                </a:solidFill>
                <a:latin typeface="gobCL"/>
                <a:ea typeface="ヒラギノ角ゴ Pro W3" charset="0"/>
                <a:cs typeface="gobCL"/>
              </a:rPr>
              <a:t>www.mma.gob.cl</a:t>
            </a:r>
            <a:endParaRPr lang="en-US" sz="1100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0" y="1319162"/>
            <a:ext cx="407166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3000" b="1" dirty="0" smtClean="0">
              <a:solidFill>
                <a:schemeClr val="bg1"/>
              </a:solidFill>
              <a:latin typeface="Calibri"/>
              <a:ea typeface="ヒラギノ角ゴ Pro W3" charset="0"/>
              <a:cs typeface="Calibri"/>
            </a:endParaRPr>
          </a:p>
          <a:p>
            <a:r>
              <a:rPr lang="es-CL" altLang="es-CL" sz="3000" b="1" dirty="0" smtClean="0">
                <a:solidFill>
                  <a:schemeClr val="bg1"/>
                </a:solidFill>
                <a:latin typeface="Calibri"/>
                <a:cs typeface="Calibri"/>
              </a:rPr>
              <a:t>PLAN DE DESCONTAMINACIÓN ATMOSFÉRICA (PDA)</a:t>
            </a:r>
          </a:p>
          <a:p>
            <a:endParaRPr lang="es-CL" altLang="es-CL" sz="30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s-CL" altLang="es-CL" sz="3000" b="1" dirty="0" smtClean="0">
                <a:solidFill>
                  <a:schemeClr val="bg1"/>
                </a:solidFill>
                <a:latin typeface="Calibri"/>
                <a:cs typeface="Calibri"/>
              </a:rPr>
              <a:t>TALCA-MAULE</a:t>
            </a:r>
            <a:endParaRPr lang="es-CL" altLang="es-CL" sz="3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s-CL" sz="2000" dirty="0" smtClean="0">
              <a:solidFill>
                <a:schemeClr val="bg1"/>
              </a:solidFill>
              <a:latin typeface="Calibri"/>
              <a:ea typeface="ヒラギノ角ゴ Pro W3" charset="0"/>
              <a:cs typeface="Calibri"/>
            </a:endParaRPr>
          </a:p>
          <a:p>
            <a:pPr algn="just"/>
            <a:r>
              <a:rPr lang="es-CL" sz="1400" b="1" dirty="0" smtClean="0">
                <a:solidFill>
                  <a:schemeClr val="bg1"/>
                </a:solidFill>
                <a:cs typeface="Calibri"/>
              </a:rPr>
              <a:t>COMUNAS DE TALCA Y MAULE</a:t>
            </a:r>
          </a:p>
        </p:txBody>
      </p:sp>
    </p:spTree>
    <p:extLst>
      <p:ext uri="{BB962C8B-B14F-4D97-AF65-F5344CB8AC3E}">
        <p14:creationId xmlns:p14="http://schemas.microsoft.com/office/powerpoint/2010/main" xmlns="" val="36119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5751094" y="4138863"/>
            <a:ext cx="2935705" cy="198730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1" y="274638"/>
            <a:ext cx="5077326" cy="8082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l"/>
            <a:r>
              <a:rPr lang="es-MX" sz="3600" dirty="0" smtClean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65964"/>
            <a:ext cx="6773779" cy="508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60758" y="0"/>
            <a:ext cx="4283242" cy="306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52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5077326" cy="808204"/>
          </a:xfrm>
        </p:spPr>
        <p:txBody>
          <a:bodyPr>
            <a:normAutofit fontScale="90000"/>
          </a:bodyPr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200"/>
            <a:ext cx="8229600" cy="461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pa.gov/pm/graphics/pm2_5_graphi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84559" y="0"/>
            <a:ext cx="3959441" cy="286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0" y="5321565"/>
            <a:ext cx="8686800" cy="1501385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>
                <a:latin typeface="Comic Sans MS" panose="030F0702030302020204" pitchFamily="66" charset="0"/>
              </a:rPr>
              <a:t>MP10 Partículas de diámetro menor a 10 micrones (micrón: milésima parte de 1 mm). Incluye MP2,5</a:t>
            </a:r>
          </a:p>
          <a:p>
            <a:r>
              <a:rPr lang="es-MX" sz="2800" dirty="0" smtClean="0">
                <a:latin typeface="Comic Sans MS" panose="030F0702030302020204" pitchFamily="66" charset="0"/>
              </a:rPr>
              <a:t>Afectan nuestra Salud</a:t>
            </a:r>
            <a:endParaRPr lang="es-CL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3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199" y="1600200"/>
            <a:ext cx="8229601" cy="463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1323476" y="1672389"/>
            <a:ext cx="5775156" cy="268304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>
                <a:solidFill>
                  <a:srgbClr val="FFFF00"/>
                </a:solidFill>
              </a:rPr>
              <a:t>DESCONTAMINAR TALCA Y MAULE</a:t>
            </a:r>
          </a:p>
          <a:p>
            <a:pPr algn="ctr"/>
            <a:endParaRPr lang="es-CL" sz="4400" b="1" dirty="0">
              <a:solidFill>
                <a:srgbClr val="FFFF00"/>
              </a:solidFill>
            </a:endParaRPr>
          </a:p>
          <a:p>
            <a:pPr algn="ctr"/>
            <a:r>
              <a:rPr lang="es-CL" sz="4400" b="1" dirty="0" smtClean="0">
                <a:solidFill>
                  <a:srgbClr val="FFFF00"/>
                </a:solidFill>
              </a:rPr>
              <a:t>ES TAREA DE TODOS</a:t>
            </a:r>
            <a:endParaRPr lang="es-CL" sz="4400" b="1" dirty="0">
              <a:solidFill>
                <a:srgbClr val="FFFF00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6142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60415" y="1600199"/>
            <a:ext cx="59051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2611982" y="2010316"/>
            <a:ext cx="3500059" cy="81814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>
                <a:solidFill>
                  <a:srgbClr val="FFFF00"/>
                </a:solidFill>
              </a:rPr>
              <a:t>MP10 – MP2,5</a:t>
            </a:r>
            <a:endParaRPr lang="es-CL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20" y="1628800"/>
            <a:ext cx="86937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540042" y="2130631"/>
            <a:ext cx="4571999" cy="116602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>
                <a:solidFill>
                  <a:srgbClr val="FFFF00"/>
                </a:solidFill>
              </a:rPr>
              <a:t>MP10 – MP2,5</a:t>
            </a:r>
            <a:endParaRPr lang="es-CL" sz="4400" b="1" dirty="0">
              <a:solidFill>
                <a:srgbClr val="FFFF00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l"/>
            <a:r>
              <a:rPr lang="es-MX" sz="3600" smtClean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7298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28800"/>
            <a:ext cx="8280920" cy="4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392905" y="2069432"/>
            <a:ext cx="1467853" cy="938463"/>
          </a:xfrm>
          <a:prstGeom prst="roundRect">
            <a:avLst>
              <a:gd name="adj" fmla="val 1923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800" b="1" dirty="0" smtClean="0">
                <a:solidFill>
                  <a:srgbClr val="FFFF00"/>
                </a:solidFill>
              </a:rPr>
              <a:t>80</a:t>
            </a:r>
            <a:endParaRPr lang="es-CL" sz="8800" b="1" dirty="0">
              <a:solidFill>
                <a:srgbClr val="FFFF00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5905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43372" y="1628801"/>
            <a:ext cx="810763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niño i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3342" y="9945"/>
            <a:ext cx="2930658" cy="196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5614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7927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4000" dirty="0" smtClean="0"/>
              <a:t>PLAN DE DESCONTAMINACIÓN ATMOSFÉRICA - PDA</a:t>
            </a:r>
            <a:endParaRPr lang="es-CL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704221"/>
            <a:ext cx="8229600" cy="442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 rot="19806172">
            <a:off x="3170279" y="3183242"/>
            <a:ext cx="2709782" cy="6268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solidFill>
                  <a:srgbClr val="FFFF00"/>
                </a:solidFill>
              </a:rPr>
              <a:t>TALCA-MAULE</a:t>
            </a:r>
            <a:endParaRPr lang="es-CL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60415" y="1600199"/>
            <a:ext cx="59051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2611982" y="2010316"/>
            <a:ext cx="3500059" cy="81814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4000" b="1" dirty="0">
                <a:solidFill>
                  <a:srgbClr val="FFFF00"/>
                </a:solidFill>
              </a:rPr>
              <a:t>MP10 – MP2,5</a:t>
            </a:r>
          </a:p>
        </p:txBody>
      </p:sp>
    </p:spTree>
    <p:extLst>
      <p:ext uri="{BB962C8B-B14F-4D97-AF65-F5344CB8AC3E}">
        <p14:creationId xmlns:p14="http://schemas.microsoft.com/office/powerpoint/2010/main" xmlns="" val="1826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5536" y="1584920"/>
            <a:ext cx="814244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sz="4000" dirty="0" smtClean="0"/>
              <a:t>PLAN DE DESCONTAMINACIÓN ATMOSFÉRICA - PDA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xmlns="" val="25951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36512" y="1524422"/>
            <a:ext cx="1872208" cy="11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9712" y="1526572"/>
            <a:ext cx="2357039" cy="111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27984" y="1502377"/>
            <a:ext cx="2336376" cy="11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76256" y="1519807"/>
            <a:ext cx="2272320" cy="11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2391" y="3068960"/>
            <a:ext cx="2245433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91916" y="3077716"/>
            <a:ext cx="2304256" cy="11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12160" y="306896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2389" y="4845121"/>
            <a:ext cx="2154483" cy="108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03563" y="4863235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14306" y="4842185"/>
            <a:ext cx="2249614" cy="1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sz="3600" dirty="0" smtClean="0"/>
              <a:t>PLAN DE DESCONTAMINACIÓN ATMOSFÉRICA - PDA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0317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1872208" cy="11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36104" y="1603445"/>
            <a:ext cx="7345832" cy="447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707904" y="1916832"/>
            <a:ext cx="4320480" cy="136815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600" b="1" dirty="0" smtClean="0">
                <a:solidFill>
                  <a:srgbClr val="FFFF00"/>
                </a:solidFill>
              </a:rPr>
              <a:t>13.000</a:t>
            </a:r>
            <a:endParaRPr lang="es-CL" sz="9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1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357039" cy="111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770096"/>
            <a:ext cx="8192910" cy="42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7859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0588"/>
            <a:ext cx="2336376" cy="11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9316" y="2737842"/>
            <a:ext cx="8093124" cy="340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7573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2820" y="20588"/>
            <a:ext cx="2272320" cy="11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44902" y="1417638"/>
            <a:ext cx="6831452" cy="51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906973" y="3521125"/>
            <a:ext cx="1651379" cy="54055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</a:rPr>
              <a:t>30 mil</a:t>
            </a:r>
            <a:endParaRPr lang="es-CL" sz="4000" b="1" dirty="0">
              <a:solidFill>
                <a:srgbClr val="FFFF00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>
            <a:off x="2906972" y="1137693"/>
            <a:ext cx="4969381" cy="820501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</a:rPr>
              <a:t>Mejor estándar de aislación viviendas nuevas</a:t>
            </a:r>
            <a:endParaRPr lang="es-C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4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69" y="0"/>
            <a:ext cx="2245433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556793"/>
            <a:ext cx="814655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9007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304256" cy="11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700808"/>
            <a:ext cx="822797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304256" y="1700808"/>
            <a:ext cx="4788024" cy="10081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CONTROL  EMISIONES EN RUTA A VEHÍCULOS DIESEL</a:t>
            </a:r>
            <a:endParaRPr lang="es-CL" sz="2800" b="1" dirty="0">
              <a:solidFill>
                <a:schemeClr val="tx1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2536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195193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229600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41288"/>
            <a:ext cx="8229600" cy="1143000"/>
          </a:xfrm>
        </p:spPr>
        <p:txBody>
          <a:bodyPr/>
          <a:lstStyle/>
          <a:p>
            <a:pPr algn="r"/>
            <a:r>
              <a:rPr lang="es-CL" dirty="0" smtClean="0"/>
              <a:t>PDA TALCA-MAULE</a:t>
            </a:r>
            <a:br>
              <a:rPr lang="es-CL" dirty="0" smtClean="0"/>
            </a:br>
            <a:r>
              <a:rPr lang="es-CL" dirty="0" smtClean="0"/>
              <a:t>GEC</a:t>
            </a:r>
            <a:endParaRPr lang="es-C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14072"/>
            <a:ext cx="8229600" cy="45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37186"/>
            <a:ext cx="8229600" cy="44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37187"/>
            <a:ext cx="8229600" cy="44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93020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smtClean="0"/>
              <a:t>PDA TALCA-MAULE</a:t>
            </a:r>
            <a:br>
              <a:rPr lang="es-CL" smtClean="0"/>
            </a:br>
            <a:r>
              <a:rPr lang="es-CL" smtClean="0"/>
              <a:t>GEC</a:t>
            </a:r>
            <a:endParaRPr lang="es-CL" dirty="0"/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8052" y="1199450"/>
            <a:ext cx="6589530" cy="561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48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20" y="1628800"/>
            <a:ext cx="86937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540042" y="2130631"/>
            <a:ext cx="4571999" cy="116602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4400" b="1" dirty="0">
                <a:solidFill>
                  <a:srgbClr val="FFFF00"/>
                </a:solidFill>
              </a:rPr>
              <a:t>MP10 – MP2,5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l"/>
            <a:r>
              <a:rPr lang="es-MX" sz="3600" smtClean="0">
                <a:solidFill>
                  <a:prstClr val="black"/>
                </a:solidFill>
                <a:latin typeface="Comic Sans MS" panose="030F0702030302020204" pitchFamily="66" charset="0"/>
              </a:rPr>
              <a:t>TALCA ESTÁ CONTAMINADO</a:t>
            </a:r>
            <a:endParaRPr lang="es-CL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8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2361822" cy="4525963"/>
          </a:xfrm>
        </p:spPr>
        <p:txBody>
          <a:bodyPr/>
          <a:lstStyle/>
          <a:p>
            <a:r>
              <a:rPr lang="es-MX" dirty="0" smtClean="0"/>
              <a:t>Polígono</a:t>
            </a:r>
            <a:r>
              <a:rPr lang="es-CL" dirty="0"/>
              <a:t> </a:t>
            </a:r>
            <a:r>
              <a:rPr lang="es-CL" dirty="0" smtClean="0"/>
              <a:t>restricción de humos visibles desde viviendas</a:t>
            </a:r>
            <a:endParaRPr lang="es-MX" dirty="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412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smtClean="0"/>
              <a:t>PDA TALCA-MAULE</a:t>
            </a:r>
            <a:br>
              <a:rPr lang="es-CL" smtClean="0"/>
            </a:br>
            <a:r>
              <a:rPr lang="es-CL" smtClean="0"/>
              <a:t>GEC</a:t>
            </a:r>
            <a:endParaRPr lang="es-CL" dirty="0"/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9840"/>
            <a:ext cx="2251759" cy="11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 Image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4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61522" y="1710046"/>
            <a:ext cx="5867778" cy="5147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396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154483" cy="108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200"/>
            <a:ext cx="8229600" cy="45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27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658" y="0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1" y="1600201"/>
            <a:ext cx="8229600" cy="462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2104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/>
              <a:t>PDA TALCA-MAULE</a:t>
            </a:r>
          </a:p>
          <a:p>
            <a:pPr algn="r"/>
            <a:r>
              <a:rPr lang="es-CL" dirty="0" smtClean="0"/>
              <a:t>EDUCACIÓN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1930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658" y="0"/>
            <a:ext cx="2176549" cy="10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2104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/>
              <a:t>PDA TALCA-MAULE</a:t>
            </a:r>
          </a:p>
          <a:p>
            <a:pPr algn="r"/>
            <a:r>
              <a:rPr lang="es-CL" dirty="0" smtClean="0"/>
              <a:t>EDUCACIÓN</a:t>
            </a:r>
            <a:endParaRPr lang="es-C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7200" y="1600199"/>
            <a:ext cx="8229599" cy="461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61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2249614" cy="1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bCL"/>
                <a:ea typeface="+mj-ea"/>
                <a:cs typeface="gobCL"/>
              </a:defRPr>
            </a:lvl1pPr>
          </a:lstStyle>
          <a:p>
            <a:pPr algn="r"/>
            <a:r>
              <a:rPr lang="es-CL" dirty="0" smtClean="0"/>
              <a:t>PDA TALCA-MAULE</a:t>
            </a:r>
            <a:endParaRPr lang="es-C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6975" y="1650415"/>
            <a:ext cx="8259825" cy="42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86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6" name="Picture 4" descr="Vista de la zona central de la ciudad de Talca desde el cerro de la virgen, al fondo el volcán Descabezado Grande, Región del Maule, Chi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6252" y="264694"/>
            <a:ext cx="8919410" cy="62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 rot="21005372">
            <a:off x="183034" y="723037"/>
            <a:ext cx="86028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Descontaminar Talca y Maule</a:t>
            </a:r>
          </a:p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Es tarea de TODOS</a:t>
            </a:r>
            <a:endParaRPr lang="es-E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6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826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L" sz="3200" b="1" dirty="0" smtClean="0">
              <a:solidFill>
                <a:schemeClr val="bg1"/>
              </a:solidFill>
              <a:latin typeface="gobCL"/>
              <a:ea typeface="ヒラギノ角ゴ Pro W3" charset="0"/>
              <a:cs typeface="gobCL"/>
            </a:endParaRP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latin typeface="gobCL"/>
                <a:ea typeface="ヒラギノ角ゴ Pro W3" charset="0"/>
                <a:cs typeface="gobCL"/>
              </a:rPr>
              <a:t>Gracias</a:t>
            </a:r>
            <a:endParaRPr lang="en-US" sz="3200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pic>
        <p:nvPicPr>
          <p:cNvPr id="2" name="Picture 1" descr="logommaazu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500" y="1595869"/>
            <a:ext cx="1889760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7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628800"/>
            <a:ext cx="8280920" cy="4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392905" y="2069432"/>
            <a:ext cx="1467853" cy="938463"/>
          </a:xfrm>
          <a:prstGeom prst="roundRect">
            <a:avLst>
              <a:gd name="adj" fmla="val 1923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CL" sz="8800" b="1" dirty="0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5905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43372" y="1628801"/>
            <a:ext cx="810763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niño i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3342" y="9945"/>
            <a:ext cx="2930658" cy="196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56142" cy="1143000"/>
          </a:xfrm>
        </p:spPr>
        <p:txBody>
          <a:bodyPr/>
          <a:lstStyle/>
          <a:p>
            <a:pPr algn="l"/>
            <a:r>
              <a:rPr lang="es-MX" sz="3600" dirty="0">
                <a:latin typeface="Comic Sans MS" panose="030F0702030302020204" pitchFamily="66" charset="0"/>
              </a:rPr>
              <a:t>TALCA ESTÁ CONTAMINADO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xmlns="" val="17927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451</Words>
  <Application>Microsoft Office PowerPoint</Application>
  <PresentationFormat>Presentación en pantalla (4:3)</PresentationFormat>
  <Paragraphs>154</Paragraphs>
  <Slides>76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76</vt:i4>
      </vt:variant>
    </vt:vector>
  </HeadingPairs>
  <TitlesOfParts>
    <vt:vector size="81" baseType="lpstr">
      <vt:lpstr>Tema de Office</vt:lpstr>
      <vt:lpstr>Office Theme</vt:lpstr>
      <vt:lpstr>1_Office Theme</vt:lpstr>
      <vt:lpstr>Custom Design</vt:lpstr>
      <vt:lpstr>1_Custom Design</vt:lpstr>
      <vt:lpstr>Diapositiva 1</vt:lpstr>
      <vt:lpstr>Diapositiva 2</vt:lpstr>
      <vt:lpstr>Diapositiva 3</vt:lpstr>
      <vt:lpstr>TALCA ESTÁ CONTAMINADO</vt:lpstr>
      <vt:lpstr>TALCA ESTÁ CONTAMINADO</vt:lpstr>
      <vt:lpstr>TALCA ESTÁ CONTAMINADO</vt:lpstr>
      <vt:lpstr>Diapositiva 7</vt:lpstr>
      <vt:lpstr>TALCA ESTÁ CONTAMINADO</vt:lpstr>
      <vt:lpstr>TALCA ESTÁ CONTAMINADO</vt:lpstr>
      <vt:lpstr>PLAN DE DESCONTAMINACIÓN ATMOSFÉRICA - PDA</vt:lpstr>
      <vt:lpstr>PLAN DE DESCONTAMINACIÓN ATMOSFÉRICA - PDA</vt:lpstr>
      <vt:lpstr>PLAN DE DESCONTAMINACIÓN ATMOSFÉRICA - PDA</vt:lpstr>
      <vt:lpstr>PDA TALCA-MAULE</vt:lpstr>
      <vt:lpstr>PDA TALCA-MAULE</vt:lpstr>
      <vt:lpstr>PDA TALCA-MAULE</vt:lpstr>
      <vt:lpstr>PDA TALCA-MAULE</vt:lpstr>
      <vt:lpstr>PDA TALCA-MAULE</vt:lpstr>
      <vt:lpstr>PDA TALCA-MAULE</vt:lpstr>
      <vt:lpstr>PDA TALCA-MAULE GEC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TALCA ESTÁ CONTAMINADO</vt:lpstr>
      <vt:lpstr>TALCA ESTÁ CONTAMINADO</vt:lpstr>
      <vt:lpstr>TALCA ESTÁ CONTAMINADO</vt:lpstr>
      <vt:lpstr>Diapositiva 30</vt:lpstr>
      <vt:lpstr>TALCA ESTÁ CONTAMINADO</vt:lpstr>
      <vt:lpstr>TALCA ESTÁ CONTAMINADO</vt:lpstr>
      <vt:lpstr>PLAN DE DESCONTAMINACIÓN ATMOSFÉRICA - PDA</vt:lpstr>
      <vt:lpstr>PLAN DE DESCONTAMINACIÓN ATMOSFÉRICA - PDA</vt:lpstr>
      <vt:lpstr>PLAN DE DESCONTAMINACIÓN ATMOSFÉRICA - PDA</vt:lpstr>
      <vt:lpstr>PDA TALCA-MAULE</vt:lpstr>
      <vt:lpstr>PDA TALCA-MAULE</vt:lpstr>
      <vt:lpstr>PDA TALCA-MAULE</vt:lpstr>
      <vt:lpstr>PDA TALCA-MAULE</vt:lpstr>
      <vt:lpstr>PDA TALCA-MAULE</vt:lpstr>
      <vt:lpstr>PDA TALCA-MAULE</vt:lpstr>
      <vt:lpstr>PDA TALCA-MAULE GEC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TALCA ESTÁ CONTAMINADO</vt:lpstr>
      <vt:lpstr>TALCA ESTÁ CONTAMINADO</vt:lpstr>
      <vt:lpstr>TALCA ESTÁ CONTAMINADO</vt:lpstr>
      <vt:lpstr>Diapositiva 56</vt:lpstr>
      <vt:lpstr>TALCA ESTÁ CONTAMINADO</vt:lpstr>
      <vt:lpstr>TALCA ESTÁ CONTAMINADO</vt:lpstr>
      <vt:lpstr>PLAN DE DESCONTAMINACIÓN ATMOSFÉRICA - PDA</vt:lpstr>
      <vt:lpstr>PLAN DE DESCONTAMINACIÓN ATMOSFÉRICA - PDA</vt:lpstr>
      <vt:lpstr>PLAN DE DESCONTAMINACIÓN ATMOSFÉRICA - PDA</vt:lpstr>
      <vt:lpstr>PDA TALCA-MAULE</vt:lpstr>
      <vt:lpstr>PDA TALCA-MAULE</vt:lpstr>
      <vt:lpstr>PDA TALCA-MAULE</vt:lpstr>
      <vt:lpstr>PDA TALCA-MAULE</vt:lpstr>
      <vt:lpstr>PDA TALCA-MAULE</vt:lpstr>
      <vt:lpstr>PDA TALCA-MAULE</vt:lpstr>
      <vt:lpstr>PDA TALCA-MAULE GEC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Eliana Vega Fernandez</dc:creator>
  <cp:lastModifiedBy>Usuario</cp:lastModifiedBy>
  <cp:revision>4</cp:revision>
  <dcterms:created xsi:type="dcterms:W3CDTF">2016-09-22T14:30:39Z</dcterms:created>
  <dcterms:modified xsi:type="dcterms:W3CDTF">2017-10-18T16:20:24Z</dcterms:modified>
</cp:coreProperties>
</file>