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5" r:id="rId2"/>
    <p:sldId id="489" r:id="rId3"/>
    <p:sldId id="469" r:id="rId4"/>
    <p:sldId id="516" r:id="rId5"/>
    <p:sldId id="505" r:id="rId6"/>
    <p:sldId id="506" r:id="rId7"/>
    <p:sldId id="509" r:id="rId8"/>
    <p:sldId id="508" r:id="rId9"/>
    <p:sldId id="511" r:id="rId10"/>
    <p:sldId id="512" r:id="rId11"/>
    <p:sldId id="503" r:id="rId12"/>
    <p:sldId id="513" r:id="rId13"/>
    <p:sldId id="514" r:id="rId14"/>
    <p:sldId id="515" r:id="rId15"/>
    <p:sldId id="504" r:id="rId16"/>
    <p:sldId id="517" r:id="rId17"/>
    <p:sldId id="519" r:id="rId18"/>
    <p:sldId id="498" r:id="rId19"/>
    <p:sldId id="518" r:id="rId20"/>
    <p:sldId id="482" r:id="rId21"/>
  </p:sldIdLst>
  <p:sldSz cx="9144000" cy="6858000" type="screen4x3"/>
  <p:notesSz cx="7315200" cy="96012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17F"/>
    <a:srgbClr val="FF2F83"/>
    <a:srgbClr val="FF2F92"/>
    <a:srgbClr val="E2005B"/>
    <a:srgbClr val="FF6699"/>
    <a:srgbClr val="AB7942"/>
    <a:srgbClr val="945200"/>
    <a:srgbClr val="D9D9D9"/>
    <a:srgbClr val="D7A8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0233" autoAdjust="0"/>
    <p:restoredTop sz="91637" autoAdjust="0"/>
  </p:normalViewPr>
  <p:slideViewPr>
    <p:cSldViewPr snapToGrid="0" snapToObjects="1" showGuides="1">
      <p:cViewPr>
        <p:scale>
          <a:sx n="42" d="100"/>
          <a:sy n="42" d="100"/>
        </p:scale>
        <p:origin x="-2796" y="-64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vitado\Downloads\AnalisisProgramaPSCCCon%20EmisionesAntes%20y%20Despu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vitado\Downloads\AnalisisProgramaPSCCCon%20EmisionesAntes%20y%20Despu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nvitado\Downloads\AnalisisProgramaPSCCCon%20EmisionesAntes%20y%20Desp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ppm HC_ETAPA 5024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'[AnalisisProgramaPSCCCon EmisionesAntes y Despues.xlsx]Hoja1'!$C$7</c:f>
              <c:strCache>
                <c:ptCount val="1"/>
                <c:pt idx="0">
                  <c:v>HcCorr_5024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341.6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40.3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119.8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'[AnalisisProgramaPSCCCon EmisionesAntes y Despues.xlsx]Hoja1'!$B$8:$B$10</c:f>
              <c:strCache>
                <c:ptCount val="3"/>
                <c:pt idx="0">
                  <c:v>Emisiones antes de la instalación </c:v>
                </c:pt>
                <c:pt idx="1">
                  <c:v>Emisiones después de la instalación H1</c:v>
                </c:pt>
                <c:pt idx="2">
                  <c:v>Emisiones después de la instalación H2</c:v>
                </c:pt>
              </c:strCache>
            </c:strRef>
          </c:cat>
          <c:val>
            <c:numRef>
              <c:f>'[AnalisisProgramaPSCCCon EmisionesAntes y Despues.xlsx]Hoja1'!$C$8:$C$10</c:f>
              <c:numCache>
                <c:formatCode>General</c:formatCode>
                <c:ptCount val="3"/>
                <c:pt idx="0">
                  <c:v>341.58363719234268</c:v>
                </c:pt>
                <c:pt idx="1">
                  <c:v>40.289993626513713</c:v>
                </c:pt>
                <c:pt idx="2">
                  <c:v>119.7708649468892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203204096"/>
        <c:axId val="203205632"/>
      </c:barChart>
      <c:catAx>
        <c:axId val="203204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205632"/>
        <c:crosses val="autoZero"/>
        <c:auto val="1"/>
        <c:lblAlgn val="ctr"/>
        <c:lblOffset val="100"/>
        <c:noMultiLvlLbl val="0"/>
      </c:catAx>
      <c:valAx>
        <c:axId val="20320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20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%CO_5024</a:t>
            </a:r>
          </a:p>
        </c:rich>
      </c:tx>
      <c:layout>
        <c:manualLayout>
          <c:xMode val="edge"/>
          <c:yMode val="edge"/>
          <c:x val="0.33776092891190201"/>
          <c:y val="7.724740725084010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'[AnalisisProgramaPSCCCon EmisionesAntes y Despues.xlsx]Hoja1'!$D$7</c:f>
              <c:strCache>
                <c:ptCount val="1"/>
                <c:pt idx="0">
                  <c:v>CoCorr_5024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1.36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0.06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0.38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'[AnalisisProgramaPSCCCon EmisionesAntes y Despues.xlsx]Hoja1'!$D$8:$D$10</c:f>
              <c:numCache>
                <c:formatCode>General</c:formatCode>
                <c:ptCount val="3"/>
                <c:pt idx="0">
                  <c:v>1.3571011850501431</c:v>
                </c:pt>
                <c:pt idx="1">
                  <c:v>5.9069471000637801E-2</c:v>
                </c:pt>
                <c:pt idx="2">
                  <c:v>0.37720789074354999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203631616"/>
        <c:axId val="203653888"/>
      </c:barChart>
      <c:catAx>
        <c:axId val="20363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653888"/>
        <c:crosses val="autoZero"/>
        <c:auto val="1"/>
        <c:lblAlgn val="ctr"/>
        <c:lblOffset val="100"/>
        <c:noMultiLvlLbl val="0"/>
      </c:catAx>
      <c:valAx>
        <c:axId val="20365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63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ppm NOx_5024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'[AnalisisProgramaPSCCCon EmisionesAntes y Despues.xlsx]Hoja1'!$F$7</c:f>
              <c:strCache>
                <c:ptCount val="1"/>
                <c:pt idx="0">
                  <c:v>NoxCorr_5024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1919.4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897.4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'[AnalisisProgramaPSCCCon EmisionesAntes y Despues.xlsx]Hoja1'!$F$8:$F$10</c:f>
              <c:numCache>
                <c:formatCode>General</c:formatCode>
                <c:ptCount val="3"/>
                <c:pt idx="0">
                  <c:v>1919.374430264357</c:v>
                </c:pt>
                <c:pt idx="1">
                  <c:v>438.98565965583168</c:v>
                </c:pt>
                <c:pt idx="2">
                  <c:v>897.33535660091036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203965184"/>
        <c:axId val="203966720"/>
      </c:barChart>
      <c:catAx>
        <c:axId val="203965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966720"/>
        <c:crosses val="autoZero"/>
        <c:auto val="1"/>
        <c:lblAlgn val="ctr"/>
        <c:lblOffset val="100"/>
        <c:noMultiLvlLbl val="0"/>
      </c:catAx>
      <c:valAx>
        <c:axId val="20396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96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s-ES_tradnl"/>
              <a:t>09/02/15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A0B8F51-D18E-C147-9763-3B0CC634F5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8916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s-ES_tradnl"/>
              <a:t>09/02/15</a:t>
            </a:r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B17A86-32E7-4743-9BDB-62F388E15B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4866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s-ES_tradnl" sz="800" dirty="0"/>
              <a:t>La calidad del aire esta determinada por el balance entre las emisiones generadas por la población, los vehículos </a:t>
            </a:r>
            <a:r>
              <a:rPr lang="es-ES" sz="800" dirty="0"/>
              <a:t>el consumo energético entre otros y la capacidad atmosférico para eliminar o reducir dichas emisiones.</a:t>
            </a:r>
            <a:endParaRPr lang="es-ES_tradnl" sz="800" dirty="0"/>
          </a:p>
          <a:p>
            <a:r>
              <a:rPr lang="es-ES_tradnl" sz="800" dirty="0"/>
              <a:t>Características geográficas (es una cuenca rodeada de montañas), una altitud de 2460 msnm eso significa 21% menos de </a:t>
            </a:r>
            <a:r>
              <a:rPr lang="es-ES" sz="800" dirty="0" err="1"/>
              <a:t>óxigeno</a:t>
            </a:r>
            <a:r>
              <a:rPr lang="es-ES" sz="800" dirty="0"/>
              <a:t>, lo que provoca la combustión imperfecta.</a:t>
            </a:r>
            <a:endParaRPr lang="es-ES_tradnl" sz="800" dirty="0"/>
          </a:p>
          <a:p>
            <a:r>
              <a:rPr lang="es-ES_tradnl" sz="800" dirty="0" err="1"/>
              <a:t>Poblaci</a:t>
            </a:r>
            <a:r>
              <a:rPr lang="es-ES" sz="800" dirty="0" err="1"/>
              <a:t>ón</a:t>
            </a:r>
            <a:r>
              <a:rPr lang="es-ES" sz="800" dirty="0"/>
              <a:t> mas de 21 </a:t>
            </a:r>
            <a:r>
              <a:rPr lang="es-ES" sz="800" dirty="0" err="1"/>
              <a:t>mill</a:t>
            </a:r>
            <a:r>
              <a:rPr lang="es-ES" sz="800" dirty="0"/>
              <a:t> habitantes, 7500 km2, 2410 comercios y servicios, 1935 industrias reguladas y 5.8 </a:t>
            </a:r>
            <a:r>
              <a:rPr lang="es-ES" sz="800" dirty="0" err="1"/>
              <a:t>mill</a:t>
            </a:r>
            <a:r>
              <a:rPr lang="es-ES" sz="800" dirty="0"/>
              <a:t> viviendas</a:t>
            </a:r>
            <a:endParaRPr lang="es-ES_tradnl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3162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2A9E-A70E-944B-B837-A44BD903E46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6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825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02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20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85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sz="half" idx="13"/>
          </p:nvPr>
        </p:nvSpPr>
        <p:spPr>
          <a:xfrm>
            <a:off x="1823318" y="535781"/>
            <a:ext cx="5500688" cy="38933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553641" y="4509492"/>
            <a:ext cx="8036719" cy="1250156"/>
          </a:xfrm>
          <a:prstGeom prst="rect">
            <a:avLst/>
          </a:prstGeom>
        </p:spPr>
        <p:txBody>
          <a:bodyPr/>
          <a:lstStyle>
            <a:lvl1pPr>
              <a:defRPr sz="7031"/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553641" y="5750719"/>
            <a:ext cx="8036719" cy="58043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953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160729" algn="ctr">
              <a:spcBef>
                <a:spcPts val="0"/>
              </a:spcBef>
              <a:buClrTx/>
              <a:buSzTx/>
              <a:buNone/>
              <a:defRPr sz="2953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321457" algn="ctr">
              <a:spcBef>
                <a:spcPts val="0"/>
              </a:spcBef>
              <a:buClrTx/>
              <a:buSzTx/>
              <a:buNone/>
              <a:defRPr sz="2953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482186" algn="ctr">
              <a:spcBef>
                <a:spcPts val="0"/>
              </a:spcBef>
              <a:buClrTx/>
              <a:buSzTx/>
              <a:buNone/>
              <a:defRPr sz="2953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642915" algn="ctr">
              <a:spcBef>
                <a:spcPts val="0"/>
              </a:spcBef>
              <a:buClrTx/>
              <a:buSzTx/>
              <a:buNone/>
              <a:defRPr sz="2953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644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02"/>
          </a:xfrm>
        </p:spPr>
        <p:txBody>
          <a:bodyPr>
            <a:normAutofit/>
          </a:bodyPr>
          <a:lstStyle>
            <a:lvl1pPr algn="l">
              <a:defRPr sz="2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59536"/>
            <a:ext cx="8229600" cy="5148073"/>
          </a:xfrm>
        </p:spPr>
        <p:txBody>
          <a:bodyPr/>
          <a:lstStyle>
            <a:lvl1pPr algn="just">
              <a:spcBef>
                <a:spcPts val="900"/>
              </a:spcBef>
              <a:defRPr sz="1400"/>
            </a:lvl1pPr>
            <a:lvl2pPr algn="just">
              <a:spcBef>
                <a:spcPts val="900"/>
              </a:spcBef>
              <a:defRPr sz="1200"/>
            </a:lvl2pPr>
            <a:lvl3pPr algn="just">
              <a:spcBef>
                <a:spcPts val="900"/>
              </a:spcBef>
              <a:defRPr sz="1200"/>
            </a:lvl3pPr>
            <a:lvl4pPr algn="just">
              <a:spcBef>
                <a:spcPts val="900"/>
              </a:spcBef>
              <a:defRPr sz="1200"/>
            </a:lvl4pPr>
            <a:lvl5pPr algn="just">
              <a:spcBef>
                <a:spcPts val="9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004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91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73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20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96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28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96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/>
              <a:t>09/02/15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6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005841"/>
            <a:ext cx="8229600" cy="500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/>
              <a:t>09/02/15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F90DA-4E67-4145-9F46-89E7A404E2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9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aire.cdmx.gob.mx/pronostico-aire/index.php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hyperlink" Target="http://www.aire.cdmx.gob.mx/default.php?opc='YqBhnmI='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_CDMX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16" y="1863687"/>
            <a:ext cx="5070569" cy="2199627"/>
          </a:xfrm>
          <a:prstGeom prst="rect">
            <a:avLst/>
          </a:prstGeom>
        </p:spPr>
      </p:pic>
      <p:sp>
        <p:nvSpPr>
          <p:cNvPr id="4" name="CuadroTexto 5"/>
          <p:cNvSpPr txBox="1"/>
          <p:nvPr/>
        </p:nvSpPr>
        <p:spPr>
          <a:xfrm>
            <a:off x="933452" y="3245826"/>
            <a:ext cx="710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" charset="0"/>
                <a:ea typeface="Arial" charset="0"/>
                <a:cs typeface="Arial" charset="0"/>
              </a:rPr>
              <a:t>Experiencia 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s-ES" sz="2400" b="1" dirty="0"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Ciudad de México y su área Metropolitana en la mejora de la calidad del aire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60048" y="5907975"/>
            <a:ext cx="522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Taller </a:t>
            </a:r>
            <a:r>
              <a:rPr lang="es-MX" dirty="0" err="1" smtClean="0"/>
              <a:t>Breath</a:t>
            </a:r>
            <a:r>
              <a:rPr lang="es-MX" dirty="0" smtClean="0"/>
              <a:t> </a:t>
            </a:r>
            <a:r>
              <a:rPr lang="es-MX" dirty="0" err="1" smtClean="0"/>
              <a:t>Life</a:t>
            </a:r>
            <a:r>
              <a:rPr lang="es-MX" dirty="0" smtClean="0"/>
              <a:t>, 18 octubre en Medellín, Colombia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1875242" y="4528814"/>
            <a:ext cx="5223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/>
              <a:t>M. en I. Olivia Rivera Hernández</a:t>
            </a:r>
            <a:endParaRPr lang="es-MX" sz="2200" b="1" dirty="0"/>
          </a:p>
        </p:txBody>
      </p:sp>
    </p:spTree>
    <p:extLst>
      <p:ext uri="{BB962C8B-B14F-4D97-AF65-F5344CB8AC3E}">
        <p14:creationId xmlns:p14="http://schemas.microsoft.com/office/powerpoint/2010/main" val="15766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95536" y="17113"/>
            <a:ext cx="8229600" cy="81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pic>
        <p:nvPicPr>
          <p:cNvPr id="1026" name="Picture 2" descr="Resultado de imagen para cdmx resiliencia cambio climat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4624" r="42270" b="4662"/>
          <a:stretch/>
        </p:blipFill>
        <p:spPr bwMode="auto">
          <a:xfrm>
            <a:off x="68739" y="136469"/>
            <a:ext cx="5101781" cy="473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4" t="32364" r="55987" b="44175"/>
          <a:stretch/>
        </p:blipFill>
        <p:spPr bwMode="auto">
          <a:xfrm>
            <a:off x="5419900" y="-11058"/>
            <a:ext cx="3122111" cy="2526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82" t="30682" r="8102" b="43950"/>
          <a:stretch/>
        </p:blipFill>
        <p:spPr bwMode="auto">
          <a:xfrm>
            <a:off x="5779703" y="2340176"/>
            <a:ext cx="2945183" cy="254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8614" y="4998558"/>
            <a:ext cx="8925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La visión para la Ciudad de México es crear una sociedad equitativa a través de un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roceso incluyente, donde diversos sectores y grupos vulnerables impulsan una transformación adaptativa antes los principales retos sociales, económicos y ambientales del siglo XXI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198248" y="1433201"/>
            <a:ext cx="6362700" cy="3359941"/>
            <a:chOff x="457200" y="1512755"/>
            <a:chExt cx="8069629" cy="474488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2129" y="1512755"/>
              <a:ext cx="2664700" cy="474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128" y="1519394"/>
              <a:ext cx="2557473" cy="4553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19395"/>
              <a:ext cx="2554765" cy="454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77608">
            <a:off x="6290098" y="949440"/>
            <a:ext cx="2613820" cy="452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98248" y="149511"/>
            <a:ext cx="70103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Difusión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</a:t>
            </a:r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través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app- AIRE CDMX</a:t>
            </a:r>
            <a:endParaRPr lang="es-MX" sz="3000" b="1" dirty="0">
              <a:solidFill>
                <a:srgbClr val="FF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4546" y="1217724"/>
            <a:ext cx="4481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finalidad de reducir las emisiones vehiculares durante la temporada de ozono 2016, se modificó el programa Hoy No Circula, </a:t>
            </a:r>
            <a:r>
              <a:rPr lang="es-MX" sz="1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limitando la circulación del 20% de vehículos de acuerdo con la terminación de su placa</a:t>
            </a:r>
            <a:r>
              <a: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independientemente del holograma que portaban. En caso de </a:t>
            </a:r>
            <a:r>
              <a:rPr lang="es-MX" sz="1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contingencia</a:t>
            </a:r>
            <a:r>
              <a: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limitación de la circulación era del 40% de vehículos.</a:t>
            </a:r>
            <a:endParaRPr lang="es-ES" sz="16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270869"/>
              </p:ext>
            </p:extLst>
          </p:nvPr>
        </p:nvGraphicFramePr>
        <p:xfrm>
          <a:off x="4788024" y="1383399"/>
          <a:ext cx="4255461" cy="4559774"/>
        </p:xfrm>
        <a:graphic>
          <a:graphicData uri="http://schemas.openxmlformats.org/drawingml/2006/table">
            <a:tbl>
              <a:tblPr firstRow="1" bandRow="1"/>
              <a:tblGrid>
                <a:gridCol w="1226150"/>
                <a:gridCol w="958318"/>
                <a:gridCol w="1277602"/>
                <a:gridCol w="793391"/>
              </a:tblGrid>
              <a:tr h="751339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3200" dirty="0" smtClean="0">
                          <a:solidFill>
                            <a:schemeClr val="bg1"/>
                          </a:solidFill>
                        </a:rPr>
                        <a:t>HOY</a:t>
                      </a:r>
                      <a:r>
                        <a:rPr lang="es-MX" sz="3200" baseline="0" dirty="0" smtClean="0">
                          <a:solidFill>
                            <a:schemeClr val="bg1"/>
                          </a:solidFill>
                        </a:rPr>
                        <a:t> NO CIRCULA.</a:t>
                      </a:r>
                    </a:p>
                    <a:p>
                      <a:pPr algn="ctr"/>
                      <a:r>
                        <a:rPr lang="es-MX" sz="1200" baseline="0" dirty="0" smtClean="0">
                          <a:solidFill>
                            <a:schemeClr val="bg1"/>
                          </a:solidFill>
                        </a:rPr>
                        <a:t>DEL 5 DE ABRIL HASTA EL 30 DE MAYO.</a:t>
                      </a:r>
                      <a:endParaRPr lang="es-MX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4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776007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just"/>
                      <a:r>
                        <a:rPr lang="es-MX" sz="1200" dirty="0" smtClean="0"/>
                        <a:t>Todos los vehículos</a:t>
                      </a:r>
                      <a:r>
                        <a:rPr lang="es-MX" sz="1200" baseline="0" dirty="0" smtClean="0"/>
                        <a:t> </a:t>
                      </a:r>
                      <a:r>
                        <a:rPr lang="es-MX" sz="1200" dirty="0" smtClean="0"/>
                        <a:t>dejaron</a:t>
                      </a:r>
                      <a:r>
                        <a:rPr lang="es-MX" sz="1200" baseline="0" dirty="0" smtClean="0"/>
                        <a:t> de circular un día  a la semana y un sábado de cada mes, de acuerdo  con la terminación de su placa durante la temporada de ozono, independientemente del holograma de verificación que portaban.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9493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050" b="1" i="0" dirty="0" smtClean="0">
                          <a:effectLst/>
                        </a:rPr>
                        <a:t>DÍA</a:t>
                      </a:r>
                      <a:endParaRPr lang="es-MX" sz="1050" b="1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050" b="1" i="0" dirty="0" smtClean="0">
                          <a:effectLst/>
                        </a:rPr>
                        <a:t>ENGOMADO</a:t>
                      </a:r>
                      <a:endParaRPr lang="es-MX" sz="1050" b="1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050" b="1" i="0" dirty="0" smtClean="0">
                          <a:effectLst/>
                        </a:rPr>
                        <a:t>TERMINACIÓN</a:t>
                      </a:r>
                      <a:endParaRPr lang="es-MX" sz="1050" b="1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050" b="1" i="0" dirty="0" smtClean="0">
                          <a:effectLst/>
                        </a:rPr>
                        <a:t>SÁBADO</a:t>
                      </a:r>
                      <a:endParaRPr lang="es-MX" sz="1050" b="1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8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s-MX" sz="1100" b="1" i="1" dirty="0" smtClean="0"/>
                        <a:t>LUNES</a:t>
                      </a:r>
                      <a:endParaRPr lang="es-MX" sz="1100" b="1" i="1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5 Y 6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1er</a:t>
                      </a:r>
                      <a:r>
                        <a:rPr lang="es-MX" sz="1200" baseline="0" dirty="0" smtClean="0"/>
                        <a:t> sábado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8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s-MX" sz="1100" b="1" i="1" dirty="0" smtClean="0"/>
                        <a:t>MARTES</a:t>
                      </a: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42EB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7 Y 8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2do sábado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19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s-MX" sz="1100" b="1" i="1" dirty="0" smtClean="0"/>
                        <a:t>MIÉRCOLES</a:t>
                      </a:r>
                      <a:endParaRPr lang="es-MX" sz="1100" b="1" i="1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3 Y 4</a:t>
                      </a: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3er sábado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8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s-MX" sz="1100" b="1" i="1" dirty="0" smtClean="0"/>
                        <a:t>JUEVES</a:t>
                      </a:r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1 Y 2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4to sábado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8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s-MX" sz="1100" b="1" i="1" dirty="0" smtClean="0"/>
                        <a:t>VIERNES</a:t>
                      </a:r>
                      <a:endParaRPr lang="es-MX" sz="1100" b="1" i="1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9</a:t>
                      </a:r>
                      <a:r>
                        <a:rPr lang="es-MX" sz="1200" baseline="0" dirty="0" smtClean="0"/>
                        <a:t> Y 0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5to sábado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879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s-MX" sz="1200" dirty="0" smtClean="0"/>
                        <a:t>Estas</a:t>
                      </a:r>
                      <a:r>
                        <a:rPr lang="es-MX" sz="1200" baseline="0" dirty="0" smtClean="0"/>
                        <a:t> medidas aplican a los hologramas 00, 0, 1 y 2</a:t>
                      </a:r>
                      <a:endParaRPr lang="es-MX" sz="1200" dirty="0"/>
                    </a:p>
                  </a:txBody>
                  <a:tcPr>
                    <a:lnL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4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6"/>
          <p:cNvSpPr/>
          <p:nvPr/>
        </p:nvSpPr>
        <p:spPr>
          <a:xfrm>
            <a:off x="-12879" y="3561197"/>
            <a:ext cx="4736205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Toneladas totales evitadas del Período del 5 de abril al 27 mayo de 2016</a:t>
            </a:r>
            <a:endParaRPr lang="es-MX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9"/>
          <p:cNvSpPr/>
          <p:nvPr/>
        </p:nvSpPr>
        <p:spPr>
          <a:xfrm>
            <a:off x="412124" y="5391340"/>
            <a:ext cx="3618964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422"/>
              </a:spcAft>
            </a:pPr>
            <a:r>
              <a:rPr lang="es-MX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Reducción de emisiones de la flota de la </a:t>
            </a:r>
            <a:r>
              <a:rPr lang="es-MX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CDMX. Estimación </a:t>
            </a:r>
            <a:r>
              <a:rPr lang="es-MX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base en la metodología del inventario de emisiones de la </a:t>
            </a:r>
            <a:r>
              <a:rPr lang="es-MX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CDMX</a:t>
            </a:r>
            <a:endParaRPr lang="es-MX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" y="3849354"/>
            <a:ext cx="4568781" cy="1307887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54546" y="805506"/>
            <a:ext cx="674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PROGRAMA HOY NO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CIRCULA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4546" y="62000"/>
            <a:ext cx="578555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Políticas para Fuentes Móviles</a:t>
            </a: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48" y="4268884"/>
            <a:ext cx="3167336" cy="1748171"/>
          </a:xfrm>
          <a:prstGeom prst="rect">
            <a:avLst/>
          </a:prstGeom>
        </p:spPr>
      </p:pic>
      <p:pic>
        <p:nvPicPr>
          <p:cNvPr id="16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276" y="2615952"/>
            <a:ext cx="3879970" cy="3456384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124028" y="162012"/>
            <a:ext cx="888736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MX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Programa de verificación vehicular obligatorio  </a:t>
            </a:r>
          </a:p>
        </p:txBody>
      </p:sp>
      <p:sp>
        <p:nvSpPr>
          <p:cNvPr id="6" name="Rectángulo redondeado 6"/>
          <p:cNvSpPr/>
          <p:nvPr/>
        </p:nvSpPr>
        <p:spPr>
          <a:xfrm>
            <a:off x="24566" y="930853"/>
            <a:ext cx="5689274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VERIFICACIÓN VEHICULAR </a:t>
            </a:r>
            <a:endParaRPr lang="es-MX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9 CuadroTexto"/>
          <p:cNvSpPr txBox="1"/>
          <p:nvPr/>
        </p:nvSpPr>
        <p:spPr>
          <a:xfrm>
            <a:off x="4671825" y="1435617"/>
            <a:ext cx="65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solidFill>
                  <a:schemeClr val="bg1"/>
                </a:solidFill>
                <a:latin typeface="Helvetica Neue"/>
              </a:rPr>
              <a:t>1</a:t>
            </a:r>
          </a:p>
          <a:p>
            <a:pPr algn="ctr"/>
            <a:r>
              <a:rPr lang="es-MX" sz="1200" b="1" dirty="0" smtClean="0">
                <a:solidFill>
                  <a:schemeClr val="bg1"/>
                </a:solidFill>
                <a:latin typeface="Helvetica Neue"/>
              </a:rPr>
              <a:t>JULY</a:t>
            </a:r>
          </a:p>
          <a:p>
            <a:pPr algn="ctr"/>
            <a:r>
              <a:rPr lang="es-MX" sz="1200" b="1" dirty="0" smtClean="0">
                <a:solidFill>
                  <a:schemeClr val="bg1"/>
                </a:solidFill>
                <a:latin typeface="Helvetica Neue"/>
              </a:rPr>
              <a:t>2016</a:t>
            </a:r>
            <a:endParaRPr lang="es-MX" sz="1200" b="1" dirty="0">
              <a:solidFill>
                <a:schemeClr val="bg1"/>
              </a:solidFill>
              <a:latin typeface="Helvetica Neue"/>
            </a:endParaRPr>
          </a:p>
        </p:txBody>
      </p:sp>
      <p:grpSp>
        <p:nvGrpSpPr>
          <p:cNvPr id="8" name="14 Grupo"/>
          <p:cNvGrpSpPr/>
          <p:nvPr/>
        </p:nvGrpSpPr>
        <p:grpSpPr>
          <a:xfrm>
            <a:off x="323528" y="3356992"/>
            <a:ext cx="1175316" cy="1175316"/>
            <a:chOff x="4714388" y="3044592"/>
            <a:chExt cx="1175316" cy="1175316"/>
          </a:xfrm>
        </p:grpSpPr>
        <p:pic>
          <p:nvPicPr>
            <p:cNvPr id="9" name="Picture 2" descr="http://a1completeauto.ca/wp-content/uploads/2015/09/Engine-ligh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388" y="3044592"/>
              <a:ext cx="1175316" cy="117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13 CuadroTexto"/>
            <p:cNvSpPr txBox="1"/>
            <p:nvPr/>
          </p:nvSpPr>
          <p:spPr>
            <a:xfrm>
              <a:off x="4881051" y="3490848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chemeClr val="bg1">
                      <a:lumMod val="50000"/>
                    </a:schemeClr>
                  </a:solidFill>
                </a:rPr>
                <a:t>OBDII</a:t>
              </a:r>
              <a:endParaRPr lang="es-MX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56588" t="41211" r="21175" b="28027"/>
          <a:stretch>
            <a:fillRect/>
          </a:stretch>
        </p:blipFill>
        <p:spPr bwMode="auto">
          <a:xfrm>
            <a:off x="179512" y="3284984"/>
            <a:ext cx="19442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556792"/>
            <a:ext cx="2517184" cy="1677467"/>
          </a:xfrm>
          <a:prstGeom prst="rect">
            <a:avLst/>
          </a:prstGeom>
        </p:spPr>
      </p:pic>
      <p:pic>
        <p:nvPicPr>
          <p:cNvPr id="1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1412776"/>
            <a:ext cx="2409129" cy="1605459"/>
          </a:xfrm>
          <a:prstGeom prst="rect">
            <a:avLst/>
          </a:prstGeom>
        </p:spPr>
      </p:pic>
      <p:pic>
        <p:nvPicPr>
          <p:cNvPr id="15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1" y="1052736"/>
            <a:ext cx="3366601" cy="18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3096344" cy="166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cdominguez\Dropbox\PirecFabricantes\Fotos\MZprosil\Instalacion\14111442725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76" y="4533460"/>
            <a:ext cx="30861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dominguez\Downloads\IMG_2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48070"/>
            <a:ext cx="3034778" cy="227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098890"/>
              </p:ext>
            </p:extLst>
          </p:nvPr>
        </p:nvGraphicFramePr>
        <p:xfrm>
          <a:off x="2977748" y="668244"/>
          <a:ext cx="620117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266060"/>
              </p:ext>
            </p:extLst>
          </p:nvPr>
        </p:nvGraphicFramePr>
        <p:xfrm>
          <a:off x="6254148" y="3488686"/>
          <a:ext cx="2915824" cy="2980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210911"/>
              </p:ext>
            </p:extLst>
          </p:nvPr>
        </p:nvGraphicFramePr>
        <p:xfrm>
          <a:off x="3301820" y="3686112"/>
          <a:ext cx="29523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uadroTexto 14"/>
          <p:cNvSpPr txBox="1"/>
          <p:nvPr/>
        </p:nvSpPr>
        <p:spPr>
          <a:xfrm>
            <a:off x="7308304" y="1268760"/>
            <a:ext cx="152051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Emisiones antes y después de la instalación del convertidor</a:t>
            </a:r>
          </a:p>
          <a:p>
            <a:endParaRPr lang="es-MX" sz="1100" dirty="0" smtClean="0"/>
          </a:p>
          <a:p>
            <a:r>
              <a:rPr lang="es-MX" sz="1100" dirty="0" smtClean="0"/>
              <a:t>H1 = holograma 1</a:t>
            </a:r>
          </a:p>
          <a:p>
            <a:r>
              <a:rPr lang="es-MX" sz="1100" dirty="0" smtClean="0"/>
              <a:t>H2 = holograma 2</a:t>
            </a:r>
            <a:endParaRPr lang="es-MX" sz="1100" dirty="0"/>
          </a:p>
        </p:txBody>
      </p:sp>
      <p:sp>
        <p:nvSpPr>
          <p:cNvPr id="11" name="17 CuadroTexto"/>
          <p:cNvSpPr txBox="1"/>
          <p:nvPr/>
        </p:nvSpPr>
        <p:spPr>
          <a:xfrm>
            <a:off x="-83125" y="152890"/>
            <a:ext cx="962475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Programa de Sustitución de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Convertidores Catalíticos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240634" y="2560323"/>
            <a:ext cx="234086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Emisiones promedio antes de la instalación</a:t>
            </a:r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041824" y="1935769"/>
            <a:ext cx="255582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Emisiones promedio después de la</a:t>
            </a:r>
          </a:p>
          <a:p>
            <a:pPr algn="r"/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instalación H1</a:t>
            </a:r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41824" y="1356967"/>
            <a:ext cx="254729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Emisiones promedio después de la</a:t>
            </a:r>
          </a:p>
          <a:p>
            <a:pPr algn="r"/>
            <a:r>
              <a:rPr lang="es-MX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instalación H2</a:t>
            </a:r>
            <a:endParaRPr lang="es-MX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4"/>
          <p:cNvSpPr/>
          <p:nvPr/>
        </p:nvSpPr>
        <p:spPr>
          <a:xfrm>
            <a:off x="137846" y="747944"/>
            <a:ext cx="8894650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LÍNEAS DE METROBUS = 145,000 TON DE CO</a:t>
            </a:r>
            <a:r>
              <a:rPr lang="es-MX" b="1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AÑO EVITADAS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18728" y="193946"/>
            <a:ext cx="37573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MX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Transporte público 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194673"/>
            <a:ext cx="2309587" cy="130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4" b="22659"/>
          <a:stretch/>
        </p:blipFill>
        <p:spPr bwMode="auto">
          <a:xfrm>
            <a:off x="18728" y="1351476"/>
            <a:ext cx="9132887" cy="321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6" b="-1"/>
          <a:stretch/>
        </p:blipFill>
        <p:spPr bwMode="auto">
          <a:xfrm>
            <a:off x="323528" y="4563658"/>
            <a:ext cx="9132887" cy="63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8"/>
          <p:cNvCxnSpPr/>
          <p:nvPr/>
        </p:nvCxnSpPr>
        <p:spPr>
          <a:xfrm>
            <a:off x="0" y="804681"/>
            <a:ext cx="8426118" cy="0"/>
          </a:xfrm>
          <a:prstGeom prst="line">
            <a:avLst/>
          </a:prstGeom>
          <a:ln w="3175">
            <a:solidFill>
              <a:srgbClr val="FF1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0" y="105780"/>
            <a:ext cx="36499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Transporte público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9"/>
          <a:stretch/>
        </p:blipFill>
        <p:spPr bwMode="auto">
          <a:xfrm>
            <a:off x="0" y="804681"/>
            <a:ext cx="9144000" cy="388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2"/>
          <a:stretch/>
        </p:blipFill>
        <p:spPr bwMode="auto">
          <a:xfrm>
            <a:off x="266855" y="4686301"/>
            <a:ext cx="9144000" cy="12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30/7f/16/307f168eeeac3f32695e43bf12dc868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r="33081" b="19224"/>
          <a:stretch/>
        </p:blipFill>
        <p:spPr bwMode="auto">
          <a:xfrm>
            <a:off x="4979681" y="1257597"/>
            <a:ext cx="3810870" cy="47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vistacodigo.com/wp-content/uploads/2014/08/BICICLETA-fuerza-m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/>
          <a:stretch/>
        </p:blipFill>
        <p:spPr bwMode="auto">
          <a:xfrm>
            <a:off x="373587" y="1257596"/>
            <a:ext cx="4606094" cy="47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0" t="18750" r="25857" b="66250"/>
          <a:stretch/>
        </p:blipFill>
        <p:spPr bwMode="auto">
          <a:xfrm>
            <a:off x="6252210" y="160317"/>
            <a:ext cx="226314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373587" y="197034"/>
            <a:ext cx="58288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movilidad alterno</a:t>
            </a:r>
            <a:endParaRPr lang="es-MX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"/>
          <a:stretch/>
        </p:blipFill>
        <p:spPr bwMode="auto">
          <a:xfrm>
            <a:off x="1369438" y="3522758"/>
            <a:ext cx="6730954" cy="252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0" y="6652399"/>
            <a:ext cx="8393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Helvetica Neue"/>
              </a:rPr>
              <a:t>Reference: </a:t>
            </a:r>
            <a:r>
              <a:rPr lang="es-MX" sz="900" dirty="0" smtClean="0">
                <a:latin typeface="Helvetica Neue"/>
              </a:rPr>
              <a:t>Mexico City Emission Inventory 2014.</a:t>
            </a:r>
            <a:r>
              <a:rPr lang="es-MX" sz="900" i="1" dirty="0"/>
              <a:t> SEDEMA, 2016. </a:t>
            </a:r>
            <a:r>
              <a:rPr lang="en-US" sz="900" i="1" dirty="0"/>
              <a:t>CDMX Emissions Inventory 2014. http://</a:t>
            </a:r>
            <a:r>
              <a:rPr lang="en-US" sz="900" i="1" dirty="0" err="1"/>
              <a:t>www.aire.cdmx.gob.mx</a:t>
            </a:r>
            <a:r>
              <a:rPr lang="en-US" sz="900" i="1" dirty="0"/>
              <a:t>/</a:t>
            </a:r>
            <a:r>
              <a:rPr lang="en-US" sz="900" i="1" dirty="0" err="1"/>
              <a:t>default.php?opc</a:t>
            </a:r>
            <a:r>
              <a:rPr lang="en-US" sz="900" i="1" dirty="0"/>
              <a:t>=Z6BhnmI=&amp;dc=</a:t>
            </a:r>
            <a:r>
              <a:rPr lang="en-US" sz="900" i="1" dirty="0" err="1"/>
              <a:t>Zg</a:t>
            </a:r>
            <a:r>
              <a:rPr lang="en-US" sz="900" i="1" dirty="0"/>
              <a:t>==</a:t>
            </a:r>
            <a:r>
              <a:rPr lang="es-MX" sz="900" dirty="0"/>
              <a:t> </a:t>
            </a:r>
            <a:endParaRPr lang="es-ES" sz="900" dirty="0">
              <a:latin typeface="Helvetica Neue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8248" y="149511"/>
            <a:ext cx="696376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Inventario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lang="en-US" sz="3000" b="1" dirty="0" err="1" smtClean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Emisiones</a:t>
            </a:r>
            <a:r>
              <a:rPr lang="en-US" sz="3000" b="1" dirty="0" smtClean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 la ZMCM </a:t>
            </a:r>
            <a:endParaRPr lang="es-MX" sz="3000" b="1" dirty="0">
              <a:solidFill>
                <a:srgbClr val="FF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93" y="1226729"/>
            <a:ext cx="6737779" cy="247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97026" y="732153"/>
            <a:ext cx="5351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CONTAMIANTES CITERIO, GEI Y TÓXICOS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000" dirty="0" smtClean="0">
                <a:solidFill>
                  <a:srgbClr val="D8217F"/>
                </a:solidFill>
              </a:rPr>
              <a:t>Colaboraciones</a:t>
            </a:r>
            <a:endParaRPr lang="es-MX" sz="3000" dirty="0">
              <a:solidFill>
                <a:srgbClr val="D8217F"/>
              </a:solidFill>
            </a:endParaRPr>
          </a:p>
        </p:txBody>
      </p:sp>
      <p:sp>
        <p:nvSpPr>
          <p:cNvPr id="5" name="AutoShape 2" descr="Resultado de imagen para escuela de Salud publica de Harva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4" descr="Resultado de imagen para escuela de Salud publica de Harvar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104900"/>
            <a:ext cx="4400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" y="3025397"/>
            <a:ext cx="3219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8" descr="Resultado de imagen para secretaria de salud cdmx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10" descr="Resultado de imagen para secretaria de salud cdmx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60" name="Picture 12" descr="Resultado de imagen para secretaria de salud cdm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104900"/>
            <a:ext cx="13557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para Marron Institu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863464"/>
            <a:ext cx="4286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Resultado de imagen para cinvestav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18" descr="Resultado de imagen para cinvestav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42" y="2866458"/>
            <a:ext cx="1421765" cy="147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cofepri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Image result for cofepri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AutoShape 6" descr="Image result for cofepris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8" t="43489" r="9692" b="43439"/>
          <a:stretch/>
        </p:blipFill>
        <p:spPr bwMode="auto">
          <a:xfrm>
            <a:off x="5609907" y="2456180"/>
            <a:ext cx="3320415" cy="95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Image result for secretaria de salu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12625"/>
          <a:stretch/>
        </p:blipFill>
        <p:spPr bwMode="auto">
          <a:xfrm>
            <a:off x="5070475" y="4526280"/>
            <a:ext cx="4073525" cy="14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4" y="205045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53466" y="2290169"/>
            <a:ext cx="2205038" cy="3384550"/>
            <a:chOff x="1536" y="754"/>
            <a:chExt cx="1389" cy="2132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36" y="1776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610" y="1298"/>
              <a:ext cx="59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584" y="1824"/>
              <a:ext cx="43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018" y="2160"/>
              <a:ext cx="907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2200" y="754"/>
              <a:ext cx="68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5135766" y="5674719"/>
            <a:ext cx="3086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CDMX</a:t>
            </a:r>
            <a:r>
              <a:rPr lang="es-MX" dirty="0"/>
              <a:t> 1,500 km</a:t>
            </a:r>
            <a:r>
              <a:rPr lang="es-MX" baseline="30000" dirty="0"/>
              <a:t>2</a:t>
            </a:r>
          </a:p>
          <a:p>
            <a:pPr algn="ctr"/>
            <a:r>
              <a:rPr lang="es-MX" dirty="0"/>
              <a:t>876 km</a:t>
            </a:r>
            <a:r>
              <a:rPr lang="es-MX" baseline="30000" dirty="0"/>
              <a:t>2</a:t>
            </a:r>
            <a:r>
              <a:rPr lang="es-MX" dirty="0"/>
              <a:t> suelo de conservación</a:t>
            </a:r>
          </a:p>
          <a:p>
            <a:pPr algn="ctr"/>
            <a:r>
              <a:rPr lang="es-MX" dirty="0"/>
              <a:t>8.8 </a:t>
            </a:r>
            <a:r>
              <a:rPr lang="es-MX" dirty="0" err="1"/>
              <a:t>mill</a:t>
            </a:r>
            <a:r>
              <a:rPr lang="es-MX" dirty="0"/>
              <a:t>. Habitantes</a:t>
            </a:r>
          </a:p>
          <a:p>
            <a:pPr algn="ctr"/>
            <a:r>
              <a:rPr lang="es-MX" dirty="0"/>
              <a:t>16 delegaciones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867916" y="1244774"/>
            <a:ext cx="3474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ESTADO DE MÉXICO</a:t>
            </a:r>
            <a:r>
              <a:rPr lang="es-MX" b="1" dirty="0"/>
              <a:t> </a:t>
            </a:r>
            <a:r>
              <a:rPr lang="es-MX" dirty="0"/>
              <a:t>6,000 km</a:t>
            </a:r>
            <a:r>
              <a:rPr lang="es-MX" baseline="30000" dirty="0"/>
              <a:t>2</a:t>
            </a:r>
          </a:p>
          <a:p>
            <a:pPr algn="ctr"/>
            <a:r>
              <a:rPr lang="es-MX" dirty="0"/>
              <a:t>12.2 </a:t>
            </a:r>
            <a:r>
              <a:rPr lang="es-MX" dirty="0" err="1"/>
              <a:t>mill</a:t>
            </a:r>
            <a:r>
              <a:rPr lang="es-MX" dirty="0"/>
              <a:t>. Habitantes</a:t>
            </a:r>
          </a:p>
          <a:p>
            <a:pPr algn="ctr"/>
            <a:r>
              <a:rPr lang="es-MX" dirty="0" smtClean="0"/>
              <a:t>18  </a:t>
            </a:r>
            <a:r>
              <a:rPr lang="es-MX" dirty="0"/>
              <a:t>municipios conurbados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-2"/>
            <a:ext cx="9144000" cy="108065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000" b="1">
                <a:solidFill>
                  <a:srgbClr val="FF2F8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Ciudad de México y su área metropolitana (ZMCM)</a:t>
            </a:r>
            <a:endParaRPr lang="en-US" dirty="0"/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10396" r="23894" b="15059"/>
          <a:stretch/>
        </p:blipFill>
        <p:spPr>
          <a:xfrm>
            <a:off x="4439729" y="2168103"/>
            <a:ext cx="3524973" cy="35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17280"/>
      </p:ext>
    </p:extLst>
  </p:cSld>
  <p:clrMapOvr>
    <a:masterClrMapping/>
  </p:clrMapOvr>
  <p:transition spd="med" advTm="1694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03871" y="2408904"/>
            <a:ext cx="3716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latin typeface="Arial" charset="0"/>
                <a:ea typeface="Arial" charset="0"/>
                <a:cs typeface="Arial" charset="0"/>
              </a:rPr>
              <a:t>¡Gracias por su atención!</a:t>
            </a:r>
          </a:p>
          <a:p>
            <a:pPr algn="ctr"/>
            <a:endParaRPr lang="es-ES_tradnl" sz="20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orivera@sedema.cdmx.gob.mx</a:t>
            </a:r>
          </a:p>
          <a:p>
            <a:pPr algn="ctr"/>
            <a:r>
              <a:rPr lang="es-ES_tradnl" sz="1600" dirty="0" smtClean="0">
                <a:latin typeface="Arial" charset="0"/>
                <a:ea typeface="Arial" charset="0"/>
                <a:cs typeface="Arial" charset="0"/>
              </a:rPr>
              <a:t>aire.cdmx.gob.mx</a:t>
            </a:r>
            <a:endParaRPr lang="es-ES_tradnl" sz="16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@</a:t>
            </a:r>
            <a:r>
              <a:rPr lang="es-ES_tradnl" sz="1600" dirty="0" err="1">
                <a:latin typeface="Arial" charset="0"/>
                <a:ea typeface="Arial" charset="0"/>
                <a:cs typeface="Arial" charset="0"/>
              </a:rPr>
              <a:t>AireMexicoDF</a:t>
            </a:r>
            <a:endParaRPr lang="es-ES_tradnl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-81888" y="1170"/>
            <a:ext cx="9280478" cy="1073289"/>
          </a:xfrm>
          <a:ln/>
        </p:spPr>
        <p:txBody>
          <a:bodyPr>
            <a:noAutofit/>
          </a:bodyPr>
          <a:lstStyle/>
          <a:p>
            <a:pPr algn="l"/>
            <a:r>
              <a:rPr lang="es-MX" sz="3000" b="1" dirty="0">
                <a:solidFill>
                  <a:srgbClr val="FF2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 de la contaminación en la ZMCM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304562" y="1931880"/>
            <a:ext cx="2126486" cy="500807"/>
            <a:chOff x="272296" y="3364895"/>
            <a:chExt cx="2126486" cy="500807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319028" y="3364895"/>
              <a:ext cx="2025225" cy="0"/>
            </a:xfrm>
            <a:prstGeom prst="straightConnector1">
              <a:avLst/>
            </a:prstGeom>
            <a:ln w="57150" cap="rnd" cmpd="sng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BottomLef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272296" y="3513746"/>
              <a:ext cx="2126486" cy="3519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DDDDDD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MX" sz="1687" b="1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s-MX" sz="1687" b="1" baseline="-250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s-MX" sz="1687" b="1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, PST y Plomo</a:t>
              </a: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2376519" y="2310380"/>
            <a:ext cx="6176936" cy="502059"/>
            <a:chOff x="2344253" y="4644135"/>
            <a:chExt cx="6176936" cy="502059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2344253" y="4644135"/>
              <a:ext cx="6176936" cy="0"/>
            </a:xfrm>
            <a:prstGeom prst="straightConnector1">
              <a:avLst/>
            </a:prstGeom>
            <a:ln w="57150" cap="rnd" cmpd="sng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BottomLef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3964432" y="4750829"/>
              <a:ext cx="3290991" cy="395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DDDDDD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MX" sz="1969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Ozono</a:t>
              </a:r>
              <a:endParaRPr lang="es-MX" sz="1125" b="1" dirty="0">
                <a:solidFill>
                  <a:srgbClr val="08080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250032" y="888254"/>
            <a:ext cx="8348307" cy="918108"/>
            <a:chOff x="217766" y="1454406"/>
            <a:chExt cx="8348307" cy="918108"/>
          </a:xfrm>
        </p:grpSpPr>
        <p:cxnSp>
          <p:nvCxnSpPr>
            <p:cNvPr id="3" name="Straight Arrow Connector 2"/>
            <p:cNvCxnSpPr/>
            <p:nvPr/>
          </p:nvCxnSpPr>
          <p:spPr bwMode="auto">
            <a:xfrm>
              <a:off x="319028" y="1829644"/>
              <a:ext cx="8202161" cy="0"/>
            </a:xfrm>
            <a:prstGeom prst="straightConnector1">
              <a:avLst/>
            </a:prstGeom>
            <a:ln w="57150" cap="rnd" cmpd="sng">
              <a:solidFill>
                <a:srgbClr val="FF2F92"/>
              </a:solidFill>
              <a:headEnd type="oval"/>
              <a:tailEnd type="triangle" w="lg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bliqueBottomLef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7766" y="1454406"/>
              <a:ext cx="73609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87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Antes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7766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87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8109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1986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8452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98795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1995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59138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9481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</a:p>
          </p:txBody>
        </p:sp>
        <p:sp>
          <p:nvSpPr>
            <p:cNvPr id="21" name="TextBox 19"/>
            <p:cNvSpPr txBox="1"/>
            <p:nvPr/>
          </p:nvSpPr>
          <p:spPr>
            <a:xfrm>
              <a:off x="5979824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6940167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24" name="TextBox 19"/>
            <p:cNvSpPr txBox="1"/>
            <p:nvPr/>
          </p:nvSpPr>
          <p:spPr>
            <a:xfrm>
              <a:off x="7900506" y="2020558"/>
              <a:ext cx="665567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r>
                <a:rPr lang="es-MX" sz="168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s-MX" sz="168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CuadroTexto 12"/>
          <p:cNvSpPr txBox="1"/>
          <p:nvPr/>
        </p:nvSpPr>
        <p:spPr>
          <a:xfrm>
            <a:off x="250032" y="3026221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Pb,  SO</a:t>
            </a:r>
            <a:r>
              <a:rPr lang="es-MX" sz="2400" b="1" baseline="-25000" dirty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400" b="1" dirty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CO, NO</a:t>
            </a:r>
            <a:r>
              <a:rPr lang="es-MX" sz="2400" b="1" baseline="-25000" dirty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199679" y="3118554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 cumple con el valor de límite de la Norma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186712" y="3921875"/>
            <a:ext cx="7241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De las concentraciones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horarias de O</a:t>
            </a:r>
            <a:r>
              <a:rPr lang="es-MX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por arriba de los 200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adroTexto 10"/>
          <p:cNvSpPr txBox="1"/>
          <p:nvPr/>
        </p:nvSpPr>
        <p:spPr>
          <a:xfrm>
            <a:off x="278016" y="3858493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99</a:t>
            </a:r>
            <a:r>
              <a:rPr lang="es-MX" sz="2400" b="1" dirty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" name="7 Flecha abajo"/>
          <p:cNvSpPr/>
          <p:nvPr/>
        </p:nvSpPr>
        <p:spPr>
          <a:xfrm>
            <a:off x="278016" y="4007437"/>
            <a:ext cx="230635" cy="201882"/>
          </a:xfrm>
          <a:prstGeom prst="downArrow">
            <a:avLst/>
          </a:prstGeom>
          <a:solidFill>
            <a:srgbClr val="D82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20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210375" y="4429342"/>
            <a:ext cx="661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8217F"/>
              </a:buClr>
              <a:buSzPct val="150000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número de horas por arriba del valor de 95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ppb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de O</a:t>
            </a:r>
            <a:r>
              <a:rPr lang="es-MX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10"/>
          <p:cNvSpPr txBox="1"/>
          <p:nvPr/>
        </p:nvSpPr>
        <p:spPr>
          <a:xfrm>
            <a:off x="266640" y="4352093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71%</a:t>
            </a:r>
            <a:endParaRPr lang="es-MX" sz="2400" b="1" dirty="0">
              <a:solidFill>
                <a:srgbClr val="D82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45 Flecha abajo"/>
          <p:cNvSpPr/>
          <p:nvPr/>
        </p:nvSpPr>
        <p:spPr>
          <a:xfrm>
            <a:off x="266640" y="4501037"/>
            <a:ext cx="230635" cy="201882"/>
          </a:xfrm>
          <a:prstGeom prst="downArrow">
            <a:avLst/>
          </a:prstGeom>
          <a:solidFill>
            <a:srgbClr val="D82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20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210374" y="4880562"/>
            <a:ext cx="6722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8217F"/>
              </a:buClr>
              <a:buSzPct val="150000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Del promedio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anual de las concentraciones de PM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CuadroTexto 10"/>
          <p:cNvSpPr txBox="1"/>
          <p:nvPr/>
        </p:nvSpPr>
        <p:spPr>
          <a:xfrm>
            <a:off x="268912" y="4832045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69%</a:t>
            </a:r>
            <a:endParaRPr lang="es-MX" sz="2400" b="1" dirty="0">
              <a:solidFill>
                <a:srgbClr val="D82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47 Flecha abajo"/>
          <p:cNvSpPr/>
          <p:nvPr/>
        </p:nvSpPr>
        <p:spPr>
          <a:xfrm>
            <a:off x="268912" y="4980989"/>
            <a:ext cx="230635" cy="201882"/>
          </a:xfrm>
          <a:prstGeom prst="downArrow">
            <a:avLst/>
          </a:prstGeom>
          <a:solidFill>
            <a:srgbClr val="D82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20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201044" y="5361950"/>
            <a:ext cx="687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D8217F"/>
              </a:buClr>
              <a:buSzPct val="150000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promedio anual de las concentraciones de PM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CuadroTexto 10"/>
          <p:cNvSpPr txBox="1"/>
          <p:nvPr/>
        </p:nvSpPr>
        <p:spPr>
          <a:xfrm>
            <a:off x="271184" y="529834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D82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33%</a:t>
            </a:r>
            <a:endParaRPr lang="es-MX" sz="2400" b="1" dirty="0">
              <a:solidFill>
                <a:srgbClr val="D82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49 Flecha abajo"/>
          <p:cNvSpPr/>
          <p:nvPr/>
        </p:nvSpPr>
        <p:spPr>
          <a:xfrm>
            <a:off x="271184" y="5447293"/>
            <a:ext cx="230635" cy="201882"/>
          </a:xfrm>
          <a:prstGeom prst="downArrow">
            <a:avLst/>
          </a:prstGeom>
          <a:solidFill>
            <a:srgbClr val="D821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E20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147430" y="2730483"/>
            <a:ext cx="869149" cy="30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406" b="1" dirty="0">
                <a:solidFill>
                  <a:srgbClr val="002E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Tóxicos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2015742" y="2688067"/>
            <a:ext cx="998991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1687" b="1" dirty="0">
                <a:solidFill>
                  <a:srgbClr val="002E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Tóxicos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7728634" y="2588470"/>
            <a:ext cx="1274708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sz="2250" b="1" dirty="0">
                <a:solidFill>
                  <a:srgbClr val="002E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Tóxicos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145806" y="1914399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08080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s-MX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683195" y="1945177"/>
            <a:ext cx="74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b="1" dirty="0">
                <a:solidFill>
                  <a:srgbClr val="08080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s-MX" sz="1200" b="1" dirty="0">
                <a:solidFill>
                  <a:srgbClr val="08080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256328" y="3463128"/>
            <a:ext cx="8392091" cy="3953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DDDDD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sz="1969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 1990 al 2017 los logros son los siguientes:</a:t>
            </a:r>
            <a:endParaRPr lang="es-MX" sz="1125" b="1" dirty="0">
              <a:solidFill>
                <a:srgbClr val="080808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163" y="0"/>
            <a:ext cx="8954331" cy="717477"/>
          </a:xfr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MX" sz="3000" b="1" dirty="0" smtClean="0">
                <a:solidFill>
                  <a:srgbClr val="FF2F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Monitoreo Atmosférico (SIMAT)</a:t>
            </a:r>
            <a:endParaRPr lang="es-MX" sz="3000" b="1" dirty="0">
              <a:solidFill>
                <a:srgbClr val="FF2F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7" y="2996912"/>
            <a:ext cx="3769757" cy="38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3"/>
          <p:cNvSpPr/>
          <p:nvPr/>
        </p:nvSpPr>
        <p:spPr>
          <a:xfrm>
            <a:off x="4838452" y="6457661"/>
            <a:ext cx="4285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000" dirty="0">
                <a:latin typeface="Helvetica Neue"/>
                <a:hlinkClick r:id="rId3"/>
              </a:rPr>
              <a:t>http://www.aire.cdmx.gob.mx/pronostico-aire/index.php</a:t>
            </a:r>
            <a:endParaRPr lang="es-MX" sz="1000" dirty="0">
              <a:latin typeface="Helvetica Neue"/>
            </a:endParaRPr>
          </a:p>
          <a:p>
            <a:pPr algn="r"/>
            <a:r>
              <a:rPr lang="es-MX" sz="1000" dirty="0">
                <a:latin typeface="Helvetica Neue"/>
                <a:hlinkClick r:id="rId4"/>
              </a:rPr>
              <a:t>http://www.aire.cdmx.gob.mx/default.php?opc=%27YqBhnmI=%27</a:t>
            </a:r>
            <a:endParaRPr lang="es-MX" sz="1000" dirty="0">
              <a:latin typeface="Helvetica Neue"/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 rotWithShape="1">
          <a:blip r:embed="rId5" cstate="print"/>
          <a:srcRect l="2013" t="9152" r="2750" b="18907"/>
          <a:stretch/>
        </p:blipFill>
        <p:spPr>
          <a:xfrm>
            <a:off x="5951165" y="3080074"/>
            <a:ext cx="3259833" cy="2971933"/>
          </a:xfrm>
          <a:prstGeom prst="rect">
            <a:avLst/>
          </a:prstGeom>
        </p:spPr>
      </p:pic>
      <p:pic>
        <p:nvPicPr>
          <p:cNvPr id="13" name="8 Imagen" descr="reporte.png"/>
          <p:cNvPicPr>
            <a:picLocks noChangeAspect="1"/>
          </p:cNvPicPr>
          <p:nvPr/>
        </p:nvPicPr>
        <p:blipFill rotWithShape="1">
          <a:blip r:embed="rId6"/>
          <a:srcRect t="4994"/>
          <a:stretch/>
        </p:blipFill>
        <p:spPr>
          <a:xfrm>
            <a:off x="179512" y="717477"/>
            <a:ext cx="3672408" cy="2642943"/>
          </a:xfrm>
          <a:prstGeom prst="rect">
            <a:avLst/>
          </a:prstGeom>
        </p:spPr>
      </p:pic>
      <p:pic>
        <p:nvPicPr>
          <p:cNvPr id="14" name="7 Imagen" descr="cica.jpg"/>
          <p:cNvPicPr>
            <a:picLocks noChangeAspect="1"/>
          </p:cNvPicPr>
          <p:nvPr/>
        </p:nvPicPr>
        <p:blipFill rotWithShape="1">
          <a:blip r:embed="rId7"/>
          <a:srcRect l="9728" r="10689"/>
          <a:stretch/>
        </p:blipFill>
        <p:spPr>
          <a:xfrm>
            <a:off x="3630854" y="3080074"/>
            <a:ext cx="2337685" cy="2937416"/>
          </a:xfrm>
          <a:prstGeom prst="rect">
            <a:avLst/>
          </a:prstGeom>
        </p:spPr>
      </p:pic>
      <p:pic>
        <p:nvPicPr>
          <p:cNvPr id="15" name="12 Imagen" descr="AJU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663" y="620688"/>
            <a:ext cx="3564337" cy="2376224"/>
          </a:xfrm>
          <a:prstGeom prst="rect">
            <a:avLst/>
          </a:prstGeom>
        </p:spPr>
      </p:pic>
      <p:pic>
        <p:nvPicPr>
          <p:cNvPr id="17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829" y="717478"/>
            <a:ext cx="2253710" cy="22794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6" t="29133" r="18452" b="56589"/>
          <a:stretch/>
        </p:blipFill>
        <p:spPr bwMode="auto">
          <a:xfrm>
            <a:off x="2590294" y="3360420"/>
            <a:ext cx="1261626" cy="87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0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284" y="192877"/>
            <a:ext cx="61061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MX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Contaminantes dentro de norma</a:t>
            </a:r>
          </a:p>
        </p:txBody>
      </p:sp>
      <p:grpSp>
        <p:nvGrpSpPr>
          <p:cNvPr id="5" name="Grupo 1"/>
          <p:cNvGrpSpPr/>
          <p:nvPr/>
        </p:nvGrpSpPr>
        <p:grpSpPr>
          <a:xfrm>
            <a:off x="179388" y="796702"/>
            <a:ext cx="8647112" cy="5318125"/>
            <a:chOff x="179388" y="1052513"/>
            <a:chExt cx="8647112" cy="5318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052513"/>
              <a:ext cx="8647112" cy="531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2 Llamada con línea 2 (sin borde)"/>
            <p:cNvSpPr/>
            <p:nvPr/>
          </p:nvSpPr>
          <p:spPr>
            <a:xfrm>
              <a:off x="2276091" y="1101693"/>
              <a:ext cx="5184775" cy="504825"/>
            </a:xfrm>
            <a:prstGeom prst="callout2">
              <a:avLst>
                <a:gd name="adj1" fmla="val 47960"/>
                <a:gd name="adj2" fmla="val -710"/>
                <a:gd name="adj3" fmla="val 46423"/>
                <a:gd name="adj4" fmla="val -973"/>
                <a:gd name="adj5" fmla="val 693842"/>
                <a:gd name="adj6" fmla="val -482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es-MX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1993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Plomo (Pb)  cumple con su norma de 1.5 µg/m</a:t>
              </a:r>
              <a:r>
                <a:rPr lang="es-MX" sz="120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en un periodo de tres meses como promedio aritmético</a:t>
              </a:r>
            </a:p>
          </p:txBody>
        </p:sp>
        <p:sp>
          <p:nvSpPr>
            <p:cNvPr id="8" name="7 Llamada con línea 2 (sin borde)"/>
            <p:cNvSpPr/>
            <p:nvPr/>
          </p:nvSpPr>
          <p:spPr>
            <a:xfrm>
              <a:off x="4609574" y="1882398"/>
              <a:ext cx="3233738" cy="458788"/>
            </a:xfrm>
            <a:prstGeom prst="callout2">
              <a:avLst>
                <a:gd name="adj1" fmla="val 47960"/>
                <a:gd name="adj2" fmla="val -2771"/>
                <a:gd name="adj3" fmla="val 49498"/>
                <a:gd name="adj4" fmla="val -3034"/>
                <a:gd name="adj5" fmla="val 578934"/>
                <a:gd name="adj6" fmla="val -3415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es-MX" sz="1200" b="1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2002</a:t>
              </a:r>
              <a:r>
                <a:rPr lang="es-MX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Monóxido de carbono (CO)  cumple con su norma de </a:t>
              </a:r>
              <a:r>
                <a:rPr lang="pt-BR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11.0 </a:t>
              </a:r>
              <a:r>
                <a:rPr lang="pt-BR" sz="1200" dirty="0" err="1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ppm</a:t>
              </a:r>
              <a:r>
                <a:rPr lang="pt-BR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máximo anual como </a:t>
              </a:r>
              <a:r>
                <a:rPr lang="pt-BR" sz="1200" dirty="0" err="1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promedio</a:t>
              </a:r>
              <a:r>
                <a:rPr lang="pt-BR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200" dirty="0" err="1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móvil</a:t>
              </a:r>
              <a:r>
                <a:rPr lang="pt-BR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8 horas</a:t>
              </a:r>
              <a:endParaRPr lang="es-MX" sz="1200" dirty="0">
                <a:solidFill>
                  <a:srgbClr val="EA0A8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9 Llamada con línea 2 (sin borde)"/>
            <p:cNvSpPr/>
            <p:nvPr/>
          </p:nvSpPr>
          <p:spPr>
            <a:xfrm>
              <a:off x="4848018" y="2600150"/>
              <a:ext cx="3009900" cy="503237"/>
            </a:xfrm>
            <a:prstGeom prst="callout2">
              <a:avLst>
                <a:gd name="adj1" fmla="val 47960"/>
                <a:gd name="adj2" fmla="val -2771"/>
                <a:gd name="adj3" fmla="val 49498"/>
                <a:gd name="adj4" fmla="val -2323"/>
                <a:gd name="adj5" fmla="val 441495"/>
                <a:gd name="adj6" fmla="val -2931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es-MX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2003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Dióxido de azufre (SO</a:t>
              </a:r>
              <a:r>
                <a:rPr lang="es-MX" sz="12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 cumple 3con su norma de 0.025 ppm, promedio anual</a:t>
              </a:r>
            </a:p>
          </p:txBody>
        </p:sp>
        <p:sp>
          <p:nvSpPr>
            <p:cNvPr id="10" name="9 Llamada con línea 2 (sin borde)"/>
            <p:cNvSpPr/>
            <p:nvPr/>
          </p:nvSpPr>
          <p:spPr>
            <a:xfrm>
              <a:off x="5819196" y="3100566"/>
              <a:ext cx="2114550" cy="720725"/>
            </a:xfrm>
            <a:prstGeom prst="callout2">
              <a:avLst>
                <a:gd name="adj1" fmla="val 47960"/>
                <a:gd name="adj2" fmla="val -2771"/>
                <a:gd name="adj3" fmla="val 49498"/>
                <a:gd name="adj4" fmla="val -2323"/>
                <a:gd name="adj5" fmla="val 125567"/>
                <a:gd name="adj6" fmla="val -3082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es-MX" sz="1200" b="1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  <a:r>
                <a:rPr lang="es-MX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Dióxido de nitrógeno (NO</a:t>
              </a:r>
              <a:r>
                <a:rPr lang="es-MX" sz="1200" baseline="-250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s-MX" sz="1200" dirty="0">
                  <a:solidFill>
                    <a:srgbClr val="EA0A8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 cumple con su norma de 0.210 ppm, promedio horario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2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93424" y="1150127"/>
            <a:ext cx="6257499" cy="5001596"/>
            <a:chOff x="1708357" y="1213563"/>
            <a:chExt cx="4992624" cy="4556301"/>
          </a:xfrm>
        </p:grpSpPr>
        <p:pic>
          <p:nvPicPr>
            <p:cNvPr id="5" name="Imagen 9"/>
            <p:cNvPicPr>
              <a:picLocks noChangeAspect="1"/>
            </p:cNvPicPr>
            <p:nvPr/>
          </p:nvPicPr>
          <p:blipFill rotWithShape="1">
            <a:blip r:embed="rId2"/>
            <a:srcRect t="8739"/>
            <a:stretch/>
          </p:blipFill>
          <p:spPr>
            <a:xfrm>
              <a:off x="1708357" y="1213563"/>
              <a:ext cx="4992624" cy="4556301"/>
            </a:xfrm>
            <a:prstGeom prst="rect">
              <a:avLst/>
            </a:prstGeom>
          </p:spPr>
        </p:pic>
        <p:sp>
          <p:nvSpPr>
            <p:cNvPr id="6" name="Rectángulo 8"/>
            <p:cNvSpPr/>
            <p:nvPr/>
          </p:nvSpPr>
          <p:spPr>
            <a:xfrm>
              <a:off x="5887165" y="3081528"/>
              <a:ext cx="722376" cy="265176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ítulo 1"/>
          <p:cNvSpPr txBox="1">
            <a:spLocks/>
          </p:cNvSpPr>
          <p:nvPr/>
        </p:nvSpPr>
        <p:spPr>
          <a:xfrm>
            <a:off x="0" y="248024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3000" dirty="0">
                <a:latin typeface="Arial" panose="020B0604020202020204" pitchFamily="34" charset="0"/>
                <a:cs typeface="Arial" panose="020B0604020202020204" pitchFamily="34" charset="0"/>
              </a:rPr>
              <a:t>La calidad del aire en la Ciudad de México </a:t>
            </a:r>
            <a:r>
              <a:rPr lang="es-ES_trad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</a:p>
          <a:p>
            <a:pPr algn="r"/>
            <a:r>
              <a:rPr lang="es-ES_trad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  <a:endParaRPr lang="es-ES_tradnl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714699" y="2978582"/>
            <a:ext cx="23064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% de diferencia anual con respecto a 1990</a:t>
            </a: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427877" y="771083"/>
            <a:ext cx="4729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PROMEDIOS ANUALES DE LA ZMCM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357158" y="6858000"/>
            <a:ext cx="540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0" y="241484"/>
            <a:ext cx="89939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/>
            <a:r>
              <a:rPr lang="en-US" sz="3000" b="1" dirty="0" err="1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Tendencia</a:t>
            </a:r>
            <a:r>
              <a:rPr lang="en-US" sz="3000" b="1" dirty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 IMECA </a:t>
            </a:r>
            <a:r>
              <a:rPr lang="en-US" sz="3000" b="1" dirty="0" err="1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referida</a:t>
            </a:r>
            <a:r>
              <a:rPr lang="en-US" sz="3000" b="1" dirty="0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</a:t>
            </a:r>
            <a:r>
              <a:rPr lang="en-US" sz="3000" b="1" dirty="0" err="1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valores</a:t>
            </a:r>
            <a:r>
              <a:rPr lang="en-US" sz="3000" b="1" dirty="0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actuales</a:t>
            </a:r>
            <a:r>
              <a:rPr lang="en-US" sz="3000" b="1" dirty="0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r" eaLnBrk="0" hangingPunct="0"/>
            <a:r>
              <a:rPr lang="en-US" sz="3000" b="1" dirty="0" smtClean="0">
                <a:solidFill>
                  <a:srgbClr val="FF2F8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 la NOM</a:t>
            </a:r>
            <a:endParaRPr lang="en-US" sz="3000" b="1" dirty="0">
              <a:solidFill>
                <a:srgbClr val="FF2F8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3648739" cy="5589240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204864"/>
            <a:ext cx="4781986" cy="4077072"/>
          </a:xfrm>
          <a:prstGeom prst="rect">
            <a:avLst/>
          </a:prstGeom>
        </p:spPr>
      </p:pic>
      <p:sp>
        <p:nvSpPr>
          <p:cNvPr id="10" name="CuadroTexto 4"/>
          <p:cNvSpPr txBox="1"/>
          <p:nvPr/>
        </p:nvSpPr>
        <p:spPr>
          <a:xfrm>
            <a:off x="4427984" y="980728"/>
            <a:ext cx="104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Ozono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de flecha 6"/>
          <p:cNvCxnSpPr/>
          <p:nvPr/>
        </p:nvCxnSpPr>
        <p:spPr>
          <a:xfrm flipH="1">
            <a:off x="3995936" y="126876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4"/>
          <p:cNvSpPr txBox="1"/>
          <p:nvPr/>
        </p:nvSpPr>
        <p:spPr>
          <a:xfrm>
            <a:off x="6080895" y="1752491"/>
            <a:ext cx="104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s-E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>
          <a:xfrm>
            <a:off x="357158" y="6858000"/>
            <a:ext cx="5400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214282" y="357166"/>
            <a:ext cx="75972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Tendencia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niveles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máximos</a:t>
            </a:r>
            <a:r>
              <a:rPr lang="en-US" sz="3000" b="1" dirty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lang="en-US" sz="3000" b="1" dirty="0" err="1" smtClean="0">
                <a:solidFill>
                  <a:srgbClr val="FF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ozono</a:t>
            </a:r>
            <a:endParaRPr lang="en-US" sz="3000" b="1" dirty="0">
              <a:solidFill>
                <a:srgbClr val="FF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907402"/>
            <a:ext cx="8490140" cy="50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130580"/>
            <a:ext cx="90429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eaLnBrk="0" hangingPunct="0">
              <a:defRPr sz="2800" b="1">
                <a:solidFill>
                  <a:srgbClr val="FF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27 años de políticas exitosas en 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Calidad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del Aire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76201" y="859106"/>
            <a:ext cx="8851775" cy="5203248"/>
            <a:chOff x="627550" y="1079280"/>
            <a:chExt cx="8065773" cy="48672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50" y="2357956"/>
              <a:ext cx="781050" cy="314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4"/>
            <a:stretch/>
          </p:blipFill>
          <p:spPr bwMode="auto">
            <a:xfrm>
              <a:off x="1060135" y="1079280"/>
              <a:ext cx="7633188" cy="4867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1717988" cy="247604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52736"/>
            <a:ext cx="1547664" cy="83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Resultado de imagen para ecobic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05064"/>
            <a:ext cx="1781779" cy="141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132856"/>
            <a:ext cx="2318896" cy="140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504782" y="6188180"/>
            <a:ext cx="28809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dirty="0" smtClean="0"/>
              <a:t>Fuente SEDEMA: tomado de Jaimes Palomera, 2016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6028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xperiencias en ZMCM" id="{6D399240-E101-F446-88C8-7B8405401676}" vid="{FEDD922D-39F0-3A45-86E3-87D3D7D55C7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4569</TotalTime>
  <Words>827</Words>
  <Application>Microsoft Office PowerPoint</Application>
  <PresentationFormat>Presentación en pantalla (4:3)</PresentationFormat>
  <Paragraphs>134</Paragraphs>
  <Slides>20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modelo</vt:lpstr>
      <vt:lpstr>Presentación de PowerPoint</vt:lpstr>
      <vt:lpstr>Presentación de PowerPoint</vt:lpstr>
      <vt:lpstr>Evolución de la contaminación en la ZMCM</vt:lpstr>
      <vt:lpstr>Sistema de Monitoreo Atmosférico (SIMAT)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Colaboraciones</vt:lpstr>
      <vt:lpstr>Presentación de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JAIMES PALOMERA</dc:creator>
  <cp:lastModifiedBy>Olivia</cp:lastModifiedBy>
  <cp:revision>198</cp:revision>
  <cp:lastPrinted>2017-10-17T02:00:01Z</cp:lastPrinted>
  <dcterms:created xsi:type="dcterms:W3CDTF">2017-03-25T22:34:14Z</dcterms:created>
  <dcterms:modified xsi:type="dcterms:W3CDTF">2017-10-18T13:41:13Z</dcterms:modified>
</cp:coreProperties>
</file>