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 id="2147483781" r:id="rId5"/>
    <p:sldMasterId id="2147483806" r:id="rId6"/>
    <p:sldMasterId id="2147483818" r:id="rId7"/>
  </p:sldMasterIdLst>
  <p:notesMasterIdLst>
    <p:notesMasterId r:id="rId31"/>
  </p:notesMasterIdLst>
  <p:sldIdLst>
    <p:sldId id="431" r:id="rId8"/>
    <p:sldId id="328" r:id="rId9"/>
    <p:sldId id="432" r:id="rId10"/>
    <p:sldId id="433" r:id="rId11"/>
    <p:sldId id="434" r:id="rId12"/>
    <p:sldId id="436" r:id="rId13"/>
    <p:sldId id="437" r:id="rId14"/>
    <p:sldId id="438" r:id="rId15"/>
    <p:sldId id="439" r:id="rId16"/>
    <p:sldId id="440" r:id="rId17"/>
    <p:sldId id="441" r:id="rId18"/>
    <p:sldId id="428" r:id="rId19"/>
    <p:sldId id="442" r:id="rId20"/>
    <p:sldId id="443" r:id="rId21"/>
    <p:sldId id="449" r:id="rId22"/>
    <p:sldId id="450" r:id="rId23"/>
    <p:sldId id="444" r:id="rId24"/>
    <p:sldId id="448" r:id="rId25"/>
    <p:sldId id="447" r:id="rId26"/>
    <p:sldId id="421" r:id="rId27"/>
    <p:sldId id="424" r:id="rId28"/>
    <p:sldId id="430" r:id="rId29"/>
    <p:sldId id="425" r:id="rId30"/>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57" autoAdjust="0"/>
    <p:restoredTop sz="79929" autoAdjust="0"/>
  </p:normalViewPr>
  <p:slideViewPr>
    <p:cSldViewPr snapToGrid="0" snapToObjects="1">
      <p:cViewPr>
        <p:scale>
          <a:sx n="60" d="100"/>
          <a:sy n="60" d="100"/>
        </p:scale>
        <p:origin x="-1854" y="-3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CL"/>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B345FB5-0F60-4600-8875-CC5A8AFBD1DA}" type="datetimeFigureOut">
              <a:rPr lang="es-CL" smtClean="0"/>
              <a:t>05-12-2013</a:t>
            </a:fld>
            <a:endParaRPr lang="es-CL"/>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s-CL"/>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CL"/>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818D8326-3516-4829-9907-BEB202A59B5E}" type="slidenum">
              <a:rPr lang="es-CL" smtClean="0"/>
              <a:t>‹#›</a:t>
            </a:fld>
            <a:endParaRPr lang="es-CL"/>
          </a:p>
        </p:txBody>
      </p:sp>
    </p:spTree>
    <p:extLst>
      <p:ext uri="{BB962C8B-B14F-4D97-AF65-F5344CB8AC3E}">
        <p14:creationId xmlns:p14="http://schemas.microsoft.com/office/powerpoint/2010/main" val="2725192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04">
              <a:defRPr/>
            </a:pPr>
            <a:r>
              <a:rPr lang="en-US" dirty="0"/>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p>
          <a:p>
            <a:pPr defTabSz="934904">
              <a:defRPr/>
            </a:pPr>
            <a:r>
              <a:rPr lang="en-US" dirty="0">
                <a:latin typeface="Calibri" pitchFamily="34" charset="0"/>
              </a:rPr>
              <a:t>Even if all countries in the region have made progress over time with regards to some health </a:t>
            </a:r>
            <a:r>
              <a:rPr lang="en-US" dirty="0" err="1">
                <a:latin typeface="Calibri" pitchFamily="34" charset="0"/>
              </a:rPr>
              <a:t>variabls</a:t>
            </a:r>
            <a:r>
              <a:rPr lang="en-US" dirty="0">
                <a:latin typeface="Calibri" pitchFamily="34" charset="0"/>
              </a:rPr>
              <a:t> like mortal maternity rate and infant mortality rate; there are persistent inequalities among countries.  </a:t>
            </a:r>
          </a:p>
          <a:p>
            <a:pPr defTabSz="934904">
              <a:defRPr/>
            </a:pP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3</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658">
              <a:defRPr sz="2400">
                <a:solidFill>
                  <a:schemeClr val="tx1"/>
                </a:solidFill>
                <a:latin typeface="Times"/>
                <a:ea typeface="ＭＳ Ｐゴシック" pitchFamily="34" charset="-128"/>
              </a:defRPr>
            </a:lvl1pPr>
            <a:lvl2pPr marL="759610" indent="-292157" defTabSz="931658">
              <a:defRPr sz="2400">
                <a:solidFill>
                  <a:schemeClr val="tx1"/>
                </a:solidFill>
                <a:latin typeface="Times"/>
                <a:ea typeface="ＭＳ Ｐゴシック" pitchFamily="34" charset="-128"/>
              </a:defRPr>
            </a:lvl2pPr>
            <a:lvl3pPr marL="1168631" indent="-233727" defTabSz="931658">
              <a:defRPr sz="2400">
                <a:solidFill>
                  <a:schemeClr val="tx1"/>
                </a:solidFill>
                <a:latin typeface="Times"/>
                <a:ea typeface="ＭＳ Ｐゴシック" pitchFamily="34" charset="-128"/>
              </a:defRPr>
            </a:lvl3pPr>
            <a:lvl4pPr marL="1636083" indent="-233727" defTabSz="931658">
              <a:defRPr sz="2400">
                <a:solidFill>
                  <a:schemeClr val="tx1"/>
                </a:solidFill>
                <a:latin typeface="Times"/>
                <a:ea typeface="ＭＳ Ｐゴシック" pitchFamily="34" charset="-128"/>
              </a:defRPr>
            </a:lvl4pPr>
            <a:lvl5pPr marL="2103535" indent="-233727" defTabSz="931658">
              <a:defRPr sz="2400">
                <a:solidFill>
                  <a:schemeClr val="tx1"/>
                </a:solidFill>
                <a:latin typeface="Times"/>
                <a:ea typeface="ＭＳ Ｐゴシック" pitchFamily="34" charset="-128"/>
              </a:defRPr>
            </a:lvl5pPr>
            <a:lvl6pPr marL="2570989" indent="-233727" defTabSz="931658" eaLnBrk="0" fontAlgn="base" hangingPunct="0">
              <a:spcBef>
                <a:spcPct val="0"/>
              </a:spcBef>
              <a:spcAft>
                <a:spcPct val="0"/>
              </a:spcAft>
              <a:defRPr sz="2400">
                <a:solidFill>
                  <a:schemeClr val="tx1"/>
                </a:solidFill>
                <a:latin typeface="Times"/>
                <a:ea typeface="ＭＳ Ｐゴシック" pitchFamily="34" charset="-128"/>
              </a:defRPr>
            </a:lvl6pPr>
            <a:lvl7pPr marL="3038441" indent="-233727" defTabSz="931658" eaLnBrk="0" fontAlgn="base" hangingPunct="0">
              <a:spcBef>
                <a:spcPct val="0"/>
              </a:spcBef>
              <a:spcAft>
                <a:spcPct val="0"/>
              </a:spcAft>
              <a:defRPr sz="2400">
                <a:solidFill>
                  <a:schemeClr val="tx1"/>
                </a:solidFill>
                <a:latin typeface="Times"/>
                <a:ea typeface="ＭＳ Ｐゴシック" pitchFamily="34" charset="-128"/>
              </a:defRPr>
            </a:lvl7pPr>
            <a:lvl8pPr marL="3505893" indent="-233727" defTabSz="931658" eaLnBrk="0" fontAlgn="base" hangingPunct="0">
              <a:spcBef>
                <a:spcPct val="0"/>
              </a:spcBef>
              <a:spcAft>
                <a:spcPct val="0"/>
              </a:spcAft>
              <a:defRPr sz="2400">
                <a:solidFill>
                  <a:schemeClr val="tx1"/>
                </a:solidFill>
                <a:latin typeface="Times"/>
                <a:ea typeface="ＭＳ Ｐゴシック" pitchFamily="34" charset="-128"/>
              </a:defRPr>
            </a:lvl8pPr>
            <a:lvl9pPr marL="3973345" indent="-233727" defTabSz="931658" eaLnBrk="0" fontAlgn="base" hangingPunct="0">
              <a:spcBef>
                <a:spcPct val="0"/>
              </a:spcBef>
              <a:spcAft>
                <a:spcPct val="0"/>
              </a:spcAft>
              <a:defRPr sz="2400">
                <a:solidFill>
                  <a:schemeClr val="tx1"/>
                </a:solidFill>
                <a:latin typeface="Times"/>
                <a:ea typeface="ＭＳ Ｐゴシック" pitchFamily="34" charset="-128"/>
              </a:defRPr>
            </a:lvl9pPr>
          </a:lstStyle>
          <a:p>
            <a:pPr eaLnBrk="1" hangingPunct="1"/>
            <a:r>
              <a:rPr lang="en-US" sz="1200">
                <a:latin typeface="Arial" charset="0"/>
                <a:cs typeface="Arial" charset="0"/>
              </a:rPr>
              <a:t>World Health Organization</a:t>
            </a:r>
          </a:p>
        </p:txBody>
      </p:sp>
      <p:sp>
        <p:nvSpPr>
          <p:cNvPr id="50179"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58">
              <a:defRPr sz="2400">
                <a:solidFill>
                  <a:schemeClr val="tx1"/>
                </a:solidFill>
                <a:latin typeface="Times"/>
                <a:ea typeface="ＭＳ Ｐゴシック" pitchFamily="34" charset="-128"/>
              </a:defRPr>
            </a:lvl1pPr>
            <a:lvl2pPr marL="759610" indent="-292157" defTabSz="931658">
              <a:defRPr sz="2400">
                <a:solidFill>
                  <a:schemeClr val="tx1"/>
                </a:solidFill>
                <a:latin typeface="Times"/>
                <a:ea typeface="ＭＳ Ｐゴシック" pitchFamily="34" charset="-128"/>
              </a:defRPr>
            </a:lvl2pPr>
            <a:lvl3pPr marL="1168631" indent="-233727" defTabSz="931658">
              <a:defRPr sz="2400">
                <a:solidFill>
                  <a:schemeClr val="tx1"/>
                </a:solidFill>
                <a:latin typeface="Times"/>
                <a:ea typeface="ＭＳ Ｐゴシック" pitchFamily="34" charset="-128"/>
              </a:defRPr>
            </a:lvl3pPr>
            <a:lvl4pPr marL="1636083" indent="-233727" defTabSz="931658">
              <a:defRPr sz="2400">
                <a:solidFill>
                  <a:schemeClr val="tx1"/>
                </a:solidFill>
                <a:latin typeface="Times"/>
                <a:ea typeface="ＭＳ Ｐゴシック" pitchFamily="34" charset="-128"/>
              </a:defRPr>
            </a:lvl4pPr>
            <a:lvl5pPr marL="2103535" indent="-233727" defTabSz="931658">
              <a:defRPr sz="2400">
                <a:solidFill>
                  <a:schemeClr val="tx1"/>
                </a:solidFill>
                <a:latin typeface="Times"/>
                <a:ea typeface="ＭＳ Ｐゴシック" pitchFamily="34" charset="-128"/>
              </a:defRPr>
            </a:lvl5pPr>
            <a:lvl6pPr marL="2570989" indent="-233727" defTabSz="931658" eaLnBrk="0" fontAlgn="base" hangingPunct="0">
              <a:spcBef>
                <a:spcPct val="0"/>
              </a:spcBef>
              <a:spcAft>
                <a:spcPct val="0"/>
              </a:spcAft>
              <a:defRPr sz="2400">
                <a:solidFill>
                  <a:schemeClr val="tx1"/>
                </a:solidFill>
                <a:latin typeface="Times"/>
                <a:ea typeface="ＭＳ Ｐゴシック" pitchFamily="34" charset="-128"/>
              </a:defRPr>
            </a:lvl6pPr>
            <a:lvl7pPr marL="3038441" indent="-233727" defTabSz="931658" eaLnBrk="0" fontAlgn="base" hangingPunct="0">
              <a:spcBef>
                <a:spcPct val="0"/>
              </a:spcBef>
              <a:spcAft>
                <a:spcPct val="0"/>
              </a:spcAft>
              <a:defRPr sz="2400">
                <a:solidFill>
                  <a:schemeClr val="tx1"/>
                </a:solidFill>
                <a:latin typeface="Times"/>
                <a:ea typeface="ＭＳ Ｐゴシック" pitchFamily="34" charset="-128"/>
              </a:defRPr>
            </a:lvl7pPr>
            <a:lvl8pPr marL="3505893" indent="-233727" defTabSz="931658" eaLnBrk="0" fontAlgn="base" hangingPunct="0">
              <a:spcBef>
                <a:spcPct val="0"/>
              </a:spcBef>
              <a:spcAft>
                <a:spcPct val="0"/>
              </a:spcAft>
              <a:defRPr sz="2400">
                <a:solidFill>
                  <a:schemeClr val="tx1"/>
                </a:solidFill>
                <a:latin typeface="Times"/>
                <a:ea typeface="ＭＳ Ｐゴシック" pitchFamily="34" charset="-128"/>
              </a:defRPr>
            </a:lvl8pPr>
            <a:lvl9pPr marL="3973345" indent="-233727" defTabSz="931658" eaLnBrk="0" fontAlgn="base" hangingPunct="0">
              <a:spcBef>
                <a:spcPct val="0"/>
              </a:spcBef>
              <a:spcAft>
                <a:spcPct val="0"/>
              </a:spcAft>
              <a:defRPr sz="2400">
                <a:solidFill>
                  <a:schemeClr val="tx1"/>
                </a:solidFill>
                <a:latin typeface="Times"/>
                <a:ea typeface="ＭＳ Ｐゴシック" pitchFamily="34" charset="-128"/>
              </a:defRPr>
            </a:lvl9pPr>
          </a:lstStyle>
          <a:p>
            <a:pPr eaLnBrk="1" hangingPunct="1"/>
            <a:fld id="{46F0C2E6-224B-4318-B99F-74AC37D16D93}" type="datetime3">
              <a:rPr lang="en-US" sz="1200">
                <a:latin typeface="Arial" charset="0"/>
                <a:cs typeface="Arial" charset="0"/>
              </a:rPr>
              <a:pPr eaLnBrk="1" hangingPunct="1"/>
              <a:t>5 December 2013</a:t>
            </a:fld>
            <a:endParaRPr lang="en-US" sz="1200">
              <a:latin typeface="Arial" charset="0"/>
              <a:cs typeface="Arial" charset="0"/>
            </a:endParaRPr>
          </a:p>
        </p:txBody>
      </p:sp>
      <p:sp>
        <p:nvSpPr>
          <p:cNvPr id="5018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58">
              <a:defRPr sz="2400">
                <a:solidFill>
                  <a:schemeClr val="tx1"/>
                </a:solidFill>
                <a:latin typeface="Times"/>
                <a:ea typeface="ＭＳ Ｐゴシック" pitchFamily="34" charset="-128"/>
              </a:defRPr>
            </a:lvl1pPr>
            <a:lvl2pPr marL="759610" indent="-292157" defTabSz="931658">
              <a:defRPr sz="2400">
                <a:solidFill>
                  <a:schemeClr val="tx1"/>
                </a:solidFill>
                <a:latin typeface="Times"/>
                <a:ea typeface="ＭＳ Ｐゴシック" pitchFamily="34" charset="-128"/>
              </a:defRPr>
            </a:lvl2pPr>
            <a:lvl3pPr marL="1168631" indent="-233727" defTabSz="931658">
              <a:defRPr sz="2400">
                <a:solidFill>
                  <a:schemeClr val="tx1"/>
                </a:solidFill>
                <a:latin typeface="Times"/>
                <a:ea typeface="ＭＳ Ｐゴシック" pitchFamily="34" charset="-128"/>
              </a:defRPr>
            </a:lvl3pPr>
            <a:lvl4pPr marL="1636083" indent="-233727" defTabSz="931658">
              <a:defRPr sz="2400">
                <a:solidFill>
                  <a:schemeClr val="tx1"/>
                </a:solidFill>
                <a:latin typeface="Times"/>
                <a:ea typeface="ＭＳ Ｐゴシック" pitchFamily="34" charset="-128"/>
              </a:defRPr>
            </a:lvl4pPr>
            <a:lvl5pPr marL="2103535" indent="-233727" defTabSz="931658">
              <a:defRPr sz="2400">
                <a:solidFill>
                  <a:schemeClr val="tx1"/>
                </a:solidFill>
                <a:latin typeface="Times"/>
                <a:ea typeface="ＭＳ Ｐゴシック" pitchFamily="34" charset="-128"/>
              </a:defRPr>
            </a:lvl5pPr>
            <a:lvl6pPr marL="2570989" indent="-233727" defTabSz="931658" eaLnBrk="0" fontAlgn="base" hangingPunct="0">
              <a:spcBef>
                <a:spcPct val="0"/>
              </a:spcBef>
              <a:spcAft>
                <a:spcPct val="0"/>
              </a:spcAft>
              <a:defRPr sz="2400">
                <a:solidFill>
                  <a:schemeClr val="tx1"/>
                </a:solidFill>
                <a:latin typeface="Times"/>
                <a:ea typeface="ＭＳ Ｐゴシック" pitchFamily="34" charset="-128"/>
              </a:defRPr>
            </a:lvl6pPr>
            <a:lvl7pPr marL="3038441" indent="-233727" defTabSz="931658" eaLnBrk="0" fontAlgn="base" hangingPunct="0">
              <a:spcBef>
                <a:spcPct val="0"/>
              </a:spcBef>
              <a:spcAft>
                <a:spcPct val="0"/>
              </a:spcAft>
              <a:defRPr sz="2400">
                <a:solidFill>
                  <a:schemeClr val="tx1"/>
                </a:solidFill>
                <a:latin typeface="Times"/>
                <a:ea typeface="ＭＳ Ｐゴシック" pitchFamily="34" charset="-128"/>
              </a:defRPr>
            </a:lvl7pPr>
            <a:lvl8pPr marL="3505893" indent="-233727" defTabSz="931658" eaLnBrk="0" fontAlgn="base" hangingPunct="0">
              <a:spcBef>
                <a:spcPct val="0"/>
              </a:spcBef>
              <a:spcAft>
                <a:spcPct val="0"/>
              </a:spcAft>
              <a:defRPr sz="2400">
                <a:solidFill>
                  <a:schemeClr val="tx1"/>
                </a:solidFill>
                <a:latin typeface="Times"/>
                <a:ea typeface="ＭＳ Ｐゴシック" pitchFamily="34" charset="-128"/>
              </a:defRPr>
            </a:lvl8pPr>
            <a:lvl9pPr marL="3973345" indent="-233727" defTabSz="931658" eaLnBrk="0" fontAlgn="base" hangingPunct="0">
              <a:spcBef>
                <a:spcPct val="0"/>
              </a:spcBef>
              <a:spcAft>
                <a:spcPct val="0"/>
              </a:spcAft>
              <a:defRPr sz="2400">
                <a:solidFill>
                  <a:schemeClr val="tx1"/>
                </a:solidFill>
                <a:latin typeface="Times"/>
                <a:ea typeface="ＭＳ Ｐゴシック" pitchFamily="34" charset="-128"/>
              </a:defRPr>
            </a:lvl9pPr>
          </a:lstStyle>
          <a:p>
            <a:pPr eaLnBrk="1" hangingPunct="1"/>
            <a:fld id="{D86E210D-A3E7-42F1-8C1C-4A6B6D502C54}" type="slidenum">
              <a:rPr lang="en-US" sz="1200">
                <a:latin typeface="Arial" charset="0"/>
                <a:cs typeface="Arial" charset="0"/>
              </a:rPr>
              <a:pPr eaLnBrk="1" hangingPunct="1"/>
              <a:t>14</a:t>
            </a:fld>
            <a:endParaRPr lang="en-US" sz="1200">
              <a:latin typeface="Arial" charset="0"/>
              <a:cs typeface="Arial" charset="0"/>
            </a:endParaRPr>
          </a:p>
        </p:txBody>
      </p:sp>
      <p:sp>
        <p:nvSpPr>
          <p:cNvPr id="50181" name="Rectangle 7"/>
          <p:cNvSpPr txBox="1">
            <a:spLocks noGrp="1" noChangeArrowheads="1"/>
          </p:cNvSpPr>
          <p:nvPr/>
        </p:nvSpPr>
        <p:spPr bwMode="auto">
          <a:xfrm>
            <a:off x="3995218" y="8842030"/>
            <a:ext cx="3056414"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828" tIns="49415" rIns="98828" bIns="49415" anchor="b"/>
          <a:lstStyle>
            <a:lvl1pPr defTabSz="966788">
              <a:defRPr sz="2400">
                <a:solidFill>
                  <a:schemeClr val="tx1"/>
                </a:solidFill>
                <a:latin typeface="Times"/>
                <a:ea typeface="ＭＳ Ｐゴシック" pitchFamily="34" charset="-128"/>
              </a:defRPr>
            </a:lvl1pPr>
            <a:lvl2pPr marL="742950" indent="-285750" defTabSz="966788">
              <a:defRPr sz="2400">
                <a:solidFill>
                  <a:schemeClr val="tx1"/>
                </a:solidFill>
                <a:latin typeface="Times"/>
                <a:ea typeface="ＭＳ Ｐゴシック" pitchFamily="34" charset="-128"/>
              </a:defRPr>
            </a:lvl2pPr>
            <a:lvl3pPr marL="1143000" indent="-228600" defTabSz="966788">
              <a:defRPr sz="2400">
                <a:solidFill>
                  <a:schemeClr val="tx1"/>
                </a:solidFill>
                <a:latin typeface="Times"/>
                <a:ea typeface="ＭＳ Ｐゴシック" pitchFamily="34" charset="-128"/>
              </a:defRPr>
            </a:lvl3pPr>
            <a:lvl4pPr marL="1600200" indent="-228600" defTabSz="966788">
              <a:defRPr sz="2400">
                <a:solidFill>
                  <a:schemeClr val="tx1"/>
                </a:solidFill>
                <a:latin typeface="Times"/>
                <a:ea typeface="ＭＳ Ｐゴシック" pitchFamily="34" charset="-128"/>
              </a:defRPr>
            </a:lvl4pPr>
            <a:lvl5pPr marL="2057400" indent="-228600" defTabSz="966788">
              <a:defRPr sz="2400">
                <a:solidFill>
                  <a:schemeClr val="tx1"/>
                </a:solidFill>
                <a:latin typeface="Times"/>
                <a:ea typeface="ＭＳ Ｐゴシック" pitchFamily="34" charset="-128"/>
              </a:defRPr>
            </a:lvl5pPr>
            <a:lvl6pPr marL="2514600" indent="-228600" defTabSz="966788"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defTabSz="966788"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defTabSz="966788"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defTabSz="966788" eaLnBrk="0" fontAlgn="base" hangingPunct="0">
              <a:spcBef>
                <a:spcPct val="0"/>
              </a:spcBef>
              <a:spcAft>
                <a:spcPct val="0"/>
              </a:spcAft>
              <a:defRPr sz="2400">
                <a:solidFill>
                  <a:schemeClr val="tx1"/>
                </a:solidFill>
                <a:latin typeface="Times"/>
                <a:ea typeface="ＭＳ Ｐゴシック" pitchFamily="34" charset="-128"/>
              </a:defRPr>
            </a:lvl9pPr>
          </a:lstStyle>
          <a:p>
            <a:pPr algn="r" eaLnBrk="1" hangingPunct="1"/>
            <a:fld id="{F90E1D49-8711-409A-A590-6552128F2466}" type="slidenum">
              <a:rPr lang="en-US" sz="1300">
                <a:latin typeface="Arial" charset="0"/>
                <a:cs typeface="Arial" charset="0"/>
              </a:rPr>
              <a:pPr algn="r" eaLnBrk="1" hangingPunct="1"/>
              <a:t>14</a:t>
            </a:fld>
            <a:endParaRPr lang="en-US" sz="1300">
              <a:latin typeface="Arial" charset="0"/>
              <a:cs typeface="Arial" charset="0"/>
            </a:endParaRPr>
          </a:p>
        </p:txBody>
      </p:sp>
      <p:sp>
        <p:nvSpPr>
          <p:cNvPr id="50182" name="Rectangle 2"/>
          <p:cNvSpPr>
            <a:spLocks noGrp="1" noRot="1" noChangeAspect="1" noChangeArrowheads="1" noTextEdit="1"/>
          </p:cNvSpPr>
          <p:nvPr>
            <p:ph type="sldImg"/>
          </p:nvPr>
        </p:nvSpPr>
        <p:spPr bwMode="auto">
          <a:xfrm>
            <a:off x="1200150" y="698500"/>
            <a:ext cx="46577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3" name="Rectangle 3"/>
          <p:cNvSpPr>
            <a:spLocks noGrp="1" noChangeArrowheads="1"/>
          </p:cNvSpPr>
          <p:nvPr>
            <p:ph type="body" idx="1"/>
          </p:nvPr>
        </p:nvSpPr>
        <p:spPr bwMode="auto">
          <a:xfrm>
            <a:off x="940436" y="4423439"/>
            <a:ext cx="5172393" cy="41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828" tIns="49415" rIns="98828" bIns="49415" numCol="1" anchor="t" anchorCtr="0" compatLnSpc="1">
            <a:prstTxWarp prst="textNoShape">
              <a:avLst/>
            </a:prstTxWarp>
          </a:bodyPr>
          <a:lstStyle/>
          <a:p>
            <a:pPr>
              <a:lnSpc>
                <a:spcPct val="90000"/>
              </a:lnSpc>
              <a:spcBef>
                <a:spcPts val="537"/>
              </a:spcBef>
              <a:buClr>
                <a:srgbClr val="000099"/>
              </a:buClr>
            </a:pPr>
            <a:r>
              <a:rPr lang="es-CL" sz="2400" dirty="0">
                <a:solidFill>
                  <a:srgbClr val="0070C0"/>
                </a:solidFill>
                <a:latin typeface="Calibri" pitchFamily="34" charset="0"/>
              </a:rPr>
              <a:t>Los indicadores de cobertura y de protección financiera son factibles –</a:t>
            </a:r>
            <a:r>
              <a:rPr lang="es-CL" sz="2400" dirty="0" err="1">
                <a:solidFill>
                  <a:srgbClr val="0070C0"/>
                </a:solidFill>
                <a:latin typeface="Calibri" pitchFamily="34" charset="0"/>
              </a:rPr>
              <a:t>ie</a:t>
            </a:r>
            <a:r>
              <a:rPr lang="es-CL" sz="2400" dirty="0">
                <a:solidFill>
                  <a:srgbClr val="0070C0"/>
                </a:solidFill>
                <a:latin typeface="Calibri" pitchFamily="34" charset="0"/>
              </a:rPr>
              <a:t>., </a:t>
            </a:r>
            <a:r>
              <a:rPr lang="es-CL" sz="2400" b="1" dirty="0">
                <a:solidFill>
                  <a:srgbClr val="0070C0"/>
                </a:solidFill>
                <a:latin typeface="Calibri" pitchFamily="34" charset="0"/>
              </a:rPr>
              <a:t>progreso hacia la CUS es medible</a:t>
            </a:r>
            <a:r>
              <a:rPr lang="es-CL" sz="2400" dirty="0">
                <a:solidFill>
                  <a:srgbClr val="0070C0"/>
                </a:solidFill>
                <a:latin typeface="Calibri" pitchFamily="34" charset="0"/>
              </a:rPr>
              <a:t>-</a:t>
            </a:r>
          </a:p>
          <a:p>
            <a:pPr>
              <a:lnSpc>
                <a:spcPct val="90000"/>
              </a:lnSpc>
              <a:spcBef>
                <a:spcPts val="537"/>
              </a:spcBef>
              <a:buClr>
                <a:srgbClr val="000099"/>
              </a:buClr>
            </a:pPr>
            <a:r>
              <a:rPr lang="es-CL" sz="2400" dirty="0">
                <a:solidFill>
                  <a:srgbClr val="0070C0"/>
                </a:solidFill>
                <a:latin typeface="Calibri" pitchFamily="34" charset="0"/>
              </a:rPr>
              <a:t>Sin embargo, existen brechas importantes para producirlos</a:t>
            </a:r>
          </a:p>
          <a:p>
            <a:pPr lvl="1">
              <a:lnSpc>
                <a:spcPct val="90000"/>
              </a:lnSpc>
              <a:spcBef>
                <a:spcPts val="537"/>
              </a:spcBef>
              <a:buClr>
                <a:srgbClr val="000099"/>
              </a:buClr>
            </a:pPr>
            <a:r>
              <a:rPr lang="es-CL" sz="2200" dirty="0">
                <a:solidFill>
                  <a:srgbClr val="0070C0"/>
                </a:solidFill>
                <a:latin typeface="Calibri" pitchFamily="34" charset="0"/>
              </a:rPr>
              <a:t>Se necesitan datos apropiados, confiables y periódicos </a:t>
            </a:r>
          </a:p>
          <a:p>
            <a:pPr lvl="2">
              <a:lnSpc>
                <a:spcPct val="90000"/>
              </a:lnSpc>
              <a:spcBef>
                <a:spcPts val="537"/>
              </a:spcBef>
              <a:buClr>
                <a:srgbClr val="000099"/>
              </a:buClr>
            </a:pPr>
            <a:r>
              <a:rPr lang="es-CL" b="1" dirty="0" smtClean="0">
                <a:solidFill>
                  <a:srgbClr val="FF0000"/>
                </a:solidFill>
                <a:latin typeface="Calibri" pitchFamily="34" charset="0"/>
              </a:rPr>
              <a:t>cuentas de salud institucionalizadas</a:t>
            </a:r>
          </a:p>
          <a:p>
            <a:pPr lvl="2">
              <a:lnSpc>
                <a:spcPct val="90000"/>
              </a:lnSpc>
              <a:spcBef>
                <a:spcPts val="537"/>
              </a:spcBef>
              <a:buClr>
                <a:srgbClr val="000099"/>
              </a:buClr>
            </a:pPr>
            <a:r>
              <a:rPr lang="es-CL" b="1" dirty="0" smtClean="0">
                <a:solidFill>
                  <a:srgbClr val="FF0000"/>
                </a:solidFill>
                <a:latin typeface="Calibri" pitchFamily="34" charset="0"/>
              </a:rPr>
              <a:t>encuestas de hogares</a:t>
            </a:r>
          </a:p>
          <a:p>
            <a:pPr lvl="2">
              <a:lnSpc>
                <a:spcPct val="90000"/>
              </a:lnSpc>
              <a:spcBef>
                <a:spcPts val="537"/>
              </a:spcBef>
              <a:buClr>
                <a:srgbClr val="000099"/>
              </a:buClr>
            </a:pPr>
            <a:r>
              <a:rPr lang="es-CL" dirty="0" smtClean="0">
                <a:solidFill>
                  <a:srgbClr val="0070C0"/>
                </a:solidFill>
                <a:latin typeface="Calibri" pitchFamily="34" charset="0"/>
              </a:rPr>
              <a:t>sistemas de información solidos</a:t>
            </a:r>
            <a:endParaRPr lang="es-CL" sz="2800" b="1" dirty="0">
              <a:solidFill>
                <a:srgbClr val="0070C0"/>
              </a:solidFill>
              <a:latin typeface="Calibri" pitchFamily="34" charset="0"/>
            </a:endParaRPr>
          </a:p>
          <a:p>
            <a:pPr lvl="1">
              <a:lnSpc>
                <a:spcPct val="90000"/>
              </a:lnSpc>
              <a:spcBef>
                <a:spcPts val="537"/>
              </a:spcBef>
              <a:buClr>
                <a:srgbClr val="000099"/>
              </a:buClr>
            </a:pPr>
            <a:r>
              <a:rPr lang="es-CL" sz="2200" dirty="0">
                <a:solidFill>
                  <a:srgbClr val="0070C0"/>
                </a:solidFill>
                <a:latin typeface="Calibri" pitchFamily="34" charset="0"/>
              </a:rPr>
              <a:t>Se necesitan capacidades adecuadas </a:t>
            </a:r>
            <a:r>
              <a:rPr lang="es-CL" sz="1800" dirty="0">
                <a:solidFill>
                  <a:srgbClr val="0070C0"/>
                </a:solidFill>
                <a:latin typeface="Calibri" pitchFamily="34" charset="0"/>
              </a:rPr>
              <a:t>(i.e. Unidades de Planificación, de Economía de la Salud y de ETSA institucionalizadas y con las competencias y dotación adecuados)</a:t>
            </a:r>
          </a:p>
          <a:p>
            <a:pPr lvl="1">
              <a:lnSpc>
                <a:spcPct val="90000"/>
              </a:lnSpc>
              <a:spcBef>
                <a:spcPts val="537"/>
              </a:spcBef>
              <a:buClr>
                <a:srgbClr val="000099"/>
              </a:buClr>
            </a:pPr>
            <a:r>
              <a:rPr lang="es-CL" sz="2200" dirty="0">
                <a:solidFill>
                  <a:srgbClr val="0070C0"/>
                </a:solidFill>
                <a:latin typeface="Calibri" pitchFamily="34" charset="0"/>
              </a:rPr>
              <a:t>Se necesita una priorización con mandatos claros por parte de las autoridades </a:t>
            </a:r>
            <a:r>
              <a:rPr lang="es-CL" sz="1800" dirty="0">
                <a:solidFill>
                  <a:srgbClr val="0070C0"/>
                </a:solidFill>
                <a:latin typeface="Calibri" pitchFamily="34" charset="0"/>
              </a:rPr>
              <a:t>(i.e. Unidades de Planificación, de Economía de la Salud y de ETSA con recursos)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15</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ts val="1841"/>
              </a:spcBef>
              <a:buClr>
                <a:srgbClr val="000066"/>
              </a:buClr>
              <a:buFontTx/>
              <a:buChar char="•"/>
            </a:pPr>
            <a:r>
              <a:rPr lang="en-GB" altLang="es-CL" smtClean="0">
                <a:cs typeface="Times New Roman" pitchFamily="18" charset="0"/>
              </a:rPr>
              <a:t>OOPs/THE:  averages 29.6% in Caribbean countries in 2010</a:t>
            </a:r>
          </a:p>
          <a:p>
            <a:pPr>
              <a:lnSpc>
                <a:spcPct val="90000"/>
              </a:lnSpc>
              <a:spcBef>
                <a:spcPts val="1841"/>
              </a:spcBef>
              <a:buClr>
                <a:srgbClr val="000066"/>
              </a:buClr>
              <a:buFontTx/>
              <a:buChar char="•"/>
            </a:pPr>
            <a:r>
              <a:rPr lang="en-GB" altLang="es-CL" smtClean="0">
                <a:cs typeface="Times New Roman" pitchFamily="18" charset="0"/>
              </a:rPr>
              <a:t>Above 25% in all except Cuba 9%.  Above 30% in 7 countries.</a:t>
            </a:r>
            <a:endParaRPr lang="en-GB" altLang="es-CL" smtClean="0"/>
          </a:p>
          <a:p>
            <a:endParaRPr lang="en-CA" altLang="es-CL" smtClean="0"/>
          </a:p>
          <a:p>
            <a:r>
              <a:rPr lang="en-CA" altLang="es-CL" smtClean="0"/>
              <a:t>	2003	2008	2008</a:t>
            </a:r>
          </a:p>
          <a:p>
            <a:r>
              <a:rPr lang="en-CA" altLang="es-CL" smtClean="0"/>
              <a:t>PHE/THE	2.7	2.3	2.8</a:t>
            </a:r>
          </a:p>
          <a:p>
            <a:r>
              <a:rPr lang="en-CA" altLang="es-CL" smtClean="0"/>
              <a:t>GHE/THE	2.3	2.3	2.5</a:t>
            </a:r>
            <a:endParaRPr lang="en-US" altLang="es-CL" smtClean="0"/>
          </a:p>
          <a:p>
            <a:pPr eaLnBrk="1" hangingPunct="1">
              <a:lnSpc>
                <a:spcPct val="90000"/>
              </a:lnSpc>
              <a:spcBef>
                <a:spcPct val="45000"/>
              </a:spcBef>
              <a:buClr>
                <a:srgbClr val="000099"/>
              </a:buClr>
              <a:buFont typeface="Calibri" pitchFamily="34" charset="0"/>
              <a:buNone/>
            </a:pPr>
            <a:endParaRPr lang="en-GB" altLang="es-CL" smtClean="0"/>
          </a:p>
        </p:txBody>
      </p:sp>
      <p:sp>
        <p:nvSpPr>
          <p:cNvPr id="6554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728">
              <a:defRPr sz="2500">
                <a:solidFill>
                  <a:schemeClr val="tx1"/>
                </a:solidFill>
                <a:latin typeface="Times"/>
              </a:defRPr>
            </a:lvl1pPr>
            <a:lvl2pPr marL="759666" indent="-292179" defTabSz="931728">
              <a:defRPr sz="2500">
                <a:solidFill>
                  <a:schemeClr val="tx1"/>
                </a:solidFill>
                <a:latin typeface="Times"/>
              </a:defRPr>
            </a:lvl2pPr>
            <a:lvl3pPr marL="1168718" indent="-233744" defTabSz="931728">
              <a:defRPr sz="2500">
                <a:solidFill>
                  <a:schemeClr val="tx1"/>
                </a:solidFill>
                <a:latin typeface="Times"/>
              </a:defRPr>
            </a:lvl3pPr>
            <a:lvl4pPr marL="1636205" indent="-233744" defTabSz="931728">
              <a:defRPr sz="2500">
                <a:solidFill>
                  <a:schemeClr val="tx1"/>
                </a:solidFill>
                <a:latin typeface="Times"/>
              </a:defRPr>
            </a:lvl4pPr>
            <a:lvl5pPr marL="2103692" indent="-233744" defTabSz="931728">
              <a:defRPr sz="2500">
                <a:solidFill>
                  <a:schemeClr val="tx1"/>
                </a:solidFill>
                <a:latin typeface="Times"/>
              </a:defRPr>
            </a:lvl5pPr>
            <a:lvl6pPr marL="2571179" indent="-233744" defTabSz="931728" eaLnBrk="0" fontAlgn="base" hangingPunct="0">
              <a:spcBef>
                <a:spcPct val="0"/>
              </a:spcBef>
              <a:spcAft>
                <a:spcPct val="0"/>
              </a:spcAft>
              <a:defRPr sz="2500">
                <a:solidFill>
                  <a:schemeClr val="tx1"/>
                </a:solidFill>
                <a:latin typeface="Times"/>
              </a:defRPr>
            </a:lvl6pPr>
            <a:lvl7pPr marL="3038666" indent="-233744" defTabSz="931728" eaLnBrk="0" fontAlgn="base" hangingPunct="0">
              <a:spcBef>
                <a:spcPct val="0"/>
              </a:spcBef>
              <a:spcAft>
                <a:spcPct val="0"/>
              </a:spcAft>
              <a:defRPr sz="2500">
                <a:solidFill>
                  <a:schemeClr val="tx1"/>
                </a:solidFill>
                <a:latin typeface="Times"/>
              </a:defRPr>
            </a:lvl7pPr>
            <a:lvl8pPr marL="3506153" indent="-233744" defTabSz="931728" eaLnBrk="0" fontAlgn="base" hangingPunct="0">
              <a:spcBef>
                <a:spcPct val="0"/>
              </a:spcBef>
              <a:spcAft>
                <a:spcPct val="0"/>
              </a:spcAft>
              <a:defRPr sz="2500">
                <a:solidFill>
                  <a:schemeClr val="tx1"/>
                </a:solidFill>
                <a:latin typeface="Times"/>
              </a:defRPr>
            </a:lvl8pPr>
            <a:lvl9pPr marL="3973640" indent="-233744" defTabSz="931728" eaLnBrk="0" fontAlgn="base" hangingPunct="0">
              <a:spcBef>
                <a:spcPct val="0"/>
              </a:spcBef>
              <a:spcAft>
                <a:spcPct val="0"/>
              </a:spcAft>
              <a:defRPr sz="2500">
                <a:solidFill>
                  <a:schemeClr val="tx1"/>
                </a:solidFill>
                <a:latin typeface="Times"/>
              </a:defRPr>
            </a:lvl9pPr>
          </a:lstStyle>
          <a:p>
            <a:pPr eaLnBrk="1" hangingPunct="1"/>
            <a:r>
              <a:rPr lang="en-US" altLang="es-CL" sz="1200">
                <a:latin typeface="Arial" charset="0"/>
                <a:cs typeface="Arial" charset="0"/>
              </a:rPr>
              <a:t>World Health Organization</a:t>
            </a:r>
          </a:p>
        </p:txBody>
      </p:sp>
      <p:sp>
        <p:nvSpPr>
          <p:cNvPr id="6554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728">
              <a:defRPr sz="2500">
                <a:solidFill>
                  <a:schemeClr val="tx1"/>
                </a:solidFill>
                <a:latin typeface="Times"/>
              </a:defRPr>
            </a:lvl1pPr>
            <a:lvl2pPr marL="759666" indent="-292179" defTabSz="931728">
              <a:defRPr sz="2500">
                <a:solidFill>
                  <a:schemeClr val="tx1"/>
                </a:solidFill>
                <a:latin typeface="Times"/>
              </a:defRPr>
            </a:lvl2pPr>
            <a:lvl3pPr marL="1168718" indent="-233744" defTabSz="931728">
              <a:defRPr sz="2500">
                <a:solidFill>
                  <a:schemeClr val="tx1"/>
                </a:solidFill>
                <a:latin typeface="Times"/>
              </a:defRPr>
            </a:lvl3pPr>
            <a:lvl4pPr marL="1636205" indent="-233744" defTabSz="931728">
              <a:defRPr sz="2500">
                <a:solidFill>
                  <a:schemeClr val="tx1"/>
                </a:solidFill>
                <a:latin typeface="Times"/>
              </a:defRPr>
            </a:lvl4pPr>
            <a:lvl5pPr marL="2103692" indent="-233744" defTabSz="931728">
              <a:defRPr sz="2500">
                <a:solidFill>
                  <a:schemeClr val="tx1"/>
                </a:solidFill>
                <a:latin typeface="Times"/>
              </a:defRPr>
            </a:lvl5pPr>
            <a:lvl6pPr marL="2571179" indent="-233744" defTabSz="931728" eaLnBrk="0" fontAlgn="base" hangingPunct="0">
              <a:spcBef>
                <a:spcPct val="0"/>
              </a:spcBef>
              <a:spcAft>
                <a:spcPct val="0"/>
              </a:spcAft>
              <a:defRPr sz="2500">
                <a:solidFill>
                  <a:schemeClr val="tx1"/>
                </a:solidFill>
                <a:latin typeface="Times"/>
              </a:defRPr>
            </a:lvl6pPr>
            <a:lvl7pPr marL="3038666" indent="-233744" defTabSz="931728" eaLnBrk="0" fontAlgn="base" hangingPunct="0">
              <a:spcBef>
                <a:spcPct val="0"/>
              </a:spcBef>
              <a:spcAft>
                <a:spcPct val="0"/>
              </a:spcAft>
              <a:defRPr sz="2500">
                <a:solidFill>
                  <a:schemeClr val="tx1"/>
                </a:solidFill>
                <a:latin typeface="Times"/>
              </a:defRPr>
            </a:lvl7pPr>
            <a:lvl8pPr marL="3506153" indent="-233744" defTabSz="931728" eaLnBrk="0" fontAlgn="base" hangingPunct="0">
              <a:spcBef>
                <a:spcPct val="0"/>
              </a:spcBef>
              <a:spcAft>
                <a:spcPct val="0"/>
              </a:spcAft>
              <a:defRPr sz="2500">
                <a:solidFill>
                  <a:schemeClr val="tx1"/>
                </a:solidFill>
                <a:latin typeface="Times"/>
              </a:defRPr>
            </a:lvl8pPr>
            <a:lvl9pPr marL="3973640" indent="-233744" defTabSz="931728" eaLnBrk="0" fontAlgn="base" hangingPunct="0">
              <a:spcBef>
                <a:spcPct val="0"/>
              </a:spcBef>
              <a:spcAft>
                <a:spcPct val="0"/>
              </a:spcAft>
              <a:defRPr sz="2500">
                <a:solidFill>
                  <a:schemeClr val="tx1"/>
                </a:solidFill>
                <a:latin typeface="Times"/>
              </a:defRPr>
            </a:lvl9pPr>
          </a:lstStyle>
          <a:p>
            <a:pPr eaLnBrk="1" hangingPunct="1"/>
            <a:fld id="{97D732D4-29C9-4370-BF4F-D498497822EA}" type="datetime3">
              <a:rPr lang="en-US" altLang="es-CL" sz="1200">
                <a:latin typeface="Arial" charset="0"/>
                <a:cs typeface="Arial" charset="0"/>
              </a:rPr>
              <a:pPr eaLnBrk="1" hangingPunct="1"/>
              <a:t>5 December 2013</a:t>
            </a:fld>
            <a:endParaRPr lang="en-US" altLang="es-CL" sz="1200">
              <a:latin typeface="Arial" charset="0"/>
              <a:cs typeface="Arial" charset="0"/>
            </a:endParaRPr>
          </a:p>
        </p:txBody>
      </p:sp>
      <p:sp>
        <p:nvSpPr>
          <p:cNvPr id="655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728">
              <a:defRPr sz="2500">
                <a:solidFill>
                  <a:schemeClr val="tx1"/>
                </a:solidFill>
                <a:latin typeface="Times"/>
              </a:defRPr>
            </a:lvl1pPr>
            <a:lvl2pPr marL="759666" indent="-292179" defTabSz="931728">
              <a:defRPr sz="2500">
                <a:solidFill>
                  <a:schemeClr val="tx1"/>
                </a:solidFill>
                <a:latin typeface="Times"/>
              </a:defRPr>
            </a:lvl2pPr>
            <a:lvl3pPr marL="1168718" indent="-233744" defTabSz="931728">
              <a:defRPr sz="2500">
                <a:solidFill>
                  <a:schemeClr val="tx1"/>
                </a:solidFill>
                <a:latin typeface="Times"/>
              </a:defRPr>
            </a:lvl3pPr>
            <a:lvl4pPr marL="1636205" indent="-233744" defTabSz="931728">
              <a:defRPr sz="2500">
                <a:solidFill>
                  <a:schemeClr val="tx1"/>
                </a:solidFill>
                <a:latin typeface="Times"/>
              </a:defRPr>
            </a:lvl4pPr>
            <a:lvl5pPr marL="2103692" indent="-233744" defTabSz="931728">
              <a:defRPr sz="2500">
                <a:solidFill>
                  <a:schemeClr val="tx1"/>
                </a:solidFill>
                <a:latin typeface="Times"/>
              </a:defRPr>
            </a:lvl5pPr>
            <a:lvl6pPr marL="2571179" indent="-233744" defTabSz="931728" eaLnBrk="0" fontAlgn="base" hangingPunct="0">
              <a:spcBef>
                <a:spcPct val="0"/>
              </a:spcBef>
              <a:spcAft>
                <a:spcPct val="0"/>
              </a:spcAft>
              <a:defRPr sz="2500">
                <a:solidFill>
                  <a:schemeClr val="tx1"/>
                </a:solidFill>
                <a:latin typeface="Times"/>
              </a:defRPr>
            </a:lvl6pPr>
            <a:lvl7pPr marL="3038666" indent="-233744" defTabSz="931728" eaLnBrk="0" fontAlgn="base" hangingPunct="0">
              <a:spcBef>
                <a:spcPct val="0"/>
              </a:spcBef>
              <a:spcAft>
                <a:spcPct val="0"/>
              </a:spcAft>
              <a:defRPr sz="2500">
                <a:solidFill>
                  <a:schemeClr val="tx1"/>
                </a:solidFill>
                <a:latin typeface="Times"/>
              </a:defRPr>
            </a:lvl7pPr>
            <a:lvl8pPr marL="3506153" indent="-233744" defTabSz="931728" eaLnBrk="0" fontAlgn="base" hangingPunct="0">
              <a:spcBef>
                <a:spcPct val="0"/>
              </a:spcBef>
              <a:spcAft>
                <a:spcPct val="0"/>
              </a:spcAft>
              <a:defRPr sz="2500">
                <a:solidFill>
                  <a:schemeClr val="tx1"/>
                </a:solidFill>
                <a:latin typeface="Times"/>
              </a:defRPr>
            </a:lvl8pPr>
            <a:lvl9pPr marL="3973640" indent="-233744" defTabSz="931728" eaLnBrk="0" fontAlgn="base" hangingPunct="0">
              <a:spcBef>
                <a:spcPct val="0"/>
              </a:spcBef>
              <a:spcAft>
                <a:spcPct val="0"/>
              </a:spcAft>
              <a:defRPr sz="2500">
                <a:solidFill>
                  <a:schemeClr val="tx1"/>
                </a:solidFill>
                <a:latin typeface="Times"/>
              </a:defRPr>
            </a:lvl9pPr>
          </a:lstStyle>
          <a:p>
            <a:pPr eaLnBrk="1" hangingPunct="1"/>
            <a:fld id="{8D200586-BB14-4501-9487-A2D55DEC1209}" type="slidenum">
              <a:rPr lang="en-US" altLang="es-CL" sz="1200">
                <a:latin typeface="Arial" charset="0"/>
                <a:cs typeface="Arial" charset="0"/>
              </a:rPr>
              <a:pPr eaLnBrk="1" hangingPunct="1"/>
              <a:t>19</a:t>
            </a:fld>
            <a:endParaRPr lang="en-US" altLang="es-CL" sz="120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393" eaLnBrk="0" hangingPunct="0">
              <a:defRPr sz="2400">
                <a:solidFill>
                  <a:schemeClr val="tx1"/>
                </a:solidFill>
                <a:latin typeface="Times" panose="02020603050405020304" pitchFamily="18" charset="0"/>
              </a:defRPr>
            </a:lvl1pPr>
            <a:lvl2pPr marL="751345" indent="-288979" defTabSz="942393" eaLnBrk="0" hangingPunct="0">
              <a:defRPr sz="2400">
                <a:solidFill>
                  <a:schemeClr val="tx1"/>
                </a:solidFill>
                <a:latin typeface="Times" panose="02020603050405020304" pitchFamily="18" charset="0"/>
              </a:defRPr>
            </a:lvl2pPr>
            <a:lvl3pPr marL="1155916" indent="-231183" defTabSz="942393" eaLnBrk="0" hangingPunct="0">
              <a:defRPr sz="2400">
                <a:solidFill>
                  <a:schemeClr val="tx1"/>
                </a:solidFill>
                <a:latin typeface="Times" panose="02020603050405020304" pitchFamily="18" charset="0"/>
              </a:defRPr>
            </a:lvl3pPr>
            <a:lvl4pPr marL="1618282" indent="-231183" defTabSz="942393" eaLnBrk="0" hangingPunct="0">
              <a:defRPr sz="2400">
                <a:solidFill>
                  <a:schemeClr val="tx1"/>
                </a:solidFill>
                <a:latin typeface="Times" panose="02020603050405020304" pitchFamily="18" charset="0"/>
              </a:defRPr>
            </a:lvl4pPr>
            <a:lvl5pPr marL="2080649" indent="-231183" defTabSz="942393" eaLnBrk="0" hangingPunct="0">
              <a:defRPr sz="2400">
                <a:solidFill>
                  <a:schemeClr val="tx1"/>
                </a:solidFill>
                <a:latin typeface="Times" panose="02020603050405020304" pitchFamily="18" charset="0"/>
              </a:defRPr>
            </a:lvl5pPr>
            <a:lvl6pPr marL="2543015" indent="-231183" defTabSz="942393" eaLnBrk="0" fontAlgn="base" hangingPunct="0">
              <a:spcBef>
                <a:spcPct val="0"/>
              </a:spcBef>
              <a:spcAft>
                <a:spcPct val="0"/>
              </a:spcAft>
              <a:defRPr sz="2400">
                <a:solidFill>
                  <a:schemeClr val="tx1"/>
                </a:solidFill>
                <a:latin typeface="Times" panose="02020603050405020304" pitchFamily="18" charset="0"/>
              </a:defRPr>
            </a:lvl6pPr>
            <a:lvl7pPr marL="3005381" indent="-231183" defTabSz="942393" eaLnBrk="0" fontAlgn="base" hangingPunct="0">
              <a:spcBef>
                <a:spcPct val="0"/>
              </a:spcBef>
              <a:spcAft>
                <a:spcPct val="0"/>
              </a:spcAft>
              <a:defRPr sz="2400">
                <a:solidFill>
                  <a:schemeClr val="tx1"/>
                </a:solidFill>
                <a:latin typeface="Times" panose="02020603050405020304" pitchFamily="18" charset="0"/>
              </a:defRPr>
            </a:lvl7pPr>
            <a:lvl8pPr marL="3467748" indent="-231183" defTabSz="942393" eaLnBrk="0" fontAlgn="base" hangingPunct="0">
              <a:spcBef>
                <a:spcPct val="0"/>
              </a:spcBef>
              <a:spcAft>
                <a:spcPct val="0"/>
              </a:spcAft>
              <a:defRPr sz="2400">
                <a:solidFill>
                  <a:schemeClr val="tx1"/>
                </a:solidFill>
                <a:latin typeface="Times" panose="02020603050405020304" pitchFamily="18" charset="0"/>
              </a:defRPr>
            </a:lvl8pPr>
            <a:lvl9pPr marL="3930114" indent="-231183" defTabSz="942393"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fld id="{8F4B32E2-3393-476F-BA08-45E76CA0D74B}" type="slidenum">
              <a:rPr lang="en-US" sz="1200" b="1">
                <a:solidFill>
                  <a:srgbClr val="000000"/>
                </a:solidFill>
                <a:latin typeface="Arial" panose="020B0604020202020204" pitchFamily="34" charset="0"/>
              </a:rPr>
              <a:pPr eaLnBrk="1" hangingPunct="1"/>
              <a:t>20</a:t>
            </a:fld>
            <a:endParaRPr lang="en-US"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6854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365" eaLnBrk="0" hangingPunct="0">
              <a:defRPr b="1">
                <a:solidFill>
                  <a:schemeClr val="tx1"/>
                </a:solidFill>
                <a:latin typeface="Arial" pitchFamily="34" charset="0"/>
                <a:ea typeface="ＭＳ Ｐゴシック" pitchFamily="34" charset="-128"/>
              </a:defRPr>
            </a:lvl1pPr>
            <a:lvl2pPr marL="751345" indent="-288979" defTabSz="934365" eaLnBrk="0" hangingPunct="0">
              <a:defRPr b="1">
                <a:solidFill>
                  <a:schemeClr val="tx1"/>
                </a:solidFill>
                <a:latin typeface="Arial" pitchFamily="34" charset="0"/>
                <a:ea typeface="ＭＳ Ｐゴシック" pitchFamily="34" charset="-128"/>
              </a:defRPr>
            </a:lvl2pPr>
            <a:lvl3pPr marL="1155916" indent="-231183" defTabSz="934365" eaLnBrk="0" hangingPunct="0">
              <a:defRPr b="1">
                <a:solidFill>
                  <a:schemeClr val="tx1"/>
                </a:solidFill>
                <a:latin typeface="Arial" pitchFamily="34" charset="0"/>
                <a:ea typeface="ＭＳ Ｐゴシック" pitchFamily="34" charset="-128"/>
              </a:defRPr>
            </a:lvl3pPr>
            <a:lvl4pPr marL="1618282" indent="-231183" defTabSz="934365" eaLnBrk="0" hangingPunct="0">
              <a:defRPr b="1">
                <a:solidFill>
                  <a:schemeClr val="tx1"/>
                </a:solidFill>
                <a:latin typeface="Arial" pitchFamily="34" charset="0"/>
                <a:ea typeface="ＭＳ Ｐゴシック" pitchFamily="34" charset="-128"/>
              </a:defRPr>
            </a:lvl4pPr>
            <a:lvl5pPr marL="2080649" indent="-231183" defTabSz="934365" eaLnBrk="0" hangingPunct="0">
              <a:defRPr b="1">
                <a:solidFill>
                  <a:schemeClr val="tx1"/>
                </a:solidFill>
                <a:latin typeface="Arial" pitchFamily="34" charset="0"/>
                <a:ea typeface="ＭＳ Ｐゴシック" pitchFamily="34" charset="-128"/>
              </a:defRPr>
            </a:lvl5pPr>
            <a:lvl6pPr marL="2543015" indent="-231183" defTabSz="934365"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3005381" indent="-231183" defTabSz="934365"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67748" indent="-231183" defTabSz="934365"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930114" indent="-231183" defTabSz="934365"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fld id="{28A3BBCA-C5F6-4F95-92E2-7F9B93872AB6}" type="slidenum">
              <a:rPr lang="en-US" b="0"/>
              <a:pPr eaLnBrk="1" hangingPunct="1"/>
              <a:t>21</a:t>
            </a:fld>
            <a:endParaRPr lang="en-US"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83" indent="-231183">
              <a:spcBef>
                <a:spcPct val="50000"/>
              </a:spcBef>
            </a:pPr>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2212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indent="-467487">
              <a:buFontTx/>
              <a:buChar char="•"/>
            </a:pPr>
            <a:r>
              <a:rPr lang="en-US" sz="2900" b="1"/>
              <a:t>Because of efficiency and equity consideration, it seems important to dissociate the individual’s contribution to finance the health system from the moment they seek healthcare</a:t>
            </a:r>
          </a:p>
          <a:p>
            <a:pPr lvl="1" indent="-467487">
              <a:buFontTx/>
              <a:buChar char="•"/>
            </a:pPr>
            <a:r>
              <a:rPr lang="en-CA" sz="2900" b="1"/>
              <a:t>No country has made significant progress towards SPH without strong political will… with concrete expressions of its fiscal priorities </a:t>
            </a:r>
          </a:p>
          <a:p>
            <a:pPr lvl="1" indent="-467487">
              <a:buFontTx/>
              <a:buChar char="•"/>
            </a:pPr>
            <a:r>
              <a:rPr lang="en-CA" sz="2900" b="1"/>
              <a:t>Private sector has to be considered in building up UHC but strong regulation has to be deployed along with expansion of public health expenditures to 5-6% of GDP</a:t>
            </a:r>
          </a:p>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500">
                <a:solidFill>
                  <a:schemeClr val="tx1"/>
                </a:solidFill>
                <a:latin typeface="Times"/>
              </a:defRPr>
            </a:lvl1pPr>
            <a:lvl2pPr marL="759666" indent="-292179">
              <a:defRPr sz="2500">
                <a:solidFill>
                  <a:schemeClr val="tx1"/>
                </a:solidFill>
                <a:latin typeface="Times"/>
              </a:defRPr>
            </a:lvl2pPr>
            <a:lvl3pPr marL="1168718" indent="-233744">
              <a:defRPr sz="2500">
                <a:solidFill>
                  <a:schemeClr val="tx1"/>
                </a:solidFill>
                <a:latin typeface="Times"/>
              </a:defRPr>
            </a:lvl3pPr>
            <a:lvl4pPr marL="1636205" indent="-233744">
              <a:defRPr sz="2500">
                <a:solidFill>
                  <a:schemeClr val="tx1"/>
                </a:solidFill>
                <a:latin typeface="Times"/>
              </a:defRPr>
            </a:lvl4pPr>
            <a:lvl5pPr marL="2103692" indent="-233744">
              <a:defRPr sz="2500">
                <a:solidFill>
                  <a:schemeClr val="tx1"/>
                </a:solidFill>
                <a:latin typeface="Times"/>
              </a:defRPr>
            </a:lvl5pPr>
            <a:lvl6pPr marL="2571179" indent="-233744" eaLnBrk="0" fontAlgn="base" hangingPunct="0">
              <a:spcBef>
                <a:spcPct val="0"/>
              </a:spcBef>
              <a:spcAft>
                <a:spcPct val="0"/>
              </a:spcAft>
              <a:defRPr sz="2500">
                <a:solidFill>
                  <a:schemeClr val="tx1"/>
                </a:solidFill>
                <a:latin typeface="Times"/>
              </a:defRPr>
            </a:lvl6pPr>
            <a:lvl7pPr marL="3038666" indent="-233744" eaLnBrk="0" fontAlgn="base" hangingPunct="0">
              <a:spcBef>
                <a:spcPct val="0"/>
              </a:spcBef>
              <a:spcAft>
                <a:spcPct val="0"/>
              </a:spcAft>
              <a:defRPr sz="2500">
                <a:solidFill>
                  <a:schemeClr val="tx1"/>
                </a:solidFill>
                <a:latin typeface="Times"/>
              </a:defRPr>
            </a:lvl7pPr>
            <a:lvl8pPr marL="3506153" indent="-233744" eaLnBrk="0" fontAlgn="base" hangingPunct="0">
              <a:spcBef>
                <a:spcPct val="0"/>
              </a:spcBef>
              <a:spcAft>
                <a:spcPct val="0"/>
              </a:spcAft>
              <a:defRPr sz="2500">
                <a:solidFill>
                  <a:schemeClr val="tx1"/>
                </a:solidFill>
                <a:latin typeface="Times"/>
              </a:defRPr>
            </a:lvl8pPr>
            <a:lvl9pPr marL="3973640" indent="-233744" eaLnBrk="0" fontAlgn="base" hangingPunct="0">
              <a:spcBef>
                <a:spcPct val="0"/>
              </a:spcBef>
              <a:spcAft>
                <a:spcPct val="0"/>
              </a:spcAft>
              <a:defRPr sz="2500">
                <a:solidFill>
                  <a:schemeClr val="tx1"/>
                </a:solidFill>
                <a:latin typeface="Times"/>
              </a:defRPr>
            </a:lvl9pPr>
          </a:lstStyle>
          <a:p>
            <a:fld id="{216E8E4F-ED10-47BA-9B6B-A6525F37B4F7}" type="slidenum">
              <a:rPr lang="en-US" sz="1200"/>
              <a:pPr/>
              <a:t>23</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4</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5</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17950">
              <a:lnSpc>
                <a:spcPct val="90000"/>
              </a:lnSpc>
              <a:spcBef>
                <a:spcPct val="45000"/>
              </a:spcBef>
              <a:buClr>
                <a:srgbClr val="000099"/>
              </a:buClr>
              <a:defRPr/>
            </a:pPr>
            <a:r>
              <a:rPr lang="en-GB" sz="1000" dirty="0"/>
              <a:t>World Health Assembly Resolution 58.33, 2005 </a:t>
            </a:r>
          </a:p>
          <a:p>
            <a:pPr lvl="1" defTabSz="817950">
              <a:lnSpc>
                <a:spcPct val="90000"/>
              </a:lnSpc>
              <a:spcBef>
                <a:spcPct val="45000"/>
              </a:spcBef>
              <a:buClr>
                <a:srgbClr val="000099"/>
              </a:buClr>
              <a:defRPr/>
            </a:pPr>
            <a:r>
              <a:rPr lang="en-GB" sz="1000" dirty="0"/>
              <a:t>Urged countries to develop health financing systems to: </a:t>
            </a:r>
          </a:p>
          <a:p>
            <a:pPr lvl="2" defTabSz="817950">
              <a:lnSpc>
                <a:spcPct val="90000"/>
              </a:lnSpc>
              <a:buClr>
                <a:srgbClr val="000099"/>
              </a:buClr>
              <a:defRPr/>
            </a:pPr>
            <a:r>
              <a:rPr lang="en-GB" sz="1000" dirty="0"/>
              <a:t>Ensure </a:t>
            </a:r>
            <a:r>
              <a:rPr lang="en-GB" sz="1000" dirty="0">
                <a:solidFill>
                  <a:srgbClr val="FF0000"/>
                </a:solidFill>
              </a:rPr>
              <a:t>all people </a:t>
            </a:r>
            <a:r>
              <a:rPr lang="en-GB" sz="1000" dirty="0"/>
              <a:t>have access to needed services.</a:t>
            </a:r>
          </a:p>
          <a:p>
            <a:pPr lvl="2" defTabSz="817950">
              <a:lnSpc>
                <a:spcPct val="90000"/>
              </a:lnSpc>
              <a:buClr>
                <a:srgbClr val="000099"/>
              </a:buClr>
              <a:defRPr/>
            </a:pPr>
            <a:r>
              <a:rPr lang="en-GB" sz="1000" dirty="0"/>
              <a:t>Diminish the risk of financial ruin linked to paying for care.</a:t>
            </a:r>
          </a:p>
          <a:p>
            <a:pPr lvl="1" defTabSz="817950">
              <a:lnSpc>
                <a:spcPct val="90000"/>
              </a:lnSpc>
              <a:buClr>
                <a:srgbClr val="000099"/>
              </a:buClr>
              <a:defRPr/>
            </a:pPr>
            <a:r>
              <a:rPr lang="en-GB" sz="1000" dirty="0"/>
              <a:t>	  Defined this as achieving </a:t>
            </a:r>
            <a:r>
              <a:rPr lang="en-GB" sz="1000" dirty="0">
                <a:solidFill>
                  <a:srgbClr val="FF0000"/>
                </a:solidFill>
              </a:rPr>
              <a:t>Universal Coverage: </a:t>
            </a:r>
            <a:r>
              <a:rPr lang="en-GB" sz="1000" dirty="0"/>
              <a:t>coverage of health services; financial risk protection; for all.</a:t>
            </a:r>
          </a:p>
          <a:p>
            <a:pPr lvl="1" defTabSz="817950">
              <a:lnSpc>
                <a:spcPct val="90000"/>
              </a:lnSpc>
              <a:buClr>
                <a:srgbClr val="000099"/>
              </a:buClr>
              <a:defRPr/>
            </a:pPr>
            <a:endParaRPr lang="en-GB" sz="1000" dirty="0"/>
          </a:p>
          <a:p>
            <a:pPr defTabSz="817950">
              <a:lnSpc>
                <a:spcPct val="90000"/>
              </a:lnSpc>
              <a:spcBef>
                <a:spcPct val="45000"/>
              </a:spcBef>
              <a:buClr>
                <a:srgbClr val="000099"/>
              </a:buClr>
              <a:defRPr/>
            </a:pPr>
            <a:r>
              <a:rPr lang="en-GB" sz="1000" dirty="0"/>
              <a:t>World Health Report, 2010</a:t>
            </a:r>
          </a:p>
          <a:p>
            <a:pPr lvl="1" defTabSz="817950">
              <a:lnSpc>
                <a:spcPct val="90000"/>
              </a:lnSpc>
              <a:spcBef>
                <a:spcPct val="45000"/>
              </a:spcBef>
              <a:buClr>
                <a:srgbClr val="000099"/>
              </a:buClr>
              <a:defRPr/>
            </a:pPr>
            <a:r>
              <a:rPr lang="en-GB" sz="1000" dirty="0"/>
              <a:t>	  Provide </a:t>
            </a:r>
            <a:r>
              <a:rPr lang="en-GB" sz="1000" dirty="0">
                <a:solidFill>
                  <a:srgbClr val="FF0000"/>
                </a:solidFill>
              </a:rPr>
              <a:t>all people </a:t>
            </a:r>
            <a:r>
              <a:rPr lang="en-GB" sz="1000" dirty="0"/>
              <a:t>with access to needed health services (including prevention, promotion, treatment and rehabilitation) of 	  sufficient quality to be effective.</a:t>
            </a:r>
          </a:p>
          <a:p>
            <a:pPr lvl="1" defTabSz="817950">
              <a:lnSpc>
                <a:spcPct val="90000"/>
              </a:lnSpc>
              <a:spcBef>
                <a:spcPct val="45000"/>
              </a:spcBef>
              <a:buClr>
                <a:srgbClr val="000099"/>
              </a:buClr>
              <a:defRPr/>
            </a:pPr>
            <a:r>
              <a:rPr lang="en-GB" sz="1000" dirty="0"/>
              <a:t>	  …Without exposing users to financial hardship.</a:t>
            </a:r>
          </a:p>
          <a:p>
            <a:pPr lvl="1" defTabSz="817950">
              <a:lnSpc>
                <a:spcPct val="90000"/>
              </a:lnSpc>
              <a:spcBef>
                <a:spcPct val="45000"/>
              </a:spcBef>
              <a:buClr>
                <a:srgbClr val="000099"/>
              </a:buClr>
              <a:defRPr/>
            </a:pPr>
            <a:endParaRPr lang="en-GB" sz="1000" dirty="0"/>
          </a:p>
          <a:p>
            <a:pPr defTabSz="817950">
              <a:lnSpc>
                <a:spcPct val="90000"/>
              </a:lnSpc>
              <a:spcBef>
                <a:spcPct val="45000"/>
              </a:spcBef>
              <a:buClr>
                <a:srgbClr val="000099"/>
              </a:buClr>
              <a:defRPr/>
            </a:pPr>
            <a:r>
              <a:rPr lang="en-GB" sz="1000" dirty="0"/>
              <a:t>Health services:  prevention, promotion, treatment, rehabilitation – not just treatment:</a:t>
            </a:r>
          </a:p>
          <a:p>
            <a:pPr marL="590741" indent="-590741" defTabSz="817950">
              <a:lnSpc>
                <a:spcPct val="90000"/>
              </a:lnSpc>
              <a:spcBef>
                <a:spcPct val="45000"/>
              </a:spcBef>
              <a:buClr>
                <a:srgbClr val="000099"/>
              </a:buClr>
              <a:buFont typeface="Calibri" pitchFamily="34" charset="0"/>
              <a:buAutoNum type="arabicPeriod"/>
              <a:defRPr/>
            </a:pPr>
            <a:r>
              <a:rPr lang="en-GB" sz="1000" dirty="0"/>
              <a:t>Coverage with services of good quality</a:t>
            </a:r>
          </a:p>
          <a:p>
            <a:pPr marL="590741" indent="-590741" defTabSz="817950">
              <a:lnSpc>
                <a:spcPct val="90000"/>
              </a:lnSpc>
              <a:spcBef>
                <a:spcPct val="45000"/>
              </a:spcBef>
              <a:buClr>
                <a:srgbClr val="000099"/>
              </a:buClr>
              <a:buFont typeface="Calibri" pitchFamily="34" charset="0"/>
              <a:buAutoNum type="arabicPeriod"/>
              <a:defRPr/>
            </a:pPr>
            <a:r>
              <a:rPr lang="en-GB" sz="1000" dirty="0"/>
              <a:t>Universal Health Coverage (UHC) for MDG and sustainable development dialogue</a:t>
            </a:r>
          </a:p>
        </p:txBody>
      </p:sp>
      <p:sp>
        <p:nvSpPr>
          <p:cNvPr id="3174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8556">
              <a:defRPr sz="2400">
                <a:solidFill>
                  <a:schemeClr val="tx1"/>
                </a:solidFill>
                <a:latin typeface="Times" charset="0"/>
              </a:defRPr>
            </a:lvl1pPr>
            <a:lvl2pPr marL="741578" indent="-285222" defTabSz="928556">
              <a:defRPr sz="2400">
                <a:solidFill>
                  <a:schemeClr val="tx1"/>
                </a:solidFill>
                <a:latin typeface="Times" charset="0"/>
              </a:defRPr>
            </a:lvl2pPr>
            <a:lvl3pPr marL="1140889" indent="-228178" defTabSz="928556">
              <a:defRPr sz="2400">
                <a:solidFill>
                  <a:schemeClr val="tx1"/>
                </a:solidFill>
                <a:latin typeface="Times" charset="0"/>
              </a:defRPr>
            </a:lvl3pPr>
            <a:lvl4pPr marL="1597244" indent="-228178" defTabSz="928556">
              <a:defRPr sz="2400">
                <a:solidFill>
                  <a:schemeClr val="tx1"/>
                </a:solidFill>
                <a:latin typeface="Times" charset="0"/>
              </a:defRPr>
            </a:lvl4pPr>
            <a:lvl5pPr marL="2053600" indent="-228178" defTabSz="928556">
              <a:defRPr sz="2400">
                <a:solidFill>
                  <a:schemeClr val="tx1"/>
                </a:solidFill>
                <a:latin typeface="Times" charset="0"/>
              </a:defRPr>
            </a:lvl5pPr>
            <a:lvl6pPr marL="2509956" indent="-228178" defTabSz="928556" eaLnBrk="0" fontAlgn="base" hangingPunct="0">
              <a:spcBef>
                <a:spcPct val="0"/>
              </a:spcBef>
              <a:spcAft>
                <a:spcPct val="0"/>
              </a:spcAft>
              <a:defRPr sz="2400">
                <a:solidFill>
                  <a:schemeClr val="tx1"/>
                </a:solidFill>
                <a:latin typeface="Times" charset="0"/>
              </a:defRPr>
            </a:lvl6pPr>
            <a:lvl7pPr marL="2966312" indent="-228178" defTabSz="928556" eaLnBrk="0" fontAlgn="base" hangingPunct="0">
              <a:spcBef>
                <a:spcPct val="0"/>
              </a:spcBef>
              <a:spcAft>
                <a:spcPct val="0"/>
              </a:spcAft>
              <a:defRPr sz="2400">
                <a:solidFill>
                  <a:schemeClr val="tx1"/>
                </a:solidFill>
                <a:latin typeface="Times" charset="0"/>
              </a:defRPr>
            </a:lvl7pPr>
            <a:lvl8pPr marL="3422667" indent="-228178" defTabSz="928556" eaLnBrk="0" fontAlgn="base" hangingPunct="0">
              <a:spcBef>
                <a:spcPct val="0"/>
              </a:spcBef>
              <a:spcAft>
                <a:spcPct val="0"/>
              </a:spcAft>
              <a:defRPr sz="2400">
                <a:solidFill>
                  <a:schemeClr val="tx1"/>
                </a:solidFill>
                <a:latin typeface="Times" charset="0"/>
              </a:defRPr>
            </a:lvl8pPr>
            <a:lvl9pPr marL="3879022" indent="-228178" defTabSz="928556" eaLnBrk="0" fontAlgn="base" hangingPunct="0">
              <a:spcBef>
                <a:spcPct val="0"/>
              </a:spcBef>
              <a:spcAft>
                <a:spcPct val="0"/>
              </a:spcAft>
              <a:defRPr sz="2400">
                <a:solidFill>
                  <a:schemeClr val="tx1"/>
                </a:solidFill>
                <a:latin typeface="Times" charset="0"/>
              </a:defRPr>
            </a:lvl9pPr>
          </a:lstStyle>
          <a:p>
            <a:pPr eaLnBrk="1" hangingPunct="1"/>
            <a:r>
              <a:rPr lang="en-US" altLang="en-US" sz="1200">
                <a:latin typeface="Arial" charset="0"/>
                <a:cs typeface="Arial" charset="0"/>
              </a:rPr>
              <a:t>World Health Organization</a:t>
            </a:r>
          </a:p>
        </p:txBody>
      </p:sp>
      <p:sp>
        <p:nvSpPr>
          <p:cNvPr id="3174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8556">
              <a:defRPr sz="2400">
                <a:solidFill>
                  <a:schemeClr val="tx1"/>
                </a:solidFill>
                <a:latin typeface="Times" charset="0"/>
              </a:defRPr>
            </a:lvl1pPr>
            <a:lvl2pPr marL="741578" indent="-285222" defTabSz="928556">
              <a:defRPr sz="2400">
                <a:solidFill>
                  <a:schemeClr val="tx1"/>
                </a:solidFill>
                <a:latin typeface="Times" charset="0"/>
              </a:defRPr>
            </a:lvl2pPr>
            <a:lvl3pPr marL="1140889" indent="-228178" defTabSz="928556">
              <a:defRPr sz="2400">
                <a:solidFill>
                  <a:schemeClr val="tx1"/>
                </a:solidFill>
                <a:latin typeface="Times" charset="0"/>
              </a:defRPr>
            </a:lvl3pPr>
            <a:lvl4pPr marL="1597244" indent="-228178" defTabSz="928556">
              <a:defRPr sz="2400">
                <a:solidFill>
                  <a:schemeClr val="tx1"/>
                </a:solidFill>
                <a:latin typeface="Times" charset="0"/>
              </a:defRPr>
            </a:lvl4pPr>
            <a:lvl5pPr marL="2053600" indent="-228178" defTabSz="928556">
              <a:defRPr sz="2400">
                <a:solidFill>
                  <a:schemeClr val="tx1"/>
                </a:solidFill>
                <a:latin typeface="Times" charset="0"/>
              </a:defRPr>
            </a:lvl5pPr>
            <a:lvl6pPr marL="2509956" indent="-228178" defTabSz="928556" eaLnBrk="0" fontAlgn="base" hangingPunct="0">
              <a:spcBef>
                <a:spcPct val="0"/>
              </a:spcBef>
              <a:spcAft>
                <a:spcPct val="0"/>
              </a:spcAft>
              <a:defRPr sz="2400">
                <a:solidFill>
                  <a:schemeClr val="tx1"/>
                </a:solidFill>
                <a:latin typeface="Times" charset="0"/>
              </a:defRPr>
            </a:lvl6pPr>
            <a:lvl7pPr marL="2966312" indent="-228178" defTabSz="928556" eaLnBrk="0" fontAlgn="base" hangingPunct="0">
              <a:spcBef>
                <a:spcPct val="0"/>
              </a:spcBef>
              <a:spcAft>
                <a:spcPct val="0"/>
              </a:spcAft>
              <a:defRPr sz="2400">
                <a:solidFill>
                  <a:schemeClr val="tx1"/>
                </a:solidFill>
                <a:latin typeface="Times" charset="0"/>
              </a:defRPr>
            </a:lvl7pPr>
            <a:lvl8pPr marL="3422667" indent="-228178" defTabSz="928556" eaLnBrk="0" fontAlgn="base" hangingPunct="0">
              <a:spcBef>
                <a:spcPct val="0"/>
              </a:spcBef>
              <a:spcAft>
                <a:spcPct val="0"/>
              </a:spcAft>
              <a:defRPr sz="2400">
                <a:solidFill>
                  <a:schemeClr val="tx1"/>
                </a:solidFill>
                <a:latin typeface="Times" charset="0"/>
              </a:defRPr>
            </a:lvl8pPr>
            <a:lvl9pPr marL="3879022" indent="-228178" defTabSz="928556" eaLnBrk="0" fontAlgn="base" hangingPunct="0">
              <a:spcBef>
                <a:spcPct val="0"/>
              </a:spcBef>
              <a:spcAft>
                <a:spcPct val="0"/>
              </a:spcAft>
              <a:defRPr sz="2400">
                <a:solidFill>
                  <a:schemeClr val="tx1"/>
                </a:solidFill>
                <a:latin typeface="Times" charset="0"/>
              </a:defRPr>
            </a:lvl9pPr>
          </a:lstStyle>
          <a:p>
            <a:pPr eaLnBrk="1" hangingPunct="1"/>
            <a:fld id="{CBD5050C-293D-4380-B097-5571F3A11678}" type="datetime3">
              <a:rPr lang="en-US" altLang="en-US" sz="1200">
                <a:latin typeface="Arial" charset="0"/>
                <a:cs typeface="Arial" charset="0"/>
              </a:rPr>
              <a:pPr eaLnBrk="1" hangingPunct="1"/>
              <a:t>5 December 2013</a:t>
            </a:fld>
            <a:endParaRPr lang="en-US" altLang="en-US" sz="1200">
              <a:latin typeface="Arial" charset="0"/>
              <a:cs typeface="Arial" charset="0"/>
            </a:endParaRPr>
          </a:p>
        </p:txBody>
      </p:sp>
      <p:sp>
        <p:nvSpPr>
          <p:cNvPr id="3175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8556">
              <a:defRPr sz="2400">
                <a:solidFill>
                  <a:schemeClr val="tx1"/>
                </a:solidFill>
                <a:latin typeface="Times" charset="0"/>
              </a:defRPr>
            </a:lvl1pPr>
            <a:lvl2pPr marL="741578" indent="-285222" defTabSz="928556">
              <a:defRPr sz="2400">
                <a:solidFill>
                  <a:schemeClr val="tx1"/>
                </a:solidFill>
                <a:latin typeface="Times" charset="0"/>
              </a:defRPr>
            </a:lvl2pPr>
            <a:lvl3pPr marL="1140889" indent="-228178" defTabSz="928556">
              <a:defRPr sz="2400">
                <a:solidFill>
                  <a:schemeClr val="tx1"/>
                </a:solidFill>
                <a:latin typeface="Times" charset="0"/>
              </a:defRPr>
            </a:lvl3pPr>
            <a:lvl4pPr marL="1597244" indent="-228178" defTabSz="928556">
              <a:defRPr sz="2400">
                <a:solidFill>
                  <a:schemeClr val="tx1"/>
                </a:solidFill>
                <a:latin typeface="Times" charset="0"/>
              </a:defRPr>
            </a:lvl4pPr>
            <a:lvl5pPr marL="2053600" indent="-228178" defTabSz="928556">
              <a:defRPr sz="2400">
                <a:solidFill>
                  <a:schemeClr val="tx1"/>
                </a:solidFill>
                <a:latin typeface="Times" charset="0"/>
              </a:defRPr>
            </a:lvl5pPr>
            <a:lvl6pPr marL="2509956" indent="-228178" defTabSz="928556" eaLnBrk="0" fontAlgn="base" hangingPunct="0">
              <a:spcBef>
                <a:spcPct val="0"/>
              </a:spcBef>
              <a:spcAft>
                <a:spcPct val="0"/>
              </a:spcAft>
              <a:defRPr sz="2400">
                <a:solidFill>
                  <a:schemeClr val="tx1"/>
                </a:solidFill>
                <a:latin typeface="Times" charset="0"/>
              </a:defRPr>
            </a:lvl6pPr>
            <a:lvl7pPr marL="2966312" indent="-228178" defTabSz="928556" eaLnBrk="0" fontAlgn="base" hangingPunct="0">
              <a:spcBef>
                <a:spcPct val="0"/>
              </a:spcBef>
              <a:spcAft>
                <a:spcPct val="0"/>
              </a:spcAft>
              <a:defRPr sz="2400">
                <a:solidFill>
                  <a:schemeClr val="tx1"/>
                </a:solidFill>
                <a:latin typeface="Times" charset="0"/>
              </a:defRPr>
            </a:lvl7pPr>
            <a:lvl8pPr marL="3422667" indent="-228178" defTabSz="928556" eaLnBrk="0" fontAlgn="base" hangingPunct="0">
              <a:spcBef>
                <a:spcPct val="0"/>
              </a:spcBef>
              <a:spcAft>
                <a:spcPct val="0"/>
              </a:spcAft>
              <a:defRPr sz="2400">
                <a:solidFill>
                  <a:schemeClr val="tx1"/>
                </a:solidFill>
                <a:latin typeface="Times" charset="0"/>
              </a:defRPr>
            </a:lvl8pPr>
            <a:lvl9pPr marL="3879022" indent="-228178" defTabSz="928556" eaLnBrk="0" fontAlgn="base" hangingPunct="0">
              <a:spcBef>
                <a:spcPct val="0"/>
              </a:spcBef>
              <a:spcAft>
                <a:spcPct val="0"/>
              </a:spcAft>
              <a:defRPr sz="2400">
                <a:solidFill>
                  <a:schemeClr val="tx1"/>
                </a:solidFill>
                <a:latin typeface="Times" charset="0"/>
              </a:defRPr>
            </a:lvl9pPr>
          </a:lstStyle>
          <a:p>
            <a:pPr eaLnBrk="1" hangingPunct="1"/>
            <a:fld id="{55A139DF-06CB-4022-BEA9-0E85C8C4468D}" type="slidenum">
              <a:rPr lang="en-US" altLang="en-US" sz="1200">
                <a:latin typeface="Arial" charset="0"/>
                <a:cs typeface="Arial" charset="0"/>
              </a:rPr>
              <a:pPr eaLnBrk="1" hangingPunct="1"/>
              <a:t>6</a:t>
            </a:fld>
            <a:endParaRPr lang="en-US" altLang="en-US" sz="120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present work has been organized through a mix of qualitative and quantitative approaches based on existing secondary data. The following aspects are being considered:</a:t>
            </a:r>
            <a:endParaRPr lang="es-CL" dirty="0"/>
          </a:p>
          <a:p>
            <a:pPr lvl="0"/>
            <a:r>
              <a:rPr lang="en-CA" dirty="0"/>
              <a:t>The political and financial commitments assumed by countries of the region in order to make progress towards UHC; including laws and legal framework, plans, policies and/or programs as well as fiscal priority expressed by financial resources injected to the health systems.</a:t>
            </a:r>
            <a:endParaRPr lang="es-CL" dirty="0"/>
          </a:p>
          <a:p>
            <a:pPr lvl="0"/>
            <a:r>
              <a:rPr lang="en-CA" dirty="0"/>
              <a:t>The three dimensions of UHC: </a:t>
            </a:r>
            <a:r>
              <a:rPr lang="en-CA" b="1" dirty="0"/>
              <a:t>population coverage</a:t>
            </a:r>
            <a:r>
              <a:rPr lang="en-CA" dirty="0"/>
              <a:t> to ensure access (based on needs) to </a:t>
            </a:r>
            <a:r>
              <a:rPr lang="en-CA" b="1" dirty="0"/>
              <a:t>services</a:t>
            </a:r>
            <a:r>
              <a:rPr lang="en-CA" dirty="0"/>
              <a:t> (promotion, preventive, curative, rehabilitation, palliative) with sufficient quality to be effective; while ensuring </a:t>
            </a:r>
            <a:r>
              <a:rPr lang="en-CA" b="1" dirty="0"/>
              <a:t>financial protection</a:t>
            </a:r>
            <a:r>
              <a:rPr lang="en-CA" dirty="0"/>
              <a:t>. </a:t>
            </a:r>
            <a:endParaRPr lang="es-CL" dirty="0"/>
          </a:p>
          <a:p>
            <a:pPr lvl="0"/>
            <a:r>
              <a:rPr lang="en-CA" dirty="0"/>
              <a:t>The capacity of the health authorities to promote, lead and sustain transformation initiatives towards UHC. In other words, the capacity to assume its steering role to ensure adequate governance of the health system in order to align enabling factors (regulation, finance, </a:t>
            </a:r>
            <a:r>
              <a:rPr lang="en-CA" dirty="0" err="1"/>
              <a:t>intersectoral</a:t>
            </a:r>
            <a:r>
              <a:rPr lang="en-CA" dirty="0"/>
              <a:t> approach, social dialogue and participation) with UHC.</a:t>
            </a: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7</a:t>
            </a:fld>
            <a:endParaRPr lang="es-CL"/>
          </a:p>
        </p:txBody>
      </p:sp>
    </p:spTree>
    <p:extLst>
      <p:ext uri="{BB962C8B-B14F-4D97-AF65-F5344CB8AC3E}">
        <p14:creationId xmlns:p14="http://schemas.microsoft.com/office/powerpoint/2010/main" val="406898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9610" indent="-292157">
              <a:defRPr sz="2400">
                <a:solidFill>
                  <a:schemeClr val="tx1"/>
                </a:solidFill>
                <a:latin typeface="Times"/>
              </a:defRPr>
            </a:lvl2pPr>
            <a:lvl3pPr marL="1168631" indent="-233727">
              <a:defRPr sz="2400">
                <a:solidFill>
                  <a:schemeClr val="tx1"/>
                </a:solidFill>
                <a:latin typeface="Times"/>
              </a:defRPr>
            </a:lvl3pPr>
            <a:lvl4pPr marL="1636083" indent="-233727">
              <a:defRPr sz="2400">
                <a:solidFill>
                  <a:schemeClr val="tx1"/>
                </a:solidFill>
                <a:latin typeface="Times"/>
              </a:defRPr>
            </a:lvl4pPr>
            <a:lvl5pPr marL="2103535" indent="-233727">
              <a:defRPr sz="2400">
                <a:solidFill>
                  <a:schemeClr val="tx1"/>
                </a:solidFill>
                <a:latin typeface="Times"/>
              </a:defRPr>
            </a:lvl5pPr>
            <a:lvl6pPr marL="2570989" indent="-233727" eaLnBrk="0" fontAlgn="base" hangingPunct="0">
              <a:spcBef>
                <a:spcPct val="0"/>
              </a:spcBef>
              <a:spcAft>
                <a:spcPct val="0"/>
              </a:spcAft>
              <a:defRPr sz="2400">
                <a:solidFill>
                  <a:schemeClr val="tx1"/>
                </a:solidFill>
                <a:latin typeface="Times"/>
              </a:defRPr>
            </a:lvl6pPr>
            <a:lvl7pPr marL="3038441" indent="-233727" eaLnBrk="0" fontAlgn="base" hangingPunct="0">
              <a:spcBef>
                <a:spcPct val="0"/>
              </a:spcBef>
              <a:spcAft>
                <a:spcPct val="0"/>
              </a:spcAft>
              <a:defRPr sz="2400">
                <a:solidFill>
                  <a:schemeClr val="tx1"/>
                </a:solidFill>
                <a:latin typeface="Times"/>
              </a:defRPr>
            </a:lvl7pPr>
            <a:lvl8pPr marL="3505893" indent="-233727" eaLnBrk="0" fontAlgn="base" hangingPunct="0">
              <a:spcBef>
                <a:spcPct val="0"/>
              </a:spcBef>
              <a:spcAft>
                <a:spcPct val="0"/>
              </a:spcAft>
              <a:defRPr sz="2400">
                <a:solidFill>
                  <a:schemeClr val="tx1"/>
                </a:solidFill>
                <a:latin typeface="Times"/>
              </a:defRPr>
            </a:lvl8pPr>
            <a:lvl9pPr marL="3973345" indent="-233727" eaLnBrk="0" fontAlgn="base" hangingPunct="0">
              <a:spcBef>
                <a:spcPct val="0"/>
              </a:spcBef>
              <a:spcAft>
                <a:spcPct val="0"/>
              </a:spcAft>
              <a:defRPr sz="2400">
                <a:solidFill>
                  <a:schemeClr val="tx1"/>
                </a:solidFill>
                <a:latin typeface="Times"/>
              </a:defRPr>
            </a:lvl9pPr>
          </a:lstStyle>
          <a:p>
            <a:fld id="{1FF398F3-469D-4553-9536-A414926D2204}" type="slidenum">
              <a:rPr lang="es-ES" sz="1200"/>
              <a:pPr/>
              <a:t>8</a:t>
            </a:fld>
            <a:endParaRPr lang="es-E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_tradnl"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9610" indent="-292157">
              <a:defRPr sz="2400">
                <a:solidFill>
                  <a:schemeClr val="tx1"/>
                </a:solidFill>
                <a:latin typeface="Times"/>
              </a:defRPr>
            </a:lvl2pPr>
            <a:lvl3pPr marL="1168631" indent="-233727">
              <a:defRPr sz="2400">
                <a:solidFill>
                  <a:schemeClr val="tx1"/>
                </a:solidFill>
                <a:latin typeface="Times"/>
              </a:defRPr>
            </a:lvl3pPr>
            <a:lvl4pPr marL="1636083" indent="-233727">
              <a:defRPr sz="2400">
                <a:solidFill>
                  <a:schemeClr val="tx1"/>
                </a:solidFill>
                <a:latin typeface="Times"/>
              </a:defRPr>
            </a:lvl4pPr>
            <a:lvl5pPr marL="2103535" indent="-233727">
              <a:defRPr sz="2400">
                <a:solidFill>
                  <a:schemeClr val="tx1"/>
                </a:solidFill>
                <a:latin typeface="Times"/>
              </a:defRPr>
            </a:lvl5pPr>
            <a:lvl6pPr marL="2570989" indent="-233727" eaLnBrk="0" fontAlgn="base" hangingPunct="0">
              <a:spcBef>
                <a:spcPct val="0"/>
              </a:spcBef>
              <a:spcAft>
                <a:spcPct val="0"/>
              </a:spcAft>
              <a:defRPr sz="2400">
                <a:solidFill>
                  <a:schemeClr val="tx1"/>
                </a:solidFill>
                <a:latin typeface="Times"/>
              </a:defRPr>
            </a:lvl6pPr>
            <a:lvl7pPr marL="3038441" indent="-233727" eaLnBrk="0" fontAlgn="base" hangingPunct="0">
              <a:spcBef>
                <a:spcPct val="0"/>
              </a:spcBef>
              <a:spcAft>
                <a:spcPct val="0"/>
              </a:spcAft>
              <a:defRPr sz="2400">
                <a:solidFill>
                  <a:schemeClr val="tx1"/>
                </a:solidFill>
                <a:latin typeface="Times"/>
              </a:defRPr>
            </a:lvl7pPr>
            <a:lvl8pPr marL="3505893" indent="-233727" eaLnBrk="0" fontAlgn="base" hangingPunct="0">
              <a:spcBef>
                <a:spcPct val="0"/>
              </a:spcBef>
              <a:spcAft>
                <a:spcPct val="0"/>
              </a:spcAft>
              <a:defRPr sz="2400">
                <a:solidFill>
                  <a:schemeClr val="tx1"/>
                </a:solidFill>
                <a:latin typeface="Times"/>
              </a:defRPr>
            </a:lvl8pPr>
            <a:lvl9pPr marL="3973345" indent="-233727" eaLnBrk="0" fontAlgn="base" hangingPunct="0">
              <a:spcBef>
                <a:spcPct val="0"/>
              </a:spcBef>
              <a:spcAft>
                <a:spcPct val="0"/>
              </a:spcAft>
              <a:defRPr sz="2400">
                <a:solidFill>
                  <a:schemeClr val="tx1"/>
                </a:solidFill>
                <a:latin typeface="Times"/>
              </a:defRPr>
            </a:lvl9pPr>
          </a:lstStyle>
          <a:p>
            <a:fld id="{61F351EF-A0A2-42C7-ADEC-6B34A4DE4ACB}" type="slidenum">
              <a:rPr lang="en-US" sz="1200"/>
              <a:pPr/>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18042">
              <a:lnSpc>
                <a:spcPct val="90000"/>
              </a:lnSpc>
              <a:spcBef>
                <a:spcPct val="45000"/>
              </a:spcBef>
              <a:buClr>
                <a:srgbClr val="000099"/>
              </a:buClr>
            </a:pPr>
            <a:r>
              <a:rPr lang="en-GB" sz="1100"/>
              <a:t>Is not just financial protection (but will ensure financial protection)</a:t>
            </a:r>
          </a:p>
          <a:p>
            <a:pPr defTabSz="818042">
              <a:lnSpc>
                <a:spcPct val="90000"/>
              </a:lnSpc>
              <a:spcBef>
                <a:spcPct val="45000"/>
              </a:spcBef>
              <a:buClr>
                <a:srgbClr val="000099"/>
              </a:buClr>
            </a:pPr>
            <a:r>
              <a:rPr lang="en-GB" sz="1100"/>
              <a:t>Is certainly not limited to UHI (even if UHI may under certain conditions help to move towards UHC)</a:t>
            </a:r>
          </a:p>
          <a:p>
            <a:pPr defTabSz="818042">
              <a:lnSpc>
                <a:spcPct val="90000"/>
              </a:lnSpc>
              <a:spcBef>
                <a:spcPct val="45000"/>
              </a:spcBef>
              <a:buClr>
                <a:srgbClr val="000099"/>
              </a:buClr>
            </a:pPr>
            <a:r>
              <a:rPr lang="en-GB" sz="1100"/>
              <a:t>Is not just a way to cover only the poorest and the most vulnerable (but they will be protected by UHC)</a:t>
            </a:r>
          </a:p>
          <a:p>
            <a:pPr defTabSz="818042">
              <a:lnSpc>
                <a:spcPct val="90000"/>
              </a:lnSpc>
              <a:spcBef>
                <a:spcPct val="45000"/>
              </a:spcBef>
              <a:buClr>
                <a:srgbClr val="000099"/>
              </a:buClr>
            </a:pPr>
            <a:r>
              <a:rPr lang="en-GB" sz="1100"/>
              <a:t>Is not a strategy to privatize health systems (even if under strong regulation private sector may play an important role in UHC, for instance, in delivering quality health care)</a:t>
            </a:r>
          </a:p>
          <a:p>
            <a:pPr defTabSz="818042">
              <a:lnSpc>
                <a:spcPct val="90000"/>
              </a:lnSpc>
              <a:spcBef>
                <a:spcPct val="45000"/>
              </a:spcBef>
              <a:buClr>
                <a:srgbClr val="000099"/>
              </a:buClr>
            </a:pPr>
            <a:endParaRPr lang="en-GB" sz="1100"/>
          </a:p>
          <a:p>
            <a:pPr defTabSz="818042">
              <a:lnSpc>
                <a:spcPct val="90000"/>
              </a:lnSpc>
              <a:spcBef>
                <a:spcPct val="45000"/>
              </a:spcBef>
              <a:buClr>
                <a:srgbClr val="000099"/>
              </a:buClr>
            </a:pPr>
            <a:endParaRPr lang="en-GB" sz="110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658">
              <a:defRPr sz="2400">
                <a:solidFill>
                  <a:schemeClr val="tx1"/>
                </a:solidFill>
                <a:latin typeface="Times"/>
              </a:defRPr>
            </a:lvl1pPr>
            <a:lvl2pPr marL="759610" indent="-292157" defTabSz="931658">
              <a:defRPr sz="2400">
                <a:solidFill>
                  <a:schemeClr val="tx1"/>
                </a:solidFill>
                <a:latin typeface="Times"/>
              </a:defRPr>
            </a:lvl2pPr>
            <a:lvl3pPr marL="1168631" indent="-233727" defTabSz="931658">
              <a:defRPr sz="2400">
                <a:solidFill>
                  <a:schemeClr val="tx1"/>
                </a:solidFill>
                <a:latin typeface="Times"/>
              </a:defRPr>
            </a:lvl3pPr>
            <a:lvl4pPr marL="1636083" indent="-233727" defTabSz="931658">
              <a:defRPr sz="2400">
                <a:solidFill>
                  <a:schemeClr val="tx1"/>
                </a:solidFill>
                <a:latin typeface="Times"/>
              </a:defRPr>
            </a:lvl4pPr>
            <a:lvl5pPr marL="2103535" indent="-233727" defTabSz="931658">
              <a:defRPr sz="2400">
                <a:solidFill>
                  <a:schemeClr val="tx1"/>
                </a:solidFill>
                <a:latin typeface="Times"/>
              </a:defRPr>
            </a:lvl5pPr>
            <a:lvl6pPr marL="2570989" indent="-233727" defTabSz="931658" eaLnBrk="0" fontAlgn="base" hangingPunct="0">
              <a:spcBef>
                <a:spcPct val="0"/>
              </a:spcBef>
              <a:spcAft>
                <a:spcPct val="0"/>
              </a:spcAft>
              <a:defRPr sz="2400">
                <a:solidFill>
                  <a:schemeClr val="tx1"/>
                </a:solidFill>
                <a:latin typeface="Times"/>
              </a:defRPr>
            </a:lvl6pPr>
            <a:lvl7pPr marL="3038441" indent="-233727" defTabSz="931658" eaLnBrk="0" fontAlgn="base" hangingPunct="0">
              <a:spcBef>
                <a:spcPct val="0"/>
              </a:spcBef>
              <a:spcAft>
                <a:spcPct val="0"/>
              </a:spcAft>
              <a:defRPr sz="2400">
                <a:solidFill>
                  <a:schemeClr val="tx1"/>
                </a:solidFill>
                <a:latin typeface="Times"/>
              </a:defRPr>
            </a:lvl7pPr>
            <a:lvl8pPr marL="3505893" indent="-233727" defTabSz="931658" eaLnBrk="0" fontAlgn="base" hangingPunct="0">
              <a:spcBef>
                <a:spcPct val="0"/>
              </a:spcBef>
              <a:spcAft>
                <a:spcPct val="0"/>
              </a:spcAft>
              <a:defRPr sz="2400">
                <a:solidFill>
                  <a:schemeClr val="tx1"/>
                </a:solidFill>
                <a:latin typeface="Times"/>
              </a:defRPr>
            </a:lvl8pPr>
            <a:lvl9pPr marL="3973345" indent="-233727" defTabSz="93165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31658">
              <a:defRPr sz="2400">
                <a:solidFill>
                  <a:schemeClr val="tx1"/>
                </a:solidFill>
                <a:latin typeface="Times"/>
              </a:defRPr>
            </a:lvl1pPr>
            <a:lvl2pPr marL="759610" indent="-292157" defTabSz="931658">
              <a:defRPr sz="2400">
                <a:solidFill>
                  <a:schemeClr val="tx1"/>
                </a:solidFill>
                <a:latin typeface="Times"/>
              </a:defRPr>
            </a:lvl2pPr>
            <a:lvl3pPr marL="1168631" indent="-233727" defTabSz="931658">
              <a:defRPr sz="2400">
                <a:solidFill>
                  <a:schemeClr val="tx1"/>
                </a:solidFill>
                <a:latin typeface="Times"/>
              </a:defRPr>
            </a:lvl3pPr>
            <a:lvl4pPr marL="1636083" indent="-233727" defTabSz="931658">
              <a:defRPr sz="2400">
                <a:solidFill>
                  <a:schemeClr val="tx1"/>
                </a:solidFill>
                <a:latin typeface="Times"/>
              </a:defRPr>
            </a:lvl4pPr>
            <a:lvl5pPr marL="2103535" indent="-233727" defTabSz="931658">
              <a:defRPr sz="2400">
                <a:solidFill>
                  <a:schemeClr val="tx1"/>
                </a:solidFill>
                <a:latin typeface="Times"/>
              </a:defRPr>
            </a:lvl5pPr>
            <a:lvl6pPr marL="2570989" indent="-233727" defTabSz="931658" eaLnBrk="0" fontAlgn="base" hangingPunct="0">
              <a:spcBef>
                <a:spcPct val="0"/>
              </a:spcBef>
              <a:spcAft>
                <a:spcPct val="0"/>
              </a:spcAft>
              <a:defRPr sz="2400">
                <a:solidFill>
                  <a:schemeClr val="tx1"/>
                </a:solidFill>
                <a:latin typeface="Times"/>
              </a:defRPr>
            </a:lvl6pPr>
            <a:lvl7pPr marL="3038441" indent="-233727" defTabSz="931658" eaLnBrk="0" fontAlgn="base" hangingPunct="0">
              <a:spcBef>
                <a:spcPct val="0"/>
              </a:spcBef>
              <a:spcAft>
                <a:spcPct val="0"/>
              </a:spcAft>
              <a:defRPr sz="2400">
                <a:solidFill>
                  <a:schemeClr val="tx1"/>
                </a:solidFill>
                <a:latin typeface="Times"/>
              </a:defRPr>
            </a:lvl7pPr>
            <a:lvl8pPr marL="3505893" indent="-233727" defTabSz="931658" eaLnBrk="0" fontAlgn="base" hangingPunct="0">
              <a:spcBef>
                <a:spcPct val="0"/>
              </a:spcBef>
              <a:spcAft>
                <a:spcPct val="0"/>
              </a:spcAft>
              <a:defRPr sz="2400">
                <a:solidFill>
                  <a:schemeClr val="tx1"/>
                </a:solidFill>
                <a:latin typeface="Times"/>
              </a:defRPr>
            </a:lvl8pPr>
            <a:lvl9pPr marL="3973345" indent="-233727" defTabSz="93165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5 December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658">
              <a:defRPr sz="2400">
                <a:solidFill>
                  <a:schemeClr val="tx1"/>
                </a:solidFill>
                <a:latin typeface="Times"/>
              </a:defRPr>
            </a:lvl1pPr>
            <a:lvl2pPr marL="759610" indent="-292157" defTabSz="931658">
              <a:defRPr sz="2400">
                <a:solidFill>
                  <a:schemeClr val="tx1"/>
                </a:solidFill>
                <a:latin typeface="Times"/>
              </a:defRPr>
            </a:lvl2pPr>
            <a:lvl3pPr marL="1168631" indent="-233727" defTabSz="931658">
              <a:defRPr sz="2400">
                <a:solidFill>
                  <a:schemeClr val="tx1"/>
                </a:solidFill>
                <a:latin typeface="Times"/>
              </a:defRPr>
            </a:lvl3pPr>
            <a:lvl4pPr marL="1636083" indent="-233727" defTabSz="931658">
              <a:defRPr sz="2400">
                <a:solidFill>
                  <a:schemeClr val="tx1"/>
                </a:solidFill>
                <a:latin typeface="Times"/>
              </a:defRPr>
            </a:lvl4pPr>
            <a:lvl5pPr marL="2103535" indent="-233727" defTabSz="931658">
              <a:defRPr sz="2400">
                <a:solidFill>
                  <a:schemeClr val="tx1"/>
                </a:solidFill>
                <a:latin typeface="Times"/>
              </a:defRPr>
            </a:lvl5pPr>
            <a:lvl6pPr marL="2570989" indent="-233727" defTabSz="931658" eaLnBrk="0" fontAlgn="base" hangingPunct="0">
              <a:spcBef>
                <a:spcPct val="0"/>
              </a:spcBef>
              <a:spcAft>
                <a:spcPct val="0"/>
              </a:spcAft>
              <a:defRPr sz="2400">
                <a:solidFill>
                  <a:schemeClr val="tx1"/>
                </a:solidFill>
                <a:latin typeface="Times"/>
              </a:defRPr>
            </a:lvl6pPr>
            <a:lvl7pPr marL="3038441" indent="-233727" defTabSz="931658" eaLnBrk="0" fontAlgn="base" hangingPunct="0">
              <a:spcBef>
                <a:spcPct val="0"/>
              </a:spcBef>
              <a:spcAft>
                <a:spcPct val="0"/>
              </a:spcAft>
              <a:defRPr sz="2400">
                <a:solidFill>
                  <a:schemeClr val="tx1"/>
                </a:solidFill>
                <a:latin typeface="Times"/>
              </a:defRPr>
            </a:lvl7pPr>
            <a:lvl8pPr marL="3505893" indent="-233727" defTabSz="931658" eaLnBrk="0" fontAlgn="base" hangingPunct="0">
              <a:spcBef>
                <a:spcPct val="0"/>
              </a:spcBef>
              <a:spcAft>
                <a:spcPct val="0"/>
              </a:spcAft>
              <a:defRPr sz="2400">
                <a:solidFill>
                  <a:schemeClr val="tx1"/>
                </a:solidFill>
                <a:latin typeface="Times"/>
              </a:defRPr>
            </a:lvl8pPr>
            <a:lvl9pPr marL="3973345" indent="-233727" defTabSz="93165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10</a:t>
            </a:fld>
            <a:endParaRPr lang="en-US" sz="12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11</a:t>
            </a:fld>
            <a:endParaRPr lang="es-ES" dirty="0"/>
          </a:p>
        </p:txBody>
      </p:sp>
    </p:spTree>
    <p:extLst>
      <p:ext uri="{BB962C8B-B14F-4D97-AF65-F5344CB8AC3E}">
        <p14:creationId xmlns:p14="http://schemas.microsoft.com/office/powerpoint/2010/main" val="294643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9A47B-2006-4891-9A93-AFA1F90EB9C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7140343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9A47B-2006-4891-9A93-AFA1F90EB9C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316533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9A47B-2006-4891-9A93-AFA1F90EB9C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316611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3135680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626212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12059-3632-4AF1-99EB-433BD8E783A4}"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321397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12059-3632-4AF1-99EB-433BD8E783A4}"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2722907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12059-3632-4AF1-99EB-433BD8E783A4}"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4289594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12059-3632-4AF1-99EB-433BD8E783A4}"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259399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12059-3632-4AF1-99EB-433BD8E783A4}"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91302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2059-3632-4AF1-99EB-433BD8E783A4}"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168276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9A47B-2006-4891-9A93-AFA1F90EB9C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249465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2059-3632-4AF1-99EB-433BD8E783A4}"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3500429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2096045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059-3632-4AF1-99EB-433BD8E783A4}"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DA85-BA43-4186-BE23-F0192052D672}" type="slidenum">
              <a:rPr lang="en-US" smtClean="0"/>
              <a:t>‹#›</a:t>
            </a:fld>
            <a:endParaRPr lang="en-US"/>
          </a:p>
        </p:txBody>
      </p:sp>
    </p:spTree>
    <p:extLst>
      <p:ext uri="{BB962C8B-B14F-4D97-AF65-F5344CB8AC3E}">
        <p14:creationId xmlns:p14="http://schemas.microsoft.com/office/powerpoint/2010/main" val="4040159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880" y="-1"/>
            <a:ext cx="9244406" cy="6945631"/>
          </a:xfrm>
          <a:prstGeom prst="rect">
            <a:avLst/>
          </a:prstGeom>
        </p:spPr>
      </p:pic>
      <p:pic>
        <p:nvPicPr>
          <p:cNvPr id="5" name="Picture 4"/>
          <p:cNvPicPr>
            <a:picLocks noChangeAspect="1"/>
          </p:cNvPicPr>
          <p:nvPr/>
        </p:nvPicPr>
        <p:blipFill>
          <a:blip r:embed="rId3"/>
          <a:stretch>
            <a:fillRect/>
          </a:stretch>
        </p:blipFill>
        <p:spPr>
          <a:xfrm>
            <a:off x="3484172" y="5423337"/>
            <a:ext cx="2327347" cy="1434663"/>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9A47B-2006-4891-9A93-AFA1F90EB9CD}" type="datetimeFigureOut">
              <a:rPr lang="en-US" smtClean="0"/>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2327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38556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60600" y="381000"/>
            <a:ext cx="6281738"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685800" y="61722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124200" y="61722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6553200" y="6096000"/>
            <a:ext cx="1905000" cy="457200"/>
          </a:xfrm>
          <a:prstGeom prst="rect">
            <a:avLst/>
          </a:prstGeom>
        </p:spPr>
        <p:txBody>
          <a:bodyPr/>
          <a:lstStyle>
            <a:lvl1pPr>
              <a:defRPr/>
            </a:lvl1pPr>
          </a:lstStyle>
          <a:p>
            <a:pPr>
              <a:defRPr/>
            </a:pPr>
            <a:fld id="{4D2B911A-D479-47FF-8519-1649DF8A91E1}" type="slidenum">
              <a:rPr lang="en-US"/>
              <a:pPr>
                <a:defRPr/>
              </a:pPr>
              <a:t>‹#›</a:t>
            </a:fld>
            <a:endParaRPr lang="en-US" dirty="0"/>
          </a:p>
        </p:txBody>
      </p:sp>
    </p:spTree>
    <p:extLst>
      <p:ext uri="{BB962C8B-B14F-4D97-AF65-F5344CB8AC3E}">
        <p14:creationId xmlns:p14="http://schemas.microsoft.com/office/powerpoint/2010/main" val="3273055795"/>
      </p:ext>
    </p:extLst>
  </p:cSld>
  <p:clrMapOvr>
    <a:masterClrMapping/>
  </p:clrMapOvr>
  <p:transition advTm="16720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859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VE"/>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9A47B-2006-4891-9A93-AFA1F90EB9CD}"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2763459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VE"/>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05/12/2013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9A47B-2006-4891-9A93-AFA1F90EB9CD}" type="datetimeFigureOut">
              <a:rPr lang="en-US" smtClean="0"/>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45169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9A47B-2006-4891-9A93-AFA1F90EB9CD}" type="datetimeFigureOut">
              <a:rPr lang="en-US" smtClean="0"/>
              <a:t>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304915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9A47B-2006-4891-9A93-AFA1F90EB9CD}" type="datetimeFigureOut">
              <a:rPr lang="en-US" smtClean="0"/>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200012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9A47B-2006-4891-9A93-AFA1F90EB9CD}"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212039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9A47B-2006-4891-9A93-AFA1F90EB9CD}" type="datetimeFigureOut">
              <a:rPr lang="en-US" smtClean="0"/>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0ADE7-30B5-422E-A222-B688380EDAC6}" type="slidenum">
              <a:rPr lang="en-US" smtClean="0"/>
              <a:t>‹#›</a:t>
            </a:fld>
            <a:endParaRPr lang="en-US"/>
          </a:p>
        </p:txBody>
      </p:sp>
    </p:spTree>
    <p:extLst>
      <p:ext uri="{BB962C8B-B14F-4D97-AF65-F5344CB8AC3E}">
        <p14:creationId xmlns:p14="http://schemas.microsoft.com/office/powerpoint/2010/main" val="73416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9A47B-2006-4891-9A93-AFA1F90EB9CD}" type="datetimeFigureOut">
              <a:rPr lang="en-US" smtClean="0"/>
              <a:t>12/5/2013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0ADE7-30B5-422E-A222-B688380EDAC6}" type="slidenum">
              <a:rPr lang="en-US" smtClean="0"/>
              <a:t>‹#›</a:t>
            </a:fld>
            <a:endParaRPr lang="en-US" dirty="0"/>
          </a:p>
        </p:txBody>
      </p:sp>
      <p:pic>
        <p:nvPicPr>
          <p:cNvPr id="7" name="Picture 2" descr="C:\Users\cialdelr\Documents\KMC\LogoPAHO - Copy.jpg"/>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8153400" y="59245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02448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12059-3632-4AF1-99EB-433BD8E783A4}" type="datetimeFigureOut">
              <a:rPr lang="en-US" smtClean="0"/>
              <a:t>12/5/2013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2DA85-BA43-4186-BE23-F0192052D672}" type="slidenum">
              <a:rPr lang="en-US" smtClean="0"/>
              <a:t>‹#›</a:t>
            </a:fld>
            <a:endParaRPr lang="en-US"/>
          </a:p>
        </p:txBody>
      </p:sp>
    </p:spTree>
    <p:extLst>
      <p:ext uri="{BB962C8B-B14F-4D97-AF65-F5344CB8AC3E}">
        <p14:creationId xmlns:p14="http://schemas.microsoft.com/office/powerpoint/2010/main" val="135446397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4"/>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5"/>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780"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05/12/2013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p:nvPr/>
        </p:nvSpPr>
        <p:spPr>
          <a:xfrm>
            <a:off x="433137" y="737294"/>
            <a:ext cx="8421751" cy="1384995"/>
          </a:xfrm>
          <a:prstGeom prst="rect">
            <a:avLst/>
          </a:prstGeom>
          <a:noFill/>
        </p:spPr>
        <p:txBody>
          <a:bodyPr wrap="square" rtlCol="0">
            <a:spAutoFit/>
          </a:bodyPr>
          <a:lstStyle/>
          <a:p>
            <a:pPr algn="ctr"/>
            <a:r>
              <a:rPr lang="en-CA" sz="4200" b="1" dirty="0" smtClean="0">
                <a:solidFill>
                  <a:schemeClr val="bg1"/>
                </a:solidFill>
                <a:latin typeface="Calibri" pitchFamily="34" charset="0"/>
              </a:rPr>
              <a:t>Universal Health Coverage: </a:t>
            </a:r>
          </a:p>
          <a:p>
            <a:pPr algn="ctr"/>
            <a:r>
              <a:rPr lang="en-CA" sz="4200" b="1" dirty="0" smtClean="0">
                <a:solidFill>
                  <a:schemeClr val="bg1"/>
                </a:solidFill>
                <a:latin typeface="Calibri" pitchFamily="34" charset="0"/>
              </a:rPr>
              <a:t>The Regional Agenda</a:t>
            </a:r>
            <a:endParaRPr lang="en-CA" sz="3200" b="1" dirty="0" smtClean="0">
              <a:solidFill>
                <a:schemeClr val="bg1"/>
              </a:solidFill>
              <a:latin typeface="Calibri" pitchFamily="34" charset="0"/>
            </a:endParaRPr>
          </a:p>
        </p:txBody>
      </p:sp>
      <p:sp>
        <p:nvSpPr>
          <p:cNvPr id="3" name="6 CuadroTexto"/>
          <p:cNvSpPr txBox="1"/>
          <p:nvPr/>
        </p:nvSpPr>
        <p:spPr>
          <a:xfrm>
            <a:off x="1" y="2990292"/>
            <a:ext cx="9254358" cy="1569660"/>
          </a:xfrm>
          <a:prstGeom prst="rect">
            <a:avLst/>
          </a:prstGeom>
          <a:noFill/>
        </p:spPr>
        <p:txBody>
          <a:bodyPr wrap="square" rtlCol="0">
            <a:spAutoFit/>
          </a:bodyPr>
          <a:lstStyle/>
          <a:p>
            <a:pPr algn="ctr"/>
            <a:r>
              <a:rPr lang="en-CA" sz="2400" b="1" dirty="0" smtClean="0">
                <a:solidFill>
                  <a:schemeClr val="bg1"/>
                </a:solidFill>
                <a:latin typeface="Calibri" pitchFamily="34" charset="0"/>
              </a:rPr>
              <a:t>Cristian Morales</a:t>
            </a:r>
          </a:p>
          <a:p>
            <a:pPr algn="ctr"/>
            <a:endParaRPr lang="en-CA" b="1" dirty="0" smtClean="0">
              <a:solidFill>
                <a:schemeClr val="bg1"/>
              </a:solidFill>
              <a:latin typeface="Calibri" pitchFamily="34" charset="0"/>
            </a:endParaRPr>
          </a:p>
          <a:p>
            <a:pPr algn="ctr"/>
            <a:endParaRPr lang="en-CA" b="1" dirty="0" smtClean="0">
              <a:solidFill>
                <a:schemeClr val="bg1"/>
              </a:solidFill>
              <a:latin typeface="Calibri" pitchFamily="34" charset="0"/>
            </a:endParaRPr>
          </a:p>
          <a:p>
            <a:pPr algn="ctr"/>
            <a:r>
              <a:rPr lang="en-CA" b="1" dirty="0" smtClean="0">
                <a:solidFill>
                  <a:schemeClr val="bg1"/>
                </a:solidFill>
                <a:latin typeface="Calibri" pitchFamily="34" charset="0"/>
              </a:rPr>
              <a:t>Regional Advisor, Financing and Health Economics</a:t>
            </a:r>
          </a:p>
          <a:p>
            <a:pPr algn="ctr"/>
            <a:r>
              <a:rPr lang="en-CA" b="1" dirty="0" smtClean="0">
                <a:solidFill>
                  <a:schemeClr val="bg1"/>
                </a:solidFill>
                <a:latin typeface="Calibri" pitchFamily="34" charset="0"/>
              </a:rPr>
              <a:t>(moralesc@paho.org)</a:t>
            </a:r>
            <a:endParaRPr lang="en-CA" b="1" dirty="0">
              <a:solidFill>
                <a:schemeClr val="bg1"/>
              </a:solidFill>
              <a:latin typeface="Calibri" pitchFamily="34" charset="0"/>
            </a:endParaRPr>
          </a:p>
        </p:txBody>
      </p:sp>
    </p:spTree>
    <p:extLst>
      <p:ext uri="{BB962C8B-B14F-4D97-AF65-F5344CB8AC3E}">
        <p14:creationId xmlns:p14="http://schemas.microsoft.com/office/powerpoint/2010/main" val="362703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18080"/>
            <a:ext cx="8229600" cy="639763"/>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lvl1pPr algn="ctr" defTabSz="914400" eaLnBrk="1" latinLnBrk="0" hangingPunct="1">
              <a:buNone/>
              <a:defRPr sz="4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stStyle>
          <a:p>
            <a:r>
              <a:rPr lang="es-ES" dirty="0" err="1" smtClean="0"/>
              <a:t>What</a:t>
            </a:r>
            <a:r>
              <a:rPr lang="es-ES" dirty="0" smtClean="0"/>
              <a:t> UHC </a:t>
            </a:r>
            <a:r>
              <a:rPr lang="es-ES" dirty="0" err="1" smtClean="0"/>
              <a:t>is</a:t>
            </a:r>
            <a:r>
              <a:rPr lang="es-ES" dirty="0" smtClean="0"/>
              <a:t> </a:t>
            </a:r>
            <a:r>
              <a:rPr lang="es-ES" dirty="0" err="1" smtClean="0"/>
              <a:t>not</a:t>
            </a:r>
            <a:r>
              <a:rPr lang="es-ES" dirty="0" smtClean="0"/>
              <a:t>?</a:t>
            </a:r>
            <a:endParaRPr lang="es-ES" dirty="0"/>
          </a:p>
        </p:txBody>
      </p:sp>
      <p:sp>
        <p:nvSpPr>
          <p:cNvPr id="5" name="TextBox 4"/>
          <p:cNvSpPr txBox="1">
            <a:spLocks noChangeArrowheads="1"/>
          </p:cNvSpPr>
          <p:nvPr/>
        </p:nvSpPr>
        <p:spPr bwMode="auto">
          <a:xfrm>
            <a:off x="457200" y="2033649"/>
            <a:ext cx="795633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Aft>
                <a:spcPts val="1200"/>
              </a:spcAft>
              <a:buFont typeface="Arial" charset="0"/>
              <a:buChar char="•"/>
              <a:defRPr/>
            </a:pPr>
            <a:r>
              <a:rPr lang="en-CA" kern="0" dirty="0" smtClean="0">
                <a:solidFill>
                  <a:srgbClr val="0070C0"/>
                </a:solidFill>
                <a:latin typeface="+mj-lt"/>
              </a:rPr>
              <a:t>UHC is not only about treatment/curative care</a:t>
            </a:r>
          </a:p>
          <a:p>
            <a:pPr>
              <a:spcAft>
                <a:spcPts val="1200"/>
              </a:spcAft>
              <a:buFont typeface="Arial" charset="0"/>
              <a:buChar char="•"/>
              <a:defRPr/>
            </a:pPr>
            <a:r>
              <a:rPr lang="en-CA" kern="0" dirty="0" smtClean="0">
                <a:solidFill>
                  <a:srgbClr val="0070C0"/>
                </a:solidFill>
                <a:latin typeface="+mj-lt"/>
              </a:rPr>
              <a:t>UHC is not only about financial protection</a:t>
            </a:r>
          </a:p>
          <a:p>
            <a:pPr>
              <a:spcAft>
                <a:spcPts val="1200"/>
              </a:spcAft>
              <a:buFont typeface="Arial" charset="0"/>
              <a:buChar char="•"/>
              <a:defRPr/>
            </a:pPr>
            <a:r>
              <a:rPr lang="en-CA" kern="0" dirty="0" smtClean="0">
                <a:solidFill>
                  <a:srgbClr val="0070C0"/>
                </a:solidFill>
                <a:latin typeface="+mj-lt"/>
              </a:rPr>
              <a:t>UHC is not a strategy which excludes priority health programs</a:t>
            </a:r>
          </a:p>
          <a:p>
            <a:pPr>
              <a:spcAft>
                <a:spcPts val="1200"/>
              </a:spcAft>
              <a:buFont typeface="Arial" charset="0"/>
              <a:buChar char="•"/>
              <a:defRPr/>
            </a:pPr>
            <a:r>
              <a:rPr lang="en-CA" kern="0" dirty="0" smtClean="0">
                <a:solidFill>
                  <a:srgbClr val="0070C0"/>
                </a:solidFill>
                <a:latin typeface="+mj-lt"/>
              </a:rPr>
              <a:t>UHC is not about ensuring </a:t>
            </a:r>
            <a:r>
              <a:rPr lang="en-CA" b="1" kern="0" dirty="0" smtClean="0">
                <a:solidFill>
                  <a:srgbClr val="0070C0"/>
                </a:solidFill>
                <a:latin typeface="+mj-lt"/>
              </a:rPr>
              <a:t>a minimum package </a:t>
            </a:r>
            <a:r>
              <a:rPr lang="en-CA" kern="0" dirty="0" smtClean="0">
                <a:solidFill>
                  <a:srgbClr val="0070C0"/>
                </a:solidFill>
                <a:latin typeface="+mj-lt"/>
              </a:rPr>
              <a:t>of health services</a:t>
            </a:r>
          </a:p>
          <a:p>
            <a:pPr>
              <a:spcAft>
                <a:spcPts val="1200"/>
              </a:spcAft>
              <a:buFont typeface="Arial" charset="0"/>
              <a:buChar char="•"/>
              <a:defRPr/>
            </a:pPr>
            <a:r>
              <a:rPr lang="en-CA" kern="0" dirty="0" smtClean="0">
                <a:solidFill>
                  <a:srgbClr val="0070C0"/>
                </a:solidFill>
                <a:latin typeface="+mj-lt"/>
              </a:rPr>
              <a:t>UHC is not about privatizing the health system</a:t>
            </a:r>
          </a:p>
          <a:p>
            <a:pPr>
              <a:spcAft>
                <a:spcPts val="1200"/>
              </a:spcAft>
              <a:buFont typeface="Arial" charset="0"/>
              <a:buChar char="•"/>
              <a:defRPr/>
            </a:pPr>
            <a:r>
              <a:rPr lang="en-CA" kern="0" dirty="0" smtClean="0">
                <a:solidFill>
                  <a:srgbClr val="0070C0"/>
                </a:solidFill>
                <a:latin typeface="+mj-lt"/>
              </a:rPr>
              <a:t>UHC is not necessarily the same that UHI</a:t>
            </a:r>
            <a:endParaRPr lang="en-CA" kern="0" dirty="0">
              <a:solidFill>
                <a:srgbClr val="0070C0"/>
              </a:solidFill>
              <a:latin typeface="+mj-lt"/>
            </a:endParaRPr>
          </a:p>
        </p:txBody>
      </p:sp>
      <p:sp>
        <p:nvSpPr>
          <p:cNvPr id="6" name="Oval 5"/>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11886991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199" y="1910288"/>
            <a:ext cx="8576441" cy="36933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ts val="1200"/>
              </a:spcAft>
              <a:buFont typeface="Arial" charset="0"/>
            </a:pPr>
            <a:r>
              <a:rPr lang="en-CA" sz="2200" kern="0" dirty="0" smtClean="0">
                <a:solidFill>
                  <a:srgbClr val="0070C0"/>
                </a:solidFill>
                <a:latin typeface="+mj-lt"/>
                <a:ea typeface="MS PGothic" pitchFamily="34" charset="-128"/>
              </a:rPr>
              <a:t>Depends on the meaning of Health Insurance</a:t>
            </a:r>
          </a:p>
          <a:p>
            <a:pPr fontAlgn="base">
              <a:spcBef>
                <a:spcPct val="0"/>
              </a:spcBef>
              <a:spcAft>
                <a:spcPts val="1200"/>
              </a:spcAft>
              <a:buFont typeface="Arial" charset="0"/>
            </a:pPr>
            <a:r>
              <a:rPr lang="en-CA" sz="2200" kern="0" dirty="0" smtClean="0">
                <a:solidFill>
                  <a:srgbClr val="0070C0"/>
                </a:solidFill>
                <a:latin typeface="+mj-lt"/>
                <a:ea typeface="MS PGothic" pitchFamily="34" charset="-128"/>
              </a:rPr>
              <a:t>The insurance function:</a:t>
            </a:r>
          </a:p>
          <a:p>
            <a:pPr lvl="1" fontAlgn="base">
              <a:spcBef>
                <a:spcPct val="0"/>
              </a:spcBef>
              <a:spcAft>
                <a:spcPts val="1200"/>
              </a:spcAft>
              <a:buFont typeface="Arial" charset="0"/>
            </a:pPr>
            <a:r>
              <a:rPr lang="en-CA" sz="1800" kern="0" dirty="0" smtClean="0">
                <a:solidFill>
                  <a:srgbClr val="0070C0"/>
                </a:solidFill>
                <a:latin typeface="+mj-lt"/>
                <a:ea typeface="MS PGothic" pitchFamily="34" charset="-128"/>
              </a:rPr>
              <a:t>Access to needed services with a certain level of quality ensuring effectiveness</a:t>
            </a:r>
          </a:p>
          <a:p>
            <a:pPr lvl="1" fontAlgn="base">
              <a:spcBef>
                <a:spcPct val="0"/>
              </a:spcBef>
              <a:spcAft>
                <a:spcPts val="1200"/>
              </a:spcAft>
              <a:buFont typeface="Arial" charset="0"/>
            </a:pPr>
            <a:r>
              <a:rPr lang="en-CA" sz="1800" kern="0" dirty="0" smtClean="0">
                <a:solidFill>
                  <a:srgbClr val="0070C0"/>
                </a:solidFill>
                <a:latin typeface="+mj-lt"/>
                <a:ea typeface="MS PGothic" pitchFamily="34" charset="-128"/>
              </a:rPr>
              <a:t>Financial protection</a:t>
            </a:r>
          </a:p>
          <a:p>
            <a:pPr fontAlgn="base">
              <a:spcBef>
                <a:spcPct val="0"/>
              </a:spcBef>
              <a:spcAft>
                <a:spcPts val="1200"/>
              </a:spcAft>
              <a:buFont typeface="Arial" charset="0"/>
            </a:pPr>
            <a:r>
              <a:rPr lang="en-CA" sz="2200" kern="0" dirty="0" smtClean="0">
                <a:solidFill>
                  <a:srgbClr val="0070C0"/>
                </a:solidFill>
                <a:latin typeface="+mj-lt"/>
                <a:ea typeface="MS PGothic" pitchFamily="34" charset="-128"/>
              </a:rPr>
              <a:t>To insure all the population is an objective of the health system but an insurance as an institutional arrangement is not</a:t>
            </a:r>
          </a:p>
          <a:p>
            <a:pPr fontAlgn="base">
              <a:spcBef>
                <a:spcPct val="0"/>
              </a:spcBef>
              <a:spcAft>
                <a:spcPts val="1200"/>
              </a:spcAft>
              <a:buFont typeface="Arial" charset="0"/>
            </a:pPr>
            <a:r>
              <a:rPr lang="en-CA" sz="2200" kern="0" dirty="0" smtClean="0">
                <a:solidFill>
                  <a:srgbClr val="0070C0"/>
                </a:solidFill>
                <a:latin typeface="+mj-lt"/>
                <a:ea typeface="MS PGothic" pitchFamily="34" charset="-128"/>
              </a:rPr>
              <a:t>So, countries could make progress toward UHC from an approach of structured pluralism or from national health systems, from work contributions to general taxation</a:t>
            </a:r>
          </a:p>
        </p:txBody>
      </p:sp>
      <p:sp>
        <p:nvSpPr>
          <p:cNvPr id="5" name="4 Título"/>
          <p:cNvSpPr>
            <a:spLocks noGrp="1"/>
          </p:cNvSpPr>
          <p:nvPr>
            <p:ph type="title"/>
          </p:nvPr>
        </p:nvSpPr>
        <p:spPr>
          <a:xfrm>
            <a:off x="457200" y="126120"/>
            <a:ext cx="8229600" cy="890752"/>
          </a:xfrm>
        </p:spPr>
        <p:txBody>
          <a:bodyPr/>
          <a:lstStyle/>
          <a:p>
            <a:r>
              <a:rPr lang="en-CA" sz="4400" dirty="0" smtClean="0"/>
              <a:t>UHC = Health Insurance (?)</a:t>
            </a:r>
            <a:endParaRPr lang="en-CA" sz="4400" dirty="0"/>
          </a:p>
        </p:txBody>
      </p:sp>
      <p:sp>
        <p:nvSpPr>
          <p:cNvPr id="6" name="5 CuadroTexto"/>
          <p:cNvSpPr txBox="1"/>
          <p:nvPr/>
        </p:nvSpPr>
        <p:spPr>
          <a:xfrm>
            <a:off x="116927" y="6548715"/>
            <a:ext cx="3268844" cy="246221"/>
          </a:xfrm>
          <a:prstGeom prst="rect">
            <a:avLst/>
          </a:prstGeom>
          <a:noFill/>
        </p:spPr>
        <p:txBody>
          <a:bodyPr wrap="none" rtlCol="0">
            <a:spAutoFit/>
          </a:bodyPr>
          <a:lstStyle/>
          <a:p>
            <a:r>
              <a:rPr lang="en-CA" sz="1000" dirty="0" smtClean="0"/>
              <a:t>Source: adapted from </a:t>
            </a:r>
            <a:r>
              <a:rPr lang="en-CA" sz="1000" dirty="0" err="1" smtClean="0"/>
              <a:t>Kutzin</a:t>
            </a:r>
            <a:r>
              <a:rPr lang="en-CA" sz="1000" dirty="0" smtClean="0"/>
              <a:t> (WHO), Nov 2012, WDC</a:t>
            </a:r>
            <a:endParaRPr lang="en-CA" sz="1000" dirty="0"/>
          </a:p>
        </p:txBody>
      </p:sp>
      <p:sp>
        <p:nvSpPr>
          <p:cNvPr id="7" name="Oval 6"/>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TextBox 7"/>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31375304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533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sz="3200" kern="0" dirty="0" smtClean="0">
                <a:solidFill>
                  <a:srgbClr val="0070C0"/>
                </a:solidFill>
                <a:latin typeface="Calibri" pitchFamily="34" charset="0"/>
              </a:rPr>
              <a:t>Global/Regional Mandates &amp; Initiatives</a:t>
            </a:r>
            <a:endParaRPr lang="en-US" sz="3200" kern="0" dirty="0">
              <a:solidFill>
                <a:srgbClr val="0070C0"/>
              </a:solidFill>
              <a:latin typeface="Calibri" pitchFamily="34" charset="0"/>
            </a:endParaRPr>
          </a:p>
        </p:txBody>
      </p:sp>
      <p:sp>
        <p:nvSpPr>
          <p:cNvPr id="6" name="TextBox 5"/>
          <p:cNvSpPr txBox="1">
            <a:spLocks noChangeArrowheads="1"/>
          </p:cNvSpPr>
          <p:nvPr/>
        </p:nvSpPr>
        <p:spPr bwMode="auto">
          <a:xfrm>
            <a:off x="535672" y="1801504"/>
            <a:ext cx="466412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spcAft>
                <a:spcPts val="1200"/>
              </a:spcAft>
              <a:buFont typeface="Arial" charset="0"/>
              <a:buChar char="•"/>
              <a:defRPr/>
            </a:pPr>
            <a:r>
              <a:rPr lang="en-GB" sz="2000" dirty="0" smtClean="0">
                <a:solidFill>
                  <a:srgbClr val="0070C0"/>
                </a:solidFill>
                <a:latin typeface="Calibri" pitchFamily="34" charset="0"/>
              </a:rPr>
              <a:t>WHA Resolution 58.33 (2005) &amp; 64.9 (2011) </a:t>
            </a:r>
            <a:r>
              <a:rPr lang="en-GB" sz="2000" dirty="0">
                <a:solidFill>
                  <a:srgbClr val="0070C0"/>
                </a:solidFill>
                <a:latin typeface="Calibri" pitchFamily="34" charset="0"/>
              </a:rPr>
              <a:t>on UHC </a:t>
            </a:r>
            <a:endParaRPr lang="en-GB" sz="2000" dirty="0" smtClean="0">
              <a:solidFill>
                <a:srgbClr val="0070C0"/>
              </a:solidFill>
              <a:latin typeface="Calibri" pitchFamily="34" charset="0"/>
            </a:endParaRPr>
          </a:p>
          <a:p>
            <a:pPr>
              <a:spcAft>
                <a:spcPts val="1200"/>
              </a:spcAft>
              <a:buFont typeface="Arial" charset="0"/>
              <a:buChar char="•"/>
              <a:defRPr/>
            </a:pPr>
            <a:r>
              <a:rPr lang="en-GB" sz="2000" kern="0" dirty="0" smtClean="0">
                <a:solidFill>
                  <a:srgbClr val="0070C0"/>
                </a:solidFill>
                <a:latin typeface="Calibri" pitchFamily="34" charset="0"/>
                <a:ea typeface="+mj-ea"/>
                <a:cs typeface="+mj-cs"/>
              </a:rPr>
              <a:t>WHA 62.12 on PHC (2009)</a:t>
            </a:r>
          </a:p>
          <a:p>
            <a:pPr>
              <a:spcAft>
                <a:spcPts val="1200"/>
              </a:spcAft>
              <a:buFont typeface="Arial" charset="0"/>
              <a:buChar char="•"/>
              <a:defRPr/>
            </a:pPr>
            <a:r>
              <a:rPr lang="en-US" sz="2000" kern="0" dirty="0">
                <a:solidFill>
                  <a:srgbClr val="0070C0"/>
                </a:solidFill>
                <a:latin typeface="Calibri" pitchFamily="34" charset="0"/>
              </a:rPr>
              <a:t>CD 49.R22 on INHSD (2009)</a:t>
            </a:r>
          </a:p>
          <a:p>
            <a:pPr>
              <a:spcAft>
                <a:spcPts val="1200"/>
              </a:spcAft>
              <a:buFont typeface="Arial" charset="0"/>
              <a:buChar char="•"/>
              <a:defRPr/>
            </a:pPr>
            <a:r>
              <a:rPr lang="en-GB" sz="2000" kern="0" dirty="0" smtClean="0">
                <a:solidFill>
                  <a:srgbClr val="0070C0"/>
                </a:solidFill>
                <a:latin typeface="Calibri" pitchFamily="34" charset="0"/>
                <a:ea typeface="+mj-ea"/>
                <a:cs typeface="+mj-cs"/>
              </a:rPr>
              <a:t>Rio Declaration (2012) </a:t>
            </a:r>
          </a:p>
          <a:p>
            <a:pPr>
              <a:spcAft>
                <a:spcPts val="1200"/>
              </a:spcAft>
              <a:buFont typeface="Arial" charset="0"/>
              <a:buChar char="•"/>
              <a:defRPr/>
            </a:pPr>
            <a:r>
              <a:rPr lang="en-US" sz="2000" kern="0" dirty="0" smtClean="0">
                <a:solidFill>
                  <a:srgbClr val="0070C0"/>
                </a:solidFill>
                <a:latin typeface="Calibri" pitchFamily="34" charset="0"/>
                <a:ea typeface="+mj-ea"/>
                <a:cs typeface="+mj-cs"/>
              </a:rPr>
              <a:t>Sustainable development </a:t>
            </a:r>
            <a:r>
              <a:rPr lang="en-US" sz="2000" kern="0" dirty="0">
                <a:solidFill>
                  <a:srgbClr val="0070C0"/>
                </a:solidFill>
                <a:latin typeface="Calibri" pitchFamily="34" charset="0"/>
                <a:ea typeface="+mj-ea"/>
                <a:cs typeface="+mj-cs"/>
              </a:rPr>
              <a:t>a</a:t>
            </a:r>
            <a:r>
              <a:rPr lang="en-US" sz="2000" kern="0" dirty="0" smtClean="0">
                <a:solidFill>
                  <a:srgbClr val="0070C0"/>
                </a:solidFill>
                <a:latin typeface="Calibri" pitchFamily="34" charset="0"/>
                <a:ea typeface="+mj-ea"/>
                <a:cs typeface="+mj-cs"/>
              </a:rPr>
              <a:t>genda post 2015</a:t>
            </a:r>
          </a:p>
          <a:p>
            <a:pPr>
              <a:spcAft>
                <a:spcPts val="1200"/>
              </a:spcAft>
              <a:buFont typeface="Arial" charset="0"/>
              <a:buChar char="•"/>
              <a:defRPr/>
            </a:pPr>
            <a:r>
              <a:rPr lang="en-US" sz="2000" kern="0" dirty="0" smtClean="0">
                <a:solidFill>
                  <a:srgbClr val="0070C0"/>
                </a:solidFill>
                <a:latin typeface="Calibri" pitchFamily="34" charset="0"/>
                <a:ea typeface="+mj-ea"/>
                <a:cs typeface="+mj-cs"/>
              </a:rPr>
              <a:t>Health Agenda of the Americas 2008-2017</a:t>
            </a:r>
          </a:p>
          <a:p>
            <a:pPr>
              <a:spcAft>
                <a:spcPts val="1200"/>
              </a:spcAft>
              <a:buFont typeface="Arial" charset="0"/>
              <a:buChar char="•"/>
              <a:defRPr/>
            </a:pPr>
            <a:r>
              <a:rPr lang="en-US" sz="2000" kern="0" dirty="0" smtClean="0">
                <a:solidFill>
                  <a:srgbClr val="0070C0"/>
                </a:solidFill>
                <a:latin typeface="Calibri" pitchFamily="34" charset="0"/>
                <a:ea typeface="+mj-ea"/>
                <a:cs typeface="+mj-cs"/>
              </a:rPr>
              <a:t>CE152.R4 Social Protection in Health project of resolution (2013)</a:t>
            </a:r>
          </a:p>
        </p:txBody>
      </p:sp>
      <p:pic>
        <p:nvPicPr>
          <p:cNvPr id="29700" name="Picture 4" descr="G:\8756829521_ce4f7b1495_c.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4724"/>
          <a:stretch/>
        </p:blipFill>
        <p:spPr bwMode="auto">
          <a:xfrm>
            <a:off x="5181600" y="1983272"/>
            <a:ext cx="3351250" cy="3426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Oval 6"/>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TextBox 7"/>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Tree>
    <p:extLst>
      <p:ext uri="{BB962C8B-B14F-4D97-AF65-F5344CB8AC3E}">
        <p14:creationId xmlns:p14="http://schemas.microsoft.com/office/powerpoint/2010/main" val="3297306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Freeform 42"/>
          <p:cNvSpPr>
            <a:spLocks/>
          </p:cNvSpPr>
          <p:nvPr/>
        </p:nvSpPr>
        <p:spPr bwMode="auto">
          <a:xfrm>
            <a:off x="5086973" y="2412128"/>
            <a:ext cx="1008063" cy="132006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latin typeface="Calibri" pitchFamily="34" charset="0"/>
            </a:endParaRPr>
          </a:p>
        </p:txBody>
      </p:sp>
      <p:sp>
        <p:nvSpPr>
          <p:cNvPr id="2057" name="Freeform 9"/>
          <p:cNvSpPr>
            <a:spLocks/>
          </p:cNvSpPr>
          <p:nvPr/>
        </p:nvSpPr>
        <p:spPr bwMode="auto">
          <a:xfrm>
            <a:off x="1908175" y="2301766"/>
            <a:ext cx="1223963" cy="2640122"/>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latin typeface="Calibri" pitchFamily="34" charset="0"/>
            </a:endParaRPr>
          </a:p>
        </p:txBody>
      </p:sp>
      <p:sp>
        <p:nvSpPr>
          <p:cNvPr id="2059" name="Freeform 11"/>
          <p:cNvSpPr>
            <a:spLocks/>
          </p:cNvSpPr>
          <p:nvPr/>
        </p:nvSpPr>
        <p:spPr bwMode="auto">
          <a:xfrm>
            <a:off x="1403350" y="1487862"/>
            <a:ext cx="1557283" cy="3097213"/>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latin typeface="Calibri" pitchFamily="34" charset="0"/>
            </a:endParaRPr>
          </a:p>
        </p:txBody>
      </p:sp>
      <p:sp>
        <p:nvSpPr>
          <p:cNvPr id="2066" name="Freeform 18"/>
          <p:cNvSpPr>
            <a:spLocks/>
          </p:cNvSpPr>
          <p:nvPr/>
        </p:nvSpPr>
        <p:spPr bwMode="auto">
          <a:xfrm>
            <a:off x="5253800" y="1527683"/>
            <a:ext cx="2944265" cy="237752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latin typeface="Calibri" pitchFamily="34" charset="0"/>
            </a:endParaRPr>
          </a:p>
        </p:txBody>
      </p:sp>
      <p:sp>
        <p:nvSpPr>
          <p:cNvPr id="2078" name="Oval 30"/>
          <p:cNvSpPr>
            <a:spLocks noChangeArrowheads="1"/>
          </p:cNvSpPr>
          <p:nvPr/>
        </p:nvSpPr>
        <p:spPr bwMode="auto">
          <a:xfrm>
            <a:off x="7121931" y="4087061"/>
            <a:ext cx="1881293" cy="1243841"/>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n-CA" dirty="0">
              <a:latin typeface="Calibri" pitchFamily="34" charset="0"/>
            </a:endParaRPr>
          </a:p>
        </p:txBody>
      </p:sp>
      <p:sp>
        <p:nvSpPr>
          <p:cNvPr id="2084" name="Text Box 36"/>
          <p:cNvSpPr txBox="1">
            <a:spLocks noChangeArrowheads="1"/>
          </p:cNvSpPr>
          <p:nvPr/>
        </p:nvSpPr>
        <p:spPr bwMode="auto">
          <a:xfrm>
            <a:off x="7250852" y="4363568"/>
            <a:ext cx="1752371" cy="707886"/>
          </a:xfrm>
          <a:prstGeom prst="rect">
            <a:avLst/>
          </a:prstGeom>
          <a:noFill/>
          <a:ln>
            <a:noFill/>
          </a:ln>
          <a:effectLst/>
          <a:extLst/>
        </p:spPr>
        <p:txBody>
          <a:bodyPr wrap="square">
            <a:spAutoFit/>
          </a:bodyPr>
          <a:lstStyle/>
          <a:p>
            <a:pPr algn="ctr"/>
            <a:r>
              <a:rPr kumimoji="1" lang="en-CA" sz="2000" b="1" dirty="0" smtClean="0">
                <a:latin typeface="Calibri" pitchFamily="34" charset="0"/>
              </a:rPr>
              <a:t>Social Security  Network</a:t>
            </a:r>
            <a:endParaRPr kumimoji="1" lang="en-CA" sz="1600" b="1" dirty="0">
              <a:latin typeface="Calibri" pitchFamily="34" charset="0"/>
            </a:endParaRPr>
          </a:p>
        </p:txBody>
      </p:sp>
      <p:sp>
        <p:nvSpPr>
          <p:cNvPr id="2088" name="Oval 40"/>
          <p:cNvSpPr>
            <a:spLocks noChangeArrowheads="1"/>
          </p:cNvSpPr>
          <p:nvPr/>
        </p:nvSpPr>
        <p:spPr bwMode="auto">
          <a:xfrm>
            <a:off x="5175126" y="3911571"/>
            <a:ext cx="1777453" cy="1277436"/>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n-CA" dirty="0">
              <a:latin typeface="Calibri" pitchFamily="34" charset="0"/>
            </a:endParaRPr>
          </a:p>
        </p:txBody>
      </p:sp>
      <p:sp>
        <p:nvSpPr>
          <p:cNvPr id="2089" name="Text Box 41"/>
          <p:cNvSpPr txBox="1">
            <a:spLocks noChangeArrowheads="1"/>
          </p:cNvSpPr>
          <p:nvPr/>
        </p:nvSpPr>
        <p:spPr bwMode="auto">
          <a:xfrm>
            <a:off x="5230218" y="4103721"/>
            <a:ext cx="1675063" cy="1015663"/>
          </a:xfrm>
          <a:prstGeom prst="rect">
            <a:avLst/>
          </a:prstGeom>
          <a:noFill/>
          <a:ln>
            <a:noFill/>
          </a:ln>
          <a:effectLst/>
          <a:extLst/>
        </p:spPr>
        <p:txBody>
          <a:bodyPr wrap="square">
            <a:spAutoFit/>
          </a:bodyPr>
          <a:lstStyle/>
          <a:p>
            <a:pPr algn="ctr"/>
            <a:r>
              <a:rPr kumimoji="1" lang="en-CA" sz="2200" b="1" dirty="0" smtClean="0">
                <a:latin typeface="Calibri" pitchFamily="34" charset="0"/>
              </a:rPr>
              <a:t>Private network</a:t>
            </a:r>
          </a:p>
          <a:p>
            <a:pPr algn="ctr"/>
            <a:endParaRPr kumimoji="1" lang="en-CA" sz="1600" b="1" dirty="0">
              <a:latin typeface="Calibri" pitchFamily="34" charset="0"/>
            </a:endParaRPr>
          </a:p>
        </p:txBody>
      </p:sp>
      <p:sp>
        <p:nvSpPr>
          <p:cNvPr id="2095" name="Freeform 47"/>
          <p:cNvSpPr>
            <a:spLocks/>
          </p:cNvSpPr>
          <p:nvPr/>
        </p:nvSpPr>
        <p:spPr bwMode="auto">
          <a:xfrm>
            <a:off x="755337" y="620713"/>
            <a:ext cx="2160901" cy="4245208"/>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latin typeface="Calibri" pitchFamily="34" charset="0"/>
            </a:endParaRPr>
          </a:p>
        </p:txBody>
      </p:sp>
      <p:sp>
        <p:nvSpPr>
          <p:cNvPr id="2097" name="AutoShape 49"/>
          <p:cNvSpPr>
            <a:spLocks noChangeArrowheads="1"/>
          </p:cNvSpPr>
          <p:nvPr/>
        </p:nvSpPr>
        <p:spPr bwMode="auto">
          <a:xfrm rot="16200000">
            <a:off x="-214189" y="1945328"/>
            <a:ext cx="2035102"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n-CA" b="1" dirty="0" smtClean="0">
                <a:solidFill>
                  <a:schemeClr val="bg1"/>
                </a:solidFill>
                <a:latin typeface="Calibri" pitchFamily="34" charset="0"/>
              </a:rPr>
              <a:t>General taxation / </a:t>
            </a:r>
          </a:p>
          <a:p>
            <a:pPr algn="ctr"/>
            <a:r>
              <a:rPr kumimoji="1" lang="en-CA" b="1" dirty="0" err="1" smtClean="0">
                <a:solidFill>
                  <a:schemeClr val="bg1"/>
                </a:solidFill>
                <a:latin typeface="Calibri" pitchFamily="34" charset="0"/>
              </a:rPr>
              <a:t>Ntl</a:t>
            </a:r>
            <a:r>
              <a:rPr kumimoji="1" lang="en-CA" b="1" dirty="0" smtClean="0">
                <a:solidFill>
                  <a:schemeClr val="bg1"/>
                </a:solidFill>
                <a:latin typeface="Calibri" pitchFamily="34" charset="0"/>
              </a:rPr>
              <a:t> treasury</a:t>
            </a:r>
          </a:p>
        </p:txBody>
      </p:sp>
      <p:sp>
        <p:nvSpPr>
          <p:cNvPr id="2098" name="Freeform 50"/>
          <p:cNvSpPr>
            <a:spLocks/>
          </p:cNvSpPr>
          <p:nvPr/>
        </p:nvSpPr>
        <p:spPr bwMode="auto">
          <a:xfrm>
            <a:off x="3738920" y="434708"/>
            <a:ext cx="3357277" cy="2230782"/>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CA" dirty="0">
              <a:latin typeface="Calibri" pitchFamily="34" charset="0"/>
            </a:endParaRPr>
          </a:p>
        </p:txBody>
      </p:sp>
      <p:sp>
        <p:nvSpPr>
          <p:cNvPr id="2101" name="AutoShape 53"/>
          <p:cNvSpPr>
            <a:spLocks/>
          </p:cNvSpPr>
          <p:nvPr/>
        </p:nvSpPr>
        <p:spPr bwMode="auto">
          <a:xfrm>
            <a:off x="2700338" y="3621416"/>
            <a:ext cx="215900" cy="1980407"/>
          </a:xfrm>
          <a:prstGeom prst="rightBrace">
            <a:avLst>
              <a:gd name="adj1" fmla="val 10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latin typeface="Calibri" pitchFamily="34" charset="0"/>
            </a:endParaRPr>
          </a:p>
        </p:txBody>
      </p:sp>
      <p:sp>
        <p:nvSpPr>
          <p:cNvPr id="2106" name="AutoShape 58"/>
          <p:cNvSpPr>
            <a:spLocks noChangeArrowheads="1"/>
          </p:cNvSpPr>
          <p:nvPr/>
        </p:nvSpPr>
        <p:spPr bwMode="auto">
          <a:xfrm>
            <a:off x="3162102" y="4439541"/>
            <a:ext cx="1717326" cy="803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a:effectLst/>
          <a:extLst/>
        </p:spPr>
        <p:txBody>
          <a:bodyPr wrap="none" anchor="ctr"/>
          <a:lstStyle/>
          <a:p>
            <a:endParaRPr lang="en-CA" dirty="0">
              <a:latin typeface="Calibri" pitchFamily="34" charset="0"/>
            </a:endParaRPr>
          </a:p>
        </p:txBody>
      </p:sp>
      <p:sp>
        <p:nvSpPr>
          <p:cNvPr id="2113" name="AutoShape 65"/>
          <p:cNvSpPr>
            <a:spLocks noChangeArrowheads="1"/>
          </p:cNvSpPr>
          <p:nvPr/>
        </p:nvSpPr>
        <p:spPr bwMode="auto">
          <a:xfrm rot="16200000">
            <a:off x="412639" y="2311558"/>
            <a:ext cx="2408486"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n-CA" b="1" dirty="0" smtClean="0">
                <a:solidFill>
                  <a:schemeClr val="bg1"/>
                </a:solidFill>
                <a:latin typeface="Calibri" pitchFamily="34" charset="0"/>
              </a:rPr>
              <a:t>Contribution from the </a:t>
            </a:r>
          </a:p>
          <a:p>
            <a:pPr algn="ctr"/>
            <a:r>
              <a:rPr kumimoji="1" lang="en-CA" b="1" dirty="0" smtClean="0">
                <a:solidFill>
                  <a:schemeClr val="bg1"/>
                </a:solidFill>
                <a:latin typeface="Calibri" pitchFamily="34" charset="0"/>
              </a:rPr>
              <a:t>Formal labor market</a:t>
            </a:r>
          </a:p>
        </p:txBody>
      </p:sp>
      <p:sp>
        <p:nvSpPr>
          <p:cNvPr id="2096" name="Text Box 48"/>
          <p:cNvSpPr txBox="1">
            <a:spLocks noChangeArrowheads="1"/>
          </p:cNvSpPr>
          <p:nvPr/>
        </p:nvSpPr>
        <p:spPr bwMode="auto">
          <a:xfrm>
            <a:off x="3149825" y="420045"/>
            <a:ext cx="2456926" cy="1938992"/>
          </a:xfrm>
          <a:prstGeom prst="rect">
            <a:avLst/>
          </a:prstGeom>
          <a:solidFill>
            <a:schemeClr val="bg1"/>
          </a:solidFill>
          <a:ln w="31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n-CA" sz="2000" b="1" dirty="0" err="1" smtClean="0">
                <a:solidFill>
                  <a:srgbClr val="080808"/>
                </a:solidFill>
                <a:latin typeface="Calibri" pitchFamily="34" charset="0"/>
              </a:rPr>
              <a:t>MofH</a:t>
            </a:r>
            <a:r>
              <a:rPr kumimoji="1" lang="en-CA" sz="2000" b="1" dirty="0" smtClean="0">
                <a:solidFill>
                  <a:srgbClr val="080808"/>
                </a:solidFill>
                <a:latin typeface="Calibri" pitchFamily="34" charset="0"/>
              </a:rPr>
              <a:t> and central </a:t>
            </a:r>
            <a:r>
              <a:rPr kumimoji="1" lang="en-CA" sz="2000" b="1" dirty="0" err="1" smtClean="0">
                <a:solidFill>
                  <a:srgbClr val="080808"/>
                </a:solidFill>
                <a:latin typeface="Calibri" pitchFamily="34" charset="0"/>
              </a:rPr>
              <a:t>gvt</a:t>
            </a:r>
            <a:endParaRPr kumimoji="1" lang="en-CA" sz="2000" b="1" dirty="0" smtClean="0">
              <a:solidFill>
                <a:srgbClr val="080808"/>
              </a:solidFill>
              <a:latin typeface="Calibri" pitchFamily="34" charset="0"/>
            </a:endParaRPr>
          </a:p>
          <a:p>
            <a:endParaRPr kumimoji="1" lang="en-CA" sz="2000" b="1" dirty="0" smtClean="0">
              <a:solidFill>
                <a:srgbClr val="080808"/>
              </a:solidFill>
              <a:latin typeface="Calibri" pitchFamily="34" charset="0"/>
            </a:endParaRPr>
          </a:p>
          <a:p>
            <a:r>
              <a:rPr kumimoji="1" lang="en-CA" sz="2000" b="1" dirty="0" smtClean="0">
                <a:solidFill>
                  <a:srgbClr val="080808"/>
                </a:solidFill>
                <a:latin typeface="Calibri" pitchFamily="34" charset="0"/>
              </a:rPr>
              <a:t>Social Security</a:t>
            </a:r>
          </a:p>
          <a:p>
            <a:endParaRPr kumimoji="1" lang="en-CA" sz="2000" b="1" dirty="0" smtClean="0">
              <a:solidFill>
                <a:srgbClr val="080808"/>
              </a:solidFill>
              <a:latin typeface="Calibri" pitchFamily="34" charset="0"/>
            </a:endParaRPr>
          </a:p>
          <a:p>
            <a:r>
              <a:rPr kumimoji="1" lang="en-CA" sz="2000" b="1" dirty="0" smtClean="0">
                <a:solidFill>
                  <a:srgbClr val="080808"/>
                </a:solidFill>
                <a:latin typeface="Calibri" pitchFamily="34" charset="0"/>
              </a:rPr>
              <a:t>Management of private insurance</a:t>
            </a:r>
            <a:endParaRPr kumimoji="1" lang="en-CA" sz="2000" b="1" dirty="0">
              <a:solidFill>
                <a:srgbClr val="080808"/>
              </a:solidFill>
              <a:latin typeface="Calibri" pitchFamily="34" charset="0"/>
            </a:endParaRPr>
          </a:p>
        </p:txBody>
      </p:sp>
      <p:sp>
        <p:nvSpPr>
          <p:cNvPr id="37" name="Oval 30"/>
          <p:cNvSpPr>
            <a:spLocks noChangeArrowheads="1"/>
          </p:cNvSpPr>
          <p:nvPr/>
        </p:nvSpPr>
        <p:spPr bwMode="auto">
          <a:xfrm>
            <a:off x="6142334" y="2754765"/>
            <a:ext cx="1959195" cy="1062287"/>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n-CA" dirty="0">
              <a:latin typeface="Calibri" pitchFamily="34" charset="0"/>
            </a:endParaRPr>
          </a:p>
        </p:txBody>
      </p:sp>
      <p:sp>
        <p:nvSpPr>
          <p:cNvPr id="38" name="Text Box 36"/>
          <p:cNvSpPr txBox="1">
            <a:spLocks noChangeArrowheads="1"/>
          </p:cNvSpPr>
          <p:nvPr/>
        </p:nvSpPr>
        <p:spPr bwMode="auto">
          <a:xfrm>
            <a:off x="6223920" y="3049731"/>
            <a:ext cx="18460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n-CA" b="1" dirty="0" err="1" smtClean="0">
                <a:latin typeface="Calibri" pitchFamily="34" charset="0"/>
              </a:rPr>
              <a:t>Moh</a:t>
            </a:r>
            <a:r>
              <a:rPr kumimoji="1" lang="en-CA" b="1" dirty="0" smtClean="0">
                <a:latin typeface="Calibri" pitchFamily="34" charset="0"/>
              </a:rPr>
              <a:t> network</a:t>
            </a:r>
            <a:endParaRPr kumimoji="1" lang="en-CA" sz="1600" b="1" dirty="0">
              <a:latin typeface="Calibri" pitchFamily="34" charset="0"/>
            </a:endParaRPr>
          </a:p>
        </p:txBody>
      </p:sp>
      <p:sp>
        <p:nvSpPr>
          <p:cNvPr id="2" name="Freeform 1"/>
          <p:cNvSpPr/>
          <p:nvPr/>
        </p:nvSpPr>
        <p:spPr>
          <a:xfrm>
            <a:off x="1481959" y="4845431"/>
            <a:ext cx="6794938" cy="1082388"/>
          </a:xfrm>
          <a:custGeom>
            <a:avLst/>
            <a:gdLst>
              <a:gd name="connsiteX0" fmla="*/ 0 w 6794938"/>
              <a:gd name="connsiteY0" fmla="*/ 0 h 851338"/>
              <a:gd name="connsiteX1" fmla="*/ 0 w 6794938"/>
              <a:gd name="connsiteY1" fmla="*/ 851338 h 851338"/>
              <a:gd name="connsiteX2" fmla="*/ 6794938 w 6794938"/>
              <a:gd name="connsiteY2" fmla="*/ 851338 h 851338"/>
            </a:gdLst>
            <a:ahLst/>
            <a:cxnLst>
              <a:cxn ang="0">
                <a:pos x="connsiteX0" y="connsiteY0"/>
              </a:cxn>
              <a:cxn ang="0">
                <a:pos x="connsiteX1" y="connsiteY1"/>
              </a:cxn>
              <a:cxn ang="0">
                <a:pos x="connsiteX2" y="connsiteY2"/>
              </a:cxn>
            </a:cxnLst>
            <a:rect l="l" t="t" r="r" b="b"/>
            <a:pathLst>
              <a:path w="6794938" h="851338">
                <a:moveTo>
                  <a:pt x="0" y="0"/>
                </a:moveTo>
                <a:lnTo>
                  <a:pt x="0" y="851338"/>
                </a:lnTo>
                <a:lnTo>
                  <a:pt x="6794938" y="85133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 name="Straight Arrow Connector 7"/>
          <p:cNvCxnSpPr/>
          <p:nvPr/>
        </p:nvCxnSpPr>
        <p:spPr>
          <a:xfrm flipV="1">
            <a:off x="6048086" y="5353099"/>
            <a:ext cx="0" cy="57472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162212" y="3993682"/>
            <a:ext cx="0" cy="1934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 idx="2"/>
          </p:cNvCxnSpPr>
          <p:nvPr/>
        </p:nvCxnSpPr>
        <p:spPr>
          <a:xfrm flipH="1" flipV="1">
            <a:off x="8260572" y="5189008"/>
            <a:ext cx="16325" cy="7388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utoShape 49"/>
          <p:cNvSpPr>
            <a:spLocks noChangeArrowheads="1"/>
          </p:cNvSpPr>
          <p:nvPr/>
        </p:nvSpPr>
        <p:spPr bwMode="auto">
          <a:xfrm>
            <a:off x="3272879" y="5546832"/>
            <a:ext cx="2304567"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n-CA" b="1" dirty="0" smtClean="0">
                <a:solidFill>
                  <a:schemeClr val="bg1"/>
                </a:solidFill>
                <a:latin typeface="Calibri" pitchFamily="34" charset="0"/>
              </a:rPr>
              <a:t>OOPs</a:t>
            </a:r>
          </a:p>
          <a:p>
            <a:pPr algn="ctr"/>
            <a:r>
              <a:rPr kumimoji="1" lang="en-CA" b="1" dirty="0" smtClean="0">
                <a:solidFill>
                  <a:schemeClr val="bg1"/>
                </a:solidFill>
                <a:latin typeface="Calibri" pitchFamily="34" charset="0"/>
              </a:rPr>
              <a:t>(formal and informal)</a:t>
            </a:r>
            <a:endParaRPr kumimoji="1" lang="en-CA" b="1" dirty="0">
              <a:solidFill>
                <a:schemeClr val="bg1"/>
              </a:solidFill>
              <a:latin typeface="Calibri" pitchFamily="34" charset="0"/>
            </a:endParaRPr>
          </a:p>
        </p:txBody>
      </p:sp>
      <p:sp>
        <p:nvSpPr>
          <p:cNvPr id="51" name="Oval 45"/>
          <p:cNvSpPr>
            <a:spLocks noChangeArrowheads="1"/>
          </p:cNvSpPr>
          <p:nvPr/>
        </p:nvSpPr>
        <p:spPr bwMode="auto">
          <a:xfrm rot="19907948">
            <a:off x="5580537" y="879746"/>
            <a:ext cx="3206404" cy="1485461"/>
          </a:xfrm>
          <a:prstGeom prst="ellipse">
            <a:avLst/>
          </a:prstGeom>
          <a:solidFill>
            <a:srgbClr val="00B0F0"/>
          </a:solidFill>
          <a:ln w="9525">
            <a:solidFill>
              <a:schemeClr val="tx1"/>
            </a:solidFill>
            <a:miter lim="800000"/>
            <a:headEnd/>
            <a:tailEnd/>
          </a:ln>
          <a:effectLst/>
          <a:extLst/>
        </p:spPr>
        <p:txBody>
          <a:bodyPr wrap="none" anchor="ctr"/>
          <a:lstStyle/>
          <a:p>
            <a:endParaRPr lang="en-CA" dirty="0">
              <a:latin typeface="Calibri" pitchFamily="34" charset="0"/>
            </a:endParaRPr>
          </a:p>
        </p:txBody>
      </p:sp>
      <p:sp>
        <p:nvSpPr>
          <p:cNvPr id="52" name="Text Box 46"/>
          <p:cNvSpPr txBox="1">
            <a:spLocks noChangeArrowheads="1"/>
          </p:cNvSpPr>
          <p:nvPr/>
        </p:nvSpPr>
        <p:spPr bwMode="auto">
          <a:xfrm rot="19907948">
            <a:off x="5575742" y="1180675"/>
            <a:ext cx="32454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CA" sz="2000" b="1" dirty="0" smtClean="0">
                <a:solidFill>
                  <a:schemeClr val="bg1"/>
                </a:solidFill>
                <a:latin typeface="Calibri" pitchFamily="34" charset="0"/>
              </a:rPr>
              <a:t>Allocation and management </a:t>
            </a:r>
          </a:p>
          <a:p>
            <a:pPr algn="ctr"/>
            <a:r>
              <a:rPr kumimoji="1" lang="en-CA" sz="2000" b="1" dirty="0" smtClean="0">
                <a:solidFill>
                  <a:schemeClr val="bg1"/>
                </a:solidFill>
                <a:latin typeface="Calibri" pitchFamily="34" charset="0"/>
              </a:rPr>
              <a:t>of resources</a:t>
            </a:r>
          </a:p>
          <a:p>
            <a:pPr algn="ctr"/>
            <a:r>
              <a:rPr kumimoji="1" lang="en-CA" sz="1600" b="1" dirty="0" smtClean="0">
                <a:solidFill>
                  <a:schemeClr val="bg1"/>
                </a:solidFill>
                <a:latin typeface="Calibri" pitchFamily="34" charset="0"/>
              </a:rPr>
              <a:t>(purchase, evaluation, audit,...)</a:t>
            </a:r>
          </a:p>
        </p:txBody>
      </p:sp>
      <p:sp>
        <p:nvSpPr>
          <p:cNvPr id="2093" name="Oval 45"/>
          <p:cNvSpPr>
            <a:spLocks noChangeArrowheads="1"/>
          </p:cNvSpPr>
          <p:nvPr/>
        </p:nvSpPr>
        <p:spPr bwMode="auto">
          <a:xfrm>
            <a:off x="179388" y="4251420"/>
            <a:ext cx="2520950" cy="865188"/>
          </a:xfrm>
          <a:prstGeom prst="ellipse">
            <a:avLst/>
          </a:prstGeom>
          <a:solidFill>
            <a:srgbClr val="FFFF00"/>
          </a:solidFill>
          <a:ln w="9525">
            <a:solidFill>
              <a:schemeClr val="tx1"/>
            </a:solidFill>
            <a:miter lim="800000"/>
            <a:headEnd/>
            <a:tailEnd/>
          </a:ln>
          <a:effectLst/>
          <a:extLst/>
        </p:spPr>
        <p:txBody>
          <a:bodyPr wrap="none" anchor="ctr"/>
          <a:lstStyle/>
          <a:p>
            <a:endParaRPr lang="en-CA" dirty="0">
              <a:latin typeface="Calibri" pitchFamily="34" charset="0"/>
            </a:endParaRPr>
          </a:p>
        </p:txBody>
      </p:sp>
      <p:sp>
        <p:nvSpPr>
          <p:cNvPr id="2094" name="Text Box 46"/>
          <p:cNvSpPr txBox="1">
            <a:spLocks noChangeArrowheads="1"/>
          </p:cNvSpPr>
          <p:nvPr/>
        </p:nvSpPr>
        <p:spPr bwMode="auto">
          <a:xfrm>
            <a:off x="550379" y="4404256"/>
            <a:ext cx="1955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CA" sz="2400" b="1" dirty="0" smtClean="0">
                <a:solidFill>
                  <a:srgbClr val="080808"/>
                </a:solidFill>
                <a:latin typeface="Calibri" pitchFamily="34" charset="0"/>
              </a:rPr>
              <a:t>HOUSEHOLDS</a:t>
            </a:r>
            <a:endParaRPr kumimoji="1" lang="en-CA" sz="2400" b="1" dirty="0">
              <a:solidFill>
                <a:srgbClr val="080808"/>
              </a:solidFill>
              <a:latin typeface="Calibri" pitchFamily="34" charset="0"/>
            </a:endParaRPr>
          </a:p>
        </p:txBody>
      </p:sp>
      <p:sp>
        <p:nvSpPr>
          <p:cNvPr id="5" name="Explosion 1 4"/>
          <p:cNvSpPr/>
          <p:nvPr/>
        </p:nvSpPr>
        <p:spPr>
          <a:xfrm>
            <a:off x="2315198" y="415253"/>
            <a:ext cx="3861426" cy="2653934"/>
          </a:xfrm>
          <a:prstGeom prst="irregularSeal1">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tx1"/>
                </a:solidFill>
                <a:latin typeface="Calibri" pitchFamily="34" charset="0"/>
              </a:rPr>
              <a:t>POOLING</a:t>
            </a:r>
          </a:p>
          <a:p>
            <a:pPr algn="ctr"/>
            <a:r>
              <a:rPr lang="en-CA" sz="2000" b="1" dirty="0" smtClean="0">
                <a:solidFill>
                  <a:schemeClr val="tx1"/>
                </a:solidFill>
                <a:latin typeface="Calibri" pitchFamily="34" charset="0"/>
              </a:rPr>
              <a:t>(Solidarity &amp; efficiency)</a:t>
            </a:r>
            <a:endParaRPr lang="en-CA" sz="2000" b="1" dirty="0">
              <a:solidFill>
                <a:schemeClr val="tx1"/>
              </a:solidFill>
              <a:latin typeface="Calibri" pitchFamily="34" charset="0"/>
            </a:endParaRPr>
          </a:p>
        </p:txBody>
      </p:sp>
      <p:sp>
        <p:nvSpPr>
          <p:cNvPr id="31" name="Explosion 1 30"/>
          <p:cNvSpPr/>
          <p:nvPr/>
        </p:nvSpPr>
        <p:spPr>
          <a:xfrm>
            <a:off x="3058685" y="5119384"/>
            <a:ext cx="2948072" cy="188149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latin typeface="Calibri" pitchFamily="34" charset="0"/>
              </a:rPr>
              <a:t>DIMINISH / ELIMINATE</a:t>
            </a:r>
            <a:endParaRPr lang="en-CA" sz="2000" b="1" dirty="0">
              <a:solidFill>
                <a:schemeClr val="bg1"/>
              </a:solidFill>
              <a:latin typeface="Calibri" pitchFamily="34" charset="0"/>
            </a:endParaRPr>
          </a:p>
        </p:txBody>
      </p:sp>
      <p:sp>
        <p:nvSpPr>
          <p:cNvPr id="30" name="AutoShape 58"/>
          <p:cNvSpPr>
            <a:spLocks noChangeArrowheads="1"/>
          </p:cNvSpPr>
          <p:nvPr/>
        </p:nvSpPr>
        <p:spPr bwMode="auto">
          <a:xfrm rot="10800000">
            <a:off x="3314502" y="3709045"/>
            <a:ext cx="1717326" cy="803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a:effectLst/>
          <a:extLst/>
        </p:spPr>
        <p:txBody>
          <a:bodyPr wrap="none" anchor="ctr"/>
          <a:lstStyle/>
          <a:p>
            <a:endParaRPr lang="en-CA" dirty="0">
              <a:latin typeface="Calibri" pitchFamily="34" charset="0"/>
            </a:endParaRPr>
          </a:p>
        </p:txBody>
      </p:sp>
      <p:sp>
        <p:nvSpPr>
          <p:cNvPr id="32" name="Oval 31"/>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TextBox 32"/>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Tree>
    <p:extLst>
      <p:ext uri="{BB962C8B-B14F-4D97-AF65-F5344CB8AC3E}">
        <p14:creationId xmlns:p14="http://schemas.microsoft.com/office/powerpoint/2010/main" val="24717102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202314"/>
            <a:ext cx="8229600" cy="639763"/>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lvl1pPr algn="ctr" defTabSz="914400" eaLnBrk="1" latinLnBrk="0" hangingPunct="1">
              <a:buNone/>
              <a:defRPr sz="4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stStyle>
          <a:p>
            <a:r>
              <a:rPr lang="en-CA" dirty="0" smtClean="0"/>
              <a:t>Measuring progress</a:t>
            </a:r>
            <a:endParaRPr lang="en-CA" dirty="0"/>
          </a:p>
        </p:txBody>
      </p:sp>
      <p:cxnSp>
        <p:nvCxnSpPr>
          <p:cNvPr id="25603" name="Straight Arrow Connector 2"/>
          <p:cNvCxnSpPr>
            <a:cxnSpLocks noChangeShapeType="1"/>
          </p:cNvCxnSpPr>
          <p:nvPr/>
        </p:nvCxnSpPr>
        <p:spPr bwMode="auto">
          <a:xfrm>
            <a:off x="457200" y="5638800"/>
            <a:ext cx="822960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25604"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5414" y="1931272"/>
            <a:ext cx="331311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Curved Down Arrow 4"/>
          <p:cNvSpPr>
            <a:spLocks noChangeArrowheads="1"/>
          </p:cNvSpPr>
          <p:nvPr/>
        </p:nvSpPr>
        <p:spPr bwMode="auto">
          <a:xfrm rot="-1475669">
            <a:off x="591516" y="2124065"/>
            <a:ext cx="6218237" cy="1161599"/>
          </a:xfrm>
          <a:prstGeom prst="curvedDownArrow">
            <a:avLst>
              <a:gd name="adj1" fmla="val 24994"/>
              <a:gd name="adj2" fmla="val 49989"/>
              <a:gd name="adj3" fmla="val 25000"/>
            </a:avLst>
          </a:prstGeom>
          <a:solidFill>
            <a:schemeClr val="accent1"/>
          </a:solidFill>
          <a:ln w="9525">
            <a:solidFill>
              <a:schemeClr val="tx1"/>
            </a:solidFill>
            <a:round/>
            <a:headEnd/>
            <a:tailEnd/>
          </a:ln>
        </p:spPr>
        <p:txBody>
          <a:bodyPr/>
          <a:lstStyle/>
          <a:p>
            <a:endParaRPr lang="en-CA" dirty="0">
              <a:latin typeface="Calibri" pitchFamily="34" charset="0"/>
            </a:endParaRPr>
          </a:p>
        </p:txBody>
      </p:sp>
      <p:sp>
        <p:nvSpPr>
          <p:cNvPr id="25606" name="TextBox 6"/>
          <p:cNvSpPr txBox="1">
            <a:spLocks noChangeArrowheads="1"/>
          </p:cNvSpPr>
          <p:nvPr/>
        </p:nvSpPr>
        <p:spPr bwMode="auto">
          <a:xfrm>
            <a:off x="533400" y="5562600"/>
            <a:ext cx="708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ea typeface="ＭＳ Ｐゴシック" pitchFamily="34" charset="-128"/>
              </a:defRPr>
            </a:lvl1pPr>
            <a:lvl2pPr marL="742950" indent="-285750">
              <a:defRPr sz="2400">
                <a:solidFill>
                  <a:schemeClr val="tx1"/>
                </a:solidFill>
                <a:latin typeface="Times"/>
                <a:ea typeface="ＭＳ Ｐゴシック" pitchFamily="34" charset="-128"/>
              </a:defRPr>
            </a:lvl2pPr>
            <a:lvl3pPr marL="1143000" indent="-228600">
              <a:defRPr sz="2400">
                <a:solidFill>
                  <a:schemeClr val="tx1"/>
                </a:solidFill>
                <a:latin typeface="Times"/>
                <a:ea typeface="ＭＳ Ｐゴシック" pitchFamily="34" charset="-128"/>
              </a:defRPr>
            </a:lvl3pPr>
            <a:lvl4pPr marL="1600200" indent="-228600">
              <a:defRPr sz="2400">
                <a:solidFill>
                  <a:schemeClr val="tx1"/>
                </a:solidFill>
                <a:latin typeface="Times"/>
                <a:ea typeface="ＭＳ Ｐゴシック" pitchFamily="34" charset="-128"/>
              </a:defRPr>
            </a:lvl4pPr>
            <a:lvl5pPr marL="2057400" indent="-228600">
              <a:defRPr sz="2400">
                <a:solidFill>
                  <a:schemeClr val="tx1"/>
                </a:solidFill>
                <a:latin typeface="Times"/>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a:ea typeface="ＭＳ Ｐゴシック" pitchFamily="34" charset="-128"/>
              </a:defRPr>
            </a:lvl9pPr>
          </a:lstStyle>
          <a:p>
            <a:r>
              <a:rPr lang="en-CA" dirty="0" smtClean="0">
                <a:latin typeface="Calibri" pitchFamily="34" charset="0"/>
              </a:rPr>
              <a:t>t</a:t>
            </a:r>
            <a:r>
              <a:rPr lang="en-CA" sz="1000" dirty="0" smtClean="0">
                <a:latin typeface="Calibri" pitchFamily="34" charset="0"/>
              </a:rPr>
              <a:t>0</a:t>
            </a:r>
            <a:r>
              <a:rPr lang="en-CA" dirty="0" smtClean="0">
                <a:latin typeface="Calibri" pitchFamily="34" charset="0"/>
              </a:rPr>
              <a:t>                                                                                               t</a:t>
            </a:r>
            <a:r>
              <a:rPr lang="en-CA" sz="1200" dirty="0" smtClean="0">
                <a:latin typeface="Calibri" pitchFamily="34" charset="0"/>
              </a:rPr>
              <a:t>1</a:t>
            </a:r>
            <a:endParaRPr lang="en-CA" sz="1200" dirty="0">
              <a:latin typeface="Calibri" pitchFamily="34" charset="0"/>
            </a:endParaRPr>
          </a:p>
        </p:txBody>
      </p:sp>
      <p:sp>
        <p:nvSpPr>
          <p:cNvPr id="25607" name="TextBox 1"/>
          <p:cNvSpPr txBox="1">
            <a:spLocks noChangeArrowheads="1"/>
          </p:cNvSpPr>
          <p:nvPr/>
        </p:nvSpPr>
        <p:spPr bwMode="auto">
          <a:xfrm>
            <a:off x="-26300" y="1497728"/>
            <a:ext cx="278526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a:ea typeface="ＭＳ Ｐゴシック" pitchFamily="34" charset="-128"/>
              </a:defRPr>
            </a:lvl1pPr>
            <a:lvl2pPr marL="742950" indent="-285750">
              <a:defRPr sz="2400">
                <a:solidFill>
                  <a:schemeClr val="tx1"/>
                </a:solidFill>
                <a:latin typeface="Times"/>
                <a:ea typeface="ＭＳ Ｐゴシック" pitchFamily="34" charset="-128"/>
              </a:defRPr>
            </a:lvl2pPr>
            <a:lvl3pPr marL="1143000" indent="-228600">
              <a:defRPr sz="2400">
                <a:solidFill>
                  <a:schemeClr val="tx1"/>
                </a:solidFill>
                <a:latin typeface="Times"/>
                <a:ea typeface="ＭＳ Ｐゴシック" pitchFamily="34" charset="-128"/>
              </a:defRPr>
            </a:lvl3pPr>
            <a:lvl4pPr marL="1600200" indent="-228600">
              <a:defRPr sz="2400">
                <a:solidFill>
                  <a:schemeClr val="tx1"/>
                </a:solidFill>
                <a:latin typeface="Times"/>
                <a:ea typeface="ＭＳ Ｐゴシック" pitchFamily="34" charset="-128"/>
              </a:defRPr>
            </a:lvl4pPr>
            <a:lvl5pPr marL="2057400" indent="-228600">
              <a:defRPr sz="2400">
                <a:solidFill>
                  <a:schemeClr val="tx1"/>
                </a:solidFill>
                <a:latin typeface="Times"/>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a:ea typeface="ＭＳ Ｐゴシック" pitchFamily="34" charset="-128"/>
              </a:defRPr>
            </a:lvl9pPr>
          </a:lstStyle>
          <a:p>
            <a:r>
              <a:rPr lang="en-CA" sz="2200" b="1" dirty="0" smtClean="0">
                <a:solidFill>
                  <a:srgbClr val="0070C0"/>
                </a:solidFill>
                <a:latin typeface="Calibri" pitchFamily="34" charset="0"/>
              </a:rPr>
              <a:t>Governance</a:t>
            </a:r>
            <a:endParaRPr lang="en-CA" sz="2200" b="1" dirty="0" smtClean="0">
              <a:latin typeface="Calibri" pitchFamily="34" charset="0"/>
            </a:endParaRPr>
          </a:p>
          <a:p>
            <a:r>
              <a:rPr lang="en-CA" sz="1400" dirty="0" smtClean="0">
                <a:latin typeface="Calibri" pitchFamily="34" charset="0"/>
              </a:rPr>
              <a:t>-Coverage &amp; access</a:t>
            </a:r>
          </a:p>
          <a:p>
            <a:r>
              <a:rPr lang="en-CA" sz="1400" dirty="0" smtClean="0">
                <a:latin typeface="Calibri" pitchFamily="34" charset="0"/>
              </a:rPr>
              <a:t>-Health services harmonized</a:t>
            </a:r>
          </a:p>
          <a:p>
            <a:r>
              <a:rPr lang="en-CA" sz="1400" dirty="0" smtClean="0">
                <a:solidFill>
                  <a:srgbClr val="FF0000"/>
                </a:solidFill>
                <a:latin typeface="Calibri" pitchFamily="34" charset="0"/>
              </a:rPr>
              <a:t>-</a:t>
            </a:r>
            <a:r>
              <a:rPr lang="en-CA" sz="1400" b="1" dirty="0" smtClean="0">
                <a:solidFill>
                  <a:srgbClr val="FF0000"/>
                </a:solidFill>
                <a:latin typeface="Calibri" pitchFamily="34" charset="0"/>
              </a:rPr>
              <a:t>Financing modulated</a:t>
            </a:r>
            <a:endParaRPr lang="en-CA" sz="1400" b="1" dirty="0" smtClean="0">
              <a:latin typeface="Calibri" pitchFamily="34" charset="0"/>
            </a:endParaRPr>
          </a:p>
          <a:p>
            <a:r>
              <a:rPr lang="en-CA" sz="1400" dirty="0" smtClean="0">
                <a:latin typeface="Calibri" pitchFamily="34" charset="0"/>
              </a:rPr>
              <a:t>-Regulation</a:t>
            </a:r>
          </a:p>
          <a:p>
            <a:r>
              <a:rPr lang="en-CA" sz="1400" dirty="0" smtClean="0">
                <a:latin typeface="Calibri" pitchFamily="34" charset="0"/>
              </a:rPr>
              <a:t>-EFPH</a:t>
            </a:r>
          </a:p>
          <a:p>
            <a:r>
              <a:rPr lang="en-CA" sz="1400" dirty="0" smtClean="0">
                <a:latin typeface="Calibri" pitchFamily="34" charset="0"/>
              </a:rPr>
              <a:t>-Leadership</a:t>
            </a:r>
          </a:p>
          <a:p>
            <a:endParaRPr lang="en-CA" sz="1800" dirty="0">
              <a:latin typeface="Calibri" pitchFamily="34" charset="0"/>
            </a:endParaRPr>
          </a:p>
        </p:txBody>
      </p:sp>
      <p:pic>
        <p:nvPicPr>
          <p:cNvPr id="25608"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467" y="4346575"/>
            <a:ext cx="2033587" cy="121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a:spLocks noChangeArrowheads="1"/>
          </p:cNvSpPr>
          <p:nvPr/>
        </p:nvSpPr>
        <p:spPr bwMode="auto">
          <a:xfrm>
            <a:off x="2427887" y="2635440"/>
            <a:ext cx="282201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84" charset="0"/>
                <a:ea typeface="MS PGothic" pitchFamily="34" charset="-128"/>
              </a:defRPr>
            </a:lvl9pPr>
          </a:lstStyle>
          <a:p>
            <a:pPr>
              <a:defRPr/>
            </a:pPr>
            <a:r>
              <a:rPr lang="en-CA" sz="2200" b="1" dirty="0" smtClean="0">
                <a:solidFill>
                  <a:srgbClr val="0070C0"/>
                </a:solidFill>
                <a:latin typeface="Calibri" pitchFamily="34" charset="0"/>
              </a:rPr>
              <a:t>Population </a:t>
            </a:r>
          </a:p>
          <a:p>
            <a:pPr>
              <a:defRPr/>
            </a:pPr>
            <a:r>
              <a:rPr lang="en-CA" sz="2200" b="1" dirty="0" smtClean="0">
                <a:solidFill>
                  <a:srgbClr val="0070C0"/>
                </a:solidFill>
                <a:latin typeface="Calibri" pitchFamily="34" charset="0"/>
              </a:rPr>
              <a:t>coverage</a:t>
            </a:r>
            <a:endParaRPr lang="en-CA" sz="1600" b="1" dirty="0" smtClean="0">
              <a:solidFill>
                <a:srgbClr val="0070C0"/>
              </a:solidFill>
              <a:latin typeface="Calibri" pitchFamily="34" charset="0"/>
            </a:endParaRPr>
          </a:p>
          <a:p>
            <a:pPr>
              <a:buFont typeface="Arial" pitchFamily="34" charset="0"/>
              <a:buChar char="•"/>
              <a:defRPr/>
            </a:pPr>
            <a:r>
              <a:rPr lang="en-CA" sz="1400" dirty="0" smtClean="0">
                <a:latin typeface="Calibri" pitchFamily="34" charset="0"/>
              </a:rPr>
              <a:t>Coverage of services </a:t>
            </a:r>
          </a:p>
          <a:p>
            <a:pPr eaLnBrk="1" hangingPunct="1">
              <a:buFont typeface="Arial" pitchFamily="34" charset="0"/>
              <a:buChar char="•"/>
              <a:defRPr/>
            </a:pPr>
            <a:r>
              <a:rPr lang="en-CA" sz="1400" dirty="0" smtClean="0">
                <a:latin typeface="Calibri" pitchFamily="34" charset="0"/>
              </a:rPr>
              <a:t>Expanding services</a:t>
            </a:r>
          </a:p>
          <a:p>
            <a:pPr>
              <a:buFont typeface="Arial" pitchFamily="34" charset="0"/>
              <a:buChar char="•"/>
              <a:defRPr/>
            </a:pPr>
            <a:r>
              <a:rPr lang="en-CA" sz="1400" dirty="0" smtClean="0">
                <a:latin typeface="Calibri" pitchFamily="34" charset="0"/>
              </a:rPr>
              <a:t>Expanding installed capacity (public, private &amp; associative sector)</a:t>
            </a:r>
          </a:p>
          <a:p>
            <a:pPr>
              <a:buFont typeface="Arial" pitchFamily="34" charset="0"/>
              <a:buChar char="•"/>
              <a:defRPr/>
            </a:pPr>
            <a:r>
              <a:rPr lang="en-CA" sz="1400" b="1" dirty="0" smtClean="0">
                <a:solidFill>
                  <a:srgbClr val="FF0000"/>
                </a:solidFill>
                <a:latin typeface="Calibri" pitchFamily="34" charset="0"/>
              </a:rPr>
              <a:t>Expanding capital investment</a:t>
            </a:r>
          </a:p>
          <a:p>
            <a:pPr>
              <a:buFont typeface="Arial" pitchFamily="34" charset="0"/>
              <a:buChar char="•"/>
              <a:defRPr/>
            </a:pPr>
            <a:r>
              <a:rPr lang="en-CA" sz="1400" b="1" dirty="0" smtClean="0">
                <a:solidFill>
                  <a:srgbClr val="FF0000"/>
                </a:solidFill>
                <a:latin typeface="Calibri" pitchFamily="34" charset="0"/>
              </a:rPr>
              <a:t>Reducing transaction &amp; administrative costs of coverage schemes</a:t>
            </a:r>
            <a:r>
              <a:rPr lang="en-CA" sz="1400" dirty="0" smtClean="0">
                <a:latin typeface="Calibri" pitchFamily="34" charset="0"/>
              </a:rPr>
              <a:t>….</a:t>
            </a:r>
          </a:p>
        </p:txBody>
      </p:sp>
      <p:sp>
        <p:nvSpPr>
          <p:cNvPr id="10" name="TextBox 1"/>
          <p:cNvSpPr txBox="1">
            <a:spLocks noChangeArrowheads="1"/>
          </p:cNvSpPr>
          <p:nvPr/>
        </p:nvSpPr>
        <p:spPr bwMode="auto">
          <a:xfrm>
            <a:off x="6181523" y="3951894"/>
            <a:ext cx="2710229" cy="1938992"/>
          </a:xfrm>
          <a:prstGeom prst="rect">
            <a:avLst/>
          </a:prstGeom>
          <a:solidFill>
            <a:schemeClr val="bg1"/>
          </a:solidFill>
          <a:ln>
            <a:noFill/>
          </a:ln>
          <a:extLst/>
        </p:spPr>
        <p:txBody>
          <a:bodyPr wrap="square">
            <a:spAutoFit/>
          </a:bodyPr>
          <a:lstStyle>
            <a:lvl1pPr>
              <a:defRPr sz="2400">
                <a:solidFill>
                  <a:schemeClr val="tx1"/>
                </a:solidFill>
                <a:latin typeface="Times"/>
                <a:ea typeface="ＭＳ Ｐゴシック" pitchFamily="34" charset="-128"/>
              </a:defRPr>
            </a:lvl1pPr>
            <a:lvl2pPr marL="742950" indent="-285750">
              <a:defRPr sz="2400">
                <a:solidFill>
                  <a:schemeClr val="tx1"/>
                </a:solidFill>
                <a:latin typeface="Times"/>
                <a:ea typeface="ＭＳ Ｐゴシック" pitchFamily="34" charset="-128"/>
              </a:defRPr>
            </a:lvl2pPr>
            <a:lvl3pPr marL="1143000" indent="-228600">
              <a:defRPr sz="2400">
                <a:solidFill>
                  <a:schemeClr val="tx1"/>
                </a:solidFill>
                <a:latin typeface="Times"/>
                <a:ea typeface="ＭＳ Ｐゴシック" pitchFamily="34" charset="-128"/>
              </a:defRPr>
            </a:lvl3pPr>
            <a:lvl4pPr marL="1600200" indent="-228600">
              <a:defRPr sz="2400">
                <a:solidFill>
                  <a:schemeClr val="tx1"/>
                </a:solidFill>
                <a:latin typeface="Times"/>
                <a:ea typeface="ＭＳ Ｐゴシック" pitchFamily="34" charset="-128"/>
              </a:defRPr>
            </a:lvl4pPr>
            <a:lvl5pPr marL="2057400" indent="-228600">
              <a:defRPr sz="2400">
                <a:solidFill>
                  <a:schemeClr val="tx1"/>
                </a:solidFill>
                <a:latin typeface="Times"/>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a:ea typeface="ＭＳ Ｐゴシック" pitchFamily="34" charset="-128"/>
              </a:defRPr>
            </a:lvl9pPr>
          </a:lstStyle>
          <a:p>
            <a:r>
              <a:rPr lang="en-CA" sz="2200" b="1" dirty="0" smtClean="0">
                <a:solidFill>
                  <a:srgbClr val="0070C0"/>
                </a:solidFill>
                <a:latin typeface="Calibri" pitchFamily="34" charset="0"/>
              </a:rPr>
              <a:t>Service coverage</a:t>
            </a:r>
          </a:p>
          <a:p>
            <a:pPr eaLnBrk="1" hangingPunct="1">
              <a:buFont typeface="Arial" charset="0"/>
              <a:buChar char="•"/>
            </a:pPr>
            <a:r>
              <a:rPr lang="en-CA" sz="1400" dirty="0" smtClean="0">
                <a:latin typeface="Calibri" pitchFamily="34" charset="0"/>
              </a:rPr>
              <a:t>INHSD based on PHC (</a:t>
            </a:r>
            <a:r>
              <a:rPr lang="en-CA" sz="1400" b="1" dirty="0" smtClean="0">
                <a:solidFill>
                  <a:srgbClr val="FF0000"/>
                </a:solidFill>
                <a:latin typeface="Calibri" pitchFamily="34" charset="0"/>
              </a:rPr>
              <a:t>design and costing</a:t>
            </a:r>
            <a:r>
              <a:rPr lang="en-CA" sz="1400" dirty="0" smtClean="0">
                <a:latin typeface="Calibri" pitchFamily="34" charset="0"/>
              </a:rPr>
              <a:t>)</a:t>
            </a:r>
          </a:p>
          <a:p>
            <a:pPr eaLnBrk="1" hangingPunct="1">
              <a:buFont typeface="Arial" charset="0"/>
              <a:buChar char="•"/>
            </a:pPr>
            <a:r>
              <a:rPr lang="en-CA" sz="1400" dirty="0" smtClean="0">
                <a:latin typeface="Calibri" pitchFamily="34" charset="0"/>
              </a:rPr>
              <a:t>Quality &amp; appropriateness</a:t>
            </a:r>
          </a:p>
          <a:p>
            <a:pPr eaLnBrk="1" hangingPunct="1">
              <a:buFont typeface="Arial" charset="0"/>
              <a:buChar char="•"/>
            </a:pPr>
            <a:r>
              <a:rPr lang="en-CA" sz="1400" dirty="0" smtClean="0">
                <a:latin typeface="Calibri" pitchFamily="34" charset="0"/>
              </a:rPr>
              <a:t>HRH</a:t>
            </a:r>
          </a:p>
          <a:p>
            <a:pPr eaLnBrk="1" hangingPunct="1">
              <a:buFont typeface="Arial" charset="0"/>
              <a:buChar char="•"/>
            </a:pPr>
            <a:r>
              <a:rPr lang="en-CA" sz="1400" dirty="0" smtClean="0">
                <a:latin typeface="Calibri" pitchFamily="34" charset="0"/>
              </a:rPr>
              <a:t>Health technologies (</a:t>
            </a:r>
            <a:r>
              <a:rPr lang="en-CA" sz="1400" b="1" dirty="0" smtClean="0">
                <a:solidFill>
                  <a:srgbClr val="FF0000"/>
                </a:solidFill>
                <a:latin typeface="Calibri" pitchFamily="34" charset="0"/>
              </a:rPr>
              <a:t>including rationalizing its inclusion</a:t>
            </a:r>
            <a:r>
              <a:rPr lang="en-CA" sz="1400" dirty="0" smtClean="0">
                <a:latin typeface="Calibri" pitchFamily="34" charset="0"/>
              </a:rPr>
              <a:t>)</a:t>
            </a:r>
          </a:p>
          <a:p>
            <a:pPr eaLnBrk="1" hangingPunct="1">
              <a:buFont typeface="Arial" charset="0"/>
              <a:buChar char="•"/>
            </a:pPr>
            <a:r>
              <a:rPr lang="en-CA" sz="1400" dirty="0" smtClean="0">
                <a:latin typeface="Calibri" pitchFamily="34" charset="0"/>
              </a:rPr>
              <a:t>Managing health services</a:t>
            </a:r>
            <a:endParaRPr lang="en-CA" sz="1400" dirty="0">
              <a:latin typeface="Calibri" pitchFamily="34" charset="0"/>
            </a:endParaRPr>
          </a:p>
        </p:txBody>
      </p:sp>
      <p:sp>
        <p:nvSpPr>
          <p:cNvPr id="11" name="TextBox 1"/>
          <p:cNvSpPr txBox="1">
            <a:spLocks noChangeArrowheads="1"/>
          </p:cNvSpPr>
          <p:nvPr/>
        </p:nvSpPr>
        <p:spPr bwMode="auto">
          <a:xfrm>
            <a:off x="7579438" y="1250648"/>
            <a:ext cx="1564571" cy="2308324"/>
          </a:xfrm>
          <a:prstGeom prst="rect">
            <a:avLst/>
          </a:prstGeom>
          <a:solidFill>
            <a:schemeClr val="bg1"/>
          </a:solidFill>
          <a:ln>
            <a:noFill/>
          </a:ln>
          <a:extLst/>
        </p:spPr>
        <p:txBody>
          <a:bodyPr wrap="square">
            <a:spAutoFit/>
          </a:bodyPr>
          <a:lstStyle>
            <a:lvl1pPr>
              <a:defRPr sz="2400">
                <a:solidFill>
                  <a:schemeClr val="tx1"/>
                </a:solidFill>
                <a:latin typeface="Times"/>
                <a:ea typeface="ＭＳ Ｐゴシック" pitchFamily="34" charset="-128"/>
              </a:defRPr>
            </a:lvl1pPr>
            <a:lvl2pPr marL="742950" indent="-285750">
              <a:defRPr sz="2400">
                <a:solidFill>
                  <a:schemeClr val="tx1"/>
                </a:solidFill>
                <a:latin typeface="Times"/>
                <a:ea typeface="ＭＳ Ｐゴシック" pitchFamily="34" charset="-128"/>
              </a:defRPr>
            </a:lvl2pPr>
            <a:lvl3pPr marL="1143000" indent="-228600">
              <a:defRPr sz="2400">
                <a:solidFill>
                  <a:schemeClr val="tx1"/>
                </a:solidFill>
                <a:latin typeface="Times"/>
                <a:ea typeface="ＭＳ Ｐゴシック" pitchFamily="34" charset="-128"/>
              </a:defRPr>
            </a:lvl3pPr>
            <a:lvl4pPr marL="1600200" indent="-228600">
              <a:defRPr sz="2400">
                <a:solidFill>
                  <a:schemeClr val="tx1"/>
                </a:solidFill>
                <a:latin typeface="Times"/>
                <a:ea typeface="ＭＳ Ｐゴシック" pitchFamily="34" charset="-128"/>
              </a:defRPr>
            </a:lvl4pPr>
            <a:lvl5pPr marL="2057400" indent="-228600">
              <a:defRPr sz="2400">
                <a:solidFill>
                  <a:schemeClr val="tx1"/>
                </a:solidFill>
                <a:latin typeface="Times"/>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a:ea typeface="ＭＳ Ｐゴシック" pitchFamily="34" charset="-128"/>
              </a:defRPr>
            </a:lvl9pPr>
          </a:lstStyle>
          <a:p>
            <a:r>
              <a:rPr lang="en-CA" sz="2200" b="1" dirty="0" smtClean="0">
                <a:solidFill>
                  <a:srgbClr val="0070C0"/>
                </a:solidFill>
                <a:latin typeface="Calibri" pitchFamily="34" charset="0"/>
              </a:rPr>
              <a:t>Cost coverage (financial protection)</a:t>
            </a:r>
          </a:p>
          <a:p>
            <a:pPr eaLnBrk="1" hangingPunct="1">
              <a:buFont typeface="Arial" charset="0"/>
              <a:buChar char="•"/>
            </a:pPr>
            <a:r>
              <a:rPr lang="en-CA" sz="1400" b="1" dirty="0" smtClean="0">
                <a:solidFill>
                  <a:srgbClr val="FF0000"/>
                </a:solidFill>
                <a:latin typeface="Calibri" pitchFamily="34" charset="0"/>
              </a:rPr>
              <a:t>OOPs &amp; catastrophic expenditures</a:t>
            </a:r>
          </a:p>
          <a:p>
            <a:pPr eaLnBrk="1" hangingPunct="1">
              <a:buFont typeface="Arial" charset="0"/>
              <a:buChar char="•"/>
            </a:pPr>
            <a:r>
              <a:rPr lang="en-CA" sz="1400" b="1" dirty="0" smtClean="0">
                <a:solidFill>
                  <a:srgbClr val="FF0000"/>
                </a:solidFill>
                <a:latin typeface="Calibri" pitchFamily="34" charset="0"/>
              </a:rPr>
              <a:t>OOPs &amp; poverty</a:t>
            </a:r>
          </a:p>
        </p:txBody>
      </p:sp>
      <p:sp>
        <p:nvSpPr>
          <p:cNvPr id="12" name="Oval 11"/>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p:cNvSpPr txBox="1"/>
          <p:nvPr/>
        </p:nvSpPr>
        <p:spPr>
          <a:xfrm>
            <a:off x="8813026" y="15750"/>
            <a:ext cx="301686" cy="369332"/>
          </a:xfrm>
          <a:prstGeom prst="rect">
            <a:avLst/>
          </a:prstGeom>
          <a:noFill/>
        </p:spPr>
        <p:txBody>
          <a:bodyPr wrap="none" rtlCol="0">
            <a:spAutoFit/>
          </a:bodyPr>
          <a:lstStyle/>
          <a:p>
            <a:r>
              <a:rPr lang="en-CA" b="1" dirty="0" smtClean="0">
                <a:solidFill>
                  <a:schemeClr val="bg1"/>
                </a:solidFill>
                <a:effectLst>
                  <a:outerShdw blurRad="38100" dist="38100" dir="2700000" algn="tl">
                    <a:srgbClr val="000000">
                      <a:alpha val="43137"/>
                    </a:srgbClr>
                  </a:outerShdw>
                </a:effectLst>
                <a:latin typeface="+mj-lt"/>
              </a:rPr>
              <a:t>3</a:t>
            </a:r>
            <a:endParaRPr lang="en-CA"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235114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9" grpId="0"/>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58" y="472980"/>
            <a:ext cx="8607382"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91543" y="2364917"/>
            <a:ext cx="3075558" cy="236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05"/>
          <p:cNvSpPr txBox="1">
            <a:spLocks noChangeArrowheads="1"/>
          </p:cNvSpPr>
          <p:nvPr/>
        </p:nvSpPr>
        <p:spPr bwMode="auto">
          <a:xfrm>
            <a:off x="1198216" y="2366451"/>
            <a:ext cx="2017933" cy="430887"/>
          </a:xfrm>
          <a:prstGeom prst="rect">
            <a:avLst/>
          </a:prstGeom>
          <a:solidFill>
            <a:schemeClr val="bg1"/>
          </a:solidFill>
          <a:ln>
            <a:noFill/>
          </a:ln>
          <a:extLst/>
        </p:spPr>
        <p:txBody>
          <a:bodyPr wrap="square">
            <a:spAutoFit/>
          </a:bodyPr>
          <a:lstStyle>
            <a:defPPr>
              <a:defRPr lang="en-US"/>
            </a:defPPr>
            <a:lvl1pPr marL="342900" indent="-342900">
              <a:buFont typeface="Arial" pitchFamily="34" charset="0"/>
              <a:buChar char="•"/>
              <a:defRPr sz="2200" b="1">
                <a:solidFill>
                  <a:srgbClr val="0070C0"/>
                </a:solidFill>
                <a:latin typeface="Calibri" pitchFamily="34" charset="0"/>
              </a:defRPr>
            </a:lvl1pPr>
            <a:lvl2pPr marL="742950" indent="-285750">
              <a:defRPr sz="2400">
                <a:latin typeface="Times"/>
              </a:defRPr>
            </a:lvl2pPr>
            <a:lvl3pPr marL="1143000" indent="-228600">
              <a:defRPr sz="2400">
                <a:latin typeface="Times"/>
              </a:defRPr>
            </a:lvl3pPr>
            <a:lvl4pPr marL="1600200" indent="-228600">
              <a:defRPr sz="2400">
                <a:latin typeface="Times"/>
              </a:defRPr>
            </a:lvl4pPr>
            <a:lvl5pPr marL="2057400" indent="-228600">
              <a:defRPr sz="2400">
                <a:latin typeface="Times"/>
              </a:defRPr>
            </a:lvl5pPr>
            <a:lvl6pPr marL="2514600" indent="-228600" eaLnBrk="0" fontAlgn="base" hangingPunct="0">
              <a:spcBef>
                <a:spcPct val="0"/>
              </a:spcBef>
              <a:spcAft>
                <a:spcPct val="0"/>
              </a:spcAft>
              <a:defRPr sz="2400">
                <a:latin typeface="Times"/>
              </a:defRPr>
            </a:lvl6pPr>
            <a:lvl7pPr marL="2971800" indent="-228600" eaLnBrk="0" fontAlgn="base" hangingPunct="0">
              <a:spcBef>
                <a:spcPct val="0"/>
              </a:spcBef>
              <a:spcAft>
                <a:spcPct val="0"/>
              </a:spcAft>
              <a:defRPr sz="2400">
                <a:latin typeface="Times"/>
              </a:defRPr>
            </a:lvl7pPr>
            <a:lvl8pPr marL="3429000" indent="-228600" eaLnBrk="0" fontAlgn="base" hangingPunct="0">
              <a:spcBef>
                <a:spcPct val="0"/>
              </a:spcBef>
              <a:spcAft>
                <a:spcPct val="0"/>
              </a:spcAft>
              <a:defRPr sz="2400">
                <a:latin typeface="Times"/>
              </a:defRPr>
            </a:lvl8pPr>
            <a:lvl9pPr marL="3886200" indent="-228600" eaLnBrk="0" fontAlgn="base" hangingPunct="0">
              <a:spcBef>
                <a:spcPct val="0"/>
              </a:spcBef>
              <a:spcAft>
                <a:spcPct val="0"/>
              </a:spcAft>
              <a:defRPr sz="2400">
                <a:latin typeface="Times"/>
              </a:defRPr>
            </a:lvl9pPr>
          </a:lstStyle>
          <a:p>
            <a:pPr marL="0" indent="0" algn="ctr">
              <a:buNone/>
            </a:pPr>
            <a:r>
              <a:rPr lang="en-US" dirty="0" smtClean="0"/>
              <a:t>Quality Issue</a:t>
            </a:r>
            <a:endParaRPr lang="en-US" dirty="0"/>
          </a:p>
        </p:txBody>
      </p:sp>
      <p:sp>
        <p:nvSpPr>
          <p:cNvPr id="18" name="Oval 17"/>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TextBox 18"/>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Tree>
    <p:extLst>
      <p:ext uri="{BB962C8B-B14F-4D97-AF65-F5344CB8AC3E}">
        <p14:creationId xmlns:p14="http://schemas.microsoft.com/office/powerpoint/2010/main" val="1267621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060" y="345857"/>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AutoShape 49"/>
          <p:cNvSpPr>
            <a:spLocks noChangeArrowheads="1"/>
          </p:cNvSpPr>
          <p:nvPr/>
        </p:nvSpPr>
        <p:spPr bwMode="auto">
          <a:xfrm>
            <a:off x="25230" y="1589194"/>
            <a:ext cx="2217711" cy="510778"/>
          </a:xfrm>
          <a:prstGeom prst="roundRect">
            <a:avLst>
              <a:gd name="adj" fmla="val 16667"/>
            </a:avLst>
          </a:prstGeom>
          <a:solidFill>
            <a:schemeClr val="bg1"/>
          </a:solidFill>
          <a:ln>
            <a:noFill/>
          </a:ln>
          <a:extLst/>
        </p:spPr>
        <p:txBody>
          <a:bodyPr wrap="square">
            <a:spAutoFit/>
          </a:bodyPr>
          <a:lstStyle/>
          <a:p>
            <a:pPr algn="ctr"/>
            <a:r>
              <a:rPr kumimoji="1" lang="es-CL" sz="2400" b="1" dirty="0" err="1" smtClean="0">
                <a:solidFill>
                  <a:srgbClr val="FF0000"/>
                </a:solidFill>
                <a:latin typeface="Calibri" pitchFamily="34" charset="0"/>
              </a:rPr>
              <a:t>The</a:t>
            </a:r>
            <a:r>
              <a:rPr kumimoji="1" lang="es-CL" sz="2400" b="1" dirty="0" smtClean="0">
                <a:solidFill>
                  <a:srgbClr val="FF0000"/>
                </a:solidFill>
                <a:latin typeface="Calibri" pitchFamily="34" charset="0"/>
              </a:rPr>
              <a:t> new </a:t>
            </a:r>
            <a:r>
              <a:rPr kumimoji="1" lang="es-CL" sz="2400" b="1" dirty="0" err="1" smtClean="0">
                <a:solidFill>
                  <a:srgbClr val="FF0000"/>
                </a:solidFill>
                <a:latin typeface="Calibri" pitchFamily="34" charset="0"/>
              </a:rPr>
              <a:t>reality</a:t>
            </a:r>
            <a:endParaRPr kumimoji="1" lang="es-CL" sz="2400" b="1" dirty="0">
              <a:solidFill>
                <a:srgbClr val="FF0000"/>
              </a:solidFill>
              <a:latin typeface="Calibri" pitchFamily="34" charset="0"/>
            </a:endParaRPr>
          </a:p>
        </p:txBody>
      </p:sp>
      <p:sp>
        <p:nvSpPr>
          <p:cNvPr id="4" name="Oval 3"/>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TextBox 4"/>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Tree>
    <p:extLst>
      <p:ext uri="{BB962C8B-B14F-4D97-AF65-F5344CB8AC3E}">
        <p14:creationId xmlns:p14="http://schemas.microsoft.com/office/powerpoint/2010/main" val="4140483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9472" y="200417"/>
            <a:ext cx="8851584" cy="642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30619" y="3866667"/>
            <a:ext cx="836043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48598" y="3472517"/>
            <a:ext cx="0" cy="689579"/>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5"/>
          <p:cNvSpPr txBox="1">
            <a:spLocks noChangeArrowheads="1"/>
          </p:cNvSpPr>
          <p:nvPr/>
        </p:nvSpPr>
        <p:spPr bwMode="auto">
          <a:xfrm>
            <a:off x="173862" y="6603335"/>
            <a:ext cx="212910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smtClean="0">
                <a:latin typeface="Calibri" pitchFamily="34" charset="0"/>
              </a:rPr>
              <a:t>Source: </a:t>
            </a:r>
            <a:r>
              <a:rPr lang="en-US" sz="1100" dirty="0" err="1" smtClean="0">
                <a:latin typeface="Calibri" pitchFamily="34" charset="0"/>
              </a:rPr>
              <a:t>Paho</a:t>
            </a:r>
            <a:r>
              <a:rPr lang="en-US" sz="1100" dirty="0" smtClean="0">
                <a:latin typeface="Calibri" pitchFamily="34" charset="0"/>
              </a:rPr>
              <a:t>, 2013 &amp; OCDE, 2013</a:t>
            </a:r>
            <a:endParaRPr lang="en-US" sz="1100" dirty="0">
              <a:latin typeface="Calibri" pitchFamily="34" charset="0"/>
            </a:endParaRPr>
          </a:p>
        </p:txBody>
      </p:sp>
      <p:sp>
        <p:nvSpPr>
          <p:cNvPr id="9" name="Oval 8"/>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extBox 12"/>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cxnSp>
        <p:nvCxnSpPr>
          <p:cNvPr id="5" name="Straight Arrow Connector 4"/>
          <p:cNvCxnSpPr/>
          <p:nvPr/>
        </p:nvCxnSpPr>
        <p:spPr>
          <a:xfrm>
            <a:off x="7062957" y="3866667"/>
            <a:ext cx="0" cy="815692"/>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400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62366" y="-1"/>
            <a:ext cx="5281634" cy="38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8765216" y="47292"/>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extBox 12"/>
          <p:cNvSpPr txBox="1"/>
          <p:nvPr/>
        </p:nvSpPr>
        <p:spPr>
          <a:xfrm>
            <a:off x="8796748" y="31521"/>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
        <p:nvSpPr>
          <p:cNvPr id="10" name="TextBox 9"/>
          <p:cNvSpPr txBox="1">
            <a:spLocks noChangeArrowheads="1"/>
          </p:cNvSpPr>
          <p:nvPr/>
        </p:nvSpPr>
        <p:spPr bwMode="auto">
          <a:xfrm>
            <a:off x="1072033" y="1939176"/>
            <a:ext cx="7316931" cy="2954655"/>
          </a:xfrm>
          <a:prstGeom prst="rect">
            <a:avLst/>
          </a:prstGeom>
          <a:solidFill>
            <a:schemeClr val="bg1"/>
          </a:solidFill>
          <a:ln>
            <a:noFill/>
          </a:ln>
          <a:extLst/>
        </p:spPr>
        <p:txBody>
          <a:bodyPr wrap="square">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169863" indent="-169863">
              <a:spcAft>
                <a:spcPts val="1200"/>
              </a:spcAft>
              <a:buFont typeface="Arial" charset="0"/>
              <a:buChar char="•"/>
              <a:defRPr/>
            </a:pPr>
            <a:r>
              <a:rPr lang="en-GB" sz="2600" dirty="0" smtClean="0">
                <a:solidFill>
                  <a:srgbClr val="0070C0"/>
                </a:solidFill>
                <a:latin typeface="Calibri" pitchFamily="34" charset="0"/>
              </a:rPr>
              <a:t>9 countries in the Caribbean with tax budget financing</a:t>
            </a:r>
            <a:r>
              <a:rPr lang="en-GB" sz="2600" dirty="0" smtClean="0">
                <a:solidFill>
                  <a:srgbClr val="0070C0"/>
                </a:solidFill>
                <a:latin typeface="Calibri"/>
              </a:rPr>
              <a:t>&gt;60% of THE</a:t>
            </a:r>
          </a:p>
          <a:p>
            <a:pPr marL="169863" indent="-169863">
              <a:spcAft>
                <a:spcPts val="1200"/>
              </a:spcAft>
              <a:buFont typeface="Arial" charset="0"/>
              <a:buChar char="•"/>
              <a:defRPr/>
            </a:pPr>
            <a:r>
              <a:rPr lang="en-GB" sz="2600" dirty="0" smtClean="0">
                <a:solidFill>
                  <a:srgbClr val="0070C0"/>
                </a:solidFill>
                <a:latin typeface="Calibri" pitchFamily="34" charset="0"/>
              </a:rPr>
              <a:t>7 countries </a:t>
            </a:r>
            <a:r>
              <a:rPr lang="en-GB" sz="2600" dirty="0">
                <a:solidFill>
                  <a:srgbClr val="0070C0"/>
                </a:solidFill>
                <a:latin typeface="Calibri" pitchFamily="34" charset="0"/>
              </a:rPr>
              <a:t>in the </a:t>
            </a:r>
            <a:r>
              <a:rPr lang="en-GB" sz="2600" dirty="0" smtClean="0">
                <a:solidFill>
                  <a:srgbClr val="0070C0"/>
                </a:solidFill>
                <a:latin typeface="Calibri" pitchFamily="34" charset="0"/>
              </a:rPr>
              <a:t>Caribbean </a:t>
            </a:r>
            <a:r>
              <a:rPr lang="en-GB" sz="2600" dirty="0">
                <a:solidFill>
                  <a:srgbClr val="0070C0"/>
                </a:solidFill>
                <a:latin typeface="Calibri" pitchFamily="34" charset="0"/>
              </a:rPr>
              <a:t>Social </a:t>
            </a:r>
            <a:r>
              <a:rPr lang="en-GB" sz="2600" dirty="0" smtClean="0">
                <a:solidFill>
                  <a:srgbClr val="0070C0"/>
                </a:solidFill>
                <a:latin typeface="Calibri" pitchFamily="34" charset="0"/>
              </a:rPr>
              <a:t>health insurance</a:t>
            </a:r>
            <a:r>
              <a:rPr lang="en-GB" sz="2600" dirty="0">
                <a:solidFill>
                  <a:srgbClr val="0070C0"/>
                </a:solidFill>
                <a:latin typeface="Calibri"/>
              </a:rPr>
              <a:t>&gt;60% of </a:t>
            </a:r>
            <a:r>
              <a:rPr lang="en-GB" sz="2600" dirty="0" smtClean="0">
                <a:solidFill>
                  <a:srgbClr val="0070C0"/>
                </a:solidFill>
                <a:latin typeface="Calibri"/>
              </a:rPr>
              <a:t>THE</a:t>
            </a:r>
            <a:endParaRPr lang="en-GB" sz="2600" dirty="0" smtClean="0">
              <a:solidFill>
                <a:srgbClr val="0070C0"/>
              </a:solidFill>
              <a:latin typeface="Calibri" pitchFamily="34" charset="0"/>
            </a:endParaRPr>
          </a:p>
          <a:p>
            <a:pPr marL="169863" indent="-169863">
              <a:spcAft>
                <a:spcPts val="1200"/>
              </a:spcAft>
              <a:buFont typeface="Arial" charset="0"/>
              <a:buChar char="•"/>
              <a:defRPr/>
            </a:pPr>
            <a:r>
              <a:rPr lang="en-US" sz="2600" dirty="0" smtClean="0">
                <a:solidFill>
                  <a:srgbClr val="0070C0"/>
                </a:solidFill>
                <a:latin typeface="Calibri" pitchFamily="34" charset="0"/>
              </a:rPr>
              <a:t>5 </a:t>
            </a:r>
            <a:r>
              <a:rPr lang="en-US" sz="2600" dirty="0">
                <a:solidFill>
                  <a:srgbClr val="0070C0"/>
                </a:solidFill>
                <a:latin typeface="Calibri" pitchFamily="34" charset="0"/>
              </a:rPr>
              <a:t>countries in the </a:t>
            </a:r>
            <a:r>
              <a:rPr lang="en-US" sz="2600" dirty="0" smtClean="0">
                <a:solidFill>
                  <a:srgbClr val="0070C0"/>
                </a:solidFill>
                <a:latin typeface="Calibri" pitchFamily="34" charset="0"/>
              </a:rPr>
              <a:t>Caribbean  </a:t>
            </a:r>
            <a:r>
              <a:rPr lang="en-GB" sz="2600" dirty="0" smtClean="0">
                <a:solidFill>
                  <a:srgbClr val="0070C0"/>
                </a:solidFill>
                <a:latin typeface="Calibri" pitchFamily="34" charset="0"/>
              </a:rPr>
              <a:t>Hybrid</a:t>
            </a:r>
          </a:p>
          <a:p>
            <a:pPr marL="169863" indent="-169863">
              <a:spcAft>
                <a:spcPts val="1200"/>
              </a:spcAft>
              <a:buFont typeface="Arial" charset="0"/>
              <a:buChar char="•"/>
              <a:defRPr/>
            </a:pPr>
            <a:r>
              <a:rPr lang="en-GB" sz="2600" dirty="0" smtClean="0">
                <a:solidFill>
                  <a:srgbClr val="0070C0"/>
                </a:solidFill>
                <a:latin typeface="Calibri" pitchFamily="34" charset="0"/>
              </a:rPr>
              <a:t>OOPs average </a:t>
            </a:r>
            <a:r>
              <a:rPr lang="en-GB" sz="2600" dirty="0" smtClean="0">
                <a:solidFill>
                  <a:srgbClr val="0070C0"/>
                </a:solidFill>
                <a:latin typeface="Calibri"/>
              </a:rPr>
              <a:t>~ 33%</a:t>
            </a:r>
            <a:endParaRPr lang="en-GB" sz="2600" dirty="0" smtClean="0">
              <a:solidFill>
                <a:srgbClr val="0070C0"/>
              </a:solidFill>
              <a:latin typeface="Calibri" pitchFamily="34" charset="0"/>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8195" y="3168869"/>
            <a:ext cx="5154170" cy="374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731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t="28076"/>
          <a:stretch>
            <a:fillRect/>
          </a:stretch>
        </p:blipFill>
        <p:spPr bwMode="auto">
          <a:xfrm>
            <a:off x="806450" y="1905000"/>
            <a:ext cx="7499350" cy="3249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457200" y="5334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70000"/>
              </a:lnSpc>
              <a:spcBef>
                <a:spcPct val="0"/>
              </a:spcBef>
              <a:spcAft>
                <a:spcPct val="0"/>
              </a:spcAft>
              <a:defRPr sz="4000" b="1" i="0">
                <a:solidFill>
                  <a:srgbClr val="004080"/>
                </a:solidFill>
                <a:latin typeface="Cambria" pitchFamily="18" charset="0"/>
                <a:ea typeface="+mj-ea"/>
                <a:cs typeface="+mj-cs"/>
              </a:defRPr>
            </a:lvl1pPr>
            <a:lvl2pPr algn="ctr" rtl="0" eaLnBrk="0" fontAlgn="base" hangingPunct="0">
              <a:lnSpc>
                <a:spcPct val="70000"/>
              </a:lnSpc>
              <a:spcBef>
                <a:spcPct val="0"/>
              </a:spcBef>
              <a:spcAft>
                <a:spcPct val="0"/>
              </a:spcAft>
              <a:defRPr sz="3200">
                <a:solidFill>
                  <a:srgbClr val="004080"/>
                </a:solidFill>
                <a:latin typeface="Arial Black" charset="0"/>
              </a:defRPr>
            </a:lvl2pPr>
            <a:lvl3pPr algn="ctr" rtl="0" eaLnBrk="0" fontAlgn="base" hangingPunct="0">
              <a:lnSpc>
                <a:spcPct val="70000"/>
              </a:lnSpc>
              <a:spcBef>
                <a:spcPct val="0"/>
              </a:spcBef>
              <a:spcAft>
                <a:spcPct val="0"/>
              </a:spcAft>
              <a:defRPr sz="3200">
                <a:solidFill>
                  <a:srgbClr val="004080"/>
                </a:solidFill>
                <a:latin typeface="Arial Black" charset="0"/>
              </a:defRPr>
            </a:lvl3pPr>
            <a:lvl4pPr algn="ctr" rtl="0" eaLnBrk="0" fontAlgn="base" hangingPunct="0">
              <a:lnSpc>
                <a:spcPct val="70000"/>
              </a:lnSpc>
              <a:spcBef>
                <a:spcPct val="0"/>
              </a:spcBef>
              <a:spcAft>
                <a:spcPct val="0"/>
              </a:spcAft>
              <a:defRPr sz="3200">
                <a:solidFill>
                  <a:srgbClr val="004080"/>
                </a:solidFill>
                <a:latin typeface="Arial Black" charset="0"/>
              </a:defRPr>
            </a:lvl4pPr>
            <a:lvl5pPr algn="ctr" rtl="0" eaLnBrk="0" fontAlgn="base" hangingPunct="0">
              <a:lnSpc>
                <a:spcPct val="70000"/>
              </a:lnSpc>
              <a:spcBef>
                <a:spcPct val="0"/>
              </a:spcBef>
              <a:spcAft>
                <a:spcPct val="0"/>
              </a:spcAft>
              <a:defRPr sz="3200">
                <a:solidFill>
                  <a:srgbClr val="004080"/>
                </a:solidFill>
                <a:latin typeface="Arial Black" charset="0"/>
              </a:defRPr>
            </a:lvl5pPr>
            <a:lvl6pPr marL="457200" algn="ctr" rtl="0" fontAlgn="base">
              <a:lnSpc>
                <a:spcPct val="70000"/>
              </a:lnSpc>
              <a:spcBef>
                <a:spcPct val="0"/>
              </a:spcBef>
              <a:spcAft>
                <a:spcPct val="0"/>
              </a:spcAft>
              <a:defRPr sz="3200">
                <a:solidFill>
                  <a:srgbClr val="004080"/>
                </a:solidFill>
                <a:latin typeface="Arial Black" charset="0"/>
              </a:defRPr>
            </a:lvl6pPr>
            <a:lvl7pPr marL="914400" algn="ctr" rtl="0" fontAlgn="base">
              <a:lnSpc>
                <a:spcPct val="70000"/>
              </a:lnSpc>
              <a:spcBef>
                <a:spcPct val="0"/>
              </a:spcBef>
              <a:spcAft>
                <a:spcPct val="0"/>
              </a:spcAft>
              <a:defRPr sz="3200">
                <a:solidFill>
                  <a:srgbClr val="004080"/>
                </a:solidFill>
                <a:latin typeface="Arial Black" charset="0"/>
              </a:defRPr>
            </a:lvl7pPr>
            <a:lvl8pPr marL="1371600" algn="ctr" rtl="0" fontAlgn="base">
              <a:lnSpc>
                <a:spcPct val="70000"/>
              </a:lnSpc>
              <a:spcBef>
                <a:spcPct val="0"/>
              </a:spcBef>
              <a:spcAft>
                <a:spcPct val="0"/>
              </a:spcAft>
              <a:defRPr sz="3200">
                <a:solidFill>
                  <a:srgbClr val="004080"/>
                </a:solidFill>
                <a:latin typeface="Arial Black" charset="0"/>
              </a:defRPr>
            </a:lvl8pPr>
            <a:lvl9pPr marL="1828800" algn="ctr" rtl="0" fontAlgn="base">
              <a:lnSpc>
                <a:spcPct val="70000"/>
              </a:lnSpc>
              <a:spcBef>
                <a:spcPct val="0"/>
              </a:spcBef>
              <a:spcAft>
                <a:spcPct val="0"/>
              </a:spcAft>
              <a:defRPr sz="3200">
                <a:solidFill>
                  <a:srgbClr val="004080"/>
                </a:solidFill>
                <a:latin typeface="Arial Black" charset="0"/>
              </a:defRPr>
            </a:lvl9pPr>
          </a:lstStyle>
          <a:p>
            <a:pPr eaLnBrk="1" hangingPunct="1">
              <a:lnSpc>
                <a:spcPct val="100000"/>
              </a:lnSpc>
              <a:defRPr/>
            </a:pPr>
            <a:r>
              <a:rPr lang="en-US" sz="3200" kern="0" dirty="0" smtClean="0">
                <a:solidFill>
                  <a:srgbClr val="0070C0"/>
                </a:solidFill>
                <a:latin typeface="+mj-lt"/>
              </a:rPr>
              <a:t>User Fees in Jamaica</a:t>
            </a:r>
            <a:endParaRPr lang="en-US" sz="3200" kern="0" dirty="0">
              <a:solidFill>
                <a:srgbClr val="0070C0"/>
              </a:solidFill>
              <a:latin typeface="+mj-lt"/>
            </a:endParaRPr>
          </a:p>
        </p:txBody>
      </p:sp>
      <p:sp>
        <p:nvSpPr>
          <p:cNvPr id="5" name="Oval 4"/>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6" name="TextBox 5"/>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Tree>
    <p:extLst>
      <p:ext uri="{BB962C8B-B14F-4D97-AF65-F5344CB8AC3E}">
        <p14:creationId xmlns:p14="http://schemas.microsoft.com/office/powerpoint/2010/main" val="18983812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41"/>
            <a:ext cx="8229600" cy="804041"/>
          </a:xfrm>
        </p:spPr>
        <p:txBody>
          <a:bodyPr/>
          <a:lstStyle/>
          <a:p>
            <a:r>
              <a:rPr lang="es-CL" sz="4200" b="1" dirty="0" smtClean="0">
                <a:latin typeface="Calibri" pitchFamily="34" charset="0"/>
              </a:rPr>
              <a:t>Content</a:t>
            </a:r>
            <a:endParaRPr lang="es-CL" sz="4200" b="1" dirty="0">
              <a:latin typeface="Calibri" pitchFamily="34" charset="0"/>
            </a:endParaRPr>
          </a:p>
        </p:txBody>
      </p:sp>
      <p:sp>
        <p:nvSpPr>
          <p:cNvPr id="3" name="Content Placeholder 2"/>
          <p:cNvSpPr>
            <a:spLocks noGrp="1"/>
          </p:cNvSpPr>
          <p:nvPr>
            <p:ph idx="1"/>
          </p:nvPr>
        </p:nvSpPr>
        <p:spPr>
          <a:xfrm>
            <a:off x="914414" y="2388501"/>
            <a:ext cx="8229600" cy="2924500"/>
          </a:xfrm>
        </p:spPr>
        <p:txBody>
          <a:bodyPr/>
          <a:lstStyle/>
          <a:p>
            <a:pPr marL="0" indent="0">
              <a:buNone/>
            </a:pPr>
            <a:r>
              <a:rPr lang="en-US" sz="2800" dirty="0" smtClean="0">
                <a:solidFill>
                  <a:srgbClr val="0070C0"/>
                </a:solidFill>
                <a:latin typeface="Calibri" pitchFamily="34" charset="0"/>
              </a:rPr>
              <a:t>Why an UHC agenda for </a:t>
            </a:r>
            <a:r>
              <a:rPr lang="en-US" sz="2800" dirty="0">
                <a:solidFill>
                  <a:srgbClr val="0070C0"/>
                </a:solidFill>
                <a:latin typeface="Calibri" pitchFamily="34" charset="0"/>
              </a:rPr>
              <a:t>the Americas? </a:t>
            </a:r>
            <a:endParaRPr lang="en-US" sz="2800" i="1" dirty="0" smtClean="0">
              <a:solidFill>
                <a:srgbClr val="0070C0"/>
              </a:solidFill>
              <a:latin typeface="Calibri" pitchFamily="34" charset="0"/>
            </a:endParaRPr>
          </a:p>
          <a:p>
            <a:pPr marL="0" indent="0">
              <a:buNone/>
            </a:pPr>
            <a:r>
              <a:rPr lang="en-US" sz="2800" dirty="0" smtClean="0">
                <a:solidFill>
                  <a:srgbClr val="0070C0"/>
                </a:solidFill>
                <a:latin typeface="Calibri" pitchFamily="34" charset="0"/>
              </a:rPr>
              <a:t>What is UHC? </a:t>
            </a:r>
          </a:p>
          <a:p>
            <a:pPr marL="0" indent="0">
              <a:buNone/>
            </a:pPr>
            <a:r>
              <a:rPr lang="en-US" sz="2800" dirty="0" smtClean="0">
                <a:solidFill>
                  <a:srgbClr val="0070C0"/>
                </a:solidFill>
                <a:latin typeface="Calibri" pitchFamily="34" charset="0"/>
              </a:rPr>
              <a:t>What challenges for UHC?</a:t>
            </a:r>
            <a:endParaRPr lang="en-US" sz="2800" dirty="0">
              <a:solidFill>
                <a:srgbClr val="0070C0"/>
              </a:solidFill>
              <a:latin typeface="Calibri" pitchFamily="34" charset="0"/>
            </a:endParaRPr>
          </a:p>
          <a:p>
            <a:pPr marL="0" indent="0">
              <a:buNone/>
            </a:pPr>
            <a:r>
              <a:rPr lang="en-US" sz="2800" dirty="0" smtClean="0">
                <a:solidFill>
                  <a:srgbClr val="0070C0"/>
                </a:solidFill>
                <a:latin typeface="Calibri" pitchFamily="34" charset="0"/>
              </a:rPr>
              <a:t>What is the Regional Agenda toward UHC?</a:t>
            </a:r>
            <a:endParaRPr lang="en-US" sz="2800" dirty="0">
              <a:solidFill>
                <a:srgbClr val="0070C0"/>
              </a:solidFill>
              <a:latin typeface="Calibri" pitchFamily="34" charset="0"/>
            </a:endParaRPr>
          </a:p>
        </p:txBody>
      </p:sp>
      <p:sp>
        <p:nvSpPr>
          <p:cNvPr id="4" name="Oval 3"/>
          <p:cNvSpPr/>
          <p:nvPr/>
        </p:nvSpPr>
        <p:spPr>
          <a:xfrm>
            <a:off x="402391" y="2442513"/>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TextBox 4"/>
          <p:cNvSpPr txBox="1"/>
          <p:nvPr/>
        </p:nvSpPr>
        <p:spPr>
          <a:xfrm>
            <a:off x="433923" y="2426742"/>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6" name="Oval 5"/>
          <p:cNvSpPr/>
          <p:nvPr/>
        </p:nvSpPr>
        <p:spPr>
          <a:xfrm>
            <a:off x="412897" y="295753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444429" y="294176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
        <p:nvSpPr>
          <p:cNvPr id="8" name="Oval 7"/>
          <p:cNvSpPr/>
          <p:nvPr/>
        </p:nvSpPr>
        <p:spPr>
          <a:xfrm>
            <a:off x="412897" y="3462043"/>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TextBox 8"/>
          <p:cNvSpPr txBox="1"/>
          <p:nvPr/>
        </p:nvSpPr>
        <p:spPr>
          <a:xfrm>
            <a:off x="444429" y="3446272"/>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3</a:t>
            </a:r>
          </a:p>
        </p:txBody>
      </p:sp>
      <p:sp>
        <p:nvSpPr>
          <p:cNvPr id="10" name="Oval 9"/>
          <p:cNvSpPr/>
          <p:nvPr/>
        </p:nvSpPr>
        <p:spPr>
          <a:xfrm>
            <a:off x="428663" y="39823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TextBox 10"/>
          <p:cNvSpPr txBox="1"/>
          <p:nvPr/>
        </p:nvSpPr>
        <p:spPr>
          <a:xfrm>
            <a:off x="460195" y="39665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4</a:t>
            </a:r>
          </a:p>
        </p:txBody>
      </p:sp>
    </p:spTree>
    <p:extLst>
      <p:ext uri="{BB962C8B-B14F-4D97-AF65-F5344CB8AC3E}">
        <p14:creationId xmlns:p14="http://schemas.microsoft.com/office/powerpoint/2010/main" val="1527191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45"/>
          <p:cNvGrpSpPr>
            <a:grpSpLocks/>
          </p:cNvGrpSpPr>
          <p:nvPr/>
        </p:nvGrpSpPr>
        <p:grpSpPr bwMode="auto">
          <a:xfrm>
            <a:off x="33338" y="914400"/>
            <a:ext cx="9121775" cy="5372100"/>
            <a:chOff x="0" y="120"/>
            <a:chExt cx="5746" cy="3432"/>
          </a:xfrm>
        </p:grpSpPr>
        <p:grpSp>
          <p:nvGrpSpPr>
            <p:cNvPr id="37893" name="Group 42"/>
            <p:cNvGrpSpPr>
              <a:grpSpLocks/>
            </p:cNvGrpSpPr>
            <p:nvPr/>
          </p:nvGrpSpPr>
          <p:grpSpPr bwMode="auto">
            <a:xfrm>
              <a:off x="7" y="480"/>
              <a:ext cx="5739" cy="3072"/>
              <a:chOff x="7" y="480"/>
              <a:chExt cx="5739" cy="3072"/>
            </a:xfrm>
          </p:grpSpPr>
          <p:sp>
            <p:nvSpPr>
              <p:cNvPr id="37916" name="AutoShape 4"/>
              <p:cNvSpPr>
                <a:spLocks noChangeArrowheads="1"/>
              </p:cNvSpPr>
              <p:nvPr/>
            </p:nvSpPr>
            <p:spPr bwMode="auto">
              <a:xfrm>
                <a:off x="7" y="480"/>
                <a:ext cx="5739" cy="3072"/>
              </a:xfrm>
              <a:prstGeom prst="triangle">
                <a:avLst>
                  <a:gd name="adj" fmla="val 50000"/>
                </a:avLst>
              </a:prstGeom>
              <a:solidFill>
                <a:schemeClr val="accent1">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endParaRPr lang="en-US" sz="1200" b="1">
                  <a:solidFill>
                    <a:srgbClr val="000000"/>
                  </a:solidFill>
                  <a:latin typeface="+mj-lt"/>
                </a:endParaRPr>
              </a:p>
            </p:txBody>
          </p:sp>
          <p:sp>
            <p:nvSpPr>
              <p:cNvPr id="37917" name="AutoShape 5"/>
              <p:cNvSpPr>
                <a:spLocks noChangeArrowheads="1"/>
              </p:cNvSpPr>
              <p:nvPr/>
            </p:nvSpPr>
            <p:spPr bwMode="auto">
              <a:xfrm>
                <a:off x="528" y="521"/>
                <a:ext cx="4704" cy="2832"/>
              </a:xfrm>
              <a:prstGeom prst="triangle">
                <a:avLst>
                  <a:gd name="adj" fmla="val 50000"/>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endParaRPr lang="en-US" sz="1200" b="1">
                  <a:solidFill>
                    <a:srgbClr val="000000"/>
                  </a:solidFill>
                  <a:latin typeface="+mj-lt"/>
                </a:endParaRPr>
              </a:p>
            </p:txBody>
          </p:sp>
        </p:grpSp>
        <p:grpSp>
          <p:nvGrpSpPr>
            <p:cNvPr id="37894" name="Group 44"/>
            <p:cNvGrpSpPr>
              <a:grpSpLocks/>
            </p:cNvGrpSpPr>
            <p:nvPr/>
          </p:nvGrpSpPr>
          <p:grpSpPr bwMode="auto">
            <a:xfrm>
              <a:off x="0" y="120"/>
              <a:ext cx="5628" cy="3415"/>
              <a:chOff x="0" y="120"/>
              <a:chExt cx="5628" cy="3415"/>
            </a:xfrm>
          </p:grpSpPr>
          <p:sp>
            <p:nvSpPr>
              <p:cNvPr id="37895" name="Text Box 13"/>
              <p:cNvSpPr txBox="1">
                <a:spLocks noChangeArrowheads="1"/>
              </p:cNvSpPr>
              <p:nvPr/>
            </p:nvSpPr>
            <p:spPr bwMode="auto">
              <a:xfrm>
                <a:off x="12" y="765"/>
                <a:ext cx="687" cy="19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1400">
                    <a:solidFill>
                      <a:srgbClr val="000000"/>
                    </a:solidFill>
                    <a:latin typeface="+mj-lt"/>
                  </a:rPr>
                  <a:t>Impact</a:t>
                </a:r>
              </a:p>
            </p:txBody>
          </p:sp>
          <p:sp>
            <p:nvSpPr>
              <p:cNvPr id="37896" name="Text Box 14"/>
              <p:cNvSpPr txBox="1">
                <a:spLocks noChangeArrowheads="1"/>
              </p:cNvSpPr>
              <p:nvPr/>
            </p:nvSpPr>
            <p:spPr bwMode="auto">
              <a:xfrm>
                <a:off x="0" y="2064"/>
                <a:ext cx="720" cy="19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1400">
                    <a:solidFill>
                      <a:srgbClr val="000000"/>
                    </a:solidFill>
                    <a:latin typeface="+mj-lt"/>
                  </a:rPr>
                  <a:t>Outcomes</a:t>
                </a:r>
              </a:p>
            </p:txBody>
          </p:sp>
          <p:sp>
            <p:nvSpPr>
              <p:cNvPr id="37897" name="Text Box 24"/>
              <p:cNvSpPr txBox="1">
                <a:spLocks noChangeArrowheads="1"/>
              </p:cNvSpPr>
              <p:nvPr/>
            </p:nvSpPr>
            <p:spPr bwMode="auto">
              <a:xfrm>
                <a:off x="28" y="144"/>
                <a:ext cx="1138" cy="19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1400" dirty="0">
                    <a:solidFill>
                      <a:srgbClr val="000000"/>
                    </a:solidFill>
                    <a:latin typeface="+mj-lt"/>
                  </a:rPr>
                  <a:t>Strategic vision</a:t>
                </a:r>
              </a:p>
            </p:txBody>
          </p:sp>
          <p:sp>
            <p:nvSpPr>
              <p:cNvPr id="37898" name="Text Box 32"/>
              <p:cNvSpPr txBox="1">
                <a:spLocks noChangeArrowheads="1"/>
              </p:cNvSpPr>
              <p:nvPr/>
            </p:nvSpPr>
            <p:spPr bwMode="auto">
              <a:xfrm>
                <a:off x="0" y="2880"/>
                <a:ext cx="591" cy="19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sz="1400">
                    <a:solidFill>
                      <a:srgbClr val="000000"/>
                    </a:solidFill>
                    <a:latin typeface="+mj-lt"/>
                  </a:rPr>
                  <a:t>Outputs</a:t>
                </a:r>
              </a:p>
            </p:txBody>
          </p:sp>
          <p:sp>
            <p:nvSpPr>
              <p:cNvPr id="37899" name="Text Box 7"/>
              <p:cNvSpPr txBox="1">
                <a:spLocks noChangeArrowheads="1"/>
              </p:cNvSpPr>
              <p:nvPr/>
            </p:nvSpPr>
            <p:spPr bwMode="auto">
              <a:xfrm>
                <a:off x="1900" y="3340"/>
                <a:ext cx="1937"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400" b="1">
                    <a:solidFill>
                      <a:srgbClr val="000000"/>
                    </a:solidFill>
                    <a:latin typeface="+mj-lt"/>
                  </a:rPr>
                  <a:t>Determinants of health</a:t>
                </a:r>
              </a:p>
            </p:txBody>
          </p:sp>
          <p:sp>
            <p:nvSpPr>
              <p:cNvPr id="37900" name="Text Box 8"/>
              <p:cNvSpPr txBox="1">
                <a:spLocks noChangeArrowheads="1"/>
              </p:cNvSpPr>
              <p:nvPr/>
            </p:nvSpPr>
            <p:spPr bwMode="auto">
              <a:xfrm rot="2958008">
                <a:off x="3765" y="2227"/>
                <a:ext cx="142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400" b="1">
                    <a:solidFill>
                      <a:srgbClr val="000000"/>
                    </a:solidFill>
                    <a:latin typeface="+mj-lt"/>
                  </a:rPr>
                  <a:t>Determinants of health</a:t>
                </a:r>
              </a:p>
            </p:txBody>
          </p:sp>
          <p:sp>
            <p:nvSpPr>
              <p:cNvPr id="37901" name="Text Box 9"/>
              <p:cNvSpPr txBox="1">
                <a:spLocks noChangeArrowheads="1"/>
              </p:cNvSpPr>
              <p:nvPr/>
            </p:nvSpPr>
            <p:spPr bwMode="auto">
              <a:xfrm rot="-2928844">
                <a:off x="536" y="2274"/>
                <a:ext cx="142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400" b="1">
                    <a:solidFill>
                      <a:srgbClr val="000000"/>
                    </a:solidFill>
                    <a:latin typeface="+mj-lt"/>
                  </a:rPr>
                  <a:t>Determinants of health</a:t>
                </a:r>
              </a:p>
            </p:txBody>
          </p:sp>
          <p:sp>
            <p:nvSpPr>
              <p:cNvPr id="37902" name="Text Box 17"/>
              <p:cNvSpPr txBox="1">
                <a:spLocks noChangeArrowheads="1"/>
              </p:cNvSpPr>
              <p:nvPr/>
            </p:nvSpPr>
            <p:spPr bwMode="auto">
              <a:xfrm>
                <a:off x="1812" y="120"/>
                <a:ext cx="2112" cy="334"/>
              </a:xfrm>
              <a:prstGeom prst="rect">
                <a:avLst/>
              </a:prstGeom>
              <a:solidFill>
                <a:srgbClr val="00B0F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400" b="1" dirty="0">
                    <a:solidFill>
                      <a:schemeClr val="bg1"/>
                    </a:solidFill>
                    <a:latin typeface="+mj-lt"/>
                  </a:rPr>
                  <a:t>Improved quality of life, sustainable development &amp; equity</a:t>
                </a:r>
              </a:p>
            </p:txBody>
          </p:sp>
          <p:sp>
            <p:nvSpPr>
              <p:cNvPr id="37903" name="Text Box 18"/>
              <p:cNvSpPr txBox="1">
                <a:spLocks noChangeArrowheads="1"/>
              </p:cNvSpPr>
              <p:nvPr/>
            </p:nvSpPr>
            <p:spPr bwMode="auto">
              <a:xfrm>
                <a:off x="2558" y="921"/>
                <a:ext cx="638" cy="409"/>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dirty="0">
                    <a:solidFill>
                      <a:srgbClr val="FFFFFF"/>
                    </a:solidFill>
                    <a:latin typeface="+mj-lt"/>
                  </a:rPr>
                  <a:t>Improved health &amp; well-being</a:t>
                </a:r>
              </a:p>
            </p:txBody>
          </p:sp>
          <p:sp>
            <p:nvSpPr>
              <p:cNvPr id="37904" name="Text Box 20"/>
              <p:cNvSpPr txBox="1">
                <a:spLocks noChangeArrowheads="1"/>
              </p:cNvSpPr>
              <p:nvPr/>
            </p:nvSpPr>
            <p:spPr bwMode="auto">
              <a:xfrm>
                <a:off x="2024" y="1663"/>
                <a:ext cx="1706" cy="177"/>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dirty="0">
                    <a:solidFill>
                      <a:srgbClr val="FFFFFF"/>
                    </a:solidFill>
                    <a:latin typeface="+mj-lt"/>
                  </a:rPr>
                  <a:t>Reduced morbidity, mortality &amp; gaps</a:t>
                </a:r>
              </a:p>
            </p:txBody>
          </p:sp>
          <p:sp>
            <p:nvSpPr>
              <p:cNvPr id="37905" name="Text Box 21"/>
              <p:cNvSpPr txBox="1">
                <a:spLocks noChangeArrowheads="1"/>
              </p:cNvSpPr>
              <p:nvPr/>
            </p:nvSpPr>
            <p:spPr bwMode="auto">
              <a:xfrm>
                <a:off x="2223" y="1349"/>
                <a:ext cx="1296" cy="295"/>
              </a:xfrm>
              <a:prstGeom prst="rect">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dirty="0">
                    <a:solidFill>
                      <a:srgbClr val="FFFFFF"/>
                    </a:solidFill>
                    <a:latin typeface="+mj-lt"/>
                  </a:rPr>
                  <a:t>Elimination/eradication of diseases</a:t>
                </a:r>
              </a:p>
            </p:txBody>
          </p:sp>
          <p:grpSp>
            <p:nvGrpSpPr>
              <p:cNvPr id="37906" name="Group 38"/>
              <p:cNvGrpSpPr>
                <a:grpSpLocks/>
              </p:cNvGrpSpPr>
              <p:nvPr/>
            </p:nvGrpSpPr>
            <p:grpSpPr bwMode="auto">
              <a:xfrm>
                <a:off x="1536" y="2072"/>
                <a:ext cx="2667" cy="677"/>
                <a:chOff x="1536" y="1894"/>
                <a:chExt cx="2667" cy="677"/>
              </a:xfrm>
            </p:grpSpPr>
            <p:sp>
              <p:nvSpPr>
                <p:cNvPr id="37913" name="Text Box 23"/>
                <p:cNvSpPr txBox="1">
                  <a:spLocks noChangeArrowheads="1"/>
                </p:cNvSpPr>
                <p:nvPr/>
              </p:nvSpPr>
              <p:spPr bwMode="auto">
                <a:xfrm>
                  <a:off x="2907" y="2276"/>
                  <a:ext cx="1296" cy="295"/>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a:solidFill>
                        <a:srgbClr val="000000"/>
                      </a:solidFill>
                      <a:latin typeface="+mj-lt"/>
                    </a:rPr>
                    <a:t>Increased community empowerment for health</a:t>
                  </a:r>
                </a:p>
              </p:txBody>
            </p:sp>
            <p:sp>
              <p:nvSpPr>
                <p:cNvPr id="37914" name="Text Box 28"/>
                <p:cNvSpPr txBox="1">
                  <a:spLocks noChangeArrowheads="1"/>
                </p:cNvSpPr>
                <p:nvPr/>
              </p:nvSpPr>
              <p:spPr bwMode="auto">
                <a:xfrm>
                  <a:off x="1536" y="2277"/>
                  <a:ext cx="1344" cy="177"/>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a:solidFill>
                        <a:srgbClr val="000000"/>
                      </a:solidFill>
                      <a:latin typeface="+mj-lt"/>
                    </a:rPr>
                    <a:t>Strengthened health systems</a:t>
                  </a:r>
                </a:p>
              </p:txBody>
            </p:sp>
            <p:sp>
              <p:nvSpPr>
                <p:cNvPr id="37915" name="Text Box 29"/>
                <p:cNvSpPr txBox="1">
                  <a:spLocks noChangeArrowheads="1"/>
                </p:cNvSpPr>
                <p:nvPr/>
              </p:nvSpPr>
              <p:spPr bwMode="auto">
                <a:xfrm>
                  <a:off x="1776" y="1894"/>
                  <a:ext cx="2208" cy="354"/>
                </a:xfrm>
                <a:prstGeom prst="rect">
                  <a:avLst/>
                </a:prstGeom>
                <a:solidFill>
                  <a:srgbClr val="FF99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a:solidFill>
                        <a:srgbClr val="000000"/>
                      </a:solidFill>
                      <a:latin typeface="+mj-lt"/>
                    </a:rPr>
                    <a:t>Reduction of risks</a:t>
                  </a:r>
                </a:p>
                <a:p>
                  <a:pPr algn="ctr" eaLnBrk="1" hangingPunct="1">
                    <a:spcBef>
                      <a:spcPct val="50000"/>
                    </a:spcBef>
                  </a:pPr>
                  <a:r>
                    <a:rPr lang="en-US" sz="1200" b="1">
                      <a:solidFill>
                        <a:srgbClr val="000000"/>
                      </a:solidFill>
                      <a:latin typeface="+mj-lt"/>
                    </a:rPr>
                    <a:t>Increased quality service coverage &amp; access</a:t>
                  </a:r>
                </a:p>
              </p:txBody>
            </p:sp>
          </p:grpSp>
          <p:grpSp>
            <p:nvGrpSpPr>
              <p:cNvPr id="37907" name="Group 39"/>
              <p:cNvGrpSpPr>
                <a:grpSpLocks/>
              </p:cNvGrpSpPr>
              <p:nvPr/>
            </p:nvGrpSpPr>
            <p:grpSpPr bwMode="auto">
              <a:xfrm>
                <a:off x="1166" y="2955"/>
                <a:ext cx="3531" cy="295"/>
                <a:chOff x="1138" y="2928"/>
                <a:chExt cx="3531" cy="295"/>
              </a:xfrm>
            </p:grpSpPr>
            <p:sp>
              <p:nvSpPr>
                <p:cNvPr id="37911" name="Text Box 35"/>
                <p:cNvSpPr txBox="1">
                  <a:spLocks noChangeArrowheads="1"/>
                </p:cNvSpPr>
                <p:nvPr/>
              </p:nvSpPr>
              <p:spPr bwMode="auto">
                <a:xfrm>
                  <a:off x="1138" y="2928"/>
                  <a:ext cx="1728" cy="29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dirty="0">
                      <a:solidFill>
                        <a:schemeClr val="bg1"/>
                      </a:solidFill>
                      <a:latin typeface="+mj-lt"/>
                    </a:rPr>
                    <a:t>Policies, strategies, plans programs &amp; services</a:t>
                  </a:r>
                </a:p>
              </p:txBody>
            </p:sp>
            <p:sp>
              <p:nvSpPr>
                <p:cNvPr id="37912" name="Text Box 36"/>
                <p:cNvSpPr txBox="1">
                  <a:spLocks noChangeArrowheads="1"/>
                </p:cNvSpPr>
                <p:nvPr/>
              </p:nvSpPr>
              <p:spPr bwMode="auto">
                <a:xfrm>
                  <a:off x="2893" y="2928"/>
                  <a:ext cx="1776" cy="17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spcBef>
                      <a:spcPct val="50000"/>
                    </a:spcBef>
                  </a:pPr>
                  <a:r>
                    <a:rPr lang="en-US" sz="1200" b="1">
                      <a:solidFill>
                        <a:schemeClr val="bg1"/>
                      </a:solidFill>
                      <a:latin typeface="+mj-lt"/>
                    </a:rPr>
                    <a:t>Laws, norms, standards &amp; guidelines</a:t>
                  </a:r>
                </a:p>
              </p:txBody>
            </p:sp>
          </p:grpSp>
          <p:sp>
            <p:nvSpPr>
              <p:cNvPr id="37908" name="Line 10"/>
              <p:cNvSpPr>
                <a:spLocks noChangeShapeType="1"/>
              </p:cNvSpPr>
              <p:nvPr/>
            </p:nvSpPr>
            <p:spPr bwMode="auto">
              <a:xfrm>
                <a:off x="96" y="2016"/>
                <a:ext cx="5520" cy="0"/>
              </a:xfrm>
              <a:prstGeom prst="line">
                <a:avLst/>
              </a:prstGeom>
              <a:noFill/>
              <a:ln w="190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7909" name="Line 26"/>
              <p:cNvSpPr>
                <a:spLocks noChangeShapeType="1"/>
              </p:cNvSpPr>
              <p:nvPr/>
            </p:nvSpPr>
            <p:spPr bwMode="auto">
              <a:xfrm>
                <a:off x="108" y="704"/>
                <a:ext cx="5520" cy="0"/>
              </a:xfrm>
              <a:prstGeom prst="line">
                <a:avLst/>
              </a:prstGeom>
              <a:noFill/>
              <a:ln w="190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sp>
            <p:nvSpPr>
              <p:cNvPr id="37910" name="Line 25"/>
              <p:cNvSpPr>
                <a:spLocks noChangeShapeType="1"/>
              </p:cNvSpPr>
              <p:nvPr/>
            </p:nvSpPr>
            <p:spPr bwMode="auto">
              <a:xfrm>
                <a:off x="96" y="2832"/>
                <a:ext cx="5520" cy="0"/>
              </a:xfrm>
              <a:prstGeom prst="line">
                <a:avLst/>
              </a:prstGeom>
              <a:noFill/>
              <a:ln w="1905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j-lt"/>
                </a:endParaRPr>
              </a:p>
            </p:txBody>
          </p:sp>
        </p:grpSp>
      </p:grpSp>
      <p:sp>
        <p:nvSpPr>
          <p:cNvPr id="37891" name="Text Box 46"/>
          <p:cNvSpPr txBox="1">
            <a:spLocks noChangeArrowheads="1"/>
          </p:cNvSpPr>
          <p:nvPr/>
        </p:nvSpPr>
        <p:spPr bwMode="auto">
          <a:xfrm>
            <a:off x="185738" y="154976"/>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1" hangingPunct="1">
              <a:lnSpc>
                <a:spcPct val="100000"/>
              </a:lnSpc>
              <a:defRPr sz="3200" b="1" i="0" kern="0">
                <a:solidFill>
                  <a:srgbClr val="0070C0"/>
                </a:solidFill>
                <a:latin typeface="+mj-lt"/>
                <a:ea typeface="+mj-ea"/>
                <a:cs typeface="+mj-cs"/>
              </a:defRPr>
            </a:lvl1pPr>
            <a:lvl2pPr algn="ctr" eaLnBrk="0" hangingPunct="0">
              <a:lnSpc>
                <a:spcPct val="70000"/>
              </a:lnSpc>
              <a:defRPr sz="3200">
                <a:solidFill>
                  <a:srgbClr val="004080"/>
                </a:solidFill>
                <a:latin typeface="Arial Black" charset="0"/>
              </a:defRPr>
            </a:lvl2pPr>
            <a:lvl3pPr algn="ctr" eaLnBrk="0" hangingPunct="0">
              <a:lnSpc>
                <a:spcPct val="70000"/>
              </a:lnSpc>
              <a:defRPr sz="3200">
                <a:solidFill>
                  <a:srgbClr val="004080"/>
                </a:solidFill>
                <a:latin typeface="Arial Black" charset="0"/>
              </a:defRPr>
            </a:lvl3pPr>
            <a:lvl4pPr algn="ctr" eaLnBrk="0" hangingPunct="0">
              <a:lnSpc>
                <a:spcPct val="70000"/>
              </a:lnSpc>
              <a:defRPr sz="3200">
                <a:solidFill>
                  <a:srgbClr val="004080"/>
                </a:solidFill>
                <a:latin typeface="Arial Black" charset="0"/>
              </a:defRPr>
            </a:lvl4pPr>
            <a:lvl5pPr algn="ctr" eaLnBrk="0" hangingPunct="0">
              <a:lnSpc>
                <a:spcPct val="70000"/>
              </a:lnSpc>
              <a:defRPr sz="3200">
                <a:solidFill>
                  <a:srgbClr val="004080"/>
                </a:solidFill>
                <a:latin typeface="Arial Black" charset="0"/>
              </a:defRPr>
            </a:lvl5pPr>
            <a:lvl6pPr marL="457200" algn="ctr" fontAlgn="base">
              <a:lnSpc>
                <a:spcPct val="70000"/>
              </a:lnSpc>
              <a:spcBef>
                <a:spcPct val="0"/>
              </a:spcBef>
              <a:spcAft>
                <a:spcPct val="0"/>
              </a:spcAft>
              <a:defRPr sz="3200">
                <a:solidFill>
                  <a:srgbClr val="004080"/>
                </a:solidFill>
                <a:latin typeface="Arial Black" charset="0"/>
              </a:defRPr>
            </a:lvl6pPr>
            <a:lvl7pPr marL="914400" algn="ctr" fontAlgn="base">
              <a:lnSpc>
                <a:spcPct val="70000"/>
              </a:lnSpc>
              <a:spcBef>
                <a:spcPct val="0"/>
              </a:spcBef>
              <a:spcAft>
                <a:spcPct val="0"/>
              </a:spcAft>
              <a:defRPr sz="3200">
                <a:solidFill>
                  <a:srgbClr val="004080"/>
                </a:solidFill>
                <a:latin typeface="Arial Black" charset="0"/>
              </a:defRPr>
            </a:lvl7pPr>
            <a:lvl8pPr marL="1371600" algn="ctr" fontAlgn="base">
              <a:lnSpc>
                <a:spcPct val="70000"/>
              </a:lnSpc>
              <a:spcBef>
                <a:spcPct val="0"/>
              </a:spcBef>
              <a:spcAft>
                <a:spcPct val="0"/>
              </a:spcAft>
              <a:defRPr sz="3200">
                <a:solidFill>
                  <a:srgbClr val="004080"/>
                </a:solidFill>
                <a:latin typeface="Arial Black" charset="0"/>
              </a:defRPr>
            </a:lvl8pPr>
            <a:lvl9pPr marL="1828800" algn="ctr" fontAlgn="base">
              <a:lnSpc>
                <a:spcPct val="70000"/>
              </a:lnSpc>
              <a:spcBef>
                <a:spcPct val="0"/>
              </a:spcBef>
              <a:spcAft>
                <a:spcPct val="0"/>
              </a:spcAft>
              <a:defRPr sz="3200">
                <a:solidFill>
                  <a:srgbClr val="004080"/>
                </a:solidFill>
                <a:latin typeface="Arial Black" charset="0"/>
              </a:defRPr>
            </a:lvl9pPr>
          </a:lstStyle>
          <a:p>
            <a:r>
              <a:rPr lang="en-US" dirty="0"/>
              <a:t>PAHO Strategic Plan 2014-2019</a:t>
            </a:r>
          </a:p>
        </p:txBody>
      </p:sp>
      <p:sp>
        <p:nvSpPr>
          <p:cNvPr id="30" name="TextBox 29"/>
          <p:cNvSpPr txBox="1"/>
          <p:nvPr/>
        </p:nvSpPr>
        <p:spPr>
          <a:xfrm>
            <a:off x="5029200" y="6506716"/>
            <a:ext cx="3752849" cy="307777"/>
          </a:xfrm>
          <a:prstGeom prst="rect">
            <a:avLst/>
          </a:prstGeom>
          <a:noFill/>
          <a:ln>
            <a:solidFill>
              <a:srgbClr val="000000"/>
            </a:solidFill>
          </a:ln>
        </p:spPr>
        <p:txBody>
          <a:bodyPr wrap="square">
            <a:spAutoFit/>
          </a:bodyPr>
          <a:lstStyle/>
          <a:p>
            <a:pPr fontAlgn="auto">
              <a:spcBef>
                <a:spcPts val="0"/>
              </a:spcBef>
              <a:spcAft>
                <a:spcPts val="0"/>
              </a:spcAft>
              <a:defRPr/>
            </a:pPr>
            <a:r>
              <a:rPr lang="en-US" sz="1400" kern="0" dirty="0">
                <a:solidFill>
                  <a:sysClr val="windowText" lastClr="000000"/>
                </a:solidFill>
                <a:latin typeface="+mj-lt"/>
              </a:rPr>
              <a:t>Section V, par. 86 - 99, Figure 5, SP 14-19</a:t>
            </a:r>
          </a:p>
        </p:txBody>
      </p:sp>
      <p:sp>
        <p:nvSpPr>
          <p:cNvPr id="31" name="Oval 30"/>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2" name="TextBox 31"/>
          <p:cNvSpPr txBox="1"/>
          <p:nvPr/>
        </p:nvSpPr>
        <p:spPr>
          <a:xfrm>
            <a:off x="8813026" y="15750"/>
            <a:ext cx="301686"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4</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25624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5766" y="185163"/>
            <a:ext cx="91446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1" hangingPunct="1">
              <a:lnSpc>
                <a:spcPct val="100000"/>
              </a:lnSpc>
              <a:defRPr sz="3200" b="1" i="0" kern="0">
                <a:solidFill>
                  <a:srgbClr val="0070C0"/>
                </a:solidFill>
                <a:latin typeface="+mj-lt"/>
                <a:ea typeface="+mj-ea"/>
                <a:cs typeface="+mj-cs"/>
              </a:defRPr>
            </a:lvl1pPr>
            <a:lvl2pPr algn="ctr" eaLnBrk="0" hangingPunct="0">
              <a:lnSpc>
                <a:spcPct val="70000"/>
              </a:lnSpc>
              <a:defRPr sz="3200">
                <a:solidFill>
                  <a:srgbClr val="004080"/>
                </a:solidFill>
                <a:latin typeface="Arial Black" charset="0"/>
              </a:defRPr>
            </a:lvl2pPr>
            <a:lvl3pPr algn="ctr" eaLnBrk="0" hangingPunct="0">
              <a:lnSpc>
                <a:spcPct val="70000"/>
              </a:lnSpc>
              <a:defRPr sz="3200">
                <a:solidFill>
                  <a:srgbClr val="004080"/>
                </a:solidFill>
                <a:latin typeface="Arial Black" charset="0"/>
              </a:defRPr>
            </a:lvl3pPr>
            <a:lvl4pPr algn="ctr" eaLnBrk="0" hangingPunct="0">
              <a:lnSpc>
                <a:spcPct val="70000"/>
              </a:lnSpc>
              <a:defRPr sz="3200">
                <a:solidFill>
                  <a:srgbClr val="004080"/>
                </a:solidFill>
                <a:latin typeface="Arial Black" charset="0"/>
              </a:defRPr>
            </a:lvl4pPr>
            <a:lvl5pPr algn="ctr" eaLnBrk="0" hangingPunct="0">
              <a:lnSpc>
                <a:spcPct val="70000"/>
              </a:lnSpc>
              <a:defRPr sz="3200">
                <a:solidFill>
                  <a:srgbClr val="004080"/>
                </a:solidFill>
                <a:latin typeface="Arial Black" charset="0"/>
              </a:defRPr>
            </a:lvl5pPr>
            <a:lvl6pPr marL="457200" algn="ctr" fontAlgn="base">
              <a:lnSpc>
                <a:spcPct val="70000"/>
              </a:lnSpc>
              <a:spcBef>
                <a:spcPct val="0"/>
              </a:spcBef>
              <a:spcAft>
                <a:spcPct val="0"/>
              </a:spcAft>
              <a:defRPr sz="3200">
                <a:solidFill>
                  <a:srgbClr val="004080"/>
                </a:solidFill>
                <a:latin typeface="Arial Black" charset="0"/>
              </a:defRPr>
            </a:lvl6pPr>
            <a:lvl7pPr marL="914400" algn="ctr" fontAlgn="base">
              <a:lnSpc>
                <a:spcPct val="70000"/>
              </a:lnSpc>
              <a:spcBef>
                <a:spcPct val="0"/>
              </a:spcBef>
              <a:spcAft>
                <a:spcPct val="0"/>
              </a:spcAft>
              <a:defRPr sz="3200">
                <a:solidFill>
                  <a:srgbClr val="004080"/>
                </a:solidFill>
                <a:latin typeface="Arial Black" charset="0"/>
              </a:defRPr>
            </a:lvl7pPr>
            <a:lvl8pPr marL="1371600" algn="ctr" fontAlgn="base">
              <a:lnSpc>
                <a:spcPct val="70000"/>
              </a:lnSpc>
              <a:spcBef>
                <a:spcPct val="0"/>
              </a:spcBef>
              <a:spcAft>
                <a:spcPct val="0"/>
              </a:spcAft>
              <a:defRPr sz="3200">
                <a:solidFill>
                  <a:srgbClr val="004080"/>
                </a:solidFill>
                <a:latin typeface="Arial Black" charset="0"/>
              </a:defRPr>
            </a:lvl8pPr>
            <a:lvl9pPr marL="1828800" algn="ctr" fontAlgn="base">
              <a:lnSpc>
                <a:spcPct val="70000"/>
              </a:lnSpc>
              <a:spcBef>
                <a:spcPct val="0"/>
              </a:spcBef>
              <a:spcAft>
                <a:spcPct val="0"/>
              </a:spcAft>
              <a:defRPr sz="3200">
                <a:solidFill>
                  <a:srgbClr val="004080"/>
                </a:solidFill>
                <a:latin typeface="Arial Black" charset="0"/>
              </a:defRPr>
            </a:lvl9pPr>
          </a:lstStyle>
          <a:p>
            <a:r>
              <a:rPr lang="en-US" sz="2800" dirty="0" smtClean="0">
                <a:effectLst>
                  <a:outerShdw blurRad="38100" dist="38100" dir="2700000" algn="tl">
                    <a:srgbClr val="000000">
                      <a:alpha val="43137"/>
                    </a:srgbClr>
                  </a:outerShdw>
                </a:effectLst>
              </a:rPr>
              <a:t>Health </a:t>
            </a:r>
            <a:r>
              <a:rPr lang="en-US" sz="2800" dirty="0">
                <a:effectLst>
                  <a:outerShdw blurRad="38100" dist="38100" dir="2700000" algn="tl">
                    <a:srgbClr val="000000">
                      <a:alpha val="43137"/>
                    </a:srgbClr>
                  </a:outerShdw>
                </a:effectLst>
              </a:rPr>
              <a:t>systems based PHC, supporting Universal Health </a:t>
            </a:r>
            <a:r>
              <a:rPr lang="en-US" sz="2800" dirty="0" smtClean="0">
                <a:effectLst>
                  <a:outerShdw blurRad="38100" dist="38100" dir="2700000" algn="tl">
                    <a:srgbClr val="000000">
                      <a:alpha val="43137"/>
                    </a:srgbClr>
                  </a:outerShdw>
                </a:effectLst>
              </a:rPr>
              <a:t>Coverage (Category </a:t>
            </a:r>
            <a:r>
              <a:rPr lang="en-US" sz="2800" smtClean="0">
                <a:effectLst>
                  <a:outerShdw blurRad="38100" dist="38100" dir="2700000" algn="tl">
                    <a:srgbClr val="000000">
                      <a:alpha val="43137"/>
                    </a:srgbClr>
                  </a:outerShdw>
                </a:effectLst>
              </a:rPr>
              <a:t>4)</a:t>
            </a:r>
            <a:endParaRPr lang="en-US" sz="2800" dirty="0">
              <a:effectLst>
                <a:outerShdw blurRad="38100" dist="38100" dir="2700000" algn="tl">
                  <a:srgbClr val="000000">
                    <a:alpha val="43137"/>
                  </a:srgbClr>
                </a:outerShdw>
              </a:effectLst>
            </a:endParaRPr>
          </a:p>
        </p:txBody>
      </p:sp>
      <p:sp>
        <p:nvSpPr>
          <p:cNvPr id="7171" name="Text Box 4"/>
          <p:cNvSpPr txBox="1">
            <a:spLocks noChangeArrowheads="1"/>
          </p:cNvSpPr>
          <p:nvPr/>
        </p:nvSpPr>
        <p:spPr bwMode="auto">
          <a:xfrm>
            <a:off x="2971800" y="1219200"/>
            <a:ext cx="579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ＭＳ Ｐゴシック" pitchFamily="34" charset="-128"/>
              </a:defRPr>
            </a:lvl1pPr>
            <a:lvl2pPr marL="742950" indent="-285750" eaLnBrk="0" hangingPunct="0">
              <a:defRPr b="1">
                <a:solidFill>
                  <a:schemeClr val="tx1"/>
                </a:solidFill>
                <a:latin typeface="Arial" pitchFamily="34" charset="0"/>
                <a:ea typeface="ＭＳ Ｐゴシック" pitchFamily="34" charset="-128"/>
              </a:defRPr>
            </a:lvl2pPr>
            <a:lvl3pPr marL="1143000" indent="-228600" eaLnBrk="0" hangingPunct="0">
              <a:defRPr b="1">
                <a:solidFill>
                  <a:schemeClr val="tx1"/>
                </a:solidFill>
                <a:latin typeface="Arial" pitchFamily="34" charset="0"/>
                <a:ea typeface="ＭＳ Ｐゴシック" pitchFamily="34" charset="-128"/>
              </a:defRPr>
            </a:lvl3pPr>
            <a:lvl4pPr marL="1600200" indent="-228600" eaLnBrk="0" hangingPunct="0">
              <a:defRPr b="1">
                <a:solidFill>
                  <a:schemeClr val="tx1"/>
                </a:solidFill>
                <a:latin typeface="Arial" pitchFamily="34" charset="0"/>
                <a:ea typeface="ＭＳ Ｐゴシック" pitchFamily="34" charset="-128"/>
              </a:defRPr>
            </a:lvl4pPr>
            <a:lvl5pPr marL="2057400" indent="-228600" eaLnBrk="0" hangingPunct="0">
              <a:defRPr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b="1">
                <a:solidFill>
                  <a:schemeClr val="tx1"/>
                </a:solidFill>
                <a:latin typeface="Arial" pitchFamily="34" charset="0"/>
                <a:ea typeface="ＭＳ Ｐゴシック" pitchFamily="34" charset="-128"/>
              </a:defRPr>
            </a:lvl9pPr>
          </a:lstStyle>
          <a:p>
            <a:pPr eaLnBrk="1" hangingPunct="1">
              <a:spcBef>
                <a:spcPct val="50000"/>
              </a:spcBef>
              <a:buFont typeface="Wingdings" pitchFamily="2" charset="2"/>
              <a:buChar char="§"/>
            </a:pPr>
            <a:endParaRPr lang="es-ES_tradnl"/>
          </a:p>
        </p:txBody>
      </p:sp>
      <p:sp>
        <p:nvSpPr>
          <p:cNvPr id="6" name="Rectangle 5"/>
          <p:cNvSpPr/>
          <p:nvPr/>
        </p:nvSpPr>
        <p:spPr>
          <a:xfrm>
            <a:off x="457200" y="1585913"/>
            <a:ext cx="7620000" cy="4832092"/>
          </a:xfrm>
          <a:prstGeom prst="rect">
            <a:avLst/>
          </a:prstGeom>
        </p:spPr>
        <p:txBody>
          <a:bodyPr wrap="square">
            <a:spAutoFit/>
          </a:bodyPr>
          <a:lstStyle/>
          <a:p>
            <a:pPr marL="285750" indent="-285750" eaLnBrk="1" hangingPunct="1">
              <a:buFont typeface="Arial" pitchFamily="34" charset="0"/>
              <a:buChar char="•"/>
            </a:pPr>
            <a:r>
              <a:rPr lang="en-US" sz="2200" dirty="0">
                <a:solidFill>
                  <a:srgbClr val="0070C0"/>
                </a:solidFill>
                <a:latin typeface="Calibri" pitchFamily="34" charset="0"/>
              </a:rPr>
              <a:t>Strengthening health systems with a focus on governance for social protection in health; </a:t>
            </a:r>
          </a:p>
          <a:p>
            <a:pPr marL="285750" indent="-285750" eaLnBrk="1" hangingPunct="1">
              <a:buFont typeface="Arial" pitchFamily="34" charset="0"/>
              <a:buChar char="•"/>
            </a:pPr>
            <a:r>
              <a:rPr lang="en-US" sz="2200" dirty="0">
                <a:solidFill>
                  <a:srgbClr val="0070C0"/>
                </a:solidFill>
                <a:latin typeface="Calibri" pitchFamily="34" charset="0"/>
              </a:rPr>
              <a:t>Strengthening legislative and regulatory frameworks and increasing financial protection for progressive realization of the right to health;</a:t>
            </a:r>
          </a:p>
          <a:p>
            <a:pPr marL="285750" indent="-285750" eaLnBrk="1" hangingPunct="1">
              <a:buFont typeface="Arial" pitchFamily="34" charset="0"/>
              <a:buChar char="•"/>
            </a:pPr>
            <a:r>
              <a:rPr lang="en-US" sz="2200" dirty="0">
                <a:solidFill>
                  <a:srgbClr val="0070C0"/>
                </a:solidFill>
                <a:latin typeface="Calibri" pitchFamily="34" charset="0"/>
              </a:rPr>
              <a:t>Organizing people-centered, integrated service delivery; </a:t>
            </a:r>
          </a:p>
          <a:p>
            <a:pPr marL="285750" indent="-285750" eaLnBrk="1" hangingPunct="1">
              <a:buFont typeface="Arial" pitchFamily="34" charset="0"/>
              <a:buChar char="•"/>
            </a:pPr>
            <a:r>
              <a:rPr lang="en-US" sz="2200" dirty="0">
                <a:solidFill>
                  <a:srgbClr val="0070C0"/>
                </a:solidFill>
                <a:latin typeface="Calibri" pitchFamily="34" charset="0"/>
              </a:rPr>
              <a:t>Promoting access to and rational use of quality, safe, and effective health technologies; </a:t>
            </a:r>
          </a:p>
          <a:p>
            <a:pPr marL="285750" indent="-285750">
              <a:buFont typeface="Arial" pitchFamily="34" charset="0"/>
              <a:buChar char="•"/>
            </a:pPr>
            <a:r>
              <a:rPr lang="en-US" sz="2200" dirty="0">
                <a:solidFill>
                  <a:srgbClr val="0070C0"/>
                </a:solidFill>
                <a:latin typeface="Calibri" pitchFamily="34" charset="0"/>
              </a:rPr>
              <a:t>Developing human resources for health. </a:t>
            </a:r>
          </a:p>
          <a:p>
            <a:pPr marL="285750" indent="-285750" eaLnBrk="1" hangingPunct="1">
              <a:buFont typeface="Arial" pitchFamily="34" charset="0"/>
              <a:buChar char="•"/>
            </a:pPr>
            <a:r>
              <a:rPr lang="en-US" sz="2200" dirty="0">
                <a:solidFill>
                  <a:srgbClr val="0070C0"/>
                </a:solidFill>
                <a:latin typeface="Calibri" pitchFamily="34" charset="0"/>
              </a:rPr>
              <a:t>Strengthening information systems and national health research systems; promoting research for integrating scientific knowledge into health care, health policies, and technical cooperation; </a:t>
            </a:r>
          </a:p>
          <a:p>
            <a:pPr marL="285750" indent="-285750" eaLnBrk="1" hangingPunct="1">
              <a:buFont typeface="Arial" pitchFamily="34" charset="0"/>
              <a:buChar char="•"/>
            </a:pPr>
            <a:r>
              <a:rPr lang="en-US" sz="2200" dirty="0">
                <a:solidFill>
                  <a:srgbClr val="0070C0"/>
                </a:solidFill>
                <a:latin typeface="Calibri" pitchFamily="34" charset="0"/>
              </a:rPr>
              <a:t>Facilitating transfer of knowledge and technologies; </a:t>
            </a:r>
          </a:p>
        </p:txBody>
      </p:sp>
      <p:sp>
        <p:nvSpPr>
          <p:cNvPr id="5" name="Oval 4"/>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813026" y="15750"/>
            <a:ext cx="301686"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4</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89246977"/>
      </p:ext>
    </p:extLst>
  </p:cSld>
  <p:clrMapOvr>
    <a:masterClrMapping/>
  </p:clrMapOvr>
  <p:transition advTm="1672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73" y="94572"/>
            <a:ext cx="8229600" cy="1308559"/>
          </a:xfrm>
        </p:spPr>
        <p:txBody>
          <a:bodyPr>
            <a:normAutofit/>
          </a:bodyPr>
          <a:lstStyle/>
          <a:p>
            <a:r>
              <a:rPr lang="en-US" sz="3600" b="1" dirty="0" smtClean="0"/>
              <a:t>Roadmap’s elements for the UHC agenda</a:t>
            </a:r>
            <a:endParaRPr lang="en-US" sz="3600" b="1" dirty="0"/>
          </a:p>
        </p:txBody>
      </p:sp>
      <p:sp>
        <p:nvSpPr>
          <p:cNvPr id="3" name="Content Placeholder 2"/>
          <p:cNvSpPr>
            <a:spLocks noGrp="1"/>
          </p:cNvSpPr>
          <p:nvPr>
            <p:ph idx="1"/>
          </p:nvPr>
        </p:nvSpPr>
        <p:spPr/>
        <p:txBody>
          <a:bodyPr/>
          <a:lstStyle/>
          <a:p>
            <a:endParaRPr lang="en-US" dirty="0" smtClean="0">
              <a:latin typeface="+mj-lt"/>
            </a:endParaRPr>
          </a:p>
          <a:p>
            <a:endParaRPr lang="en-US" sz="1200" dirty="0">
              <a:solidFill>
                <a:schemeClr val="tx1"/>
              </a:solidFill>
              <a:latin typeface="+mj-lt"/>
            </a:endParaRPr>
          </a:p>
        </p:txBody>
      </p:sp>
      <p:cxnSp>
        <p:nvCxnSpPr>
          <p:cNvPr id="7" name="Straight Connector 6"/>
          <p:cNvCxnSpPr/>
          <p:nvPr/>
        </p:nvCxnSpPr>
        <p:spPr>
          <a:xfrm flipV="1">
            <a:off x="1882597" y="3467181"/>
            <a:ext cx="0" cy="357982"/>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27719" y="2750002"/>
            <a:ext cx="1267441"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latin typeface="+mj-lt"/>
              </a:rPr>
              <a:t>High Level Consultation </a:t>
            </a:r>
          </a:p>
          <a:p>
            <a:pPr algn="ctr"/>
            <a:r>
              <a:rPr lang="en-US" sz="1200" b="1" dirty="0" smtClean="0">
                <a:latin typeface="+mj-lt"/>
              </a:rPr>
              <a:t>On UHC (Sep 12-13 2013)</a:t>
            </a:r>
            <a:endParaRPr lang="en-US" sz="1200" b="1" dirty="0">
              <a:latin typeface="+mj-lt"/>
            </a:endParaRPr>
          </a:p>
        </p:txBody>
      </p:sp>
      <p:cxnSp>
        <p:nvCxnSpPr>
          <p:cNvPr id="10" name="Straight Connector 9"/>
          <p:cNvCxnSpPr/>
          <p:nvPr/>
        </p:nvCxnSpPr>
        <p:spPr>
          <a:xfrm>
            <a:off x="2433154" y="3880625"/>
            <a:ext cx="0" cy="32781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34207" y="4221618"/>
            <a:ext cx="133857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b="1" dirty="0" smtClean="0">
                <a:latin typeface="+mj-lt"/>
              </a:rPr>
              <a:t>PAHO Directing </a:t>
            </a:r>
            <a:r>
              <a:rPr lang="en-US" sz="1200" b="1" dirty="0">
                <a:latin typeface="+mj-lt"/>
              </a:rPr>
              <a:t>Council </a:t>
            </a:r>
            <a:r>
              <a:rPr lang="en-US" sz="1200" b="1" dirty="0" smtClean="0">
                <a:latin typeface="+mj-lt"/>
              </a:rPr>
              <a:t>(Oct  2013)</a:t>
            </a:r>
            <a:endParaRPr lang="en-US" sz="1400" b="1" dirty="0">
              <a:latin typeface="+mj-lt"/>
            </a:endParaRPr>
          </a:p>
        </p:txBody>
      </p:sp>
      <p:cxnSp>
        <p:nvCxnSpPr>
          <p:cNvPr id="13" name="Straight Connector 12"/>
          <p:cNvCxnSpPr/>
          <p:nvPr/>
        </p:nvCxnSpPr>
        <p:spPr>
          <a:xfrm flipV="1">
            <a:off x="3817014" y="3527740"/>
            <a:ext cx="0" cy="34053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90224" y="3076271"/>
            <a:ext cx="143448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a:latin typeface="+mj-lt"/>
              </a:rPr>
              <a:t>Multi-Stakeholder </a:t>
            </a:r>
            <a:r>
              <a:rPr lang="en-US" sz="1200" b="1" dirty="0" smtClean="0">
                <a:latin typeface="+mj-lt"/>
              </a:rPr>
              <a:t>Consultation</a:t>
            </a:r>
            <a:endParaRPr lang="en-US" sz="1200" b="1" dirty="0">
              <a:latin typeface="+mj-lt"/>
            </a:endParaRPr>
          </a:p>
        </p:txBody>
      </p:sp>
      <p:cxnSp>
        <p:nvCxnSpPr>
          <p:cNvPr id="15" name="Straight Connector 14"/>
          <p:cNvCxnSpPr/>
          <p:nvPr/>
        </p:nvCxnSpPr>
        <p:spPr>
          <a:xfrm>
            <a:off x="4682362" y="3879788"/>
            <a:ext cx="0" cy="32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696256" y="3290206"/>
            <a:ext cx="0" cy="572976"/>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85468" y="2982429"/>
            <a:ext cx="2533503"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latin typeface="+mj-lt"/>
              </a:rPr>
              <a:t>Advisory Groups / Commissions</a:t>
            </a:r>
            <a:endParaRPr lang="en-US" sz="1200" b="1" dirty="0">
              <a:latin typeface="+mj-lt"/>
            </a:endParaRPr>
          </a:p>
        </p:txBody>
      </p:sp>
      <p:cxnSp>
        <p:nvCxnSpPr>
          <p:cNvPr id="19" name="Straight Connector 18"/>
          <p:cNvCxnSpPr/>
          <p:nvPr/>
        </p:nvCxnSpPr>
        <p:spPr>
          <a:xfrm>
            <a:off x="7239000" y="3868279"/>
            <a:ext cx="0" cy="32781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18384" y="4232635"/>
            <a:ext cx="2200588"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b="1" dirty="0">
                <a:latin typeface="+mj-lt"/>
              </a:rPr>
              <a:t>Governing Bodies</a:t>
            </a:r>
          </a:p>
          <a:p>
            <a:pPr algn="ctr"/>
            <a:r>
              <a:rPr lang="en-US" sz="1200" b="1" dirty="0">
                <a:latin typeface="+mj-lt"/>
              </a:rPr>
              <a:t>Cycle 2014</a:t>
            </a:r>
          </a:p>
        </p:txBody>
      </p:sp>
      <p:cxnSp>
        <p:nvCxnSpPr>
          <p:cNvPr id="24" name="Straight Arrow Connector 23"/>
          <p:cNvCxnSpPr>
            <a:stCxn id="3" idx="1"/>
            <a:endCxn id="3" idx="3"/>
          </p:cNvCxnSpPr>
          <p:nvPr/>
        </p:nvCxnSpPr>
        <p:spPr>
          <a:xfrm>
            <a:off x="457200" y="3863182"/>
            <a:ext cx="822960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27836" y="4232635"/>
            <a:ext cx="265763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b="1" dirty="0" smtClean="0">
                <a:latin typeface="+mj-lt"/>
              </a:rPr>
              <a:t>Continued Member State Support in HSS and Reform Processes</a:t>
            </a:r>
            <a:endParaRPr lang="en-US" sz="1200" b="1" dirty="0">
              <a:latin typeface="+mj-lt"/>
            </a:endParaRPr>
          </a:p>
        </p:txBody>
      </p:sp>
      <p:cxnSp>
        <p:nvCxnSpPr>
          <p:cNvPr id="56" name="Straight Connector 55"/>
          <p:cNvCxnSpPr/>
          <p:nvPr/>
        </p:nvCxnSpPr>
        <p:spPr>
          <a:xfrm>
            <a:off x="457200" y="5574631"/>
            <a:ext cx="820974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87197" y="5729258"/>
            <a:ext cx="3506046" cy="400110"/>
          </a:xfrm>
          <a:prstGeom prst="rect">
            <a:avLst/>
          </a:prstGeom>
          <a:noFill/>
        </p:spPr>
        <p:txBody>
          <a:bodyPr wrap="square" rtlCol="0">
            <a:spAutoFit/>
          </a:bodyPr>
          <a:lstStyle/>
          <a:p>
            <a:r>
              <a:rPr lang="en-US" sz="2000" b="1" i="1" dirty="0" smtClean="0">
                <a:latin typeface="+mj-lt"/>
              </a:rPr>
              <a:t>Member State Engagement</a:t>
            </a:r>
            <a:endParaRPr lang="en-US" sz="2000" b="1" i="1" dirty="0">
              <a:latin typeface="+mj-lt"/>
            </a:endParaRPr>
          </a:p>
        </p:txBody>
      </p:sp>
      <p:cxnSp>
        <p:nvCxnSpPr>
          <p:cNvPr id="58" name="Straight Connector 57"/>
          <p:cNvCxnSpPr/>
          <p:nvPr/>
        </p:nvCxnSpPr>
        <p:spPr>
          <a:xfrm>
            <a:off x="314726" y="2161331"/>
            <a:ext cx="820974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853732" y="1596308"/>
            <a:ext cx="3733085" cy="369332"/>
          </a:xfrm>
          <a:prstGeom prst="rect">
            <a:avLst/>
          </a:prstGeom>
          <a:noFill/>
        </p:spPr>
        <p:txBody>
          <a:bodyPr wrap="square" rtlCol="0">
            <a:spAutoFit/>
          </a:bodyPr>
          <a:lstStyle/>
          <a:p>
            <a:r>
              <a:rPr lang="en-US" b="1" i="1" dirty="0" smtClean="0">
                <a:latin typeface="+mj-lt"/>
              </a:rPr>
              <a:t>Partner / Stakeholder Engagement</a:t>
            </a:r>
            <a:endParaRPr lang="en-US" b="1" i="1" dirty="0">
              <a:latin typeface="+mj-lt"/>
            </a:endParaRPr>
          </a:p>
        </p:txBody>
      </p:sp>
      <p:sp>
        <p:nvSpPr>
          <p:cNvPr id="25" name="Oval 24"/>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26" name="TextBox 25"/>
          <p:cNvSpPr txBox="1"/>
          <p:nvPr/>
        </p:nvSpPr>
        <p:spPr>
          <a:xfrm>
            <a:off x="8813026" y="15750"/>
            <a:ext cx="301686"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4</a:t>
            </a:r>
            <a:endParaRPr lang="es-CL" b="1" dirty="0">
              <a:solidFill>
                <a:schemeClr val="bg1"/>
              </a:solidFill>
              <a:effectLst>
                <a:outerShdw blurRad="38100" dist="38100" dir="2700000" algn="tl">
                  <a:srgbClr val="000000">
                    <a:alpha val="43137"/>
                  </a:srgbClr>
                </a:outerShdw>
              </a:effectLst>
              <a:latin typeface="+mj-lt"/>
            </a:endParaRPr>
          </a:p>
        </p:txBody>
      </p:sp>
      <p:cxnSp>
        <p:nvCxnSpPr>
          <p:cNvPr id="27" name="Straight Connector 26"/>
          <p:cNvCxnSpPr/>
          <p:nvPr/>
        </p:nvCxnSpPr>
        <p:spPr>
          <a:xfrm>
            <a:off x="709400" y="3906897"/>
            <a:ext cx="0" cy="32781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46944" y="4263656"/>
            <a:ext cx="980775" cy="1015663"/>
          </a:xfrm>
          <a:prstGeom prst="rect">
            <a:avLst/>
          </a:prstGeom>
          <a:solidFill>
            <a:srgbClr val="FFFF00"/>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200" b="1" dirty="0" smtClean="0">
                <a:latin typeface="+mj-lt"/>
              </a:rPr>
              <a:t>Technical Working Group Caribbean (Feb 2013)</a:t>
            </a:r>
            <a:endParaRPr lang="en-US" sz="1400" b="1" dirty="0">
              <a:latin typeface="+mj-lt"/>
            </a:endParaRPr>
          </a:p>
        </p:txBody>
      </p:sp>
      <p:cxnSp>
        <p:nvCxnSpPr>
          <p:cNvPr id="29" name="Straight Connector 28"/>
          <p:cNvCxnSpPr/>
          <p:nvPr/>
        </p:nvCxnSpPr>
        <p:spPr>
          <a:xfrm flipV="1">
            <a:off x="5451418" y="2750002"/>
            <a:ext cx="0" cy="109725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628" y="2408839"/>
            <a:ext cx="1434488" cy="1015663"/>
          </a:xfrm>
          <a:prstGeom prst="rect">
            <a:avLst/>
          </a:prstGeom>
          <a:solidFill>
            <a:srgbClr val="FFFF00"/>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smtClean="0">
                <a:latin typeface="+mj-lt"/>
              </a:rPr>
              <a:t>Road map disseminated to regional policy making bodies in the Caribbean</a:t>
            </a:r>
            <a:endParaRPr lang="en-US" sz="1200" b="1" dirty="0">
              <a:latin typeface="+mj-lt"/>
            </a:endParaRPr>
          </a:p>
        </p:txBody>
      </p:sp>
    </p:spTree>
    <p:extLst>
      <p:ext uri="{BB962C8B-B14F-4D97-AF65-F5344CB8AC3E}">
        <p14:creationId xmlns:p14="http://schemas.microsoft.com/office/powerpoint/2010/main" val="23089996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1" grpId="0" animBg="1"/>
      <p:bldP spid="14" grpId="0" animBg="1"/>
      <p:bldP spid="18" grpId="0" animBg="1"/>
      <p:bldP spid="20" grpId="0" animBg="1"/>
      <p:bldP spid="31" grpId="0" animBg="1"/>
      <p:bldP spid="31" grpId="1" animBg="1"/>
      <p:bldP spid="57" grpId="0"/>
      <p:bldP spid="59" grpId="0"/>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00" y="1812925"/>
            <a:ext cx="7620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0" indent="0" algn="ctr">
              <a:spcAft>
                <a:spcPts val="1200"/>
              </a:spcAft>
              <a:defRPr/>
            </a:pPr>
            <a:r>
              <a:rPr lang="en-US" sz="2800" b="1" i="1" kern="0" dirty="0">
                <a:solidFill>
                  <a:srgbClr val="00B0F0"/>
                </a:solidFill>
                <a:latin typeface="+mj-lt"/>
              </a:rPr>
              <a:t>“Each country needs to find its own way to UHC based on its own particular historic, social, and economic context, promoting a large social </a:t>
            </a:r>
            <a:r>
              <a:rPr lang="en-US" sz="2800" b="1" i="1" kern="0" dirty="0" smtClean="0">
                <a:solidFill>
                  <a:srgbClr val="00B0F0"/>
                </a:solidFill>
                <a:latin typeface="+mj-lt"/>
              </a:rPr>
              <a:t>dialogue.</a:t>
            </a:r>
            <a:endParaRPr lang="en-US" sz="2800" b="1" i="1" kern="0" dirty="0">
              <a:solidFill>
                <a:srgbClr val="00B0F0"/>
              </a:solidFill>
              <a:latin typeface="+mj-lt"/>
            </a:endParaRPr>
          </a:p>
          <a:p>
            <a:pPr marL="0" indent="0" algn="ctr">
              <a:spcAft>
                <a:spcPts val="1200"/>
              </a:spcAft>
              <a:defRPr/>
            </a:pPr>
            <a:r>
              <a:rPr lang="en-US" sz="2800" b="1" i="1" kern="0" dirty="0" smtClean="0">
                <a:solidFill>
                  <a:srgbClr val="00B0F0"/>
                </a:solidFill>
                <a:latin typeface="+mj-lt"/>
              </a:rPr>
              <a:t>Every </a:t>
            </a:r>
            <a:r>
              <a:rPr lang="en-US" sz="2800" b="1" i="1" kern="0" dirty="0">
                <a:solidFill>
                  <a:srgbClr val="00B0F0"/>
                </a:solidFill>
                <a:latin typeface="+mj-lt"/>
              </a:rPr>
              <a:t>country can do something </a:t>
            </a:r>
            <a:br>
              <a:rPr lang="en-US" sz="2800" b="1" i="1" kern="0" dirty="0">
                <a:solidFill>
                  <a:srgbClr val="00B0F0"/>
                </a:solidFill>
                <a:latin typeface="+mj-lt"/>
              </a:rPr>
            </a:br>
            <a:r>
              <a:rPr lang="en-US" sz="2800" b="1" i="1" kern="0" dirty="0">
                <a:solidFill>
                  <a:srgbClr val="00B0F0"/>
                </a:solidFill>
                <a:latin typeface="+mj-lt"/>
              </a:rPr>
              <a:t>to move towards UHC</a:t>
            </a:r>
            <a:r>
              <a:rPr lang="en-US" sz="2800" b="1" kern="0" dirty="0">
                <a:solidFill>
                  <a:srgbClr val="00B0F0"/>
                </a:solidFill>
                <a:latin typeface="+mj-lt"/>
              </a:rPr>
              <a:t>”</a:t>
            </a:r>
          </a:p>
        </p:txBody>
      </p:sp>
      <p:sp>
        <p:nvSpPr>
          <p:cNvPr id="2" name="TextBox 1"/>
          <p:cNvSpPr txBox="1"/>
          <p:nvPr/>
        </p:nvSpPr>
        <p:spPr>
          <a:xfrm>
            <a:off x="5130265" y="5226518"/>
            <a:ext cx="3551100" cy="369332"/>
          </a:xfrm>
          <a:prstGeom prst="rect">
            <a:avLst/>
          </a:prstGeom>
          <a:noFill/>
        </p:spPr>
        <p:txBody>
          <a:bodyPr wrap="none" rtlCol="0">
            <a:spAutoFit/>
          </a:bodyPr>
          <a:lstStyle/>
          <a:p>
            <a:r>
              <a:rPr lang="en-US" dirty="0" smtClean="0">
                <a:latin typeface="+mj-lt"/>
              </a:rPr>
              <a:t>Dr. C. F. Etienne, Jamaica, June 2013</a:t>
            </a:r>
            <a:endParaRPr lang="en-US" dirty="0">
              <a:latin typeface="+mj-lt"/>
            </a:endParaRPr>
          </a:p>
        </p:txBody>
      </p:sp>
      <p:sp>
        <p:nvSpPr>
          <p:cNvPr id="5" name="Oval 4"/>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6" name="TextBox 5"/>
          <p:cNvSpPr txBox="1"/>
          <p:nvPr/>
        </p:nvSpPr>
        <p:spPr>
          <a:xfrm>
            <a:off x="8813026" y="15750"/>
            <a:ext cx="301686"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4</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3968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276" y="38230"/>
            <a:ext cx="9160915" cy="6819770"/>
          </a:xfrm>
          <a:prstGeom prst="rect">
            <a:avLst/>
          </a:prstGeom>
          <a:solidFill>
            <a:schemeClr val="bg1"/>
          </a:solidFill>
          <a:ln>
            <a:noFill/>
          </a:ln>
          <a:effectLst/>
        </p:spPr>
      </p:pic>
      <p:sp>
        <p:nvSpPr>
          <p:cNvPr id="6" name="Oval 5"/>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TextBox 4"/>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pic>
        <p:nvPicPr>
          <p:cNvPr id="11" name="Picture 2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49549" y="2317526"/>
            <a:ext cx="2074190" cy="25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201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0" y="1542733"/>
            <a:ext cx="7832946" cy="446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457214" y="4496664"/>
            <a:ext cx="70629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buFont typeface="Arial" pitchFamily="34" charset="0"/>
              <a:buChar char="•"/>
            </a:pPr>
            <a:r>
              <a:rPr lang="es-AR" sz="2200" b="1" dirty="0" err="1" smtClean="0">
                <a:solidFill>
                  <a:srgbClr val="0070C0"/>
                </a:solidFill>
                <a:latin typeface="Calibri" pitchFamily="34" charset="0"/>
              </a:rPr>
              <a:t>There</a:t>
            </a:r>
            <a:r>
              <a:rPr lang="es-AR" sz="2200" b="1" dirty="0" smtClean="0">
                <a:solidFill>
                  <a:srgbClr val="0070C0"/>
                </a:solidFill>
                <a:latin typeface="Calibri" pitchFamily="34" charset="0"/>
              </a:rPr>
              <a:t> </a:t>
            </a:r>
            <a:r>
              <a:rPr lang="es-AR" sz="2200" b="1" dirty="0" err="1" smtClean="0">
                <a:solidFill>
                  <a:srgbClr val="0070C0"/>
                </a:solidFill>
                <a:latin typeface="Calibri" pitchFamily="34" charset="0"/>
              </a:rPr>
              <a:t>is</a:t>
            </a:r>
            <a:r>
              <a:rPr lang="es-AR" sz="2200" b="1" dirty="0" smtClean="0">
                <a:solidFill>
                  <a:srgbClr val="0070C0"/>
                </a:solidFill>
                <a:latin typeface="Calibri" pitchFamily="34" charset="0"/>
              </a:rPr>
              <a:t> a general </a:t>
            </a:r>
            <a:r>
              <a:rPr lang="es-AR" sz="2200" b="1" dirty="0" err="1" smtClean="0">
                <a:solidFill>
                  <a:srgbClr val="0070C0"/>
                </a:solidFill>
                <a:latin typeface="Calibri" pitchFamily="34" charset="0"/>
              </a:rPr>
              <a:t>progress</a:t>
            </a:r>
            <a:r>
              <a:rPr lang="es-AR" sz="2200" b="1" dirty="0" smtClean="0">
                <a:solidFill>
                  <a:srgbClr val="0070C0"/>
                </a:solidFill>
                <a:latin typeface="Calibri" pitchFamily="34" charset="0"/>
              </a:rPr>
              <a:t> </a:t>
            </a:r>
            <a:r>
              <a:rPr lang="es-AR" sz="2200" b="1" dirty="0" err="1" smtClean="0">
                <a:solidFill>
                  <a:srgbClr val="0070C0"/>
                </a:solidFill>
                <a:latin typeface="Calibri" pitchFamily="34" charset="0"/>
              </a:rPr>
              <a:t>over</a:t>
            </a:r>
            <a:r>
              <a:rPr lang="es-AR" sz="2200" b="1" dirty="0" smtClean="0">
                <a:solidFill>
                  <a:srgbClr val="0070C0"/>
                </a:solidFill>
                <a:latin typeface="Calibri" pitchFamily="34" charset="0"/>
              </a:rPr>
              <a:t> time </a:t>
            </a:r>
            <a:r>
              <a:rPr lang="es-AR" sz="2200" b="1" dirty="0" err="1" smtClean="0">
                <a:solidFill>
                  <a:srgbClr val="0070C0"/>
                </a:solidFill>
                <a:latin typeface="Calibri" pitchFamily="34" charset="0"/>
              </a:rPr>
              <a:t>but</a:t>
            </a:r>
            <a:r>
              <a:rPr lang="es-AR" sz="2200" b="1" dirty="0" smtClean="0">
                <a:solidFill>
                  <a:srgbClr val="0070C0"/>
                </a:solidFill>
                <a:latin typeface="Calibri" pitchFamily="34" charset="0"/>
              </a:rPr>
              <a:t> </a:t>
            </a:r>
            <a:r>
              <a:rPr lang="es-AR" sz="2200" b="1" dirty="0" err="1" smtClean="0">
                <a:solidFill>
                  <a:srgbClr val="0070C0"/>
                </a:solidFill>
                <a:latin typeface="Calibri" pitchFamily="34" charset="0"/>
              </a:rPr>
              <a:t>with</a:t>
            </a:r>
            <a:r>
              <a:rPr lang="es-AR" sz="2200" b="1" dirty="0" smtClean="0">
                <a:solidFill>
                  <a:srgbClr val="0070C0"/>
                </a:solidFill>
                <a:latin typeface="Calibri" pitchFamily="34" charset="0"/>
              </a:rPr>
              <a:t> a </a:t>
            </a:r>
            <a:r>
              <a:rPr lang="es-AR" sz="2200" b="1" dirty="0" err="1" smtClean="0">
                <a:solidFill>
                  <a:srgbClr val="0070C0"/>
                </a:solidFill>
                <a:latin typeface="Calibri" pitchFamily="34" charset="0"/>
              </a:rPr>
              <a:t>significant</a:t>
            </a:r>
            <a:r>
              <a:rPr lang="es-AR" sz="2200" b="1" dirty="0" smtClean="0">
                <a:solidFill>
                  <a:srgbClr val="0070C0"/>
                </a:solidFill>
                <a:latin typeface="Calibri" pitchFamily="34" charset="0"/>
              </a:rPr>
              <a:t> </a:t>
            </a:r>
            <a:r>
              <a:rPr lang="es-AR" sz="2200" b="1" dirty="0" err="1" smtClean="0">
                <a:solidFill>
                  <a:srgbClr val="0070C0"/>
                </a:solidFill>
                <a:latin typeface="Calibri" pitchFamily="34" charset="0"/>
              </a:rPr>
              <a:t>level</a:t>
            </a:r>
            <a:r>
              <a:rPr lang="es-AR" sz="2200" b="1" dirty="0" smtClean="0">
                <a:solidFill>
                  <a:srgbClr val="0070C0"/>
                </a:solidFill>
                <a:latin typeface="Calibri" pitchFamily="34" charset="0"/>
              </a:rPr>
              <a:t> of </a:t>
            </a:r>
            <a:r>
              <a:rPr lang="es-AR" sz="2200" b="1" dirty="0" err="1" smtClean="0">
                <a:solidFill>
                  <a:srgbClr val="0070C0"/>
                </a:solidFill>
                <a:latin typeface="Calibri" pitchFamily="34" charset="0"/>
              </a:rPr>
              <a:t>dispersion</a:t>
            </a:r>
            <a:r>
              <a:rPr lang="es-AR" sz="2200" b="1" dirty="0" smtClean="0">
                <a:solidFill>
                  <a:srgbClr val="0070C0"/>
                </a:solidFill>
                <a:latin typeface="Calibri" pitchFamily="34" charset="0"/>
              </a:rPr>
              <a:t> </a:t>
            </a:r>
            <a:endParaRPr lang="es-AR" sz="2200" b="1" dirty="0">
              <a:solidFill>
                <a:srgbClr val="0070C0"/>
              </a:solidFill>
              <a:latin typeface="Calibri" pitchFamily="34" charset="0"/>
            </a:endParaRPr>
          </a:p>
        </p:txBody>
      </p:sp>
      <p:pic>
        <p:nvPicPr>
          <p:cNvPr id="10" name="Picture 9" descr="http://new.paho.org/hq/images/stories/1st/pw/pw-jan11-siestauru.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30466" y="3958902"/>
            <a:ext cx="1468714" cy="17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nu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61998" y="3039533"/>
            <a:ext cx="1374118" cy="93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l="13954" r="27834" b="3693"/>
          <a:stretch>
            <a:fillRect/>
          </a:stretch>
        </p:blipFill>
        <p:spPr bwMode="auto">
          <a:xfrm>
            <a:off x="7738350" y="1900182"/>
            <a:ext cx="1103670" cy="1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l="11411"/>
          <a:stretch>
            <a:fillRect/>
          </a:stretch>
        </p:blipFill>
        <p:spPr bwMode="auto">
          <a:xfrm>
            <a:off x="7877764" y="915063"/>
            <a:ext cx="1437182" cy="98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TextBox 14"/>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905875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78830"/>
            <a:ext cx="4871511" cy="3767959"/>
          </a:xfrm>
          <a:prstGeom prst="rect">
            <a:avLst/>
          </a:prstGeom>
          <a:solidFill>
            <a:schemeClr val="bg1"/>
          </a:solidFill>
          <a:ln>
            <a:solidFill>
              <a:srgbClr val="000000"/>
            </a:solidFill>
          </a:ln>
        </p:spPr>
      </p:pic>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1511" y="2758067"/>
            <a:ext cx="4272489" cy="4099933"/>
          </a:xfrm>
          <a:prstGeom prst="rect">
            <a:avLst/>
          </a:prstGeom>
          <a:solidFill>
            <a:schemeClr val="bg1"/>
          </a:solidFill>
          <a:ln>
            <a:noFill/>
          </a:ln>
          <a:effectLst/>
        </p:spPr>
      </p:pic>
      <p:sp>
        <p:nvSpPr>
          <p:cNvPr id="4" name="Text Box 105"/>
          <p:cNvSpPr txBox="1">
            <a:spLocks noChangeArrowheads="1"/>
          </p:cNvSpPr>
          <p:nvPr/>
        </p:nvSpPr>
        <p:spPr bwMode="auto">
          <a:xfrm>
            <a:off x="0" y="4242605"/>
            <a:ext cx="450893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buFont typeface="Arial" pitchFamily="34" charset="0"/>
              <a:buChar char="•"/>
              <a:defRPr sz="2200" b="1">
                <a:solidFill>
                  <a:srgbClr val="0070C0"/>
                </a:solidFill>
                <a:latin typeface="Calibri" pitchFamily="34" charset="0"/>
              </a:defRPr>
            </a:lvl1pPr>
            <a:lvl2pPr marL="742950" indent="-285750">
              <a:defRPr sz="2400">
                <a:latin typeface="Times"/>
              </a:defRPr>
            </a:lvl2pPr>
            <a:lvl3pPr marL="1143000" indent="-228600">
              <a:defRPr sz="2400">
                <a:latin typeface="Times"/>
              </a:defRPr>
            </a:lvl3pPr>
            <a:lvl4pPr marL="1600200" indent="-228600">
              <a:defRPr sz="2400">
                <a:latin typeface="Times"/>
              </a:defRPr>
            </a:lvl4pPr>
            <a:lvl5pPr marL="2057400" indent="-228600">
              <a:defRPr sz="2400">
                <a:latin typeface="Times"/>
              </a:defRPr>
            </a:lvl5pPr>
            <a:lvl6pPr marL="2514600" indent="-228600" eaLnBrk="0" fontAlgn="base" hangingPunct="0">
              <a:spcBef>
                <a:spcPct val="0"/>
              </a:spcBef>
              <a:spcAft>
                <a:spcPct val="0"/>
              </a:spcAft>
              <a:defRPr sz="2400">
                <a:latin typeface="Times"/>
              </a:defRPr>
            </a:lvl6pPr>
            <a:lvl7pPr marL="2971800" indent="-228600" eaLnBrk="0" fontAlgn="base" hangingPunct="0">
              <a:spcBef>
                <a:spcPct val="0"/>
              </a:spcBef>
              <a:spcAft>
                <a:spcPct val="0"/>
              </a:spcAft>
              <a:defRPr sz="2400">
                <a:latin typeface="Times"/>
              </a:defRPr>
            </a:lvl7pPr>
            <a:lvl8pPr marL="3429000" indent="-228600" eaLnBrk="0" fontAlgn="base" hangingPunct="0">
              <a:spcBef>
                <a:spcPct val="0"/>
              </a:spcBef>
              <a:spcAft>
                <a:spcPct val="0"/>
              </a:spcAft>
              <a:defRPr sz="2400">
                <a:latin typeface="Times"/>
              </a:defRPr>
            </a:lvl8pPr>
            <a:lvl9pPr marL="3886200" indent="-228600" eaLnBrk="0" fontAlgn="base" hangingPunct="0">
              <a:spcBef>
                <a:spcPct val="0"/>
              </a:spcBef>
              <a:spcAft>
                <a:spcPct val="0"/>
              </a:spcAft>
              <a:defRPr sz="2400">
                <a:latin typeface="Times"/>
              </a:defRPr>
            </a:lvl9pPr>
          </a:lstStyle>
          <a:p>
            <a:r>
              <a:rPr lang="en-CA" b="0" dirty="0" smtClean="0"/>
              <a:t>Per each USD100 </a:t>
            </a:r>
            <a:r>
              <a:rPr lang="en-CA" b="0" dirty="0" err="1" smtClean="0"/>
              <a:t>ppp</a:t>
            </a:r>
            <a:r>
              <a:rPr lang="en-CA" b="0" dirty="0" smtClean="0"/>
              <a:t> of wealth generated in the Region in 2010; only USD5.6 went to the poorest 20% (…note that we’ll reach 1 billion people in 2010)</a:t>
            </a:r>
            <a:endParaRPr lang="en-CA" b="0" dirty="0"/>
          </a:p>
        </p:txBody>
      </p:sp>
      <p:pic>
        <p:nvPicPr>
          <p:cNvPr id="8" name="Picture 4" descr="http://t0.gstatic.com/images?q=tbn:ANd9GcSlIOg0SNFGmmCwKEDuYipDkKPh3MC-WOF4pt4vKhzcbsiSggTW"/>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42702" y="662156"/>
            <a:ext cx="1529255" cy="208104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8813026" y="15750"/>
            <a:ext cx="300082" cy="369332"/>
          </a:xfrm>
          <a:prstGeom prst="rect">
            <a:avLst/>
          </a:prstGeom>
          <a:noFill/>
        </p:spPr>
        <p:txBody>
          <a:bodyPr wrap="none" rtlCol="0">
            <a:spAutoFit/>
          </a:bodyPr>
          <a:lstStyle/>
          <a:p>
            <a:r>
              <a:rPr lang="en-CA" b="1" dirty="0" smtClean="0">
                <a:solidFill>
                  <a:schemeClr val="bg1"/>
                </a:solidFill>
                <a:effectLst>
                  <a:outerShdw blurRad="38100" dist="38100" dir="2700000" algn="tl">
                    <a:srgbClr val="000000">
                      <a:alpha val="43137"/>
                    </a:srgbClr>
                  </a:outerShdw>
                </a:effectLst>
                <a:latin typeface="+mj-lt"/>
              </a:rPr>
              <a:t>1</a:t>
            </a:r>
            <a:endParaRPr lang="en-CA" b="1"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3263459" y="2049516"/>
            <a:ext cx="1589474" cy="369332"/>
          </a:xfrm>
          <a:prstGeom prst="rect">
            <a:avLst/>
          </a:prstGeom>
          <a:solidFill>
            <a:schemeClr val="bg1"/>
          </a:solidFill>
        </p:spPr>
        <p:txBody>
          <a:bodyPr wrap="none" rtlCol="0">
            <a:spAutoFit/>
          </a:bodyPr>
          <a:lstStyle/>
          <a:p>
            <a:r>
              <a:rPr lang="en-CA" b="1" dirty="0" smtClean="0">
                <a:latin typeface="+mj-lt"/>
              </a:rPr>
              <a:t>DPT3 coverage</a:t>
            </a:r>
            <a:endParaRPr lang="en-CA" b="1" dirty="0">
              <a:latin typeface="+mj-lt"/>
            </a:endParaRPr>
          </a:p>
        </p:txBody>
      </p:sp>
    </p:spTree>
    <p:extLst>
      <p:ext uri="{BB962C8B-B14F-4D97-AF65-F5344CB8AC3E}">
        <p14:creationId xmlns:p14="http://schemas.microsoft.com/office/powerpoint/2010/main" val="2479841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4"/>
          <p:cNvSpPr txBox="1">
            <a:spLocks noChangeArrowheads="1"/>
          </p:cNvSpPr>
          <p:nvPr/>
        </p:nvSpPr>
        <p:spPr bwMode="auto">
          <a:xfrm>
            <a:off x="-22954" y="1818744"/>
            <a:ext cx="6423754"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marL="342900" indent="-342900" algn="just">
              <a:spcAft>
                <a:spcPts val="1200"/>
              </a:spcAft>
              <a:buFont typeface="Arial" panose="020B0604020202020204" pitchFamily="34" charset="0"/>
              <a:buChar char="•"/>
            </a:pPr>
            <a:r>
              <a:rPr lang="en-CA" altLang="en-US" sz="2200" dirty="0" smtClean="0">
                <a:solidFill>
                  <a:srgbClr val="0070C0"/>
                </a:solidFill>
                <a:latin typeface="Calibri" pitchFamily="34" charset="0"/>
              </a:rPr>
              <a:t>UHC means that all individuals have access to the quality services they need (promotion, prevention, curative, rehabilitation &amp; palliative) without risking financial hardships</a:t>
            </a:r>
          </a:p>
          <a:p>
            <a:pPr marL="342900" indent="-342900" algn="just">
              <a:spcAft>
                <a:spcPts val="1200"/>
              </a:spcAft>
              <a:buFont typeface="Arial" panose="020B0604020202020204" pitchFamily="34" charset="0"/>
              <a:buChar char="•"/>
            </a:pPr>
            <a:r>
              <a:rPr lang="en-CA" altLang="en-US" sz="2200" dirty="0" smtClean="0">
                <a:solidFill>
                  <a:srgbClr val="0070C0"/>
                </a:solidFill>
                <a:latin typeface="Calibri" pitchFamily="34" charset="0"/>
              </a:rPr>
              <a:t>UHC is an overarching concept that provides a direction for health systems in order to ensure that all –the poorest, the most vulnerable but also the average citizen- have access to quality integrated care through their life cycle</a:t>
            </a:r>
          </a:p>
          <a:p>
            <a:pPr marL="342900" indent="-342900" algn="just">
              <a:spcAft>
                <a:spcPts val="1200"/>
              </a:spcAft>
              <a:buFont typeface="Arial" panose="020B0604020202020204" pitchFamily="34" charset="0"/>
              <a:buChar char="•"/>
            </a:pPr>
            <a:r>
              <a:rPr lang="en-CA" altLang="en-US" sz="2200" dirty="0" smtClean="0">
                <a:solidFill>
                  <a:srgbClr val="0070C0"/>
                </a:solidFill>
                <a:latin typeface="Calibri" pitchFamily="34" charset="0"/>
              </a:rPr>
              <a:t>UHC provides a renewed focus to SDH and to the engagement of other sectors of civil society to promote health and wellbeing</a:t>
            </a:r>
            <a:endParaRPr lang="en-CA" altLang="en-US" sz="2200" dirty="0"/>
          </a:p>
        </p:txBody>
      </p:sp>
      <p:pic>
        <p:nvPicPr>
          <p:cNvPr id="1331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l="11411"/>
          <a:stretch>
            <a:fillRect/>
          </a:stretch>
        </p:blipFill>
        <p:spPr bwMode="auto">
          <a:xfrm>
            <a:off x="7801414" y="2938130"/>
            <a:ext cx="1311053" cy="98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99554"/>
            <a:ext cx="8229600" cy="804041"/>
          </a:xfrm>
        </p:spPr>
        <p:txBody>
          <a:bodyPr/>
          <a:lstStyle/>
          <a:p>
            <a:r>
              <a:rPr lang="en-CA" sz="4200" b="1" dirty="0" smtClean="0">
                <a:latin typeface="Calibri" pitchFamily="34" charset="0"/>
              </a:rPr>
              <a:t>Universal Health Coverage (UHC)</a:t>
            </a:r>
            <a:endParaRPr lang="en-CA" sz="4200" b="1" dirty="0">
              <a:latin typeface="Calibri" pitchFamily="34" charset="0"/>
            </a:endParaRPr>
          </a:p>
        </p:txBody>
      </p:sp>
      <p:pic>
        <p:nvPicPr>
          <p:cNvPr id="6" name="Picture 4" descr="http://t0.gstatic.com/images?q=tbn:ANd9GcSlIOg0SNFGmmCwKEDuYipDkKPh3MC-WOF4pt4vKhzcbsiSggTW"/>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60207" y="3941450"/>
            <a:ext cx="730454" cy="11466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l="13954" r="27834" b="3693"/>
          <a:stretch>
            <a:fillRect/>
          </a:stretch>
        </p:blipFill>
        <p:spPr bwMode="auto">
          <a:xfrm>
            <a:off x="6729256" y="2096894"/>
            <a:ext cx="1103670" cy="1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null"/>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812848" y="3184681"/>
            <a:ext cx="1278663" cy="68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050943" y="5003141"/>
            <a:ext cx="1158042" cy="81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descr="http://new.paho.org/hq/images/stories/1st/pw/pw-jan11-siestauru.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047222" y="3870013"/>
            <a:ext cx="1022211" cy="15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extBox 12"/>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27846222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852"/>
            <a:ext cx="8229600" cy="804041"/>
          </a:xfrm>
        </p:spPr>
        <p:txBody>
          <a:bodyPr/>
          <a:lstStyle/>
          <a:p>
            <a:r>
              <a:rPr lang="es-CL" sz="4200" b="1" dirty="0" err="1" smtClean="0">
                <a:latin typeface="Calibri" pitchFamily="34" charset="0"/>
              </a:rPr>
              <a:t>Scope</a:t>
            </a:r>
            <a:r>
              <a:rPr lang="es-CL" sz="4200" b="1" dirty="0" smtClean="0">
                <a:latin typeface="Calibri" pitchFamily="34" charset="0"/>
              </a:rPr>
              <a:t> of UHC</a:t>
            </a:r>
            <a:endParaRPr lang="es-CL" sz="4200" b="1"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9364039"/>
              </p:ext>
            </p:extLst>
          </p:nvPr>
        </p:nvGraphicFramePr>
        <p:xfrm>
          <a:off x="163773" y="1861376"/>
          <a:ext cx="8816455" cy="2346960"/>
        </p:xfrm>
        <a:graphic>
          <a:graphicData uri="http://schemas.openxmlformats.org/drawingml/2006/table">
            <a:tbl>
              <a:tblPr firstRow="1" firstCol="1" bandRow="1">
                <a:tableStyleId>{5C22544A-7EE6-4342-B048-85BDC9FD1C3A}</a:tableStyleId>
              </a:tblPr>
              <a:tblGrid>
                <a:gridCol w="2878972"/>
                <a:gridCol w="2511894"/>
                <a:gridCol w="3425589"/>
              </a:tblGrid>
              <a:tr h="296545">
                <a:tc>
                  <a:txBody>
                    <a:bodyPr/>
                    <a:lstStyle/>
                    <a:p>
                      <a:pPr algn="ctr">
                        <a:spcAft>
                          <a:spcPts val="0"/>
                        </a:spcAft>
                      </a:pPr>
                      <a:r>
                        <a:rPr lang="en-CA" sz="2000" noProof="0" dirty="0" smtClean="0">
                          <a:effectLst/>
                          <a:latin typeface="+mj-lt"/>
                        </a:rPr>
                        <a:t>Political Commitment</a:t>
                      </a:r>
                    </a:p>
                    <a:p>
                      <a:pPr algn="ctr">
                        <a:spcAft>
                          <a:spcPts val="0"/>
                        </a:spcAft>
                      </a:pPr>
                      <a:r>
                        <a:rPr lang="en-CA" sz="2000" noProof="0" dirty="0" smtClean="0">
                          <a:effectLst/>
                          <a:latin typeface="+mj-lt"/>
                          <a:ea typeface="Calibri"/>
                          <a:cs typeface="Calibri"/>
                        </a:rPr>
                        <a:t>(UHC – Right to health</a:t>
                      </a:r>
                      <a:r>
                        <a:rPr lang="en-CA" sz="2000" baseline="0" noProof="0" dirty="0" smtClean="0">
                          <a:effectLst/>
                          <a:latin typeface="+mj-lt"/>
                          <a:ea typeface="Calibri"/>
                          <a:cs typeface="Calibri"/>
                        </a:rPr>
                        <a:t>)</a:t>
                      </a:r>
                      <a:endParaRPr lang="en-CA" sz="2000" noProof="0" dirty="0">
                        <a:effectLst/>
                        <a:latin typeface="+mj-lt"/>
                        <a:ea typeface="Calibri"/>
                        <a:cs typeface="Calibri"/>
                      </a:endParaRPr>
                    </a:p>
                  </a:txBody>
                  <a:tcPr marL="68580" marR="68580" marT="0" marB="0" anchor="ctr"/>
                </a:tc>
                <a:tc>
                  <a:txBody>
                    <a:bodyPr/>
                    <a:lstStyle/>
                    <a:p>
                      <a:pPr algn="ctr">
                        <a:spcAft>
                          <a:spcPts val="0"/>
                        </a:spcAft>
                      </a:pPr>
                      <a:r>
                        <a:rPr lang="en-CA" sz="3200" noProof="0" dirty="0" smtClean="0">
                          <a:effectLst/>
                          <a:latin typeface="+mj-lt"/>
                        </a:rPr>
                        <a:t>UHC</a:t>
                      </a:r>
                      <a:r>
                        <a:rPr lang="en-CA" sz="3200" baseline="0" noProof="0" dirty="0" smtClean="0">
                          <a:effectLst/>
                          <a:latin typeface="+mj-lt"/>
                        </a:rPr>
                        <a:t> </a:t>
                      </a:r>
                      <a:r>
                        <a:rPr lang="en-CA" sz="3200" noProof="0" dirty="0" smtClean="0">
                          <a:effectLst/>
                          <a:latin typeface="+mj-lt"/>
                        </a:rPr>
                        <a:t>Dimensions</a:t>
                      </a:r>
                      <a:endParaRPr lang="en-CA" sz="3200" noProof="0" dirty="0">
                        <a:effectLst/>
                        <a:latin typeface="+mj-lt"/>
                        <a:ea typeface="Calibri"/>
                        <a:cs typeface="Calibri"/>
                      </a:endParaRPr>
                    </a:p>
                  </a:txBody>
                  <a:tcPr marL="68580" marR="68580" marT="0" marB="0" anchor="ctr"/>
                </a:tc>
                <a:tc>
                  <a:txBody>
                    <a:bodyPr/>
                    <a:lstStyle/>
                    <a:p>
                      <a:pPr algn="ctr">
                        <a:spcAft>
                          <a:spcPts val="0"/>
                        </a:spcAft>
                      </a:pPr>
                      <a:r>
                        <a:rPr lang="en-CA" sz="2000" noProof="0" dirty="0" smtClean="0">
                          <a:effectLst/>
                          <a:latin typeface="+mj-lt"/>
                        </a:rPr>
                        <a:t>Enabling factors</a:t>
                      </a:r>
                      <a:r>
                        <a:rPr lang="en-CA" sz="2000" baseline="0" noProof="0" dirty="0" smtClean="0">
                          <a:effectLst/>
                          <a:latin typeface="+mj-lt"/>
                        </a:rPr>
                        <a:t> for UHC</a:t>
                      </a:r>
                      <a:endParaRPr lang="en-CA" sz="2000" noProof="0" dirty="0">
                        <a:effectLst/>
                        <a:latin typeface="+mj-lt"/>
                        <a:ea typeface="Calibri"/>
                        <a:cs typeface="Calibri"/>
                      </a:endParaRPr>
                    </a:p>
                  </a:txBody>
                  <a:tcPr marL="68580" marR="68580" marT="0" marB="0" anchor="ctr"/>
                </a:tc>
              </a:tr>
              <a:tr h="410961">
                <a:tc rowSpan="3">
                  <a:txBody>
                    <a:bodyPr/>
                    <a:lstStyle/>
                    <a:p>
                      <a:pPr marL="342900" lvl="0" indent="-342900">
                        <a:spcAft>
                          <a:spcPts val="0"/>
                        </a:spcAft>
                        <a:buFont typeface="Symbol"/>
                        <a:buChar char=""/>
                      </a:pPr>
                      <a:r>
                        <a:rPr lang="en-CA" sz="1800" noProof="0" dirty="0" smtClean="0">
                          <a:effectLst/>
                          <a:latin typeface="Calibri" pitchFamily="34" charset="0"/>
                        </a:rPr>
                        <a:t>Legal Framework</a:t>
                      </a:r>
                    </a:p>
                    <a:p>
                      <a:pPr marL="342900" lvl="0" indent="-342900">
                        <a:spcAft>
                          <a:spcPts val="0"/>
                        </a:spcAft>
                        <a:buFont typeface="Symbol"/>
                        <a:buChar char=""/>
                      </a:pPr>
                      <a:r>
                        <a:rPr lang="en-CA" sz="1800" noProof="0" dirty="0" smtClean="0">
                          <a:effectLst/>
                          <a:latin typeface="Calibri" pitchFamily="34" charset="0"/>
                        </a:rPr>
                        <a:t>Policies,</a:t>
                      </a:r>
                      <a:r>
                        <a:rPr lang="en-CA" sz="1800" baseline="0" noProof="0" dirty="0" smtClean="0">
                          <a:effectLst/>
                          <a:latin typeface="Calibri" pitchFamily="34" charset="0"/>
                        </a:rPr>
                        <a:t> Strategies, </a:t>
                      </a:r>
                      <a:r>
                        <a:rPr lang="en-CA" sz="1800" noProof="0" dirty="0" smtClean="0">
                          <a:effectLst/>
                          <a:latin typeface="Calibri" pitchFamily="34" charset="0"/>
                        </a:rPr>
                        <a:t>Plans</a:t>
                      </a:r>
                    </a:p>
                    <a:p>
                      <a:pPr marL="342900" lvl="0" indent="-342900">
                        <a:spcAft>
                          <a:spcPts val="0"/>
                        </a:spcAft>
                        <a:buFont typeface="Symbol"/>
                        <a:buChar char=""/>
                      </a:pPr>
                      <a:r>
                        <a:rPr lang="en-CA" sz="1800" noProof="0" dirty="0" smtClean="0">
                          <a:solidFill>
                            <a:srgbClr val="FF0000"/>
                          </a:solidFill>
                          <a:effectLst/>
                          <a:latin typeface="Calibri" pitchFamily="34" charset="0"/>
                        </a:rPr>
                        <a:t>Fiscal</a:t>
                      </a:r>
                      <a:r>
                        <a:rPr lang="en-CA" sz="1800" baseline="0" noProof="0" dirty="0" smtClean="0">
                          <a:solidFill>
                            <a:srgbClr val="FF0000"/>
                          </a:solidFill>
                          <a:effectLst/>
                          <a:latin typeface="Calibri" pitchFamily="34" charset="0"/>
                        </a:rPr>
                        <a:t> priority</a:t>
                      </a:r>
                      <a:endParaRPr lang="en-CA" sz="1800" noProof="0" dirty="0">
                        <a:solidFill>
                          <a:srgbClr val="FF0000"/>
                        </a:solidFill>
                        <a:effectLst/>
                        <a:latin typeface="Calibri" pitchFamily="34" charset="0"/>
                        <a:ea typeface="Calibri"/>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en-CA" sz="2000" b="1" noProof="0" dirty="0" smtClean="0">
                          <a:effectLst/>
                          <a:latin typeface="+mj-lt"/>
                          <a:ea typeface="+mn-ea"/>
                          <a:cs typeface="+mn-cs"/>
                        </a:rPr>
                        <a:t>Population</a:t>
                      </a:r>
                      <a:r>
                        <a:rPr lang="en-CA" sz="2000" b="1" baseline="0" noProof="0" dirty="0" smtClean="0">
                          <a:effectLst/>
                          <a:latin typeface="+mj-lt"/>
                          <a:ea typeface="+mn-ea"/>
                          <a:cs typeface="+mn-cs"/>
                        </a:rPr>
                        <a:t> coverage</a:t>
                      </a:r>
                      <a:endParaRPr lang="en-CA" sz="2000" b="1" noProof="0" dirty="0">
                        <a:effectLst/>
                        <a:latin typeface="+mj-lt"/>
                        <a:ea typeface="Calibri"/>
                        <a:cs typeface="Calibri"/>
                      </a:endParaRPr>
                    </a:p>
                  </a:txBody>
                  <a:tcPr marL="68580" marR="68580" marT="0" marB="0" anchor="ctr">
                    <a:solidFill>
                      <a:schemeClr val="tx2">
                        <a:lumMod val="20000"/>
                        <a:lumOff val="80000"/>
                      </a:schemeClr>
                    </a:solidFill>
                  </a:tcPr>
                </a:tc>
                <a:tc rowSpan="3">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CA" sz="1800" b="1" kern="1200" noProof="0" dirty="0" smtClean="0">
                          <a:solidFill>
                            <a:schemeClr val="bg1"/>
                          </a:solidFill>
                          <a:effectLst/>
                          <a:latin typeface="Calibri" pitchFamily="34" charset="0"/>
                          <a:ea typeface="+mn-ea"/>
                          <a:cs typeface="+mn-cs"/>
                        </a:rPr>
                        <a:t>Social Determinants</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CA" sz="1800" b="1" kern="1200" noProof="0" dirty="0" err="1" smtClean="0">
                          <a:solidFill>
                            <a:schemeClr val="bg1"/>
                          </a:solidFill>
                          <a:effectLst/>
                          <a:latin typeface="Calibri" pitchFamily="34" charset="0"/>
                          <a:ea typeface="+mn-ea"/>
                          <a:cs typeface="+mn-cs"/>
                        </a:rPr>
                        <a:t>Intersectoral</a:t>
                      </a:r>
                      <a:r>
                        <a:rPr lang="en-CA" sz="1800" b="1" kern="1200" noProof="0" dirty="0" smtClean="0">
                          <a:solidFill>
                            <a:schemeClr val="bg1"/>
                          </a:solidFill>
                          <a:effectLst/>
                          <a:latin typeface="Calibri" pitchFamily="34" charset="0"/>
                          <a:ea typeface="+mn-ea"/>
                          <a:cs typeface="+mn-cs"/>
                        </a:rPr>
                        <a:t> approach, social dialogue and participation</a:t>
                      </a:r>
                    </a:p>
                    <a:p>
                      <a:pPr marL="342900" lvl="0" indent="-342900" algn="l" defTabSz="914400" rtl="0" eaLnBrk="1" latinLnBrk="0" hangingPunct="1">
                        <a:spcAft>
                          <a:spcPts val="0"/>
                        </a:spcAft>
                        <a:buFont typeface="Symbol"/>
                        <a:buChar char=""/>
                      </a:pPr>
                      <a:r>
                        <a:rPr lang="en-CA" sz="1800" b="1" kern="1200" noProof="0" dirty="0" smtClean="0">
                          <a:solidFill>
                            <a:schemeClr val="bg1"/>
                          </a:solidFill>
                          <a:effectLst/>
                          <a:latin typeface="Calibri" pitchFamily="34" charset="0"/>
                          <a:ea typeface="+mn-ea"/>
                          <a:cs typeface="+mn-cs"/>
                        </a:rPr>
                        <a:t>Regulatory capacity</a:t>
                      </a:r>
                    </a:p>
                    <a:p>
                      <a:pPr marL="342900" lvl="0" indent="-342900" algn="l" defTabSz="914400" rtl="0" eaLnBrk="1" latinLnBrk="0" hangingPunct="1">
                        <a:spcAft>
                          <a:spcPts val="0"/>
                        </a:spcAft>
                        <a:buFont typeface="Symbol"/>
                        <a:buChar char=""/>
                      </a:pPr>
                      <a:r>
                        <a:rPr lang="en-CA" sz="1800" b="1" kern="1200" noProof="0" dirty="0" smtClean="0">
                          <a:solidFill>
                            <a:srgbClr val="FF0000"/>
                          </a:solidFill>
                          <a:effectLst/>
                          <a:latin typeface="Calibri" pitchFamily="34" charset="0"/>
                          <a:ea typeface="+mn-ea"/>
                          <a:cs typeface="+mn-cs"/>
                        </a:rPr>
                        <a:t>Efficiency</a:t>
                      </a:r>
                      <a:endParaRPr lang="en-CA" sz="1800" b="1" kern="1200" noProof="0" dirty="0">
                        <a:solidFill>
                          <a:srgbClr val="FF0000"/>
                        </a:solidFill>
                        <a:effectLst/>
                        <a:latin typeface="Calibri" pitchFamily="34" charset="0"/>
                        <a:ea typeface="+mn-ea"/>
                        <a:cs typeface="+mn-cs"/>
                      </a:endParaRPr>
                    </a:p>
                  </a:txBody>
                  <a:tcPr marL="68580" marR="68580" marT="0" marB="0">
                    <a:solidFill>
                      <a:schemeClr val="accent1">
                        <a:lumMod val="60000"/>
                        <a:lumOff val="40000"/>
                      </a:schemeClr>
                    </a:solidFill>
                  </a:tcPr>
                </a:tc>
              </a:tr>
              <a:tr h="500298">
                <a:tc vMerge="1">
                  <a:txBody>
                    <a:bodyPr/>
                    <a:lstStyle/>
                    <a:p>
                      <a:endParaRPr lang="es-CL"/>
                    </a:p>
                  </a:txBody>
                  <a:tcPr/>
                </a:tc>
                <a:tc>
                  <a:txBody>
                    <a:bodyPr/>
                    <a:lstStyle/>
                    <a:p>
                      <a:pPr algn="ctr">
                        <a:spcAft>
                          <a:spcPts val="0"/>
                        </a:spcAft>
                      </a:pPr>
                      <a:r>
                        <a:rPr lang="en-CA" sz="2000" b="1" noProof="0" dirty="0" smtClean="0">
                          <a:effectLst/>
                          <a:latin typeface="+mj-lt"/>
                        </a:rPr>
                        <a:t>Service coverage</a:t>
                      </a:r>
                      <a:endParaRPr lang="en-CA"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r h="326390">
                <a:tc vMerge="1">
                  <a:txBody>
                    <a:bodyPr/>
                    <a:lstStyle/>
                    <a:p>
                      <a:endParaRPr lang="es-CL"/>
                    </a:p>
                  </a:txBody>
                  <a:tcPr/>
                </a:tc>
                <a:tc>
                  <a:txBody>
                    <a:bodyPr/>
                    <a:lstStyle/>
                    <a:p>
                      <a:pPr algn="ctr">
                        <a:spcAft>
                          <a:spcPts val="0"/>
                        </a:spcAft>
                      </a:pPr>
                      <a:r>
                        <a:rPr lang="en-CA" sz="2000" b="1" noProof="0" dirty="0" smtClean="0">
                          <a:effectLst/>
                          <a:latin typeface="+mj-lt"/>
                        </a:rPr>
                        <a:t>Cost coverage</a:t>
                      </a:r>
                      <a:endParaRPr lang="en-CA"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bl>
          </a:graphicData>
        </a:graphic>
      </p:graphicFrame>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t="14819"/>
          <a:stretch>
            <a:fillRect/>
          </a:stretch>
        </p:blipFill>
        <p:spPr bwMode="auto">
          <a:xfrm>
            <a:off x="2731557" y="4208336"/>
            <a:ext cx="3425538" cy="264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TextBox 9"/>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
        <p:nvSpPr>
          <p:cNvPr id="3" name="Rectangle 2"/>
          <p:cNvSpPr/>
          <p:nvPr/>
        </p:nvSpPr>
        <p:spPr>
          <a:xfrm>
            <a:off x="163773" y="1861376"/>
            <a:ext cx="2878972" cy="2458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angle 10"/>
          <p:cNvSpPr/>
          <p:nvPr/>
        </p:nvSpPr>
        <p:spPr>
          <a:xfrm>
            <a:off x="5566092" y="1861376"/>
            <a:ext cx="3445668" cy="2458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946308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2388" y="1160728"/>
            <a:ext cx="6983412"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1 Título"/>
          <p:cNvSpPr>
            <a:spLocks noGrp="1"/>
          </p:cNvSpPr>
          <p:nvPr>
            <p:ph type="title"/>
          </p:nvPr>
        </p:nvSpPr>
        <p:spPr>
          <a:xfrm>
            <a:off x="228600" y="212991"/>
            <a:ext cx="8686800" cy="646112"/>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r>
              <a:rPr lang="es-CL" sz="4200" dirty="0" smtClean="0">
                <a:latin typeface="Calibri" pitchFamily="34" charset="0"/>
              </a:rPr>
              <a:t>UHC </a:t>
            </a:r>
            <a:r>
              <a:rPr lang="es-CL" sz="4200" dirty="0" err="1" smtClean="0">
                <a:latin typeface="Calibri" pitchFamily="34" charset="0"/>
              </a:rPr>
              <a:t>Implications</a:t>
            </a:r>
            <a:endParaRPr lang="es-CL" sz="4200" dirty="0">
              <a:latin typeface="Calibri" pitchFamily="34" charset="0"/>
            </a:endParaRPr>
          </a:p>
        </p:txBody>
      </p:sp>
      <p:sp>
        <p:nvSpPr>
          <p:cNvPr id="4" name="Oval 3"/>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TextBox 4"/>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251061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8" name="Picture 2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24338" y="2682548"/>
            <a:ext cx="119856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8800" y="4543098"/>
            <a:ext cx="19415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2" descr="WHR 2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418898"/>
            <a:ext cx="1295400" cy="16843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967413" y="3323898"/>
            <a:ext cx="1500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8" name="Picture 27" descr="4n2a16f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8600" y="2965123"/>
            <a:ext cx="1271588" cy="18065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7"/>
          <p:cNvSpPr txBox="1">
            <a:spLocks noChangeArrowheads="1"/>
          </p:cNvSpPr>
          <p:nvPr/>
        </p:nvSpPr>
        <p:spPr bwMode="auto">
          <a:xfrm>
            <a:off x="403225" y="2495223"/>
            <a:ext cx="863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es-ES" sz="1400" b="1">
                <a:solidFill>
                  <a:srgbClr val="0070C0"/>
                </a:solidFill>
                <a:latin typeface="Calibri" pitchFamily="34" charset="0"/>
                <a:ea typeface="ＭＳ Ｐゴシック" pitchFamily="34" charset="-128"/>
                <a:cs typeface="Arial" charset="0"/>
              </a:rPr>
              <a:t>Alma Ata</a:t>
            </a:r>
          </a:p>
          <a:p>
            <a:pPr algn="ctr" eaLnBrk="1" hangingPunct="1"/>
            <a:r>
              <a:rPr lang="es-ES" sz="1400" b="1">
                <a:solidFill>
                  <a:srgbClr val="0070C0"/>
                </a:solidFill>
                <a:latin typeface="Calibri" pitchFamily="34" charset="0"/>
                <a:ea typeface="ＭＳ Ｐゴシック" pitchFamily="34" charset="-128"/>
                <a:cs typeface="Arial" charset="0"/>
              </a:rPr>
              <a:t>1978</a:t>
            </a:r>
          </a:p>
        </p:txBody>
      </p:sp>
      <p:sp>
        <p:nvSpPr>
          <p:cNvPr id="19465" name="Text Box 18"/>
          <p:cNvSpPr txBox="1">
            <a:spLocks noChangeArrowheads="1"/>
          </p:cNvSpPr>
          <p:nvPr/>
        </p:nvSpPr>
        <p:spPr bwMode="auto">
          <a:xfrm>
            <a:off x="2260957" y="2257098"/>
            <a:ext cx="12200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es-ES" sz="1400" b="1" dirty="0" err="1" smtClean="0">
                <a:solidFill>
                  <a:srgbClr val="0070C0"/>
                </a:solidFill>
                <a:latin typeface="Calibri" pitchFamily="34" charset="0"/>
                <a:ea typeface="ＭＳ Ｐゴシック" pitchFamily="34" charset="-128"/>
                <a:cs typeface="Arial" charset="0"/>
              </a:rPr>
              <a:t>Renewed</a:t>
            </a:r>
            <a:r>
              <a:rPr lang="es-ES" sz="1400" b="1" dirty="0" smtClean="0">
                <a:solidFill>
                  <a:srgbClr val="0070C0"/>
                </a:solidFill>
                <a:latin typeface="Calibri" pitchFamily="34" charset="0"/>
                <a:ea typeface="ＭＳ Ｐゴシック" pitchFamily="34" charset="-128"/>
                <a:cs typeface="Arial" charset="0"/>
              </a:rPr>
              <a:t> PHC</a:t>
            </a:r>
            <a:endParaRPr lang="es-ES" sz="1400" b="1" dirty="0">
              <a:solidFill>
                <a:srgbClr val="0070C0"/>
              </a:solidFill>
              <a:latin typeface="Calibri" pitchFamily="34" charset="0"/>
              <a:ea typeface="ＭＳ Ｐゴシック" pitchFamily="34" charset="-128"/>
              <a:cs typeface="Arial" charset="0"/>
            </a:endParaRPr>
          </a:p>
          <a:p>
            <a:pPr algn="ctr" eaLnBrk="1" hangingPunct="1"/>
            <a:r>
              <a:rPr lang="es-ES" sz="1400" b="1" dirty="0">
                <a:solidFill>
                  <a:srgbClr val="0070C0"/>
                </a:solidFill>
                <a:latin typeface="Calibri" pitchFamily="34" charset="0"/>
                <a:ea typeface="ＭＳ Ｐゴシック" pitchFamily="34" charset="-128"/>
                <a:cs typeface="Arial" charset="0"/>
              </a:rPr>
              <a:t>2005</a:t>
            </a:r>
          </a:p>
        </p:txBody>
      </p:sp>
      <p:pic>
        <p:nvPicPr>
          <p:cNvPr id="19466" name="Picture 2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224338" y="4085898"/>
            <a:ext cx="11985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21"/>
          <p:cNvSpPr txBox="1">
            <a:spLocks noChangeArrowheads="1"/>
          </p:cNvSpPr>
          <p:nvPr/>
        </p:nvSpPr>
        <p:spPr bwMode="auto">
          <a:xfrm>
            <a:off x="3891451" y="2257098"/>
            <a:ext cx="18627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es-ES" sz="1400" b="1" dirty="0" err="1" smtClean="0">
                <a:solidFill>
                  <a:srgbClr val="0070C0"/>
                </a:solidFill>
                <a:latin typeface="Calibri" pitchFamily="34" charset="0"/>
                <a:ea typeface="ＭＳ Ｐゴシック" pitchFamily="34" charset="-128"/>
                <a:cs typeface="Arial" charset="0"/>
              </a:rPr>
              <a:t>Reforms</a:t>
            </a:r>
            <a:r>
              <a:rPr lang="es-ES" sz="1400" b="1" dirty="0" smtClean="0">
                <a:solidFill>
                  <a:srgbClr val="0070C0"/>
                </a:solidFill>
                <a:latin typeface="Calibri" pitchFamily="34" charset="0"/>
                <a:ea typeface="ＭＳ Ｐゴシック" pitchFamily="34" charset="-128"/>
                <a:cs typeface="Arial" charset="0"/>
              </a:rPr>
              <a:t> </a:t>
            </a:r>
            <a:r>
              <a:rPr lang="es-ES" sz="1400" b="1" dirty="0" err="1" smtClean="0">
                <a:solidFill>
                  <a:srgbClr val="0070C0"/>
                </a:solidFill>
                <a:latin typeface="Calibri" pitchFamily="34" charset="0"/>
                <a:ea typeface="ＭＳ Ｐゴシック" pitchFamily="34" charset="-128"/>
                <a:cs typeface="Arial" charset="0"/>
              </a:rPr>
              <a:t>based</a:t>
            </a:r>
            <a:r>
              <a:rPr lang="es-ES" sz="1400" b="1" dirty="0" smtClean="0">
                <a:solidFill>
                  <a:srgbClr val="0070C0"/>
                </a:solidFill>
                <a:latin typeface="Calibri" pitchFamily="34" charset="0"/>
                <a:ea typeface="ＭＳ Ｐゴシック" pitchFamily="34" charset="-128"/>
                <a:cs typeface="Arial" charset="0"/>
              </a:rPr>
              <a:t> </a:t>
            </a:r>
            <a:r>
              <a:rPr lang="es-ES" sz="1400" b="1" dirty="0" err="1" smtClean="0">
                <a:solidFill>
                  <a:srgbClr val="0070C0"/>
                </a:solidFill>
                <a:latin typeface="Calibri" pitchFamily="34" charset="0"/>
                <a:ea typeface="ＭＳ Ｐゴシック" pitchFamily="34" charset="-128"/>
                <a:cs typeface="Arial" charset="0"/>
              </a:rPr>
              <a:t>on</a:t>
            </a:r>
            <a:r>
              <a:rPr lang="es-ES" sz="1400" b="1" dirty="0" smtClean="0">
                <a:solidFill>
                  <a:srgbClr val="0070C0"/>
                </a:solidFill>
                <a:latin typeface="Calibri" pitchFamily="34" charset="0"/>
                <a:ea typeface="ＭＳ Ｐゴシック" pitchFamily="34" charset="-128"/>
                <a:cs typeface="Arial" charset="0"/>
              </a:rPr>
              <a:t> PHC</a:t>
            </a:r>
            <a:endParaRPr lang="es-ES" sz="1400" b="1" dirty="0">
              <a:solidFill>
                <a:srgbClr val="0070C0"/>
              </a:solidFill>
              <a:latin typeface="Calibri" pitchFamily="34" charset="0"/>
              <a:ea typeface="ＭＳ Ｐゴシック" pitchFamily="34" charset="-128"/>
              <a:cs typeface="Arial" charset="0"/>
            </a:endParaRPr>
          </a:p>
          <a:p>
            <a:pPr algn="ctr" eaLnBrk="1" hangingPunct="1"/>
            <a:r>
              <a:rPr lang="es-ES" sz="1400" b="1" dirty="0" smtClean="0">
                <a:solidFill>
                  <a:srgbClr val="0070C0"/>
                </a:solidFill>
                <a:latin typeface="Calibri" pitchFamily="34" charset="0"/>
                <a:ea typeface="ＭＳ Ｐゴシック" pitchFamily="34" charset="-128"/>
                <a:cs typeface="Arial" charset="0"/>
              </a:rPr>
              <a:t>WHR 2008</a:t>
            </a:r>
            <a:endParaRPr lang="es-ES" sz="1400" b="1" dirty="0">
              <a:solidFill>
                <a:srgbClr val="0070C0"/>
              </a:solidFill>
              <a:latin typeface="Calibri" pitchFamily="34" charset="0"/>
              <a:ea typeface="ＭＳ Ｐゴシック" pitchFamily="34" charset="-128"/>
              <a:cs typeface="Arial" charset="0"/>
            </a:endParaRPr>
          </a:p>
        </p:txBody>
      </p:sp>
      <p:pic>
        <p:nvPicPr>
          <p:cNvPr id="19469" name="Picture 2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278063" y="2773036"/>
            <a:ext cx="1227137" cy="17097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70"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429375" y="1841173"/>
            <a:ext cx="1038225" cy="13303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36" name="TextBox 3"/>
          <p:cNvSpPr txBox="1">
            <a:spLocks noChangeArrowheads="1"/>
          </p:cNvSpPr>
          <p:nvPr/>
        </p:nvSpPr>
        <p:spPr bwMode="auto">
          <a:xfrm>
            <a:off x="173366" y="139288"/>
            <a:ext cx="8726268" cy="960884"/>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algn="ctr" defTabSz="914400" eaLnBrk="1" latinLnBrk="0" hangingPunct="1">
              <a:buNone/>
              <a:defRPr sz="4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stStyle>
          <a:p>
            <a:r>
              <a:rPr lang="es-ES" sz="3400" dirty="0" smtClean="0"/>
              <a:t>UHC a </a:t>
            </a:r>
            <a:r>
              <a:rPr lang="es-ES" sz="3400" dirty="0" err="1" smtClean="0"/>
              <a:t>Development</a:t>
            </a:r>
            <a:r>
              <a:rPr lang="es-ES" sz="3400" dirty="0" smtClean="0"/>
              <a:t> Concept </a:t>
            </a:r>
            <a:r>
              <a:rPr lang="es-ES" sz="3400" dirty="0" err="1" smtClean="0"/>
              <a:t>Built</a:t>
            </a:r>
            <a:r>
              <a:rPr lang="es-ES" sz="3400" dirty="0" smtClean="0"/>
              <a:t> </a:t>
            </a:r>
            <a:r>
              <a:rPr lang="es-ES" sz="3400" dirty="0" err="1" smtClean="0"/>
              <a:t>on</a:t>
            </a:r>
            <a:r>
              <a:rPr lang="es-ES" sz="3400" dirty="0" smtClean="0"/>
              <a:t> </a:t>
            </a:r>
            <a:r>
              <a:rPr lang="es-ES" sz="3400" dirty="0" err="1" smtClean="0"/>
              <a:t>Continuity</a:t>
            </a:r>
            <a:endParaRPr lang="es-ES" sz="3400" dirty="0"/>
          </a:p>
        </p:txBody>
      </p:sp>
      <p:sp>
        <p:nvSpPr>
          <p:cNvPr id="18447" name="Curved Up Arrow 1"/>
          <p:cNvSpPr>
            <a:spLocks noChangeArrowheads="1"/>
          </p:cNvSpPr>
          <p:nvPr/>
        </p:nvSpPr>
        <p:spPr bwMode="auto">
          <a:xfrm rot="-980515">
            <a:off x="1320800" y="4504998"/>
            <a:ext cx="8072438" cy="1550988"/>
          </a:xfrm>
          <a:prstGeom prst="curvedUpArrow">
            <a:avLst>
              <a:gd name="adj1" fmla="val 24987"/>
              <a:gd name="adj2" fmla="val 71685"/>
              <a:gd name="adj3" fmla="val 25000"/>
            </a:avLst>
          </a:prstGeom>
          <a:solidFill>
            <a:srgbClr val="0080FF"/>
          </a:solidFill>
          <a:ln w="9525" algn="ctr">
            <a:solidFill>
              <a:schemeClr val="bg1"/>
            </a:solidFill>
            <a:round/>
            <a:headEnd/>
            <a:tailEnd/>
          </a:ln>
        </p:spPr>
        <p:txBody>
          <a:bodyPr/>
          <a:lstStyle/>
          <a:p>
            <a:endParaRPr lang="es-CL"/>
          </a:p>
        </p:txBody>
      </p:sp>
      <p:pic>
        <p:nvPicPr>
          <p:cNvPr id="18448" name="Picture 8" descr="http://t3.gstatic.com/images?q=tbn:ANd9GcSL032YtXY1gzHhHPcIlcfMKMXUhg9GAlu7rYr0GQmPCWJy_Tu-GA"/>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8600" y="4727248"/>
            <a:ext cx="1270000" cy="1035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TextBox 16"/>
          <p:cNvSpPr txBox="1"/>
          <p:nvPr/>
        </p:nvSpPr>
        <p:spPr>
          <a:xfrm>
            <a:off x="8813026" y="15750"/>
            <a:ext cx="301686" cy="369332"/>
          </a:xfrm>
          <a:prstGeom prst="rect">
            <a:avLst/>
          </a:prstGeom>
          <a:noFill/>
        </p:spPr>
        <p:txBody>
          <a:bodyPr wrap="none" rtlCol="0">
            <a:spAutoFit/>
          </a:bodyPr>
          <a:lstStyle/>
          <a:p>
            <a:r>
              <a:rPr lang="es-CL" b="1" dirty="0">
                <a:solidFill>
                  <a:schemeClr val="bg1"/>
                </a:solidFill>
                <a:effectLst>
                  <a:outerShdw blurRad="38100" dist="38100" dir="2700000" algn="tl">
                    <a:srgbClr val="000000">
                      <a:alpha val="43137"/>
                    </a:srgbClr>
                  </a:outerShdw>
                </a:effectLst>
                <a:latin typeface="+mj-lt"/>
              </a:rPr>
              <a:t>2</a:t>
            </a:r>
          </a:p>
        </p:txBody>
      </p:sp>
    </p:spTree>
    <p:extLst>
      <p:ext uri="{BB962C8B-B14F-4D97-AF65-F5344CB8AC3E}">
        <p14:creationId xmlns:p14="http://schemas.microsoft.com/office/powerpoint/2010/main" val="302470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4ee0c50409c379c5921ffa33f418c21">
  <xsd:schema xmlns:xsd="http://www.w3.org/2001/XMLSchema" xmlns:xs="http://www.w3.org/2001/XMLSchema" xmlns:p="http://schemas.microsoft.com/office/2006/metadata/properties" xmlns:ns2="b33c0d84-3b33-4e00-9a0b-b066ee08f7c2" targetNamespace="http://schemas.microsoft.com/office/2006/metadata/properties" ma:root="true" ma:fieldsID="8905aa001001d4a1f3d5988ab79a193b" ns2:_="">
    <xsd:import namespace="b33c0d84-3b33-4e00-9a0b-b066ee08f7c2"/>
    <xsd:element name="properties">
      <xsd:complexType>
        <xsd:sequence>
          <xsd:element name="documentManagement">
            <xsd:complexType>
              <xsd:all>
                <xsd:element ref="ns2:Information" minOccurs="0"/>
                <xsd:element ref="ns2:Theme" minOccurs="0"/>
                <xsd:element ref="ns2:Document_x0020_Type" minOccurs="0"/>
                <xsd:element ref="ns2:Language" minOccurs="0"/>
                <xsd:element ref="ns2:Col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Information" ma:index="1" nillable="true" ma:displayName="Information" ma:internalName="Information">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lor xmlns="b33c0d84-3b33-4e00-9a0b-b066ee08f7c2">CMYK</Color>
    <Language xmlns="b33c0d84-3b33-4e00-9a0b-b066ee08f7c2">Spanish</Language>
    <Theme xmlns="b33c0d84-3b33-4e00-9a0b-b066ee08f7c2" xsi:nil="true"/>
    <Document_x0020_Type xmlns="b33c0d84-3b33-4e00-9a0b-b066ee08f7c2">ppt</Document_x0020_Type>
    <Information xmlns="b33c0d84-3b33-4e00-9a0b-b066ee08f7c2" xsi:nil="true"/>
  </documentManagement>
</p:properties>
</file>

<file path=customXml/itemProps1.xml><?xml version="1.0" encoding="utf-8"?>
<ds:datastoreItem xmlns:ds="http://schemas.openxmlformats.org/officeDocument/2006/customXml" ds:itemID="{0E416242-10B5-4285-BE74-529955A8B5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DC1BC-9B16-4E3A-B1FD-C7073844BC95}">
  <ds:schemaRefs>
    <ds:schemaRef ds:uri="http://schemas.microsoft.com/sharepoint/v3/contenttype/forms"/>
  </ds:schemaRefs>
</ds:datastoreItem>
</file>

<file path=customXml/itemProps3.xml><?xml version="1.0" encoding="utf-8"?>
<ds:datastoreItem xmlns:ds="http://schemas.openxmlformats.org/officeDocument/2006/customXml" ds:itemID="{04D44686-E62E-4AD7-864B-0EEA0BC133B4}">
  <ds:schemaRef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b33c0d84-3b33-4e00-9a0b-b066ee08f7c2"/>
  </ds:schemaRefs>
</ds:datastoreItem>
</file>

<file path=docProps/app.xml><?xml version="1.0" encoding="utf-8"?>
<Properties xmlns="http://schemas.openxmlformats.org/officeDocument/2006/extended-properties" xmlns:vt="http://schemas.openxmlformats.org/officeDocument/2006/docPropsVTypes">
  <Template/>
  <TotalTime>4308</TotalTime>
  <Words>2921</Words>
  <Application>Microsoft Office PowerPoint</Application>
  <PresentationFormat>On-screen Show (4:3)</PresentationFormat>
  <Paragraphs>269</Paragraphs>
  <Slides>23</Slides>
  <Notes>15</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1_Custom Design</vt:lpstr>
      <vt:lpstr>Custom Design</vt:lpstr>
      <vt:lpstr>OPS-OMS_esp</vt:lpstr>
      <vt:lpstr>Diseño personalizado</vt:lpstr>
      <vt:lpstr>PowerPoint Presentation</vt:lpstr>
      <vt:lpstr>Content</vt:lpstr>
      <vt:lpstr>PowerPoint Presentation</vt:lpstr>
      <vt:lpstr>PowerPoint Presentation</vt:lpstr>
      <vt:lpstr>PowerPoint Presentation</vt:lpstr>
      <vt:lpstr>Universal Health Coverage (UHC)</vt:lpstr>
      <vt:lpstr>Scope of UHC</vt:lpstr>
      <vt:lpstr>UHC Implications</vt:lpstr>
      <vt:lpstr>PowerPoint Presentation</vt:lpstr>
      <vt:lpstr>PowerPoint Presentation</vt:lpstr>
      <vt:lpstr>UHC = Health Insurance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Roadmap’s elements for the UHC agenda</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Romero, Kenny (ELS)</dc:creator>
  <cp:lastModifiedBy>PAHO</cp:lastModifiedBy>
  <cp:revision>269</cp:revision>
  <cp:lastPrinted>2013-09-11T18:15:44Z</cp:lastPrinted>
  <dcterms:created xsi:type="dcterms:W3CDTF">2013-08-23T18:30:45Z</dcterms:created>
  <dcterms:modified xsi:type="dcterms:W3CDTF">2013-12-05T17:31:27Z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0x01010060CCCCB51AA2174A94255D2A3E2A6245</vt:lpwstr>
  </property>
</Properties>
</file>