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7"/>
  </p:notesMasterIdLst>
  <p:handoutMasterIdLst>
    <p:handoutMasterId r:id="rId38"/>
  </p:handoutMasterIdLst>
  <p:sldIdLst>
    <p:sldId id="295" r:id="rId2"/>
    <p:sldId id="338" r:id="rId3"/>
    <p:sldId id="354" r:id="rId4"/>
    <p:sldId id="377" r:id="rId5"/>
    <p:sldId id="392" r:id="rId6"/>
    <p:sldId id="355" r:id="rId7"/>
    <p:sldId id="402" r:id="rId8"/>
    <p:sldId id="364" r:id="rId9"/>
    <p:sldId id="365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406" r:id="rId18"/>
    <p:sldId id="407" r:id="rId19"/>
    <p:sldId id="410" r:id="rId20"/>
    <p:sldId id="409" r:id="rId21"/>
    <p:sldId id="411" r:id="rId22"/>
    <p:sldId id="412" r:id="rId23"/>
    <p:sldId id="408" r:id="rId24"/>
    <p:sldId id="415" r:id="rId25"/>
    <p:sldId id="417" r:id="rId26"/>
    <p:sldId id="416" r:id="rId27"/>
    <p:sldId id="418" r:id="rId28"/>
    <p:sldId id="419" r:id="rId29"/>
    <p:sldId id="420" r:id="rId30"/>
    <p:sldId id="421" r:id="rId31"/>
    <p:sldId id="380" r:id="rId32"/>
    <p:sldId id="381" r:id="rId33"/>
    <p:sldId id="374" r:id="rId34"/>
    <p:sldId id="400" r:id="rId35"/>
    <p:sldId id="37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D6F"/>
    <a:srgbClr val="F89F56"/>
    <a:srgbClr val="F79747"/>
    <a:srgbClr val="F5801F"/>
    <a:srgbClr val="FFFBF7"/>
    <a:srgbClr val="FFF3E7"/>
    <a:srgbClr val="FF7DFF"/>
    <a:srgbClr val="FF9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9835" autoAdjust="0"/>
  </p:normalViewPr>
  <p:slideViewPr>
    <p:cSldViewPr>
      <p:cViewPr>
        <p:scale>
          <a:sx n="70" d="100"/>
          <a:sy n="70" d="100"/>
        </p:scale>
        <p:origin x="-1968" y="-576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64"/>
    </p:cViewPr>
  </p:sorterViewPr>
  <p:notesViewPr>
    <p:cSldViewPr>
      <p:cViewPr varScale="1">
        <p:scale>
          <a:sx n="57" d="100"/>
          <a:sy n="57" d="100"/>
        </p:scale>
        <p:origin x="-252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4E5344-3D45-4460-95DC-3B980778902B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446024-26AB-4CEB-931A-22BB21585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0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D0B853-3FE1-4300-AAAB-564BFED4BBB3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0F515C-7625-4919-9251-E5A046D94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09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La Seguridad Alimentaria representa el acceso de todas las personas en todo momento a los alimentos necesarios para llevar una vida activa y sana. 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Representa la capacidad de las familias para obtener, ya sea produciendo o comprando, los alimentos suficientes para cubrir las necesidades dietéticas de sus miembros.</a:t>
            </a:r>
          </a:p>
          <a:p>
            <a:pPr eaLnBrk="1" hangingPunct="1">
              <a:spcBef>
                <a:spcPct val="0"/>
              </a:spcBef>
            </a:pPr>
            <a:endParaRPr lang="es-ES" smtClean="0"/>
          </a:p>
          <a:p>
            <a:pPr eaLnBrk="1" hangingPunct="1">
              <a:spcBef>
                <a:spcPct val="0"/>
              </a:spcBef>
            </a:pPr>
            <a:r>
              <a:rPr lang="es-ES" smtClean="0"/>
              <a:t>La Seguridad Alimentaria es un factor de desarrollo económico, de bienestar emocional y psicológico y por su contrario la Inseguridad Alimentaria conlleva grandes pérdidas de productividad y crecimiento económico imposibilitado debido a la insuficiencia en el desarrollo físico e intelectual del capital humano, disminución del rendimiento laboral, de los ingresos obtenidos, de la capacidad cognitiva y de los resultados escolares. 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Además la Inseguridad Alimentaria tiene como consecuencias la dependencia de las importaciones de alimentos (nivel nacional o regional), problemas nutricionales de uno o más miembros de la familia (nivel familiar), y el incremento de la morbilidad y la mortalidad. La Inseguridad Alimentaria puede conducir así a una asignación incorrecta de recursos escasos y a la pérdida (venta) de bienes de producción. </a:t>
            </a:r>
          </a:p>
          <a:p>
            <a:pPr eaLnBrk="1" hangingPunct="1">
              <a:spcBef>
                <a:spcPct val="0"/>
              </a:spcBef>
            </a:pPr>
            <a:endParaRPr lang="es-ES" smtClean="0"/>
          </a:p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3CB892-54CE-4856-8863-BFA5981666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_tradnl" noProof="0" smtClean="0"/>
              <a:t>Click to edit Master title style</a:t>
            </a:r>
            <a:endParaRPr lang="es-ES_trad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s-ES_tradnl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9RWWf0qpMZQ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aho.org/ProPA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236560" y="381000"/>
            <a:ext cx="8610600" cy="90805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0" dirty="0" smtClean="0">
                <a:latin typeface="Calibri" pitchFamily="34" charset="0"/>
              </a:rPr>
              <a:t>Process for the Promotion of Child Feeding (</a:t>
            </a:r>
            <a:r>
              <a:rPr lang="en-US" sz="3600" i="1" dirty="0" smtClean="0">
                <a:latin typeface="Calibri" pitchFamily="34" charset="0"/>
              </a:rPr>
              <a:t>Pro</a:t>
            </a:r>
            <a:r>
              <a:rPr lang="en-US" sz="3600" dirty="0" smtClean="0">
                <a:latin typeface="Calibri" pitchFamily="34" charset="0"/>
              </a:rPr>
              <a:t>PAN</a:t>
            </a:r>
            <a:r>
              <a:rPr lang="en-US" sz="3600" b="0" dirty="0" smtClean="0">
                <a:latin typeface="Calibri" pitchFamily="34" charset="0"/>
              </a:rPr>
              <a:t>)</a:t>
            </a:r>
            <a:endParaRPr lang="es-ES_tradnl" sz="36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123" name="Picture 4" descr="Logo_E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9436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_x0020_1" descr="image0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19050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12153" y="1385888"/>
            <a:ext cx="26276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December 12, </a:t>
            </a: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2012</a:t>
            </a:r>
          </a:p>
        </p:txBody>
      </p:sp>
      <p:pic>
        <p:nvPicPr>
          <p:cNvPr id="7" name="Picture 6" descr="propan 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4600" y="1397876"/>
            <a:ext cx="4191000" cy="4850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Products of Module I: Assessment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49413"/>
            <a:ext cx="4191000" cy="4381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Problems with diet, feeding practices and growth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Context of practices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Potential recommendations to address problems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44035" name="Picture 4" descr="liver dish baby mashing liv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550" y="16764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4476" y="5666601"/>
            <a:ext cx="21371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BankGothic Md BT"/>
              </a:rPr>
              <a:t>Photo credit: Helena </a:t>
            </a:r>
            <a:r>
              <a:rPr lang="en-US" sz="1200" dirty="0" err="1" smtClean="0">
                <a:latin typeface="BankGothic Md BT"/>
              </a:rPr>
              <a:t>Pachón</a:t>
            </a:r>
            <a:endParaRPr lang="en-US" sz="1200" dirty="0">
              <a:latin typeface="BankGothic Md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04800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Methods of Module II: </a:t>
            </a:r>
            <a:b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Testing of Recommendations &amp; Recipes</a:t>
            </a:r>
          </a:p>
        </p:txBody>
      </p:sp>
      <p:sp>
        <p:nvSpPr>
          <p:cNvPr id="142358" name="Rectangle 3"/>
          <p:cNvSpPr>
            <a:spLocks noGrp="1"/>
          </p:cNvSpPr>
          <p:nvPr>
            <p:ph type="body" idx="4294967295"/>
          </p:nvPr>
        </p:nvSpPr>
        <p:spPr>
          <a:xfrm>
            <a:off x="4495800" y="1801333"/>
            <a:ext cx="4648200" cy="4381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Trials of Recommendations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1-week home/health center trials and feasibility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Creation of new or modified recipes and/or adoption of new behaviors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Groups of caregivers and children, recipe preparation and acceptability</a:t>
            </a:r>
          </a:p>
        </p:txBody>
      </p:sp>
      <p:graphicFrame>
        <p:nvGraphicFramePr>
          <p:cNvPr id="142356" name="Object 20"/>
          <p:cNvGraphicFramePr>
            <a:graphicFrameLocks noChangeAspect="1"/>
          </p:cNvGraphicFramePr>
          <p:nvPr/>
        </p:nvGraphicFramePr>
        <p:xfrm>
          <a:off x="152400" y="1905000"/>
          <a:ext cx="4229100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1" name="Image" r:id="rId4" imgW="11780952" imgH="5590476" progId="">
                  <p:embed/>
                </p:oleObj>
              </mc:Choice>
              <mc:Fallback>
                <p:oleObj name="Image" r:id="rId4" imgW="11780952" imgH="5590476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251" t="15752" r="32500"/>
                      <a:stretch>
                        <a:fillRect/>
                      </a:stretch>
                    </p:blipFill>
                    <p:spPr bwMode="auto">
                      <a:xfrm>
                        <a:off x="152400" y="1905000"/>
                        <a:ext cx="4229100" cy="356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5431466"/>
            <a:ext cx="21371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BankGothic Md BT"/>
              </a:rPr>
              <a:t>Photo credit: Helena </a:t>
            </a:r>
            <a:r>
              <a:rPr lang="en-US" sz="1200" dirty="0" err="1" smtClean="0">
                <a:latin typeface="BankGothic Md BT"/>
              </a:rPr>
              <a:t>Pachón</a:t>
            </a:r>
            <a:endParaRPr lang="en-US" sz="1200" dirty="0">
              <a:latin typeface="BankGothic Md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250" y="304800"/>
            <a:ext cx="92202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Products of Module II: </a:t>
            </a:r>
            <a:b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Testing of Recommendations &amp; Recipes</a:t>
            </a:r>
          </a:p>
        </p:txBody>
      </p:sp>
      <p:sp>
        <p:nvSpPr>
          <p:cNvPr id="144386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2476500"/>
            <a:ext cx="3962400" cy="4381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Feasible and acceptable recommendations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n-US" sz="1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Nutritious recipes and/or behaviors with a greater chance of being adopted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144387" name="Picture 4" descr="bazo charqui baby bab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050" y="2044700"/>
            <a:ext cx="4678363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4476" y="5600700"/>
            <a:ext cx="21371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BankGothic Md BT"/>
              </a:rPr>
              <a:t>Photo credit: Helena </a:t>
            </a:r>
            <a:r>
              <a:rPr lang="en-US" sz="1200" dirty="0" err="1" smtClean="0">
                <a:latin typeface="BankGothic Md BT"/>
              </a:rPr>
              <a:t>Pachón</a:t>
            </a:r>
            <a:endParaRPr lang="en-US" sz="1200" dirty="0">
              <a:latin typeface="BankGothic Md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Methods of Module III: </a:t>
            </a:r>
            <a:b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Developing the Intervention Plan</a:t>
            </a:r>
          </a:p>
        </p:txBody>
      </p:sp>
      <p:sp>
        <p:nvSpPr>
          <p:cNvPr id="146456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2362200"/>
            <a:ext cx="4495800" cy="4381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Review research results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List possible intervention strategies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Choose among intervention strategies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Design the intervention plan</a:t>
            </a:r>
          </a:p>
        </p:txBody>
      </p:sp>
      <p:graphicFrame>
        <p:nvGraphicFramePr>
          <p:cNvPr id="14645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88331"/>
              </p:ext>
            </p:extLst>
          </p:nvPr>
        </p:nvGraphicFramePr>
        <p:xfrm>
          <a:off x="5181600" y="1828800"/>
          <a:ext cx="31242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70" name="Photo Editor Photo" r:id="rId4" imgW="4704762" imgH="6647619" progId="">
                  <p:embed/>
                </p:oleObj>
              </mc:Choice>
              <mc:Fallback>
                <p:oleObj name="Photo Editor Photo" r:id="rId4" imgW="4704762" imgH="6647619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828800"/>
                        <a:ext cx="31242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Products of Module III: </a:t>
            </a:r>
            <a:b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Developing the Intervention Plan</a:t>
            </a:r>
          </a:p>
        </p:txBody>
      </p:sp>
      <p:sp>
        <p:nvSpPr>
          <p:cNvPr id="148482" name="Rectangle 3"/>
          <p:cNvSpPr>
            <a:spLocks noChangeArrowheads="1"/>
          </p:cNvSpPr>
          <p:nvPr/>
        </p:nvSpPr>
        <p:spPr bwMode="auto">
          <a:xfrm>
            <a:off x="4800600" y="2095500"/>
            <a:ext cx="41148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" indent="-57150" algn="ctr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Detailed and Complete 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Intervention Plan</a:t>
            </a:r>
            <a:endParaRPr lang="en-US" sz="2400" dirty="0">
              <a:solidFill>
                <a:schemeClr val="accent1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Strategies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Activities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Personnel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Materials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Implementation timeline</a:t>
            </a:r>
          </a:p>
        </p:txBody>
      </p:sp>
      <p:pic>
        <p:nvPicPr>
          <p:cNvPr id="148483" name="Picture 4" descr="Bebé comiendo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1770063"/>
            <a:ext cx="43942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4" name="Rectangle 5"/>
          <p:cNvSpPr>
            <a:spLocks noChangeArrowheads="1"/>
          </p:cNvSpPr>
          <p:nvPr/>
        </p:nvSpPr>
        <p:spPr bwMode="auto">
          <a:xfrm>
            <a:off x="381000" y="6000750"/>
            <a:ext cx="21371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BankGothic Md BT"/>
              </a:rPr>
              <a:t>Photo credit: Helena </a:t>
            </a:r>
            <a:r>
              <a:rPr lang="en-US" sz="1200" dirty="0" err="1" smtClean="0">
                <a:latin typeface="BankGothic Md BT"/>
              </a:rPr>
              <a:t>Pachón</a:t>
            </a:r>
            <a:endParaRPr lang="en-US" sz="1200" dirty="0">
              <a:latin typeface="BankGothic Md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" y="304800"/>
            <a:ext cx="9296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Methods of Module IV: </a:t>
            </a:r>
            <a:b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Designing a Monitoring &amp; Evaluation System</a:t>
            </a:r>
          </a:p>
        </p:txBody>
      </p:sp>
      <p:sp>
        <p:nvSpPr>
          <p:cNvPr id="150530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2247900"/>
            <a:ext cx="4343400" cy="43815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Specify objectives</a:t>
            </a:r>
          </a:p>
          <a:p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Identify inputs, outputs, results, impact and benefits </a:t>
            </a:r>
          </a:p>
          <a:p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Design monitoring and evaluation system</a:t>
            </a:r>
          </a:p>
        </p:txBody>
      </p:sp>
      <p:pic>
        <p:nvPicPr>
          <p:cNvPr id="150531" name="Picture 3" descr="ni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225" y="1970087"/>
            <a:ext cx="284797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" y="304800"/>
            <a:ext cx="9296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Products of Module IV:</a:t>
            </a:r>
            <a:b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Designing a Monitoring &amp; Evaluation System</a:t>
            </a:r>
          </a:p>
        </p:txBody>
      </p:sp>
      <p:sp>
        <p:nvSpPr>
          <p:cNvPr id="152578" name="Text Box 3"/>
          <p:cNvSpPr txBox="1">
            <a:spLocks noChangeArrowheads="1"/>
          </p:cNvSpPr>
          <p:nvPr/>
        </p:nvSpPr>
        <p:spPr bwMode="auto">
          <a:xfrm>
            <a:off x="5181600" y="1981200"/>
            <a:ext cx="3733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>
                <a:solidFill>
                  <a:schemeClr val="accent1"/>
                </a:solidFill>
                <a:latin typeface="Calibri" pitchFamily="34" charset="0"/>
              </a:rPr>
              <a:t>Comprehensive Monitoring and Evaluation Plan</a:t>
            </a:r>
            <a:endParaRPr lang="en-US" sz="2400" dirty="0">
              <a:solidFill>
                <a:schemeClr val="accent1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Program Impact Pathway (PIP)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Indicators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Sampling</a:t>
            </a:r>
            <a:endParaRPr lang="en-US" sz="2400" dirty="0" smtClean="0">
              <a:solidFill>
                <a:schemeClr val="accent1"/>
              </a:solidFill>
              <a:latin typeface="Calibri" pitchFamily="34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Activities</a:t>
            </a:r>
            <a:endParaRPr lang="en-US" sz="2400" dirty="0">
              <a:solidFill>
                <a:schemeClr val="accent1"/>
              </a:solidFill>
              <a:latin typeface="Calibri" pitchFamily="34" charset="0"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Timeline</a:t>
            </a:r>
            <a:endParaRPr lang="en-US" sz="24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52579" name="Rectangle 5"/>
          <p:cNvSpPr>
            <a:spLocks noChangeArrowheads="1"/>
          </p:cNvSpPr>
          <p:nvPr/>
        </p:nvSpPr>
        <p:spPr bwMode="auto">
          <a:xfrm>
            <a:off x="381000" y="5029200"/>
            <a:ext cx="21627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BankGothic Md BT"/>
              </a:rPr>
              <a:t>Photo credit: Jan </a:t>
            </a:r>
            <a:r>
              <a:rPr lang="en-US" sz="1200" dirty="0" err="1">
                <a:latin typeface="BankGothic Md BT"/>
              </a:rPr>
              <a:t>Pappalardo</a:t>
            </a:r>
            <a:endParaRPr lang="en-US" sz="1200" dirty="0">
              <a:latin typeface="BankGothic Md BT"/>
            </a:endParaRPr>
          </a:p>
        </p:txBody>
      </p:sp>
      <p:pic>
        <p:nvPicPr>
          <p:cNvPr id="152580" name="Picture 6" descr="Peter 199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4572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latin typeface="Calibri" pitchFamily="34" charset="0"/>
              </a:rPr>
              <a:t>Software</a:t>
            </a:r>
            <a:r>
              <a:rPr lang="en-US" b="0" dirty="0" smtClean="0"/>
              <a:t> </a:t>
            </a:r>
            <a:r>
              <a:rPr lang="en-US" sz="3600" b="0" dirty="0">
                <a:latin typeface="Calibri" pitchFamily="34" charset="0"/>
              </a:rPr>
              <a:t>Walk-through (quick version)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0"/>
            <a:ext cx="4953000" cy="4525963"/>
          </a:xfrm>
        </p:spPr>
        <p:txBody>
          <a:bodyPr/>
          <a:lstStyle/>
          <a:p>
            <a:pPr marL="800100" lvl="1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Main menu page</a:t>
            </a:r>
          </a:p>
          <a:p>
            <a:pPr marL="800100" lvl="1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Entering data </a:t>
            </a:r>
          </a:p>
          <a:p>
            <a:pPr marL="800100" lvl="1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Data analysis </a:t>
            </a:r>
          </a:p>
          <a:p>
            <a:pPr marL="800100" lvl="1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Sample </a:t>
            </a: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Output</a:t>
            </a:r>
            <a:endParaRPr lang="en-US" sz="2800" dirty="0">
              <a:solidFill>
                <a:schemeClr val="accent1"/>
              </a:solidFill>
              <a:latin typeface="Calibri" pitchFamily="34" charset="0"/>
              <a:cs typeface="Times New Roman" pitchFamily="18" charset="0"/>
            </a:endParaRPr>
          </a:p>
          <a:p>
            <a:pPr marL="800100" lvl="1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Advanced Utilities</a:t>
            </a:r>
          </a:p>
          <a:p>
            <a:pPr marL="1200150" lvl="2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Creating a new survey</a:t>
            </a:r>
          </a:p>
          <a:p>
            <a:pPr marL="1200150" lvl="2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Modifying a survey</a:t>
            </a:r>
          </a:p>
          <a:p>
            <a:pPr marL="1200150" lvl="2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Food Composition Table </a:t>
            </a:r>
          </a:p>
        </p:txBody>
      </p:sp>
      <p:pic>
        <p:nvPicPr>
          <p:cNvPr id="1556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5124" y="2133600"/>
            <a:ext cx="34106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5124" y="41148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Video Tutorial - online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" y="228600"/>
            <a:ext cx="9296400" cy="114300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  <a:latin typeface="Calibri" pitchFamily="34" charset="0"/>
              </a:rPr>
              <a:t>Main</a:t>
            </a:r>
            <a:r>
              <a:rPr lang="en-US" sz="32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Page</a:t>
            </a:r>
            <a:endParaRPr lang="en-US" sz="360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524000"/>
            <a:ext cx="8839200" cy="472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5068" y="228600"/>
            <a:ext cx="7959332" cy="959202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Main Menu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553529"/>
            <a:ext cx="2074062" cy="15906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949" y="1524000"/>
            <a:ext cx="1696251" cy="15906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1"/>
            <a:ext cx="78288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98784"/>
            <a:ext cx="78288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348866"/>
            <a:ext cx="78288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553528"/>
            <a:ext cx="2152934" cy="15906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66" y="3733800"/>
            <a:ext cx="3143534" cy="23622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1910886" cy="23667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733801"/>
            <a:ext cx="2590800" cy="234969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9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_tradnl" sz="3600" i="1" dirty="0" err="1" smtClean="0">
                <a:latin typeface="Calibri" pitchFamily="34" charset="0"/>
              </a:rPr>
              <a:t>Pro</a:t>
            </a:r>
            <a:r>
              <a:rPr lang="es-ES_tradnl" sz="3600" dirty="0" err="1" smtClean="0">
                <a:latin typeface="Calibri" pitchFamily="34" charset="0"/>
              </a:rPr>
              <a:t>PAN</a:t>
            </a:r>
            <a:r>
              <a:rPr lang="es-ES_tradnl" sz="3600" b="0" dirty="0" smtClean="0">
                <a:latin typeface="Calibri" pitchFamily="34" charset="0"/>
              </a:rPr>
              <a:t>: </a:t>
            </a:r>
            <a:r>
              <a:rPr lang="es-ES_tradnl" sz="3600" b="0" dirty="0" err="1" smtClean="0">
                <a:latin typeface="Calibri" pitchFamily="34" charset="0"/>
              </a:rPr>
              <a:t>Why</a:t>
            </a:r>
            <a:r>
              <a:rPr lang="es-ES_tradnl" sz="3600" b="0" dirty="0" smtClean="0">
                <a:latin typeface="Calibri" pitchFamily="34" charset="0"/>
              </a:rPr>
              <a:t>, </a:t>
            </a:r>
            <a:r>
              <a:rPr lang="es-ES_tradnl" sz="3600" b="0" dirty="0" err="1" smtClean="0">
                <a:latin typeface="Calibri" pitchFamily="34" charset="0"/>
              </a:rPr>
              <a:t>what</a:t>
            </a:r>
            <a:r>
              <a:rPr lang="es-ES_tradnl" sz="3600" b="0" dirty="0" smtClean="0">
                <a:latin typeface="Calibri" pitchFamily="34" charset="0"/>
              </a:rPr>
              <a:t> and </a:t>
            </a:r>
            <a:r>
              <a:rPr lang="es-ES_tradnl" sz="3600" b="0" dirty="0" err="1" smtClean="0">
                <a:latin typeface="Calibri" pitchFamily="34" charset="0"/>
              </a:rPr>
              <a:t>for</a:t>
            </a:r>
            <a:r>
              <a:rPr lang="es-ES_tradnl" sz="3600" b="0" dirty="0" smtClean="0">
                <a:latin typeface="Calibri" pitchFamily="34" charset="0"/>
              </a:rPr>
              <a:t> </a:t>
            </a:r>
            <a:r>
              <a:rPr lang="es-ES_tradnl" sz="3600" b="0" dirty="0" err="1" smtClean="0">
                <a:latin typeface="Calibri" pitchFamily="34" charset="0"/>
              </a:rPr>
              <a:t>whom</a:t>
            </a:r>
            <a:r>
              <a:rPr lang="es-ES_tradnl" sz="3600" b="0" dirty="0" smtClean="0">
                <a:latin typeface="Calibri" pitchFamily="34" charset="0"/>
              </a:rPr>
              <a:t>?</a:t>
            </a:r>
            <a:r>
              <a:rPr lang="es-GT" sz="3600" b="0" dirty="0" smtClean="0">
                <a:latin typeface="Calibri" pitchFamily="34" charset="0"/>
              </a:rPr>
              <a:t> </a:t>
            </a:r>
            <a:endParaRPr lang="en-US" sz="3600" b="0" dirty="0" smtClean="0">
              <a:latin typeface="Calibri" pitchFamily="34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Gap in the area of quantitative dietary assessment, program design, implementation and evaluation 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A step-by-step tool to: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identify nutritional, feeding and dietary problems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determine why these problems occur 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design and evaluate an intervention based on the problems identified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Aimed at Ministries of Health, NGOs and international organizations interested in improving IYCN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30749"/>
            <a:ext cx="8534399" cy="48938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" y="228600"/>
            <a:ext cx="9296400" cy="114300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  <a:latin typeface="Calibri" pitchFamily="34" charset="0"/>
              </a:rPr>
              <a:t>Entering</a:t>
            </a:r>
            <a:r>
              <a:rPr lang="en-US" sz="32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3600" dirty="0">
                <a:solidFill>
                  <a:schemeClr val="accent1"/>
                </a:solidFill>
                <a:latin typeface="Calibri" pitchFamily="34" charset="0"/>
              </a:rPr>
              <a:t>Data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5068" y="228600"/>
            <a:ext cx="7959332" cy="959202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Data Analysis</a:t>
            </a:r>
          </a:p>
        </p:txBody>
      </p:sp>
      <p:pic>
        <p:nvPicPr>
          <p:cNvPr id="14" name="Picture 1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886200" cy="32766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429000" cy="307778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924869"/>
            <a:ext cx="3276600" cy="28956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863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228600"/>
            <a:ext cx="9296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Sample Output</a:t>
            </a:r>
            <a:endParaRPr lang="en-US" sz="36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524000"/>
            <a:ext cx="875049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Pro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PAN Caregiver Survey</a:t>
            </a:r>
            <a:endParaRPr lang="en-US" sz="2000" dirty="0">
              <a:latin typeface="SAS Monospace"/>
              <a:ea typeface="Times New Roman"/>
              <a:cs typeface="Times New Roman"/>
            </a:endParaRPr>
          </a:p>
          <a:p>
            <a:pPr marL="0" marR="0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Pro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PAN</a:t>
            </a:r>
            <a:r>
              <a:rPr lang="en-US" sz="32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Cambria"/>
                <a:ea typeface="Times New Roman"/>
                <a:cs typeface="Times New Roman"/>
              </a:rPr>
              <a:t>Ideal </a:t>
            </a:r>
            <a:r>
              <a:rPr lang="en-US" sz="2400" b="1" dirty="0" smtClean="0">
                <a:solidFill>
                  <a:srgbClr val="008000"/>
                </a:solidFill>
                <a:latin typeface="Cambria"/>
                <a:ea typeface="Times New Roman"/>
                <a:cs typeface="Times New Roman"/>
              </a:rPr>
              <a:t>Practices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SAS Monospace"/>
              <a:ea typeface="Times New Roman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/>
                <a:ea typeface="Times New Roman"/>
                <a:cs typeface="Times New Roman"/>
              </a:rPr>
              <a:t> </a:t>
            </a:r>
            <a:endParaRPr lang="en-US" sz="2000" dirty="0">
              <a:effectLst/>
              <a:latin typeface="SAS Monospace"/>
              <a:ea typeface="Times New Roman"/>
              <a:cs typeface="Times New Roman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792945"/>
              </p:ext>
            </p:extLst>
          </p:nvPr>
        </p:nvGraphicFramePr>
        <p:xfrm>
          <a:off x="533400" y="2481084"/>
          <a:ext cx="8089711" cy="308151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657110"/>
                <a:gridCol w="936419"/>
                <a:gridCol w="1311203"/>
                <a:gridCol w="706365"/>
                <a:gridCol w="1478614"/>
              </a:tblGrid>
              <a:tr h="5135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2400" dirty="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Numerator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Denominator</a:t>
                      </a:r>
                      <a:endParaRPr lang="en-US" sz="2400" dirty="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Percent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95% CI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(Lower, Upper)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</a:tr>
              <a:tr h="256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Breastfed within first hour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59.4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(42.4, 76.4)</a:t>
                      </a:r>
                      <a:endParaRPr lang="en-US" sz="2400" dirty="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93">
                <a:tc>
                  <a:txBody>
                    <a:bodyPr/>
                    <a:lstStyle/>
                    <a:p>
                      <a:pPr marL="139700" marR="0" indent="-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Not fed anything other than breastmilk</a:t>
                      </a:r>
                      <a:endParaRPr lang="en-US" sz="2400" dirty="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43.5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(23.2, 63.8)</a:t>
                      </a:r>
                      <a:endParaRPr lang="en-US" sz="2400" dirty="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Fed colostrum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84.4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(71.8, 97.0)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Breastfed on demand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60.0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(17.1, 100.0)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Exclusively breastfed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33.3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(00.0, 86.6)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Breastfed at least 2 years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(100.0, 100.0)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 Initiated CF at 6 months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25.0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(06.0, 44.0)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 Responsively fed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33.3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(09.4, 57.2)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586">
                <a:tc>
                  <a:txBody>
                    <a:bodyPr/>
                    <a:lstStyle/>
                    <a:p>
                      <a:pPr marL="196850" marR="0" indent="-1968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 Fed as recommended during and after illness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240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03.6</a:t>
                      </a:r>
                      <a:endParaRPr lang="en-US" sz="2400" dirty="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(00.0, 10.5)</a:t>
                      </a:r>
                      <a:endParaRPr lang="en-US" sz="2400" dirty="0">
                        <a:effectLst/>
                        <a:latin typeface="SAS Monospace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6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Advanced Utilities – Creating a New Survey</a:t>
            </a:r>
            <a:endParaRPr lang="en-US" sz="360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500" y="1524000"/>
            <a:ext cx="7086600" cy="18288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3200400" cy="23717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Advanced Utilities – Modifying a Survey</a:t>
            </a:r>
            <a:endParaRPr lang="en-US" sz="360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1447800"/>
            <a:ext cx="7543800" cy="20574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3911917"/>
            <a:ext cx="7543800" cy="2083117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865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Advanced Utilities – Modifying a Survey</a:t>
            </a:r>
            <a:endParaRPr lang="en-US" sz="360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096" y="1462244"/>
            <a:ext cx="8458200" cy="504444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3630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Advanced Utilities – Modifying a Survey</a:t>
            </a:r>
            <a:endParaRPr lang="en-US" sz="360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1600201"/>
            <a:ext cx="7467600" cy="44196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8973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Advanced Utilities – Food Composition Table</a:t>
            </a:r>
            <a:endParaRPr lang="en-US" sz="360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5025" y="1371600"/>
            <a:ext cx="6553200" cy="1981201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5124" y="3581400"/>
            <a:ext cx="5183875" cy="3082445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66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Advanced Utilities – Food Composition Table</a:t>
            </a:r>
            <a:endParaRPr lang="en-US" sz="360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6400" y="1447800"/>
            <a:ext cx="5943600" cy="1828800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696" y="3733800"/>
            <a:ext cx="8763000" cy="2590800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72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Advanced Utilities – Food Composition Table</a:t>
            </a:r>
            <a:endParaRPr lang="en-US" sz="360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392" y="1524000"/>
            <a:ext cx="8458200" cy="4876800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72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 idx="4294967295"/>
          </p:nvPr>
        </p:nvSpPr>
        <p:spPr>
          <a:xfrm>
            <a:off x="742950" y="228600"/>
            <a:ext cx="7772400" cy="914400"/>
          </a:xfrm>
        </p:spPr>
        <p:txBody>
          <a:bodyPr/>
          <a:lstStyle/>
          <a:p>
            <a:r>
              <a:rPr lang="es-ES_tradnl" sz="3600" dirty="0" err="1" smtClean="0">
                <a:solidFill>
                  <a:schemeClr val="accent1"/>
                </a:solidFill>
                <a:latin typeface="Calibri" pitchFamily="34" charset="0"/>
              </a:rPr>
              <a:t>Background</a:t>
            </a:r>
            <a:endParaRPr lang="es-ES_tradnl" sz="32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0242" name="Rectangle 3"/>
          <p:cNvSpPr>
            <a:spLocks noGrp="1"/>
          </p:cNvSpPr>
          <p:nvPr>
            <p:ph type="body" idx="4294967295"/>
          </p:nvPr>
        </p:nvSpPr>
        <p:spPr>
          <a:xfrm>
            <a:off x="569913" y="1038225"/>
            <a:ext cx="3941762" cy="55292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400" i="1" dirty="0" smtClean="0">
                <a:solidFill>
                  <a:schemeClr val="accent1"/>
                </a:solidFill>
                <a:latin typeface="Calibri" pitchFamily="34" charset="0"/>
              </a:rPr>
              <a:t>Pro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PAN includes both breastfeeding (BF) and complementary feeding (CF)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Relative emphasis is on CF because information on assessment and programming most lacking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First released in 2003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Version 2.0 developed after a two-year collaborative effort</a:t>
            </a:r>
          </a:p>
        </p:txBody>
      </p:sp>
      <p:pic>
        <p:nvPicPr>
          <p:cNvPr id="10243" name="Picture 4" descr="Cover Complementary Feeding of Young Children in Developming Countri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95399"/>
            <a:ext cx="3990415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Advanced Utilities – Food Composition Table</a:t>
            </a:r>
            <a:endParaRPr lang="en-US" sz="360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1" y="1524000"/>
            <a:ext cx="6781799" cy="2438400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8400" y="4419600"/>
            <a:ext cx="3429000" cy="1950720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55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/>
          </p:cNvSpPr>
          <p:nvPr>
            <p:ph type="title" idx="4294967295"/>
          </p:nvPr>
        </p:nvSpPr>
        <p:spPr>
          <a:xfrm>
            <a:off x="304800" y="284163"/>
            <a:ext cx="8534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Advantages</a:t>
            </a:r>
            <a:endParaRPr lang="en-US" sz="32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56674" name="Rectangle 3"/>
          <p:cNvSpPr>
            <a:spLocks noGrp="1"/>
          </p:cNvSpPr>
          <p:nvPr>
            <p:ph type="body" idx="4294967295"/>
          </p:nvPr>
        </p:nvSpPr>
        <p:spPr>
          <a:xfrm>
            <a:off x="742950" y="1447800"/>
            <a:ext cx="7772400" cy="48006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Presents a systematic method for identifying, ranking and selecting recommendations that are practical, feasible, and acceptable 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Offers guidelines on how to convert data into an implementable intervention or program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Provides electronic format for data entry and software for standardized output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Modules can be used independently of each other 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Can be used to train in nutrition research methods</a:t>
            </a:r>
          </a:p>
          <a:p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/>
          </p:cNvSpPr>
          <p:nvPr>
            <p:ph type="title" idx="4294967295"/>
          </p:nvPr>
        </p:nvSpPr>
        <p:spPr>
          <a:xfrm>
            <a:off x="304800" y="284163"/>
            <a:ext cx="8534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Challenges</a:t>
            </a:r>
            <a:endParaRPr lang="en-US" sz="32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58722" name="Rectangle 3"/>
          <p:cNvSpPr>
            <a:spLocks noGrp="1"/>
          </p:cNvSpPr>
          <p:nvPr>
            <p:ph type="body" idx="4294967295"/>
          </p:nvPr>
        </p:nvSpPr>
        <p:spPr>
          <a:xfrm>
            <a:off x="742950" y="1143000"/>
            <a:ext cx="77724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Resource-intensive when used in its totality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Requires a multi-disciplinary team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Larger system changes are often necessary to facilitate desired behavior changes 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Software modifications require a skilled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Epi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 Info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772400" cy="9144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Where </a:t>
            </a:r>
            <a:r>
              <a:rPr lang="en-US" sz="3600" b="1" i="1" dirty="0" err="1" smtClean="0">
                <a:solidFill>
                  <a:schemeClr val="accent1"/>
                </a:solidFill>
                <a:latin typeface="Calibri" pitchFamily="34" charset="0"/>
              </a:rPr>
              <a:t>Pro</a:t>
            </a:r>
            <a:r>
              <a:rPr lang="en-US" sz="3600" b="1" dirty="0" err="1" smtClean="0">
                <a:solidFill>
                  <a:schemeClr val="accent1"/>
                </a:solidFill>
                <a:latin typeface="Calibri" pitchFamily="34" charset="0"/>
              </a:rPr>
              <a:t>PAN</a:t>
            </a:r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 has been used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81200" y="1634490"/>
          <a:ext cx="6248400" cy="4080510"/>
        </p:xfrm>
        <a:graphic>
          <a:graphicData uri="http://schemas.openxmlformats.org/drawingml/2006/table">
            <a:tbl>
              <a:tblPr/>
              <a:tblGrid>
                <a:gridCol w="2133600"/>
                <a:gridCol w="2057400"/>
                <a:gridCol w="2057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Bangladesh</a:t>
                      </a:r>
                    </a:p>
                    <a:p>
                      <a:pPr algn="l" fontAlgn="b"/>
                      <a:endParaRPr lang="en-US" sz="2200" kern="1200" dirty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Jamaica</a:t>
                      </a:r>
                    </a:p>
                    <a:p>
                      <a:pPr algn="l" fontAlgn="b"/>
                      <a:endParaRPr lang="en-US" sz="2200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Peru</a:t>
                      </a:r>
                    </a:p>
                    <a:p>
                      <a:pPr algn="l" fontAlgn="b"/>
                      <a:endParaRPr lang="en-US" sz="2200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Bolivia</a:t>
                      </a:r>
                    </a:p>
                    <a:p>
                      <a:pPr algn="l" fontAlgn="b"/>
                      <a:endParaRPr lang="en-US" sz="2200" kern="1200" dirty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Kenya</a:t>
                      </a:r>
                    </a:p>
                    <a:p>
                      <a:pPr algn="l" fontAlgn="b"/>
                      <a:endParaRPr lang="en-US" sz="2200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Uruguay</a:t>
                      </a:r>
                    </a:p>
                    <a:p>
                      <a:pPr algn="l" fontAlgn="b"/>
                      <a:endParaRPr lang="en-US" sz="2200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Brazil</a:t>
                      </a:r>
                    </a:p>
                    <a:p>
                      <a:pPr algn="l" fontAlgn="b"/>
                      <a:endParaRPr lang="en-US" sz="2200" kern="1200" dirty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Lao PDR</a:t>
                      </a:r>
                    </a:p>
                    <a:p>
                      <a:pPr algn="l" fontAlgn="b"/>
                      <a:endParaRPr lang="en-US" sz="2200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Uganda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Cambodia</a:t>
                      </a:r>
                    </a:p>
                    <a:p>
                      <a:pPr algn="l" fontAlgn="b"/>
                      <a:endParaRPr lang="en-US" sz="2200" kern="1200" dirty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200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Malawi</a:t>
                      </a:r>
                    </a:p>
                    <a:p>
                      <a:pPr marL="0" algn="l" defTabSz="914400" rtl="0" eaLnBrk="1" fontAlgn="b" latinLnBrk="0" hangingPunct="1"/>
                      <a:endParaRPr lang="en-US" sz="2200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Viet Nam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Ecuador</a:t>
                      </a:r>
                    </a:p>
                    <a:p>
                      <a:pPr algn="l" fontAlgn="b"/>
                      <a:endParaRPr lang="en-US" sz="2200" kern="1200" dirty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Mexico</a:t>
                      </a:r>
                    </a:p>
                    <a:p>
                      <a:pPr algn="l" fontAlgn="b"/>
                      <a:endParaRPr lang="en-US" sz="2200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Tanzania</a:t>
                      </a:r>
                    </a:p>
                    <a:p>
                      <a:pPr algn="l" fontAlgn="b"/>
                      <a:endParaRPr lang="en-US" sz="2200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Honduras</a:t>
                      </a:r>
                    </a:p>
                    <a:p>
                      <a:pPr algn="l" fontAlgn="b"/>
                      <a:endParaRPr lang="en-US" sz="2200" kern="1200" dirty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Panama</a:t>
                      </a:r>
                    </a:p>
                    <a:p>
                      <a:pPr algn="l" fontAlgn="b"/>
                      <a:endParaRPr lang="en-US" sz="2200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2362200"/>
            <a:ext cx="7772400" cy="12192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</a:rPr>
              <a:t>Website: </a:t>
            </a: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hlinkClick r:id="rId4"/>
              </a:rPr>
              <a:t>www.paho.org/ProPAN</a:t>
            </a: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  <a:p>
            <a:pPr algn="ctr">
              <a:lnSpc>
                <a:spcPct val="90000"/>
              </a:lnSpc>
              <a:buNone/>
            </a:pPr>
            <a:endParaRPr lang="en-US" sz="2800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</a:rPr>
              <a:t>Freely available in English, Spanish, and French</a:t>
            </a:r>
          </a:p>
          <a:p>
            <a:pPr lvl="1">
              <a:lnSpc>
                <a:spcPct val="90000"/>
              </a:lnSpc>
            </a:pPr>
            <a:endParaRPr lang="en-US" sz="2000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opan 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2800" y="152400"/>
            <a:ext cx="1867437" cy="2286000"/>
          </a:xfrm>
          <a:prstGeom prst="rect">
            <a:avLst/>
          </a:prstGeom>
        </p:spPr>
      </p:pic>
      <p:sp>
        <p:nvSpPr>
          <p:cNvPr id="162817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s-ES_tradnl" sz="3200" b="1" i="1" dirty="0" err="1" smtClean="0">
                <a:solidFill>
                  <a:schemeClr val="accent1"/>
                </a:solidFill>
                <a:latin typeface="Calibri" pitchFamily="34" charset="0"/>
              </a:rPr>
              <a:t>Pro</a:t>
            </a:r>
            <a:r>
              <a:rPr lang="es-ES_tradnl" sz="3200" b="1" dirty="0" err="1" smtClean="0">
                <a:solidFill>
                  <a:schemeClr val="accent1"/>
                </a:solidFill>
                <a:latin typeface="Calibri" pitchFamily="34" charset="0"/>
              </a:rPr>
              <a:t>PAN</a:t>
            </a:r>
            <a:r>
              <a:rPr lang="es-ES_tradnl" sz="32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s-ES_tradnl" sz="3200" dirty="0" err="1" smtClean="0">
                <a:solidFill>
                  <a:schemeClr val="accent1"/>
                </a:solidFill>
                <a:latin typeface="Calibri" pitchFamily="34" charset="0"/>
              </a:rPr>
              <a:t>Team</a:t>
            </a:r>
            <a:endParaRPr lang="es-ES_tradnl" sz="32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62818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357312"/>
            <a:ext cx="8382000" cy="3443288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accent1"/>
                </a:solidFill>
                <a:latin typeface="Calibri" pitchFamily="34" charset="0"/>
              </a:rPr>
              <a:t>Chessa</a:t>
            </a:r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Calibri" pitchFamily="34" charset="0"/>
              </a:rPr>
              <a:t>Lutter</a:t>
            </a:r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, PAHO/WHO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Roger Mir, CDC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Helena </a:t>
            </a:r>
            <a:r>
              <a:rPr lang="en-US" sz="2000" dirty="0" err="1" smtClean="0">
                <a:solidFill>
                  <a:schemeClr val="accent1"/>
                </a:solidFill>
                <a:latin typeface="Calibri" pitchFamily="34" charset="0"/>
              </a:rPr>
              <a:t>Pachón</a:t>
            </a:r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, Emory University Rollins School of Public Health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Kevin Sullivan, Emory University Rollins School of Public Health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Edith Cheung, UNICEF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Hilary Creed de </a:t>
            </a:r>
            <a:r>
              <a:rPr lang="en-US" sz="2000" dirty="0" err="1" smtClean="0">
                <a:solidFill>
                  <a:schemeClr val="accent1"/>
                </a:solidFill>
                <a:latin typeface="Calibri" pitchFamily="34" charset="0"/>
              </a:rPr>
              <a:t>Kanashiro</a:t>
            </a:r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accent1"/>
                </a:solidFill>
                <a:latin typeface="Calibri" pitchFamily="34" charset="0"/>
              </a:rPr>
              <a:t>Instituto</a:t>
            </a:r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 de </a:t>
            </a:r>
            <a:r>
              <a:rPr lang="en-US" sz="2000" dirty="0" err="1" smtClean="0">
                <a:solidFill>
                  <a:schemeClr val="accent1"/>
                </a:solidFill>
                <a:latin typeface="Calibri" pitchFamily="34" charset="0"/>
              </a:rPr>
              <a:t>Investigación</a:t>
            </a:r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Calibri" pitchFamily="34" charset="0"/>
              </a:rPr>
              <a:t>Nutricional</a:t>
            </a:r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, Peru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SM </a:t>
            </a:r>
            <a:r>
              <a:rPr lang="en-US" sz="2000" dirty="0" err="1" smtClean="0">
                <a:solidFill>
                  <a:schemeClr val="accent1"/>
                </a:solidFill>
                <a:latin typeface="Calibri" pitchFamily="34" charset="0"/>
              </a:rPr>
              <a:t>Khurshid</a:t>
            </a:r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Calibri" pitchFamily="34" charset="0"/>
              </a:rPr>
              <a:t>Alam</a:t>
            </a:r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, Recruiting Minds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Anita Panjwani, Emory University Rollins School of Public Health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Cintia Lombardi, PAHO/WHO</a:t>
            </a:r>
          </a:p>
          <a:p>
            <a:endParaRPr lang="en-US" sz="2000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en-US" sz="2000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2400" y="57912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</a:rPr>
              <a:t>Funded in part by the Global Alliance for Improved Nutrition (GAIN); in kind contribution received from CDC and the FANTA Project</a:t>
            </a:r>
          </a:p>
        </p:txBody>
      </p:sp>
      <p:pic>
        <p:nvPicPr>
          <p:cNvPr id="8" name="Picture 4" descr="Logo_E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797172"/>
            <a:ext cx="2133600" cy="85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_x0020_1" descr="image00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316" y="4876800"/>
            <a:ext cx="22248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>
          <a:xfrm>
            <a:off x="742950" y="338137"/>
            <a:ext cx="7772400" cy="914400"/>
          </a:xfrm>
        </p:spPr>
        <p:txBody>
          <a:bodyPr/>
          <a:lstStyle/>
          <a:p>
            <a:r>
              <a:rPr lang="es-ES_tradnl" sz="3600" dirty="0" err="1" smtClean="0">
                <a:solidFill>
                  <a:schemeClr val="accent1"/>
                </a:solidFill>
                <a:latin typeface="Calibri" pitchFamily="34" charset="0"/>
              </a:rPr>
              <a:t>What’s</a:t>
            </a:r>
            <a:r>
              <a:rPr lang="es-ES_tradnl" sz="3600" dirty="0" smtClean="0">
                <a:solidFill>
                  <a:schemeClr val="accent1"/>
                </a:solidFill>
                <a:latin typeface="Calibri" pitchFamily="34" charset="0"/>
              </a:rPr>
              <a:t> new?</a:t>
            </a:r>
          </a:p>
        </p:txBody>
      </p:sp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252537"/>
            <a:ext cx="7888288" cy="55292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New and improved software (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Epi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 Info™ 3.5.4)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Global food composition table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Calculates the WHO/UNICEF Indicators for Assessing Infant and Young Child Feeding Practices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Incorporates WHO Child Growth Standards, MUAC and z-scores and prevalence estimates for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undernutrition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 and overweight/obesity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Generates output to be used in WHO’s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Optifood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 software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742950" y="381000"/>
            <a:ext cx="7772400" cy="914400"/>
          </a:xfrm>
        </p:spPr>
        <p:txBody>
          <a:bodyPr/>
          <a:lstStyle/>
          <a:p>
            <a:r>
              <a:rPr lang="es-ES_tradnl" sz="3600" dirty="0" err="1" smtClean="0">
                <a:solidFill>
                  <a:schemeClr val="accent1"/>
                </a:solidFill>
                <a:latin typeface="Calibri" pitchFamily="34" charset="0"/>
              </a:rPr>
              <a:t>What</a:t>
            </a:r>
            <a:r>
              <a:rPr lang="es-ES_tradnl" sz="36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s-ES_tradnl" sz="3600" dirty="0" err="1" smtClean="0">
                <a:solidFill>
                  <a:schemeClr val="accent1"/>
                </a:solidFill>
                <a:latin typeface="Calibri" pitchFamily="34" charset="0"/>
              </a:rPr>
              <a:t>else</a:t>
            </a:r>
            <a:r>
              <a:rPr lang="es-ES_tradnl" sz="36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s-ES_tradnl" sz="3600" dirty="0" err="1" smtClean="0">
                <a:solidFill>
                  <a:schemeClr val="accent1"/>
                </a:solidFill>
                <a:latin typeface="Calibri" pitchFamily="34" charset="0"/>
              </a:rPr>
              <a:t>is</a:t>
            </a:r>
            <a:r>
              <a:rPr lang="es-ES_tradnl" sz="3600" dirty="0" smtClean="0">
                <a:solidFill>
                  <a:schemeClr val="accent1"/>
                </a:solidFill>
                <a:latin typeface="Calibri" pitchFamily="34" charset="0"/>
              </a:rPr>
              <a:t> new?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023937"/>
            <a:ext cx="7888288" cy="55292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Questions on HIV/AIDS and infant feeding 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Assessment for responsive feeding and identification of iron-rich and iron-fortified foods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Assessment tools and proposed interventions target both caregivers and gatekeepers (e.g. health workers)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Includes information and examples on how to integrate recommendations into existing delivery platforms (e.g. primary health care, hospitals, etc)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Translations available in French (in addition to Spanish)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700088" y="304800"/>
            <a:ext cx="7772400" cy="914400"/>
          </a:xfrm>
        </p:spPr>
        <p:txBody>
          <a:bodyPr/>
          <a:lstStyle/>
          <a:p>
            <a:r>
              <a:rPr lang="es-ES_tradnl" sz="3600" dirty="0" smtClean="0">
                <a:solidFill>
                  <a:schemeClr val="accent1"/>
                </a:solidFill>
                <a:latin typeface="Calibri" pitchFamily="34" charset="0"/>
              </a:rPr>
              <a:t>“Ideal BF </a:t>
            </a:r>
            <a:r>
              <a:rPr lang="es-ES_tradnl" sz="3600" dirty="0" err="1" smtClean="0">
                <a:solidFill>
                  <a:schemeClr val="accent1"/>
                </a:solidFill>
                <a:latin typeface="Calibri" pitchFamily="34" charset="0"/>
              </a:rPr>
              <a:t>Practices</a:t>
            </a:r>
            <a:r>
              <a:rPr lang="es-ES_tradnl" sz="3600" dirty="0" smtClean="0">
                <a:solidFill>
                  <a:schemeClr val="accent1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757238" y="1330325"/>
            <a:ext cx="6916737" cy="5195888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All infants are breastfed within the first hour of birth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All infants are not fed with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prelacteal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 feeds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All infants are fed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colostrum</a:t>
            </a: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All infants and young children are breastfed on demand, during the day and night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All infants are exclusively breastfed for the first 6 months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No children are weaned before 24 months of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700088" y="304800"/>
            <a:ext cx="7772400" cy="914400"/>
          </a:xfrm>
        </p:spPr>
        <p:txBody>
          <a:bodyPr/>
          <a:lstStyle/>
          <a:p>
            <a:r>
              <a:rPr lang="es-ES_tradnl" sz="3600" dirty="0" smtClean="0">
                <a:solidFill>
                  <a:schemeClr val="accent1"/>
                </a:solidFill>
                <a:latin typeface="Calibri" pitchFamily="34" charset="0"/>
              </a:rPr>
              <a:t>“Ideal CF </a:t>
            </a:r>
            <a:r>
              <a:rPr lang="es-ES_tradnl" sz="3600" dirty="0" err="1" smtClean="0">
                <a:solidFill>
                  <a:schemeClr val="accent1"/>
                </a:solidFill>
                <a:latin typeface="Calibri" pitchFamily="34" charset="0"/>
              </a:rPr>
              <a:t>Practices</a:t>
            </a:r>
            <a:r>
              <a:rPr lang="es-ES_tradnl" sz="3600" dirty="0" smtClean="0">
                <a:solidFill>
                  <a:schemeClr val="accent1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762000" y="1295400"/>
            <a:ext cx="7162800" cy="5195888"/>
          </a:xfrm>
        </p:spPr>
        <p:txBody>
          <a:bodyPr/>
          <a:lstStyle/>
          <a:p>
            <a:pPr marL="457200" indent="-45720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7.</a:t>
            </a:r>
            <a:r>
              <a:rPr lang="en-US" sz="2800" dirty="0" smtClean="0"/>
              <a:t>  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All infants are fed semi-solid CFs beginning at 6 months of age</a:t>
            </a:r>
          </a:p>
          <a:p>
            <a:pPr marL="457200" indent="-45720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8.   All infants and young children meet recommended daily energy requirements</a:t>
            </a:r>
          </a:p>
          <a:p>
            <a:pPr marL="457200" indent="-45720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9.   All infants and young children fed nutrient- and  energy-dense foods</a:t>
            </a:r>
          </a:p>
          <a:p>
            <a:pPr marL="457200" indent="-45720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10. All infants and young children are fed recommended number of meals daily</a:t>
            </a:r>
          </a:p>
          <a:p>
            <a:pPr marL="457200" indent="-45720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11. All infants and young children fed meat, fish or poultry daily</a:t>
            </a:r>
          </a:p>
          <a:p>
            <a:pPr marL="457200" indent="-45720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12. All infants and young children are responsively fed</a:t>
            </a:r>
          </a:p>
          <a:p>
            <a:pPr marL="457200" indent="-457200">
              <a:buFontTx/>
              <a:buAutoNum type="arabicPeriod"/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Modules of the </a:t>
            </a:r>
            <a:r>
              <a:rPr lang="en-US" sz="3600" b="1" i="1" dirty="0" err="1" smtClean="0">
                <a:solidFill>
                  <a:schemeClr val="accent1"/>
                </a:solidFill>
                <a:latin typeface="Calibri" pitchFamily="34" charset="0"/>
              </a:rPr>
              <a:t>Pro</a:t>
            </a:r>
            <a:r>
              <a:rPr lang="en-US" sz="3600" b="1" dirty="0" err="1" smtClean="0">
                <a:solidFill>
                  <a:schemeClr val="accent1"/>
                </a:solidFill>
                <a:latin typeface="Calibri" pitchFamily="34" charset="0"/>
              </a:rPr>
              <a:t>PAN</a:t>
            </a:r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 manual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1466222"/>
            <a:ext cx="8915400" cy="433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  <a:latin typeface="Calibri" pitchFamily="34" charset="0"/>
              </a:rPr>
              <a:t>Methods of Module I: Assessment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522288" y="1409700"/>
            <a:ext cx="7802562" cy="4381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Quantitative methods 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  <a:sym typeface="Wingdings" pitchFamily="2" charset="2"/>
              </a:rPr>
              <a:t> software outputs</a:t>
            </a: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Caregiver survey:  BF, CF, socioeconomic status (SES), communication, HIV/AIDS and infant feeding, responsive feeding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24-hour dietary recall and anthropometry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Market survey</a:t>
            </a:r>
          </a:p>
          <a:p>
            <a:pPr lvl="2">
              <a:lnSpc>
                <a:spcPct val="90000"/>
              </a:lnSpc>
            </a:pPr>
            <a:endParaRPr lang="en-US" sz="16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Qualitative methods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Opportunistic observation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Semi-structured interview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Food attributes</a:t>
            </a:r>
          </a:p>
          <a:p>
            <a:pPr>
              <a:lnSpc>
                <a:spcPct val="90000"/>
              </a:lnSpc>
            </a:pPr>
            <a:endParaRPr lang="en-US" sz="16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Integration of data, analysis of practices and formulation of potential recommendations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6306</TotalTime>
  <Words>1269</Words>
  <Application>Microsoft Office PowerPoint</Application>
  <PresentationFormat>On-screen Show (4:3)</PresentationFormat>
  <Paragraphs>250</Paragraphs>
  <Slides>35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Image</vt:lpstr>
      <vt:lpstr>Photo Editor Photo</vt:lpstr>
      <vt:lpstr>Process for the Promotion of Child Feeding (ProPAN)</vt:lpstr>
      <vt:lpstr>ProPAN: Why, what and for whom? </vt:lpstr>
      <vt:lpstr>Background</vt:lpstr>
      <vt:lpstr>What’s new?</vt:lpstr>
      <vt:lpstr>What else is new?</vt:lpstr>
      <vt:lpstr>“Ideal BF Practices”</vt:lpstr>
      <vt:lpstr>“Ideal CF Practices”</vt:lpstr>
      <vt:lpstr>Modules of the ProPAN manual</vt:lpstr>
      <vt:lpstr>Methods of Module I: Assessment</vt:lpstr>
      <vt:lpstr>Products of Module I: Assessment</vt:lpstr>
      <vt:lpstr>Methods of Module II:  Testing of Recommendations &amp; Recipes</vt:lpstr>
      <vt:lpstr>Products of Module II:  Testing of Recommendations &amp; Recipes</vt:lpstr>
      <vt:lpstr>Methods of Module III:  Developing the Intervention Plan</vt:lpstr>
      <vt:lpstr>Products of Module III:  Developing the Intervention Plan</vt:lpstr>
      <vt:lpstr>Methods of Module IV:  Designing a Monitoring &amp; Evaluation System</vt:lpstr>
      <vt:lpstr>Products of Module IV: Designing a Monitoring &amp; Evaluation System</vt:lpstr>
      <vt:lpstr>Software Walk-through (quick version)</vt:lpstr>
      <vt:lpstr>Main Page</vt:lpstr>
      <vt:lpstr>Main Menu</vt:lpstr>
      <vt:lpstr>Entering Data</vt:lpstr>
      <vt:lpstr>Data Analysis</vt:lpstr>
      <vt:lpstr>Sample Output</vt:lpstr>
      <vt:lpstr>Advanced Utilities – Creating a New Survey</vt:lpstr>
      <vt:lpstr>Advanced Utilities – Modifying a Survey</vt:lpstr>
      <vt:lpstr>Advanced Utilities – Modifying a Survey</vt:lpstr>
      <vt:lpstr>Advanced Utilities – Modifying a Survey</vt:lpstr>
      <vt:lpstr>Advanced Utilities – Food Composition Table</vt:lpstr>
      <vt:lpstr>Advanced Utilities – Food Composition Table</vt:lpstr>
      <vt:lpstr>Advanced Utilities – Food Composition Table</vt:lpstr>
      <vt:lpstr>Advanced Utilities – Food Composition Table</vt:lpstr>
      <vt:lpstr>Advantages</vt:lpstr>
      <vt:lpstr>Challenges</vt:lpstr>
      <vt:lpstr>Where ProPAN has been used</vt:lpstr>
      <vt:lpstr>PowerPoint Presentation</vt:lpstr>
      <vt:lpstr>ProPAN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 Riesgo en la Ingesta de Vitaminas y Minerales</dc:title>
  <dc:creator>Ruben Grajeda</dc:creator>
  <cp:lastModifiedBy>Diaz, Mr. Juan Carlos (WDC)</cp:lastModifiedBy>
  <cp:revision>184</cp:revision>
  <dcterms:created xsi:type="dcterms:W3CDTF">2012-03-25T22:10:42Z</dcterms:created>
  <dcterms:modified xsi:type="dcterms:W3CDTF">2015-02-11T22:00:42Z</dcterms:modified>
</cp:coreProperties>
</file>