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04"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5FD43A-51E9-436B-BAA7-7A716608672A}" type="slidenum">
              <a:rPr lang="en-US"/>
              <a:pPr/>
              <a:t>‹#›</a:t>
            </a:fld>
            <a:endParaRPr lang="en-US"/>
          </a:p>
        </p:txBody>
      </p:sp>
    </p:spTree>
    <p:extLst>
      <p:ext uri="{BB962C8B-B14F-4D97-AF65-F5344CB8AC3E}">
        <p14:creationId xmlns:p14="http://schemas.microsoft.com/office/powerpoint/2010/main" val="17480092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DDCE32-65B4-4EED-9CDF-0A7A9039423F}" type="slidenum">
              <a:rPr lang="en-US"/>
              <a:pPr/>
              <a:t>1</a:t>
            </a:fld>
            <a:endParaRPr lang="en-US"/>
          </a:p>
        </p:txBody>
      </p:sp>
      <p:sp>
        <p:nvSpPr>
          <p:cNvPr id="51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5582" rIns="91158" bIns="45582" anchor="b"/>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a:fld id="{2C5DF3F5-BDAC-4F85-80CC-8085A0AC6243}" type="slidenum">
              <a:rPr lang="en-GB" sz="1200">
                <a:cs typeface="Arial" charset="0"/>
              </a:rPr>
              <a:pPr algn="r"/>
              <a:t>1</a:t>
            </a:fld>
            <a:endParaRPr lang="en-GB" sz="1200">
              <a:cs typeface="Arial" charset="0"/>
            </a:endParaRPr>
          </a:p>
        </p:txBody>
      </p:sp>
      <p:sp>
        <p:nvSpPr>
          <p:cNvPr id="5123" name="Rectangle 2"/>
          <p:cNvSpPr>
            <a:spLocks noGrp="1" noRot="1" noChangeAspect="1" noChangeArrowheads="1" noTextEdit="1"/>
          </p:cNvSpPr>
          <p:nvPr>
            <p:ph type="sldImg"/>
          </p:nvPr>
        </p:nvSpPr>
        <p:spPr>
          <a:xfrm>
            <a:off x="1146175" y="687388"/>
            <a:ext cx="4572000" cy="3429000"/>
          </a:xfrm>
          <a:ln/>
        </p:spPr>
      </p:sp>
      <p:sp>
        <p:nvSpPr>
          <p:cNvPr id="5124" name="Rectangle 3"/>
          <p:cNvSpPr>
            <a:spLocks noGrp="1" noChangeArrowheads="1"/>
          </p:cNvSpPr>
          <p:nvPr>
            <p:ph type="body" idx="1"/>
          </p:nvPr>
        </p:nvSpPr>
        <p:spPr>
          <a:xfrm>
            <a:off x="685800" y="4343400"/>
            <a:ext cx="5486400" cy="4113213"/>
          </a:xfrm>
        </p:spPr>
        <p:txBody>
          <a:bodyPr lIns="91158" tIns="45582" rIns="91158" bIns="45582"/>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B5CFA3-C713-4009-B3E1-FC765551DDD1}" type="slidenum">
              <a:rPr lang="en-US"/>
              <a:pPr/>
              <a:t>‹#›</a:t>
            </a:fld>
            <a:endParaRPr lang="en-US"/>
          </a:p>
        </p:txBody>
      </p:sp>
    </p:spTree>
    <p:extLst>
      <p:ext uri="{BB962C8B-B14F-4D97-AF65-F5344CB8AC3E}">
        <p14:creationId xmlns:p14="http://schemas.microsoft.com/office/powerpoint/2010/main" val="52313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1FB482-5132-49A1-9565-31F828697412}" type="slidenum">
              <a:rPr lang="en-US"/>
              <a:pPr/>
              <a:t>‹#›</a:t>
            </a:fld>
            <a:endParaRPr lang="en-US"/>
          </a:p>
        </p:txBody>
      </p:sp>
    </p:spTree>
    <p:extLst>
      <p:ext uri="{BB962C8B-B14F-4D97-AF65-F5344CB8AC3E}">
        <p14:creationId xmlns:p14="http://schemas.microsoft.com/office/powerpoint/2010/main" val="208529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BBDCE7-9D02-4000-88ED-FB76D14297EA}" type="slidenum">
              <a:rPr lang="en-US"/>
              <a:pPr/>
              <a:t>‹#›</a:t>
            </a:fld>
            <a:endParaRPr lang="en-US"/>
          </a:p>
        </p:txBody>
      </p:sp>
    </p:spTree>
    <p:extLst>
      <p:ext uri="{BB962C8B-B14F-4D97-AF65-F5344CB8AC3E}">
        <p14:creationId xmlns:p14="http://schemas.microsoft.com/office/powerpoint/2010/main" val="116731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5A6F34-AD7B-4BC6-A8A8-3B2EB6D8C978}" type="slidenum">
              <a:rPr lang="en-US"/>
              <a:pPr/>
              <a:t>‹#›</a:t>
            </a:fld>
            <a:endParaRPr lang="en-US"/>
          </a:p>
        </p:txBody>
      </p:sp>
    </p:spTree>
    <p:extLst>
      <p:ext uri="{BB962C8B-B14F-4D97-AF65-F5344CB8AC3E}">
        <p14:creationId xmlns:p14="http://schemas.microsoft.com/office/powerpoint/2010/main" val="353317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E878BD-088F-4219-8E77-2DAA7DE41CAF}" type="slidenum">
              <a:rPr lang="en-US"/>
              <a:pPr/>
              <a:t>‹#›</a:t>
            </a:fld>
            <a:endParaRPr lang="en-US"/>
          </a:p>
        </p:txBody>
      </p:sp>
    </p:spTree>
    <p:extLst>
      <p:ext uri="{BB962C8B-B14F-4D97-AF65-F5344CB8AC3E}">
        <p14:creationId xmlns:p14="http://schemas.microsoft.com/office/powerpoint/2010/main" val="148173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19386D-DD13-4BF6-94B2-B23A4DB4FD72}" type="slidenum">
              <a:rPr lang="en-US"/>
              <a:pPr/>
              <a:t>‹#›</a:t>
            </a:fld>
            <a:endParaRPr lang="en-US"/>
          </a:p>
        </p:txBody>
      </p:sp>
    </p:spTree>
    <p:extLst>
      <p:ext uri="{BB962C8B-B14F-4D97-AF65-F5344CB8AC3E}">
        <p14:creationId xmlns:p14="http://schemas.microsoft.com/office/powerpoint/2010/main" val="300335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50ADDEC-7C69-492B-887E-E71FA1059115}" type="slidenum">
              <a:rPr lang="en-US"/>
              <a:pPr/>
              <a:t>‹#›</a:t>
            </a:fld>
            <a:endParaRPr lang="en-US"/>
          </a:p>
        </p:txBody>
      </p:sp>
    </p:spTree>
    <p:extLst>
      <p:ext uri="{BB962C8B-B14F-4D97-AF65-F5344CB8AC3E}">
        <p14:creationId xmlns:p14="http://schemas.microsoft.com/office/powerpoint/2010/main" val="412540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C78B375-B76B-4BCF-B9AF-E194A28F9687}" type="slidenum">
              <a:rPr lang="en-US"/>
              <a:pPr/>
              <a:t>‹#›</a:t>
            </a:fld>
            <a:endParaRPr lang="en-US"/>
          </a:p>
        </p:txBody>
      </p:sp>
    </p:spTree>
    <p:extLst>
      <p:ext uri="{BB962C8B-B14F-4D97-AF65-F5344CB8AC3E}">
        <p14:creationId xmlns:p14="http://schemas.microsoft.com/office/powerpoint/2010/main" val="132930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069492-CF21-4630-8918-AEC9331D8C23}" type="slidenum">
              <a:rPr lang="en-US"/>
              <a:pPr/>
              <a:t>‹#›</a:t>
            </a:fld>
            <a:endParaRPr lang="en-US"/>
          </a:p>
        </p:txBody>
      </p:sp>
    </p:spTree>
    <p:extLst>
      <p:ext uri="{BB962C8B-B14F-4D97-AF65-F5344CB8AC3E}">
        <p14:creationId xmlns:p14="http://schemas.microsoft.com/office/powerpoint/2010/main" val="264540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274E01-6177-4902-BEEC-AC43DAECC2EA}" type="slidenum">
              <a:rPr lang="en-US"/>
              <a:pPr/>
              <a:t>‹#›</a:t>
            </a:fld>
            <a:endParaRPr lang="en-US"/>
          </a:p>
        </p:txBody>
      </p:sp>
    </p:spTree>
    <p:extLst>
      <p:ext uri="{BB962C8B-B14F-4D97-AF65-F5344CB8AC3E}">
        <p14:creationId xmlns:p14="http://schemas.microsoft.com/office/powerpoint/2010/main" val="3428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B0ECB6-BAE3-4BBF-94A2-6F807752A941}" type="slidenum">
              <a:rPr lang="en-US"/>
              <a:pPr/>
              <a:t>‹#›</a:t>
            </a:fld>
            <a:endParaRPr lang="en-US"/>
          </a:p>
        </p:txBody>
      </p:sp>
    </p:spTree>
    <p:extLst>
      <p:ext uri="{BB962C8B-B14F-4D97-AF65-F5344CB8AC3E}">
        <p14:creationId xmlns:p14="http://schemas.microsoft.com/office/powerpoint/2010/main" val="414994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ED9B76B-7A17-4539-8B3B-7713BDC8FB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685800" y="6350"/>
            <a:ext cx="7772400" cy="576263"/>
          </a:xfrm>
        </p:spPr>
        <p:txBody>
          <a:bodyPr/>
          <a:lstStyle/>
          <a:p>
            <a:r>
              <a:rPr lang="en-GB" sz="2400"/>
              <a:t>Non-polio AFP Rate</a:t>
            </a:r>
          </a:p>
        </p:txBody>
      </p:sp>
      <p:sp>
        <p:nvSpPr>
          <p:cNvPr id="3075" name="Rectangle 5"/>
          <p:cNvSpPr>
            <a:spLocks noChangeArrowheads="1"/>
          </p:cNvSpPr>
          <p:nvPr/>
        </p:nvSpPr>
        <p:spPr bwMode="auto">
          <a:xfrm>
            <a:off x="180975" y="4873625"/>
            <a:ext cx="381000" cy="228600"/>
          </a:xfrm>
          <a:prstGeom prst="rect">
            <a:avLst/>
          </a:prstGeom>
          <a:solidFill>
            <a:srgbClr val="FF3300"/>
          </a:solidFill>
          <a:ln w="9525">
            <a:solidFill>
              <a:schemeClr val="tx1"/>
            </a:solidFill>
            <a:miter lim="800000"/>
            <a:headEnd/>
            <a:tailEnd/>
          </a:ln>
        </p:spPr>
        <p:txBody>
          <a:bodyPr wrap="none" anchor="ctr"/>
          <a:lstStyle/>
          <a:p>
            <a:endParaRPr lang="en-US" sz="1000">
              <a:cs typeface="Arial" charset="0"/>
            </a:endParaRPr>
          </a:p>
        </p:txBody>
      </p:sp>
      <p:sp>
        <p:nvSpPr>
          <p:cNvPr id="3076" name="Rectangle 6"/>
          <p:cNvSpPr>
            <a:spLocks noChangeArrowheads="1"/>
          </p:cNvSpPr>
          <p:nvPr/>
        </p:nvSpPr>
        <p:spPr bwMode="auto">
          <a:xfrm>
            <a:off x="1298575" y="4879975"/>
            <a:ext cx="381000" cy="228600"/>
          </a:xfrm>
          <a:prstGeom prst="rect">
            <a:avLst/>
          </a:prstGeom>
          <a:solidFill>
            <a:srgbClr val="FFFF00"/>
          </a:solidFill>
          <a:ln w="9525">
            <a:solidFill>
              <a:schemeClr val="tx1"/>
            </a:solidFill>
            <a:miter lim="800000"/>
            <a:headEnd/>
            <a:tailEnd/>
          </a:ln>
        </p:spPr>
        <p:txBody>
          <a:bodyPr wrap="none" anchor="ctr"/>
          <a:lstStyle/>
          <a:p>
            <a:pPr eaLnBrk="0" hangingPunct="0"/>
            <a:endParaRPr lang="en-US" sz="2400">
              <a:latin typeface="Times New Roman" pitchFamily="18" charset="0"/>
              <a:cs typeface="Arial" charset="0"/>
            </a:endParaRPr>
          </a:p>
        </p:txBody>
      </p:sp>
      <p:sp>
        <p:nvSpPr>
          <p:cNvPr id="3077" name="Rectangle 7"/>
          <p:cNvSpPr>
            <a:spLocks noChangeArrowheads="1"/>
          </p:cNvSpPr>
          <p:nvPr/>
        </p:nvSpPr>
        <p:spPr bwMode="auto">
          <a:xfrm>
            <a:off x="180975" y="5260975"/>
            <a:ext cx="381000" cy="228600"/>
          </a:xfrm>
          <a:prstGeom prst="rect">
            <a:avLst/>
          </a:prstGeom>
          <a:solidFill>
            <a:srgbClr val="008000"/>
          </a:solidFill>
          <a:ln w="9525">
            <a:solidFill>
              <a:schemeClr val="tx1"/>
            </a:solidFill>
            <a:miter lim="800000"/>
            <a:headEnd/>
            <a:tailEnd/>
          </a:ln>
        </p:spPr>
        <p:txBody>
          <a:bodyPr wrap="none" anchor="ctr"/>
          <a:lstStyle/>
          <a:p>
            <a:endParaRPr lang="en-US" sz="1000">
              <a:cs typeface="Arial" charset="0"/>
            </a:endParaRPr>
          </a:p>
        </p:txBody>
      </p:sp>
      <p:sp>
        <p:nvSpPr>
          <p:cNvPr id="3078" name="Text Box 8"/>
          <p:cNvSpPr txBox="1">
            <a:spLocks noChangeArrowheads="1"/>
          </p:cNvSpPr>
          <p:nvPr/>
        </p:nvSpPr>
        <p:spPr bwMode="auto">
          <a:xfrm>
            <a:off x="622300" y="4814888"/>
            <a:ext cx="550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sz="1400">
                <a:latin typeface="Times New Roman" pitchFamily="18" charset="0"/>
                <a:cs typeface="Arial" charset="0"/>
              </a:rPr>
              <a:t>&lt; 0.5</a:t>
            </a:r>
          </a:p>
        </p:txBody>
      </p:sp>
      <p:sp>
        <p:nvSpPr>
          <p:cNvPr id="3079" name="Text Box 9"/>
          <p:cNvSpPr txBox="1">
            <a:spLocks noChangeArrowheads="1"/>
          </p:cNvSpPr>
          <p:nvPr/>
        </p:nvSpPr>
        <p:spPr bwMode="auto">
          <a:xfrm>
            <a:off x="1703388" y="4814888"/>
            <a:ext cx="9096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sz="1400">
                <a:latin typeface="Times New Roman" pitchFamily="18" charset="0"/>
                <a:cs typeface="Arial" charset="0"/>
              </a:rPr>
              <a:t> 0.5 - 0.99</a:t>
            </a:r>
          </a:p>
        </p:txBody>
      </p:sp>
      <p:sp>
        <p:nvSpPr>
          <p:cNvPr id="3080" name="Text Box 10"/>
          <p:cNvSpPr txBox="1">
            <a:spLocks noChangeArrowheads="1"/>
          </p:cNvSpPr>
          <p:nvPr/>
        </p:nvSpPr>
        <p:spPr bwMode="auto">
          <a:xfrm>
            <a:off x="492125" y="5195888"/>
            <a:ext cx="506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sz="1400">
                <a:latin typeface="Times New Roman" pitchFamily="18" charset="0"/>
                <a:cs typeface="Arial" charset="0"/>
              </a:rPr>
              <a:t>  </a:t>
            </a:r>
            <a:r>
              <a:rPr lang="en-GB" sz="1400" u="sng">
                <a:latin typeface="Times New Roman" pitchFamily="18" charset="0"/>
                <a:cs typeface="Arial" charset="0"/>
              </a:rPr>
              <a:t>&gt;</a:t>
            </a:r>
            <a:r>
              <a:rPr lang="en-GB" sz="1400">
                <a:latin typeface="Times New Roman" pitchFamily="18" charset="0"/>
                <a:cs typeface="Arial" charset="0"/>
              </a:rPr>
              <a:t> 1</a:t>
            </a:r>
          </a:p>
        </p:txBody>
      </p:sp>
      <p:sp>
        <p:nvSpPr>
          <p:cNvPr id="3081" name="Rectangle 11"/>
          <p:cNvSpPr>
            <a:spLocks noChangeArrowheads="1"/>
          </p:cNvSpPr>
          <p:nvPr/>
        </p:nvSpPr>
        <p:spPr bwMode="auto">
          <a:xfrm>
            <a:off x="1303338" y="5272088"/>
            <a:ext cx="381000" cy="228600"/>
          </a:xfrm>
          <a:prstGeom prst="rect">
            <a:avLst/>
          </a:prstGeom>
          <a:solidFill>
            <a:srgbClr val="C0C0C0"/>
          </a:solidFill>
          <a:ln w="9525">
            <a:solidFill>
              <a:schemeClr val="tx1"/>
            </a:solidFill>
            <a:miter lim="800000"/>
            <a:headEnd/>
            <a:tailEnd/>
          </a:ln>
        </p:spPr>
        <p:txBody>
          <a:bodyPr wrap="none" anchor="ctr"/>
          <a:lstStyle/>
          <a:p>
            <a:endParaRPr lang="en-US" sz="1000">
              <a:cs typeface="Arial" charset="0"/>
            </a:endParaRPr>
          </a:p>
        </p:txBody>
      </p:sp>
      <p:sp>
        <p:nvSpPr>
          <p:cNvPr id="3082" name="Text Box 12"/>
          <p:cNvSpPr txBox="1">
            <a:spLocks noChangeArrowheads="1"/>
          </p:cNvSpPr>
          <p:nvPr/>
        </p:nvSpPr>
        <p:spPr bwMode="auto">
          <a:xfrm>
            <a:off x="1744663" y="5207000"/>
            <a:ext cx="2051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sz="1400">
                <a:latin typeface="Times New Roman" pitchFamily="18" charset="0"/>
                <a:cs typeface="Arial" charset="0"/>
              </a:rPr>
              <a:t>No AFP Surveillance/data</a:t>
            </a:r>
          </a:p>
        </p:txBody>
      </p:sp>
      <p:sp>
        <p:nvSpPr>
          <p:cNvPr id="3083" name="Rectangle 13"/>
          <p:cNvSpPr>
            <a:spLocks noChangeArrowheads="1"/>
          </p:cNvSpPr>
          <p:nvPr/>
        </p:nvSpPr>
        <p:spPr bwMode="auto">
          <a:xfrm>
            <a:off x="104775" y="4749800"/>
            <a:ext cx="3690938"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000">
              <a:cs typeface="Arial" charset="0"/>
            </a:endParaRPr>
          </a:p>
        </p:txBody>
      </p:sp>
      <p:sp>
        <p:nvSpPr>
          <p:cNvPr id="3084" name="Text Box 14"/>
          <p:cNvSpPr txBox="1">
            <a:spLocks noChangeArrowheads="1"/>
          </p:cNvSpPr>
          <p:nvPr/>
        </p:nvSpPr>
        <p:spPr bwMode="auto">
          <a:xfrm>
            <a:off x="1074738" y="506413"/>
            <a:ext cx="21939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sz="1600" b="1">
                <a:ea typeface="Arial Unicode MS" pitchFamily="34" charset="-128"/>
                <a:cs typeface="Arial Unicode MS" pitchFamily="34" charset="-128"/>
              </a:rPr>
              <a:t>Sep 2011 – Aug 2012</a:t>
            </a:r>
          </a:p>
        </p:txBody>
      </p:sp>
      <p:sp>
        <p:nvSpPr>
          <p:cNvPr id="3085" name="Text Box 17"/>
          <p:cNvSpPr txBox="1">
            <a:spLocks noChangeArrowheads="1"/>
          </p:cNvSpPr>
          <p:nvPr/>
        </p:nvSpPr>
        <p:spPr bwMode="auto">
          <a:xfrm>
            <a:off x="5359400" y="3430588"/>
            <a:ext cx="22050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sz="1600" b="1">
                <a:ea typeface="Arial Unicode MS" pitchFamily="34" charset="-128"/>
                <a:cs typeface="Arial Unicode MS" pitchFamily="34" charset="-128"/>
              </a:rPr>
              <a:t>Sep 2012 – Aug 2013</a:t>
            </a:r>
          </a:p>
        </p:txBody>
      </p:sp>
      <p:sp>
        <p:nvSpPr>
          <p:cNvPr id="3086" name="Text Box 18"/>
          <p:cNvSpPr txBox="1">
            <a:spLocks noChangeArrowheads="1"/>
          </p:cNvSpPr>
          <p:nvPr/>
        </p:nvSpPr>
        <p:spPr bwMode="auto">
          <a:xfrm>
            <a:off x="6877050" y="6570663"/>
            <a:ext cx="2266950"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sz="1000">
                <a:cs typeface="Arial" charset="0"/>
              </a:rPr>
              <a:t>Data in WHO/HQ as of 08 Oct 2013</a:t>
            </a:r>
          </a:p>
        </p:txBody>
      </p:sp>
      <p:sp>
        <p:nvSpPr>
          <p:cNvPr id="3087" name="Rectangle 47"/>
          <p:cNvSpPr>
            <a:spLocks noChangeArrowheads="1"/>
          </p:cNvSpPr>
          <p:nvPr/>
        </p:nvSpPr>
        <p:spPr bwMode="auto">
          <a:xfrm>
            <a:off x="3175" y="6396038"/>
            <a:ext cx="5081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GB" sz="600">
                <a:cs typeface="Arial"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eaLnBrk="0" hangingPunct="0"/>
            <a:r>
              <a:rPr lang="en-GB" sz="600">
                <a:cs typeface="Arial" charset="0"/>
                <a:sym typeface="Symbol" pitchFamily="18" charset="2"/>
              </a:rPr>
              <a:t>© </a:t>
            </a:r>
            <a:r>
              <a:rPr lang="en-GB" sz="600">
                <a:cs typeface="Arial" charset="0"/>
              </a:rPr>
              <a:t>WHO 2013. All rights reserved</a:t>
            </a:r>
          </a:p>
        </p:txBody>
      </p:sp>
      <p:pic>
        <p:nvPicPr>
          <p:cNvPr id="308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0650" y="3768725"/>
            <a:ext cx="507365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8" y="833438"/>
            <a:ext cx="5300662"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Non-polio AFP Rate</vt:lpstr>
    </vt:vector>
  </TitlesOfParts>
  <Company>Pan American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Non-polio AFP Rate</dc:title>
  <dc:creator>PAHO LAN User</dc:creator>
  <cp:lastModifiedBy>Pacis, Ms. Carmelita Lucia (WDC)</cp:lastModifiedBy>
  <cp:revision>3</cp:revision>
  <dcterms:created xsi:type="dcterms:W3CDTF">2013-10-17T21:01:32Z</dcterms:created>
  <dcterms:modified xsi:type="dcterms:W3CDTF">2013-10-17T21:39:55Z</dcterms:modified>
</cp:coreProperties>
</file>