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2" r:id="rId7"/>
    <p:sldId id="263" r:id="rId8"/>
    <p:sldId id="264" r:id="rId9"/>
    <p:sldId id="265" r:id="rId10"/>
    <p:sldId id="267" r:id="rId11"/>
    <p:sldId id="270" r:id="rId12"/>
    <p:sldId id="269" r:id="rId13"/>
    <p:sldId id="271" r:id="rId14"/>
    <p:sldId id="272" r:id="rId15"/>
    <p:sldId id="273"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F44E4-C591-4DD9-8F4F-5C0026461399}" type="datetimeFigureOut">
              <a:rPr lang="es-CL" smtClean="0"/>
              <a:pPr/>
              <a:t>08-01-2013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AD175-0BE1-4870-8B66-F440E99E850A}" type="slidenum">
              <a:rPr lang="es-CL" smtClean="0"/>
              <a:pPr/>
              <a:t>‹#›</a:t>
            </a:fld>
            <a:endParaRPr lang="es-CL"/>
          </a:p>
        </p:txBody>
      </p:sp>
    </p:spTree>
    <p:extLst>
      <p:ext uri="{BB962C8B-B14F-4D97-AF65-F5344CB8AC3E}">
        <p14:creationId xmlns:p14="http://schemas.microsoft.com/office/powerpoint/2010/main" val="320456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D6350A-E5FE-4376-A9EC-FC05BB91CC2D}" type="slidenum">
              <a:rPr lang="en-US" smtClean="0"/>
              <a:pPr/>
              <a:t>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A664029-E956-42F2-A738-E81EBE387232}" type="slidenum">
              <a:rPr lang="en-US" smtClean="0">
                <a:ea typeface="MS PGothic" pitchFamily="34" charset="-128"/>
              </a:rPr>
              <a:pPr/>
              <a:t>10</a:t>
            </a:fld>
            <a:endParaRPr lang="en-US" smtClean="0">
              <a:ea typeface="MS PGothic" pitchFamily="3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s-A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6F5614-9636-4420-AC83-A0BC7282437D}" type="datetimeFigureOut">
              <a:rPr lang="es-CL" smtClean="0"/>
              <a:pPr/>
              <a:t>08-01-2013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7B8C6C8-B800-471A-BAFE-BDA1E12DD9A7}" type="slidenum">
              <a:rPr lang="es-CL" smtClean="0"/>
              <a:pPr/>
              <a:t>‹#›</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F5614-9636-4420-AC83-A0BC7282437D}" type="datetimeFigureOut">
              <a:rPr lang="es-CL" smtClean="0"/>
              <a:pPr/>
              <a:t>08-01-2013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8C6C8-B800-471A-BAFE-BDA1E12DD9A7}" type="slidenum">
              <a:rPr lang="es-CL" smtClean="0"/>
              <a:pPr/>
              <a:t>‹#›</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b="1" dirty="0" err="1" smtClean="0"/>
              <a:t>Impact</a:t>
            </a:r>
            <a:r>
              <a:rPr lang="es-MX" dirty="0" smtClean="0"/>
              <a:t>: </a:t>
            </a:r>
            <a:r>
              <a:rPr lang="es-MX" dirty="0" err="1" smtClean="0"/>
              <a:t>promoting</a:t>
            </a:r>
            <a:r>
              <a:rPr lang="es-MX" dirty="0" smtClean="0"/>
              <a:t> </a:t>
            </a:r>
            <a:r>
              <a:rPr lang="es-MX" dirty="0" err="1" smtClean="0"/>
              <a:t>the</a:t>
            </a:r>
            <a:r>
              <a:rPr lang="es-MX" dirty="0" smtClean="0"/>
              <a:t> </a:t>
            </a:r>
            <a:r>
              <a:rPr lang="es-MX" dirty="0" err="1" smtClean="0"/>
              <a:t>dissemination</a:t>
            </a:r>
            <a:r>
              <a:rPr lang="es-MX" dirty="0" smtClean="0"/>
              <a:t> &amp; </a:t>
            </a:r>
            <a:r>
              <a:rPr lang="es-MX" dirty="0" err="1" smtClean="0"/>
              <a:t>utilization</a:t>
            </a:r>
            <a:r>
              <a:rPr lang="es-MX" dirty="0" smtClean="0"/>
              <a:t> of </a:t>
            </a:r>
            <a:r>
              <a:rPr lang="es-MX" dirty="0" err="1" smtClean="0"/>
              <a:t>research</a:t>
            </a:r>
            <a:r>
              <a:rPr lang="es-MX" dirty="0" smtClean="0"/>
              <a:t> </a:t>
            </a:r>
            <a:r>
              <a:rPr lang="es-MX" dirty="0" err="1" smtClean="0"/>
              <a:t>findings</a:t>
            </a:r>
            <a:endParaRPr lang="es-CL" dirty="0"/>
          </a:p>
        </p:txBody>
      </p:sp>
      <p:sp>
        <p:nvSpPr>
          <p:cNvPr id="3" name="2 Subtítulo"/>
          <p:cNvSpPr>
            <a:spLocks noGrp="1"/>
          </p:cNvSpPr>
          <p:nvPr>
            <p:ph type="subTitle" idx="1"/>
          </p:nvPr>
        </p:nvSpPr>
        <p:spPr>
          <a:xfrm>
            <a:off x="1371600" y="4143380"/>
            <a:ext cx="6400800" cy="1357322"/>
          </a:xfrm>
        </p:spPr>
        <p:txBody>
          <a:bodyPr>
            <a:normAutofit fontScale="92500" lnSpcReduction="10000"/>
          </a:bodyPr>
          <a:lstStyle/>
          <a:p>
            <a:r>
              <a:rPr lang="es-MX" sz="2800" dirty="0" smtClean="0"/>
              <a:t>45th </a:t>
            </a:r>
            <a:r>
              <a:rPr lang="es-MX" sz="2800" dirty="0" err="1" smtClean="0"/>
              <a:t>Session</a:t>
            </a:r>
            <a:r>
              <a:rPr lang="es-MX" sz="2800" dirty="0" smtClean="0"/>
              <a:t> of </a:t>
            </a:r>
            <a:r>
              <a:rPr lang="es-MX" sz="2800" dirty="0" err="1" smtClean="0"/>
              <a:t>the</a:t>
            </a:r>
            <a:r>
              <a:rPr lang="es-MX" sz="2800" dirty="0" smtClean="0"/>
              <a:t> ACHR/CAIS</a:t>
            </a:r>
          </a:p>
          <a:p>
            <a:r>
              <a:rPr lang="es-MX" sz="2800" dirty="0" smtClean="0"/>
              <a:t>Hamilton, </a:t>
            </a:r>
            <a:r>
              <a:rPr lang="es-MX" sz="2800" dirty="0" err="1" smtClean="0"/>
              <a:t>Canada</a:t>
            </a:r>
            <a:endParaRPr lang="es-MX" sz="2800" dirty="0" smtClean="0"/>
          </a:p>
          <a:p>
            <a:r>
              <a:rPr lang="es-MX" sz="2800" dirty="0" err="1" smtClean="0"/>
              <a:t>October</a:t>
            </a:r>
            <a:r>
              <a:rPr lang="es-MX" sz="2800" dirty="0" smtClean="0"/>
              <a:t> 17 – 19, 2012</a:t>
            </a:r>
            <a:endParaRPr lang="es-CL" sz="2800" dirty="0"/>
          </a:p>
        </p:txBody>
      </p:sp>
      <p:sp>
        <p:nvSpPr>
          <p:cNvPr id="4" name="3 CuadroTexto"/>
          <p:cNvSpPr txBox="1"/>
          <p:nvPr/>
        </p:nvSpPr>
        <p:spPr>
          <a:xfrm>
            <a:off x="2786050" y="5786454"/>
            <a:ext cx="3603872" cy="400110"/>
          </a:xfrm>
          <a:prstGeom prst="rect">
            <a:avLst/>
          </a:prstGeom>
          <a:noFill/>
        </p:spPr>
        <p:txBody>
          <a:bodyPr wrap="none" rtlCol="0">
            <a:spAutoFit/>
          </a:bodyPr>
          <a:lstStyle/>
          <a:p>
            <a:pPr algn="ctr"/>
            <a:r>
              <a:rPr lang="es-MX" sz="2000" dirty="0" smtClean="0"/>
              <a:t>Tomás Pantoja, </a:t>
            </a:r>
            <a:r>
              <a:rPr lang="es-MX" sz="2000" dirty="0" err="1" smtClean="0"/>
              <a:t>Evelina</a:t>
            </a:r>
            <a:r>
              <a:rPr lang="es-MX" sz="2000" dirty="0" smtClean="0"/>
              <a:t> </a:t>
            </a:r>
            <a:r>
              <a:rPr lang="es-MX" sz="2000" dirty="0" err="1" smtClean="0"/>
              <a:t>Chapman</a:t>
            </a:r>
            <a:endParaRPr lang="es-CL"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utlined Map of North America"/>
          <p:cNvPicPr>
            <a:picLocks noGrp="1" noChangeAspect="1" noChangeArrowheads="1"/>
          </p:cNvPicPr>
          <p:nvPr>
            <p:ph idx="4294967295"/>
          </p:nvPr>
        </p:nvPicPr>
        <p:blipFill>
          <a:blip r:embed="rId3"/>
          <a:srcRect/>
          <a:stretch>
            <a:fillRect/>
          </a:stretch>
        </p:blipFill>
        <p:spPr>
          <a:xfrm>
            <a:off x="3995738" y="333375"/>
            <a:ext cx="4318000" cy="5853113"/>
          </a:xfrm>
        </p:spPr>
      </p:pic>
      <p:sp>
        <p:nvSpPr>
          <p:cNvPr id="11267" name="4 Título"/>
          <p:cNvSpPr>
            <a:spLocks noGrp="1"/>
          </p:cNvSpPr>
          <p:nvPr>
            <p:ph type="title" idx="4294967295"/>
          </p:nvPr>
        </p:nvSpPr>
        <p:spPr>
          <a:xfrm>
            <a:off x="323850" y="260350"/>
            <a:ext cx="5400675" cy="647700"/>
          </a:xfrm>
        </p:spPr>
        <p:txBody>
          <a:bodyPr anchor="t"/>
          <a:lstStyle/>
          <a:p>
            <a:pPr algn="l" eaLnBrk="1" hangingPunct="1"/>
            <a:r>
              <a:rPr lang="es-AR" sz="2400" b="1" smtClean="0">
                <a:latin typeface="Arial" pitchFamily="34" charset="0"/>
              </a:rPr>
              <a:t>EVIPNet en las Américas</a:t>
            </a:r>
          </a:p>
        </p:txBody>
      </p:sp>
      <p:sp>
        <p:nvSpPr>
          <p:cNvPr id="11268" name="7 Marcador de texto"/>
          <p:cNvSpPr>
            <a:spLocks noGrp="1"/>
          </p:cNvSpPr>
          <p:nvPr>
            <p:ph type="body" sz="half" idx="4294967295"/>
          </p:nvPr>
        </p:nvSpPr>
        <p:spPr>
          <a:xfrm>
            <a:off x="3348038" y="3933825"/>
            <a:ext cx="2393950" cy="2614613"/>
          </a:xfrm>
        </p:spPr>
        <p:txBody>
          <a:bodyPr/>
          <a:lstStyle/>
          <a:p>
            <a:pPr marL="0" indent="0" eaLnBrk="1" hangingPunct="1">
              <a:buFontTx/>
              <a:buNone/>
            </a:pPr>
            <a:r>
              <a:rPr lang="es-AR" sz="2000" b="1" smtClean="0"/>
              <a:t>En ejecución   </a:t>
            </a:r>
          </a:p>
          <a:p>
            <a:pPr marL="0" indent="0" eaLnBrk="1" hangingPunct="1">
              <a:buFontTx/>
              <a:buNone/>
            </a:pPr>
            <a:endParaRPr lang="es-AR" sz="2000" b="1" smtClean="0"/>
          </a:p>
          <a:p>
            <a:pPr marL="0" indent="0" eaLnBrk="1" hangingPunct="1">
              <a:buFontTx/>
              <a:buNone/>
            </a:pPr>
            <a:r>
              <a:rPr lang="es-AR" sz="2000" b="1" smtClean="0"/>
              <a:t>Intención</a:t>
            </a:r>
          </a:p>
          <a:p>
            <a:pPr marL="0" indent="0" eaLnBrk="1" hangingPunct="1">
              <a:buFontTx/>
              <a:buNone/>
            </a:pPr>
            <a:endParaRPr lang="es-AR" sz="2000" b="1" smtClean="0"/>
          </a:p>
          <a:p>
            <a:pPr marL="0" indent="0" eaLnBrk="1" hangingPunct="1">
              <a:buFontTx/>
              <a:buNone/>
            </a:pPr>
            <a:r>
              <a:rPr lang="es-AR" sz="2000" b="1" smtClean="0"/>
              <a:t>Otras plataformas </a:t>
            </a:r>
          </a:p>
          <a:p>
            <a:pPr marL="0" indent="0" eaLnBrk="1" hangingPunct="1">
              <a:buFontTx/>
              <a:buNone/>
            </a:pPr>
            <a:r>
              <a:rPr lang="es-AR" sz="2000" b="1" smtClean="0"/>
              <a:t>de TC</a:t>
            </a:r>
          </a:p>
          <a:p>
            <a:pPr marL="0" indent="0" eaLnBrk="1" hangingPunct="1">
              <a:buFontTx/>
              <a:buNone/>
            </a:pPr>
            <a:endParaRPr lang="es-AR" sz="2000" b="1" smtClean="0"/>
          </a:p>
          <a:p>
            <a:pPr marL="0" indent="0" eaLnBrk="1" hangingPunct="1">
              <a:buFontTx/>
              <a:buNone/>
            </a:pPr>
            <a:endParaRPr lang="es-AR" sz="2000" b="1" smtClean="0"/>
          </a:p>
          <a:p>
            <a:pPr marL="0" indent="0" eaLnBrk="1" hangingPunct="1">
              <a:buFontTx/>
              <a:buNone/>
            </a:pPr>
            <a:endParaRPr lang="es-AR" sz="2000" b="1" smtClean="0"/>
          </a:p>
          <a:p>
            <a:pPr marL="0" indent="0" eaLnBrk="1" hangingPunct="1">
              <a:buFontTx/>
              <a:buNone/>
            </a:pPr>
            <a:endParaRPr lang="es-AR" sz="2000" b="1" smtClean="0"/>
          </a:p>
          <a:p>
            <a:pPr marL="0" indent="0" eaLnBrk="1" hangingPunct="1">
              <a:buFontTx/>
              <a:buNone/>
            </a:pPr>
            <a:endParaRPr lang="es-AR" sz="2000" b="1" smtClean="0"/>
          </a:p>
        </p:txBody>
      </p:sp>
      <p:grpSp>
        <p:nvGrpSpPr>
          <p:cNvPr id="4" name="Group 29"/>
          <p:cNvGrpSpPr>
            <a:grpSpLocks/>
          </p:cNvGrpSpPr>
          <p:nvPr/>
        </p:nvGrpSpPr>
        <p:grpSpPr bwMode="auto">
          <a:xfrm>
            <a:off x="5508625" y="4076700"/>
            <a:ext cx="361950" cy="1789113"/>
            <a:chOff x="1690" y="810"/>
            <a:chExt cx="228" cy="1127"/>
          </a:xfrm>
        </p:grpSpPr>
        <p:sp>
          <p:nvSpPr>
            <p:cNvPr id="11288" name="9 Elipse"/>
            <p:cNvSpPr>
              <a:spLocks noChangeArrowheads="1"/>
            </p:cNvSpPr>
            <p:nvPr/>
          </p:nvSpPr>
          <p:spPr bwMode="auto">
            <a:xfrm>
              <a:off x="1690" y="810"/>
              <a:ext cx="228" cy="174"/>
            </a:xfrm>
            <a:prstGeom prst="ellipse">
              <a:avLst/>
            </a:prstGeom>
            <a:solidFill>
              <a:srgbClr val="00FF00"/>
            </a:solidFill>
            <a:ln w="9525">
              <a:solidFill>
                <a:schemeClr val="tx1"/>
              </a:solidFill>
              <a:round/>
              <a:headEnd/>
              <a:tailEnd/>
            </a:ln>
          </p:spPr>
          <p:txBody>
            <a:bodyPr/>
            <a:lstStyle/>
            <a:p>
              <a:pPr eaLnBrk="0" hangingPunct="0"/>
              <a:endParaRPr lang="es-AR">
                <a:latin typeface="Zapf Dingbats"/>
              </a:endParaRPr>
            </a:p>
          </p:txBody>
        </p:sp>
        <p:sp>
          <p:nvSpPr>
            <p:cNvPr id="11289" name="10 Elipse"/>
            <p:cNvSpPr>
              <a:spLocks noChangeArrowheads="1"/>
            </p:cNvSpPr>
            <p:nvPr/>
          </p:nvSpPr>
          <p:spPr bwMode="auto">
            <a:xfrm>
              <a:off x="1690" y="1254"/>
              <a:ext cx="228" cy="174"/>
            </a:xfrm>
            <a:prstGeom prst="ellipse">
              <a:avLst/>
            </a:prstGeom>
            <a:solidFill>
              <a:srgbClr val="FFFF00"/>
            </a:solidFill>
            <a:ln w="9525">
              <a:solidFill>
                <a:schemeClr val="tx1"/>
              </a:solidFill>
              <a:round/>
              <a:headEnd/>
              <a:tailEnd/>
            </a:ln>
          </p:spPr>
          <p:txBody>
            <a:bodyPr/>
            <a:lstStyle/>
            <a:p>
              <a:pPr eaLnBrk="0" hangingPunct="0"/>
              <a:endParaRPr lang="es-AR">
                <a:latin typeface="Zapf Dingbats"/>
              </a:endParaRPr>
            </a:p>
          </p:txBody>
        </p:sp>
        <p:sp>
          <p:nvSpPr>
            <p:cNvPr id="11290" name="11 Elipse"/>
            <p:cNvSpPr>
              <a:spLocks noChangeArrowheads="1"/>
            </p:cNvSpPr>
            <p:nvPr/>
          </p:nvSpPr>
          <p:spPr bwMode="auto">
            <a:xfrm>
              <a:off x="1690" y="1763"/>
              <a:ext cx="228" cy="174"/>
            </a:xfrm>
            <a:prstGeom prst="ellipse">
              <a:avLst/>
            </a:prstGeom>
            <a:solidFill>
              <a:srgbClr val="7030A0"/>
            </a:solidFill>
            <a:ln w="9525">
              <a:solidFill>
                <a:schemeClr val="tx1"/>
              </a:solidFill>
              <a:round/>
              <a:headEnd/>
              <a:tailEnd/>
            </a:ln>
          </p:spPr>
          <p:txBody>
            <a:bodyPr/>
            <a:lstStyle/>
            <a:p>
              <a:pPr eaLnBrk="0" hangingPunct="0"/>
              <a:endParaRPr lang="es-AR">
                <a:latin typeface="Zapf Dingbats"/>
              </a:endParaRPr>
            </a:p>
          </p:txBody>
        </p:sp>
      </p:grpSp>
      <p:sp>
        <p:nvSpPr>
          <p:cNvPr id="17" name="16 Elipse"/>
          <p:cNvSpPr>
            <a:spLocks noChangeArrowheads="1"/>
          </p:cNvSpPr>
          <p:nvPr/>
        </p:nvSpPr>
        <p:spPr bwMode="auto">
          <a:xfrm>
            <a:off x="7448550" y="4705350"/>
            <a:ext cx="200025" cy="209550"/>
          </a:xfrm>
          <a:prstGeom prst="ellipse">
            <a:avLst/>
          </a:prstGeom>
          <a:solidFill>
            <a:srgbClr val="00FF00"/>
          </a:solidFill>
          <a:ln w="9525">
            <a:solidFill>
              <a:schemeClr val="tx1"/>
            </a:solidFill>
            <a:round/>
            <a:headEnd/>
            <a:tailEnd/>
          </a:ln>
        </p:spPr>
        <p:txBody>
          <a:bodyPr/>
          <a:lstStyle/>
          <a:p>
            <a:pPr eaLnBrk="0" hangingPunct="0"/>
            <a:endParaRPr lang="es-AR">
              <a:latin typeface="Zapf Dingbats"/>
            </a:endParaRPr>
          </a:p>
        </p:txBody>
      </p:sp>
      <p:sp>
        <p:nvSpPr>
          <p:cNvPr id="18" name="17 Elipse"/>
          <p:cNvSpPr>
            <a:spLocks noChangeArrowheads="1"/>
          </p:cNvSpPr>
          <p:nvPr/>
        </p:nvSpPr>
        <p:spPr bwMode="auto">
          <a:xfrm>
            <a:off x="7591425" y="4219575"/>
            <a:ext cx="200025" cy="209550"/>
          </a:xfrm>
          <a:prstGeom prst="ellipse">
            <a:avLst/>
          </a:prstGeom>
          <a:solidFill>
            <a:srgbClr val="00FF00"/>
          </a:solidFill>
          <a:ln w="9525">
            <a:solidFill>
              <a:schemeClr val="tx1"/>
            </a:solidFill>
            <a:round/>
            <a:headEnd/>
            <a:tailEnd/>
          </a:ln>
        </p:spPr>
        <p:txBody>
          <a:bodyPr/>
          <a:lstStyle/>
          <a:p>
            <a:pPr eaLnBrk="0" hangingPunct="0"/>
            <a:endParaRPr lang="es-AR">
              <a:latin typeface="Zapf Dingbats"/>
            </a:endParaRPr>
          </a:p>
        </p:txBody>
      </p:sp>
      <p:sp>
        <p:nvSpPr>
          <p:cNvPr id="19" name="18 Elipse"/>
          <p:cNvSpPr>
            <a:spLocks noChangeArrowheads="1"/>
          </p:cNvSpPr>
          <p:nvPr/>
        </p:nvSpPr>
        <p:spPr bwMode="auto">
          <a:xfrm>
            <a:off x="7277100" y="3506788"/>
            <a:ext cx="200025" cy="209550"/>
          </a:xfrm>
          <a:prstGeom prst="ellipse">
            <a:avLst/>
          </a:prstGeom>
          <a:solidFill>
            <a:srgbClr val="00FF00"/>
          </a:solidFill>
          <a:ln w="9525">
            <a:solidFill>
              <a:schemeClr val="tx1"/>
            </a:solidFill>
            <a:round/>
            <a:headEnd/>
            <a:tailEnd/>
          </a:ln>
        </p:spPr>
        <p:txBody>
          <a:bodyPr/>
          <a:lstStyle/>
          <a:p>
            <a:pPr eaLnBrk="0" hangingPunct="0"/>
            <a:endParaRPr lang="es-AR">
              <a:latin typeface="Zapf Dingbats"/>
            </a:endParaRPr>
          </a:p>
        </p:txBody>
      </p:sp>
      <p:sp>
        <p:nvSpPr>
          <p:cNvPr id="20" name="19 Elipse"/>
          <p:cNvSpPr>
            <a:spLocks noChangeArrowheads="1"/>
          </p:cNvSpPr>
          <p:nvPr/>
        </p:nvSpPr>
        <p:spPr bwMode="auto">
          <a:xfrm>
            <a:off x="5915025" y="2925763"/>
            <a:ext cx="200025" cy="209550"/>
          </a:xfrm>
          <a:prstGeom prst="ellipse">
            <a:avLst/>
          </a:prstGeom>
          <a:solidFill>
            <a:srgbClr val="00FF00"/>
          </a:solidFill>
          <a:ln w="9525">
            <a:solidFill>
              <a:schemeClr val="tx1"/>
            </a:solidFill>
            <a:round/>
            <a:headEnd/>
            <a:tailEnd/>
          </a:ln>
        </p:spPr>
        <p:txBody>
          <a:bodyPr/>
          <a:lstStyle/>
          <a:p>
            <a:pPr eaLnBrk="0" hangingPunct="0"/>
            <a:endParaRPr lang="es-AR">
              <a:latin typeface="Zapf Dingbats"/>
            </a:endParaRPr>
          </a:p>
        </p:txBody>
      </p:sp>
      <p:sp>
        <p:nvSpPr>
          <p:cNvPr id="22" name="21 Elipse"/>
          <p:cNvSpPr>
            <a:spLocks noChangeArrowheads="1"/>
          </p:cNvSpPr>
          <p:nvPr/>
        </p:nvSpPr>
        <p:spPr bwMode="auto">
          <a:xfrm>
            <a:off x="7035800" y="3381375"/>
            <a:ext cx="200025" cy="209550"/>
          </a:xfrm>
          <a:prstGeom prst="ellipse">
            <a:avLst/>
          </a:prstGeom>
          <a:solidFill>
            <a:srgbClr val="FFFF00"/>
          </a:solidFill>
          <a:ln w="9525">
            <a:solidFill>
              <a:schemeClr val="tx1"/>
            </a:solidFill>
            <a:round/>
            <a:headEnd/>
            <a:tailEnd/>
          </a:ln>
        </p:spPr>
        <p:txBody>
          <a:bodyPr/>
          <a:lstStyle/>
          <a:p>
            <a:pPr eaLnBrk="0" hangingPunct="0"/>
            <a:endParaRPr lang="es-AR">
              <a:latin typeface="Zapf Dingbats"/>
            </a:endParaRPr>
          </a:p>
        </p:txBody>
      </p:sp>
      <p:sp>
        <p:nvSpPr>
          <p:cNvPr id="25" name="24 Elipse"/>
          <p:cNvSpPr>
            <a:spLocks noChangeArrowheads="1"/>
          </p:cNvSpPr>
          <p:nvPr/>
        </p:nvSpPr>
        <p:spPr bwMode="auto">
          <a:xfrm>
            <a:off x="6057900" y="3209925"/>
            <a:ext cx="200025" cy="209550"/>
          </a:xfrm>
          <a:prstGeom prst="ellipse">
            <a:avLst/>
          </a:prstGeom>
          <a:solidFill>
            <a:srgbClr val="FFFF00"/>
          </a:solidFill>
          <a:ln w="9525">
            <a:solidFill>
              <a:schemeClr val="tx1"/>
            </a:solidFill>
            <a:round/>
            <a:headEnd/>
            <a:tailEnd/>
          </a:ln>
        </p:spPr>
        <p:txBody>
          <a:bodyPr/>
          <a:lstStyle/>
          <a:p>
            <a:pPr eaLnBrk="0" hangingPunct="0"/>
            <a:endParaRPr lang="es-AR">
              <a:latin typeface="Zapf Dingbats"/>
            </a:endParaRPr>
          </a:p>
        </p:txBody>
      </p:sp>
      <p:sp>
        <p:nvSpPr>
          <p:cNvPr id="28" name="27 Elipse"/>
          <p:cNvSpPr>
            <a:spLocks noChangeArrowheads="1"/>
          </p:cNvSpPr>
          <p:nvPr/>
        </p:nvSpPr>
        <p:spPr bwMode="auto">
          <a:xfrm>
            <a:off x="7277100" y="5000625"/>
            <a:ext cx="180975" cy="161925"/>
          </a:xfrm>
          <a:prstGeom prst="ellipse">
            <a:avLst/>
          </a:prstGeom>
          <a:solidFill>
            <a:srgbClr val="7030A0"/>
          </a:solidFill>
          <a:ln w="9525">
            <a:solidFill>
              <a:schemeClr val="tx1"/>
            </a:solidFill>
            <a:round/>
            <a:headEnd/>
            <a:tailEnd/>
          </a:ln>
        </p:spPr>
        <p:txBody>
          <a:bodyPr/>
          <a:lstStyle/>
          <a:p>
            <a:pPr eaLnBrk="0" hangingPunct="0"/>
            <a:endParaRPr lang="es-AR">
              <a:latin typeface="Zapf Dingbats"/>
            </a:endParaRPr>
          </a:p>
        </p:txBody>
      </p:sp>
      <p:sp>
        <p:nvSpPr>
          <p:cNvPr id="33" name="32 Elipse"/>
          <p:cNvSpPr>
            <a:spLocks noChangeArrowheads="1"/>
          </p:cNvSpPr>
          <p:nvPr/>
        </p:nvSpPr>
        <p:spPr bwMode="auto">
          <a:xfrm>
            <a:off x="7324725" y="5153025"/>
            <a:ext cx="200025" cy="209550"/>
          </a:xfrm>
          <a:prstGeom prst="ellipse">
            <a:avLst/>
          </a:prstGeom>
          <a:solidFill>
            <a:srgbClr val="FFFF00"/>
          </a:solidFill>
          <a:ln w="9525">
            <a:solidFill>
              <a:schemeClr val="tx1"/>
            </a:solidFill>
            <a:round/>
            <a:headEnd/>
            <a:tailEnd/>
          </a:ln>
        </p:spPr>
        <p:txBody>
          <a:bodyPr/>
          <a:lstStyle/>
          <a:p>
            <a:pPr eaLnBrk="0" hangingPunct="0"/>
            <a:endParaRPr lang="es-AR">
              <a:latin typeface="Zapf Dingbats"/>
            </a:endParaRPr>
          </a:p>
        </p:txBody>
      </p:sp>
      <p:sp>
        <p:nvSpPr>
          <p:cNvPr id="36" name="35 Elipse"/>
          <p:cNvSpPr>
            <a:spLocks noChangeArrowheads="1"/>
          </p:cNvSpPr>
          <p:nvPr/>
        </p:nvSpPr>
        <p:spPr bwMode="auto">
          <a:xfrm>
            <a:off x="6629400" y="3581400"/>
            <a:ext cx="171450" cy="161925"/>
          </a:xfrm>
          <a:prstGeom prst="ellipse">
            <a:avLst/>
          </a:prstGeom>
          <a:solidFill>
            <a:srgbClr val="FFFF00"/>
          </a:solidFill>
          <a:ln w="9525">
            <a:solidFill>
              <a:schemeClr val="tx1"/>
            </a:solidFill>
            <a:round/>
            <a:headEnd/>
            <a:tailEnd/>
          </a:ln>
        </p:spPr>
        <p:txBody>
          <a:bodyPr/>
          <a:lstStyle/>
          <a:p>
            <a:pPr eaLnBrk="0" hangingPunct="0"/>
            <a:endParaRPr lang="es-AR">
              <a:latin typeface="Zapf Dingbats"/>
            </a:endParaRPr>
          </a:p>
        </p:txBody>
      </p:sp>
      <p:sp>
        <p:nvSpPr>
          <p:cNvPr id="26" name="25 Elipse"/>
          <p:cNvSpPr>
            <a:spLocks noChangeArrowheads="1"/>
          </p:cNvSpPr>
          <p:nvPr/>
        </p:nvSpPr>
        <p:spPr bwMode="auto">
          <a:xfrm>
            <a:off x="7235825" y="4545013"/>
            <a:ext cx="200025" cy="209550"/>
          </a:xfrm>
          <a:prstGeom prst="ellipse">
            <a:avLst/>
          </a:prstGeom>
          <a:solidFill>
            <a:srgbClr val="FFFF00"/>
          </a:solidFill>
          <a:ln w="9525">
            <a:solidFill>
              <a:schemeClr val="tx1"/>
            </a:solidFill>
            <a:round/>
            <a:headEnd/>
            <a:tailEnd/>
          </a:ln>
        </p:spPr>
        <p:txBody>
          <a:bodyPr/>
          <a:lstStyle/>
          <a:p>
            <a:pPr eaLnBrk="0" hangingPunct="0"/>
            <a:endParaRPr lang="es-AR">
              <a:latin typeface="Zapf Dingbats"/>
            </a:endParaRPr>
          </a:p>
        </p:txBody>
      </p:sp>
      <p:sp>
        <p:nvSpPr>
          <p:cNvPr id="32" name="31 Elipse"/>
          <p:cNvSpPr>
            <a:spLocks noChangeArrowheads="1"/>
          </p:cNvSpPr>
          <p:nvPr/>
        </p:nvSpPr>
        <p:spPr bwMode="auto">
          <a:xfrm>
            <a:off x="6948488" y="4298950"/>
            <a:ext cx="200025" cy="209550"/>
          </a:xfrm>
          <a:prstGeom prst="ellipse">
            <a:avLst/>
          </a:prstGeom>
          <a:solidFill>
            <a:srgbClr val="00FF00"/>
          </a:solidFill>
          <a:ln w="9525">
            <a:solidFill>
              <a:schemeClr val="tx1"/>
            </a:solidFill>
            <a:round/>
            <a:headEnd/>
            <a:tailEnd/>
          </a:ln>
        </p:spPr>
        <p:txBody>
          <a:bodyPr/>
          <a:lstStyle/>
          <a:p>
            <a:pPr eaLnBrk="0" hangingPunct="0"/>
            <a:endParaRPr lang="es-AR">
              <a:latin typeface="Zapf Dingbats"/>
            </a:endParaRPr>
          </a:p>
        </p:txBody>
      </p:sp>
      <p:sp>
        <p:nvSpPr>
          <p:cNvPr id="39" name="38 Elipse"/>
          <p:cNvSpPr>
            <a:spLocks noChangeArrowheads="1"/>
          </p:cNvSpPr>
          <p:nvPr/>
        </p:nvSpPr>
        <p:spPr bwMode="auto">
          <a:xfrm>
            <a:off x="6732588" y="2060575"/>
            <a:ext cx="180975" cy="161925"/>
          </a:xfrm>
          <a:prstGeom prst="ellipse">
            <a:avLst/>
          </a:prstGeom>
          <a:solidFill>
            <a:srgbClr val="7030A0"/>
          </a:solidFill>
          <a:ln w="9525">
            <a:solidFill>
              <a:schemeClr val="tx1"/>
            </a:solidFill>
            <a:round/>
            <a:headEnd/>
            <a:tailEnd/>
          </a:ln>
        </p:spPr>
        <p:txBody>
          <a:bodyPr/>
          <a:lstStyle/>
          <a:p>
            <a:pPr eaLnBrk="0" hangingPunct="0"/>
            <a:endParaRPr lang="es-AR">
              <a:latin typeface="Zapf Dingbats"/>
            </a:endParaRPr>
          </a:p>
        </p:txBody>
      </p:sp>
      <p:sp>
        <p:nvSpPr>
          <p:cNvPr id="40" name="39 Elipse"/>
          <p:cNvSpPr>
            <a:spLocks noChangeArrowheads="1"/>
          </p:cNvSpPr>
          <p:nvPr/>
        </p:nvSpPr>
        <p:spPr bwMode="auto">
          <a:xfrm>
            <a:off x="7019925" y="5307013"/>
            <a:ext cx="200025" cy="209550"/>
          </a:xfrm>
          <a:prstGeom prst="ellipse">
            <a:avLst/>
          </a:prstGeom>
          <a:solidFill>
            <a:srgbClr val="00FF00"/>
          </a:solidFill>
          <a:ln w="9525">
            <a:solidFill>
              <a:schemeClr val="tx1"/>
            </a:solidFill>
            <a:round/>
            <a:headEnd/>
            <a:tailEnd/>
          </a:ln>
        </p:spPr>
        <p:txBody>
          <a:bodyPr/>
          <a:lstStyle/>
          <a:p>
            <a:pPr eaLnBrk="0" hangingPunct="0"/>
            <a:endParaRPr lang="es-AR">
              <a:latin typeface="Zapf Dingbats"/>
            </a:endParaRPr>
          </a:p>
        </p:txBody>
      </p:sp>
      <p:sp>
        <p:nvSpPr>
          <p:cNvPr id="2" name="19 Elipse"/>
          <p:cNvSpPr>
            <a:spLocks noChangeArrowheads="1"/>
          </p:cNvSpPr>
          <p:nvPr/>
        </p:nvSpPr>
        <p:spPr bwMode="auto">
          <a:xfrm>
            <a:off x="6732588" y="4005263"/>
            <a:ext cx="200025" cy="209550"/>
          </a:xfrm>
          <a:prstGeom prst="ellipse">
            <a:avLst/>
          </a:prstGeom>
          <a:solidFill>
            <a:srgbClr val="00FF00"/>
          </a:solidFill>
          <a:ln w="9525">
            <a:solidFill>
              <a:schemeClr val="tx1"/>
            </a:solidFill>
            <a:round/>
            <a:headEnd/>
            <a:tailEnd/>
          </a:ln>
        </p:spPr>
        <p:txBody>
          <a:bodyPr/>
          <a:lstStyle/>
          <a:p>
            <a:pPr eaLnBrk="0" hangingPunct="0"/>
            <a:endParaRPr lang="es-AR">
              <a:latin typeface="Zapf Dingbats"/>
            </a:endParaRPr>
          </a:p>
        </p:txBody>
      </p:sp>
      <p:sp>
        <p:nvSpPr>
          <p:cNvPr id="11284" name="Rectangle 37"/>
          <p:cNvSpPr>
            <a:spLocks noChangeArrowheads="1"/>
          </p:cNvSpPr>
          <p:nvPr/>
        </p:nvSpPr>
        <p:spPr bwMode="auto">
          <a:xfrm>
            <a:off x="395288" y="5876925"/>
            <a:ext cx="4572000" cy="336550"/>
          </a:xfrm>
          <a:prstGeom prst="rect">
            <a:avLst/>
          </a:prstGeom>
          <a:noFill/>
          <a:ln w="9525">
            <a:noFill/>
            <a:miter lim="800000"/>
            <a:headEnd/>
            <a:tailEnd/>
          </a:ln>
        </p:spPr>
        <p:txBody>
          <a:bodyPr>
            <a:spAutoFit/>
          </a:bodyPr>
          <a:lstStyle/>
          <a:p>
            <a:r>
              <a:rPr lang="es-HN" sz="800" b="1"/>
              <a:t>http://www.paho.org/portalinvestigacion/evipnet</a:t>
            </a:r>
          </a:p>
          <a:p>
            <a:r>
              <a:rPr lang="es-HN" sz="800" b="1" u="sng"/>
              <a:t>http://www.evipnet.org/php/index.php</a:t>
            </a:r>
            <a:endParaRPr lang="en-US" sz="800" b="1" u="sng"/>
          </a:p>
        </p:txBody>
      </p:sp>
      <p:sp>
        <p:nvSpPr>
          <p:cNvPr id="32796" name="Text Box 28"/>
          <p:cNvSpPr txBox="1">
            <a:spLocks noChangeArrowheads="1"/>
          </p:cNvSpPr>
          <p:nvPr/>
        </p:nvSpPr>
        <p:spPr bwMode="auto">
          <a:xfrm>
            <a:off x="250825" y="1147763"/>
            <a:ext cx="2879725" cy="5594350"/>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a:spAutoFit/>
          </a:bodyPr>
          <a:lstStyle/>
          <a:p>
            <a:pPr>
              <a:spcBef>
                <a:spcPct val="50000"/>
              </a:spcBef>
              <a:defRPr/>
            </a:pPr>
            <a:r>
              <a:rPr lang="en-US" sz="1800" b="1">
                <a:solidFill>
                  <a:schemeClr val="bg1"/>
                </a:solidFill>
              </a:rPr>
              <a:t>Países del lanzamiento de EVIPNet 2007</a:t>
            </a:r>
          </a:p>
          <a:p>
            <a:pPr>
              <a:spcBef>
                <a:spcPct val="50000"/>
              </a:spcBef>
              <a:defRPr/>
            </a:pPr>
            <a:r>
              <a:rPr lang="en-US" sz="1800" b="1">
                <a:solidFill>
                  <a:srgbClr val="FFFF00"/>
                </a:solidFill>
              </a:rPr>
              <a:t>Argentina</a:t>
            </a:r>
          </a:p>
          <a:p>
            <a:pPr>
              <a:spcBef>
                <a:spcPct val="50000"/>
              </a:spcBef>
              <a:defRPr/>
            </a:pPr>
            <a:r>
              <a:rPr lang="en-US" sz="1800" b="1">
                <a:solidFill>
                  <a:srgbClr val="FFFF00"/>
                </a:solidFill>
              </a:rPr>
              <a:t>Bolivia</a:t>
            </a:r>
          </a:p>
          <a:p>
            <a:pPr>
              <a:spcBef>
                <a:spcPct val="50000"/>
              </a:spcBef>
              <a:defRPr/>
            </a:pPr>
            <a:r>
              <a:rPr lang="en-US" sz="1800" b="1">
                <a:solidFill>
                  <a:srgbClr val="00FF00"/>
                </a:solidFill>
              </a:rPr>
              <a:t>Brasil</a:t>
            </a:r>
          </a:p>
          <a:p>
            <a:pPr>
              <a:spcBef>
                <a:spcPct val="50000"/>
              </a:spcBef>
              <a:defRPr/>
            </a:pPr>
            <a:r>
              <a:rPr lang="en-US" sz="1800" b="1">
                <a:solidFill>
                  <a:srgbClr val="00FF00"/>
                </a:solidFill>
              </a:rPr>
              <a:t>Chile</a:t>
            </a:r>
          </a:p>
          <a:p>
            <a:pPr>
              <a:spcBef>
                <a:spcPct val="50000"/>
              </a:spcBef>
              <a:defRPr/>
            </a:pPr>
            <a:r>
              <a:rPr lang="en-US" sz="1800" b="1">
                <a:solidFill>
                  <a:srgbClr val="FFFF00"/>
                </a:solidFill>
              </a:rPr>
              <a:t>Costa Rica</a:t>
            </a:r>
          </a:p>
          <a:p>
            <a:pPr>
              <a:spcBef>
                <a:spcPct val="50000"/>
              </a:spcBef>
              <a:defRPr/>
            </a:pPr>
            <a:r>
              <a:rPr lang="en-US" sz="1800" b="1">
                <a:solidFill>
                  <a:srgbClr val="FFFF00"/>
                </a:solidFill>
              </a:rPr>
              <a:t>Colombia</a:t>
            </a:r>
          </a:p>
          <a:p>
            <a:pPr>
              <a:spcBef>
                <a:spcPct val="50000"/>
              </a:spcBef>
              <a:defRPr/>
            </a:pPr>
            <a:r>
              <a:rPr lang="en-US" sz="1800" b="1">
                <a:solidFill>
                  <a:srgbClr val="FFFF00"/>
                </a:solidFill>
              </a:rPr>
              <a:t>Mexico</a:t>
            </a:r>
          </a:p>
          <a:p>
            <a:pPr>
              <a:spcBef>
                <a:spcPct val="50000"/>
              </a:spcBef>
              <a:defRPr/>
            </a:pPr>
            <a:r>
              <a:rPr lang="en-US" sz="1800" b="1">
                <a:solidFill>
                  <a:srgbClr val="00FF00"/>
                </a:solidFill>
              </a:rPr>
              <a:t>La Frontera</a:t>
            </a:r>
          </a:p>
          <a:p>
            <a:pPr>
              <a:spcBef>
                <a:spcPct val="50000"/>
              </a:spcBef>
              <a:defRPr/>
            </a:pPr>
            <a:r>
              <a:rPr lang="en-US" sz="1800" b="1">
                <a:solidFill>
                  <a:srgbClr val="00FF00"/>
                </a:solidFill>
              </a:rPr>
              <a:t>Paraguay</a:t>
            </a:r>
          </a:p>
          <a:p>
            <a:pPr>
              <a:spcBef>
                <a:spcPct val="50000"/>
              </a:spcBef>
              <a:defRPr/>
            </a:pPr>
            <a:r>
              <a:rPr lang="en-US" sz="1800" b="1">
                <a:solidFill>
                  <a:srgbClr val="FFFF00"/>
                </a:solidFill>
              </a:rPr>
              <a:t>Puerto Rico</a:t>
            </a:r>
          </a:p>
          <a:p>
            <a:pPr>
              <a:spcBef>
                <a:spcPct val="50000"/>
              </a:spcBef>
              <a:defRPr/>
            </a:pPr>
            <a:r>
              <a:rPr lang="en-US" sz="1800" b="1">
                <a:solidFill>
                  <a:srgbClr val="00FF00"/>
                </a:solidFill>
              </a:rPr>
              <a:t>Trinidad y Tobago</a:t>
            </a:r>
          </a:p>
          <a:p>
            <a:pPr>
              <a:spcBef>
                <a:spcPct val="50000"/>
              </a:spcBef>
              <a:defRPr/>
            </a:pPr>
            <a:endParaRPr lang="en-US" sz="1800" b="1"/>
          </a:p>
        </p:txBody>
      </p:sp>
      <p:sp>
        <p:nvSpPr>
          <p:cNvPr id="3" name="32 Elipse"/>
          <p:cNvSpPr>
            <a:spLocks noChangeArrowheads="1"/>
          </p:cNvSpPr>
          <p:nvPr/>
        </p:nvSpPr>
        <p:spPr bwMode="auto">
          <a:xfrm>
            <a:off x="6964363" y="3867150"/>
            <a:ext cx="200025" cy="209550"/>
          </a:xfrm>
          <a:prstGeom prst="ellipse">
            <a:avLst/>
          </a:prstGeom>
          <a:solidFill>
            <a:srgbClr val="FFFF00"/>
          </a:solidFill>
          <a:ln w="9525">
            <a:solidFill>
              <a:schemeClr val="tx1"/>
            </a:solidFill>
            <a:round/>
            <a:headEnd/>
            <a:tailEnd/>
          </a:ln>
        </p:spPr>
        <p:txBody>
          <a:bodyPr/>
          <a:lstStyle/>
          <a:p>
            <a:pPr eaLnBrk="0" hangingPunct="0"/>
            <a:endParaRPr lang="es-AR">
              <a:latin typeface="Zapf Dingbats"/>
            </a:endParaRPr>
          </a:p>
        </p:txBody>
      </p:sp>
      <p:sp>
        <p:nvSpPr>
          <p:cNvPr id="32803" name="Text Box 35"/>
          <p:cNvSpPr txBox="1">
            <a:spLocks noChangeArrowheads="1"/>
          </p:cNvSpPr>
          <p:nvPr/>
        </p:nvSpPr>
        <p:spPr bwMode="auto">
          <a:xfrm>
            <a:off x="3419475" y="3213100"/>
            <a:ext cx="1657350" cy="4616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400" b="1" dirty="0" smtClean="0"/>
              <a:t>2012</a:t>
            </a:r>
            <a:endParaRPr lang="en-US" sz="24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Impact</a:t>
            </a:r>
            <a:r>
              <a:rPr lang="es-MX" dirty="0" smtClean="0"/>
              <a:t> </a:t>
            </a:r>
            <a:r>
              <a:rPr lang="es-MX" dirty="0" err="1" smtClean="0"/>
              <a:t>evaluation</a:t>
            </a:r>
            <a:endParaRPr lang="es-CL" dirty="0"/>
          </a:p>
        </p:txBody>
      </p:sp>
      <p:pic>
        <p:nvPicPr>
          <p:cNvPr id="3075" name="Picture 3"/>
          <p:cNvPicPr>
            <a:picLocks noGrp="1" noChangeAspect="1" noChangeArrowheads="1"/>
          </p:cNvPicPr>
          <p:nvPr>
            <p:ph sz="half" idx="2"/>
          </p:nvPr>
        </p:nvPicPr>
        <p:blipFill>
          <a:blip r:embed="rId2"/>
          <a:srcRect l="34171" t="13695" r="31811" b="6198"/>
          <a:stretch>
            <a:fillRect/>
          </a:stretch>
        </p:blipFill>
        <p:spPr bwMode="auto">
          <a:xfrm>
            <a:off x="4929190" y="1762780"/>
            <a:ext cx="3643338" cy="4823780"/>
          </a:xfrm>
          <a:prstGeom prst="rect">
            <a:avLst/>
          </a:prstGeom>
          <a:noFill/>
          <a:ln w="9525">
            <a:noFill/>
            <a:miter lim="800000"/>
            <a:headEnd/>
            <a:tailEnd/>
          </a:ln>
          <a:effectLst/>
        </p:spPr>
      </p:pic>
      <p:pic>
        <p:nvPicPr>
          <p:cNvPr id="3076" name="Picture 4"/>
          <p:cNvPicPr>
            <a:picLocks noGrp="1" noChangeAspect="1" noChangeArrowheads="1"/>
          </p:cNvPicPr>
          <p:nvPr>
            <p:ph sz="half" idx="1"/>
          </p:nvPr>
        </p:nvPicPr>
        <p:blipFill>
          <a:blip r:embed="rId3"/>
          <a:srcRect l="20518" t="20496" r="21109" b="7142"/>
          <a:stretch>
            <a:fillRect/>
          </a:stretch>
        </p:blipFill>
        <p:spPr bwMode="auto">
          <a:xfrm>
            <a:off x="568366" y="3000372"/>
            <a:ext cx="4202418" cy="2928958"/>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l="2745" t="54688" r="2818" b="10156"/>
          <a:stretch>
            <a:fillRect/>
          </a:stretch>
        </p:blipFill>
        <p:spPr bwMode="auto">
          <a:xfrm>
            <a:off x="-1" y="1785926"/>
            <a:ext cx="5119721"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Challenges</a:t>
            </a:r>
            <a:r>
              <a:rPr lang="es-MX" dirty="0" smtClean="0"/>
              <a:t> 1</a:t>
            </a:r>
            <a:endParaRPr lang="es-CL" dirty="0"/>
          </a:p>
        </p:txBody>
      </p:sp>
      <p:sp>
        <p:nvSpPr>
          <p:cNvPr id="3" name="2 Marcador de contenido"/>
          <p:cNvSpPr>
            <a:spLocks noGrp="1"/>
          </p:cNvSpPr>
          <p:nvPr>
            <p:ph idx="1"/>
          </p:nvPr>
        </p:nvSpPr>
        <p:spPr/>
        <p:txBody>
          <a:bodyPr>
            <a:normAutofit fontScale="85000" lnSpcReduction="10000"/>
          </a:bodyPr>
          <a:lstStyle/>
          <a:p>
            <a:r>
              <a:rPr lang="es-MX" dirty="0" err="1" smtClean="0"/>
              <a:t>Sustainability</a:t>
            </a:r>
            <a:endParaRPr lang="es-MX" dirty="0" smtClean="0"/>
          </a:p>
          <a:p>
            <a:pPr lvl="1"/>
            <a:r>
              <a:rPr lang="es-MX" dirty="0" smtClean="0"/>
              <a:t>At </a:t>
            </a:r>
            <a:r>
              <a:rPr lang="es-MX" dirty="0" err="1" smtClean="0"/>
              <a:t>national</a:t>
            </a:r>
            <a:r>
              <a:rPr lang="es-MX" dirty="0" smtClean="0"/>
              <a:t> and regional </a:t>
            </a:r>
            <a:r>
              <a:rPr lang="es-MX" dirty="0" err="1" smtClean="0"/>
              <a:t>levels</a:t>
            </a:r>
            <a:r>
              <a:rPr lang="es-MX" dirty="0" smtClean="0"/>
              <a:t> (</a:t>
            </a:r>
            <a:r>
              <a:rPr lang="es-MX" dirty="0" err="1" smtClean="0"/>
              <a:t>e.g.</a:t>
            </a:r>
            <a:r>
              <a:rPr lang="es-MX" dirty="0" smtClean="0"/>
              <a:t> </a:t>
            </a:r>
            <a:r>
              <a:rPr lang="es-MX" dirty="0" err="1" smtClean="0"/>
              <a:t>national</a:t>
            </a:r>
            <a:r>
              <a:rPr lang="es-MX" dirty="0" smtClean="0"/>
              <a:t> </a:t>
            </a:r>
            <a:r>
              <a:rPr lang="es-MX" dirty="0" err="1" smtClean="0"/>
              <a:t>EVIPNet</a:t>
            </a:r>
            <a:r>
              <a:rPr lang="es-MX" dirty="0" smtClean="0"/>
              <a:t> </a:t>
            </a:r>
            <a:r>
              <a:rPr lang="es-MX" dirty="0" err="1" smtClean="0"/>
              <a:t>teams</a:t>
            </a:r>
            <a:r>
              <a:rPr lang="es-MX" dirty="0" smtClean="0"/>
              <a:t>, </a:t>
            </a:r>
            <a:r>
              <a:rPr lang="es-MX" dirty="0" err="1" smtClean="0"/>
              <a:t>EVIPNet</a:t>
            </a:r>
            <a:r>
              <a:rPr lang="es-MX" dirty="0" smtClean="0"/>
              <a:t> </a:t>
            </a:r>
            <a:r>
              <a:rPr lang="es-MX" dirty="0" err="1" smtClean="0"/>
              <a:t>Secretariat</a:t>
            </a:r>
            <a:r>
              <a:rPr lang="es-MX" dirty="0" smtClean="0"/>
              <a:t> &amp; </a:t>
            </a:r>
            <a:r>
              <a:rPr lang="es-MX" dirty="0" err="1" smtClean="0"/>
              <a:t>Resource</a:t>
            </a:r>
            <a:r>
              <a:rPr lang="es-MX" dirty="0" smtClean="0"/>
              <a:t> </a:t>
            </a:r>
            <a:r>
              <a:rPr lang="es-MX" dirty="0" err="1" smtClean="0"/>
              <a:t>Group</a:t>
            </a:r>
            <a:r>
              <a:rPr lang="es-MX" dirty="0" smtClean="0"/>
              <a:t>)</a:t>
            </a:r>
          </a:p>
          <a:p>
            <a:pPr lvl="1"/>
            <a:r>
              <a:rPr lang="es-MX" dirty="0" err="1" smtClean="0"/>
              <a:t>Financial</a:t>
            </a:r>
            <a:r>
              <a:rPr lang="es-MX" dirty="0" smtClean="0"/>
              <a:t> </a:t>
            </a:r>
            <a:r>
              <a:rPr lang="es-MX" dirty="0" err="1" smtClean="0"/>
              <a:t>sustainability</a:t>
            </a:r>
            <a:r>
              <a:rPr lang="es-MX" dirty="0" smtClean="0"/>
              <a:t>: </a:t>
            </a:r>
            <a:r>
              <a:rPr lang="es-MX" dirty="0" err="1" smtClean="0"/>
              <a:t>who</a:t>
            </a:r>
            <a:r>
              <a:rPr lang="es-MX" dirty="0" smtClean="0"/>
              <a:t> </a:t>
            </a:r>
            <a:r>
              <a:rPr lang="es-MX" dirty="0" err="1" smtClean="0"/>
              <a:t>is</a:t>
            </a:r>
            <a:r>
              <a:rPr lang="es-MX" dirty="0" smtClean="0"/>
              <a:t> </a:t>
            </a:r>
            <a:r>
              <a:rPr lang="es-MX" dirty="0" err="1" smtClean="0"/>
              <a:t>the</a:t>
            </a:r>
            <a:r>
              <a:rPr lang="es-MX" dirty="0" smtClean="0"/>
              <a:t> </a:t>
            </a:r>
            <a:r>
              <a:rPr lang="es-MX" dirty="0" err="1" smtClean="0"/>
              <a:t>responsible</a:t>
            </a:r>
            <a:r>
              <a:rPr lang="es-MX" dirty="0" smtClean="0"/>
              <a:t>/</a:t>
            </a:r>
            <a:r>
              <a:rPr lang="es-MX" dirty="0" err="1" smtClean="0"/>
              <a:t>accountable</a:t>
            </a:r>
            <a:r>
              <a:rPr lang="es-MX" dirty="0" smtClean="0"/>
              <a:t>?</a:t>
            </a:r>
          </a:p>
          <a:p>
            <a:r>
              <a:rPr lang="es-MX" dirty="0" smtClean="0"/>
              <a:t>New </a:t>
            </a:r>
            <a:r>
              <a:rPr lang="es-MX" dirty="0" err="1" smtClean="0"/>
              <a:t>products</a:t>
            </a:r>
            <a:r>
              <a:rPr lang="es-MX" dirty="0" smtClean="0"/>
              <a:t>/</a:t>
            </a:r>
            <a:r>
              <a:rPr lang="es-MX" dirty="0" err="1" smtClean="0"/>
              <a:t>activities</a:t>
            </a:r>
            <a:endParaRPr lang="es-MX" dirty="0" smtClean="0"/>
          </a:p>
          <a:p>
            <a:pPr lvl="1"/>
            <a:r>
              <a:rPr lang="es-MX" dirty="0" err="1" smtClean="0"/>
              <a:t>Going</a:t>
            </a:r>
            <a:r>
              <a:rPr lang="es-MX" dirty="0" smtClean="0"/>
              <a:t> </a:t>
            </a:r>
            <a:r>
              <a:rPr lang="es-MX" dirty="0" err="1" smtClean="0"/>
              <a:t>beyond</a:t>
            </a:r>
            <a:r>
              <a:rPr lang="es-MX" dirty="0" smtClean="0"/>
              <a:t> </a:t>
            </a:r>
            <a:r>
              <a:rPr lang="es-MX" dirty="0" err="1" smtClean="0"/>
              <a:t>evidence</a:t>
            </a:r>
            <a:r>
              <a:rPr lang="es-MX" dirty="0" smtClean="0"/>
              <a:t> </a:t>
            </a:r>
            <a:r>
              <a:rPr lang="es-MX" dirty="0" err="1" smtClean="0"/>
              <a:t>briefs</a:t>
            </a:r>
            <a:r>
              <a:rPr lang="es-MX" dirty="0" smtClean="0"/>
              <a:t> &amp; </a:t>
            </a:r>
            <a:r>
              <a:rPr lang="es-MX" dirty="0" err="1" smtClean="0"/>
              <a:t>policy</a:t>
            </a:r>
            <a:r>
              <a:rPr lang="es-MX" dirty="0" smtClean="0"/>
              <a:t> dialogues (</a:t>
            </a:r>
            <a:r>
              <a:rPr lang="es-MX" dirty="0" err="1" smtClean="0"/>
              <a:t>e.g.</a:t>
            </a:r>
            <a:r>
              <a:rPr lang="es-MX" dirty="0" smtClean="0"/>
              <a:t> </a:t>
            </a:r>
            <a:r>
              <a:rPr lang="es-MX" dirty="0" err="1" smtClean="0"/>
              <a:t>rapid</a:t>
            </a:r>
            <a:r>
              <a:rPr lang="es-MX" dirty="0" smtClean="0"/>
              <a:t> response </a:t>
            </a:r>
            <a:r>
              <a:rPr lang="es-MX" dirty="0" err="1" smtClean="0"/>
              <a:t>units</a:t>
            </a:r>
            <a:r>
              <a:rPr lang="es-MX" dirty="0" smtClean="0"/>
              <a:t>)</a:t>
            </a:r>
          </a:p>
          <a:p>
            <a:r>
              <a:rPr lang="es-MX" dirty="0" err="1" smtClean="0"/>
              <a:t>Involvement</a:t>
            </a:r>
            <a:r>
              <a:rPr lang="es-MX" dirty="0" smtClean="0"/>
              <a:t> of civil </a:t>
            </a:r>
            <a:r>
              <a:rPr lang="es-MX" dirty="0" err="1" smtClean="0"/>
              <a:t>society</a:t>
            </a:r>
            <a:r>
              <a:rPr lang="es-MX" dirty="0" smtClean="0"/>
              <a:t>, </a:t>
            </a:r>
            <a:r>
              <a:rPr lang="es-MX" dirty="0" err="1" smtClean="0"/>
              <a:t>the</a:t>
            </a:r>
            <a:r>
              <a:rPr lang="es-MX" dirty="0" smtClean="0"/>
              <a:t> media</a:t>
            </a:r>
          </a:p>
          <a:p>
            <a:r>
              <a:rPr lang="es-MX" dirty="0" smtClean="0"/>
              <a:t>Global </a:t>
            </a:r>
            <a:r>
              <a:rPr lang="es-MX" dirty="0" err="1" smtClean="0"/>
              <a:t>evidence</a:t>
            </a:r>
            <a:r>
              <a:rPr lang="es-MX" dirty="0" smtClean="0"/>
              <a:t> versus local </a:t>
            </a:r>
            <a:r>
              <a:rPr lang="es-MX" dirty="0" err="1" smtClean="0"/>
              <a:t>decisions</a:t>
            </a:r>
            <a:endParaRPr lang="es-MX" dirty="0" smtClean="0"/>
          </a:p>
          <a:p>
            <a:r>
              <a:rPr lang="es-MX" dirty="0" err="1" smtClean="0"/>
              <a:t>What</a:t>
            </a:r>
            <a:r>
              <a:rPr lang="es-MX" dirty="0" smtClean="0"/>
              <a:t> are </a:t>
            </a:r>
            <a:r>
              <a:rPr lang="es-MX" dirty="0" err="1" smtClean="0"/>
              <a:t>the</a:t>
            </a:r>
            <a:r>
              <a:rPr lang="es-MX" dirty="0" smtClean="0"/>
              <a:t> </a:t>
            </a:r>
            <a:r>
              <a:rPr lang="es-MX" dirty="0" err="1" smtClean="0"/>
              <a:t>core</a:t>
            </a:r>
            <a:r>
              <a:rPr lang="es-MX" dirty="0" smtClean="0"/>
              <a:t> </a:t>
            </a:r>
            <a:r>
              <a:rPr lang="es-MX" dirty="0" err="1" smtClean="0"/>
              <a:t>competences</a:t>
            </a:r>
            <a:r>
              <a:rPr lang="es-MX" dirty="0" smtClean="0"/>
              <a:t> in a </a:t>
            </a:r>
            <a:r>
              <a:rPr lang="es-MX" dirty="0" err="1" smtClean="0"/>
              <a:t>EVIPNet</a:t>
            </a:r>
            <a:r>
              <a:rPr lang="es-MX" dirty="0" smtClean="0"/>
              <a:t> </a:t>
            </a:r>
            <a:r>
              <a:rPr lang="es-MX" dirty="0" err="1" smtClean="0"/>
              <a:t>team</a:t>
            </a:r>
            <a:endParaRPr lang="es-C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Challenges</a:t>
            </a:r>
            <a:r>
              <a:rPr lang="es-MX" dirty="0" smtClean="0"/>
              <a:t> 2</a:t>
            </a:r>
            <a:endParaRPr lang="es-CL" dirty="0"/>
          </a:p>
        </p:txBody>
      </p:sp>
      <p:sp>
        <p:nvSpPr>
          <p:cNvPr id="3" name="2 Marcador de contenido"/>
          <p:cNvSpPr>
            <a:spLocks noGrp="1"/>
          </p:cNvSpPr>
          <p:nvPr>
            <p:ph idx="1"/>
          </p:nvPr>
        </p:nvSpPr>
        <p:spPr/>
        <p:txBody>
          <a:bodyPr/>
          <a:lstStyle/>
          <a:p>
            <a:r>
              <a:rPr lang="es-MX" dirty="0" err="1" smtClean="0"/>
              <a:t>Impact</a:t>
            </a:r>
            <a:r>
              <a:rPr lang="es-MX" dirty="0" smtClean="0"/>
              <a:t> versus </a:t>
            </a:r>
            <a:r>
              <a:rPr lang="es-MX" dirty="0" err="1" smtClean="0"/>
              <a:t>Knowledge</a:t>
            </a:r>
            <a:r>
              <a:rPr lang="es-MX" dirty="0" smtClean="0"/>
              <a:t> </a:t>
            </a:r>
            <a:r>
              <a:rPr lang="es-MX" dirty="0" err="1" smtClean="0"/>
              <a:t>Translation</a:t>
            </a:r>
            <a:r>
              <a:rPr lang="es-MX" dirty="0" smtClean="0"/>
              <a:t> (KT)</a:t>
            </a:r>
          </a:p>
          <a:p>
            <a:r>
              <a:rPr lang="es-MX" dirty="0" err="1" smtClean="0"/>
              <a:t>Knowledge</a:t>
            </a:r>
            <a:r>
              <a:rPr lang="es-MX" dirty="0" smtClean="0"/>
              <a:t> Management &amp; </a:t>
            </a:r>
            <a:r>
              <a:rPr lang="es-MX" dirty="0" err="1" smtClean="0"/>
              <a:t>Communication</a:t>
            </a:r>
            <a:r>
              <a:rPr lang="es-MX" dirty="0" smtClean="0"/>
              <a:t> (KMC) versus KT</a:t>
            </a:r>
          </a:p>
          <a:p>
            <a:endParaRPr lang="es-C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graphicFrame>
        <p:nvGraphicFramePr>
          <p:cNvPr id="4" name="3 Marcador de contenido"/>
          <p:cNvGraphicFramePr>
            <a:graphicFrameLocks noGrp="1"/>
          </p:cNvGraphicFramePr>
          <p:nvPr>
            <p:ph idx="1"/>
          </p:nvPr>
        </p:nvGraphicFramePr>
        <p:xfrm>
          <a:off x="428596" y="0"/>
          <a:ext cx="8229600" cy="6529397"/>
        </p:xfrm>
        <a:graphic>
          <a:graphicData uri="http://schemas.openxmlformats.org/drawingml/2006/table">
            <a:tbl>
              <a:tblPr firstRow="1" bandRow="1">
                <a:tableStyleId>{5C22544A-7EE6-4342-B048-85BDC9FD1C3A}</a:tableStyleId>
              </a:tblPr>
              <a:tblGrid>
                <a:gridCol w="6972320"/>
                <a:gridCol w="1257280"/>
              </a:tblGrid>
              <a:tr h="1500197">
                <a:tc>
                  <a:txBody>
                    <a:bodyPr/>
                    <a:lstStyle/>
                    <a:p>
                      <a:r>
                        <a:rPr lang="es-CL" sz="1800" b="1" kern="1200" baseline="0" dirty="0" err="1" smtClean="0">
                          <a:solidFill>
                            <a:schemeClr val="lt1"/>
                          </a:solidFill>
                          <a:latin typeface="+mn-lt"/>
                          <a:ea typeface="+mn-ea"/>
                          <a:cs typeface="+mn-cs"/>
                        </a:rPr>
                        <a:t>Objective</a:t>
                      </a:r>
                      <a:r>
                        <a:rPr lang="es-CL" sz="1800" b="1" kern="1200" baseline="0" dirty="0" smtClean="0">
                          <a:solidFill>
                            <a:schemeClr val="lt1"/>
                          </a:solidFill>
                          <a:latin typeface="+mn-lt"/>
                          <a:ea typeface="+mn-ea"/>
                          <a:cs typeface="+mn-cs"/>
                        </a:rPr>
                        <a:t> 6.1</a:t>
                      </a:r>
                    </a:p>
                    <a:p>
                      <a:r>
                        <a:rPr lang="en-US" sz="1800" b="1" kern="1200" baseline="0" dirty="0" smtClean="0">
                          <a:solidFill>
                            <a:schemeClr val="lt1"/>
                          </a:solidFill>
                          <a:latin typeface="+mn-lt"/>
                          <a:ea typeface="+mn-ea"/>
                          <a:cs typeface="+mn-cs"/>
                        </a:rPr>
                        <a:t>Continue to encourage open access to scientific literature and to foster novel approaches to copyright and intellectual property that will allow knowledge essential for health, equity, and development to be shared</a:t>
                      </a:r>
                    </a:p>
                    <a:p>
                      <a:r>
                        <a:rPr lang="es-CL" sz="1800" b="1" kern="1200" baseline="0" dirty="0" smtClean="0">
                          <a:solidFill>
                            <a:schemeClr val="lt1"/>
                          </a:solidFill>
                          <a:latin typeface="+mn-lt"/>
                          <a:ea typeface="+mn-ea"/>
                          <a:cs typeface="+mn-cs"/>
                        </a:rPr>
                        <a:t>and </a:t>
                      </a:r>
                      <a:r>
                        <a:rPr lang="es-CL" sz="1800" b="1" kern="1200" baseline="0" dirty="0" err="1" smtClean="0">
                          <a:solidFill>
                            <a:schemeClr val="lt1"/>
                          </a:solidFill>
                          <a:latin typeface="+mn-lt"/>
                          <a:ea typeface="+mn-ea"/>
                          <a:cs typeface="+mn-cs"/>
                        </a:rPr>
                        <a:t>made</a:t>
                      </a:r>
                      <a:r>
                        <a:rPr lang="es-CL" sz="1800" b="1" kern="1200" baseline="0" dirty="0" smtClean="0">
                          <a:solidFill>
                            <a:schemeClr val="lt1"/>
                          </a:solidFill>
                          <a:latin typeface="+mn-lt"/>
                          <a:ea typeface="+mn-ea"/>
                          <a:cs typeface="+mn-cs"/>
                        </a:rPr>
                        <a:t> </a:t>
                      </a:r>
                      <a:r>
                        <a:rPr lang="es-CL" sz="1800" b="1" kern="1200" baseline="0" dirty="0" err="1" smtClean="0">
                          <a:solidFill>
                            <a:schemeClr val="lt1"/>
                          </a:solidFill>
                          <a:latin typeface="+mn-lt"/>
                          <a:ea typeface="+mn-ea"/>
                          <a:cs typeface="+mn-cs"/>
                        </a:rPr>
                        <a:t>widely</a:t>
                      </a:r>
                      <a:r>
                        <a:rPr lang="es-CL" sz="1800" b="1" kern="1200" baseline="0" dirty="0" smtClean="0">
                          <a:solidFill>
                            <a:schemeClr val="lt1"/>
                          </a:solidFill>
                          <a:latin typeface="+mn-lt"/>
                          <a:ea typeface="+mn-ea"/>
                          <a:cs typeface="+mn-cs"/>
                        </a:rPr>
                        <a:t> </a:t>
                      </a:r>
                      <a:r>
                        <a:rPr lang="es-CL" sz="1800" b="1" kern="1200" baseline="0" dirty="0" err="1" smtClean="0">
                          <a:solidFill>
                            <a:schemeClr val="lt1"/>
                          </a:solidFill>
                          <a:latin typeface="+mn-lt"/>
                          <a:ea typeface="+mn-ea"/>
                          <a:cs typeface="+mn-cs"/>
                        </a:rPr>
                        <a:t>available</a:t>
                      </a:r>
                      <a:r>
                        <a:rPr lang="es-CL" sz="1800" b="1" kern="1200" baseline="0" dirty="0" smtClean="0">
                          <a:solidFill>
                            <a:schemeClr val="lt1"/>
                          </a:solidFill>
                          <a:latin typeface="+mn-lt"/>
                          <a:ea typeface="+mn-ea"/>
                          <a:cs typeface="+mn-cs"/>
                        </a:rPr>
                        <a:t>.</a:t>
                      </a:r>
                      <a:endParaRPr lang="es-CL" dirty="0"/>
                    </a:p>
                  </a:txBody>
                  <a:tcPr/>
                </a:tc>
                <a:tc>
                  <a:txBody>
                    <a:bodyPr/>
                    <a:lstStyle/>
                    <a:p>
                      <a:endParaRPr lang="es-CL" dirty="0"/>
                    </a:p>
                  </a:txBody>
                  <a:tcPr/>
                </a:tc>
              </a:tr>
              <a:tr h="536282">
                <a:tc>
                  <a:txBody>
                    <a:bodyPr/>
                    <a:lstStyle/>
                    <a:p>
                      <a:r>
                        <a:rPr lang="es-CL" sz="1800" b="1" kern="1200" baseline="0" dirty="0" err="1" smtClean="0">
                          <a:solidFill>
                            <a:schemeClr val="dk1"/>
                          </a:solidFill>
                          <a:latin typeface="+mn-lt"/>
                          <a:ea typeface="+mn-ea"/>
                          <a:cs typeface="+mn-cs"/>
                        </a:rPr>
                        <a:t>Objective</a:t>
                      </a:r>
                      <a:r>
                        <a:rPr lang="es-CL" sz="1800" b="1" kern="1200" baseline="0" dirty="0" smtClean="0">
                          <a:solidFill>
                            <a:schemeClr val="dk1"/>
                          </a:solidFill>
                          <a:latin typeface="+mn-lt"/>
                          <a:ea typeface="+mn-ea"/>
                          <a:cs typeface="+mn-cs"/>
                        </a:rPr>
                        <a:t> 6.2</a:t>
                      </a:r>
                    </a:p>
                    <a:p>
                      <a:r>
                        <a:rPr lang="en-US" sz="1800" kern="1200" baseline="0" dirty="0" smtClean="0">
                          <a:solidFill>
                            <a:schemeClr val="dk1"/>
                          </a:solidFill>
                          <a:latin typeface="+mn-lt"/>
                          <a:ea typeface="+mn-ea"/>
                          <a:cs typeface="+mn-cs"/>
                        </a:rPr>
                        <a:t>Be an active partner in the international debate on how legal frameworks for intellectual property affect research for health, especially the impact on development and equitable access to the benefits research</a:t>
                      </a:r>
                      <a:endParaRPr lang="es-CL" dirty="0"/>
                    </a:p>
                  </a:txBody>
                  <a:tcPr/>
                </a:tc>
                <a:tc>
                  <a:txBody>
                    <a:bodyPr/>
                    <a:lstStyle/>
                    <a:p>
                      <a:endParaRPr lang="es-CL"/>
                    </a:p>
                  </a:txBody>
                  <a:tcPr/>
                </a:tc>
              </a:tr>
              <a:tr h="536282">
                <a:tc>
                  <a:txBody>
                    <a:bodyPr/>
                    <a:lstStyle/>
                    <a:p>
                      <a:r>
                        <a:rPr lang="es-CL" sz="1800" b="1" kern="1200" baseline="0" dirty="0" err="1" smtClean="0">
                          <a:solidFill>
                            <a:schemeClr val="dk1"/>
                          </a:solidFill>
                          <a:latin typeface="+mn-lt"/>
                          <a:ea typeface="+mn-ea"/>
                          <a:cs typeface="+mn-cs"/>
                        </a:rPr>
                        <a:t>Objective</a:t>
                      </a:r>
                      <a:r>
                        <a:rPr lang="es-CL" sz="1800" b="1" kern="1200" baseline="0" dirty="0" smtClean="0">
                          <a:solidFill>
                            <a:schemeClr val="dk1"/>
                          </a:solidFill>
                          <a:latin typeface="+mn-lt"/>
                          <a:ea typeface="+mn-ea"/>
                          <a:cs typeface="+mn-cs"/>
                        </a:rPr>
                        <a:t> 6.3</a:t>
                      </a:r>
                    </a:p>
                    <a:p>
                      <a:r>
                        <a:rPr lang="en-US" sz="1800" kern="1200" baseline="0" dirty="0" smtClean="0">
                          <a:solidFill>
                            <a:schemeClr val="dk1"/>
                          </a:solidFill>
                          <a:latin typeface="+mn-lt"/>
                          <a:ea typeface="+mn-ea"/>
                          <a:cs typeface="+mn-cs"/>
                        </a:rPr>
                        <a:t>Promote knowledge sharing among researchers, policy makers, and other stakeholders to foster the development and evaluation of new knowledge translation initiatives and tools in the Region</a:t>
                      </a:r>
                      <a:endParaRPr lang="es-CL" dirty="0"/>
                    </a:p>
                  </a:txBody>
                  <a:tcPr/>
                </a:tc>
                <a:tc>
                  <a:txBody>
                    <a:bodyPr/>
                    <a:lstStyle/>
                    <a:p>
                      <a:endParaRPr lang="es-CL" dirty="0"/>
                    </a:p>
                  </a:txBody>
                  <a:tcPr/>
                </a:tc>
              </a:tr>
              <a:tr h="536282">
                <a:tc>
                  <a:txBody>
                    <a:bodyPr/>
                    <a:lstStyle/>
                    <a:p>
                      <a:r>
                        <a:rPr lang="es-CL" sz="1800" b="1" kern="1200" baseline="0" dirty="0" err="1" smtClean="0">
                          <a:solidFill>
                            <a:schemeClr val="dk1"/>
                          </a:solidFill>
                          <a:latin typeface="+mn-lt"/>
                          <a:ea typeface="+mn-ea"/>
                          <a:cs typeface="+mn-cs"/>
                        </a:rPr>
                        <a:t>Objective</a:t>
                      </a:r>
                      <a:r>
                        <a:rPr lang="es-CL" sz="1800" b="1" kern="1200" baseline="0" dirty="0" smtClean="0">
                          <a:solidFill>
                            <a:schemeClr val="dk1"/>
                          </a:solidFill>
                          <a:latin typeface="+mn-lt"/>
                          <a:ea typeface="+mn-ea"/>
                          <a:cs typeface="+mn-cs"/>
                        </a:rPr>
                        <a:t> 6.4</a:t>
                      </a:r>
                    </a:p>
                    <a:p>
                      <a:r>
                        <a:rPr lang="en-US" sz="1800" kern="1200" baseline="0" dirty="0" smtClean="0">
                          <a:solidFill>
                            <a:schemeClr val="dk1"/>
                          </a:solidFill>
                          <a:latin typeface="+mn-lt"/>
                          <a:ea typeface="+mn-ea"/>
                          <a:cs typeface="+mn-cs"/>
                        </a:rPr>
                        <a:t>Seek the empowerment and participation of civil society organizations in setting priorities, generating knowledge, and harnessing research evidence</a:t>
                      </a:r>
                      <a:endParaRPr lang="es-CL" dirty="0"/>
                    </a:p>
                  </a:txBody>
                  <a:tcPr/>
                </a:tc>
                <a:tc>
                  <a:txBody>
                    <a:bodyPr/>
                    <a:lstStyle/>
                    <a:p>
                      <a:endParaRPr lang="es-CL" dirty="0"/>
                    </a:p>
                  </a:txBody>
                  <a:tcPr/>
                </a:tc>
              </a:tr>
              <a:tr h="536282">
                <a:tc>
                  <a:txBody>
                    <a:bodyPr/>
                    <a:lstStyle/>
                    <a:p>
                      <a:r>
                        <a:rPr lang="es-CL" sz="1800" b="1" kern="1200" baseline="0" dirty="0" err="1" smtClean="0">
                          <a:solidFill>
                            <a:schemeClr val="dk1"/>
                          </a:solidFill>
                          <a:latin typeface="+mn-lt"/>
                          <a:ea typeface="+mn-ea"/>
                          <a:cs typeface="+mn-cs"/>
                        </a:rPr>
                        <a:t>Objective</a:t>
                      </a:r>
                      <a:r>
                        <a:rPr lang="es-CL" sz="1800" b="1" kern="1200" baseline="0" dirty="0" smtClean="0">
                          <a:solidFill>
                            <a:schemeClr val="dk1"/>
                          </a:solidFill>
                          <a:latin typeface="+mn-lt"/>
                          <a:ea typeface="+mn-ea"/>
                          <a:cs typeface="+mn-cs"/>
                        </a:rPr>
                        <a:t> 6.5</a:t>
                      </a:r>
                    </a:p>
                    <a:p>
                      <a:r>
                        <a:rPr lang="en-US" sz="1800" kern="1200" baseline="0" dirty="0" smtClean="0">
                          <a:solidFill>
                            <a:schemeClr val="dk1"/>
                          </a:solidFill>
                          <a:latin typeface="+mn-lt"/>
                          <a:ea typeface="+mn-ea"/>
                          <a:cs typeface="+mn-cs"/>
                        </a:rPr>
                        <a:t>Publish relevant research findings, recommendations, and guidelines that emerge from research for health in formats that is most appropriate for the target audience</a:t>
                      </a:r>
                      <a:endParaRPr lang="es-CL" dirty="0"/>
                    </a:p>
                  </a:txBody>
                  <a:tcPr/>
                </a:tc>
                <a:tc>
                  <a:txBody>
                    <a:bodyPr/>
                    <a:lstStyle/>
                    <a:p>
                      <a:endParaRPr lang="es-CL" dirty="0"/>
                    </a:p>
                  </a:txBody>
                  <a:tcPr/>
                </a:tc>
              </a:tr>
            </a:tbl>
          </a:graphicData>
        </a:graphic>
      </p:graphicFrame>
      <p:sp>
        <p:nvSpPr>
          <p:cNvPr id="5" name="4 Menos"/>
          <p:cNvSpPr/>
          <p:nvPr/>
        </p:nvSpPr>
        <p:spPr>
          <a:xfrm>
            <a:off x="7786710" y="2071678"/>
            <a:ext cx="571504" cy="28575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Más"/>
          <p:cNvSpPr/>
          <p:nvPr/>
        </p:nvSpPr>
        <p:spPr>
          <a:xfrm>
            <a:off x="7786710" y="3214686"/>
            <a:ext cx="500066" cy="571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Más"/>
          <p:cNvSpPr/>
          <p:nvPr/>
        </p:nvSpPr>
        <p:spPr>
          <a:xfrm>
            <a:off x="7786710" y="4286256"/>
            <a:ext cx="500066" cy="571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Menos"/>
          <p:cNvSpPr/>
          <p:nvPr/>
        </p:nvSpPr>
        <p:spPr>
          <a:xfrm>
            <a:off x="7715272" y="4786322"/>
            <a:ext cx="642942" cy="28575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Menos"/>
          <p:cNvSpPr/>
          <p:nvPr/>
        </p:nvSpPr>
        <p:spPr>
          <a:xfrm>
            <a:off x="7715272" y="642918"/>
            <a:ext cx="571504" cy="285752"/>
          </a:xfrm>
          <a:prstGeom prst="mathMin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Más"/>
          <p:cNvSpPr/>
          <p:nvPr/>
        </p:nvSpPr>
        <p:spPr>
          <a:xfrm>
            <a:off x="7786710" y="5572140"/>
            <a:ext cx="500066" cy="571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graphicFrame>
        <p:nvGraphicFramePr>
          <p:cNvPr id="4" name="3 Marcador de contenido"/>
          <p:cNvGraphicFramePr>
            <a:graphicFrameLocks noGrp="1"/>
          </p:cNvGraphicFramePr>
          <p:nvPr>
            <p:ph idx="1"/>
          </p:nvPr>
        </p:nvGraphicFramePr>
        <p:xfrm>
          <a:off x="457200" y="214289"/>
          <a:ext cx="8229600" cy="6272235"/>
        </p:xfrm>
        <a:graphic>
          <a:graphicData uri="http://schemas.openxmlformats.org/drawingml/2006/table">
            <a:tbl>
              <a:tblPr firstRow="1" bandRow="1">
                <a:tableStyleId>{5C22544A-7EE6-4342-B048-85BDC9FD1C3A}</a:tableStyleId>
              </a:tblPr>
              <a:tblGrid>
                <a:gridCol w="7043758"/>
                <a:gridCol w="1185842"/>
              </a:tblGrid>
              <a:tr h="1214447">
                <a:tc>
                  <a:txBody>
                    <a:bodyPr/>
                    <a:lstStyle/>
                    <a:p>
                      <a:r>
                        <a:rPr lang="es-CL" sz="1800" b="1" kern="1200" baseline="0" dirty="0" err="1" smtClean="0">
                          <a:solidFill>
                            <a:schemeClr val="lt1"/>
                          </a:solidFill>
                          <a:latin typeface="+mn-lt"/>
                          <a:ea typeface="+mn-ea"/>
                          <a:cs typeface="+mn-cs"/>
                        </a:rPr>
                        <a:t>Objective</a:t>
                      </a:r>
                      <a:r>
                        <a:rPr lang="es-CL" sz="1800" b="1" kern="1200" baseline="0" dirty="0" smtClean="0">
                          <a:solidFill>
                            <a:schemeClr val="lt1"/>
                          </a:solidFill>
                          <a:latin typeface="+mn-lt"/>
                          <a:ea typeface="+mn-ea"/>
                          <a:cs typeface="+mn-cs"/>
                        </a:rPr>
                        <a:t> 6.6</a:t>
                      </a:r>
                    </a:p>
                    <a:p>
                      <a:r>
                        <a:rPr lang="en-US" sz="1800" b="1" kern="1200" baseline="0" dirty="0" smtClean="0">
                          <a:solidFill>
                            <a:schemeClr val="lt1"/>
                          </a:solidFill>
                          <a:latin typeface="+mn-lt"/>
                          <a:ea typeface="+mn-ea"/>
                          <a:cs typeface="+mn-cs"/>
                        </a:rPr>
                        <a:t>Work with the media to improve public understanding of the benefits of research for health and to improve scientific literacy of policy makers, health providers, and the public</a:t>
                      </a:r>
                      <a:endParaRPr lang="es-CL" dirty="0"/>
                    </a:p>
                  </a:txBody>
                  <a:tcPr/>
                </a:tc>
                <a:tc>
                  <a:txBody>
                    <a:bodyPr/>
                    <a:lstStyle/>
                    <a:p>
                      <a:endParaRPr lang="es-CL" dirty="0"/>
                    </a:p>
                  </a:txBody>
                  <a:tcPr/>
                </a:tc>
              </a:tr>
              <a:tr h="1857388">
                <a:tc>
                  <a:txBody>
                    <a:bodyPr/>
                    <a:lstStyle/>
                    <a:p>
                      <a:r>
                        <a:rPr lang="es-CL" sz="1800" b="1" kern="1200" baseline="0" dirty="0" err="1" smtClean="0">
                          <a:solidFill>
                            <a:schemeClr val="dk1"/>
                          </a:solidFill>
                          <a:latin typeface="+mn-lt"/>
                          <a:ea typeface="+mn-ea"/>
                          <a:cs typeface="+mn-cs"/>
                        </a:rPr>
                        <a:t>Objective</a:t>
                      </a:r>
                      <a:r>
                        <a:rPr lang="es-CL" sz="1800" b="1" kern="1200" baseline="0" dirty="0" smtClean="0">
                          <a:solidFill>
                            <a:schemeClr val="dk1"/>
                          </a:solidFill>
                          <a:latin typeface="+mn-lt"/>
                          <a:ea typeface="+mn-ea"/>
                          <a:cs typeface="+mn-cs"/>
                        </a:rPr>
                        <a:t> 6.7</a:t>
                      </a:r>
                    </a:p>
                    <a:p>
                      <a:r>
                        <a:rPr lang="en-US" sz="1800" kern="1200" baseline="0" dirty="0" smtClean="0">
                          <a:solidFill>
                            <a:schemeClr val="dk1"/>
                          </a:solidFill>
                          <a:latin typeface="+mn-lt"/>
                          <a:ea typeface="+mn-ea"/>
                          <a:cs typeface="+mn-cs"/>
                        </a:rPr>
                        <a:t>Work in cooperation with its specialized centers, such as the Latin-American and Caribbean Center on Health Sciences Information (BIREME), to index and organize research evidence in helpful ways and promote the Virtual Health Library model and the indexing, organization, access, and sharing of relevant health information</a:t>
                      </a:r>
                      <a:endParaRPr lang="es-CL" dirty="0"/>
                    </a:p>
                  </a:txBody>
                  <a:tcPr/>
                </a:tc>
                <a:tc>
                  <a:txBody>
                    <a:bodyPr/>
                    <a:lstStyle/>
                    <a:p>
                      <a:endParaRPr lang="es-CL" dirty="0"/>
                    </a:p>
                  </a:txBody>
                  <a:tcPr/>
                </a:tc>
              </a:tr>
              <a:tr h="501216">
                <a:tc>
                  <a:txBody>
                    <a:bodyPr/>
                    <a:lstStyle/>
                    <a:p>
                      <a:r>
                        <a:rPr lang="es-CL" sz="1800" b="1" kern="1200" baseline="0" dirty="0" err="1" smtClean="0">
                          <a:solidFill>
                            <a:schemeClr val="dk1"/>
                          </a:solidFill>
                          <a:latin typeface="+mn-lt"/>
                          <a:ea typeface="+mn-ea"/>
                          <a:cs typeface="+mn-cs"/>
                        </a:rPr>
                        <a:t>Objective</a:t>
                      </a:r>
                      <a:r>
                        <a:rPr lang="es-CL" sz="1800" b="1" kern="1200" baseline="0" dirty="0" smtClean="0">
                          <a:solidFill>
                            <a:schemeClr val="dk1"/>
                          </a:solidFill>
                          <a:latin typeface="+mn-lt"/>
                          <a:ea typeface="+mn-ea"/>
                          <a:cs typeface="+mn-cs"/>
                        </a:rPr>
                        <a:t> 6.8</a:t>
                      </a:r>
                    </a:p>
                    <a:p>
                      <a:r>
                        <a:rPr lang="en-US" sz="1800" kern="1200" baseline="0" dirty="0" smtClean="0">
                          <a:solidFill>
                            <a:schemeClr val="dk1"/>
                          </a:solidFill>
                          <a:latin typeface="+mn-lt"/>
                          <a:ea typeface="+mn-ea"/>
                          <a:cs typeface="+mn-cs"/>
                        </a:rPr>
                        <a:t>Promote access to and use of research evidence summaries that integrate results through valid methods, thus facilitating a better understanding of the relevance and effects of interventions and promoting efficiencies in the search and analysis of qualitative and/or quantitative scientific research.</a:t>
                      </a:r>
                      <a:endParaRPr lang="es-CL" dirty="0"/>
                    </a:p>
                  </a:txBody>
                  <a:tcPr/>
                </a:tc>
                <a:tc>
                  <a:txBody>
                    <a:bodyPr/>
                    <a:lstStyle/>
                    <a:p>
                      <a:endParaRPr lang="es-CL" dirty="0"/>
                    </a:p>
                  </a:txBody>
                  <a:tcPr/>
                </a:tc>
              </a:tr>
              <a:tr h="501216">
                <a:tc>
                  <a:txBody>
                    <a:bodyPr/>
                    <a:lstStyle/>
                    <a:p>
                      <a:r>
                        <a:rPr lang="es-CL" sz="1800" b="1" kern="1200" baseline="0" dirty="0" err="1" smtClean="0">
                          <a:solidFill>
                            <a:schemeClr val="dk1"/>
                          </a:solidFill>
                          <a:latin typeface="+mn-lt"/>
                          <a:ea typeface="+mn-ea"/>
                          <a:cs typeface="+mn-cs"/>
                        </a:rPr>
                        <a:t>Objective</a:t>
                      </a:r>
                      <a:r>
                        <a:rPr lang="es-CL" sz="1800" b="1" kern="1200" baseline="0" dirty="0" smtClean="0">
                          <a:solidFill>
                            <a:schemeClr val="dk1"/>
                          </a:solidFill>
                          <a:latin typeface="+mn-lt"/>
                          <a:ea typeface="+mn-ea"/>
                          <a:cs typeface="+mn-cs"/>
                        </a:rPr>
                        <a:t> 6.9</a:t>
                      </a:r>
                    </a:p>
                    <a:p>
                      <a:r>
                        <a:rPr lang="en-US" sz="1800" kern="1200" baseline="0" dirty="0" smtClean="0">
                          <a:solidFill>
                            <a:schemeClr val="dk1"/>
                          </a:solidFill>
                          <a:latin typeface="+mn-lt"/>
                          <a:ea typeface="+mn-ea"/>
                          <a:cs typeface="+mn-cs"/>
                        </a:rPr>
                        <a:t>Help governments increase their capacity to adapt, disseminate, and use knowledge translation tools that facilitate linking research to health care policy and practice and to the assessment and selection of health </a:t>
                      </a:r>
                      <a:r>
                        <a:rPr lang="es-CL" sz="1800" kern="1200" baseline="0" dirty="0" err="1" smtClean="0">
                          <a:solidFill>
                            <a:schemeClr val="dk1"/>
                          </a:solidFill>
                          <a:latin typeface="+mn-lt"/>
                          <a:ea typeface="+mn-ea"/>
                          <a:cs typeface="+mn-cs"/>
                        </a:rPr>
                        <a:t>technologies</a:t>
                      </a:r>
                      <a:r>
                        <a:rPr lang="es-CL" sz="1800" kern="1200" baseline="0" dirty="0" smtClean="0">
                          <a:solidFill>
                            <a:schemeClr val="dk1"/>
                          </a:solidFill>
                          <a:latin typeface="+mn-lt"/>
                          <a:ea typeface="+mn-ea"/>
                          <a:cs typeface="+mn-cs"/>
                        </a:rPr>
                        <a:t>, </a:t>
                      </a:r>
                      <a:r>
                        <a:rPr lang="es-CL" sz="1800" kern="1200" baseline="0" dirty="0" err="1" smtClean="0">
                          <a:solidFill>
                            <a:schemeClr val="dk1"/>
                          </a:solidFill>
                          <a:latin typeface="+mn-lt"/>
                          <a:ea typeface="+mn-ea"/>
                          <a:cs typeface="+mn-cs"/>
                        </a:rPr>
                        <a:t>essential</a:t>
                      </a:r>
                      <a:r>
                        <a:rPr lang="es-CL" sz="1800" kern="1200" baseline="0" dirty="0" smtClean="0">
                          <a:solidFill>
                            <a:schemeClr val="dk1"/>
                          </a:solidFill>
                          <a:latin typeface="+mn-lt"/>
                          <a:ea typeface="+mn-ea"/>
                          <a:cs typeface="+mn-cs"/>
                        </a:rPr>
                        <a:t> medicines and </a:t>
                      </a:r>
                      <a:r>
                        <a:rPr lang="es-CL" sz="1800" kern="1200" baseline="0" dirty="0" err="1" smtClean="0">
                          <a:solidFill>
                            <a:schemeClr val="dk1"/>
                          </a:solidFill>
                          <a:latin typeface="+mn-lt"/>
                          <a:ea typeface="+mn-ea"/>
                          <a:cs typeface="+mn-cs"/>
                        </a:rPr>
                        <a:t>devices</a:t>
                      </a:r>
                      <a:endParaRPr lang="es-CL" dirty="0"/>
                    </a:p>
                  </a:txBody>
                  <a:tcPr/>
                </a:tc>
                <a:tc>
                  <a:txBody>
                    <a:bodyPr/>
                    <a:lstStyle/>
                    <a:p>
                      <a:endParaRPr lang="es-CL" dirty="0"/>
                    </a:p>
                  </a:txBody>
                  <a:tcPr/>
                </a:tc>
              </a:tr>
            </a:tbl>
          </a:graphicData>
        </a:graphic>
      </p:graphicFrame>
      <p:sp>
        <p:nvSpPr>
          <p:cNvPr id="5" name="4 Más"/>
          <p:cNvSpPr/>
          <p:nvPr/>
        </p:nvSpPr>
        <p:spPr>
          <a:xfrm>
            <a:off x="7858148" y="357166"/>
            <a:ext cx="500066" cy="571504"/>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Menos"/>
          <p:cNvSpPr/>
          <p:nvPr/>
        </p:nvSpPr>
        <p:spPr>
          <a:xfrm>
            <a:off x="7858148" y="928670"/>
            <a:ext cx="571504" cy="285752"/>
          </a:xfrm>
          <a:prstGeom prst="mathMin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Menos"/>
          <p:cNvSpPr/>
          <p:nvPr/>
        </p:nvSpPr>
        <p:spPr>
          <a:xfrm>
            <a:off x="7858148" y="2071678"/>
            <a:ext cx="571504" cy="28575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Más"/>
          <p:cNvSpPr/>
          <p:nvPr/>
        </p:nvSpPr>
        <p:spPr>
          <a:xfrm>
            <a:off x="7858148" y="3857628"/>
            <a:ext cx="500066" cy="571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Más"/>
          <p:cNvSpPr/>
          <p:nvPr/>
        </p:nvSpPr>
        <p:spPr>
          <a:xfrm>
            <a:off x="7858148" y="5429264"/>
            <a:ext cx="500066" cy="571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2428868"/>
            <a:ext cx="8229600" cy="3697295"/>
          </a:xfrm>
        </p:spPr>
        <p:txBody>
          <a:bodyPr>
            <a:normAutofit/>
          </a:bodyPr>
          <a:lstStyle/>
          <a:p>
            <a:pPr>
              <a:buNone/>
            </a:pPr>
            <a:r>
              <a:rPr lang="es-MX" sz="3600" i="1" dirty="0" err="1" smtClean="0">
                <a:solidFill>
                  <a:srgbClr val="7030A0"/>
                </a:solidFill>
              </a:rPr>
              <a:t>Even</a:t>
            </a:r>
            <a:r>
              <a:rPr lang="es-MX" sz="3600" i="1" dirty="0" smtClean="0">
                <a:solidFill>
                  <a:srgbClr val="7030A0"/>
                </a:solidFill>
              </a:rPr>
              <a:t> </a:t>
            </a:r>
            <a:r>
              <a:rPr lang="es-MX" sz="3600" i="1" dirty="0" err="1" smtClean="0">
                <a:solidFill>
                  <a:srgbClr val="7030A0"/>
                </a:solidFill>
              </a:rPr>
              <a:t>though</a:t>
            </a:r>
            <a:r>
              <a:rPr lang="es-MX" sz="3600" i="1" dirty="0" smtClean="0">
                <a:solidFill>
                  <a:srgbClr val="7030A0"/>
                </a:solidFill>
              </a:rPr>
              <a:t> </a:t>
            </a:r>
            <a:r>
              <a:rPr lang="es-MX" sz="3600" i="1" dirty="0" err="1" smtClean="0">
                <a:solidFill>
                  <a:srgbClr val="7030A0"/>
                </a:solidFill>
              </a:rPr>
              <a:t>using</a:t>
            </a:r>
            <a:r>
              <a:rPr lang="es-MX" sz="3600" i="1" dirty="0" smtClean="0">
                <a:solidFill>
                  <a:srgbClr val="7030A0"/>
                </a:solidFill>
              </a:rPr>
              <a:t> </a:t>
            </a:r>
            <a:r>
              <a:rPr lang="es-MX" sz="3600" i="1" dirty="0" err="1" smtClean="0">
                <a:solidFill>
                  <a:srgbClr val="7030A0"/>
                </a:solidFill>
              </a:rPr>
              <a:t>research</a:t>
            </a:r>
            <a:r>
              <a:rPr lang="es-MX" sz="3600" i="1" dirty="0" smtClean="0">
                <a:solidFill>
                  <a:srgbClr val="7030A0"/>
                </a:solidFill>
              </a:rPr>
              <a:t> in </a:t>
            </a:r>
            <a:r>
              <a:rPr lang="es-MX" sz="3600" i="1" dirty="0" err="1" smtClean="0">
                <a:solidFill>
                  <a:srgbClr val="7030A0"/>
                </a:solidFill>
              </a:rPr>
              <a:t>health</a:t>
            </a:r>
            <a:r>
              <a:rPr lang="es-MX" sz="3600" i="1" dirty="0" smtClean="0">
                <a:solidFill>
                  <a:srgbClr val="7030A0"/>
                </a:solidFill>
              </a:rPr>
              <a:t> </a:t>
            </a:r>
            <a:r>
              <a:rPr lang="es-MX" sz="3600" i="1" dirty="0" err="1" smtClean="0">
                <a:solidFill>
                  <a:srgbClr val="7030A0"/>
                </a:solidFill>
              </a:rPr>
              <a:t>decision-making</a:t>
            </a:r>
            <a:r>
              <a:rPr lang="es-MX" sz="3600" i="1" dirty="0" smtClean="0">
                <a:solidFill>
                  <a:srgbClr val="7030A0"/>
                </a:solidFill>
              </a:rPr>
              <a:t> </a:t>
            </a:r>
            <a:r>
              <a:rPr lang="es-MX" sz="3600" i="1" dirty="0" err="1" smtClean="0">
                <a:solidFill>
                  <a:srgbClr val="7030A0"/>
                </a:solidFill>
              </a:rPr>
              <a:t>is</a:t>
            </a:r>
            <a:r>
              <a:rPr lang="es-MX" sz="3600" i="1" dirty="0" smtClean="0">
                <a:solidFill>
                  <a:srgbClr val="7030A0"/>
                </a:solidFill>
              </a:rPr>
              <a:t> </a:t>
            </a:r>
            <a:r>
              <a:rPr lang="es-MX" sz="3600" i="1" dirty="0" err="1" smtClean="0">
                <a:solidFill>
                  <a:srgbClr val="7030A0"/>
                </a:solidFill>
              </a:rPr>
              <a:t>an</a:t>
            </a:r>
            <a:r>
              <a:rPr lang="es-MX" sz="3600" i="1" dirty="0" smtClean="0">
                <a:solidFill>
                  <a:srgbClr val="7030A0"/>
                </a:solidFill>
              </a:rPr>
              <a:t> </a:t>
            </a:r>
            <a:r>
              <a:rPr lang="es-MX" sz="3600" i="1" dirty="0" err="1" smtClean="0">
                <a:solidFill>
                  <a:srgbClr val="7030A0"/>
                </a:solidFill>
              </a:rPr>
              <a:t>appealing</a:t>
            </a:r>
            <a:r>
              <a:rPr lang="es-MX" sz="3600" i="1" dirty="0" smtClean="0">
                <a:solidFill>
                  <a:srgbClr val="7030A0"/>
                </a:solidFill>
              </a:rPr>
              <a:t> idea…</a:t>
            </a:r>
            <a:endParaRPr lang="es-CL" sz="3600" i="1"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4"/>
          <p:cNvSpPr>
            <a:spLocks noGrp="1" noChangeArrowheads="1"/>
          </p:cNvSpPr>
          <p:nvPr>
            <p:ph type="title"/>
          </p:nvPr>
        </p:nvSpPr>
        <p:spPr/>
        <p:txBody>
          <a:bodyPr>
            <a:normAutofit fontScale="90000"/>
          </a:bodyPr>
          <a:lstStyle/>
          <a:p>
            <a:r>
              <a:rPr lang="en-US" dirty="0" smtClean="0"/>
              <a:t>Challenges in linking research to policy</a:t>
            </a:r>
          </a:p>
        </p:txBody>
      </p:sp>
      <p:sp>
        <p:nvSpPr>
          <p:cNvPr id="17411" name="Rectangle 2"/>
          <p:cNvSpPr>
            <a:spLocks noGrp="1" noChangeArrowheads="1"/>
          </p:cNvSpPr>
          <p:nvPr>
            <p:ph idx="1"/>
          </p:nvPr>
        </p:nvSpPr>
        <p:spPr/>
        <p:txBody>
          <a:bodyPr>
            <a:normAutofit/>
          </a:bodyPr>
          <a:lstStyle/>
          <a:p>
            <a:pPr marL="381000" indent="-381000">
              <a:lnSpc>
                <a:spcPct val="90000"/>
              </a:lnSpc>
              <a:buFontTx/>
              <a:buAutoNum type="arabicPeriod"/>
            </a:pPr>
            <a:r>
              <a:rPr lang="en-US" sz="2400" dirty="0" smtClean="0"/>
              <a:t>Research competes with many other factors in the policymaking process</a:t>
            </a:r>
          </a:p>
          <a:p>
            <a:pPr marL="381000" indent="-381000">
              <a:lnSpc>
                <a:spcPct val="90000"/>
              </a:lnSpc>
              <a:buFontTx/>
              <a:buAutoNum type="arabicPeriod"/>
            </a:pPr>
            <a:r>
              <a:rPr lang="en-US" sz="2400" dirty="0" smtClean="0"/>
              <a:t>Research isn’t valued as an information input [General climate for research use]</a:t>
            </a:r>
          </a:p>
          <a:p>
            <a:pPr marL="381000" indent="-381000">
              <a:lnSpc>
                <a:spcPct val="90000"/>
              </a:lnSpc>
              <a:buFontTx/>
              <a:buAutoNum type="arabicPeriod"/>
            </a:pPr>
            <a:r>
              <a:rPr lang="en-US" sz="2400" dirty="0" smtClean="0"/>
              <a:t>Research isn’t relevant [Production]</a:t>
            </a:r>
          </a:p>
          <a:p>
            <a:pPr marL="381000" indent="-381000">
              <a:lnSpc>
                <a:spcPct val="90000"/>
              </a:lnSpc>
              <a:buFontTx/>
              <a:buAutoNum type="arabicPeriod"/>
            </a:pPr>
            <a:r>
              <a:rPr lang="en-US" sz="2400" dirty="0" smtClean="0"/>
              <a:t>Research isn’t easy to use [Translation]</a:t>
            </a:r>
          </a:p>
          <a:p>
            <a:pPr marL="838200" lvl="1" indent="-381000">
              <a:lnSpc>
                <a:spcPct val="90000"/>
              </a:lnSpc>
              <a:buFontTx/>
              <a:buAutoNum type="alphaLcPeriod"/>
            </a:pPr>
            <a:r>
              <a:rPr lang="en-US" sz="2000" dirty="0" smtClean="0"/>
              <a:t>Research isn’t communicated effectively [Push]</a:t>
            </a:r>
          </a:p>
          <a:p>
            <a:pPr marL="838200" lvl="1" indent="-381000">
              <a:lnSpc>
                <a:spcPct val="90000"/>
              </a:lnSpc>
              <a:buFontTx/>
              <a:buAutoNum type="alphaLcPeriod"/>
            </a:pPr>
            <a:r>
              <a:rPr lang="en-US" sz="2000" dirty="0" smtClean="0"/>
              <a:t>Research isn’t available when policymakers need it and in a form that they can use [Facilitating pull]</a:t>
            </a:r>
          </a:p>
          <a:p>
            <a:pPr marL="838200" lvl="1" indent="-381000">
              <a:lnSpc>
                <a:spcPct val="90000"/>
              </a:lnSpc>
              <a:buFontTx/>
              <a:buAutoNum type="alphaLcPeriod"/>
            </a:pPr>
            <a:r>
              <a:rPr lang="en-US" sz="2000" dirty="0" smtClean="0"/>
              <a:t>Policymakers lack mechanisms to prompt them to use research in policymaking [Pull]</a:t>
            </a:r>
          </a:p>
          <a:p>
            <a:pPr marL="838200" lvl="1" indent="-381000">
              <a:lnSpc>
                <a:spcPct val="90000"/>
              </a:lnSpc>
              <a:buFontTx/>
              <a:buAutoNum type="alphaLcPeriod"/>
            </a:pPr>
            <a:r>
              <a:rPr lang="en-US" sz="2000" dirty="0" smtClean="0"/>
              <a:t>Policymakers lack </a:t>
            </a:r>
            <a:r>
              <a:rPr lang="en-US" sz="2000" dirty="0" err="1" smtClean="0"/>
              <a:t>fora</a:t>
            </a:r>
            <a:r>
              <a:rPr lang="en-US" sz="2000" dirty="0" smtClean="0"/>
              <a:t> where policy challenges can be discussed with key stakeholders [Exchange]</a:t>
            </a:r>
          </a:p>
        </p:txBody>
      </p:sp>
      <p:sp>
        <p:nvSpPr>
          <p:cNvPr id="5" name="Slide Number Placeholder 3"/>
          <p:cNvSpPr>
            <a:spLocks noGrp="1"/>
          </p:cNvSpPr>
          <p:nvPr>
            <p:ph type="sldNum" sz="quarter" idx="12"/>
          </p:nvPr>
        </p:nvSpPr>
        <p:spPr/>
        <p:txBody>
          <a:bodyPr/>
          <a:lstStyle/>
          <a:p>
            <a:pPr>
              <a:defRPr/>
            </a:pPr>
            <a:fld id="{27A327E2-7645-4DCB-89D3-8E22DCC76969}"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The</a:t>
            </a:r>
            <a:r>
              <a:rPr lang="es-MX" dirty="0" smtClean="0"/>
              <a:t> </a:t>
            </a:r>
            <a:r>
              <a:rPr lang="es-MX" dirty="0" err="1" smtClean="0"/>
              <a:t>translation</a:t>
            </a:r>
            <a:r>
              <a:rPr lang="es-MX" dirty="0" smtClean="0"/>
              <a:t> </a:t>
            </a:r>
            <a:r>
              <a:rPr lang="es-MX" dirty="0" err="1" smtClean="0"/>
              <a:t>challenge</a:t>
            </a:r>
            <a:endParaRPr lang="es-CL" dirty="0"/>
          </a:p>
        </p:txBody>
      </p:sp>
      <p:sp>
        <p:nvSpPr>
          <p:cNvPr id="3" name="2 Marcador de contenido"/>
          <p:cNvSpPr>
            <a:spLocks noGrp="1"/>
          </p:cNvSpPr>
          <p:nvPr>
            <p:ph idx="1"/>
          </p:nvPr>
        </p:nvSpPr>
        <p:spPr/>
        <p:txBody>
          <a:bodyPr/>
          <a:lstStyle/>
          <a:p>
            <a:r>
              <a:rPr lang="es-MX" dirty="0" smtClean="0"/>
              <a:t>‘…</a:t>
            </a:r>
            <a:r>
              <a:rPr lang="es-MX" dirty="0" err="1" smtClean="0"/>
              <a:t>strategies</a:t>
            </a:r>
            <a:r>
              <a:rPr lang="es-MX" dirty="0" smtClean="0"/>
              <a:t> </a:t>
            </a:r>
            <a:r>
              <a:rPr lang="es-MX" dirty="0" err="1" smtClean="0"/>
              <a:t>to</a:t>
            </a:r>
            <a:r>
              <a:rPr lang="es-MX" dirty="0" smtClean="0"/>
              <a:t> </a:t>
            </a:r>
            <a:r>
              <a:rPr lang="es-MX" dirty="0" err="1" smtClean="0"/>
              <a:t>bolster</a:t>
            </a:r>
            <a:r>
              <a:rPr lang="es-MX" dirty="0" smtClean="0"/>
              <a:t> </a:t>
            </a:r>
            <a:r>
              <a:rPr lang="es-MX" dirty="0" err="1" smtClean="0"/>
              <a:t>understanding</a:t>
            </a:r>
            <a:r>
              <a:rPr lang="es-MX" dirty="0" smtClean="0"/>
              <a:t> of </a:t>
            </a:r>
            <a:r>
              <a:rPr lang="es-MX" dirty="0" err="1" smtClean="0"/>
              <a:t>the</a:t>
            </a:r>
            <a:r>
              <a:rPr lang="es-MX" dirty="0" smtClean="0"/>
              <a:t> </a:t>
            </a:r>
            <a:r>
              <a:rPr lang="es-MX" dirty="0" err="1" smtClean="0"/>
              <a:t>essential</a:t>
            </a:r>
            <a:r>
              <a:rPr lang="es-MX" dirty="0" smtClean="0"/>
              <a:t> links </a:t>
            </a:r>
            <a:r>
              <a:rPr lang="es-MX" dirty="0" err="1" smtClean="0"/>
              <a:t>between</a:t>
            </a:r>
            <a:r>
              <a:rPr lang="es-MX" dirty="0" smtClean="0"/>
              <a:t> </a:t>
            </a:r>
            <a:r>
              <a:rPr lang="es-MX" dirty="0" err="1" smtClean="0"/>
              <a:t>research</a:t>
            </a:r>
            <a:r>
              <a:rPr lang="es-MX" dirty="0" smtClean="0"/>
              <a:t>, </a:t>
            </a:r>
            <a:r>
              <a:rPr lang="es-MX" dirty="0" err="1" smtClean="0"/>
              <a:t>policy</a:t>
            </a:r>
            <a:r>
              <a:rPr lang="es-MX" dirty="0" smtClean="0"/>
              <a:t>, and </a:t>
            </a:r>
            <a:r>
              <a:rPr lang="es-MX" dirty="0" err="1" smtClean="0"/>
              <a:t>action</a:t>
            </a:r>
            <a:r>
              <a:rPr lang="es-MX" dirty="0" smtClean="0"/>
              <a:t> </a:t>
            </a:r>
            <a:r>
              <a:rPr lang="es-MX" dirty="0" err="1" smtClean="0"/>
              <a:t>need</a:t>
            </a:r>
            <a:r>
              <a:rPr lang="es-MX" dirty="0" smtClean="0"/>
              <a:t> </a:t>
            </a:r>
            <a:r>
              <a:rPr lang="es-MX" dirty="0" err="1" smtClean="0"/>
              <a:t>to</a:t>
            </a:r>
            <a:r>
              <a:rPr lang="es-MX" dirty="0" smtClean="0"/>
              <a:t> </a:t>
            </a:r>
            <a:r>
              <a:rPr lang="es-MX" dirty="0" err="1" smtClean="0"/>
              <a:t>be</a:t>
            </a:r>
            <a:r>
              <a:rPr lang="es-MX" dirty="0" smtClean="0"/>
              <a:t> </a:t>
            </a:r>
            <a:r>
              <a:rPr lang="es-MX" dirty="0" err="1" smtClean="0"/>
              <a:t>developed</a:t>
            </a:r>
            <a:r>
              <a:rPr lang="es-MX" dirty="0" smtClean="0"/>
              <a:t>, </a:t>
            </a:r>
            <a:r>
              <a:rPr lang="es-MX" dirty="0" err="1" smtClean="0"/>
              <a:t>implemented</a:t>
            </a:r>
            <a:r>
              <a:rPr lang="es-MX" dirty="0" smtClean="0"/>
              <a:t> and </a:t>
            </a:r>
            <a:r>
              <a:rPr lang="es-MX" dirty="0" err="1" smtClean="0"/>
              <a:t>evaluated</a:t>
            </a:r>
            <a:r>
              <a:rPr lang="es-MX" dirty="0" smtClean="0"/>
              <a:t>.’ </a:t>
            </a:r>
            <a:r>
              <a:rPr lang="es-MX" sz="2400" i="1" dirty="0" smtClean="0"/>
              <a:t>(PAHO </a:t>
            </a:r>
            <a:r>
              <a:rPr lang="es-MX" sz="2400" i="1" dirty="0" err="1" smtClean="0"/>
              <a:t>Policy</a:t>
            </a:r>
            <a:r>
              <a:rPr lang="es-MX" sz="2400" i="1" dirty="0" smtClean="0"/>
              <a:t> </a:t>
            </a:r>
            <a:r>
              <a:rPr lang="es-MX" sz="2400" i="1" dirty="0" err="1" smtClean="0"/>
              <a:t>on</a:t>
            </a:r>
            <a:r>
              <a:rPr lang="es-MX" sz="2400" i="1" dirty="0" smtClean="0"/>
              <a:t> </a:t>
            </a:r>
            <a:r>
              <a:rPr lang="es-MX" sz="2400" i="1" dirty="0" err="1" smtClean="0"/>
              <a:t>research</a:t>
            </a:r>
            <a:r>
              <a:rPr lang="es-MX" sz="2400" i="1" dirty="0" smtClean="0"/>
              <a:t> </a:t>
            </a:r>
            <a:r>
              <a:rPr lang="es-MX" sz="2400" i="1" dirty="0" err="1" smtClean="0"/>
              <a:t>for</a:t>
            </a:r>
            <a:r>
              <a:rPr lang="es-MX" sz="2400" i="1" dirty="0" smtClean="0"/>
              <a:t> </a:t>
            </a:r>
            <a:r>
              <a:rPr lang="es-MX" sz="2400" i="1" dirty="0" err="1" smtClean="0"/>
              <a:t>health</a:t>
            </a:r>
            <a:r>
              <a:rPr lang="es-MX" sz="2400" i="1" dirty="0" smtClean="0"/>
              <a:t>)</a:t>
            </a:r>
          </a:p>
          <a:p>
            <a:r>
              <a:rPr lang="es-MX" dirty="0" smtClean="0"/>
              <a:t>‘</a:t>
            </a:r>
            <a:r>
              <a:rPr lang="es-MX" dirty="0" err="1" smtClean="0"/>
              <a:t>The</a:t>
            </a:r>
            <a:r>
              <a:rPr lang="es-MX" dirty="0" smtClean="0"/>
              <a:t> </a:t>
            </a:r>
            <a:r>
              <a:rPr lang="es-MX" dirty="0" err="1" smtClean="0"/>
              <a:t>translation</a:t>
            </a:r>
            <a:r>
              <a:rPr lang="es-MX" dirty="0" smtClean="0"/>
              <a:t> </a:t>
            </a:r>
            <a:r>
              <a:rPr lang="es-MX" dirty="0" err="1" smtClean="0"/>
              <a:t>goal</a:t>
            </a:r>
            <a:r>
              <a:rPr lang="es-MX" dirty="0" smtClean="0"/>
              <a:t> </a:t>
            </a:r>
            <a:r>
              <a:rPr lang="es-MX" dirty="0" err="1" smtClean="0"/>
              <a:t>is</a:t>
            </a:r>
            <a:r>
              <a:rPr lang="es-MX" dirty="0" smtClean="0"/>
              <a:t> </a:t>
            </a:r>
            <a:r>
              <a:rPr lang="es-MX" dirty="0" err="1" smtClean="0"/>
              <a:t>to</a:t>
            </a:r>
            <a:r>
              <a:rPr lang="es-MX" dirty="0" smtClean="0"/>
              <a:t> </a:t>
            </a:r>
            <a:r>
              <a:rPr lang="es-MX" dirty="0" err="1" smtClean="0"/>
              <a:t>strengthen</a:t>
            </a:r>
            <a:r>
              <a:rPr lang="es-MX" dirty="0" smtClean="0"/>
              <a:t> links </a:t>
            </a:r>
            <a:r>
              <a:rPr lang="es-MX" dirty="0" err="1" smtClean="0"/>
              <a:t>between</a:t>
            </a:r>
            <a:r>
              <a:rPr lang="es-MX" dirty="0" smtClean="0"/>
              <a:t> </a:t>
            </a:r>
            <a:r>
              <a:rPr lang="es-MX" dirty="0" err="1" smtClean="0"/>
              <a:t>research</a:t>
            </a:r>
            <a:r>
              <a:rPr lang="es-MX" dirty="0" smtClean="0"/>
              <a:t>, </a:t>
            </a:r>
            <a:r>
              <a:rPr lang="es-MX" dirty="0" err="1" smtClean="0"/>
              <a:t>policy</a:t>
            </a:r>
            <a:r>
              <a:rPr lang="es-MX" dirty="0" smtClean="0"/>
              <a:t> and </a:t>
            </a:r>
            <a:r>
              <a:rPr lang="es-MX" dirty="0" err="1" smtClean="0"/>
              <a:t>practice</a:t>
            </a:r>
            <a:r>
              <a:rPr lang="es-MX" dirty="0" smtClean="0"/>
              <a:t>’ </a:t>
            </a:r>
            <a:r>
              <a:rPr lang="es-MX" sz="2400" i="1" dirty="0" smtClean="0"/>
              <a:t>(WHO </a:t>
            </a:r>
            <a:r>
              <a:rPr lang="es-MX" sz="2400" i="1" dirty="0" err="1" smtClean="0"/>
              <a:t>strategy</a:t>
            </a:r>
            <a:r>
              <a:rPr lang="es-MX" sz="2400" i="1" dirty="0" smtClean="0"/>
              <a:t> </a:t>
            </a:r>
            <a:r>
              <a:rPr lang="es-MX" sz="2400" i="1" dirty="0" err="1" smtClean="0"/>
              <a:t>on</a:t>
            </a:r>
            <a:r>
              <a:rPr lang="es-MX" sz="2400" i="1" dirty="0" smtClean="0"/>
              <a:t> </a:t>
            </a:r>
            <a:r>
              <a:rPr lang="es-MX" sz="2400" i="1" dirty="0" err="1" smtClean="0"/>
              <a:t>research</a:t>
            </a:r>
            <a:r>
              <a:rPr lang="es-MX" sz="2400" i="1" dirty="0" smtClean="0"/>
              <a:t> </a:t>
            </a:r>
            <a:r>
              <a:rPr lang="es-MX" sz="2400" i="1" dirty="0" err="1" smtClean="0"/>
              <a:t>for</a:t>
            </a:r>
            <a:r>
              <a:rPr lang="es-MX" sz="2400" i="1" dirty="0" smtClean="0"/>
              <a:t> </a:t>
            </a:r>
            <a:r>
              <a:rPr lang="es-MX" sz="2400" i="1" dirty="0" err="1" smtClean="0"/>
              <a:t>health</a:t>
            </a:r>
            <a:r>
              <a:rPr lang="es-MX" sz="2400" i="1" dirty="0" smtClean="0"/>
              <a:t>)</a:t>
            </a:r>
            <a:endParaRPr lang="es-CL"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0315" t="11719" r="18740" b="6250"/>
          <a:stretch>
            <a:fillRect/>
          </a:stretch>
        </p:blipFill>
        <p:spPr bwMode="auto">
          <a:xfrm>
            <a:off x="571472" y="428604"/>
            <a:ext cx="7929618" cy="6000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Capacity</a:t>
            </a:r>
            <a:r>
              <a:rPr lang="es-MX" dirty="0" smtClean="0"/>
              <a:t> </a:t>
            </a:r>
            <a:r>
              <a:rPr lang="es-MX" dirty="0" err="1" smtClean="0"/>
              <a:t>building</a:t>
            </a:r>
            <a:endParaRPr lang="es-CL"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2522004"/>
            <a:ext cx="4038600" cy="2682354"/>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643438" y="3214686"/>
            <a:ext cx="4038600" cy="3016485"/>
          </a:xfrm>
          <a:prstGeom prst="rect">
            <a:avLst/>
          </a:prstGeom>
          <a:noFill/>
          <a:ln w="9525">
            <a:noFill/>
            <a:miter lim="800000"/>
            <a:headEnd/>
            <a:tailEnd/>
          </a:ln>
          <a:effectLst/>
        </p:spPr>
      </p:pic>
      <p:sp>
        <p:nvSpPr>
          <p:cNvPr id="7" name="6 CuadroTexto"/>
          <p:cNvSpPr txBox="1"/>
          <p:nvPr/>
        </p:nvSpPr>
        <p:spPr>
          <a:xfrm>
            <a:off x="1000100" y="5715016"/>
            <a:ext cx="2713243" cy="369332"/>
          </a:xfrm>
          <a:prstGeom prst="rect">
            <a:avLst/>
          </a:prstGeom>
          <a:noFill/>
        </p:spPr>
        <p:txBody>
          <a:bodyPr wrap="none" rtlCol="0">
            <a:spAutoFit/>
          </a:bodyPr>
          <a:lstStyle/>
          <a:p>
            <a:r>
              <a:rPr lang="es-MX" dirty="0" smtClean="0"/>
              <a:t>Santiago, Chile – </a:t>
            </a:r>
            <a:r>
              <a:rPr lang="es-MX" dirty="0" err="1" smtClean="0"/>
              <a:t>May</a:t>
            </a:r>
            <a:r>
              <a:rPr lang="es-MX" dirty="0" smtClean="0"/>
              <a:t> 2012</a:t>
            </a:r>
            <a:endParaRPr lang="es-CL" dirty="0"/>
          </a:p>
        </p:txBody>
      </p:sp>
      <p:sp>
        <p:nvSpPr>
          <p:cNvPr id="8" name="7 CuadroTexto"/>
          <p:cNvSpPr txBox="1"/>
          <p:nvPr/>
        </p:nvSpPr>
        <p:spPr>
          <a:xfrm>
            <a:off x="5214942" y="2285992"/>
            <a:ext cx="3020763" cy="369332"/>
          </a:xfrm>
          <a:prstGeom prst="rect">
            <a:avLst/>
          </a:prstGeom>
          <a:noFill/>
        </p:spPr>
        <p:txBody>
          <a:bodyPr wrap="none" rtlCol="0">
            <a:spAutoFit/>
          </a:bodyPr>
          <a:lstStyle/>
          <a:p>
            <a:r>
              <a:rPr lang="es-MX" dirty="0" smtClean="0"/>
              <a:t>Bogotá, Colombia – June 2012</a:t>
            </a:r>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4357686" cy="1143000"/>
          </a:xfrm>
        </p:spPr>
        <p:txBody>
          <a:bodyPr/>
          <a:lstStyle/>
          <a:p>
            <a:r>
              <a:rPr lang="es-MX" dirty="0" err="1" smtClean="0"/>
              <a:t>Resources</a:t>
            </a:r>
            <a:endParaRPr lang="es-CL" dirty="0"/>
          </a:p>
        </p:txBody>
      </p:sp>
      <p:pic>
        <p:nvPicPr>
          <p:cNvPr id="2050" name="Picture 2"/>
          <p:cNvPicPr>
            <a:picLocks noGrp="1" noChangeAspect="1" noChangeArrowheads="1"/>
          </p:cNvPicPr>
          <p:nvPr>
            <p:ph sz="half" idx="1"/>
          </p:nvPr>
        </p:nvPicPr>
        <p:blipFill>
          <a:blip r:embed="rId2"/>
          <a:srcRect l="18749" t="8855" r="21109" b="9344"/>
          <a:stretch>
            <a:fillRect/>
          </a:stretch>
        </p:blipFill>
        <p:spPr bwMode="auto">
          <a:xfrm>
            <a:off x="214282" y="928670"/>
            <a:ext cx="3923595" cy="3000396"/>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a:srcRect t="9439" r="943" b="5614"/>
          <a:stretch>
            <a:fillRect/>
          </a:stretch>
        </p:blipFill>
        <p:spPr bwMode="auto">
          <a:xfrm>
            <a:off x="0" y="4214818"/>
            <a:ext cx="4741367" cy="228601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l="14861" t="11914" r="14861" b="7031"/>
          <a:stretch>
            <a:fillRect/>
          </a:stretch>
        </p:blipFill>
        <p:spPr bwMode="auto">
          <a:xfrm>
            <a:off x="4186410" y="3214686"/>
            <a:ext cx="4957590" cy="3214710"/>
          </a:xfrm>
          <a:prstGeom prst="rect">
            <a:avLst/>
          </a:prstGeom>
          <a:noFill/>
          <a:ln w="9525">
            <a:noFill/>
            <a:miter lim="800000"/>
            <a:headEnd/>
            <a:tailEnd/>
          </a:ln>
          <a:effectLst/>
        </p:spPr>
      </p:pic>
      <p:pic>
        <p:nvPicPr>
          <p:cNvPr id="4098" name="Picture 2"/>
          <p:cNvPicPr>
            <a:picLocks noChangeAspect="1" noChangeArrowheads="1"/>
          </p:cNvPicPr>
          <p:nvPr/>
        </p:nvPicPr>
        <p:blipFill>
          <a:blip r:embed="rId5"/>
          <a:srcRect r="1845" b="42102"/>
          <a:stretch>
            <a:fillRect/>
          </a:stretch>
        </p:blipFill>
        <p:spPr bwMode="auto">
          <a:xfrm>
            <a:off x="5357786" y="0"/>
            <a:ext cx="3786214" cy="3155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3492" t="16601" r="31918" b="13086"/>
          <a:stretch>
            <a:fillRect/>
          </a:stretch>
        </p:blipFill>
        <p:spPr bwMode="auto">
          <a:xfrm>
            <a:off x="1071538" y="1285860"/>
            <a:ext cx="4500594" cy="5143536"/>
          </a:xfrm>
          <a:prstGeom prst="rect">
            <a:avLst/>
          </a:prstGeom>
          <a:noFill/>
          <a:ln w="9525">
            <a:noFill/>
            <a:miter lim="800000"/>
            <a:headEnd/>
            <a:tailEnd/>
          </a:ln>
          <a:effectLst/>
        </p:spPr>
      </p:pic>
      <p:sp>
        <p:nvSpPr>
          <p:cNvPr id="2" name="1 Título"/>
          <p:cNvSpPr>
            <a:spLocks noGrp="1"/>
          </p:cNvSpPr>
          <p:nvPr>
            <p:ph type="title"/>
          </p:nvPr>
        </p:nvSpPr>
        <p:spPr>
          <a:xfrm>
            <a:off x="3571868" y="0"/>
            <a:ext cx="5572132" cy="1143000"/>
          </a:xfrm>
        </p:spPr>
        <p:txBody>
          <a:bodyPr>
            <a:normAutofit fontScale="90000"/>
          </a:bodyPr>
          <a:lstStyle/>
          <a:p>
            <a:r>
              <a:rPr lang="es-MX" dirty="0" err="1" smtClean="0"/>
              <a:t>Products</a:t>
            </a:r>
            <a:r>
              <a:rPr lang="es-MX" dirty="0" smtClean="0"/>
              <a:t>: </a:t>
            </a:r>
            <a:r>
              <a:rPr lang="es-MX" dirty="0" err="1" smtClean="0"/>
              <a:t>briefs</a:t>
            </a:r>
            <a:r>
              <a:rPr lang="es-MX" dirty="0" smtClean="0"/>
              <a:t> &amp; dialogues</a:t>
            </a:r>
            <a:endParaRPr lang="es-CL" dirty="0"/>
          </a:p>
        </p:txBody>
      </p:sp>
      <p:pic>
        <p:nvPicPr>
          <p:cNvPr id="5" name="Content Placeholder 4"/>
          <p:cNvPicPr>
            <a:picLocks noGrp="1" noChangeAspect="1" noChangeArrowheads="1"/>
          </p:cNvPicPr>
          <p:nvPr>
            <p:ph sz="half" idx="1"/>
          </p:nvPr>
        </p:nvPicPr>
        <p:blipFill>
          <a:blip r:embed="rId3"/>
          <a:srcRect/>
          <a:stretch>
            <a:fillRect/>
          </a:stretch>
        </p:blipFill>
        <p:spPr bwMode="auto">
          <a:xfrm>
            <a:off x="0" y="0"/>
            <a:ext cx="3390928" cy="4586447"/>
          </a:xfrm>
          <a:prstGeom prst="rect">
            <a:avLst/>
          </a:prstGeom>
          <a:noFill/>
          <a:ln w="9525">
            <a:solidFill>
              <a:srgbClr val="993300"/>
            </a:solidFill>
            <a:miter lim="800000"/>
            <a:headEnd/>
            <a:tailEnd/>
          </a:ln>
        </p:spPr>
      </p:pic>
      <p:pic>
        <p:nvPicPr>
          <p:cNvPr id="4098" name="Picture 2"/>
          <p:cNvPicPr>
            <a:picLocks noGrp="1" noChangeAspect="1" noChangeArrowheads="1"/>
          </p:cNvPicPr>
          <p:nvPr>
            <p:ph sz="half" idx="2"/>
          </p:nvPr>
        </p:nvPicPr>
        <p:blipFill>
          <a:blip r:embed="rId4"/>
          <a:srcRect l="35260" t="16509" r="32900" b="12490"/>
          <a:stretch>
            <a:fillRect/>
          </a:stretch>
        </p:blipFill>
        <p:spPr bwMode="auto">
          <a:xfrm>
            <a:off x="5554240" y="2357406"/>
            <a:ext cx="3589760" cy="45005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43438" y="274638"/>
            <a:ext cx="4043362" cy="1143000"/>
          </a:xfrm>
        </p:spPr>
        <p:txBody>
          <a:bodyPr/>
          <a:lstStyle/>
          <a:p>
            <a:r>
              <a:rPr lang="es-MX" dirty="0" err="1" smtClean="0"/>
              <a:t>Dissemination</a:t>
            </a:r>
            <a:endParaRPr lang="es-CL" dirty="0"/>
          </a:p>
        </p:txBody>
      </p:sp>
      <p:pic>
        <p:nvPicPr>
          <p:cNvPr id="3074" name="Picture 2"/>
          <p:cNvPicPr>
            <a:picLocks noGrp="1" noChangeAspect="1" noChangeArrowheads="1"/>
          </p:cNvPicPr>
          <p:nvPr>
            <p:ph sz="half" idx="1"/>
          </p:nvPr>
        </p:nvPicPr>
        <p:blipFill>
          <a:blip r:embed="rId2"/>
          <a:srcRect t="12179" r="943" b="5614"/>
          <a:stretch>
            <a:fillRect/>
          </a:stretch>
        </p:blipFill>
        <p:spPr bwMode="auto">
          <a:xfrm>
            <a:off x="0" y="571480"/>
            <a:ext cx="4593162" cy="214314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13214" t="11914" r="14861" b="12890"/>
          <a:stretch>
            <a:fillRect/>
          </a:stretch>
        </p:blipFill>
        <p:spPr bwMode="auto">
          <a:xfrm>
            <a:off x="0" y="3036890"/>
            <a:ext cx="6500826" cy="3821110"/>
          </a:xfrm>
          <a:prstGeom prst="rect">
            <a:avLst/>
          </a:prstGeom>
          <a:noFill/>
          <a:ln w="9525">
            <a:noFill/>
            <a:miter lim="800000"/>
            <a:headEnd/>
            <a:tailEnd/>
          </a:ln>
          <a:effectLst/>
        </p:spPr>
      </p:pic>
      <p:pic>
        <p:nvPicPr>
          <p:cNvPr id="3076" name="Picture 4"/>
          <p:cNvPicPr>
            <a:picLocks noGrp="1" noChangeAspect="1" noChangeArrowheads="1"/>
          </p:cNvPicPr>
          <p:nvPr>
            <p:ph sz="half" idx="2"/>
          </p:nvPr>
        </p:nvPicPr>
        <p:blipFill>
          <a:blip r:embed="rId4"/>
          <a:srcRect t="9439" r="38089" b="5614"/>
          <a:stretch>
            <a:fillRect/>
          </a:stretch>
        </p:blipFill>
        <p:spPr bwMode="auto">
          <a:xfrm>
            <a:off x="5286379" y="1428736"/>
            <a:ext cx="3704193"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674</Words>
  <Application>Microsoft Office PowerPoint</Application>
  <PresentationFormat>On-screen Show (4:3)</PresentationFormat>
  <Paragraphs>84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de Office</vt:lpstr>
      <vt:lpstr>Impact: promoting the dissemination &amp; utilization of research findings</vt:lpstr>
      <vt:lpstr>PowerPoint Presentation</vt:lpstr>
      <vt:lpstr>Challenges in linking research to policy</vt:lpstr>
      <vt:lpstr>The translation challenge</vt:lpstr>
      <vt:lpstr>PowerPoint Presentation</vt:lpstr>
      <vt:lpstr>Capacity building</vt:lpstr>
      <vt:lpstr>Resources</vt:lpstr>
      <vt:lpstr>Products: briefs &amp; dialogues</vt:lpstr>
      <vt:lpstr>Dissemination</vt:lpstr>
      <vt:lpstr>EVIPNet en las Américas</vt:lpstr>
      <vt:lpstr>Impact evaluation</vt:lpstr>
      <vt:lpstr>Challenges 1</vt:lpstr>
      <vt:lpstr>Challenges 2</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promoting the dissemination &amp; utilization of research findings</dc:title>
  <dc:creator>Tomas Pantoja</dc:creator>
  <cp:lastModifiedBy>Villanueva, Mrs. Eleana (WDC)</cp:lastModifiedBy>
  <cp:revision>7</cp:revision>
  <dcterms:created xsi:type="dcterms:W3CDTF">2012-10-16T21:56:54Z</dcterms:created>
  <dcterms:modified xsi:type="dcterms:W3CDTF">2013-01-08T15:40:57Z</dcterms:modified>
</cp:coreProperties>
</file>