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Num doses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Sheet1!$C$2:$C$15</c:f>
              <c:numCache>
                <c:formatCode>0</c:formatCode>
                <c:ptCount val="14"/>
                <c:pt idx="0">
                  <c:v>15126</c:v>
                </c:pt>
                <c:pt idx="1">
                  <c:v>15267</c:v>
                </c:pt>
                <c:pt idx="2">
                  <c:v>14748</c:v>
                </c:pt>
                <c:pt idx="3">
                  <c:v>15189</c:v>
                </c:pt>
                <c:pt idx="4">
                  <c:v>15069</c:v>
                </c:pt>
                <c:pt idx="5">
                  <c:v>15072</c:v>
                </c:pt>
                <c:pt idx="6">
                  <c:v>15109</c:v>
                </c:pt>
                <c:pt idx="7">
                  <c:v>14951</c:v>
                </c:pt>
                <c:pt idx="8">
                  <c:v>14662</c:v>
                </c:pt>
                <c:pt idx="9">
                  <c:v>14579</c:v>
                </c:pt>
                <c:pt idx="10">
                  <c:v>14663</c:v>
                </c:pt>
                <c:pt idx="11">
                  <c:v>14642</c:v>
                </c:pt>
                <c:pt idx="12">
                  <c:v>14498</c:v>
                </c:pt>
                <c:pt idx="13">
                  <c:v>14365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Birth Avg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16264</c:v>
                </c:pt>
                <c:pt idx="1">
                  <c:v>16241</c:v>
                </c:pt>
                <c:pt idx="2">
                  <c:v>16206</c:v>
                </c:pt>
                <c:pt idx="3">
                  <c:v>16159</c:v>
                </c:pt>
                <c:pt idx="4">
                  <c:v>16203</c:v>
                </c:pt>
                <c:pt idx="5">
                  <c:v>16206</c:v>
                </c:pt>
                <c:pt idx="6">
                  <c:v>16074</c:v>
                </c:pt>
                <c:pt idx="7">
                  <c:v>16077</c:v>
                </c:pt>
                <c:pt idx="8">
                  <c:v>15598</c:v>
                </c:pt>
                <c:pt idx="9">
                  <c:v>15510</c:v>
                </c:pt>
                <c:pt idx="10">
                  <c:v>15599</c:v>
                </c:pt>
                <c:pt idx="11">
                  <c:v>15576</c:v>
                </c:pt>
                <c:pt idx="12">
                  <c:v>15759</c:v>
                </c:pt>
                <c:pt idx="13">
                  <c:v>15615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81856"/>
        <c:axId val="11184985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Coverage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93</c:v>
                </c:pt>
                <c:pt idx="1">
                  <c:v>94</c:v>
                </c:pt>
                <c:pt idx="2">
                  <c:v>91</c:v>
                </c:pt>
                <c:pt idx="3">
                  <c:v>94</c:v>
                </c:pt>
                <c:pt idx="4">
                  <c:v>93</c:v>
                </c:pt>
                <c:pt idx="5">
                  <c:v>93</c:v>
                </c:pt>
                <c:pt idx="6">
                  <c:v>94</c:v>
                </c:pt>
                <c:pt idx="7">
                  <c:v>93</c:v>
                </c:pt>
                <c:pt idx="8">
                  <c:v>94</c:v>
                </c:pt>
                <c:pt idx="9">
                  <c:v>94</c:v>
                </c:pt>
                <c:pt idx="10">
                  <c:v>94</c:v>
                </c:pt>
                <c:pt idx="11">
                  <c:v>94</c:v>
                </c:pt>
                <c:pt idx="12">
                  <c:v>94</c:v>
                </c:pt>
                <c:pt idx="13">
                  <c:v>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96160"/>
        <c:axId val="111851776"/>
      </c:lineChart>
      <c:catAx>
        <c:axId val="3748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1849856"/>
        <c:crosses val="autoZero"/>
        <c:auto val="1"/>
        <c:lblAlgn val="ctr"/>
        <c:lblOffset val="100"/>
        <c:noMultiLvlLbl val="0"/>
      </c:catAx>
      <c:valAx>
        <c:axId val="1118498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b="0" dirty="0" smtClean="0">
                    <a:latin typeface="Arial" pitchFamily="34" charset="0"/>
                    <a:cs typeface="Arial" pitchFamily="34" charset="0"/>
                  </a:rPr>
                  <a:t>Number of Doses (thousands)</a:t>
                </a:r>
                <a:endParaRPr lang="en-US" sz="12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2407407407407406E-2"/>
              <c:y val="0.19540747460816627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481856"/>
        <c:crosses val="autoZero"/>
        <c:crossBetween val="between"/>
      </c:valAx>
      <c:valAx>
        <c:axId val="111851776"/>
        <c:scaling>
          <c:orientation val="minMax"/>
          <c:max val="1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 b="0" dirty="0" smtClean="0">
                    <a:latin typeface="Arial" pitchFamily="34" charset="0"/>
                    <a:cs typeface="Arial" pitchFamily="34" charset="0"/>
                  </a:rPr>
                  <a:t>Coverage (%)</a:t>
                </a:r>
                <a:endParaRPr lang="en-US" sz="1200" b="0" dirty="0">
                  <a:latin typeface="Arial" pitchFamily="34" charset="0"/>
                  <a:cs typeface="Arial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3996160"/>
        <c:crosses val="max"/>
        <c:crossBetween val="between"/>
        <c:majorUnit val="20"/>
      </c:valAx>
      <c:catAx>
        <c:axId val="113996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185177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0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2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0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3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6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3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7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6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5F040-5317-4EE7-9620-876660437EB5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656D5-289D-42D8-9A01-74933499B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7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b="1" dirty="0" smtClean="0"/>
              <a:t>Vaccination coverage and number doses of measles in children 1 year of age, Region of the Americas, 2000-2013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851678"/>
              </p:ext>
            </p:extLst>
          </p:nvPr>
        </p:nvGraphicFramePr>
        <p:xfrm>
          <a:off x="450574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50574" y="6324600"/>
            <a:ext cx="23518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i="1" dirty="0" smtClean="0"/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Country reports to FGL-IM.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267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Vaccination coverage and number doses of measles in children 1 year of age, Region of the Americas, 2000-2013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16</cp:revision>
  <dcterms:created xsi:type="dcterms:W3CDTF">2014-10-30T19:34:34Z</dcterms:created>
  <dcterms:modified xsi:type="dcterms:W3CDTF">2014-10-31T18:57:13Z</dcterms:modified>
</cp:coreProperties>
</file>