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9" r:id="rId2"/>
    <p:sldId id="284" r:id="rId3"/>
    <p:sldId id="274" r:id="rId4"/>
    <p:sldId id="257" r:id="rId5"/>
    <p:sldId id="259" r:id="rId6"/>
    <p:sldId id="263" r:id="rId7"/>
    <p:sldId id="266" r:id="rId8"/>
    <p:sldId id="277" r:id="rId9"/>
    <p:sldId id="275" r:id="rId10"/>
    <p:sldId id="278" r:id="rId11"/>
    <p:sldId id="276" r:id="rId12"/>
    <p:sldId id="269" r:id="rId13"/>
    <p:sldId id="272" r:id="rId14"/>
    <p:sldId id="273" r:id="rId15"/>
    <p:sldId id="288" r:id="rId16"/>
    <p:sldId id="281" r:id="rId17"/>
    <p:sldId id="287" r:id="rId18"/>
    <p:sldId id="280" r:id="rId19"/>
    <p:sldId id="283" r:id="rId20"/>
    <p:sldId id="286" r:id="rId21"/>
  </p:sldIdLst>
  <p:sldSz cx="9144000" cy="6858000" type="screen4x3"/>
  <p:notesSz cx="6858000" cy="11807825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mela Eguiguren" initials="PE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  <a:srgbClr val="B7150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5" autoAdjust="0"/>
    <p:restoredTop sz="86031" autoAdjust="0"/>
  </p:normalViewPr>
  <p:slideViewPr>
    <p:cSldViewPr>
      <p:cViewPr varScale="1">
        <p:scale>
          <a:sx n="59" d="100"/>
          <a:sy n="59" d="100"/>
        </p:scale>
        <p:origin x="-3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5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7-08T17:36:49.149" idx="1">
    <p:pos x="5709" y="3381"/>
    <p:text>Me suena raro así
La existencia de desigualdades en cada ámbito hacen visibles (o señalan) necesidades diferenciadas de las mujeres en salud
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90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90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34BBE97-5315-4275-B23C-CBBC1CD21CDB}" type="datetimeFigureOut">
              <a:rPr lang="es-ES_tradnl"/>
              <a:pPr>
                <a:defRPr/>
              </a:pPr>
              <a:t>10/07/2010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11215688"/>
            <a:ext cx="2971800" cy="590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11215688"/>
            <a:ext cx="2971800" cy="590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DD073D3-2D85-4581-9585-9561053E328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90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90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B6A496-5064-4CFA-846B-A4585F3F596F}" type="datetimeFigureOut">
              <a:rPr lang="es-ES_tradnl"/>
              <a:pPr>
                <a:defRPr/>
              </a:pPr>
              <a:t>10/07/2010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77838" y="885825"/>
            <a:ext cx="5902325" cy="4427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5608638"/>
            <a:ext cx="5486400" cy="5313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_tradnl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11215688"/>
            <a:ext cx="2971800" cy="590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11215688"/>
            <a:ext cx="2971800" cy="590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D2E4048-D7D4-447F-9577-59241F288C1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638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ED7E50-368E-4C4F-B1EC-78F198B34801}" type="slidenum">
              <a:rPr lang="es-ES_tradn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_tradnl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945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883EF2-4FFA-44DB-A91B-2E5CF9FB5C7D}" type="slidenum">
              <a:rPr lang="es-ES_tradn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ES_tradnl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3174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2C8047-CE97-4056-B42B-F3F537E00588}" type="slidenum">
              <a:rPr lang="es-ES_tradn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s-ES_tradnl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556B32-FB56-4050-A1AC-8BB4A9CD5B98}" type="slidenum">
              <a:rPr lang="es-ES_tradn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s-ES_tradnl">
              <a:cs typeface="Arial" charset="0"/>
            </a:endParaRPr>
          </a:p>
        </p:txBody>
      </p:sp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6200" y="11217275"/>
            <a:ext cx="29718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767968-F789-4F6D-826E-948E0893206E}" type="slidenum">
              <a:rPr lang="es-ES" sz="1200">
                <a:latin typeface="Calibri" pitchFamily="34" charset="0"/>
              </a:rPr>
              <a:pPr algn="r"/>
              <a:t>19</a:t>
            </a:fld>
            <a:endParaRPr lang="es-ES" sz="1200"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B12B5-A864-438E-945C-F259350AE6CB}" type="datetimeFigureOut">
              <a:rPr lang="es-ES_tradnl"/>
              <a:pPr>
                <a:defRPr/>
              </a:pPr>
              <a:t>10/07/2010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63F3A-BD47-44B2-84B4-26191FE9DCF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47B23-29AF-4DC6-9E85-9E42A0493385}" type="datetimeFigureOut">
              <a:rPr lang="es-ES_tradnl"/>
              <a:pPr>
                <a:defRPr/>
              </a:pPr>
              <a:t>10/07/2010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AEF1E-B305-454C-92A9-8AA32A4C5B0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95196-A742-433F-B19D-842F07B1D7D6}" type="datetimeFigureOut">
              <a:rPr lang="es-ES_tradnl"/>
              <a:pPr>
                <a:defRPr/>
              </a:pPr>
              <a:t>10/07/2010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27B87-65F6-4066-B82E-C1989BA944B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1E48E-AA2D-4E71-A063-39CD965F2144}" type="datetimeFigureOut">
              <a:rPr lang="es-ES_tradnl"/>
              <a:pPr>
                <a:defRPr/>
              </a:pPr>
              <a:t>10/07/2010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83CCE-CFB2-4678-86BA-D952FAD4EA2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38C76-4F18-48F5-9F15-A8EFC29C7934}" type="datetimeFigureOut">
              <a:rPr lang="es-ES_tradnl"/>
              <a:pPr>
                <a:defRPr/>
              </a:pPr>
              <a:t>10/07/2010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ECED4-C937-418C-A925-DA198386CB0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2C24E-60FD-44F3-B941-765C9377A0CC}" type="datetimeFigureOut">
              <a:rPr lang="es-ES_tradnl"/>
              <a:pPr>
                <a:defRPr/>
              </a:pPr>
              <a:t>10/07/2010</a:t>
            </a:fld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3FF62-C568-4A79-9785-EAB2DFB81C9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E63F6-2B60-4EB5-BD66-CB9034A08A0A}" type="datetimeFigureOut">
              <a:rPr lang="es-ES_tradnl"/>
              <a:pPr>
                <a:defRPr/>
              </a:pPr>
              <a:t>10/07/2010</a:t>
            </a:fld>
            <a:endParaRPr lang="es-ES_tradnl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82F52-9662-477D-AACD-D0DC12F448A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FB3F4-59EB-41BD-9155-9F237630F13B}" type="datetimeFigureOut">
              <a:rPr lang="es-ES_tradnl"/>
              <a:pPr>
                <a:defRPr/>
              </a:pPr>
              <a:t>10/07/2010</a:t>
            </a:fld>
            <a:endParaRPr lang="es-ES_tradnl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F2546-60F7-4CD7-88CC-DB4D83D68FE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5C648-017E-4E66-9687-2A7368732907}" type="datetimeFigureOut">
              <a:rPr lang="es-ES_tradnl"/>
              <a:pPr>
                <a:defRPr/>
              </a:pPr>
              <a:t>10/07/2010</a:t>
            </a:fld>
            <a:endParaRPr lang="es-ES_tradnl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8512-E567-4453-9944-250D6D9C24E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F224-26E9-41E0-B5DB-0877BE73DEA9}" type="datetimeFigureOut">
              <a:rPr lang="es-ES_tradnl"/>
              <a:pPr>
                <a:defRPr/>
              </a:pPr>
              <a:t>10/07/2010</a:t>
            </a:fld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CE07D-952C-4F08-8130-9D8435512DD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5E319-C226-46E8-B57D-077449AF12DA}" type="datetimeFigureOut">
              <a:rPr lang="es-ES_tradnl"/>
              <a:pPr>
                <a:defRPr/>
              </a:pPr>
              <a:t>10/07/2010</a:t>
            </a:fld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CF8F-D0AD-4C73-B052-6FA8467DADB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ES_tradnl" smtClean="0"/>
          </a:p>
        </p:txBody>
      </p:sp>
      <p:sp>
        <p:nvSpPr>
          <p:cNvPr id="30723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491A88-A8D7-4DCF-9012-D5F665E117D6}" type="datetimeFigureOut">
              <a:rPr lang="es-ES_tradnl"/>
              <a:pPr>
                <a:defRPr/>
              </a:pPr>
              <a:t>10/07/2010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518B1C-E77F-43E5-9656-7EED4D41904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30727" name="Picture 7" descr="awayo%20por%20metro_prod_peq"/>
          <p:cNvPicPr>
            <a:picLocks noChangeAspect="1" noChangeArrowheads="1"/>
          </p:cNvPicPr>
          <p:nvPr userDrawn="1"/>
        </p:nvPicPr>
        <p:blipFill>
          <a:blip r:embed="rId13" cstate="print"/>
          <a:srcRect l="17285" r="65430"/>
          <a:stretch>
            <a:fillRect/>
          </a:stretch>
        </p:blipFill>
        <p:spPr bwMode="auto">
          <a:xfrm>
            <a:off x="0" y="0"/>
            <a:ext cx="576263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Hoja_de_c_lculo_de_Microsoft_Office_Excel_97-20031.xls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23850" y="0"/>
            <a:ext cx="8963025" cy="5516563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_tradnl" sz="2400" b="1" dirty="0" smtClean="0">
                <a:latin typeface="Arial" pitchFamily="34" charset="0"/>
                <a:cs typeface="Arial" pitchFamily="34" charset="0"/>
              </a:rPr>
            </a:b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_tradnl" sz="2400" b="1" dirty="0" smtClean="0">
                <a:latin typeface="Arial" pitchFamily="34" charset="0"/>
                <a:cs typeface="Arial" pitchFamily="34" charset="0"/>
              </a:rPr>
            </a:b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XI Conferencia Regional Sobre la Mujer de ALC, julio 2010                      </a:t>
            </a:r>
            <a:r>
              <a:rPr lang="es-ES_tradnl" sz="3600" b="1" dirty="0" smtClean="0"/>
              <a:t/>
            </a:r>
            <a:br>
              <a:rPr lang="es-ES_tradnl" sz="3600" b="1" dirty="0" smtClean="0"/>
            </a:br>
            <a:r>
              <a:rPr lang="es-ES_tradnl" sz="3600" b="1" dirty="0" smtClean="0"/>
              <a:t/>
            </a:r>
            <a:br>
              <a:rPr lang="es-ES_tradnl" sz="3600" b="1" dirty="0" smtClean="0"/>
            </a:br>
            <a:r>
              <a:rPr lang="es-ES_tradnl" sz="3600" b="1" dirty="0" smtClean="0"/>
              <a:t/>
            </a:r>
            <a:br>
              <a:rPr lang="es-ES_tradnl" sz="3600" b="1" dirty="0" smtClean="0"/>
            </a:br>
            <a:r>
              <a:rPr lang="es-ES_tradnl" sz="3600" b="1" dirty="0" smtClean="0"/>
              <a:t/>
            </a:r>
            <a:br>
              <a:rPr lang="es-ES_tradnl" sz="3600" b="1" dirty="0" smtClean="0"/>
            </a:br>
            <a:r>
              <a:rPr lang="es-ES_tradnl" sz="3600" b="1" dirty="0" smtClean="0"/>
              <a:t/>
            </a:r>
            <a:br>
              <a:rPr lang="es-ES_tradnl" sz="3600" b="1" dirty="0" smtClean="0"/>
            </a:br>
            <a:r>
              <a:rPr lang="es-ES_tradnl" sz="3600" b="1" dirty="0" smtClean="0"/>
              <a:t/>
            </a:r>
            <a:br>
              <a:rPr lang="es-ES_tradnl" sz="3600" b="1" dirty="0" smtClean="0"/>
            </a:br>
            <a:r>
              <a:rPr lang="es-ES_tradnl" sz="3600" b="1" dirty="0" smtClean="0">
                <a:solidFill>
                  <a:srgbClr val="0070C0"/>
                </a:solidFill>
              </a:rPr>
              <a:t>Implicancias del </a:t>
            </a:r>
            <a:br>
              <a:rPr lang="es-ES_tradnl" sz="3600" b="1" dirty="0" smtClean="0">
                <a:solidFill>
                  <a:srgbClr val="0070C0"/>
                </a:solidFill>
              </a:rPr>
            </a:br>
            <a:r>
              <a:rPr lang="es-ES_tradnl" sz="3600" b="1" dirty="0" smtClean="0">
                <a:solidFill>
                  <a:srgbClr val="0070C0"/>
                </a:solidFill>
              </a:rPr>
              <a:t>acceso  universal </a:t>
            </a:r>
            <a:br>
              <a:rPr lang="es-ES_tradnl" sz="3600" b="1" dirty="0" smtClean="0">
                <a:solidFill>
                  <a:srgbClr val="0070C0"/>
                </a:solidFill>
              </a:rPr>
            </a:br>
            <a:r>
              <a:rPr lang="es-ES_tradnl" sz="3600" b="1" dirty="0" smtClean="0">
                <a:solidFill>
                  <a:srgbClr val="0070C0"/>
                </a:solidFill>
              </a:rPr>
              <a:t>en la salud de las mujeres</a:t>
            </a:r>
            <a:br>
              <a:rPr lang="es-ES_tradnl" sz="3600" b="1" dirty="0" smtClean="0">
                <a:solidFill>
                  <a:srgbClr val="0070C0"/>
                </a:solidFill>
              </a:rPr>
            </a:br>
            <a:r>
              <a:rPr lang="es-ES_tradnl" sz="3600" b="1" dirty="0" smtClean="0">
                <a:solidFill>
                  <a:srgbClr val="0070C0"/>
                </a:solidFill>
              </a:rPr>
              <a:t/>
            </a:r>
            <a:br>
              <a:rPr lang="es-ES_tradnl" sz="3600" b="1" dirty="0" smtClean="0">
                <a:solidFill>
                  <a:srgbClr val="0070C0"/>
                </a:solidFill>
              </a:rPr>
            </a:br>
            <a:r>
              <a:rPr lang="es-ES_tradnl" sz="27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cobertura universal de la salud:                                                      un tema en la agenda de las mujeres</a:t>
            </a:r>
            <a:r>
              <a:rPr lang="es-ES_tradnl" sz="3600" b="1" i="1" dirty="0" smtClean="0">
                <a:solidFill>
                  <a:srgbClr val="0070C0"/>
                </a:solidFill>
              </a:rPr>
              <a:t/>
            </a:r>
            <a:br>
              <a:rPr lang="es-ES_tradnl" sz="3600" b="1" i="1" dirty="0" smtClean="0">
                <a:solidFill>
                  <a:srgbClr val="0070C0"/>
                </a:solidFill>
              </a:rPr>
            </a:br>
            <a:endParaRPr lang="es-ES_tradnl" sz="3600" b="1" i="1" dirty="0">
              <a:solidFill>
                <a:srgbClr val="0070C0"/>
              </a:solidFill>
            </a:endParaRPr>
          </a:p>
        </p:txBody>
      </p:sp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682625" y="5705475"/>
            <a:ext cx="8497888" cy="1152525"/>
          </a:xfrm>
        </p:spPr>
        <p:txBody>
          <a:bodyPr/>
          <a:lstStyle/>
          <a:p>
            <a:pPr>
              <a:buFont typeface="Arial" charset="0"/>
              <a:buNone/>
            </a:pPr>
            <a:endParaRPr lang="es-ES_tradnl" sz="1600" b="1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s-ES_tradnl" sz="1600" b="1" smtClean="0">
                <a:latin typeface="Arial" charset="0"/>
                <a:cs typeface="Arial" charset="0"/>
              </a:rPr>
              <a:t>Maria Isabel Matamala Vivaldi – Chile, Observatorio de Equidad de Género en Salud,</a:t>
            </a:r>
          </a:p>
          <a:p>
            <a:pPr>
              <a:buFont typeface="Arial" charset="0"/>
              <a:buNone/>
            </a:pPr>
            <a:r>
              <a:rPr lang="es-ES_tradnl" sz="1600" b="1" smtClean="0">
                <a:latin typeface="Arial" charset="0"/>
                <a:cs typeface="Arial" charset="0"/>
              </a:rPr>
              <a:t>Red de Salud de las Mujeres Latinoamericanas y del Caribe</a:t>
            </a:r>
          </a:p>
          <a:p>
            <a:pPr>
              <a:buFont typeface="Arial" charset="0"/>
              <a:buNone/>
            </a:pPr>
            <a:endParaRPr lang="es-ES_tradnl" sz="1600" smtClean="0">
              <a:latin typeface="Arial" charset="0"/>
              <a:cs typeface="Arial" charset="0"/>
            </a:endParaRPr>
          </a:p>
        </p:txBody>
      </p:sp>
      <p:pic>
        <p:nvPicPr>
          <p:cNvPr id="15363" name="7 Imagen" descr="mujer vendiendo flores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836613"/>
            <a:ext cx="38100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413" y="274638"/>
            <a:ext cx="9144000" cy="993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Precaria capacidad de pago de millones de mujeres</a:t>
            </a:r>
            <a:br>
              <a:rPr lang="es-ES_tradnl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Fuente </a:t>
            </a:r>
            <a:r>
              <a:rPr lang="es-ES_tradnl" sz="12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200" dirty="0" err="1" smtClean="0">
                <a:latin typeface="Arial" pitchFamily="34" charset="0"/>
                <a:cs typeface="Arial" pitchFamily="34" charset="0"/>
              </a:rPr>
              <a:t>Millenium</a:t>
            </a:r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 Development </a:t>
            </a:r>
            <a:r>
              <a:rPr lang="es-ES_tradnl" sz="1200" dirty="0" err="1" smtClean="0">
                <a:latin typeface="Arial" pitchFamily="34" charset="0"/>
                <a:cs typeface="Arial" pitchFamily="34" charset="0"/>
              </a:rPr>
              <a:t>Goals</a:t>
            </a:r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200" dirty="0" err="1" smtClean="0">
                <a:latin typeface="Arial" pitchFamily="34" charset="0"/>
                <a:cs typeface="Arial" pitchFamily="34" charset="0"/>
              </a:rPr>
              <a:t>Report</a:t>
            </a:r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 2010</a:t>
            </a:r>
            <a:endParaRPr lang="es-ES_tradn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2 Marcador de contenido"/>
          <p:cNvSpPr>
            <a:spLocks noGrp="1"/>
          </p:cNvSpPr>
          <p:nvPr>
            <p:ph idx="1"/>
          </p:nvPr>
        </p:nvSpPr>
        <p:spPr>
          <a:xfrm>
            <a:off x="914400" y="1484313"/>
            <a:ext cx="8229600" cy="49974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_tradnl" sz="2400" smtClean="0">
                <a:latin typeface="Arial" charset="0"/>
                <a:cs typeface="Arial" charset="0"/>
              </a:rPr>
              <a:t>   Porcentaje en empleo informal en período post crisis: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58888" y="2205038"/>
          <a:ext cx="6912767" cy="3621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603"/>
                <a:gridCol w="1985582"/>
                <a:gridCol w="1985582"/>
              </a:tblGrid>
              <a:tr h="575363">
                <a:tc>
                  <a:txBody>
                    <a:bodyPr/>
                    <a:lstStyle/>
                    <a:p>
                      <a:r>
                        <a:rPr lang="es-ES_tradnl" sz="2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Países</a:t>
                      </a:r>
                      <a:endParaRPr lang="es-ES_tradnl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% Mujeres</a:t>
                      </a:r>
                      <a:endParaRPr lang="es-ES_tradnl" sz="2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% Hombres</a:t>
                      </a:r>
                      <a:endParaRPr lang="es-ES_tradnl" sz="2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7673"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Arial" pitchFamily="34" charset="0"/>
                          <a:cs typeface="Arial" pitchFamily="34" charset="0"/>
                        </a:rPr>
                        <a:t>Ecuador (urbano)</a:t>
                      </a:r>
                      <a:endParaRPr lang="es-ES_tradn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es-ES_tradn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  <a:endParaRPr lang="es-ES_tradn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7673"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Arial" pitchFamily="34" charset="0"/>
                          <a:cs typeface="Arial" pitchFamily="34" charset="0"/>
                        </a:rPr>
                        <a:t>Perú (Lima)</a:t>
                      </a:r>
                      <a:endParaRPr lang="es-ES_tradn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s-ES_tradn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s-ES_tradn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7673"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Arial" pitchFamily="34" charset="0"/>
                          <a:cs typeface="Arial" pitchFamily="34" charset="0"/>
                        </a:rPr>
                        <a:t>Colombia</a:t>
                      </a:r>
                      <a:endParaRPr lang="es-ES_tradn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s-ES_tradn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s-ES_tradn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7673"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Arial" pitchFamily="34" charset="0"/>
                          <a:cs typeface="Arial" pitchFamily="34" charset="0"/>
                        </a:rPr>
                        <a:t>México</a:t>
                      </a:r>
                      <a:endParaRPr lang="es-ES_tradn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s-ES_tradn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s-ES_tradn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7673"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Arial" pitchFamily="34" charset="0"/>
                          <a:cs typeface="Arial" pitchFamily="34" charset="0"/>
                        </a:rPr>
                        <a:t>Venezuela</a:t>
                      </a:r>
                      <a:endParaRPr lang="es-ES_tradn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s-ES_tradn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s-ES_tradn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7673"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Arial" pitchFamily="34" charset="0"/>
                          <a:cs typeface="Arial" pitchFamily="34" charset="0"/>
                        </a:rPr>
                        <a:t>Panamá</a:t>
                      </a:r>
                      <a:endParaRPr lang="es-ES_tradn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s-ES_tradn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s-ES_tradn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22114"/>
          </a:xfrm>
        </p:spPr>
        <p:txBody>
          <a:bodyPr>
            <a:noAutofit/>
          </a:bodyPr>
          <a:lstStyle/>
          <a:p>
            <a:r>
              <a:rPr lang="es-ES_tradnl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3. Desigualdades de género en el financiamiento de la atención</a:t>
            </a:r>
            <a:endParaRPr lang="es-ES_tradnl" sz="2800" dirty="0" smtClean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9" y="1125538"/>
            <a:ext cx="8460431" cy="5732462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</a:pPr>
            <a:r>
              <a:rPr lang="es-ES_tradnl" sz="2400" b="1" dirty="0" smtClean="0">
                <a:latin typeface="Arial" charset="0"/>
                <a:cs typeface="Arial" charset="0"/>
              </a:rPr>
              <a:t>No obstante la precaria situación pecuniaria de las mujeres:</a:t>
            </a:r>
          </a:p>
          <a:p>
            <a:pPr>
              <a:buFont typeface="Arial" charset="0"/>
              <a:buNone/>
            </a:pPr>
            <a:endParaRPr lang="en-US" sz="2400" b="1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sz="2400" b="1" dirty="0" smtClean="0">
                <a:latin typeface="Arial" charset="0"/>
                <a:cs typeface="Arial" charset="0"/>
              </a:rPr>
              <a:t>En los </a:t>
            </a:r>
            <a:r>
              <a:rPr lang="en-US" sz="2400" b="1" dirty="0" err="1" smtClean="0">
                <a:latin typeface="Arial" charset="0"/>
                <a:cs typeface="Arial" charset="0"/>
              </a:rPr>
              <a:t>sistemas</a:t>
            </a:r>
            <a:r>
              <a:rPr lang="en-US" sz="2400" b="1" dirty="0" smtClean="0">
                <a:latin typeface="Arial" charset="0"/>
                <a:cs typeface="Arial" charset="0"/>
              </a:rPr>
              <a:t> no </a:t>
            </a:r>
            <a:r>
              <a:rPr lang="en-US" sz="2400" b="1" dirty="0" err="1" smtClean="0">
                <a:latin typeface="Arial" charset="0"/>
                <a:cs typeface="Arial" charset="0"/>
              </a:rPr>
              <a:t>solidarios</a:t>
            </a:r>
            <a:r>
              <a:rPr lang="en-US" sz="2400" b="1" dirty="0" smtClean="0">
                <a:latin typeface="Arial" charset="0"/>
                <a:cs typeface="Arial" charset="0"/>
              </a:rPr>
              <a:t> de </a:t>
            </a:r>
            <a:r>
              <a:rPr lang="en-US" sz="2400" b="1" dirty="0" err="1" smtClean="0">
                <a:latin typeface="Arial" charset="0"/>
                <a:cs typeface="Arial" charset="0"/>
              </a:rPr>
              <a:t>salud</a:t>
            </a:r>
            <a:r>
              <a:rPr lang="en-US" sz="2400" b="1" dirty="0" smtClean="0">
                <a:latin typeface="Arial" charset="0"/>
                <a:cs typeface="Arial" charset="0"/>
              </a:rPr>
              <a:t>, M pagan </a:t>
            </a:r>
            <a:r>
              <a:rPr lang="en-US" sz="2400" b="1" dirty="0" err="1" smtClean="0">
                <a:latin typeface="Arial" charset="0"/>
                <a:cs typeface="Arial" charset="0"/>
              </a:rPr>
              <a:t>más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</a:rPr>
              <a:t>que</a:t>
            </a:r>
            <a:r>
              <a:rPr lang="en-US" sz="2400" b="1" dirty="0" smtClean="0">
                <a:latin typeface="Arial" charset="0"/>
                <a:cs typeface="Arial" charset="0"/>
              </a:rPr>
              <a:t> H</a:t>
            </a:r>
            <a:endParaRPr lang="en-US" sz="2400" b="1" dirty="0" smtClean="0">
              <a:latin typeface="Arial" charset="0"/>
              <a:cs typeface="Arial" charset="0"/>
              <a:sym typeface="Bookshelf Symbol 3"/>
            </a:endParaRPr>
          </a:p>
          <a:p>
            <a:pPr>
              <a:buFont typeface="Arial" charset="0"/>
              <a:buNone/>
            </a:pP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para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mantener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su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salud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. </a:t>
            </a:r>
          </a:p>
          <a:p>
            <a:pPr>
              <a:buFont typeface="Arial" charset="0"/>
              <a:buNone/>
            </a:pPr>
            <a:endParaRPr lang="en-US" sz="2400" b="1" dirty="0" smtClean="0">
              <a:latin typeface="Arial" charset="0"/>
              <a:cs typeface="Arial" charset="0"/>
              <a:sym typeface="Bookshelf Symbol 3"/>
            </a:endParaRPr>
          </a:p>
          <a:p>
            <a:pPr>
              <a:buFont typeface="Arial" charset="0"/>
              <a:buNone/>
            </a:pP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En los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seguros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privados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pagan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según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riesgo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,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que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grava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su</a:t>
            </a:r>
            <a:endParaRPr lang="en-US" sz="2400" b="1" dirty="0" smtClean="0">
              <a:latin typeface="Arial" charset="0"/>
              <a:cs typeface="Arial" charset="0"/>
              <a:sym typeface="Bookshelf Symbol 3"/>
            </a:endParaRPr>
          </a:p>
          <a:p>
            <a:pPr>
              <a:buNone/>
            </a:pP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capacidad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reproductiva</a:t>
            </a:r>
            <a:r>
              <a:rPr lang="es-ES_tradnl" sz="2400" b="1" dirty="0" smtClean="0">
                <a:latin typeface="Arial" charset="0"/>
                <a:cs typeface="Arial" charset="0"/>
              </a:rPr>
              <a:t> adjudicando a M costo reproducción</a:t>
            </a:r>
          </a:p>
          <a:p>
            <a:pPr>
              <a:buFont typeface="Arial" charset="0"/>
              <a:buNone/>
            </a:pPr>
            <a:endParaRPr lang="en-US" sz="2400" b="1" dirty="0" smtClean="0">
              <a:latin typeface="Arial" charset="0"/>
              <a:cs typeface="Arial" charset="0"/>
              <a:sym typeface="Bookshelf Symbol 3"/>
            </a:endParaRPr>
          </a:p>
          <a:p>
            <a:pPr>
              <a:buFont typeface="Arial" charset="0"/>
              <a:buNone/>
            </a:pP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Hogares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con mujeres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jefas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de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hogar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son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más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propensos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a</a:t>
            </a:r>
          </a:p>
          <a:p>
            <a:pPr>
              <a:buNone/>
            </a:pPr>
            <a:r>
              <a:rPr lang="es-ES_tradnl" sz="2400" b="1" dirty="0" smtClean="0">
                <a:latin typeface="Arial" charset="0"/>
                <a:cs typeface="Arial" charset="0"/>
              </a:rPr>
              <a:t>bajar </a:t>
            </a:r>
            <a:r>
              <a:rPr lang="es-ES_tradnl" sz="2400" b="1" dirty="0" err="1" smtClean="0">
                <a:latin typeface="Arial" charset="0"/>
                <a:cs typeface="Arial" charset="0"/>
              </a:rPr>
              <a:t>standard</a:t>
            </a:r>
            <a:r>
              <a:rPr lang="es-ES_tradnl" sz="2400" b="1" dirty="0" smtClean="0">
                <a:latin typeface="Arial" charset="0"/>
                <a:cs typeface="Arial" charset="0"/>
              </a:rPr>
              <a:t> de vida ante gastos catastróficos en salud</a:t>
            </a:r>
          </a:p>
          <a:p>
            <a:pPr>
              <a:buFont typeface="Arial" charset="0"/>
              <a:buNone/>
            </a:pPr>
            <a:endParaRPr lang="en-US" sz="2400" b="1" dirty="0" smtClean="0">
              <a:latin typeface="Arial" charset="0"/>
              <a:cs typeface="Arial" charset="0"/>
              <a:sym typeface="Bookshelf Symbol 3"/>
            </a:endParaRPr>
          </a:p>
          <a:p>
            <a:pPr>
              <a:buFont typeface="Arial" charset="0"/>
              <a:buNone/>
            </a:pP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El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gasto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de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bolsillo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de M en 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salud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es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mayor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que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el de H</a:t>
            </a:r>
          </a:p>
          <a:p>
            <a:pPr>
              <a:buFont typeface="Arial" charset="0"/>
              <a:buNone/>
            </a:pPr>
            <a:endParaRPr lang="en-US" sz="2400" b="1" dirty="0" smtClean="0">
              <a:latin typeface="Arial" charset="0"/>
              <a:cs typeface="Arial" charset="0"/>
              <a:sym typeface="Bookshelf Symbol 3"/>
            </a:endParaRPr>
          </a:p>
          <a:p>
            <a:pPr algn="ctr">
              <a:buFont typeface="Arial" charset="0"/>
              <a:buNone/>
            </a:pPr>
            <a:r>
              <a:rPr lang="en-US" sz="2800" b="1" dirty="0" err="1" smtClean="0">
                <a:solidFill>
                  <a:srgbClr val="0070C0"/>
                </a:solidFill>
                <a:latin typeface="Arial" charset="0"/>
                <a:cs typeface="Arial" charset="0"/>
                <a:sym typeface="Bookshelf Symbol 3"/>
              </a:rPr>
              <a:t>Necesidad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  <a:cs typeface="Arial" charset="0"/>
                <a:sym typeface="Bookshelf Symbol 3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charset="0"/>
                <a:cs typeface="Arial" charset="0"/>
                <a:sym typeface="Bookshelf Symbol 3"/>
              </a:rPr>
              <a:t>sistemas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  <a:cs typeface="Arial" charset="0"/>
                <a:sym typeface="Bookshelf Symbol 3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charset="0"/>
                <a:cs typeface="Arial" charset="0"/>
                <a:sym typeface="Bookshelf Symbol 3"/>
              </a:rPr>
              <a:t>solidarios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  <a:cs typeface="Arial" charset="0"/>
                <a:sym typeface="Bookshelf Symbol 3"/>
              </a:rPr>
              <a:t> y Estado </a:t>
            </a:r>
            <a:r>
              <a:rPr lang="en-US" sz="2800" b="1" dirty="0" err="1" smtClean="0">
                <a:solidFill>
                  <a:srgbClr val="0070C0"/>
                </a:solidFill>
                <a:latin typeface="Arial" charset="0"/>
                <a:cs typeface="Arial" charset="0"/>
                <a:sym typeface="Bookshelf Symbol 3"/>
              </a:rPr>
              <a:t>garante</a:t>
            </a:r>
            <a:endParaRPr lang="en-US" sz="3000" b="1" dirty="0" smtClean="0">
              <a:solidFill>
                <a:srgbClr val="0070C0"/>
              </a:solidFill>
              <a:latin typeface="Arial" charset="0"/>
              <a:cs typeface="Arial" charset="0"/>
              <a:sym typeface="Bookshelf Symbol 3"/>
            </a:endParaRPr>
          </a:p>
          <a:p>
            <a:pPr>
              <a:buFont typeface="Arial" charset="0"/>
              <a:buNone/>
            </a:pPr>
            <a:endParaRPr lang="en-US" sz="2400" b="1" dirty="0" smtClean="0">
              <a:latin typeface="Arial" charset="0"/>
              <a:cs typeface="Arial" charset="0"/>
              <a:sym typeface="Bookshelf Symbol 3"/>
            </a:endParaRPr>
          </a:p>
          <a:p>
            <a:pPr>
              <a:buFont typeface="Arial" charset="0"/>
              <a:buNone/>
            </a:pPr>
            <a:endParaRPr lang="es-ES_tradnl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Título"/>
          <p:cNvSpPr>
            <a:spLocks noGrp="1"/>
          </p:cNvSpPr>
          <p:nvPr>
            <p:ph type="title"/>
          </p:nvPr>
        </p:nvSpPr>
        <p:spPr>
          <a:xfrm>
            <a:off x="0" y="287338"/>
            <a:ext cx="9144000" cy="1196975"/>
          </a:xfrm>
        </p:spPr>
        <p:txBody>
          <a:bodyPr/>
          <a:lstStyle/>
          <a:p>
            <a:r>
              <a:rPr lang="es-ES_tradnl" sz="2400" b="1" dirty="0" smtClean="0">
                <a:latin typeface="Arial" charset="0"/>
                <a:cs typeface="Arial" charset="0"/>
              </a:rPr>
              <a:t/>
            </a:r>
            <a:br>
              <a:rPr lang="es-ES_tradnl" sz="2400" b="1" dirty="0" smtClean="0">
                <a:latin typeface="Arial" charset="0"/>
                <a:cs typeface="Arial" charset="0"/>
              </a:rPr>
            </a:br>
            <a:r>
              <a:rPr lang="es-ES_tradnl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3. Evidencias desigualdad en financiamiento seguros privados no solidarios. Chile, </a:t>
            </a:r>
            <a:r>
              <a:rPr lang="es-ES_tradnl" sz="28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Isapres</a:t>
            </a:r>
            <a:r>
              <a:rPr lang="es-ES_tradnl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s-ES_tradnl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/>
            </a:r>
            <a:br>
              <a:rPr lang="es-ES_tradnl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s-ES_tradnl" sz="1800" dirty="0" smtClean="0">
                <a:latin typeface="Arial" charset="0"/>
                <a:cs typeface="Arial" charset="0"/>
              </a:rPr>
              <a:t>Fuentes: La Nación 19 /06/2010 y Clarin.com 5/ 06/2010</a:t>
            </a:r>
            <a:r>
              <a:rPr lang="es-ES_tradnl" sz="1800" dirty="0" smtClean="0">
                <a:cs typeface="Arial" charset="0"/>
              </a:rPr>
              <a:t/>
            </a:r>
            <a:br>
              <a:rPr lang="es-ES_tradnl" sz="1800" dirty="0" smtClean="0">
                <a:cs typeface="Arial" charset="0"/>
              </a:rPr>
            </a:br>
            <a:endParaRPr lang="es-ES_tradnl" sz="1800" b="1" dirty="0" smtClean="0">
              <a:latin typeface="Arial" charset="0"/>
              <a:cs typeface="Arial" charset="0"/>
            </a:endParaRPr>
          </a:p>
        </p:txBody>
      </p:sp>
      <p:sp>
        <p:nvSpPr>
          <p:cNvPr id="28674" name="2 Marcador de contenido"/>
          <p:cNvSpPr>
            <a:spLocks noGrp="1"/>
          </p:cNvSpPr>
          <p:nvPr>
            <p:ph idx="1"/>
          </p:nvPr>
        </p:nvSpPr>
        <p:spPr>
          <a:xfrm>
            <a:off x="323850" y="1556792"/>
            <a:ext cx="8820150" cy="57340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_tradnl" sz="1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</a:p>
          <a:p>
            <a:r>
              <a:rPr lang="es-ES_tradnl" sz="2400" b="1" dirty="0" smtClean="0">
                <a:latin typeface="Arial" charset="0"/>
                <a:cs typeface="Arial" charset="0"/>
              </a:rPr>
              <a:t>Se toma como referencia un plan de salud precio base mensual  de $42.000 (US$ 79) para un hombre 35 años, soltero, sin hijos</a:t>
            </a:r>
          </a:p>
          <a:p>
            <a:endParaRPr lang="es-ES_tradnl" sz="2400" b="1" dirty="0" smtClean="0">
              <a:latin typeface="Arial" charset="0"/>
              <a:cs typeface="Arial" charset="0"/>
            </a:endParaRPr>
          </a:p>
          <a:p>
            <a:r>
              <a:rPr lang="es-ES_tradnl" sz="2400" b="1" dirty="0" smtClean="0">
                <a:latin typeface="Arial" charset="0"/>
                <a:cs typeface="Arial" charset="0"/>
              </a:rPr>
              <a:t>A una mujer en misma condición, la </a:t>
            </a:r>
            <a:r>
              <a:rPr lang="es-ES_tradnl" sz="2400" b="1" dirty="0" err="1" smtClean="0">
                <a:latin typeface="Arial" charset="0"/>
                <a:cs typeface="Arial" charset="0"/>
              </a:rPr>
              <a:t>Isapre</a:t>
            </a:r>
            <a:r>
              <a:rPr lang="es-ES_tradnl" sz="2400" b="1" dirty="0" smtClean="0">
                <a:latin typeface="Arial" charset="0"/>
                <a:cs typeface="Arial" charset="0"/>
              </a:rPr>
              <a:t> la considera de mayor riesgo y le aplica factor  3,3 en la tabla. Por plan idéntico paga $138.600 (US$261)</a:t>
            </a:r>
          </a:p>
          <a:p>
            <a:pPr>
              <a:buFont typeface="Arial" charset="0"/>
              <a:buNone/>
            </a:pPr>
            <a:endParaRPr lang="es-ES_tradnl" sz="2400" b="1" dirty="0" smtClean="0">
              <a:latin typeface="Arial" charset="0"/>
              <a:cs typeface="Arial" charset="0"/>
            </a:endParaRPr>
          </a:p>
          <a:p>
            <a:r>
              <a:rPr lang="es-ES_tradnl" sz="2400" b="1" dirty="0" smtClean="0">
                <a:latin typeface="Arial" charset="0"/>
                <a:cs typeface="Arial" charset="0"/>
              </a:rPr>
              <a:t>Alzas se calculan en base a tabla  de dos factores: sexo y edad. Primas a pagar = en función del riesgo individual de beneficiarias/os. ¿Fallo x inconstitucionalidad?</a:t>
            </a:r>
          </a:p>
          <a:p>
            <a:pPr algn="ctr">
              <a:buNone/>
            </a:pPr>
            <a:r>
              <a:rPr lang="es-ES_tradnl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Necesidad sistema solidario y no discriminación</a:t>
            </a:r>
          </a:p>
          <a:p>
            <a:endParaRPr lang="es-ES_tradnl" sz="2000" b="1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s-ES_tradnl" sz="1000" b="1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s-ES_tradnl" sz="1800" b="1" dirty="0" smtClean="0">
                <a:latin typeface="Arial" charset="0"/>
                <a:cs typeface="Arial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587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s-ES_tradnl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755650" y="0"/>
          <a:ext cx="8605838" cy="6370638"/>
        </p:xfrm>
        <a:graphic>
          <a:graphicData uri="http://schemas.openxmlformats.org/presentationml/2006/ole">
            <p:oleObj spid="_x0000_s1026" name="Hoja de cálculo" r:id="rId4" imgW="8839200" imgH="654374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Título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863600"/>
          </a:xfrm>
        </p:spPr>
        <p:txBody>
          <a:bodyPr/>
          <a:lstStyle/>
          <a:p>
            <a:r>
              <a:rPr lang="es-ES_tradnl" sz="3200" b="1" smtClean="0">
                <a:solidFill>
                  <a:srgbClr val="0070C0"/>
                </a:solidFill>
              </a:rPr>
              <a:t>4. Participación en el trabajo de salud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750" y="1052513"/>
            <a:ext cx="8893175" cy="5805487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Arial" charset="0"/>
                <a:cs typeface="Arial" charset="0"/>
              </a:rPr>
              <a:t>En sector salud las mujeres predominan en puestos trabajo con &lt; remuneración, prestigio y poder  y participan menos en las decisiones políticas de salud</a:t>
            </a:r>
          </a:p>
          <a:p>
            <a:endParaRPr lang="es-ES" sz="2400" b="1" dirty="0" smtClean="0">
              <a:latin typeface="Arial" charset="0"/>
              <a:cs typeface="Arial" charset="0"/>
            </a:endParaRPr>
          </a:p>
          <a:p>
            <a:r>
              <a:rPr lang="es-ES" sz="2400" b="1" dirty="0" smtClean="0">
                <a:latin typeface="Arial" charset="0"/>
                <a:cs typeface="Arial" charset="0"/>
              </a:rPr>
              <a:t>Sistemas de salud no responden a necesidades de </a:t>
            </a:r>
            <a:br>
              <a:rPr lang="es-ES" sz="2400" b="1" dirty="0" smtClean="0">
                <a:latin typeface="Arial" charset="0"/>
                <a:cs typeface="Arial" charset="0"/>
              </a:rPr>
            </a:br>
            <a:r>
              <a:rPr lang="es-ES" sz="2400" b="1" dirty="0" smtClean="0">
                <a:latin typeface="Arial" charset="0"/>
                <a:cs typeface="Arial" charset="0"/>
              </a:rPr>
              <a:t>RRHH M afectadas por condiciones de trabajo,  descontento  población        ausentismo</a:t>
            </a:r>
          </a:p>
          <a:p>
            <a:pPr>
              <a:buFont typeface="Arial" charset="0"/>
              <a:buNone/>
            </a:pPr>
            <a:r>
              <a:rPr lang="es-ES" sz="2400" b="1" dirty="0" smtClean="0">
                <a:latin typeface="Arial" charset="0"/>
                <a:cs typeface="Arial" charset="0"/>
              </a:rPr>
              <a:t>     </a:t>
            </a:r>
          </a:p>
          <a:p>
            <a:r>
              <a:rPr lang="es-ES" sz="2400" b="1" dirty="0" smtClean="0">
                <a:latin typeface="Arial" charset="0"/>
                <a:cs typeface="Arial" charset="0"/>
              </a:rPr>
              <a:t>En las familias y la comunidad realizan el trabajo de cuidado de salud no remunerado     impacto en economía y salud M. Escasa participación ciudadana</a:t>
            </a:r>
          </a:p>
          <a:p>
            <a:pPr>
              <a:buFont typeface="Arial" charset="0"/>
              <a:buNone/>
            </a:pPr>
            <a:r>
              <a:rPr lang="es-ES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  </a:t>
            </a:r>
          </a:p>
          <a:p>
            <a:pPr algn="ctr">
              <a:buFont typeface="Arial" charset="0"/>
              <a:buNone/>
            </a:pPr>
            <a:r>
              <a:rPr lang="es-ES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Necesidad  mejorar cobertura y reconocimiento, y</a:t>
            </a:r>
          </a:p>
          <a:p>
            <a:pPr algn="ctr">
              <a:buFont typeface="Arial" charset="0"/>
              <a:buNone/>
            </a:pPr>
            <a:r>
              <a:rPr lang="es-ES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fortalecer la participación ciudadana M a través de APS</a:t>
            </a:r>
          </a:p>
          <a:p>
            <a:endParaRPr lang="es-ES" sz="2400" b="1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s-ES" sz="2400" b="1" dirty="0" smtClean="0">
              <a:latin typeface="Arial" charset="0"/>
              <a:cs typeface="Arial" charset="0"/>
            </a:endParaRPr>
          </a:p>
          <a:p>
            <a:endParaRPr lang="es-ES" sz="1800" b="1" dirty="0" smtClean="0">
              <a:latin typeface="Arial" charset="0"/>
              <a:cs typeface="Arial" charset="0"/>
            </a:endParaRPr>
          </a:p>
          <a:p>
            <a:endParaRPr lang="es-ES_tradnl" sz="2600" dirty="0" smtClean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572000" y="3645024"/>
            <a:ext cx="2873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5796136" y="4869160"/>
            <a:ext cx="2873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s-ES_tradnl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Los sistemas de salud que responden a las necesidades de las mujeres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052736"/>
            <a:ext cx="9144000" cy="580526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ES_tradnl" sz="2000" b="1" dirty="0" smtClean="0">
                <a:latin typeface="Arial" charset="0"/>
                <a:cs typeface="Arial" charset="0"/>
              </a:rPr>
              <a:t>Sistemas solidarios, equitativos, universalistas:    acceso</a:t>
            </a:r>
            <a:br>
              <a:rPr lang="es-ES_tradnl" sz="2000" b="1" dirty="0" smtClean="0">
                <a:latin typeface="Arial" charset="0"/>
                <a:cs typeface="Arial" charset="0"/>
              </a:rPr>
            </a:br>
            <a:endParaRPr lang="es-ES_tradnl" sz="2000" b="1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2000" b="1" dirty="0" smtClean="0">
                <a:latin typeface="Arial" charset="0"/>
                <a:cs typeface="Arial" charset="0"/>
              </a:rPr>
              <a:t>Tienen como principio y propósito la equidad de género</a:t>
            </a:r>
            <a:br>
              <a:rPr lang="es-ES_tradnl" sz="2000" b="1" dirty="0" smtClean="0">
                <a:latin typeface="Arial" charset="0"/>
                <a:cs typeface="Arial" charset="0"/>
              </a:rPr>
            </a:br>
            <a:endParaRPr lang="es-ES_tradnl" sz="2000" b="1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2000" b="1" dirty="0" smtClean="0">
                <a:latin typeface="Arial" charset="0"/>
                <a:cs typeface="Arial" charset="0"/>
              </a:rPr>
              <a:t>Toman decisiones en forma participativa e inclusiva </a:t>
            </a:r>
            <a:br>
              <a:rPr lang="es-ES_tradnl" sz="2000" b="1" dirty="0" smtClean="0">
                <a:latin typeface="Arial" charset="0"/>
                <a:cs typeface="Arial" charset="0"/>
              </a:rPr>
            </a:br>
            <a:endParaRPr lang="es-ES_tradnl" sz="2000" b="1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2000" b="1" smtClean="0">
                <a:latin typeface="Arial" charset="0"/>
                <a:cs typeface="Arial" charset="0"/>
              </a:rPr>
              <a:t>Priorizan  la APS </a:t>
            </a:r>
            <a:r>
              <a:rPr lang="es-ES_tradnl" sz="2000" b="1" dirty="0" smtClean="0">
                <a:latin typeface="Arial" charset="0"/>
                <a:cs typeface="Arial" charset="0"/>
              </a:rPr>
              <a:t>como clave para: llegar a comunidad, impactar </a:t>
            </a:r>
            <a:br>
              <a:rPr lang="es-ES_tradnl" sz="2000" b="1" dirty="0" smtClean="0">
                <a:latin typeface="Arial" charset="0"/>
                <a:cs typeface="Arial" charset="0"/>
              </a:rPr>
            </a:br>
            <a:r>
              <a:rPr lang="es-ES_tradnl" sz="2000" b="1" dirty="0" smtClean="0">
                <a:latin typeface="Arial" charset="0"/>
                <a:cs typeface="Arial" charset="0"/>
              </a:rPr>
              <a:t>DSS con acción intersectorial,  mejorar acceso/uso de servicios,          dar prestaciones integrales, mejorar resultados en salud y            </a:t>
            </a:r>
            <a:br>
              <a:rPr lang="es-ES_tradnl" sz="2000" b="1" dirty="0" smtClean="0">
                <a:latin typeface="Arial" charset="0"/>
                <a:cs typeface="Arial" charset="0"/>
              </a:rPr>
            </a:br>
            <a:r>
              <a:rPr lang="es-ES_tradnl" sz="2000" b="1" dirty="0" smtClean="0">
                <a:latin typeface="Arial" charset="0"/>
                <a:cs typeface="Arial" charset="0"/>
              </a:rPr>
              <a:t>disparidades</a:t>
            </a:r>
            <a:br>
              <a:rPr lang="es-ES_tradnl" sz="2000" b="1" dirty="0" smtClean="0">
                <a:latin typeface="Arial" charset="0"/>
                <a:cs typeface="Arial" charset="0"/>
              </a:rPr>
            </a:br>
            <a:endParaRPr lang="es-ES_tradnl" sz="2000" b="1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2000" b="1" dirty="0" smtClean="0">
                <a:latin typeface="Arial" charset="0"/>
                <a:cs typeface="Arial" charset="0"/>
              </a:rPr>
              <a:t>Identifican aspectos que refuerzan desigualdades de G y usan herramientas para erradicarlas (ej. presupuestos G)</a:t>
            </a:r>
            <a:br>
              <a:rPr lang="es-ES_tradnl" sz="2000" b="1" dirty="0" smtClean="0">
                <a:latin typeface="Arial" charset="0"/>
                <a:cs typeface="Arial" charset="0"/>
              </a:rPr>
            </a:br>
            <a:endParaRPr lang="es-ES_tradnl" sz="2000" b="1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2000" b="1" dirty="0" smtClean="0">
                <a:latin typeface="Arial" charset="0"/>
                <a:cs typeface="Arial" charset="0"/>
              </a:rPr>
              <a:t>Organizan información y aplican indicadores de género</a:t>
            </a:r>
          </a:p>
          <a:p>
            <a:pPr>
              <a:lnSpc>
                <a:spcPct val="90000"/>
              </a:lnSpc>
            </a:pPr>
            <a:endParaRPr lang="es-ES_tradnl" sz="20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es-ES_tradnl" sz="20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           Hacen más efectiva la protección social contribuyendo  a </a:t>
            </a:r>
            <a:br>
              <a:rPr lang="es-ES_tradnl" sz="20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s-ES_tradnl" sz="20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                          mejorar su calidad de vida y su salud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 rot="5400000" flipH="1" flipV="1">
            <a:off x="6805389" y="1195611"/>
            <a:ext cx="287338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5400000">
            <a:off x="8065020" y="3608388"/>
            <a:ext cx="360363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Tipos de sistemas salud según valores</a:t>
            </a:r>
            <a:br>
              <a:rPr lang="es-ES_tradnl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Adaptado de S. </a:t>
            </a:r>
            <a:r>
              <a:rPr lang="es-ES_tradnl" sz="1400" dirty="0" err="1" smtClean="0">
                <a:latin typeface="Arial" pitchFamily="34" charset="0"/>
                <a:cs typeface="Arial" pitchFamily="34" charset="0"/>
              </a:rPr>
              <a:t>Fleury</a:t>
            </a:r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  por F. Tobar (2005)</a:t>
            </a:r>
            <a:endParaRPr lang="es-ES_tradnl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859" name="Group 43"/>
          <p:cNvGraphicFramePr>
            <a:graphicFrameLocks noGrp="1"/>
          </p:cNvGraphicFramePr>
          <p:nvPr>
            <p:ph idx="1"/>
          </p:nvPr>
        </p:nvGraphicFramePr>
        <p:xfrm>
          <a:off x="755650" y="1989138"/>
          <a:ext cx="8208963" cy="3743326"/>
        </p:xfrm>
        <a:graphic>
          <a:graphicData uri="http://schemas.openxmlformats.org/drawingml/2006/table">
            <a:tbl>
              <a:tblPr/>
              <a:tblGrid>
                <a:gridCol w="1919288"/>
                <a:gridCol w="1609725"/>
                <a:gridCol w="1482725"/>
                <a:gridCol w="1900237"/>
                <a:gridCol w="1296988"/>
              </a:tblGrid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Asistencial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Seguro  social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Universalista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Seguro privado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Solidaridad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Caritativa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Mecánica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Orgánica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( -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Equidad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Regresiva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Horizontal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Vertical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Horizontal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Efectividad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Muy alta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Universalidad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Focalizado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Muy amplia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Máxima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Mínima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s-ES_tradnl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     Modelos de financiamiento de sistemas de salud </a:t>
            </a:r>
            <a:r>
              <a:rPr lang="es-ES_tradnl" sz="1400" smtClean="0">
                <a:latin typeface="Arial" charset="0"/>
                <a:cs typeface="Arial" charset="0"/>
              </a:rPr>
              <a:t>Adaptado de Médici por F.Tobar 2005</a:t>
            </a:r>
            <a:endParaRPr lang="es-ES_tradnl" sz="280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806450" y="1628775"/>
          <a:ext cx="8229600" cy="3661728"/>
        </p:xfrm>
        <a:graphic>
          <a:graphicData uri="http://schemas.openxmlformats.org/drawingml/2006/table">
            <a:tbl>
              <a:tblPr/>
              <a:tblGrid>
                <a:gridCol w="1882775"/>
                <a:gridCol w="1584325"/>
                <a:gridCol w="1727200"/>
                <a:gridCol w="1584325"/>
                <a:gridCol w="14509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Sector población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Modelo asistencialista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Modelo seguro social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Modelo universalista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Modelo seguro privado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46C0A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Carenciadas/os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46C0A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Desempleadas/os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Recursos fiscales y donaciones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 recursos definidos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46C0A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Recursos fiscales y contribuciones sociales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 recursos definidos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Trabajadoras/es formales y clase media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Contribuciones sociales basadas en salarios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46C0A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Recursos fiscales y contribuciones sociales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Pago directo  de las primas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388" y="0"/>
            <a:ext cx="8713787" cy="10080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_tradnl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s-ES_tradnl" sz="3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Sistemas Cobertura universal (CU) de salud</a:t>
            </a:r>
            <a:br>
              <a:rPr lang="es-ES_tradnl" sz="3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s-ES_tradnl" sz="1400" b="1" dirty="0" smtClean="0">
                <a:latin typeface="Arial" pitchFamily="34" charset="0"/>
                <a:cs typeface="Arial" pitchFamily="34" charset="0"/>
              </a:rPr>
              <a:t>(Fuente: Sarah </a:t>
            </a:r>
            <a:r>
              <a:rPr lang="es-ES_tradnl" sz="1400" b="1" dirty="0" err="1" smtClean="0">
                <a:latin typeface="Arial" pitchFamily="34" charset="0"/>
                <a:cs typeface="Arial" pitchFamily="34" charset="0"/>
              </a:rPr>
              <a:t>Payne</a:t>
            </a:r>
            <a:r>
              <a:rPr lang="es-ES_tradnl" sz="1400" b="1" dirty="0" smtClean="0">
                <a:latin typeface="Arial" pitchFamily="34" charset="0"/>
                <a:cs typeface="Arial" pitchFamily="34" charset="0"/>
              </a:rPr>
              <a:t> et al. 2009,</a:t>
            </a:r>
            <a:r>
              <a:rPr lang="es-ES_tradnl" sz="1400" b="1" i="1" dirty="0" smtClean="0"/>
              <a:t> Observatorio Europeo de Sistemas de Salud y Políticas</a:t>
            </a:r>
            <a:r>
              <a:rPr lang="es-ES_tradnl" sz="14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ES_trad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825" y="1341438"/>
            <a:ext cx="8893175" cy="616426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s-ES_tradnl" sz="2000" dirty="0" smtClean="0"/>
              <a:t>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_tradnl" sz="2000" dirty="0" smtClean="0"/>
              <a:t>      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Incorporan la salud como derecho, el Estado cumple rol muy activo como garante protector de derechos, el acceso a  la atención  es equitativo, garantizado y financiado con recursos públicos (impuestos) y contribuciones eliminando la discriminación, abordan género en todos sus niveles, son participativos y transparentes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    La APS es eje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estructurante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fundamental: promoción, prevención, acceso a cuidados y tratamientos, favorecen empoderamiento e impactan resultados de salud de M y H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   CU sostenible debe considerar: fuerza trabajo, servicios, información, financiamiento, tecnologías, gobernanza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es-ES_tradnl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es-ES_tradnl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Supone cambios estructurales en modelos de </a:t>
            </a:r>
            <a:br>
              <a:rPr lang="es-ES_tradnl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s-ES_tradnl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aseguramiento y sistemas prestación de servicios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lnSpc>
                <a:spcPct val="80000"/>
              </a:lnSpc>
            </a:pPr>
            <a:endParaRPr lang="es-ES_tradn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ChangeArrowheads="1"/>
          </p:cNvSpPr>
          <p:nvPr/>
        </p:nvSpPr>
        <p:spPr bwMode="auto">
          <a:xfrm>
            <a:off x="1187450" y="333375"/>
            <a:ext cx="742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" sz="2800" b="1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Distribución de la población por sistema previsional de salud, Chile</a:t>
            </a:r>
          </a:p>
          <a:p>
            <a:pPr algn="ctr"/>
            <a:r>
              <a:rPr lang="es-ES" sz="2800" b="1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 1990-2006 (%)</a:t>
            </a:r>
          </a:p>
        </p:txBody>
      </p:sp>
      <p:sp>
        <p:nvSpPr>
          <p:cNvPr id="37890" name="Rectangle 6"/>
          <p:cNvSpPr>
            <a:spLocks noChangeArrowheads="1"/>
          </p:cNvSpPr>
          <p:nvPr/>
        </p:nvSpPr>
        <p:spPr bwMode="auto">
          <a:xfrm>
            <a:off x="1516063" y="2465388"/>
            <a:ext cx="195262" cy="2300287"/>
          </a:xfrm>
          <a:prstGeom prst="rect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37891" name="Rectangle 7"/>
          <p:cNvSpPr>
            <a:spLocks noChangeArrowheads="1"/>
          </p:cNvSpPr>
          <p:nvPr/>
        </p:nvSpPr>
        <p:spPr bwMode="auto">
          <a:xfrm>
            <a:off x="2405063" y="2636838"/>
            <a:ext cx="195262" cy="2128837"/>
          </a:xfrm>
          <a:prstGeom prst="rect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37892" name="Rectangle 8"/>
          <p:cNvSpPr>
            <a:spLocks noChangeArrowheads="1"/>
          </p:cNvSpPr>
          <p:nvPr/>
        </p:nvSpPr>
        <p:spPr bwMode="auto">
          <a:xfrm>
            <a:off x="3282950" y="2600325"/>
            <a:ext cx="193675" cy="2165350"/>
          </a:xfrm>
          <a:prstGeom prst="rect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37893" name="Rectangle 9"/>
          <p:cNvSpPr>
            <a:spLocks noChangeArrowheads="1"/>
          </p:cNvSpPr>
          <p:nvPr/>
        </p:nvSpPr>
        <p:spPr bwMode="auto">
          <a:xfrm>
            <a:off x="4171950" y="2746375"/>
            <a:ext cx="195263" cy="2019300"/>
          </a:xfrm>
          <a:prstGeom prst="rect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37894" name="Rectangle 10"/>
          <p:cNvSpPr>
            <a:spLocks noChangeArrowheads="1"/>
          </p:cNvSpPr>
          <p:nvPr/>
        </p:nvSpPr>
        <p:spPr bwMode="auto">
          <a:xfrm>
            <a:off x="5048250" y="2673350"/>
            <a:ext cx="195263" cy="2092325"/>
          </a:xfrm>
          <a:prstGeom prst="rect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37895" name="Rectangle 11"/>
          <p:cNvSpPr>
            <a:spLocks noChangeArrowheads="1"/>
          </p:cNvSpPr>
          <p:nvPr/>
        </p:nvSpPr>
        <p:spPr bwMode="auto">
          <a:xfrm>
            <a:off x="5937250" y="2551113"/>
            <a:ext cx="195263" cy="2214562"/>
          </a:xfrm>
          <a:prstGeom prst="rect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37896" name="Rectangle 12"/>
          <p:cNvSpPr>
            <a:spLocks noChangeArrowheads="1"/>
          </p:cNvSpPr>
          <p:nvPr/>
        </p:nvSpPr>
        <p:spPr bwMode="auto">
          <a:xfrm>
            <a:off x="6815138" y="2332038"/>
            <a:ext cx="195262" cy="2433637"/>
          </a:xfrm>
          <a:prstGeom prst="rect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37897" name="Rectangle 13"/>
          <p:cNvSpPr>
            <a:spLocks noChangeArrowheads="1"/>
          </p:cNvSpPr>
          <p:nvPr/>
        </p:nvSpPr>
        <p:spPr bwMode="auto">
          <a:xfrm>
            <a:off x="7704138" y="2138363"/>
            <a:ext cx="195262" cy="2627312"/>
          </a:xfrm>
          <a:prstGeom prst="rect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229387" name="Rectangle 14"/>
          <p:cNvSpPr>
            <a:spLocks noChangeArrowheads="1"/>
          </p:cNvSpPr>
          <p:nvPr/>
        </p:nvSpPr>
        <p:spPr bwMode="auto">
          <a:xfrm>
            <a:off x="1711325" y="4241800"/>
            <a:ext cx="206375" cy="523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atin typeface="+mn-lt"/>
              <a:cs typeface="+mn-cs"/>
            </a:endParaRPr>
          </a:p>
        </p:txBody>
      </p:sp>
      <p:sp>
        <p:nvSpPr>
          <p:cNvPr id="229388" name="Rectangle 15"/>
          <p:cNvSpPr>
            <a:spLocks noChangeArrowheads="1"/>
          </p:cNvSpPr>
          <p:nvPr/>
        </p:nvSpPr>
        <p:spPr bwMode="auto">
          <a:xfrm>
            <a:off x="2600325" y="4084638"/>
            <a:ext cx="195263" cy="6810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atin typeface="+mn-lt"/>
              <a:cs typeface="+mn-cs"/>
            </a:endParaRPr>
          </a:p>
        </p:txBody>
      </p:sp>
      <p:sp>
        <p:nvSpPr>
          <p:cNvPr id="229389" name="Rectangle 16"/>
          <p:cNvSpPr>
            <a:spLocks noChangeArrowheads="1"/>
          </p:cNvSpPr>
          <p:nvPr/>
        </p:nvSpPr>
        <p:spPr bwMode="auto">
          <a:xfrm>
            <a:off x="3476625" y="3962400"/>
            <a:ext cx="207963" cy="8032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atin typeface="+mn-lt"/>
              <a:cs typeface="+mn-cs"/>
            </a:endParaRPr>
          </a:p>
        </p:txBody>
      </p:sp>
      <p:sp>
        <p:nvSpPr>
          <p:cNvPr id="229390" name="Rectangle 17"/>
          <p:cNvSpPr>
            <a:spLocks noChangeArrowheads="1"/>
          </p:cNvSpPr>
          <p:nvPr/>
        </p:nvSpPr>
        <p:spPr bwMode="auto">
          <a:xfrm>
            <a:off x="4367213" y="3913188"/>
            <a:ext cx="193675" cy="8524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atin typeface="+mn-lt"/>
              <a:cs typeface="+mn-cs"/>
            </a:endParaRPr>
          </a:p>
        </p:txBody>
      </p:sp>
      <p:sp>
        <p:nvSpPr>
          <p:cNvPr id="229391" name="Rectangle 18"/>
          <p:cNvSpPr>
            <a:spLocks noChangeArrowheads="1"/>
          </p:cNvSpPr>
          <p:nvPr/>
        </p:nvSpPr>
        <p:spPr bwMode="auto">
          <a:xfrm>
            <a:off x="5243513" y="3975100"/>
            <a:ext cx="207962" cy="7905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atin typeface="+mn-lt"/>
              <a:cs typeface="+mn-cs"/>
            </a:endParaRPr>
          </a:p>
        </p:txBody>
      </p:sp>
      <p:sp>
        <p:nvSpPr>
          <p:cNvPr id="229392" name="Rectangle 19"/>
          <p:cNvSpPr>
            <a:spLocks noChangeArrowheads="1"/>
          </p:cNvSpPr>
          <p:nvPr/>
        </p:nvSpPr>
        <p:spPr bwMode="auto">
          <a:xfrm>
            <a:off x="6132513" y="4059238"/>
            <a:ext cx="195262" cy="7064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atin typeface="+mn-lt"/>
              <a:cs typeface="+mn-cs"/>
            </a:endParaRPr>
          </a:p>
        </p:txBody>
      </p:sp>
      <p:sp>
        <p:nvSpPr>
          <p:cNvPr id="229393" name="Rectangle 20"/>
          <p:cNvSpPr>
            <a:spLocks noChangeArrowheads="1"/>
          </p:cNvSpPr>
          <p:nvPr/>
        </p:nvSpPr>
        <p:spPr bwMode="auto">
          <a:xfrm>
            <a:off x="7010400" y="4194175"/>
            <a:ext cx="206375" cy="571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atin typeface="+mn-lt"/>
              <a:cs typeface="+mn-cs"/>
            </a:endParaRPr>
          </a:p>
        </p:txBody>
      </p:sp>
      <p:sp>
        <p:nvSpPr>
          <p:cNvPr id="229394" name="Rectangle 21"/>
          <p:cNvSpPr>
            <a:spLocks noChangeArrowheads="1"/>
          </p:cNvSpPr>
          <p:nvPr/>
        </p:nvSpPr>
        <p:spPr bwMode="auto">
          <a:xfrm>
            <a:off x="7899400" y="4303713"/>
            <a:ext cx="195263" cy="4619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atin typeface="+mn-lt"/>
              <a:cs typeface="+mn-cs"/>
            </a:endParaRPr>
          </a:p>
        </p:txBody>
      </p:sp>
      <p:sp>
        <p:nvSpPr>
          <p:cNvPr id="37906" name="Rectangle 22"/>
          <p:cNvSpPr>
            <a:spLocks noChangeArrowheads="1"/>
          </p:cNvSpPr>
          <p:nvPr/>
        </p:nvSpPr>
        <p:spPr bwMode="auto">
          <a:xfrm>
            <a:off x="1917700" y="4632325"/>
            <a:ext cx="195263" cy="133350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37907" name="Rectangle 23"/>
          <p:cNvSpPr>
            <a:spLocks noChangeArrowheads="1"/>
          </p:cNvSpPr>
          <p:nvPr/>
        </p:nvSpPr>
        <p:spPr bwMode="auto">
          <a:xfrm>
            <a:off x="2795588" y="4643438"/>
            <a:ext cx="193675" cy="122237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37908" name="Rectangle 24"/>
          <p:cNvSpPr>
            <a:spLocks noChangeArrowheads="1"/>
          </p:cNvSpPr>
          <p:nvPr/>
        </p:nvSpPr>
        <p:spPr bwMode="auto">
          <a:xfrm>
            <a:off x="3684588" y="4643438"/>
            <a:ext cx="195262" cy="122237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37909" name="Rectangle 25"/>
          <p:cNvSpPr>
            <a:spLocks noChangeArrowheads="1"/>
          </p:cNvSpPr>
          <p:nvPr/>
        </p:nvSpPr>
        <p:spPr bwMode="auto">
          <a:xfrm>
            <a:off x="4560888" y="4643438"/>
            <a:ext cx="195262" cy="122237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37910" name="Rectangle 26"/>
          <p:cNvSpPr>
            <a:spLocks noChangeArrowheads="1"/>
          </p:cNvSpPr>
          <p:nvPr/>
        </p:nvSpPr>
        <p:spPr bwMode="auto">
          <a:xfrm>
            <a:off x="5451475" y="4656138"/>
            <a:ext cx="193675" cy="109537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37911" name="Rectangle 27"/>
          <p:cNvSpPr>
            <a:spLocks noChangeArrowheads="1"/>
          </p:cNvSpPr>
          <p:nvPr/>
        </p:nvSpPr>
        <p:spPr bwMode="auto">
          <a:xfrm>
            <a:off x="6327775" y="4643438"/>
            <a:ext cx="195263" cy="122237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37912" name="Rectangle 28"/>
          <p:cNvSpPr>
            <a:spLocks noChangeArrowheads="1"/>
          </p:cNvSpPr>
          <p:nvPr/>
        </p:nvSpPr>
        <p:spPr bwMode="auto">
          <a:xfrm>
            <a:off x="7216775" y="4656138"/>
            <a:ext cx="195263" cy="109537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37913" name="Rectangle 29"/>
          <p:cNvSpPr>
            <a:spLocks noChangeArrowheads="1"/>
          </p:cNvSpPr>
          <p:nvPr/>
        </p:nvSpPr>
        <p:spPr bwMode="auto">
          <a:xfrm>
            <a:off x="8094663" y="4656138"/>
            <a:ext cx="193675" cy="109537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229403" name="Rectangle 30"/>
          <p:cNvSpPr>
            <a:spLocks noChangeArrowheads="1"/>
          </p:cNvSpPr>
          <p:nvPr/>
        </p:nvSpPr>
        <p:spPr bwMode="auto">
          <a:xfrm>
            <a:off x="2112963" y="4351338"/>
            <a:ext cx="195262" cy="41433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atin typeface="+mn-lt"/>
              <a:cs typeface="+mn-cs"/>
            </a:endParaRPr>
          </a:p>
        </p:txBody>
      </p:sp>
      <p:sp>
        <p:nvSpPr>
          <p:cNvPr id="229404" name="Rectangle 31"/>
          <p:cNvSpPr>
            <a:spLocks noChangeArrowheads="1"/>
          </p:cNvSpPr>
          <p:nvPr/>
        </p:nvSpPr>
        <p:spPr bwMode="auto">
          <a:xfrm>
            <a:off x="2989263" y="4340225"/>
            <a:ext cx="195262" cy="4254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atin typeface="+mn-lt"/>
              <a:cs typeface="+mn-cs"/>
            </a:endParaRPr>
          </a:p>
        </p:txBody>
      </p:sp>
      <p:sp>
        <p:nvSpPr>
          <p:cNvPr id="229405" name="Rectangle 32"/>
          <p:cNvSpPr>
            <a:spLocks noChangeArrowheads="1"/>
          </p:cNvSpPr>
          <p:nvPr/>
        </p:nvSpPr>
        <p:spPr bwMode="auto">
          <a:xfrm>
            <a:off x="3879850" y="4497388"/>
            <a:ext cx="193675" cy="26828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atin typeface="+mn-lt"/>
              <a:cs typeface="+mn-cs"/>
            </a:endParaRPr>
          </a:p>
        </p:txBody>
      </p:sp>
      <p:sp>
        <p:nvSpPr>
          <p:cNvPr id="229406" name="Rectangle 33"/>
          <p:cNvSpPr>
            <a:spLocks noChangeArrowheads="1"/>
          </p:cNvSpPr>
          <p:nvPr/>
        </p:nvSpPr>
        <p:spPr bwMode="auto">
          <a:xfrm>
            <a:off x="4756150" y="4387850"/>
            <a:ext cx="195263" cy="3778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atin typeface="+mn-lt"/>
              <a:cs typeface="+mn-cs"/>
            </a:endParaRPr>
          </a:p>
        </p:txBody>
      </p:sp>
      <p:sp>
        <p:nvSpPr>
          <p:cNvPr id="229407" name="Rectangle 34"/>
          <p:cNvSpPr>
            <a:spLocks noChangeArrowheads="1"/>
          </p:cNvSpPr>
          <p:nvPr/>
        </p:nvSpPr>
        <p:spPr bwMode="auto">
          <a:xfrm>
            <a:off x="5645150" y="4387850"/>
            <a:ext cx="195263" cy="3778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atin typeface="+mn-lt"/>
              <a:cs typeface="+mn-cs"/>
            </a:endParaRPr>
          </a:p>
        </p:txBody>
      </p:sp>
      <p:sp>
        <p:nvSpPr>
          <p:cNvPr id="229408" name="Rectangle 35"/>
          <p:cNvSpPr>
            <a:spLocks noChangeArrowheads="1"/>
          </p:cNvSpPr>
          <p:nvPr/>
        </p:nvSpPr>
        <p:spPr bwMode="auto">
          <a:xfrm>
            <a:off x="6523038" y="4437063"/>
            <a:ext cx="195262" cy="3286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atin typeface="+mn-lt"/>
              <a:cs typeface="+mn-cs"/>
            </a:endParaRPr>
          </a:p>
        </p:txBody>
      </p:sp>
      <p:sp>
        <p:nvSpPr>
          <p:cNvPr id="229409" name="Rectangle 36"/>
          <p:cNvSpPr>
            <a:spLocks noChangeArrowheads="1"/>
          </p:cNvSpPr>
          <p:nvPr/>
        </p:nvSpPr>
        <p:spPr bwMode="auto">
          <a:xfrm>
            <a:off x="7412038" y="4522788"/>
            <a:ext cx="195262" cy="24288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atin typeface="+mn-lt"/>
              <a:cs typeface="+mn-cs"/>
            </a:endParaRPr>
          </a:p>
        </p:txBody>
      </p:sp>
      <p:sp>
        <p:nvSpPr>
          <p:cNvPr id="229410" name="Rectangle 37"/>
          <p:cNvSpPr>
            <a:spLocks noChangeArrowheads="1"/>
          </p:cNvSpPr>
          <p:nvPr/>
        </p:nvSpPr>
        <p:spPr bwMode="auto">
          <a:xfrm>
            <a:off x="8288338" y="4595813"/>
            <a:ext cx="195262" cy="16986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atin typeface="+mn-lt"/>
              <a:cs typeface="+mn-cs"/>
            </a:endParaRPr>
          </a:p>
        </p:txBody>
      </p:sp>
      <p:sp>
        <p:nvSpPr>
          <p:cNvPr id="37922" name="Line 38"/>
          <p:cNvSpPr>
            <a:spLocks noChangeShapeType="1"/>
          </p:cNvSpPr>
          <p:nvPr/>
        </p:nvSpPr>
        <p:spPr bwMode="auto">
          <a:xfrm>
            <a:off x="1466850" y="1736725"/>
            <a:ext cx="1588" cy="3028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23" name="Line 39"/>
          <p:cNvSpPr>
            <a:spLocks noChangeShapeType="1"/>
          </p:cNvSpPr>
          <p:nvPr/>
        </p:nvSpPr>
        <p:spPr bwMode="auto">
          <a:xfrm>
            <a:off x="1430338" y="4765675"/>
            <a:ext cx="36512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24" name="Line 40"/>
          <p:cNvSpPr>
            <a:spLocks noChangeShapeType="1"/>
          </p:cNvSpPr>
          <p:nvPr/>
        </p:nvSpPr>
        <p:spPr bwMode="auto">
          <a:xfrm>
            <a:off x="1430338" y="4424363"/>
            <a:ext cx="3651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25" name="Line 41"/>
          <p:cNvSpPr>
            <a:spLocks noChangeShapeType="1"/>
          </p:cNvSpPr>
          <p:nvPr/>
        </p:nvSpPr>
        <p:spPr bwMode="auto">
          <a:xfrm>
            <a:off x="1430338" y="4095750"/>
            <a:ext cx="36512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26" name="Line 42"/>
          <p:cNvSpPr>
            <a:spLocks noChangeShapeType="1"/>
          </p:cNvSpPr>
          <p:nvPr/>
        </p:nvSpPr>
        <p:spPr bwMode="auto">
          <a:xfrm>
            <a:off x="1430338" y="3756025"/>
            <a:ext cx="36512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27" name="Line 43"/>
          <p:cNvSpPr>
            <a:spLocks noChangeShapeType="1"/>
          </p:cNvSpPr>
          <p:nvPr/>
        </p:nvSpPr>
        <p:spPr bwMode="auto">
          <a:xfrm>
            <a:off x="1430338" y="3414713"/>
            <a:ext cx="3651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28" name="Line 44"/>
          <p:cNvSpPr>
            <a:spLocks noChangeShapeType="1"/>
          </p:cNvSpPr>
          <p:nvPr/>
        </p:nvSpPr>
        <p:spPr bwMode="auto">
          <a:xfrm>
            <a:off x="1430338" y="3086100"/>
            <a:ext cx="36512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29" name="Line 45"/>
          <p:cNvSpPr>
            <a:spLocks noChangeShapeType="1"/>
          </p:cNvSpPr>
          <p:nvPr/>
        </p:nvSpPr>
        <p:spPr bwMode="auto">
          <a:xfrm>
            <a:off x="1430338" y="2746375"/>
            <a:ext cx="36512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30" name="Line 46"/>
          <p:cNvSpPr>
            <a:spLocks noChangeShapeType="1"/>
          </p:cNvSpPr>
          <p:nvPr/>
        </p:nvSpPr>
        <p:spPr bwMode="auto">
          <a:xfrm>
            <a:off x="1430338" y="2405063"/>
            <a:ext cx="3651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31" name="Line 47"/>
          <p:cNvSpPr>
            <a:spLocks noChangeShapeType="1"/>
          </p:cNvSpPr>
          <p:nvPr/>
        </p:nvSpPr>
        <p:spPr bwMode="auto">
          <a:xfrm>
            <a:off x="1430338" y="2076450"/>
            <a:ext cx="36512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32" name="Line 48"/>
          <p:cNvSpPr>
            <a:spLocks noChangeShapeType="1"/>
          </p:cNvSpPr>
          <p:nvPr/>
        </p:nvSpPr>
        <p:spPr bwMode="auto">
          <a:xfrm>
            <a:off x="1428750" y="2571750"/>
            <a:ext cx="365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33" name="Line 49"/>
          <p:cNvSpPr>
            <a:spLocks noChangeShapeType="1"/>
          </p:cNvSpPr>
          <p:nvPr/>
        </p:nvSpPr>
        <p:spPr bwMode="auto">
          <a:xfrm>
            <a:off x="1466850" y="4765675"/>
            <a:ext cx="70659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34" name="Line 50"/>
          <p:cNvSpPr>
            <a:spLocks noChangeShapeType="1"/>
          </p:cNvSpPr>
          <p:nvPr/>
        </p:nvSpPr>
        <p:spPr bwMode="auto">
          <a:xfrm flipV="1">
            <a:off x="1460500" y="4759325"/>
            <a:ext cx="1588" cy="36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35" name="Line 51"/>
          <p:cNvSpPr>
            <a:spLocks noChangeShapeType="1"/>
          </p:cNvSpPr>
          <p:nvPr/>
        </p:nvSpPr>
        <p:spPr bwMode="auto">
          <a:xfrm flipV="1">
            <a:off x="2349500" y="4759325"/>
            <a:ext cx="1588" cy="36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36" name="Line 52"/>
          <p:cNvSpPr>
            <a:spLocks noChangeShapeType="1"/>
          </p:cNvSpPr>
          <p:nvPr/>
        </p:nvSpPr>
        <p:spPr bwMode="auto">
          <a:xfrm flipV="1">
            <a:off x="3227388" y="4759325"/>
            <a:ext cx="1587" cy="36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37" name="Line 53"/>
          <p:cNvSpPr>
            <a:spLocks noChangeShapeType="1"/>
          </p:cNvSpPr>
          <p:nvPr/>
        </p:nvSpPr>
        <p:spPr bwMode="auto">
          <a:xfrm flipV="1">
            <a:off x="4116388" y="4759325"/>
            <a:ext cx="1587" cy="36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38" name="Line 54"/>
          <p:cNvSpPr>
            <a:spLocks noChangeShapeType="1"/>
          </p:cNvSpPr>
          <p:nvPr/>
        </p:nvSpPr>
        <p:spPr bwMode="auto">
          <a:xfrm flipV="1">
            <a:off x="4994275" y="4759325"/>
            <a:ext cx="1588" cy="36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39" name="Line 55"/>
          <p:cNvSpPr>
            <a:spLocks noChangeShapeType="1"/>
          </p:cNvSpPr>
          <p:nvPr/>
        </p:nvSpPr>
        <p:spPr bwMode="auto">
          <a:xfrm flipV="1">
            <a:off x="5883275" y="4759325"/>
            <a:ext cx="1588" cy="36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40" name="Line 56"/>
          <p:cNvSpPr>
            <a:spLocks noChangeShapeType="1"/>
          </p:cNvSpPr>
          <p:nvPr/>
        </p:nvSpPr>
        <p:spPr bwMode="auto">
          <a:xfrm flipV="1">
            <a:off x="6759575" y="4759325"/>
            <a:ext cx="1588" cy="36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41" name="Line 57"/>
          <p:cNvSpPr>
            <a:spLocks noChangeShapeType="1"/>
          </p:cNvSpPr>
          <p:nvPr/>
        </p:nvSpPr>
        <p:spPr bwMode="auto">
          <a:xfrm flipV="1">
            <a:off x="7648575" y="4759325"/>
            <a:ext cx="1588" cy="36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42" name="Line 58"/>
          <p:cNvSpPr>
            <a:spLocks noChangeShapeType="1"/>
          </p:cNvSpPr>
          <p:nvPr/>
        </p:nvSpPr>
        <p:spPr bwMode="auto">
          <a:xfrm flipV="1">
            <a:off x="8526463" y="4759325"/>
            <a:ext cx="1587" cy="36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CL"/>
          </a:p>
        </p:txBody>
      </p:sp>
      <p:sp>
        <p:nvSpPr>
          <p:cNvPr id="37943" name="Rectangle 59"/>
          <p:cNvSpPr>
            <a:spLocks noChangeArrowheads="1"/>
          </p:cNvSpPr>
          <p:nvPr/>
        </p:nvSpPr>
        <p:spPr bwMode="auto">
          <a:xfrm>
            <a:off x="1514475" y="2222500"/>
            <a:ext cx="271463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68,2</a:t>
            </a:r>
          </a:p>
        </p:txBody>
      </p:sp>
      <p:sp>
        <p:nvSpPr>
          <p:cNvPr id="37944" name="Rectangle 60"/>
          <p:cNvSpPr>
            <a:spLocks noChangeArrowheads="1"/>
          </p:cNvSpPr>
          <p:nvPr/>
        </p:nvSpPr>
        <p:spPr bwMode="auto">
          <a:xfrm>
            <a:off x="2403475" y="2392363"/>
            <a:ext cx="271463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63,4</a:t>
            </a:r>
          </a:p>
        </p:txBody>
      </p:sp>
      <p:sp>
        <p:nvSpPr>
          <p:cNvPr id="37945" name="Rectangle 61"/>
          <p:cNvSpPr>
            <a:spLocks noChangeArrowheads="1"/>
          </p:cNvSpPr>
          <p:nvPr/>
        </p:nvSpPr>
        <p:spPr bwMode="auto">
          <a:xfrm>
            <a:off x="3279775" y="2355850"/>
            <a:ext cx="271463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64,2</a:t>
            </a:r>
          </a:p>
        </p:txBody>
      </p:sp>
      <p:sp>
        <p:nvSpPr>
          <p:cNvPr id="37946" name="Rectangle 62"/>
          <p:cNvSpPr>
            <a:spLocks noChangeArrowheads="1"/>
          </p:cNvSpPr>
          <p:nvPr/>
        </p:nvSpPr>
        <p:spPr bwMode="auto">
          <a:xfrm>
            <a:off x="4168775" y="2501900"/>
            <a:ext cx="271463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60,0</a:t>
            </a:r>
          </a:p>
        </p:txBody>
      </p:sp>
      <p:sp>
        <p:nvSpPr>
          <p:cNvPr id="37947" name="Rectangle 63"/>
          <p:cNvSpPr>
            <a:spLocks noChangeArrowheads="1"/>
          </p:cNvSpPr>
          <p:nvPr/>
        </p:nvSpPr>
        <p:spPr bwMode="auto">
          <a:xfrm>
            <a:off x="5046663" y="2428875"/>
            <a:ext cx="271462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62,2</a:t>
            </a:r>
          </a:p>
        </p:txBody>
      </p:sp>
      <p:sp>
        <p:nvSpPr>
          <p:cNvPr id="37948" name="Rectangle 64"/>
          <p:cNvSpPr>
            <a:spLocks noChangeArrowheads="1"/>
          </p:cNvSpPr>
          <p:nvPr/>
        </p:nvSpPr>
        <p:spPr bwMode="auto">
          <a:xfrm>
            <a:off x="5935663" y="2308225"/>
            <a:ext cx="271462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65,8</a:t>
            </a:r>
          </a:p>
        </p:txBody>
      </p:sp>
      <p:sp>
        <p:nvSpPr>
          <p:cNvPr id="37949" name="Rectangle 65"/>
          <p:cNvSpPr>
            <a:spLocks noChangeArrowheads="1"/>
          </p:cNvSpPr>
          <p:nvPr/>
        </p:nvSpPr>
        <p:spPr bwMode="auto">
          <a:xfrm>
            <a:off x="6813550" y="2089150"/>
            <a:ext cx="271463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72,5</a:t>
            </a:r>
          </a:p>
        </p:txBody>
      </p:sp>
      <p:sp>
        <p:nvSpPr>
          <p:cNvPr id="37950" name="Rectangle 66"/>
          <p:cNvSpPr>
            <a:spLocks noChangeArrowheads="1"/>
          </p:cNvSpPr>
          <p:nvPr/>
        </p:nvSpPr>
        <p:spPr bwMode="auto">
          <a:xfrm>
            <a:off x="7702550" y="1893888"/>
            <a:ext cx="271463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77,9</a:t>
            </a:r>
          </a:p>
        </p:txBody>
      </p:sp>
      <p:sp>
        <p:nvSpPr>
          <p:cNvPr id="37951" name="Rectangle 67"/>
          <p:cNvSpPr>
            <a:spLocks noChangeArrowheads="1"/>
          </p:cNvSpPr>
          <p:nvPr/>
        </p:nvSpPr>
        <p:spPr bwMode="auto">
          <a:xfrm>
            <a:off x="2111375" y="4108450"/>
            <a:ext cx="271463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12,3</a:t>
            </a:r>
          </a:p>
        </p:txBody>
      </p:sp>
      <p:sp>
        <p:nvSpPr>
          <p:cNvPr id="37952" name="Rectangle 68"/>
          <p:cNvSpPr>
            <a:spLocks noChangeArrowheads="1"/>
          </p:cNvSpPr>
          <p:nvPr/>
        </p:nvSpPr>
        <p:spPr bwMode="auto">
          <a:xfrm>
            <a:off x="2987675" y="4095750"/>
            <a:ext cx="271463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12,5</a:t>
            </a:r>
          </a:p>
        </p:txBody>
      </p:sp>
      <p:sp>
        <p:nvSpPr>
          <p:cNvPr id="37953" name="Rectangle 69"/>
          <p:cNvSpPr>
            <a:spLocks noChangeArrowheads="1"/>
          </p:cNvSpPr>
          <p:nvPr/>
        </p:nvSpPr>
        <p:spPr bwMode="auto">
          <a:xfrm>
            <a:off x="3914775" y="4254500"/>
            <a:ext cx="19367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8,1</a:t>
            </a:r>
          </a:p>
        </p:txBody>
      </p:sp>
      <p:sp>
        <p:nvSpPr>
          <p:cNvPr id="37954" name="Rectangle 70"/>
          <p:cNvSpPr>
            <a:spLocks noChangeArrowheads="1"/>
          </p:cNvSpPr>
          <p:nvPr/>
        </p:nvSpPr>
        <p:spPr bwMode="auto">
          <a:xfrm>
            <a:off x="4754563" y="4144963"/>
            <a:ext cx="271462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11,2</a:t>
            </a:r>
          </a:p>
        </p:txBody>
      </p:sp>
      <p:sp>
        <p:nvSpPr>
          <p:cNvPr id="37955" name="Rectangle 71"/>
          <p:cNvSpPr>
            <a:spLocks noChangeArrowheads="1"/>
          </p:cNvSpPr>
          <p:nvPr/>
        </p:nvSpPr>
        <p:spPr bwMode="auto">
          <a:xfrm>
            <a:off x="5643563" y="4144963"/>
            <a:ext cx="271462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11,1</a:t>
            </a:r>
          </a:p>
        </p:txBody>
      </p:sp>
      <p:sp>
        <p:nvSpPr>
          <p:cNvPr id="37956" name="Rectangle 72"/>
          <p:cNvSpPr>
            <a:spLocks noChangeArrowheads="1"/>
          </p:cNvSpPr>
          <p:nvPr/>
        </p:nvSpPr>
        <p:spPr bwMode="auto">
          <a:xfrm>
            <a:off x="6557963" y="4194175"/>
            <a:ext cx="19367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9,7</a:t>
            </a:r>
          </a:p>
        </p:txBody>
      </p:sp>
      <p:sp>
        <p:nvSpPr>
          <p:cNvPr id="37957" name="Rectangle 73"/>
          <p:cNvSpPr>
            <a:spLocks noChangeArrowheads="1"/>
          </p:cNvSpPr>
          <p:nvPr/>
        </p:nvSpPr>
        <p:spPr bwMode="auto">
          <a:xfrm>
            <a:off x="7448550" y="4278313"/>
            <a:ext cx="193675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7,4</a:t>
            </a:r>
          </a:p>
        </p:txBody>
      </p:sp>
      <p:sp>
        <p:nvSpPr>
          <p:cNvPr id="37958" name="Rectangle 74"/>
          <p:cNvSpPr>
            <a:spLocks noChangeArrowheads="1"/>
          </p:cNvSpPr>
          <p:nvPr/>
        </p:nvSpPr>
        <p:spPr bwMode="auto">
          <a:xfrm>
            <a:off x="8324850" y="4351338"/>
            <a:ext cx="193675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5,2</a:t>
            </a:r>
          </a:p>
        </p:txBody>
      </p:sp>
      <p:sp>
        <p:nvSpPr>
          <p:cNvPr id="37959" name="Rectangle 75"/>
          <p:cNvSpPr>
            <a:spLocks noChangeArrowheads="1"/>
          </p:cNvSpPr>
          <p:nvPr/>
        </p:nvSpPr>
        <p:spPr bwMode="auto">
          <a:xfrm>
            <a:off x="7945438" y="4059238"/>
            <a:ext cx="271462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13,7</a:t>
            </a:r>
          </a:p>
        </p:txBody>
      </p:sp>
      <p:sp>
        <p:nvSpPr>
          <p:cNvPr id="37960" name="Rectangle 76"/>
          <p:cNvSpPr>
            <a:spLocks noChangeArrowheads="1"/>
          </p:cNvSpPr>
          <p:nvPr/>
        </p:nvSpPr>
        <p:spPr bwMode="auto">
          <a:xfrm>
            <a:off x="7069138" y="3949700"/>
            <a:ext cx="271462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16,8</a:t>
            </a:r>
          </a:p>
        </p:txBody>
      </p:sp>
      <p:sp>
        <p:nvSpPr>
          <p:cNvPr id="37961" name="Rectangle 77"/>
          <p:cNvSpPr>
            <a:spLocks noChangeArrowheads="1"/>
          </p:cNvSpPr>
          <p:nvPr/>
        </p:nvSpPr>
        <p:spPr bwMode="auto">
          <a:xfrm>
            <a:off x="6191250" y="3816350"/>
            <a:ext cx="271463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20,9</a:t>
            </a:r>
          </a:p>
        </p:txBody>
      </p:sp>
      <p:sp>
        <p:nvSpPr>
          <p:cNvPr id="37962" name="Rectangle 78"/>
          <p:cNvSpPr>
            <a:spLocks noChangeArrowheads="1"/>
          </p:cNvSpPr>
          <p:nvPr/>
        </p:nvSpPr>
        <p:spPr bwMode="auto">
          <a:xfrm>
            <a:off x="5289550" y="3730625"/>
            <a:ext cx="271463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23,4</a:t>
            </a:r>
          </a:p>
        </p:txBody>
      </p:sp>
      <p:sp>
        <p:nvSpPr>
          <p:cNvPr id="37963" name="Rectangle 79"/>
          <p:cNvSpPr>
            <a:spLocks noChangeArrowheads="1"/>
          </p:cNvSpPr>
          <p:nvPr/>
        </p:nvSpPr>
        <p:spPr bwMode="auto">
          <a:xfrm>
            <a:off x="4425950" y="3670300"/>
            <a:ext cx="271463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25,1</a:t>
            </a:r>
          </a:p>
        </p:txBody>
      </p:sp>
      <p:sp>
        <p:nvSpPr>
          <p:cNvPr id="37964" name="Rectangle 80"/>
          <p:cNvSpPr>
            <a:spLocks noChangeArrowheads="1"/>
          </p:cNvSpPr>
          <p:nvPr/>
        </p:nvSpPr>
        <p:spPr bwMode="auto">
          <a:xfrm>
            <a:off x="3535363" y="3719513"/>
            <a:ext cx="271462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24,0</a:t>
            </a:r>
          </a:p>
        </p:txBody>
      </p:sp>
      <p:sp>
        <p:nvSpPr>
          <p:cNvPr id="37965" name="Rectangle 81"/>
          <p:cNvSpPr>
            <a:spLocks noChangeArrowheads="1"/>
          </p:cNvSpPr>
          <p:nvPr/>
        </p:nvSpPr>
        <p:spPr bwMode="auto">
          <a:xfrm>
            <a:off x="2646363" y="3840163"/>
            <a:ext cx="271462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20,4</a:t>
            </a:r>
          </a:p>
        </p:txBody>
      </p:sp>
      <p:sp>
        <p:nvSpPr>
          <p:cNvPr id="37966" name="Rectangle 82"/>
          <p:cNvSpPr>
            <a:spLocks noChangeArrowheads="1"/>
          </p:cNvSpPr>
          <p:nvPr/>
        </p:nvSpPr>
        <p:spPr bwMode="auto">
          <a:xfrm>
            <a:off x="1757363" y="3998913"/>
            <a:ext cx="271462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15,4</a:t>
            </a:r>
          </a:p>
        </p:txBody>
      </p:sp>
      <p:sp>
        <p:nvSpPr>
          <p:cNvPr id="37967" name="Rectangle 83"/>
          <p:cNvSpPr>
            <a:spLocks noChangeArrowheads="1"/>
          </p:cNvSpPr>
          <p:nvPr/>
        </p:nvSpPr>
        <p:spPr bwMode="auto">
          <a:xfrm>
            <a:off x="1323975" y="4679950"/>
            <a:ext cx="77788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968" name="Rectangle 84"/>
          <p:cNvSpPr>
            <a:spLocks noChangeArrowheads="1"/>
          </p:cNvSpPr>
          <p:nvPr/>
        </p:nvSpPr>
        <p:spPr bwMode="auto">
          <a:xfrm>
            <a:off x="1249363" y="4340225"/>
            <a:ext cx="15557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69" name="Rectangle 85"/>
          <p:cNvSpPr>
            <a:spLocks noChangeArrowheads="1"/>
          </p:cNvSpPr>
          <p:nvPr/>
        </p:nvSpPr>
        <p:spPr bwMode="auto">
          <a:xfrm>
            <a:off x="1249363" y="4011613"/>
            <a:ext cx="155575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20</a:t>
            </a:r>
          </a:p>
        </p:txBody>
      </p:sp>
      <p:sp>
        <p:nvSpPr>
          <p:cNvPr id="37970" name="Rectangle 86"/>
          <p:cNvSpPr>
            <a:spLocks noChangeArrowheads="1"/>
          </p:cNvSpPr>
          <p:nvPr/>
        </p:nvSpPr>
        <p:spPr bwMode="auto">
          <a:xfrm>
            <a:off x="1249363" y="3670300"/>
            <a:ext cx="15557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30</a:t>
            </a:r>
          </a:p>
        </p:txBody>
      </p:sp>
      <p:sp>
        <p:nvSpPr>
          <p:cNvPr id="37971" name="Rectangle 87"/>
          <p:cNvSpPr>
            <a:spLocks noChangeArrowheads="1"/>
          </p:cNvSpPr>
          <p:nvPr/>
        </p:nvSpPr>
        <p:spPr bwMode="auto">
          <a:xfrm>
            <a:off x="1249363" y="3330575"/>
            <a:ext cx="15557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40</a:t>
            </a:r>
          </a:p>
        </p:txBody>
      </p:sp>
      <p:sp>
        <p:nvSpPr>
          <p:cNvPr id="37972" name="Rectangle 88"/>
          <p:cNvSpPr>
            <a:spLocks noChangeArrowheads="1"/>
          </p:cNvSpPr>
          <p:nvPr/>
        </p:nvSpPr>
        <p:spPr bwMode="auto">
          <a:xfrm>
            <a:off x="1249363" y="3001963"/>
            <a:ext cx="155575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50</a:t>
            </a:r>
          </a:p>
        </p:txBody>
      </p:sp>
      <p:sp>
        <p:nvSpPr>
          <p:cNvPr id="37973" name="Rectangle 89"/>
          <p:cNvSpPr>
            <a:spLocks noChangeArrowheads="1"/>
          </p:cNvSpPr>
          <p:nvPr/>
        </p:nvSpPr>
        <p:spPr bwMode="auto">
          <a:xfrm>
            <a:off x="1249363" y="2660650"/>
            <a:ext cx="15557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60</a:t>
            </a:r>
          </a:p>
        </p:txBody>
      </p:sp>
      <p:sp>
        <p:nvSpPr>
          <p:cNvPr id="37974" name="Rectangle 90"/>
          <p:cNvSpPr>
            <a:spLocks noChangeArrowheads="1"/>
          </p:cNvSpPr>
          <p:nvPr/>
        </p:nvSpPr>
        <p:spPr bwMode="auto">
          <a:xfrm>
            <a:off x="1249363" y="2319338"/>
            <a:ext cx="155575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70</a:t>
            </a:r>
          </a:p>
        </p:txBody>
      </p:sp>
      <p:sp>
        <p:nvSpPr>
          <p:cNvPr id="37975" name="Rectangle 91"/>
          <p:cNvSpPr>
            <a:spLocks noChangeArrowheads="1"/>
          </p:cNvSpPr>
          <p:nvPr/>
        </p:nvSpPr>
        <p:spPr bwMode="auto">
          <a:xfrm>
            <a:off x="1249363" y="1992313"/>
            <a:ext cx="155575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80</a:t>
            </a:r>
          </a:p>
        </p:txBody>
      </p:sp>
      <p:sp>
        <p:nvSpPr>
          <p:cNvPr id="37976" name="Rectangle 92"/>
          <p:cNvSpPr>
            <a:spLocks noChangeArrowheads="1"/>
          </p:cNvSpPr>
          <p:nvPr/>
        </p:nvSpPr>
        <p:spPr bwMode="auto">
          <a:xfrm>
            <a:off x="1249363" y="1651000"/>
            <a:ext cx="15557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90</a:t>
            </a:r>
          </a:p>
        </p:txBody>
      </p:sp>
      <p:sp>
        <p:nvSpPr>
          <p:cNvPr id="37977" name="Rectangle 93"/>
          <p:cNvSpPr>
            <a:spLocks noChangeArrowheads="1"/>
          </p:cNvSpPr>
          <p:nvPr/>
        </p:nvSpPr>
        <p:spPr bwMode="auto">
          <a:xfrm>
            <a:off x="1779588" y="4875213"/>
            <a:ext cx="311150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1990</a:t>
            </a:r>
          </a:p>
        </p:txBody>
      </p:sp>
      <p:sp>
        <p:nvSpPr>
          <p:cNvPr id="37978" name="Rectangle 94"/>
          <p:cNvSpPr>
            <a:spLocks noChangeArrowheads="1"/>
          </p:cNvSpPr>
          <p:nvPr/>
        </p:nvSpPr>
        <p:spPr bwMode="auto">
          <a:xfrm>
            <a:off x="2670175" y="4875213"/>
            <a:ext cx="311150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1992</a:t>
            </a:r>
          </a:p>
        </p:txBody>
      </p:sp>
      <p:sp>
        <p:nvSpPr>
          <p:cNvPr id="37979" name="Rectangle 95"/>
          <p:cNvSpPr>
            <a:spLocks noChangeArrowheads="1"/>
          </p:cNvSpPr>
          <p:nvPr/>
        </p:nvSpPr>
        <p:spPr bwMode="auto">
          <a:xfrm>
            <a:off x="3546475" y="4875213"/>
            <a:ext cx="311150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1994</a:t>
            </a:r>
          </a:p>
        </p:txBody>
      </p:sp>
      <p:sp>
        <p:nvSpPr>
          <p:cNvPr id="37980" name="Rectangle 96"/>
          <p:cNvSpPr>
            <a:spLocks noChangeArrowheads="1"/>
          </p:cNvSpPr>
          <p:nvPr/>
        </p:nvSpPr>
        <p:spPr bwMode="auto">
          <a:xfrm>
            <a:off x="4435475" y="4875213"/>
            <a:ext cx="311150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1996</a:t>
            </a:r>
          </a:p>
        </p:txBody>
      </p:sp>
      <p:sp>
        <p:nvSpPr>
          <p:cNvPr id="37981" name="Rectangle 97"/>
          <p:cNvSpPr>
            <a:spLocks noChangeArrowheads="1"/>
          </p:cNvSpPr>
          <p:nvPr/>
        </p:nvSpPr>
        <p:spPr bwMode="auto">
          <a:xfrm>
            <a:off x="5313363" y="4875213"/>
            <a:ext cx="311150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1998</a:t>
            </a:r>
          </a:p>
        </p:txBody>
      </p:sp>
      <p:sp>
        <p:nvSpPr>
          <p:cNvPr id="37982" name="Rectangle 98"/>
          <p:cNvSpPr>
            <a:spLocks noChangeArrowheads="1"/>
          </p:cNvSpPr>
          <p:nvPr/>
        </p:nvSpPr>
        <p:spPr bwMode="auto">
          <a:xfrm>
            <a:off x="6202363" y="4875213"/>
            <a:ext cx="311150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2000</a:t>
            </a:r>
          </a:p>
        </p:txBody>
      </p:sp>
      <p:sp>
        <p:nvSpPr>
          <p:cNvPr id="37983" name="Rectangle 99"/>
          <p:cNvSpPr>
            <a:spLocks noChangeArrowheads="1"/>
          </p:cNvSpPr>
          <p:nvPr/>
        </p:nvSpPr>
        <p:spPr bwMode="auto">
          <a:xfrm>
            <a:off x="7078663" y="4875213"/>
            <a:ext cx="311150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2003</a:t>
            </a:r>
          </a:p>
        </p:txBody>
      </p:sp>
      <p:sp>
        <p:nvSpPr>
          <p:cNvPr id="37984" name="Rectangle 100"/>
          <p:cNvSpPr>
            <a:spLocks noChangeArrowheads="1"/>
          </p:cNvSpPr>
          <p:nvPr/>
        </p:nvSpPr>
        <p:spPr bwMode="auto">
          <a:xfrm>
            <a:off x="7969250" y="4875213"/>
            <a:ext cx="311150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100">
                <a:solidFill>
                  <a:srgbClr val="000000"/>
                </a:solidFill>
                <a:latin typeface="Calibri" pitchFamily="34" charset="0"/>
              </a:rPr>
              <a:t>2006</a:t>
            </a:r>
          </a:p>
        </p:txBody>
      </p:sp>
      <p:sp>
        <p:nvSpPr>
          <p:cNvPr id="37985" name="Rectangle 101"/>
          <p:cNvSpPr>
            <a:spLocks noChangeArrowheads="1"/>
          </p:cNvSpPr>
          <p:nvPr/>
        </p:nvSpPr>
        <p:spPr bwMode="auto">
          <a:xfrm>
            <a:off x="3008313" y="5233988"/>
            <a:ext cx="3970337" cy="31591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37986" name="Rectangle 102"/>
          <p:cNvSpPr>
            <a:spLocks noChangeArrowheads="1"/>
          </p:cNvSpPr>
          <p:nvPr/>
        </p:nvSpPr>
        <p:spPr bwMode="auto">
          <a:xfrm>
            <a:off x="3074988" y="5337175"/>
            <a:ext cx="122237" cy="122238"/>
          </a:xfrm>
          <a:prstGeom prst="rect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37987" name="Rectangle 103"/>
          <p:cNvSpPr>
            <a:spLocks noChangeArrowheads="1"/>
          </p:cNvSpPr>
          <p:nvPr/>
        </p:nvSpPr>
        <p:spPr bwMode="auto">
          <a:xfrm>
            <a:off x="3314700" y="5276850"/>
            <a:ext cx="61912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500">
                <a:solidFill>
                  <a:srgbClr val="000000"/>
                </a:solidFill>
                <a:latin typeface="Calibri" pitchFamily="34" charset="0"/>
              </a:rPr>
              <a:t>P</a:t>
            </a:r>
            <a:r>
              <a:rPr lang="es-ES" sz="1500">
                <a:solidFill>
                  <a:srgbClr val="000000"/>
                </a:solidFill>
                <a:latin typeface="Comic Sans MS" pitchFamily="66" charset="0"/>
              </a:rPr>
              <a:t>ú</a:t>
            </a:r>
            <a:r>
              <a:rPr lang="es-ES" sz="1500">
                <a:solidFill>
                  <a:srgbClr val="000000"/>
                </a:solidFill>
                <a:latin typeface="Calibri" pitchFamily="34" charset="0"/>
              </a:rPr>
              <a:t>blico</a:t>
            </a:r>
          </a:p>
        </p:txBody>
      </p:sp>
      <p:sp>
        <p:nvSpPr>
          <p:cNvPr id="229477" name="Rectangle 104"/>
          <p:cNvSpPr>
            <a:spLocks noChangeArrowheads="1"/>
          </p:cNvSpPr>
          <p:nvPr/>
        </p:nvSpPr>
        <p:spPr bwMode="auto">
          <a:xfrm>
            <a:off x="3989388" y="5337175"/>
            <a:ext cx="120650" cy="1222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atin typeface="+mn-lt"/>
              <a:cs typeface="+mn-cs"/>
            </a:endParaRPr>
          </a:p>
        </p:txBody>
      </p:sp>
      <p:sp>
        <p:nvSpPr>
          <p:cNvPr id="37989" name="Rectangle 105"/>
          <p:cNvSpPr>
            <a:spLocks noChangeArrowheads="1"/>
          </p:cNvSpPr>
          <p:nvPr/>
        </p:nvSpPr>
        <p:spPr bwMode="auto">
          <a:xfrm>
            <a:off x="4224338" y="5276850"/>
            <a:ext cx="6985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500">
                <a:solidFill>
                  <a:srgbClr val="000000"/>
                </a:solidFill>
                <a:latin typeface="Calibri" pitchFamily="34" charset="0"/>
              </a:rPr>
              <a:t>ISAPRE</a:t>
            </a:r>
          </a:p>
        </p:txBody>
      </p:sp>
      <p:sp>
        <p:nvSpPr>
          <p:cNvPr id="37990" name="Rectangle 106"/>
          <p:cNvSpPr>
            <a:spLocks noChangeArrowheads="1"/>
          </p:cNvSpPr>
          <p:nvPr/>
        </p:nvSpPr>
        <p:spPr bwMode="auto">
          <a:xfrm>
            <a:off x="4975225" y="5337175"/>
            <a:ext cx="122238" cy="122238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37991" name="Rectangle 107"/>
          <p:cNvSpPr>
            <a:spLocks noChangeArrowheads="1"/>
          </p:cNvSpPr>
          <p:nvPr/>
        </p:nvSpPr>
        <p:spPr bwMode="auto">
          <a:xfrm>
            <a:off x="5200650" y="5276850"/>
            <a:ext cx="46513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500">
                <a:solidFill>
                  <a:srgbClr val="000000"/>
                </a:solidFill>
                <a:latin typeface="Calibri" pitchFamily="34" charset="0"/>
              </a:rPr>
              <a:t>Otros</a:t>
            </a:r>
          </a:p>
        </p:txBody>
      </p:sp>
      <p:sp>
        <p:nvSpPr>
          <p:cNvPr id="229481" name="Rectangle 108"/>
          <p:cNvSpPr>
            <a:spLocks noChangeArrowheads="1"/>
          </p:cNvSpPr>
          <p:nvPr/>
        </p:nvSpPr>
        <p:spPr bwMode="auto">
          <a:xfrm>
            <a:off x="5718175" y="5337175"/>
            <a:ext cx="122238" cy="1222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latin typeface="+mn-lt"/>
              <a:cs typeface="+mn-cs"/>
            </a:endParaRPr>
          </a:p>
        </p:txBody>
      </p:sp>
      <p:sp>
        <p:nvSpPr>
          <p:cNvPr id="37993" name="Rectangle 109"/>
          <p:cNvSpPr>
            <a:spLocks noChangeArrowheads="1"/>
          </p:cNvSpPr>
          <p:nvPr/>
        </p:nvSpPr>
        <p:spPr bwMode="auto">
          <a:xfrm>
            <a:off x="5956300" y="5276850"/>
            <a:ext cx="98583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s-ES" sz="1500">
                <a:solidFill>
                  <a:srgbClr val="000000"/>
                </a:solidFill>
                <a:latin typeface="Calibri" pitchFamily="34" charset="0"/>
              </a:rPr>
              <a:t>Sin sistema</a:t>
            </a:r>
          </a:p>
        </p:txBody>
      </p:sp>
      <p:sp>
        <p:nvSpPr>
          <p:cNvPr id="37994" name="Rectangle 110"/>
          <p:cNvSpPr>
            <a:spLocks noChangeArrowheads="1"/>
          </p:cNvSpPr>
          <p:nvPr/>
        </p:nvSpPr>
        <p:spPr bwMode="auto">
          <a:xfrm>
            <a:off x="1214438" y="1628775"/>
            <a:ext cx="7321550" cy="44005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>
              <a:latin typeface="Calibri" pitchFamily="34" charset="0"/>
            </a:endParaRPr>
          </a:p>
        </p:txBody>
      </p:sp>
      <p:sp>
        <p:nvSpPr>
          <p:cNvPr id="37995" name="Rectangle 111"/>
          <p:cNvSpPr>
            <a:spLocks noChangeArrowheads="1"/>
          </p:cNvSpPr>
          <p:nvPr/>
        </p:nvSpPr>
        <p:spPr bwMode="auto">
          <a:xfrm>
            <a:off x="1290638" y="5622925"/>
            <a:ext cx="3113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s-ES" sz="1000">
                <a:latin typeface="Tahoma" pitchFamily="34" charset="0"/>
              </a:rPr>
              <a:t>Fuente: MIDEPLAN, Encuestas CASEN 1990-2006.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>
          <a:xfrm>
            <a:off x="468313" y="0"/>
            <a:ext cx="8280400" cy="1844675"/>
          </a:xfrm>
        </p:spPr>
        <p:txBody>
          <a:bodyPr/>
          <a:lstStyle/>
          <a:p>
            <a:r>
              <a:rPr lang="es-ES_tradnl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  <a:t/>
            </a:r>
            <a:br>
              <a:rPr lang="es-ES_tradnl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s-ES_tradnl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El horizonte</a:t>
            </a:r>
            <a:br>
              <a:rPr lang="es-ES_tradnl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s-ES_tradnl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br>
              <a:rPr lang="es-ES_tradnl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s-ES_tradnl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Equidad de género en salud</a:t>
            </a:r>
          </a:p>
        </p:txBody>
      </p:sp>
      <p:sp>
        <p:nvSpPr>
          <p:cNvPr id="17410" name="2 Marcador de contenido"/>
          <p:cNvSpPr>
            <a:spLocks noGrp="1"/>
          </p:cNvSpPr>
          <p:nvPr>
            <p:ph idx="1"/>
          </p:nvPr>
        </p:nvSpPr>
        <p:spPr>
          <a:xfrm>
            <a:off x="250825" y="1989138"/>
            <a:ext cx="8893175" cy="5111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_tradnl" sz="2400" smtClean="0">
                <a:latin typeface="Arial" charset="0"/>
                <a:cs typeface="Arial" charset="0"/>
              </a:rPr>
              <a:t>    </a:t>
            </a:r>
            <a:r>
              <a:rPr lang="es-ES_tradnl" sz="2400" b="1" smtClean="0">
                <a:latin typeface="Arial" charset="0"/>
                <a:cs typeface="Arial" charset="0"/>
              </a:rPr>
              <a:t>Justicia en la distribución de beneficios, poder, recursos, servicios y responsabilidades en salud entre mujeres y hombres, restableciendo equilibrio entre sexos</a:t>
            </a:r>
          </a:p>
          <a:p>
            <a:pPr algn="ctr">
              <a:buFont typeface="Arial" charset="0"/>
              <a:buNone/>
            </a:pPr>
            <a:r>
              <a:rPr lang="es-ES_tradnl" sz="2400" b="1" smtClean="0">
                <a:latin typeface="Arial" charset="0"/>
                <a:cs typeface="Arial" charset="0"/>
              </a:rPr>
              <a:t>  </a:t>
            </a:r>
          </a:p>
          <a:p>
            <a:pPr algn="ctr">
              <a:buFont typeface="Arial" charset="0"/>
              <a:buNone/>
            </a:pPr>
            <a:r>
              <a:rPr lang="es-ES_tradnl" sz="24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Igualdad de género en salud</a:t>
            </a:r>
          </a:p>
          <a:p>
            <a:pPr>
              <a:buFont typeface="Arial" charset="0"/>
              <a:buNone/>
            </a:pPr>
            <a:r>
              <a:rPr lang="es-ES_tradnl" sz="24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   </a:t>
            </a:r>
            <a:r>
              <a:rPr lang="es-ES_tradnl" sz="2400" b="1" smtClean="0">
                <a:latin typeface="Arial" charset="0"/>
                <a:cs typeface="Arial" charset="0"/>
              </a:rPr>
              <a:t>Ausencia de discriminación en base a sexo respecto de oportunidades, asignación de recursos y beneficios, y acceso a servicios</a:t>
            </a:r>
          </a:p>
          <a:p>
            <a:pPr>
              <a:buFont typeface="Arial" charset="0"/>
              <a:buNone/>
            </a:pPr>
            <a:endParaRPr lang="es-ES_tradnl" sz="2400" b="1" smtClean="0"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lang="es-ES_tradnl" sz="24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Se evalúan desde los marcos derechos humanos y determinantes sociales de la salud</a:t>
            </a:r>
          </a:p>
          <a:p>
            <a:pPr>
              <a:buFont typeface="Arial" charset="0"/>
              <a:buNone/>
            </a:pPr>
            <a:endParaRPr lang="es-ES_tradnl" sz="24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z="4000" b="1" smtClean="0">
              <a:solidFill>
                <a:srgbClr val="0070C0"/>
              </a:solidFill>
            </a:endParaRPr>
          </a:p>
        </p:txBody>
      </p:sp>
      <p:sp>
        <p:nvSpPr>
          <p:cNvPr id="39938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_tradnl" smtClean="0"/>
              <a:t>    </a:t>
            </a:r>
          </a:p>
          <a:p>
            <a:pPr>
              <a:buFont typeface="Arial" charset="0"/>
              <a:buNone/>
            </a:pPr>
            <a:r>
              <a:rPr lang="es-ES_tradnl" smtClean="0"/>
              <a:t>    </a:t>
            </a:r>
          </a:p>
          <a:p>
            <a:pPr algn="ctr">
              <a:buFont typeface="Arial" charset="0"/>
              <a:buNone/>
            </a:pPr>
            <a:r>
              <a:rPr lang="es-ES_tradnl" sz="3000" b="1" i="1" smtClean="0">
                <a:solidFill>
                  <a:srgbClr val="0070C0"/>
                </a:solidFill>
                <a:latin typeface="Arial" charset="0"/>
                <a:cs typeface="Arial" charset="0"/>
              </a:rPr>
              <a:t>  </a:t>
            </a:r>
          </a:p>
          <a:p>
            <a:pPr algn="ctr">
              <a:buFont typeface="Arial" charset="0"/>
              <a:buNone/>
            </a:pPr>
            <a:endParaRPr lang="es-ES_tradnl" sz="2400" b="1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lang="es-ES_tradnl" sz="24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“Los sistemas de salud </a:t>
            </a:r>
            <a:r>
              <a:rPr lang="es-ES_tradnl" sz="2400" b="1" i="1" smtClean="0">
                <a:solidFill>
                  <a:srgbClr val="0070C0"/>
                </a:solidFill>
                <a:latin typeface="Arial" charset="0"/>
                <a:cs typeface="Arial" charset="0"/>
              </a:rPr>
              <a:t>‘ciegos a género’ </a:t>
            </a:r>
            <a:r>
              <a:rPr lang="es-ES_tradnl" sz="24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refuerzan la desigualdades e inequidades de género en salud en sus políticas y en el cotidiano”.</a:t>
            </a:r>
            <a:endParaRPr lang="es-ES_tradnl" sz="2800" b="1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lang="es-ES_tradnl" sz="1700" b="1" i="1" smtClean="0">
                <a:solidFill>
                  <a:srgbClr val="0070C0"/>
                </a:solidFill>
              </a:rPr>
              <a:t>(Sarah Payne et al, Observatorio Europeo de Sistemas de Salud y Políticas)</a:t>
            </a:r>
          </a:p>
          <a:p>
            <a:pPr algn="ctr">
              <a:buFont typeface="Arial" charset="0"/>
              <a:buNone/>
            </a:pPr>
            <a:endParaRPr lang="es-ES_tradnl" b="1" i="1" smtClean="0">
              <a:solidFill>
                <a:srgbClr val="0070C0"/>
              </a:solidFill>
            </a:endParaRPr>
          </a:p>
          <a:p>
            <a:pPr algn="ctr">
              <a:buFont typeface="Arial" charset="0"/>
              <a:buNone/>
            </a:pPr>
            <a:r>
              <a:rPr lang="es-ES_tradnl" b="1" i="1" smtClean="0">
                <a:solidFill>
                  <a:srgbClr val="0070C0"/>
                </a:solidFill>
              </a:rPr>
              <a:t>GRACIAS </a:t>
            </a:r>
          </a:p>
          <a:p>
            <a:endParaRPr lang="es-ES_tradnl" b="1" i="1" smtClean="0">
              <a:solidFill>
                <a:srgbClr val="0070C0"/>
              </a:solidFill>
            </a:endParaRPr>
          </a:p>
        </p:txBody>
      </p:sp>
      <p:pic>
        <p:nvPicPr>
          <p:cNvPr id="39939" name="4 Imagen" descr="vendedora_ambulante_Danilo_ValladaresIP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612775"/>
            <a:ext cx="3311525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2338"/>
          </a:xfrm>
        </p:spPr>
        <p:txBody>
          <a:bodyPr/>
          <a:lstStyle/>
          <a:p>
            <a:r>
              <a:rPr lang="es-ES_tradnl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Aplicando género en políticas de salud</a:t>
            </a:r>
            <a:endParaRPr lang="es-ES_tradnl" sz="2800" smtClean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1338" y="1225550"/>
            <a:ext cx="9144000" cy="5948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800000"/>
              </a:buClr>
            </a:pPr>
            <a:r>
              <a:rPr lang="es-ES_tradnl" sz="2000" b="1" dirty="0" smtClean="0">
                <a:latin typeface="Arial" charset="0"/>
                <a:cs typeface="Arial" charset="0"/>
              </a:rPr>
              <a:t>Identificar diferencias por sexo en materia de : riesgos, acceso a recursos y servicios, responsabilidades y reconocimiento, poder </a:t>
            </a:r>
            <a:br>
              <a:rPr lang="es-ES_tradnl" sz="2000" b="1" dirty="0" smtClean="0">
                <a:latin typeface="Arial" charset="0"/>
                <a:cs typeface="Arial" charset="0"/>
              </a:rPr>
            </a:br>
            <a:r>
              <a:rPr lang="es-ES_tradnl" sz="2000" b="1" dirty="0" smtClean="0">
                <a:latin typeface="Arial" charset="0"/>
                <a:cs typeface="Arial" charset="0"/>
              </a:rPr>
              <a:t>y resultados salud ¿Desigualdades?</a:t>
            </a:r>
          </a:p>
          <a:p>
            <a:pPr>
              <a:lnSpc>
                <a:spcPct val="90000"/>
              </a:lnSpc>
              <a:buClr>
                <a:srgbClr val="800000"/>
              </a:buClr>
            </a:pPr>
            <a:endParaRPr lang="es-ES_tradnl" sz="2000" b="1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Clr>
                <a:srgbClr val="800000"/>
              </a:buClr>
            </a:pPr>
            <a:r>
              <a:rPr lang="es-ES_tradnl" sz="2000" b="1" dirty="0" smtClean="0">
                <a:latin typeface="Arial" charset="0"/>
                <a:cs typeface="Arial" charset="0"/>
              </a:rPr>
              <a:t> Precisar las necesidades diferenciadas de mujeres y hombres y </a:t>
            </a:r>
            <a:r>
              <a:rPr lang="es-ES_tradnl" sz="2000" b="1" dirty="0" smtClean="0">
                <a:latin typeface="Arial" charset="0"/>
                <a:cs typeface="Arial" charset="0"/>
              </a:rPr>
              <a:t>priorizar </a:t>
            </a:r>
            <a:r>
              <a:rPr lang="es-ES_tradnl" sz="2000" b="1" dirty="0" smtClean="0">
                <a:latin typeface="Arial" charset="0"/>
                <a:cs typeface="Arial" charset="0"/>
              </a:rPr>
              <a:t>en base a éstas para formular políticas </a:t>
            </a:r>
          </a:p>
          <a:p>
            <a:pPr>
              <a:lnSpc>
                <a:spcPct val="90000"/>
              </a:lnSpc>
              <a:buClr>
                <a:srgbClr val="800000"/>
              </a:buClr>
            </a:pPr>
            <a:endParaRPr lang="es-ES_tradnl" sz="2000" b="1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Clr>
                <a:srgbClr val="800000"/>
              </a:buClr>
            </a:pPr>
            <a:r>
              <a:rPr lang="es-ES_tradnl" sz="2000" b="1" dirty="0" smtClean="0">
                <a:latin typeface="Arial" charset="0"/>
                <a:cs typeface="Arial" charset="0"/>
              </a:rPr>
              <a:t>Considerar a mujeres y hombres en  </a:t>
            </a:r>
            <a:r>
              <a:rPr lang="es-ES_tradnl" sz="2000" b="1" i="1" dirty="0" smtClean="0">
                <a:latin typeface="Arial" charset="0"/>
                <a:cs typeface="Arial" charset="0"/>
              </a:rPr>
              <a:t>provisión / consumo de</a:t>
            </a:r>
            <a:br>
              <a:rPr lang="es-ES_tradnl" sz="2000" b="1" i="1" dirty="0" smtClean="0">
                <a:latin typeface="Arial" charset="0"/>
                <a:cs typeface="Arial" charset="0"/>
              </a:rPr>
            </a:br>
            <a:r>
              <a:rPr lang="es-ES_tradnl" sz="2000" b="1" dirty="0" smtClean="0">
                <a:latin typeface="Arial" charset="0"/>
                <a:cs typeface="Arial" charset="0"/>
              </a:rPr>
              <a:t>servicios de salud ¿Se reconoce/retribuye rol? </a:t>
            </a:r>
          </a:p>
          <a:p>
            <a:pPr>
              <a:lnSpc>
                <a:spcPct val="90000"/>
              </a:lnSpc>
              <a:buClr>
                <a:srgbClr val="800000"/>
              </a:buClr>
            </a:pPr>
            <a:endParaRPr lang="es-ES_tradnl" sz="2000" b="1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Clr>
                <a:srgbClr val="800000"/>
              </a:buClr>
            </a:pPr>
            <a:r>
              <a:rPr lang="es-ES_tradnl" sz="2000" b="1" dirty="0" smtClean="0">
                <a:latin typeface="Arial" charset="0"/>
                <a:cs typeface="Arial" charset="0"/>
              </a:rPr>
              <a:t>Poner atención a posible impacto diferente de la política en  M y H (financiero, sanitario, exclusiones protección). </a:t>
            </a:r>
          </a:p>
          <a:p>
            <a:pPr>
              <a:lnSpc>
                <a:spcPct val="90000"/>
              </a:lnSpc>
              <a:buClr>
                <a:srgbClr val="800000"/>
              </a:buClr>
            </a:pPr>
            <a:endParaRPr lang="es-ES_tradnl" sz="2000" b="1" dirty="0" smtClean="0"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  <a:buClr>
                <a:srgbClr val="800000"/>
              </a:buClr>
              <a:buFont typeface="Arial" charset="0"/>
              <a:buNone/>
            </a:pPr>
            <a:r>
              <a:rPr lang="es-ES_tradnl" sz="2000" b="1" dirty="0" smtClean="0">
                <a:latin typeface="Arial" charset="0"/>
                <a:cs typeface="Arial" charset="0"/>
              </a:rPr>
              <a:t> </a:t>
            </a:r>
          </a:p>
          <a:p>
            <a:pPr algn="ctr">
              <a:lnSpc>
                <a:spcPct val="90000"/>
              </a:lnSpc>
              <a:buClr>
                <a:srgbClr val="800000"/>
              </a:buClr>
              <a:buFont typeface="Arial" charset="0"/>
              <a:buNone/>
            </a:pPr>
            <a:r>
              <a:rPr lang="es-ES_tradnl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Los buenos sistemas de salud identifican y abordan las </a:t>
            </a:r>
            <a:br>
              <a:rPr lang="es-ES_tradnl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s-ES_tradnl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necesidades diferenciadas (OMS)</a:t>
            </a:r>
          </a:p>
          <a:p>
            <a:pPr>
              <a:lnSpc>
                <a:spcPct val="90000"/>
              </a:lnSpc>
              <a:buClr>
                <a:srgbClr val="800000"/>
              </a:buClr>
              <a:buFont typeface="Arial" charset="0"/>
              <a:buNone/>
            </a:pPr>
            <a:endParaRPr lang="es-ES_tradnl" sz="2000" b="1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_trad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884238"/>
          </a:xfrm>
        </p:spPr>
        <p:txBody>
          <a:bodyPr/>
          <a:lstStyle/>
          <a:p>
            <a:r>
              <a:rPr lang="en-US" sz="28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Ambitos en que se expresan                                             las desigualdades  de género en salud</a:t>
            </a:r>
            <a:endParaRPr lang="en-US" sz="2800" smtClean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135171" name="Rectangle 1027"/>
          <p:cNvSpPr>
            <a:spLocks noGrp="1" noChangeArrowheads="1"/>
          </p:cNvSpPr>
          <p:nvPr>
            <p:ph idx="1"/>
          </p:nvPr>
        </p:nvSpPr>
        <p:spPr>
          <a:xfrm>
            <a:off x="647700" y="1773238"/>
            <a:ext cx="8893175" cy="5589587"/>
          </a:xfrm>
        </p:spPr>
        <p:txBody>
          <a:bodyPr>
            <a:noAutofit/>
          </a:bodyPr>
          <a:lstStyle/>
          <a:p>
            <a:pPr marL="609600" indent="-609600">
              <a:buClr>
                <a:schemeClr val="hlink"/>
              </a:buClr>
              <a:buFont typeface="Arial" charset="0"/>
              <a:buNone/>
            </a:pPr>
            <a:r>
              <a:rPr lang="en-US" sz="2200" b="1" dirty="0" smtClean="0">
                <a:latin typeface="Arial" charset="0"/>
                <a:cs typeface="Arial" charset="0"/>
              </a:rPr>
              <a:t>1. Estado de </a:t>
            </a:r>
            <a:r>
              <a:rPr lang="en-US" sz="2200" b="1" dirty="0" err="1" smtClean="0">
                <a:latin typeface="Arial" charset="0"/>
                <a:cs typeface="Arial" charset="0"/>
              </a:rPr>
              <a:t>salud</a:t>
            </a:r>
            <a:r>
              <a:rPr lang="en-US" sz="2200" b="1" dirty="0" smtClean="0">
                <a:latin typeface="Arial" charset="0"/>
                <a:cs typeface="Arial" charset="0"/>
              </a:rPr>
              <a:t> (</a:t>
            </a:r>
            <a:r>
              <a:rPr lang="en-US" sz="2200" b="1" dirty="0" err="1" smtClean="0">
                <a:latin typeface="Arial" charset="0"/>
                <a:cs typeface="Arial" charset="0"/>
              </a:rPr>
              <a:t>huella</a:t>
            </a:r>
            <a:r>
              <a:rPr lang="en-US" sz="2200" b="1" dirty="0" smtClean="0">
                <a:latin typeface="Arial" charset="0"/>
                <a:cs typeface="Arial" charset="0"/>
              </a:rPr>
              <a:t> </a:t>
            </a:r>
            <a:r>
              <a:rPr lang="en-US" sz="2200" b="1" dirty="0" err="1" smtClean="0">
                <a:latin typeface="Arial" charset="0"/>
                <a:cs typeface="Arial" charset="0"/>
              </a:rPr>
              <a:t>equidad</a:t>
            </a:r>
            <a:r>
              <a:rPr lang="en-US" sz="2200" b="1" dirty="0" smtClean="0">
                <a:latin typeface="Arial" charset="0"/>
                <a:cs typeface="Arial" charset="0"/>
              </a:rPr>
              <a:t> en </a:t>
            </a:r>
            <a:r>
              <a:rPr lang="en-US" sz="2200" b="1" dirty="0" err="1" smtClean="0">
                <a:latin typeface="Arial" charset="0"/>
                <a:cs typeface="Arial" charset="0"/>
              </a:rPr>
              <a:t>resultados</a:t>
            </a:r>
            <a:r>
              <a:rPr lang="en-US" sz="2200" b="1" dirty="0" smtClean="0">
                <a:latin typeface="Arial" charset="0"/>
                <a:cs typeface="Arial" charset="0"/>
              </a:rPr>
              <a:t> de </a:t>
            </a:r>
            <a:r>
              <a:rPr lang="en-US" sz="2200" b="1" dirty="0" err="1" smtClean="0">
                <a:latin typeface="Arial" charset="0"/>
                <a:cs typeface="Arial" charset="0"/>
              </a:rPr>
              <a:t>salud</a:t>
            </a:r>
            <a:r>
              <a:rPr lang="en-US" sz="2200" b="1" dirty="0" smtClean="0">
                <a:latin typeface="Arial" charset="0"/>
                <a:cs typeface="Arial" charset="0"/>
              </a:rPr>
              <a:t>) </a:t>
            </a:r>
          </a:p>
          <a:p>
            <a:pPr marL="609600" indent="-609600">
              <a:buClr>
                <a:schemeClr val="hlink"/>
              </a:buClr>
              <a:buFont typeface="Arial" charset="0"/>
              <a:buNone/>
            </a:pPr>
            <a:endParaRPr lang="en-US" sz="2200" b="1" dirty="0" smtClean="0">
              <a:latin typeface="Arial" charset="0"/>
              <a:cs typeface="Arial" charset="0"/>
            </a:endParaRPr>
          </a:p>
          <a:p>
            <a:pPr marL="609600" indent="-609600">
              <a:buClr>
                <a:schemeClr val="hlink"/>
              </a:buClr>
              <a:buFont typeface="Arial" charset="0"/>
              <a:buNone/>
            </a:pPr>
            <a:r>
              <a:rPr lang="en-US" sz="2200" b="1" dirty="0" smtClean="0">
                <a:latin typeface="Arial" charset="0"/>
                <a:cs typeface="Arial" charset="0"/>
              </a:rPr>
              <a:t>2. </a:t>
            </a:r>
            <a:r>
              <a:rPr lang="en-US" sz="2200" b="1" dirty="0" err="1" smtClean="0">
                <a:latin typeface="Arial" charset="0"/>
                <a:cs typeface="Arial" charset="0"/>
              </a:rPr>
              <a:t>Acceso</a:t>
            </a:r>
            <a:r>
              <a:rPr lang="en-US" sz="2200" b="1" dirty="0" smtClean="0">
                <a:latin typeface="Arial" charset="0"/>
                <a:cs typeface="Arial" charset="0"/>
              </a:rPr>
              <a:t> </a:t>
            </a:r>
            <a:r>
              <a:rPr lang="es-ES_tradnl" sz="2200" b="1" dirty="0" smtClean="0">
                <a:latin typeface="Arial" charset="0"/>
                <a:cs typeface="Arial" charset="0"/>
              </a:rPr>
              <a:t>y uso</a:t>
            </a:r>
            <a:r>
              <a:rPr lang="en-US" sz="2200" b="1" dirty="0" smtClean="0">
                <a:latin typeface="Arial" charset="0"/>
                <a:cs typeface="Arial" charset="0"/>
              </a:rPr>
              <a:t> a </a:t>
            </a:r>
            <a:r>
              <a:rPr lang="en-US" sz="2200" b="1" dirty="0" err="1" smtClean="0">
                <a:latin typeface="Arial" charset="0"/>
                <a:cs typeface="Arial" charset="0"/>
              </a:rPr>
              <a:t>recursos</a:t>
            </a:r>
            <a:r>
              <a:rPr lang="en-US" sz="2200" b="1" dirty="0" smtClean="0">
                <a:latin typeface="Arial" charset="0"/>
                <a:cs typeface="Arial" charset="0"/>
              </a:rPr>
              <a:t> y </a:t>
            </a:r>
            <a:r>
              <a:rPr lang="en-US" sz="2200" b="1" dirty="0" err="1" smtClean="0">
                <a:latin typeface="Arial" charset="0"/>
                <a:cs typeface="Arial" charset="0"/>
              </a:rPr>
              <a:t>servicios</a:t>
            </a:r>
            <a:r>
              <a:rPr lang="en-US" sz="2200" b="1" dirty="0" smtClean="0">
                <a:latin typeface="Arial" charset="0"/>
                <a:cs typeface="Arial" charset="0"/>
              </a:rPr>
              <a:t> de</a:t>
            </a:r>
            <a:r>
              <a:rPr lang="es-ES_tradnl" sz="2200" b="1" dirty="0" smtClean="0">
                <a:latin typeface="Arial" charset="0"/>
                <a:cs typeface="Arial" charset="0"/>
              </a:rPr>
              <a:t> atención de salud  </a:t>
            </a:r>
          </a:p>
          <a:p>
            <a:pPr marL="609600" indent="-609600">
              <a:buClr>
                <a:schemeClr val="hlink"/>
              </a:buClr>
              <a:buFont typeface="Arial" charset="0"/>
              <a:buNone/>
            </a:pPr>
            <a:endParaRPr lang="es-ES_tradnl" sz="2200" b="1" dirty="0" smtClean="0">
              <a:latin typeface="Arial" charset="0"/>
              <a:cs typeface="Arial" charset="0"/>
            </a:endParaRPr>
          </a:p>
          <a:p>
            <a:pPr marL="609600" indent="-609600">
              <a:buClr>
                <a:schemeClr val="hlink"/>
              </a:buClr>
              <a:buFont typeface="Arial" charset="0"/>
              <a:buNone/>
            </a:pPr>
            <a:r>
              <a:rPr lang="es-ES_tradnl" sz="2200" b="1" dirty="0" smtClean="0">
                <a:latin typeface="Arial" charset="0"/>
                <a:cs typeface="Arial" charset="0"/>
              </a:rPr>
              <a:t>3. F</a:t>
            </a:r>
            <a:r>
              <a:rPr lang="en-US" sz="2200" b="1" dirty="0" err="1" smtClean="0">
                <a:latin typeface="Arial" charset="0"/>
                <a:cs typeface="Arial" charset="0"/>
              </a:rPr>
              <a:t>inanciamiento</a:t>
            </a:r>
            <a:r>
              <a:rPr lang="en-US" sz="2200" b="1" dirty="0" smtClean="0">
                <a:latin typeface="Arial" charset="0"/>
                <a:cs typeface="Arial" charset="0"/>
              </a:rPr>
              <a:t> de la </a:t>
            </a:r>
            <a:r>
              <a:rPr lang="en-US" sz="2200" b="1" dirty="0" err="1" smtClean="0">
                <a:latin typeface="Arial" charset="0"/>
                <a:cs typeface="Arial" charset="0"/>
              </a:rPr>
              <a:t>atención</a:t>
            </a:r>
            <a:r>
              <a:rPr lang="en-US" sz="2200" b="1" dirty="0" smtClean="0">
                <a:latin typeface="Arial" charset="0"/>
                <a:cs typeface="Arial" charset="0"/>
              </a:rPr>
              <a:t> </a:t>
            </a:r>
            <a:r>
              <a:rPr lang="es-ES_tradnl" sz="2200" b="1" dirty="0" smtClean="0">
                <a:latin typeface="Arial" charset="0"/>
                <a:cs typeface="Arial" charset="0"/>
              </a:rPr>
              <a:t>(contribución financiera)</a:t>
            </a:r>
          </a:p>
          <a:p>
            <a:pPr marL="609600" indent="-609600">
              <a:buClr>
                <a:schemeClr val="hlink"/>
              </a:buClr>
              <a:buFont typeface="Arial" charset="0"/>
              <a:buNone/>
            </a:pPr>
            <a:endParaRPr lang="es-ES_tradnl" sz="2200" b="1" dirty="0" smtClean="0">
              <a:latin typeface="Arial" charset="0"/>
              <a:cs typeface="Arial" charset="0"/>
            </a:endParaRPr>
          </a:p>
          <a:p>
            <a:pPr marL="609600" indent="-609600">
              <a:buClr>
                <a:schemeClr val="hlink"/>
              </a:buClr>
              <a:buFont typeface="Arial" charset="0"/>
              <a:buNone/>
            </a:pPr>
            <a:r>
              <a:rPr lang="es-ES_tradnl" sz="2200" b="1" dirty="0" smtClean="0">
                <a:latin typeface="Arial" charset="0"/>
                <a:cs typeface="Arial" charset="0"/>
              </a:rPr>
              <a:t>4. </a:t>
            </a:r>
            <a:r>
              <a:rPr lang="en-US" sz="2200" b="1" dirty="0" err="1" smtClean="0">
                <a:latin typeface="Arial" charset="0"/>
                <a:cs typeface="Arial" charset="0"/>
              </a:rPr>
              <a:t>Participación</a:t>
            </a:r>
            <a:r>
              <a:rPr lang="en-US" sz="2200" b="1" dirty="0" smtClean="0">
                <a:latin typeface="Arial" charset="0"/>
                <a:cs typeface="Arial" charset="0"/>
              </a:rPr>
              <a:t> y </a:t>
            </a:r>
            <a:r>
              <a:rPr lang="en-US" sz="2200" b="1" dirty="0" err="1" smtClean="0">
                <a:latin typeface="Arial" charset="0"/>
                <a:cs typeface="Arial" charset="0"/>
              </a:rPr>
              <a:t>reconocimiento</a:t>
            </a:r>
            <a:r>
              <a:rPr lang="en-US" sz="2200" b="1" dirty="0" smtClean="0">
                <a:latin typeface="Arial" charset="0"/>
                <a:cs typeface="Arial" charset="0"/>
              </a:rPr>
              <a:t> </a:t>
            </a:r>
            <a:r>
              <a:rPr lang="es-ES_tradnl" sz="2200" b="1" dirty="0" smtClean="0">
                <a:latin typeface="Arial" charset="0"/>
                <a:cs typeface="Arial" charset="0"/>
              </a:rPr>
              <a:t>en el trabajo de salud (roles diferenciados por sexo)</a:t>
            </a:r>
          </a:p>
          <a:p>
            <a:pPr marL="609600" indent="-609600">
              <a:buClr>
                <a:schemeClr val="hlink"/>
              </a:buClr>
              <a:buFont typeface="Arial" charset="0"/>
              <a:buNone/>
            </a:pPr>
            <a:endParaRPr lang="es-ES_tradnl" sz="2200" b="1" dirty="0" smtClean="0">
              <a:latin typeface="Arial" charset="0"/>
              <a:cs typeface="Arial" charset="0"/>
            </a:endParaRPr>
          </a:p>
          <a:p>
            <a:pPr marL="609600" indent="-609600">
              <a:buClr>
                <a:schemeClr val="hlink"/>
              </a:buClr>
              <a:buFont typeface="Arial" charset="0"/>
              <a:buNone/>
            </a:pPr>
            <a:r>
              <a:rPr lang="en-US" sz="2400" b="1" dirty="0" smtClean="0">
                <a:latin typeface="Arial" charset="0"/>
                <a:cs typeface="Arial" charset="0"/>
              </a:rPr>
              <a:t>      </a:t>
            </a:r>
            <a:r>
              <a:rPr lang="en-US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Las </a:t>
            </a:r>
            <a:r>
              <a:rPr lang="en-US" sz="2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desigualdades</a:t>
            </a:r>
            <a:r>
              <a:rPr lang="en-US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en </a:t>
            </a:r>
            <a:r>
              <a:rPr lang="en-US" sz="2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cada</a:t>
            </a:r>
            <a:r>
              <a:rPr lang="en-US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</a:t>
            </a:r>
            <a:r>
              <a:rPr lang="en-US" sz="2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ámbito</a:t>
            </a:r>
            <a:r>
              <a:rPr lang="en-US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hacen</a:t>
            </a:r>
            <a:r>
              <a:rPr lang="en-US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visibles</a:t>
            </a:r>
            <a:r>
              <a:rPr lang="en-US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necesidades</a:t>
            </a:r>
            <a:r>
              <a:rPr lang="en-US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diferenciadas</a:t>
            </a:r>
            <a:r>
              <a:rPr lang="en-US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de </a:t>
            </a:r>
            <a:r>
              <a:rPr lang="en-US" sz="2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las</a:t>
            </a:r>
            <a:r>
              <a:rPr lang="en-US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mujeres en </a:t>
            </a:r>
            <a:r>
              <a:rPr lang="en-US" sz="2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salud</a:t>
            </a:r>
            <a:endParaRPr lang="en-US" sz="24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609600" indent="-609600">
              <a:buClr>
                <a:schemeClr val="hlink"/>
              </a:buCl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609600" indent="-609600">
              <a:buFont typeface="Arial" charset="0"/>
              <a:buNone/>
            </a:pPr>
            <a:r>
              <a:rPr lang="es-ES_tradnl" sz="2200" dirty="0" smtClean="0">
                <a:solidFill>
                  <a:srgbClr val="77933C"/>
                </a:solidFill>
                <a:latin typeface="Arial" charset="0"/>
                <a:cs typeface="Arial" charset="0"/>
              </a:rPr>
              <a:t>    </a:t>
            </a:r>
            <a:endParaRPr lang="en-US" sz="2200" dirty="0" smtClean="0">
              <a:solidFill>
                <a:srgbClr val="77933C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81075"/>
            <a:ext cx="8964612" cy="5876925"/>
          </a:xfrm>
        </p:spPr>
        <p:txBody>
          <a:bodyPr/>
          <a:lstStyle/>
          <a:p>
            <a:pPr indent="-287338">
              <a:buClr>
                <a:srgbClr val="FFFF00"/>
              </a:buClr>
              <a:buFont typeface="Wingdings" pitchFamily="2" charset="2"/>
              <a:buNone/>
            </a:pPr>
            <a:r>
              <a:rPr lang="es-ES_tradnl" sz="2200" b="1" dirty="0" smtClean="0">
                <a:latin typeface="Arial" charset="0"/>
                <a:cs typeface="Arial" charset="0"/>
              </a:rPr>
              <a:t>    </a:t>
            </a:r>
          </a:p>
          <a:p>
            <a:pPr indent="-287338">
              <a:buClr>
                <a:srgbClr val="FFFF00"/>
              </a:buClr>
              <a:buFont typeface="Wingdings" pitchFamily="2" charset="2"/>
              <a:buNone/>
            </a:pPr>
            <a:r>
              <a:rPr lang="es-ES_tradnl" sz="2200" b="1" dirty="0" smtClean="0">
                <a:latin typeface="Arial" charset="0"/>
                <a:cs typeface="Arial" charset="0"/>
              </a:rPr>
              <a:t>   Viven más que los hombres pero con mayor morbilidad, enferman y mueren por causas diferentes a las de éstos (ej. reproductivas, </a:t>
            </a:r>
            <a:r>
              <a:rPr lang="es-ES_tradnl" sz="2200" b="1" dirty="0" err="1" smtClean="0">
                <a:latin typeface="Arial" charset="0"/>
                <a:cs typeface="Arial" charset="0"/>
              </a:rPr>
              <a:t>femicidio</a:t>
            </a:r>
            <a:r>
              <a:rPr lang="es-ES_tradnl" sz="2200" b="1" dirty="0" smtClean="0">
                <a:latin typeface="Arial" charset="0"/>
                <a:cs typeface="Arial" charset="0"/>
              </a:rPr>
              <a:t>) y su salud es más vulnerable a la pobreza.</a:t>
            </a:r>
          </a:p>
          <a:p>
            <a:pPr indent="-287338">
              <a:buClr>
                <a:srgbClr val="FFFF00"/>
              </a:buClr>
              <a:buFont typeface="Wingdings" pitchFamily="2" charset="2"/>
              <a:buNone/>
            </a:pPr>
            <a:endParaRPr lang="es-ES_tradnl" sz="2200" b="1" dirty="0" smtClean="0">
              <a:latin typeface="Arial" charset="0"/>
              <a:cs typeface="Arial" charset="0"/>
            </a:endParaRPr>
          </a:p>
          <a:p>
            <a:pPr indent="-287338">
              <a:buClr>
                <a:srgbClr val="FFFF00"/>
              </a:buClr>
              <a:buFont typeface="Arial" charset="0"/>
              <a:buNone/>
            </a:pPr>
            <a:r>
              <a:rPr lang="es-ES_tradnl" sz="2200" b="1" dirty="0" smtClean="0">
                <a:latin typeface="Arial" charset="0"/>
                <a:cs typeface="Arial" charset="0"/>
              </a:rPr>
              <a:t>   Estudios década evidencian: en las mujeres predominan enfermedades crónicas no transmisibles (81% en Chile, 62% en Perú, 55% en México) = peor calidad de vida</a:t>
            </a:r>
          </a:p>
          <a:p>
            <a:pPr indent="-287338">
              <a:buClr>
                <a:srgbClr val="FFFF00"/>
              </a:buClr>
              <a:buFont typeface="Arial" charset="0"/>
              <a:buNone/>
            </a:pPr>
            <a:r>
              <a:rPr lang="es-ES_tradnl" sz="2200" b="1" dirty="0" smtClean="0">
                <a:latin typeface="Arial" charset="0"/>
                <a:cs typeface="Arial" charset="0"/>
              </a:rPr>
              <a:t>   </a:t>
            </a:r>
          </a:p>
          <a:p>
            <a:pPr indent="-287338" algn="ctr">
              <a:buClr>
                <a:srgbClr val="FFFF00"/>
              </a:buClr>
              <a:buFont typeface="Arial" charset="0"/>
              <a:buNone/>
            </a:pPr>
            <a:r>
              <a:rPr lang="es-ES_tradnl" sz="2200" b="1" dirty="0" smtClean="0">
                <a:latin typeface="Arial" charset="0"/>
                <a:cs typeface="Arial" charset="0"/>
              </a:rPr>
              <a:t>   Estudio carga enfermedad 2007 en Chile mostró razón H:M de 0,95 ( en 1993 la razón H:M fue 1,25</a:t>
            </a:r>
            <a:r>
              <a:rPr lang="es-ES_tradnl" sz="22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                                                                       </a:t>
            </a:r>
          </a:p>
          <a:p>
            <a:pPr indent="-287338" algn="ctr">
              <a:buClr>
                <a:srgbClr val="FFFF00"/>
              </a:buClr>
              <a:buFont typeface="Arial" charset="0"/>
              <a:buNone/>
            </a:pPr>
            <a:endParaRPr lang="es-ES_tradnl" sz="22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indent="-287338" algn="ctr">
              <a:buClr>
                <a:srgbClr val="FFFF00"/>
              </a:buClr>
              <a:buFont typeface="Arial" charset="0"/>
              <a:buNone/>
            </a:pPr>
            <a:r>
              <a:rPr lang="es-ES_tradnl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Necesitan ejercer DESC, prevención y servicios </a:t>
            </a:r>
            <a:br>
              <a:rPr lang="es-ES_tradnl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s-ES_tradnl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atención</a:t>
            </a:r>
            <a:endParaRPr lang="en-US" sz="24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indent="-287338">
              <a:buClr>
                <a:srgbClr val="FFFF00"/>
              </a:buClr>
              <a:buFont typeface="Wingdings" pitchFamily="2" charset="2"/>
              <a:buNone/>
            </a:pPr>
            <a:endParaRPr lang="es-ES_tradnl" sz="2000" dirty="0" smtClean="0">
              <a:latin typeface="Arial" charset="0"/>
              <a:cs typeface="Arial" charset="0"/>
            </a:endParaRPr>
          </a:p>
        </p:txBody>
      </p:sp>
      <p:sp>
        <p:nvSpPr>
          <p:cNvPr id="2" name="1 Título"/>
          <p:cNvSpPr>
            <a:spLocks/>
          </p:cNvSpPr>
          <p:nvPr/>
        </p:nvSpPr>
        <p:spPr bwMode="auto">
          <a:xfrm>
            <a:off x="0" y="-242888"/>
            <a:ext cx="9396413" cy="1123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400" b="1">
                <a:solidFill>
                  <a:srgbClr val="0070C0"/>
                </a:solidFill>
              </a:rPr>
              <a:t/>
            </a:r>
            <a:br>
              <a:rPr lang="es-ES_tradnl" sz="2400" b="1">
                <a:solidFill>
                  <a:srgbClr val="0070C0"/>
                </a:solidFill>
              </a:rPr>
            </a:br>
            <a:r>
              <a:rPr lang="es-ES_tradnl" sz="2400" b="1">
                <a:solidFill>
                  <a:srgbClr val="0070C0"/>
                </a:solidFill>
              </a:rPr>
              <a:t>1. Las mujeres, desiguales en su</a:t>
            </a:r>
            <a:r>
              <a:rPr lang="es-ES_tradnl" sz="2400" b="1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s-ES_tradnl" sz="2400" b="1">
                <a:solidFill>
                  <a:srgbClr val="0070C0"/>
                </a:solidFill>
              </a:rPr>
              <a:t>estado de salud </a:t>
            </a:r>
            <a:r>
              <a:rPr lang="es-ES_tradnl" sz="2400" b="1"/>
              <a:t>	</a:t>
            </a:r>
            <a:r>
              <a:rPr lang="es-ES_tradnl" sz="2700" b="1">
                <a:solidFill>
                  <a:srgbClr val="77933C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2888"/>
            <a:ext cx="9396413" cy="1123951"/>
          </a:xfrm>
        </p:spPr>
        <p:txBody>
          <a:bodyPr>
            <a:normAutofit/>
          </a:bodyPr>
          <a:lstStyle/>
          <a:p>
            <a:r>
              <a:rPr lang="es-ES_tradnl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/>
            </a:r>
            <a:br>
              <a:rPr lang="es-ES_tradnl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s-ES_tradnl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 </a:t>
            </a:r>
            <a:r>
              <a:rPr lang="es-ES_tradnl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1. Las mujeres, desiguales en su</a:t>
            </a:r>
            <a:r>
              <a:rPr lang="es-ES_tradnl" sz="2800" b="1" dirty="0" smtClean="0">
                <a:solidFill>
                  <a:srgbClr val="0070C0"/>
                </a:solidFill>
              </a:rPr>
              <a:t> e</a:t>
            </a:r>
            <a:r>
              <a:rPr lang="es-ES_tradnl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stado de salud </a:t>
            </a:r>
            <a:r>
              <a:rPr lang="es-ES_tradnl" sz="2800" b="1" dirty="0" smtClean="0">
                <a:latin typeface="Arial" charset="0"/>
                <a:cs typeface="Arial" charset="0"/>
              </a:rPr>
              <a:t>	</a:t>
            </a:r>
            <a:r>
              <a:rPr lang="es-ES_tradnl" sz="2800" b="1" dirty="0" smtClean="0">
                <a:solidFill>
                  <a:srgbClr val="77933C"/>
                </a:solidFill>
              </a:rPr>
              <a:t> </a:t>
            </a:r>
            <a:endParaRPr lang="es-ES_tradnl" sz="2800" dirty="0" smtClean="0">
              <a:solidFill>
                <a:srgbClr val="0070C0"/>
              </a:solidFill>
            </a:endParaRPr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250825" y="981075"/>
            <a:ext cx="8893175" cy="58769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_tradnl" dirty="0" smtClean="0"/>
              <a:t>    </a:t>
            </a:r>
          </a:p>
          <a:p>
            <a:pPr>
              <a:buFont typeface="Arial" charset="0"/>
              <a:buNone/>
            </a:pPr>
            <a:r>
              <a:rPr lang="es-ES_tradnl" sz="2000" b="1" dirty="0" smtClean="0">
                <a:latin typeface="Arial" charset="0"/>
                <a:cs typeface="Arial" charset="0"/>
              </a:rPr>
              <a:t>Mujeres adolescentes y jóvenes : predominan problemas de salud mental, trastornos depresivos. </a:t>
            </a:r>
          </a:p>
          <a:p>
            <a:pPr>
              <a:buFont typeface="Arial" charset="0"/>
              <a:buNone/>
            </a:pPr>
            <a:r>
              <a:rPr lang="es-ES_tradnl" sz="2000" b="1" dirty="0" smtClean="0">
                <a:latin typeface="Arial" charset="0"/>
                <a:cs typeface="Arial" charset="0"/>
              </a:rPr>
              <a:t>     </a:t>
            </a:r>
          </a:p>
          <a:p>
            <a:pPr>
              <a:buFont typeface="Arial" charset="0"/>
              <a:buNone/>
            </a:pPr>
            <a:r>
              <a:rPr lang="es-ES_tradnl" sz="2000" b="1" dirty="0" smtClean="0">
                <a:latin typeface="Arial" charset="0"/>
                <a:cs typeface="Arial" charset="0"/>
              </a:rPr>
              <a:t>    Mortalidad M en el mundo durante EPP año 2008 = 342.900 muertes. El 80% muertes fue en 21 países. EUA aumentó la MM de 12  a 17 por 100.000 NV de 1990-2008.        Bolivia 390 por 100.000 NV, 65 veces superior a España. Murray, </a:t>
            </a:r>
            <a:r>
              <a:rPr lang="es-ES_tradnl" sz="2000" b="1" dirty="0" err="1" smtClean="0">
                <a:latin typeface="Arial" charset="0"/>
                <a:cs typeface="Arial" charset="0"/>
              </a:rPr>
              <a:t>The</a:t>
            </a:r>
            <a:r>
              <a:rPr lang="es-ES_tradnl" sz="2000" b="1" dirty="0" smtClean="0">
                <a:latin typeface="Arial" charset="0"/>
                <a:cs typeface="Arial" charset="0"/>
              </a:rPr>
              <a:t> </a:t>
            </a:r>
            <a:r>
              <a:rPr lang="es-ES_tradnl" sz="2000" b="1" dirty="0" err="1" smtClean="0">
                <a:latin typeface="Arial" charset="0"/>
                <a:cs typeface="Arial" charset="0"/>
              </a:rPr>
              <a:t>Lancet</a:t>
            </a:r>
            <a:r>
              <a:rPr lang="es-ES_tradnl" sz="2000" b="1" dirty="0" smtClean="0">
                <a:latin typeface="Arial" charset="0"/>
                <a:cs typeface="Arial" charset="0"/>
              </a:rPr>
              <a:t> 2008,</a:t>
            </a:r>
            <a:r>
              <a:rPr lang="es-ES_tradnl" sz="2000" b="1" i="1" dirty="0" smtClean="0">
                <a:latin typeface="Arial" charset="0"/>
                <a:cs typeface="Arial" charset="0"/>
              </a:rPr>
              <a:t> </a:t>
            </a:r>
            <a:r>
              <a:rPr lang="es-ES_tradnl" sz="2000" b="1" dirty="0" smtClean="0">
                <a:latin typeface="Arial" charset="0"/>
                <a:cs typeface="Arial" charset="0"/>
              </a:rPr>
              <a:t>PNUD </a:t>
            </a:r>
          </a:p>
          <a:p>
            <a:pPr>
              <a:buFont typeface="Arial" charset="0"/>
              <a:buNone/>
            </a:pPr>
            <a:r>
              <a:rPr lang="es-ES_tradnl" sz="2000" b="1" dirty="0" smtClean="0">
                <a:latin typeface="Arial" charset="0"/>
                <a:cs typeface="Arial" charset="0"/>
              </a:rPr>
              <a:t>      </a:t>
            </a:r>
          </a:p>
          <a:p>
            <a:pPr>
              <a:buFont typeface="Arial" charset="0"/>
              <a:buNone/>
            </a:pPr>
            <a:r>
              <a:rPr lang="es-ES_tradnl" sz="2000" b="1" dirty="0" smtClean="0">
                <a:latin typeface="Arial" charset="0"/>
                <a:cs typeface="Arial" charset="0"/>
              </a:rPr>
              <a:t>    Cada año 4 millones mujeres ALC se efectúan un aborto. Necesidad     abordaje DSS, atención SSR, acceso a MAC C. Zurutuza, 2009 ,CLADEM </a:t>
            </a:r>
          </a:p>
          <a:p>
            <a:pPr algn="ctr">
              <a:buFont typeface="Arial" charset="0"/>
              <a:buNone/>
            </a:pPr>
            <a:r>
              <a:rPr lang="es-ES_tradnl" sz="20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</a:t>
            </a:r>
          </a:p>
          <a:p>
            <a:pPr algn="ctr">
              <a:buFont typeface="Arial" charset="0"/>
              <a:buNone/>
            </a:pPr>
            <a:endParaRPr lang="es-ES_tradnl" sz="24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lang="es-ES_tradnl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Necesitan abordaje DSS, ejercer DESC, promoción, prevención y servicios, acceso a MAC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396413" cy="792162"/>
          </a:xfrm>
        </p:spPr>
        <p:txBody>
          <a:bodyPr>
            <a:noAutofit/>
          </a:bodyPr>
          <a:lstStyle/>
          <a:p>
            <a:r>
              <a:rPr lang="es-ES_tradnl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2. Acceso y uso de recursos y servicios de atención</a:t>
            </a:r>
            <a:r>
              <a:rPr lang="es-ES_tradnl" sz="2800" b="1" dirty="0" smtClean="0">
                <a:latin typeface="Arial" charset="0"/>
                <a:cs typeface="Arial" charset="0"/>
              </a:rPr>
              <a:t/>
            </a:r>
            <a:br>
              <a:rPr lang="es-ES_tradnl" sz="2800" b="1" dirty="0" smtClean="0">
                <a:latin typeface="Arial" charset="0"/>
                <a:cs typeface="Arial" charset="0"/>
              </a:rPr>
            </a:br>
            <a:endParaRPr lang="en-US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412875"/>
            <a:ext cx="9144000" cy="5445125"/>
          </a:xfrm>
        </p:spPr>
        <p:txBody>
          <a:bodyPr>
            <a:normAutofit/>
          </a:bodyPr>
          <a:lstStyle/>
          <a:p>
            <a:pPr>
              <a:lnSpc>
                <a:spcPct val="20000"/>
              </a:lnSpc>
              <a:buClr>
                <a:schemeClr val="tx1"/>
              </a:buClr>
              <a:buFontTx/>
              <a:buNone/>
            </a:pPr>
            <a:endParaRPr lang="es-ES_tradnl" sz="300" b="1" dirty="0" smtClean="0">
              <a:solidFill>
                <a:srgbClr val="99CCFF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s-ES_tradnl" sz="900" b="1" dirty="0" smtClean="0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s-ES_tradnl" sz="1300" b="1" dirty="0" smtClean="0">
                <a:latin typeface="Arial" charset="0"/>
                <a:cs typeface="Arial" charset="0"/>
              </a:rPr>
              <a:t>       </a:t>
            </a:r>
            <a:r>
              <a:rPr lang="es-ES_tradnl" sz="2400" b="1" dirty="0" smtClean="0">
                <a:latin typeface="Arial" charset="0"/>
                <a:cs typeface="Arial" charset="0"/>
              </a:rPr>
              <a:t>Las mujeres </a:t>
            </a:r>
            <a:r>
              <a:rPr lang="es-ES" sz="2400" b="1" dirty="0" smtClean="0">
                <a:latin typeface="Arial" charset="0"/>
                <a:cs typeface="Arial" charset="0"/>
              </a:rPr>
              <a:t>tienen mayor necesidad de atención,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s-ES" sz="2400" b="1" dirty="0" smtClean="0">
                <a:latin typeface="Arial" charset="0"/>
                <a:cs typeface="Arial" charset="0"/>
              </a:rPr>
              <a:t>    </a:t>
            </a:r>
            <a:r>
              <a:rPr lang="es-ES_tradnl" sz="2400" b="1" dirty="0" err="1" smtClean="0">
                <a:latin typeface="Arial" charset="0"/>
                <a:cs typeface="Arial" charset="0"/>
              </a:rPr>
              <a:t>demand</a:t>
            </a:r>
            <a:r>
              <a:rPr lang="es-ES" sz="2400" b="1" dirty="0" err="1" smtClean="0">
                <a:latin typeface="Arial" charset="0"/>
                <a:cs typeface="Arial" charset="0"/>
              </a:rPr>
              <a:t>an</a:t>
            </a:r>
            <a:r>
              <a:rPr lang="es-ES" sz="2400" b="1" dirty="0" smtClean="0">
                <a:latin typeface="Arial" charset="0"/>
                <a:cs typeface="Arial" charset="0"/>
              </a:rPr>
              <a:t>  y usan </a:t>
            </a:r>
            <a:r>
              <a:rPr lang="es-ES_tradnl" sz="2400" b="1" dirty="0" smtClean="0">
                <a:latin typeface="Arial" charset="0"/>
                <a:cs typeface="Arial" charset="0"/>
              </a:rPr>
              <a:t>más los servicios debido a: </a:t>
            </a:r>
          </a:p>
          <a:p>
            <a:pPr algn="just">
              <a:lnSpc>
                <a:spcPct val="1000"/>
              </a:lnSpc>
            </a:pPr>
            <a:endParaRPr lang="es-ES" sz="2400" dirty="0" smtClean="0">
              <a:latin typeface="Arial" charset="0"/>
              <a:cs typeface="Arial" charset="0"/>
            </a:endParaRPr>
          </a:p>
          <a:p>
            <a:pPr algn="just">
              <a:lnSpc>
                <a:spcPct val="1000"/>
              </a:lnSpc>
            </a:pPr>
            <a:endParaRPr lang="es-ES" sz="2400" dirty="0" smtClean="0">
              <a:latin typeface="Arial" charset="0"/>
              <a:cs typeface="Arial" charset="0"/>
            </a:endParaRPr>
          </a:p>
          <a:p>
            <a:pPr algn="just">
              <a:lnSpc>
                <a:spcPct val="1000"/>
              </a:lnSpc>
            </a:pPr>
            <a:endParaRPr lang="es-ES" sz="2400" dirty="0" smtClean="0">
              <a:latin typeface="Arial" charset="0"/>
              <a:cs typeface="Arial" charset="0"/>
            </a:endParaRPr>
          </a:p>
          <a:p>
            <a:pPr>
              <a:lnSpc>
                <a:spcPct val="92000"/>
              </a:lnSpc>
              <a:buClr>
                <a:srgbClr val="0000CC"/>
              </a:buClr>
              <a:buSzPct val="120000"/>
              <a:buFont typeface="Arial" charset="0"/>
              <a:buNone/>
            </a:pPr>
            <a:r>
              <a:rPr lang="es-ES" sz="2400" b="1" dirty="0" smtClean="0">
                <a:latin typeface="Arial" charset="0"/>
                <a:cs typeface="Arial" charset="0"/>
              </a:rPr>
              <a:t>    su mayor longevidad con más discapacidades,      </a:t>
            </a:r>
          </a:p>
          <a:p>
            <a:pPr>
              <a:lnSpc>
                <a:spcPct val="92000"/>
              </a:lnSpc>
              <a:buClr>
                <a:srgbClr val="0000CC"/>
              </a:buClr>
              <a:buSzPct val="120000"/>
              <a:buFont typeface="Arial" charset="0"/>
              <a:buNone/>
            </a:pPr>
            <a:r>
              <a:rPr lang="es-ES" sz="2400" b="1" dirty="0" smtClean="0">
                <a:latin typeface="Arial" charset="0"/>
                <a:cs typeface="Arial" charset="0"/>
              </a:rPr>
              <a:t>    su función reproductiva,  </a:t>
            </a:r>
          </a:p>
          <a:p>
            <a:pPr>
              <a:lnSpc>
                <a:spcPct val="92000"/>
              </a:lnSpc>
              <a:buClr>
                <a:srgbClr val="0000CC"/>
              </a:buClr>
              <a:buSzPct val="120000"/>
              <a:buFont typeface="Arial" charset="0"/>
              <a:buNone/>
            </a:pPr>
            <a:r>
              <a:rPr lang="es-ES" sz="2400" b="1" dirty="0" smtClean="0">
                <a:latin typeface="Arial" charset="0"/>
                <a:cs typeface="Arial" charset="0"/>
              </a:rPr>
              <a:t>    la violencia  de género (poli consultantes),  </a:t>
            </a:r>
          </a:p>
          <a:p>
            <a:pPr>
              <a:lnSpc>
                <a:spcPct val="92000"/>
              </a:lnSpc>
              <a:buClr>
                <a:srgbClr val="0000CC"/>
              </a:buClr>
              <a:buSzPct val="120000"/>
              <a:buFont typeface="Arial" charset="0"/>
              <a:buNone/>
            </a:pPr>
            <a:r>
              <a:rPr lang="es-ES" sz="2400" b="1" dirty="0" smtClean="0">
                <a:latin typeface="Arial" charset="0"/>
                <a:cs typeface="Arial" charset="0"/>
              </a:rPr>
              <a:t>    su mayor morbilidad por crónicas no transmisibles, </a:t>
            </a:r>
          </a:p>
          <a:p>
            <a:pPr>
              <a:lnSpc>
                <a:spcPct val="92000"/>
              </a:lnSpc>
              <a:buClr>
                <a:srgbClr val="0000CC"/>
              </a:buClr>
              <a:buSzPct val="120000"/>
              <a:buFont typeface="Arial" charset="0"/>
              <a:buNone/>
            </a:pPr>
            <a:r>
              <a:rPr lang="es-ES" sz="2400" b="1" dirty="0" smtClean="0">
                <a:latin typeface="Arial" charset="0"/>
                <a:cs typeface="Arial" charset="0"/>
              </a:rPr>
              <a:t>    salud mental - depresión</a:t>
            </a:r>
          </a:p>
          <a:p>
            <a:pPr>
              <a:lnSpc>
                <a:spcPct val="92000"/>
              </a:lnSpc>
              <a:buClr>
                <a:srgbClr val="0000CC"/>
              </a:buClr>
              <a:buSzPct val="120000"/>
              <a:buFont typeface="Arial" charset="0"/>
              <a:buNone/>
            </a:pPr>
            <a:r>
              <a:rPr lang="es-ES" sz="2400" b="1" dirty="0" smtClean="0">
                <a:latin typeface="Arial" charset="0"/>
                <a:cs typeface="Arial" charset="0"/>
              </a:rPr>
              <a:t>    su mayor consulta preventiva, especialmente en </a:t>
            </a:r>
            <a:br>
              <a:rPr lang="es-ES" sz="2400" b="1" dirty="0" smtClean="0">
                <a:latin typeface="Arial" charset="0"/>
                <a:cs typeface="Arial" charset="0"/>
              </a:rPr>
            </a:br>
            <a:r>
              <a:rPr lang="es-ES" sz="2400" b="1" dirty="0" smtClean="0">
                <a:latin typeface="Arial" charset="0"/>
                <a:cs typeface="Arial" charset="0"/>
              </a:rPr>
              <a:t>quintiles bajos y medios </a:t>
            </a:r>
          </a:p>
          <a:p>
            <a:pPr lvl="2">
              <a:lnSpc>
                <a:spcPct val="92000"/>
              </a:lnSpc>
              <a:buClr>
                <a:srgbClr val="0000CC"/>
              </a:buClr>
              <a:buSzPct val="120000"/>
              <a:buNone/>
            </a:pPr>
            <a:r>
              <a:rPr lang="es-ES" sz="1700" b="1" dirty="0" smtClean="0">
                <a:solidFill>
                  <a:srgbClr val="77933C"/>
                </a:solidFill>
                <a:latin typeface="Arial" charset="0"/>
                <a:cs typeface="Arial" charset="0"/>
              </a:rPr>
              <a:t>  </a:t>
            </a:r>
          </a:p>
          <a:p>
            <a:pPr>
              <a:lnSpc>
                <a:spcPct val="92000"/>
              </a:lnSpc>
              <a:buClr>
                <a:srgbClr val="0000CC"/>
              </a:buClr>
              <a:buSzPct val="120000"/>
              <a:buFont typeface="Arial" charset="0"/>
              <a:buNone/>
            </a:pPr>
            <a:r>
              <a:rPr lang="es-ES" sz="20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   Sin embargo integran grupos de población más excluidos                     (adolescentes, adultas mayores, etnias, inmigrantes)</a:t>
            </a:r>
            <a:endParaRPr lang="es-ES" sz="20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92000"/>
              </a:lnSpc>
              <a:buClr>
                <a:srgbClr val="0000CC"/>
              </a:buClr>
              <a:buSzPct val="120000"/>
              <a:buFont typeface="Arial" charset="0"/>
              <a:buNone/>
            </a:pPr>
            <a:r>
              <a:rPr lang="es-ES" sz="2100" b="1" dirty="0" smtClean="0">
                <a:solidFill>
                  <a:srgbClr val="77933C"/>
                </a:solidFill>
                <a:latin typeface="Arial" charset="0"/>
                <a:cs typeface="Arial" charset="0"/>
              </a:rPr>
              <a:t>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>
            <a:normAutofit/>
          </a:bodyPr>
          <a:lstStyle/>
          <a:p>
            <a:r>
              <a:rPr lang="es-ES_tradnl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2. Desigualdades en el acceso a  atención en salud reproductiva,  ALC</a:t>
            </a:r>
            <a:r>
              <a:rPr lang="es-ES_tradnl" sz="2400" b="1" dirty="0" smtClean="0">
                <a:latin typeface="Arial" charset="0"/>
                <a:cs typeface="Arial" charset="0"/>
              </a:rPr>
              <a:t/>
            </a:r>
            <a:br>
              <a:rPr lang="es-ES_tradnl" sz="2400" b="1" dirty="0" smtClean="0">
                <a:latin typeface="Arial" charset="0"/>
                <a:cs typeface="Arial" charset="0"/>
              </a:rPr>
            </a:br>
            <a:r>
              <a:rPr lang="es-ES_tradnl" sz="1200" dirty="0" smtClean="0">
                <a:latin typeface="Arial" charset="0"/>
                <a:cs typeface="Arial" charset="0"/>
              </a:rPr>
              <a:t>Fuente: </a:t>
            </a:r>
            <a:r>
              <a:rPr lang="es-ES_tradnl" sz="1200" dirty="0" err="1" smtClean="0">
                <a:latin typeface="Arial" charset="0"/>
                <a:cs typeface="Arial" charset="0"/>
              </a:rPr>
              <a:t>The</a:t>
            </a:r>
            <a:r>
              <a:rPr lang="es-ES_tradnl" sz="1200" dirty="0" smtClean="0">
                <a:latin typeface="Arial" charset="0"/>
                <a:cs typeface="Arial" charset="0"/>
              </a:rPr>
              <a:t> </a:t>
            </a:r>
            <a:r>
              <a:rPr lang="es-ES_tradnl" sz="1200" dirty="0" err="1" smtClean="0">
                <a:latin typeface="Arial" charset="0"/>
                <a:cs typeface="Arial" charset="0"/>
              </a:rPr>
              <a:t>Millenium</a:t>
            </a:r>
            <a:r>
              <a:rPr lang="es-ES_tradnl" sz="1200" dirty="0" smtClean="0">
                <a:latin typeface="Arial" charset="0"/>
                <a:cs typeface="Arial" charset="0"/>
              </a:rPr>
              <a:t> Development </a:t>
            </a:r>
            <a:r>
              <a:rPr lang="es-ES_tradnl" sz="1200" dirty="0" err="1" smtClean="0">
                <a:latin typeface="Arial" charset="0"/>
                <a:cs typeface="Arial" charset="0"/>
              </a:rPr>
              <a:t>Goals</a:t>
            </a:r>
            <a:r>
              <a:rPr lang="es-ES_tradnl" sz="1200" dirty="0" smtClean="0">
                <a:latin typeface="Arial" charset="0"/>
                <a:cs typeface="Arial" charset="0"/>
              </a:rPr>
              <a:t> </a:t>
            </a:r>
            <a:r>
              <a:rPr lang="es-ES_tradnl" sz="1200" dirty="0" err="1" smtClean="0">
                <a:latin typeface="Arial" charset="0"/>
                <a:cs typeface="Arial" charset="0"/>
              </a:rPr>
              <a:t>Report</a:t>
            </a:r>
            <a:r>
              <a:rPr lang="es-ES_tradnl" sz="1200" dirty="0" smtClean="0">
                <a:latin typeface="Arial" charset="0"/>
                <a:cs typeface="Arial" charset="0"/>
              </a:rPr>
              <a:t> 2010, Inst. Alan </a:t>
            </a:r>
            <a:r>
              <a:rPr lang="es-ES_tradnl" sz="1200" dirty="0" err="1" smtClean="0">
                <a:latin typeface="Arial" charset="0"/>
                <a:cs typeface="Arial" charset="0"/>
              </a:rPr>
              <a:t>Gutmacher</a:t>
            </a:r>
            <a:r>
              <a:rPr lang="es-ES_tradnl" sz="1200" dirty="0" smtClean="0">
                <a:latin typeface="Arial" charset="0"/>
                <a:cs typeface="Arial" charset="0"/>
              </a:rPr>
              <a:t> 2003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188" y="1268413"/>
            <a:ext cx="8964612" cy="558958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ES_tradnl" sz="2000" b="1" dirty="0" smtClean="0">
                <a:latin typeface="Arial" charset="0"/>
                <a:cs typeface="Arial" charset="0"/>
              </a:rPr>
              <a:t>M que reciben 4 o + atenciones durante embarazo: área rural = </a:t>
            </a:r>
            <a:r>
              <a:rPr lang="es-ES_tradnl" sz="20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63%</a:t>
            </a:r>
            <a:r>
              <a:rPr lang="es-ES_tradnl" sz="2000" b="1" dirty="0" smtClean="0">
                <a:latin typeface="Arial" charset="0"/>
                <a:cs typeface="Arial" charset="0"/>
              </a:rPr>
              <a:t>,  área urbana =</a:t>
            </a:r>
            <a:r>
              <a:rPr lang="es-ES_tradnl" sz="20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84% </a:t>
            </a:r>
            <a:r>
              <a:rPr lang="es-ES_tradnl" sz="2000" b="1" dirty="0" smtClean="0">
                <a:latin typeface="Arial" charset="0"/>
                <a:cs typeface="Arial" charset="0"/>
              </a:rPr>
              <a:t>¿Cuántas excluidas?</a:t>
            </a:r>
            <a:br>
              <a:rPr lang="es-ES_tradnl" sz="2000" b="1" dirty="0" smtClean="0">
                <a:latin typeface="Arial" charset="0"/>
                <a:cs typeface="Arial" charset="0"/>
              </a:rPr>
            </a:br>
            <a:endParaRPr lang="es-ES_tradnl" sz="2000" b="1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2000" b="1" dirty="0" smtClean="0">
                <a:latin typeface="Arial" charset="0"/>
                <a:cs typeface="Arial" charset="0"/>
              </a:rPr>
              <a:t>Mayoría mujeres áreas rurales y apartadas Bolivia: sin acceso a servicios  de salud en embarazo-parto-puerperio</a:t>
            </a:r>
            <a:br>
              <a:rPr lang="es-ES_tradnl" sz="2000" b="1" dirty="0" smtClean="0">
                <a:latin typeface="Arial" charset="0"/>
                <a:cs typeface="Arial" charset="0"/>
              </a:rPr>
            </a:br>
            <a:endParaRPr lang="es-ES_tradnl" sz="2000" b="1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2000" b="1" dirty="0" smtClean="0">
                <a:latin typeface="Arial" charset="0"/>
                <a:cs typeface="Arial" charset="0"/>
              </a:rPr>
              <a:t>Partos atención institucional con personal calificado año 2008 = </a:t>
            </a:r>
            <a:r>
              <a:rPr lang="es-ES_tradnl" sz="20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86%</a:t>
            </a:r>
            <a:endParaRPr lang="es-ES_tradnl" sz="2000" b="1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s-ES_tradnl" sz="2000" b="1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2000" b="1" dirty="0" smtClean="0">
                <a:latin typeface="Arial" charset="0"/>
                <a:cs typeface="Arial" charset="0"/>
              </a:rPr>
              <a:t>Adolescentes: mayores barreras acceso a servicios SSR</a:t>
            </a:r>
            <a:br>
              <a:rPr lang="es-ES_tradnl" sz="2000" b="1" dirty="0" smtClean="0">
                <a:latin typeface="Arial" charset="0"/>
                <a:cs typeface="Arial" charset="0"/>
              </a:rPr>
            </a:br>
            <a:endParaRPr lang="es-ES_tradnl" sz="2000" b="1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2000" b="1" dirty="0" smtClean="0">
                <a:latin typeface="Arial" charset="0"/>
                <a:cs typeface="Arial" charset="0"/>
              </a:rPr>
              <a:t>Número de nacimientos por 1000 mujeres de 15 a 19 años, </a:t>
            </a:r>
            <a:br>
              <a:rPr lang="es-ES_tradnl" sz="2000" b="1" dirty="0" smtClean="0">
                <a:latin typeface="Arial" charset="0"/>
                <a:cs typeface="Arial" charset="0"/>
              </a:rPr>
            </a:br>
            <a:r>
              <a:rPr lang="es-ES_tradnl" sz="2000" b="1" dirty="0" smtClean="0">
                <a:latin typeface="Arial" charset="0"/>
                <a:cs typeface="Arial" charset="0"/>
              </a:rPr>
              <a:t>año 2007= </a:t>
            </a:r>
            <a:r>
              <a:rPr lang="es-ES_tradnl" sz="20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74</a:t>
            </a:r>
            <a:r>
              <a:rPr lang="es-ES_tradnl" sz="2000" b="1" dirty="0" smtClean="0">
                <a:latin typeface="Arial" charset="0"/>
                <a:cs typeface="Arial" charset="0"/>
              </a:rPr>
              <a:t>, en regiones desarrolladas = </a:t>
            </a:r>
            <a:r>
              <a:rPr lang="es-ES_tradnl" sz="20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23</a:t>
            </a:r>
            <a:br>
              <a:rPr lang="es-ES_tradnl" sz="20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</a:br>
            <a:endParaRPr lang="es-ES_tradnl" sz="20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2000" b="1" dirty="0" smtClean="0">
                <a:latin typeface="Arial" charset="0"/>
                <a:cs typeface="Arial" charset="0"/>
              </a:rPr>
              <a:t>Mujeres VIH+ embarazadas tratamiento ARV, 2008 = </a:t>
            </a:r>
            <a:r>
              <a:rPr lang="es-ES_tradnl" sz="20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45%</a:t>
            </a:r>
            <a:r>
              <a:rPr lang="es-ES_tradnl" sz="2000" dirty="0" smtClean="0"/>
              <a:t>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es-ES_tradnl" sz="20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s-ES_tradnl" sz="20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Necesidad  abordaje DSS, DESC, servicios interculturales,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s-ES_tradnl" sz="20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medicamentos, políticas inclusivas e intersectoriales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123" y="0"/>
            <a:ext cx="9000877" cy="7778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Financiamiento de la atención</a:t>
            </a:r>
            <a:endParaRPr lang="es-ES_tradnl" sz="2800" b="1" dirty="0" smtClean="0">
              <a:solidFill>
                <a:srgbClr val="0070C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980728"/>
            <a:ext cx="8820150" cy="60928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663300"/>
              </a:buClr>
              <a:buSzPct val="120000"/>
              <a:buFont typeface="Arial" charset="0"/>
              <a:buNone/>
            </a:pPr>
            <a:r>
              <a:rPr lang="en-US" sz="2400" b="1" dirty="0" smtClean="0">
                <a:latin typeface="Arial" charset="0"/>
                <a:cs typeface="Arial" charset="0"/>
              </a:rPr>
              <a:t>La </a:t>
            </a:r>
            <a:r>
              <a:rPr lang="en-US" sz="2400" b="1" dirty="0" err="1" smtClean="0">
                <a:latin typeface="Arial" charset="0"/>
                <a:cs typeface="Arial" charset="0"/>
              </a:rPr>
              <a:t>equidad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</a:rPr>
              <a:t>implica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</a:rPr>
              <a:t>que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</a:rPr>
              <a:t>cada</a:t>
            </a:r>
            <a:r>
              <a:rPr lang="en-US" sz="2400" b="1" dirty="0" smtClean="0">
                <a:latin typeface="Arial" charset="0"/>
                <a:cs typeface="Arial" charset="0"/>
              </a:rPr>
              <a:t>  </a:t>
            </a:r>
            <a:r>
              <a:rPr lang="en-US" sz="2400" b="1" dirty="0" err="1" smtClean="0">
                <a:latin typeface="Arial" charset="0"/>
                <a:cs typeface="Arial" charset="0"/>
              </a:rPr>
              <a:t>quien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</a:rPr>
              <a:t>debe</a:t>
            </a:r>
            <a:r>
              <a:rPr lang="en-US" sz="2400" b="1" dirty="0" smtClean="0">
                <a:latin typeface="Arial" charset="0"/>
                <a:cs typeface="Arial" charset="0"/>
              </a:rPr>
              <a:t>  </a:t>
            </a:r>
            <a:r>
              <a:rPr lang="en-US" sz="2400" b="1" dirty="0" err="1" smtClean="0">
                <a:latin typeface="Arial" charset="0"/>
                <a:cs typeface="Arial" charset="0"/>
              </a:rPr>
              <a:t>aportar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80000"/>
              </a:lnSpc>
              <a:buClr>
                <a:srgbClr val="663300"/>
              </a:buClr>
              <a:buSzPct val="120000"/>
              <a:buFont typeface="Arial" charset="0"/>
              <a:buNone/>
            </a:pPr>
            <a:r>
              <a:rPr lang="en-US" sz="2400" b="1" dirty="0" err="1" smtClean="0">
                <a:latin typeface="Arial" charset="0"/>
                <a:cs typeface="Arial" charset="0"/>
              </a:rPr>
              <a:t>según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</a:rPr>
              <a:t>su</a:t>
            </a:r>
            <a:r>
              <a:rPr lang="en-US" sz="2400" b="1" dirty="0" smtClean="0">
                <a:latin typeface="Arial" charset="0"/>
                <a:cs typeface="Arial" charset="0"/>
              </a:rPr>
              <a:t>  </a:t>
            </a:r>
            <a:r>
              <a:rPr lang="en-US" sz="2400" b="1" dirty="0" err="1" smtClean="0">
                <a:latin typeface="Arial" charset="0"/>
                <a:cs typeface="Arial" charset="0"/>
              </a:rPr>
              <a:t>capacidad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</a:rPr>
              <a:t>económica</a:t>
            </a:r>
            <a:r>
              <a:rPr lang="en-US" sz="2400" b="1" dirty="0" smtClean="0">
                <a:latin typeface="Arial" charset="0"/>
                <a:cs typeface="Arial" charset="0"/>
              </a:rPr>
              <a:t> y no </a:t>
            </a:r>
            <a:r>
              <a:rPr lang="en-US" sz="2400" b="1" dirty="0" err="1" smtClean="0">
                <a:latin typeface="Arial" charset="0"/>
                <a:cs typeface="Arial" charset="0"/>
              </a:rPr>
              <a:t>según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</a:rPr>
              <a:t>su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</a:rPr>
              <a:t>riesgo</a:t>
            </a:r>
            <a:endParaRPr lang="en-US" sz="2400" b="1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663300"/>
              </a:buClr>
              <a:buSzPct val="120000"/>
              <a:buFont typeface="Arial" charset="0"/>
              <a:buNone/>
            </a:pPr>
            <a:r>
              <a:rPr lang="en-US" sz="2400" b="1" dirty="0" smtClean="0">
                <a:latin typeface="Arial" charset="0"/>
                <a:cs typeface="Arial" charset="0"/>
              </a:rPr>
              <a:t>de </a:t>
            </a:r>
            <a:r>
              <a:rPr lang="en-US" sz="2400" b="1" dirty="0" err="1" smtClean="0">
                <a:latin typeface="Arial" charset="0"/>
                <a:cs typeface="Arial" charset="0"/>
              </a:rPr>
              <a:t>enfermar</a:t>
            </a:r>
            <a:r>
              <a:rPr lang="en-US" sz="2400" b="1" dirty="0" smtClean="0">
                <a:latin typeface="Arial" charset="0"/>
                <a:cs typeface="Arial" charset="0"/>
              </a:rPr>
              <a:t> o </a:t>
            </a:r>
            <a:r>
              <a:rPr lang="en-US" sz="2400" b="1" dirty="0" err="1" smtClean="0">
                <a:latin typeface="Arial" charset="0"/>
                <a:cs typeface="Arial" charset="0"/>
              </a:rPr>
              <a:t>requerir</a:t>
            </a:r>
            <a:r>
              <a:rPr 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</a:rPr>
              <a:t>servicios</a:t>
            </a:r>
            <a:endParaRPr lang="en-US" sz="2400" b="1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663300"/>
              </a:buClr>
              <a:buSzPct val="120000"/>
              <a:buFont typeface="Arial" charset="0"/>
              <a:buNone/>
            </a:pPr>
            <a:endParaRPr lang="en-US" sz="2400" dirty="0" smtClean="0">
              <a:latin typeface="Arial" charset="0"/>
              <a:cs typeface="Arial" charset="0"/>
              <a:sym typeface="Bookshelf Symbol 3"/>
            </a:endParaRPr>
          </a:p>
          <a:p>
            <a:pPr>
              <a:lnSpc>
                <a:spcPct val="80000"/>
              </a:lnSpc>
              <a:buClr>
                <a:srgbClr val="663300"/>
              </a:buClr>
              <a:buSzPct val="120000"/>
              <a:buFont typeface="Arial" charset="0"/>
              <a:buNone/>
            </a:pP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En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todos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los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países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, en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promedio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,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las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 mujeres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tienen</a:t>
            </a:r>
            <a:endParaRPr lang="en-US" sz="2400" b="1" dirty="0" smtClean="0">
              <a:latin typeface="Arial" charset="0"/>
              <a:cs typeface="Arial" charset="0"/>
              <a:sym typeface="Bookshelf Symbol 3"/>
            </a:endParaRPr>
          </a:p>
          <a:p>
            <a:pPr>
              <a:lnSpc>
                <a:spcPct val="80000"/>
              </a:lnSpc>
              <a:buClr>
                <a:srgbClr val="663300"/>
              </a:buClr>
              <a:buSzPct val="120000"/>
              <a:buFont typeface="Arial" charset="0"/>
              <a:buNone/>
            </a:pP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menor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capacidad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de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pago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que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 los hombres </a:t>
            </a:r>
            <a:r>
              <a:rPr lang="en-US" sz="2400" b="1" dirty="0" err="1" smtClean="0">
                <a:latin typeface="Arial" charset="0"/>
                <a:cs typeface="Arial" charset="0"/>
                <a:sym typeface="Bookshelf Symbol 3"/>
              </a:rPr>
              <a:t>porque</a:t>
            </a:r>
            <a:r>
              <a:rPr lang="en-US" sz="2400" b="1" dirty="0" smtClean="0">
                <a:latin typeface="Arial" charset="0"/>
                <a:cs typeface="Arial" charset="0"/>
                <a:sym typeface="Bookshelf Symbol 3"/>
              </a:rPr>
              <a:t>:</a:t>
            </a:r>
          </a:p>
          <a:p>
            <a:pPr>
              <a:lnSpc>
                <a:spcPct val="80000"/>
              </a:lnSpc>
              <a:buClr>
                <a:srgbClr val="663300"/>
              </a:buClr>
              <a:buSzPct val="120000"/>
              <a:buFont typeface="Arial" charset="0"/>
              <a:buNone/>
            </a:pPr>
            <a:endParaRPr lang="en-US" sz="2400" b="1" dirty="0" smtClean="0">
              <a:latin typeface="Arial" charset="0"/>
              <a:cs typeface="Arial" charset="0"/>
              <a:sym typeface="Bookshelf Symbol 3"/>
            </a:endParaRPr>
          </a:p>
          <a:p>
            <a:pPr>
              <a:lnSpc>
                <a:spcPct val="80000"/>
              </a:lnSpc>
              <a:buClr>
                <a:srgbClr val="663300"/>
              </a:buClr>
              <a:buSzPct val="120000"/>
              <a:buFont typeface="Arial" charset="0"/>
              <a:buNone/>
            </a:pPr>
            <a:r>
              <a:rPr lang="es-ES_tradnl" sz="2400" b="1" dirty="0" smtClean="0">
                <a:latin typeface="Arial" charset="0"/>
                <a:cs typeface="Arial" charset="0"/>
              </a:rPr>
              <a:t>tienen menor participación en mercado laboral, mayor             </a:t>
            </a:r>
          </a:p>
          <a:p>
            <a:pPr>
              <a:lnSpc>
                <a:spcPct val="80000"/>
              </a:lnSpc>
              <a:buClr>
                <a:srgbClr val="663300"/>
              </a:buClr>
              <a:buSzPct val="120000"/>
              <a:buFont typeface="Arial" charset="0"/>
              <a:buNone/>
            </a:pPr>
            <a:r>
              <a:rPr lang="es-ES_tradnl" sz="2400" b="1" dirty="0" smtClean="0">
                <a:latin typeface="Arial" charset="0"/>
                <a:cs typeface="Arial" charset="0"/>
              </a:rPr>
              <a:t>desempleo, mayor concentración en trabajos peor</a:t>
            </a:r>
          </a:p>
          <a:p>
            <a:pPr>
              <a:lnSpc>
                <a:spcPct val="80000"/>
              </a:lnSpc>
              <a:buClr>
                <a:srgbClr val="663300"/>
              </a:buClr>
              <a:buSzPct val="120000"/>
              <a:buFont typeface="Arial" charset="0"/>
              <a:buNone/>
            </a:pPr>
            <a:r>
              <a:rPr lang="es-ES_tradnl" sz="2400" b="1" dirty="0" smtClean="0">
                <a:latin typeface="Arial" charset="0"/>
                <a:cs typeface="Arial" charset="0"/>
              </a:rPr>
              <a:t>remunerados </a:t>
            </a:r>
            <a:r>
              <a:rPr lang="es-ES" sz="2400" b="1" dirty="0" smtClean="0">
                <a:latin typeface="Arial" charset="0"/>
                <a:cs typeface="Arial" charset="0"/>
              </a:rPr>
              <a:t>y en </a:t>
            </a:r>
            <a:r>
              <a:rPr lang="es-ES_tradnl" sz="2400" b="1" dirty="0" smtClean="0">
                <a:latin typeface="Arial" charset="0"/>
                <a:cs typeface="Arial" charset="0"/>
              </a:rPr>
              <a:t>ocupaciones de tiempo parcial o en</a:t>
            </a:r>
          </a:p>
          <a:p>
            <a:pPr>
              <a:lnSpc>
                <a:spcPct val="80000"/>
              </a:lnSpc>
              <a:buClr>
                <a:srgbClr val="663300"/>
              </a:buClr>
              <a:buSzPct val="120000"/>
              <a:buFont typeface="Arial" charset="0"/>
              <a:buNone/>
            </a:pPr>
            <a:r>
              <a:rPr lang="es-ES_tradnl" sz="2400" b="1" dirty="0" smtClean="0">
                <a:latin typeface="Arial" charset="0"/>
                <a:cs typeface="Arial" charset="0"/>
              </a:rPr>
              <a:t>sector informal, no las cubre seguridad social, y</a:t>
            </a:r>
          </a:p>
          <a:p>
            <a:pPr>
              <a:lnSpc>
                <a:spcPct val="80000"/>
              </a:lnSpc>
              <a:buClr>
                <a:srgbClr val="663300"/>
              </a:buClr>
              <a:buSzPct val="120000"/>
              <a:buFont typeface="Arial" charset="0"/>
              <a:buNone/>
            </a:pPr>
            <a:r>
              <a:rPr lang="es-ES_tradnl" sz="2400" b="1" dirty="0" smtClean="0">
                <a:latin typeface="Arial" charset="0"/>
                <a:cs typeface="Arial" charset="0"/>
              </a:rPr>
              <a:t>tienen historias laborales que se interrumpen </a:t>
            </a:r>
          </a:p>
          <a:p>
            <a:pPr>
              <a:lnSpc>
                <a:spcPct val="80000"/>
              </a:lnSpc>
              <a:buClr>
                <a:srgbClr val="663300"/>
              </a:buClr>
              <a:buSzPct val="120000"/>
              <a:buFont typeface="Arial" charset="0"/>
              <a:buNone/>
            </a:pPr>
            <a:r>
              <a:rPr lang="es-ES_tradnl" sz="2400" b="1" dirty="0" smtClean="0">
                <a:latin typeface="Arial" charset="0"/>
                <a:cs typeface="Arial" charset="0"/>
              </a:rPr>
              <a:t>por embarazo y crianza (afecta acumulación previsional)</a:t>
            </a:r>
          </a:p>
          <a:p>
            <a:pPr>
              <a:lnSpc>
                <a:spcPct val="80000"/>
              </a:lnSpc>
              <a:buClr>
                <a:srgbClr val="663300"/>
              </a:buClr>
              <a:buSzPct val="120000"/>
              <a:buFont typeface="Arial" charset="0"/>
              <a:buNone/>
            </a:pPr>
            <a:endParaRPr lang="es-ES_tradnl" sz="2200" b="1" dirty="0" smtClean="0"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buClr>
                <a:srgbClr val="663300"/>
              </a:buClr>
              <a:buSzPct val="120000"/>
              <a:buFont typeface="Arial" charset="0"/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Su </a:t>
            </a:r>
            <a:r>
              <a:rPr lang="en-US" sz="28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falta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de </a:t>
            </a:r>
            <a:r>
              <a:rPr lang="en-US" sz="28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autonomía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económica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                          </a:t>
            </a:r>
            <a:r>
              <a:rPr lang="en-US" sz="28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afecta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su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acceso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a </a:t>
            </a:r>
            <a:r>
              <a:rPr lang="en-US" sz="28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atención</a:t>
            </a:r>
            <a:endParaRPr lang="en-US" sz="28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s-ES_tradnl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2837</TotalTime>
  <Words>1281</Words>
  <Application>Microsoft Office PowerPoint</Application>
  <PresentationFormat>Presentación en pantalla (4:3)</PresentationFormat>
  <Paragraphs>281</Paragraphs>
  <Slides>20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Tema de Office</vt:lpstr>
      <vt:lpstr>Hoja de cálculo</vt:lpstr>
      <vt:lpstr>  XI Conferencia Regional Sobre la Mujer de ALC, julio 2010                            Implicancias del  acceso  universal  en la salud de las mujeres  La cobertura universal de la salud:                                                      un tema en la agenda de las mujeres </vt:lpstr>
      <vt:lpstr> El horizonte   Equidad de género en salud</vt:lpstr>
      <vt:lpstr>Aplicando género en políticas de salud</vt:lpstr>
      <vt:lpstr>Ambitos en que se expresan                                             las desigualdades  de género en salud</vt:lpstr>
      <vt:lpstr>Diapositiva 5</vt:lpstr>
      <vt:lpstr>      1. Las mujeres, desiguales en su estado de salud   </vt:lpstr>
      <vt:lpstr>2. Acceso y uso de recursos y servicios de atención </vt:lpstr>
      <vt:lpstr>    2. Desigualdades en el acceso a  atención en salud reproductiva,  ALC Fuente: The Millenium Development Goals Report 2010, Inst. Alan Gutmacher 2003</vt:lpstr>
      <vt:lpstr> 3. Financiamiento de la atención</vt:lpstr>
      <vt:lpstr>3. Precaria capacidad de pago de millones de mujeres Fuente The Millenium Development Goals Report 2010</vt:lpstr>
      <vt:lpstr>3. Desigualdades de género en el financiamiento de la atención</vt:lpstr>
      <vt:lpstr> 3. Evidencias desigualdad en financiamiento seguros privados no solidarios. Chile, Isapres  Fuentes: La Nación 19 /06/2010 y Clarin.com 5/ 06/2010 </vt:lpstr>
      <vt:lpstr>Diapositiva 13</vt:lpstr>
      <vt:lpstr>4. Participación en el trabajo de salud</vt:lpstr>
      <vt:lpstr>Los sistemas de salud que responden a las necesidades de las mujeres</vt:lpstr>
      <vt:lpstr>Tipos de sistemas salud según valores Adaptado de S. Fleury  por F. Tobar (2005)</vt:lpstr>
      <vt:lpstr>      Modelos de financiamiento de sistemas de salud Adaptado de Médici por F.Tobar 2005</vt:lpstr>
      <vt:lpstr> Sistemas Cobertura universal (CU) de salud (Fuente: Sarah Payne et al. 2009, Observatorio Europeo de Sistemas de Salud y Políticas)</vt:lpstr>
      <vt:lpstr>Diapositiva 19</vt:lpstr>
      <vt:lpstr>Diapositiva 20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WinuE</cp:lastModifiedBy>
  <cp:revision>327</cp:revision>
  <dcterms:created xsi:type="dcterms:W3CDTF">2010-06-21T16:24:02Z</dcterms:created>
  <dcterms:modified xsi:type="dcterms:W3CDTF">2010-07-11T02:42:42Z</dcterms:modified>
</cp:coreProperties>
</file>