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8" r:id="rId2"/>
    <p:sldId id="302" r:id="rId3"/>
    <p:sldId id="259" r:id="rId4"/>
    <p:sldId id="260" r:id="rId5"/>
    <p:sldId id="264" r:id="rId6"/>
    <p:sldId id="265" r:id="rId7"/>
    <p:sldId id="303" r:id="rId8"/>
    <p:sldId id="270" r:id="rId9"/>
    <p:sldId id="271" r:id="rId10"/>
    <p:sldId id="267" r:id="rId11"/>
    <p:sldId id="297" r:id="rId12"/>
    <p:sldId id="290" r:id="rId13"/>
    <p:sldId id="292" r:id="rId14"/>
    <p:sldId id="293" r:id="rId15"/>
    <p:sldId id="296" r:id="rId16"/>
    <p:sldId id="287" r:id="rId17"/>
    <p:sldId id="288" r:id="rId18"/>
    <p:sldId id="308" r:id="rId19"/>
    <p:sldId id="310" r:id="rId20"/>
    <p:sldId id="301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323" autoAdjust="0"/>
  </p:normalViewPr>
  <p:slideViewPr>
    <p:cSldViewPr showGuides="1">
      <p:cViewPr>
        <p:scale>
          <a:sx n="70" d="100"/>
          <a:sy n="70" d="100"/>
        </p:scale>
        <p:origin x="-1140" y="174"/>
      </p:cViewPr>
      <p:guideLst>
        <p:guide orient="horz" pos="143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8CE651-4C79-45EA-BBF9-6BB139B46CFD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1DE4A8B0-CAE6-4B87-BEB7-CE75D1FAB5F1}">
      <dgm:prSet phldrT="[Texto]" custT="1"/>
      <dgm:spPr>
        <a:solidFill>
          <a:srgbClr val="FF0000">
            <a:alpha val="40000"/>
          </a:srgbClr>
        </a:solidFill>
      </dgm:spPr>
      <dgm:t>
        <a:bodyPr/>
        <a:lstStyle/>
        <a:p>
          <a:pPr>
            <a:lnSpc>
              <a:spcPct val="90000"/>
            </a:lnSpc>
          </a:pPr>
          <a:endParaRPr lang="en-US" sz="1400" b="1" noProof="0" dirty="0" smtClean="0"/>
        </a:p>
        <a:p>
          <a:pPr>
            <a:lnSpc>
              <a:spcPct val="90000"/>
            </a:lnSpc>
          </a:pPr>
          <a:endParaRPr lang="en-US" sz="1400" b="1" noProof="0" dirty="0" smtClean="0"/>
        </a:p>
        <a:p>
          <a:pPr>
            <a:lnSpc>
              <a:spcPts val="1400"/>
            </a:lnSpc>
          </a:pPr>
          <a:endParaRPr lang="en-US" sz="1400" b="1" noProof="0" dirty="0" smtClean="0"/>
        </a:p>
        <a:p>
          <a:pPr>
            <a:lnSpc>
              <a:spcPts val="1400"/>
            </a:lnSpc>
          </a:pPr>
          <a:r>
            <a:rPr lang="en-US" sz="1400" b="1" noProof="0" dirty="0" smtClean="0"/>
            <a:t>Complicated </a:t>
          </a:r>
        </a:p>
        <a:p>
          <a:pPr>
            <a:lnSpc>
              <a:spcPts val="1400"/>
            </a:lnSpc>
          </a:pPr>
          <a:r>
            <a:rPr lang="en-US" sz="1400" b="1" noProof="0" dirty="0" smtClean="0"/>
            <a:t>case with </a:t>
          </a:r>
        </a:p>
        <a:p>
          <a:pPr>
            <a:lnSpc>
              <a:spcPts val="1400"/>
            </a:lnSpc>
          </a:pPr>
          <a:r>
            <a:rPr lang="en-US" sz="1400" b="1" noProof="0" dirty="0" smtClean="0"/>
            <a:t>comorbidities</a:t>
          </a:r>
          <a:endParaRPr lang="en-US" sz="1400" b="1" noProof="0" dirty="0"/>
        </a:p>
      </dgm:t>
    </dgm:pt>
    <dgm:pt modelId="{5EF3B4A5-A5D7-438C-B826-F1F5268FD08E}" type="parTrans" cxnId="{C21C04B5-0545-4D7A-B708-CFC2C3815D55}">
      <dgm:prSet/>
      <dgm:spPr/>
      <dgm:t>
        <a:bodyPr/>
        <a:lstStyle/>
        <a:p>
          <a:endParaRPr lang="es-MX" sz="1800" b="1"/>
        </a:p>
      </dgm:t>
    </dgm:pt>
    <dgm:pt modelId="{1A365EDA-EAF0-4D0F-BDE0-937392DE6381}" type="sibTrans" cxnId="{C21C04B5-0545-4D7A-B708-CFC2C3815D55}">
      <dgm:prSet/>
      <dgm:spPr/>
      <dgm:t>
        <a:bodyPr/>
        <a:lstStyle/>
        <a:p>
          <a:endParaRPr lang="es-MX" sz="1800" b="1"/>
        </a:p>
      </dgm:t>
    </dgm:pt>
    <dgm:pt modelId="{862994FC-8EEE-45BE-AEA0-BD41EDC86CC2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400" b="1" noProof="0" dirty="0" smtClean="0"/>
            <a:t>Established chronic patient control</a:t>
          </a:r>
          <a:endParaRPr lang="en-US" sz="1400" b="1" noProof="0" dirty="0"/>
        </a:p>
      </dgm:t>
    </dgm:pt>
    <dgm:pt modelId="{5D2AB93D-49F0-4981-8F8A-92CF9B3070A3}" type="parTrans" cxnId="{32A19FFF-D491-49C4-A084-4AC57BEEBA6A}">
      <dgm:prSet/>
      <dgm:spPr/>
      <dgm:t>
        <a:bodyPr/>
        <a:lstStyle/>
        <a:p>
          <a:endParaRPr lang="es-MX" sz="1800" b="1"/>
        </a:p>
      </dgm:t>
    </dgm:pt>
    <dgm:pt modelId="{2ECCA557-4952-4AAC-AE5B-7598E9533A7E}" type="sibTrans" cxnId="{32A19FFF-D491-49C4-A084-4AC57BEEBA6A}">
      <dgm:prSet/>
      <dgm:spPr/>
      <dgm:t>
        <a:bodyPr/>
        <a:lstStyle/>
        <a:p>
          <a:endParaRPr lang="es-MX" sz="1800" b="1"/>
        </a:p>
      </dgm:t>
    </dgm:pt>
    <dgm:pt modelId="{C4745FDF-470B-4377-B6FF-7D85BC0E0DE3}">
      <dgm:prSet phldrT="[Texto]" custT="1"/>
      <dgm:spPr>
        <a:solidFill>
          <a:srgbClr val="FFFF00">
            <a:alpha val="40000"/>
          </a:srgbClr>
        </a:solidFill>
      </dgm:spPr>
      <dgm:t>
        <a:bodyPr/>
        <a:lstStyle/>
        <a:p>
          <a:r>
            <a:rPr lang="en-US" sz="1400" b="1" noProof="0" dirty="0" smtClean="0"/>
            <a:t>Newly Diagnosed Case</a:t>
          </a:r>
          <a:endParaRPr lang="en-US" sz="1400" b="1" noProof="0" dirty="0"/>
        </a:p>
      </dgm:t>
    </dgm:pt>
    <dgm:pt modelId="{5E11304F-BD98-4075-B9A6-1C808769461A}" type="parTrans" cxnId="{DF745FB6-7789-4545-AC2D-D5CD0E4FA251}">
      <dgm:prSet/>
      <dgm:spPr/>
      <dgm:t>
        <a:bodyPr/>
        <a:lstStyle/>
        <a:p>
          <a:endParaRPr lang="es-MX" sz="1800" b="1"/>
        </a:p>
      </dgm:t>
    </dgm:pt>
    <dgm:pt modelId="{98E68DA9-C184-4D03-BEC9-6020F1C5AD7E}" type="sibTrans" cxnId="{DF745FB6-7789-4545-AC2D-D5CD0E4FA251}">
      <dgm:prSet/>
      <dgm:spPr/>
      <dgm:t>
        <a:bodyPr/>
        <a:lstStyle/>
        <a:p>
          <a:endParaRPr lang="es-MX" sz="1800" b="1"/>
        </a:p>
      </dgm:t>
    </dgm:pt>
    <dgm:pt modelId="{B13C577D-7993-441D-92BC-E0D5ECBE52BE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400" b="1" noProof="0" dirty="0" smtClean="0">
              <a:solidFill>
                <a:schemeClr val="tx1"/>
              </a:solidFill>
            </a:rPr>
            <a:t>Promotion of healthy life styles and enabling healthy environments</a:t>
          </a:r>
          <a:endParaRPr lang="en-US" sz="1400" b="1" noProof="0" dirty="0">
            <a:solidFill>
              <a:schemeClr val="tx1"/>
            </a:solidFill>
          </a:endParaRPr>
        </a:p>
      </dgm:t>
    </dgm:pt>
    <dgm:pt modelId="{986AE7FA-A343-4B62-AC81-E271DC7A15EB}" type="parTrans" cxnId="{4BA6C2B5-834A-4F0A-AF3E-BA4F1DBDC835}">
      <dgm:prSet/>
      <dgm:spPr/>
      <dgm:t>
        <a:bodyPr/>
        <a:lstStyle/>
        <a:p>
          <a:endParaRPr lang="es-MX" sz="1800" b="1"/>
        </a:p>
      </dgm:t>
    </dgm:pt>
    <dgm:pt modelId="{C60ACB86-A0B8-4360-90D4-88031931337A}" type="sibTrans" cxnId="{4BA6C2B5-834A-4F0A-AF3E-BA4F1DBDC835}">
      <dgm:prSet/>
      <dgm:spPr/>
      <dgm:t>
        <a:bodyPr/>
        <a:lstStyle/>
        <a:p>
          <a:endParaRPr lang="es-MX" sz="1800" b="1"/>
        </a:p>
      </dgm:t>
    </dgm:pt>
    <dgm:pt modelId="{0BE201F6-CDCA-41B1-A218-EFB0490CB390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400" b="1" noProof="0" dirty="0" smtClean="0"/>
            <a:t>Prevention programs</a:t>
          </a:r>
          <a:endParaRPr lang="en-US" sz="1400" b="1" noProof="0" dirty="0"/>
        </a:p>
      </dgm:t>
    </dgm:pt>
    <dgm:pt modelId="{523B9CC9-D961-4A40-BE75-73BD21A7A0AC}" type="parTrans" cxnId="{1B9E3143-1314-4610-BCBA-890F2D0DB20A}">
      <dgm:prSet/>
      <dgm:spPr/>
      <dgm:t>
        <a:bodyPr/>
        <a:lstStyle/>
        <a:p>
          <a:endParaRPr lang="es-MX" sz="1800" b="1"/>
        </a:p>
      </dgm:t>
    </dgm:pt>
    <dgm:pt modelId="{5CB82A05-C9E3-4D97-A23A-469A85352691}" type="sibTrans" cxnId="{1B9E3143-1314-4610-BCBA-890F2D0DB20A}">
      <dgm:prSet/>
      <dgm:spPr/>
      <dgm:t>
        <a:bodyPr/>
        <a:lstStyle/>
        <a:p>
          <a:endParaRPr lang="es-MX" sz="1800" b="1"/>
        </a:p>
      </dgm:t>
    </dgm:pt>
    <dgm:pt modelId="{90FC9BBD-B216-40A9-9277-84C4A3F067C6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400" b="1" noProof="0" dirty="0" smtClean="0"/>
            <a:t>Early detection </a:t>
          </a:r>
          <a:endParaRPr lang="en-US" sz="1400" b="1" noProof="0" dirty="0"/>
        </a:p>
      </dgm:t>
    </dgm:pt>
    <dgm:pt modelId="{236D30F5-9C4E-485E-A9AD-47A8416E40D2}" type="parTrans" cxnId="{CC81D951-3266-492B-894E-2FDAAF762D50}">
      <dgm:prSet/>
      <dgm:spPr/>
      <dgm:t>
        <a:bodyPr/>
        <a:lstStyle/>
        <a:p>
          <a:endParaRPr lang="es-MX" sz="1800" b="1"/>
        </a:p>
      </dgm:t>
    </dgm:pt>
    <dgm:pt modelId="{AAD212D9-8DC2-4FB3-A728-1B691F5050ED}" type="sibTrans" cxnId="{CC81D951-3266-492B-894E-2FDAAF762D50}">
      <dgm:prSet/>
      <dgm:spPr/>
      <dgm:t>
        <a:bodyPr/>
        <a:lstStyle/>
        <a:p>
          <a:endParaRPr lang="es-MX" sz="1800" b="1"/>
        </a:p>
      </dgm:t>
    </dgm:pt>
    <dgm:pt modelId="{4CC81B6D-059F-4763-A661-5E4F827E6B2C}" type="pres">
      <dgm:prSet presAssocID="{828CE651-4C79-45EA-BBF9-6BB139B46CFD}" presName="Name0" presStyleCnt="0">
        <dgm:presLayoutVars>
          <dgm:dir/>
          <dgm:animLvl val="lvl"/>
          <dgm:resizeHandles val="exact"/>
        </dgm:presLayoutVars>
      </dgm:prSet>
      <dgm:spPr/>
    </dgm:pt>
    <dgm:pt modelId="{00541734-8624-43AC-812F-C595CEF3CB61}" type="pres">
      <dgm:prSet presAssocID="{1DE4A8B0-CAE6-4B87-BEB7-CE75D1FAB5F1}" presName="Name8" presStyleCnt="0"/>
      <dgm:spPr/>
    </dgm:pt>
    <dgm:pt modelId="{64DB4A2C-112C-44CD-8716-3668311A91A0}" type="pres">
      <dgm:prSet presAssocID="{1DE4A8B0-CAE6-4B87-BEB7-CE75D1FAB5F1}" presName="level" presStyleLbl="node1" presStyleIdx="0" presStyleCnt="6" custScaleY="48611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C54E930-6669-432F-BE87-69823A8AD0C4}" type="pres">
      <dgm:prSet presAssocID="{1DE4A8B0-CAE6-4B87-BEB7-CE75D1FAB5F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29C315C-950A-41C1-BD43-FAFDCB466773}" type="pres">
      <dgm:prSet presAssocID="{862994FC-8EEE-45BE-AEA0-BD41EDC86CC2}" presName="Name8" presStyleCnt="0"/>
      <dgm:spPr/>
    </dgm:pt>
    <dgm:pt modelId="{06FAA315-6BE3-4DAF-8540-E98BF71CB8A8}" type="pres">
      <dgm:prSet presAssocID="{862994FC-8EEE-45BE-AEA0-BD41EDC86CC2}" presName="level" presStyleLbl="node1" presStyleIdx="1" presStyleCnt="6" custScaleY="1856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0A282B3-61E0-41AC-B94B-947E3045E655}" type="pres">
      <dgm:prSet presAssocID="{862994FC-8EEE-45BE-AEA0-BD41EDC86CC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FA2990C-D998-4D95-8E13-7EE50A40CDC8}" type="pres">
      <dgm:prSet presAssocID="{C4745FDF-470B-4377-B6FF-7D85BC0E0DE3}" presName="Name8" presStyleCnt="0"/>
      <dgm:spPr/>
    </dgm:pt>
    <dgm:pt modelId="{3B64ADE0-5F80-42C9-9772-15FBA1CF6CDC}" type="pres">
      <dgm:prSet presAssocID="{C4745FDF-470B-4377-B6FF-7D85BC0E0DE3}" presName="level" presStyleLbl="node1" presStyleIdx="2" presStyleCnt="6" custScaleY="729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74EFC7-FDF4-467E-87ED-DE49E70138A8}" type="pres">
      <dgm:prSet presAssocID="{C4745FDF-470B-4377-B6FF-7D85BC0E0DE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9C039F-5212-4914-908C-BECE8874CBBE}" type="pres">
      <dgm:prSet presAssocID="{90FC9BBD-B216-40A9-9277-84C4A3F067C6}" presName="Name8" presStyleCnt="0"/>
      <dgm:spPr/>
    </dgm:pt>
    <dgm:pt modelId="{860084FA-A99D-45B8-AC3F-CEAD14F9E1C9}" type="pres">
      <dgm:prSet presAssocID="{90FC9BBD-B216-40A9-9277-84C4A3F067C6}" presName="level" presStyleLbl="node1" presStyleIdx="3" presStyleCnt="6" custScaleY="1292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3D0883A-BE95-4F63-B118-CA0B9A529247}" type="pres">
      <dgm:prSet presAssocID="{90FC9BBD-B216-40A9-9277-84C4A3F067C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CA10B14-2216-4D0E-B7D2-E6D2980DEAF8}" type="pres">
      <dgm:prSet presAssocID="{0BE201F6-CDCA-41B1-A218-EFB0490CB390}" presName="Name8" presStyleCnt="0"/>
      <dgm:spPr/>
    </dgm:pt>
    <dgm:pt modelId="{3247C5AF-A848-4B81-9A72-3889169638C9}" type="pres">
      <dgm:prSet presAssocID="{0BE201F6-CDCA-41B1-A218-EFB0490CB390}" presName="level" presStyleLbl="node1" presStyleIdx="4" presStyleCnt="6" custScaleY="1545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EFE95C-A9B6-4781-BFC8-D5F513D9A119}" type="pres">
      <dgm:prSet presAssocID="{0BE201F6-CDCA-41B1-A218-EFB0490CB39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777EFC9-0D4E-40D2-B82C-C80BC48D301D}" type="pres">
      <dgm:prSet presAssocID="{B13C577D-7993-441D-92BC-E0D5ECBE52BE}" presName="Name8" presStyleCnt="0"/>
      <dgm:spPr/>
    </dgm:pt>
    <dgm:pt modelId="{AA5CE86D-2E10-4A1C-BACA-7A039A6149A5}" type="pres">
      <dgm:prSet presAssocID="{B13C577D-7993-441D-92BC-E0D5ECBE52BE}" presName="level" presStyleLbl="node1" presStyleIdx="5" presStyleCnt="6" custScaleY="14987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6486C6C-FAA9-4129-806E-5637FA50443A}" type="pres">
      <dgm:prSet presAssocID="{B13C577D-7993-441D-92BC-E0D5ECBE52B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86E3341-9297-4C27-9E34-8FFDA5D033AB}" type="presOf" srcId="{1DE4A8B0-CAE6-4B87-BEB7-CE75D1FAB5F1}" destId="{4C54E930-6669-432F-BE87-69823A8AD0C4}" srcOrd="1" destOrd="0" presId="urn:microsoft.com/office/officeart/2005/8/layout/pyramid1"/>
    <dgm:cxn modelId="{C8E9BDEA-1697-434B-8E92-0CA618C08C5E}" type="presOf" srcId="{1DE4A8B0-CAE6-4B87-BEB7-CE75D1FAB5F1}" destId="{64DB4A2C-112C-44CD-8716-3668311A91A0}" srcOrd="0" destOrd="0" presId="urn:microsoft.com/office/officeart/2005/8/layout/pyramid1"/>
    <dgm:cxn modelId="{DF745FB6-7789-4545-AC2D-D5CD0E4FA251}" srcId="{828CE651-4C79-45EA-BBF9-6BB139B46CFD}" destId="{C4745FDF-470B-4377-B6FF-7D85BC0E0DE3}" srcOrd="2" destOrd="0" parTransId="{5E11304F-BD98-4075-B9A6-1C808769461A}" sibTransId="{98E68DA9-C184-4D03-BEC9-6020F1C5AD7E}"/>
    <dgm:cxn modelId="{12523A42-387C-45CC-B5C6-C3170D64D830}" type="presOf" srcId="{862994FC-8EEE-45BE-AEA0-BD41EDC86CC2}" destId="{06FAA315-6BE3-4DAF-8540-E98BF71CB8A8}" srcOrd="0" destOrd="0" presId="urn:microsoft.com/office/officeart/2005/8/layout/pyramid1"/>
    <dgm:cxn modelId="{5E79BF8C-5F54-4E09-BEF9-C3BFAAD1D519}" type="presOf" srcId="{828CE651-4C79-45EA-BBF9-6BB139B46CFD}" destId="{4CC81B6D-059F-4763-A661-5E4F827E6B2C}" srcOrd="0" destOrd="0" presId="urn:microsoft.com/office/officeart/2005/8/layout/pyramid1"/>
    <dgm:cxn modelId="{33FB5B6C-8DD1-4FEA-BBE3-A819EC2EC1F3}" type="presOf" srcId="{C4745FDF-470B-4377-B6FF-7D85BC0E0DE3}" destId="{2E74EFC7-FDF4-467E-87ED-DE49E70138A8}" srcOrd="1" destOrd="0" presId="urn:microsoft.com/office/officeart/2005/8/layout/pyramid1"/>
    <dgm:cxn modelId="{2B5885DE-3CF9-4C6C-8863-1AFBD3C6E83C}" type="presOf" srcId="{0BE201F6-CDCA-41B1-A218-EFB0490CB390}" destId="{3247C5AF-A848-4B81-9A72-3889169638C9}" srcOrd="0" destOrd="0" presId="urn:microsoft.com/office/officeart/2005/8/layout/pyramid1"/>
    <dgm:cxn modelId="{EB05EA0E-50B2-475D-AF74-43AC0450FBE8}" type="presOf" srcId="{90FC9BBD-B216-40A9-9277-84C4A3F067C6}" destId="{860084FA-A99D-45B8-AC3F-CEAD14F9E1C9}" srcOrd="0" destOrd="0" presId="urn:microsoft.com/office/officeart/2005/8/layout/pyramid1"/>
    <dgm:cxn modelId="{32A19FFF-D491-49C4-A084-4AC57BEEBA6A}" srcId="{828CE651-4C79-45EA-BBF9-6BB139B46CFD}" destId="{862994FC-8EEE-45BE-AEA0-BD41EDC86CC2}" srcOrd="1" destOrd="0" parTransId="{5D2AB93D-49F0-4981-8F8A-92CF9B3070A3}" sibTransId="{2ECCA557-4952-4AAC-AE5B-7598E9533A7E}"/>
    <dgm:cxn modelId="{917AC0D0-275B-4259-B9B1-6C9886BBCD6F}" type="presOf" srcId="{0BE201F6-CDCA-41B1-A218-EFB0490CB390}" destId="{9CEFE95C-A9B6-4781-BFC8-D5F513D9A119}" srcOrd="1" destOrd="0" presId="urn:microsoft.com/office/officeart/2005/8/layout/pyramid1"/>
    <dgm:cxn modelId="{63A0FF4A-B014-42D3-8142-015169F9CB6D}" type="presOf" srcId="{C4745FDF-470B-4377-B6FF-7D85BC0E0DE3}" destId="{3B64ADE0-5F80-42C9-9772-15FBA1CF6CDC}" srcOrd="0" destOrd="0" presId="urn:microsoft.com/office/officeart/2005/8/layout/pyramid1"/>
    <dgm:cxn modelId="{A72C1C75-4F6A-4923-9E4B-A2B818A41CF7}" type="presOf" srcId="{B13C577D-7993-441D-92BC-E0D5ECBE52BE}" destId="{AA5CE86D-2E10-4A1C-BACA-7A039A6149A5}" srcOrd="0" destOrd="0" presId="urn:microsoft.com/office/officeart/2005/8/layout/pyramid1"/>
    <dgm:cxn modelId="{C21C04B5-0545-4D7A-B708-CFC2C3815D55}" srcId="{828CE651-4C79-45EA-BBF9-6BB139B46CFD}" destId="{1DE4A8B0-CAE6-4B87-BEB7-CE75D1FAB5F1}" srcOrd="0" destOrd="0" parTransId="{5EF3B4A5-A5D7-438C-B826-F1F5268FD08E}" sibTransId="{1A365EDA-EAF0-4D0F-BDE0-937392DE6381}"/>
    <dgm:cxn modelId="{4BA6C2B5-834A-4F0A-AF3E-BA4F1DBDC835}" srcId="{828CE651-4C79-45EA-BBF9-6BB139B46CFD}" destId="{B13C577D-7993-441D-92BC-E0D5ECBE52BE}" srcOrd="5" destOrd="0" parTransId="{986AE7FA-A343-4B62-AC81-E271DC7A15EB}" sibTransId="{C60ACB86-A0B8-4360-90D4-88031931337A}"/>
    <dgm:cxn modelId="{90C78EF2-FBB3-4AD9-9FFF-439708E069F4}" type="presOf" srcId="{862994FC-8EEE-45BE-AEA0-BD41EDC86CC2}" destId="{00A282B3-61E0-41AC-B94B-947E3045E655}" srcOrd="1" destOrd="0" presId="urn:microsoft.com/office/officeart/2005/8/layout/pyramid1"/>
    <dgm:cxn modelId="{18F3A15D-8F87-4E7E-830A-9DABA31CB287}" type="presOf" srcId="{90FC9BBD-B216-40A9-9277-84C4A3F067C6}" destId="{F3D0883A-BE95-4F63-B118-CA0B9A529247}" srcOrd="1" destOrd="0" presId="urn:microsoft.com/office/officeart/2005/8/layout/pyramid1"/>
    <dgm:cxn modelId="{CC81D951-3266-492B-894E-2FDAAF762D50}" srcId="{828CE651-4C79-45EA-BBF9-6BB139B46CFD}" destId="{90FC9BBD-B216-40A9-9277-84C4A3F067C6}" srcOrd="3" destOrd="0" parTransId="{236D30F5-9C4E-485E-A9AD-47A8416E40D2}" sibTransId="{AAD212D9-8DC2-4FB3-A728-1B691F5050ED}"/>
    <dgm:cxn modelId="{038504E4-38D6-4960-9176-A4003EAE7C83}" type="presOf" srcId="{B13C577D-7993-441D-92BC-E0D5ECBE52BE}" destId="{66486C6C-FAA9-4129-806E-5637FA50443A}" srcOrd="1" destOrd="0" presId="urn:microsoft.com/office/officeart/2005/8/layout/pyramid1"/>
    <dgm:cxn modelId="{1B9E3143-1314-4610-BCBA-890F2D0DB20A}" srcId="{828CE651-4C79-45EA-BBF9-6BB139B46CFD}" destId="{0BE201F6-CDCA-41B1-A218-EFB0490CB390}" srcOrd="4" destOrd="0" parTransId="{523B9CC9-D961-4A40-BE75-73BD21A7A0AC}" sibTransId="{5CB82A05-C9E3-4D97-A23A-469A85352691}"/>
    <dgm:cxn modelId="{45931EE7-B650-42F6-ABDD-540F96F8F8EC}" type="presParOf" srcId="{4CC81B6D-059F-4763-A661-5E4F827E6B2C}" destId="{00541734-8624-43AC-812F-C595CEF3CB61}" srcOrd="0" destOrd="0" presId="urn:microsoft.com/office/officeart/2005/8/layout/pyramid1"/>
    <dgm:cxn modelId="{05B68BF3-F705-4B17-A531-3D6DF9D29B4B}" type="presParOf" srcId="{00541734-8624-43AC-812F-C595CEF3CB61}" destId="{64DB4A2C-112C-44CD-8716-3668311A91A0}" srcOrd="0" destOrd="0" presId="urn:microsoft.com/office/officeart/2005/8/layout/pyramid1"/>
    <dgm:cxn modelId="{1C53283B-7DBC-4D12-A2B9-5CEE5BCB460C}" type="presParOf" srcId="{00541734-8624-43AC-812F-C595CEF3CB61}" destId="{4C54E930-6669-432F-BE87-69823A8AD0C4}" srcOrd="1" destOrd="0" presId="urn:microsoft.com/office/officeart/2005/8/layout/pyramid1"/>
    <dgm:cxn modelId="{F8D73DDB-270A-4D35-9D38-5F13012B6B3A}" type="presParOf" srcId="{4CC81B6D-059F-4763-A661-5E4F827E6B2C}" destId="{C29C315C-950A-41C1-BD43-FAFDCB466773}" srcOrd="1" destOrd="0" presId="urn:microsoft.com/office/officeart/2005/8/layout/pyramid1"/>
    <dgm:cxn modelId="{969358F8-7986-4BBF-AB9C-0B611BC3A42B}" type="presParOf" srcId="{C29C315C-950A-41C1-BD43-FAFDCB466773}" destId="{06FAA315-6BE3-4DAF-8540-E98BF71CB8A8}" srcOrd="0" destOrd="0" presId="urn:microsoft.com/office/officeart/2005/8/layout/pyramid1"/>
    <dgm:cxn modelId="{9657ED59-3E34-4D14-9F70-8756C97A037F}" type="presParOf" srcId="{C29C315C-950A-41C1-BD43-FAFDCB466773}" destId="{00A282B3-61E0-41AC-B94B-947E3045E655}" srcOrd="1" destOrd="0" presId="urn:microsoft.com/office/officeart/2005/8/layout/pyramid1"/>
    <dgm:cxn modelId="{1163C48F-1F91-43D7-B8FA-F85CA57A61CB}" type="presParOf" srcId="{4CC81B6D-059F-4763-A661-5E4F827E6B2C}" destId="{4FA2990C-D998-4D95-8E13-7EE50A40CDC8}" srcOrd="2" destOrd="0" presId="urn:microsoft.com/office/officeart/2005/8/layout/pyramid1"/>
    <dgm:cxn modelId="{F621AD10-5E9D-498E-A790-C68E27739073}" type="presParOf" srcId="{4FA2990C-D998-4D95-8E13-7EE50A40CDC8}" destId="{3B64ADE0-5F80-42C9-9772-15FBA1CF6CDC}" srcOrd="0" destOrd="0" presId="urn:microsoft.com/office/officeart/2005/8/layout/pyramid1"/>
    <dgm:cxn modelId="{BB502D22-6B98-47DB-88C0-F1923F0F1243}" type="presParOf" srcId="{4FA2990C-D998-4D95-8E13-7EE50A40CDC8}" destId="{2E74EFC7-FDF4-467E-87ED-DE49E70138A8}" srcOrd="1" destOrd="0" presId="urn:microsoft.com/office/officeart/2005/8/layout/pyramid1"/>
    <dgm:cxn modelId="{864D4FB0-C7E2-4D98-947B-E22A0AA0AA8B}" type="presParOf" srcId="{4CC81B6D-059F-4763-A661-5E4F827E6B2C}" destId="{729C039F-5212-4914-908C-BECE8874CBBE}" srcOrd="3" destOrd="0" presId="urn:microsoft.com/office/officeart/2005/8/layout/pyramid1"/>
    <dgm:cxn modelId="{BD5103AD-58F9-4FF0-9EBD-81332708A271}" type="presParOf" srcId="{729C039F-5212-4914-908C-BECE8874CBBE}" destId="{860084FA-A99D-45B8-AC3F-CEAD14F9E1C9}" srcOrd="0" destOrd="0" presId="urn:microsoft.com/office/officeart/2005/8/layout/pyramid1"/>
    <dgm:cxn modelId="{D87BC14B-E700-4D1C-8CB6-BC29B8043A97}" type="presParOf" srcId="{729C039F-5212-4914-908C-BECE8874CBBE}" destId="{F3D0883A-BE95-4F63-B118-CA0B9A529247}" srcOrd="1" destOrd="0" presId="urn:microsoft.com/office/officeart/2005/8/layout/pyramid1"/>
    <dgm:cxn modelId="{C2C6CF89-0A24-4C1A-B033-304C3F752798}" type="presParOf" srcId="{4CC81B6D-059F-4763-A661-5E4F827E6B2C}" destId="{1CA10B14-2216-4D0E-B7D2-E6D2980DEAF8}" srcOrd="4" destOrd="0" presId="urn:microsoft.com/office/officeart/2005/8/layout/pyramid1"/>
    <dgm:cxn modelId="{ACBB36A4-94F6-4BF3-B962-7717E90357EA}" type="presParOf" srcId="{1CA10B14-2216-4D0E-B7D2-E6D2980DEAF8}" destId="{3247C5AF-A848-4B81-9A72-3889169638C9}" srcOrd="0" destOrd="0" presId="urn:microsoft.com/office/officeart/2005/8/layout/pyramid1"/>
    <dgm:cxn modelId="{B86D7FAF-3E70-4CB5-A8B8-5061062A717F}" type="presParOf" srcId="{1CA10B14-2216-4D0E-B7D2-E6D2980DEAF8}" destId="{9CEFE95C-A9B6-4781-BFC8-D5F513D9A119}" srcOrd="1" destOrd="0" presId="urn:microsoft.com/office/officeart/2005/8/layout/pyramid1"/>
    <dgm:cxn modelId="{58FAC2AE-4F1C-4B47-B529-4F77125E5807}" type="presParOf" srcId="{4CC81B6D-059F-4763-A661-5E4F827E6B2C}" destId="{E777EFC9-0D4E-40D2-B82C-C80BC48D301D}" srcOrd="5" destOrd="0" presId="urn:microsoft.com/office/officeart/2005/8/layout/pyramid1"/>
    <dgm:cxn modelId="{EE765016-530A-47C1-A819-68E67A945EE3}" type="presParOf" srcId="{E777EFC9-0D4E-40D2-B82C-C80BC48D301D}" destId="{AA5CE86D-2E10-4A1C-BACA-7A039A6149A5}" srcOrd="0" destOrd="0" presId="urn:microsoft.com/office/officeart/2005/8/layout/pyramid1"/>
    <dgm:cxn modelId="{EFFCDAD0-26C0-428A-A2AE-8B0AE4C04528}" type="presParOf" srcId="{E777EFC9-0D4E-40D2-B82C-C80BC48D301D}" destId="{66486C6C-FAA9-4129-806E-5637FA50443A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8CE651-4C79-45EA-BBF9-6BB139B46CFD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1DE4A8B0-CAE6-4B87-BEB7-CE75D1FAB5F1}">
      <dgm:prSet phldrT="[Texto]" custT="1"/>
      <dgm:spPr>
        <a:solidFill>
          <a:srgbClr val="FF0000">
            <a:alpha val="40000"/>
          </a:srgbClr>
        </a:solidFill>
      </dgm:spPr>
      <dgm:t>
        <a:bodyPr/>
        <a:lstStyle/>
        <a:p>
          <a:pPr>
            <a:lnSpc>
              <a:spcPct val="90000"/>
            </a:lnSpc>
          </a:pPr>
          <a:endParaRPr lang="en-US" sz="1400" b="1" noProof="0" dirty="0" smtClean="0"/>
        </a:p>
        <a:p>
          <a:pPr>
            <a:lnSpc>
              <a:spcPct val="90000"/>
            </a:lnSpc>
          </a:pPr>
          <a:endParaRPr lang="en-US" sz="1400" b="1" noProof="0" dirty="0" smtClean="0"/>
        </a:p>
        <a:p>
          <a:pPr>
            <a:lnSpc>
              <a:spcPts val="1400"/>
            </a:lnSpc>
          </a:pPr>
          <a:endParaRPr lang="en-US" sz="1400" b="1" noProof="0" dirty="0" smtClean="0"/>
        </a:p>
        <a:p>
          <a:pPr>
            <a:lnSpc>
              <a:spcPts val="1400"/>
            </a:lnSpc>
          </a:pPr>
          <a:r>
            <a:rPr lang="en-US" sz="1400" b="1" noProof="0" dirty="0" smtClean="0"/>
            <a:t>Complicated </a:t>
          </a:r>
        </a:p>
        <a:p>
          <a:pPr>
            <a:lnSpc>
              <a:spcPts val="1400"/>
            </a:lnSpc>
          </a:pPr>
          <a:r>
            <a:rPr lang="en-US" sz="1400" b="1" noProof="0" dirty="0" smtClean="0"/>
            <a:t>case with </a:t>
          </a:r>
        </a:p>
        <a:p>
          <a:pPr>
            <a:lnSpc>
              <a:spcPts val="1400"/>
            </a:lnSpc>
          </a:pPr>
          <a:r>
            <a:rPr lang="en-US" sz="1400" b="1" noProof="0" dirty="0" smtClean="0"/>
            <a:t>comorbidities</a:t>
          </a:r>
          <a:endParaRPr lang="en-US" sz="1400" b="1" noProof="0" dirty="0"/>
        </a:p>
      </dgm:t>
    </dgm:pt>
    <dgm:pt modelId="{5EF3B4A5-A5D7-438C-B826-F1F5268FD08E}" type="parTrans" cxnId="{C21C04B5-0545-4D7A-B708-CFC2C3815D55}">
      <dgm:prSet/>
      <dgm:spPr/>
      <dgm:t>
        <a:bodyPr/>
        <a:lstStyle/>
        <a:p>
          <a:endParaRPr lang="es-MX" sz="1800" b="1"/>
        </a:p>
      </dgm:t>
    </dgm:pt>
    <dgm:pt modelId="{1A365EDA-EAF0-4D0F-BDE0-937392DE6381}" type="sibTrans" cxnId="{C21C04B5-0545-4D7A-B708-CFC2C3815D55}">
      <dgm:prSet/>
      <dgm:spPr/>
      <dgm:t>
        <a:bodyPr/>
        <a:lstStyle/>
        <a:p>
          <a:endParaRPr lang="es-MX" sz="1800" b="1"/>
        </a:p>
      </dgm:t>
    </dgm:pt>
    <dgm:pt modelId="{862994FC-8EEE-45BE-AEA0-BD41EDC86CC2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400" b="1" noProof="0" dirty="0" smtClean="0"/>
            <a:t>Established chronic patient control</a:t>
          </a:r>
          <a:endParaRPr lang="en-US" sz="1400" b="1" noProof="0" dirty="0"/>
        </a:p>
      </dgm:t>
    </dgm:pt>
    <dgm:pt modelId="{5D2AB93D-49F0-4981-8F8A-92CF9B3070A3}" type="parTrans" cxnId="{32A19FFF-D491-49C4-A084-4AC57BEEBA6A}">
      <dgm:prSet/>
      <dgm:spPr/>
      <dgm:t>
        <a:bodyPr/>
        <a:lstStyle/>
        <a:p>
          <a:endParaRPr lang="es-MX" sz="1800" b="1"/>
        </a:p>
      </dgm:t>
    </dgm:pt>
    <dgm:pt modelId="{2ECCA557-4952-4AAC-AE5B-7598E9533A7E}" type="sibTrans" cxnId="{32A19FFF-D491-49C4-A084-4AC57BEEBA6A}">
      <dgm:prSet/>
      <dgm:spPr/>
      <dgm:t>
        <a:bodyPr/>
        <a:lstStyle/>
        <a:p>
          <a:endParaRPr lang="es-MX" sz="1800" b="1"/>
        </a:p>
      </dgm:t>
    </dgm:pt>
    <dgm:pt modelId="{C4745FDF-470B-4377-B6FF-7D85BC0E0DE3}">
      <dgm:prSet phldrT="[Texto]" custT="1"/>
      <dgm:spPr>
        <a:solidFill>
          <a:srgbClr val="FFFF00">
            <a:alpha val="40000"/>
          </a:srgbClr>
        </a:solidFill>
      </dgm:spPr>
      <dgm:t>
        <a:bodyPr/>
        <a:lstStyle/>
        <a:p>
          <a:r>
            <a:rPr lang="en-US" sz="1400" b="1" noProof="0" dirty="0" smtClean="0"/>
            <a:t>Newly Diagnosed Case</a:t>
          </a:r>
          <a:endParaRPr lang="en-US" sz="1400" b="1" noProof="0" dirty="0"/>
        </a:p>
      </dgm:t>
    </dgm:pt>
    <dgm:pt modelId="{5E11304F-BD98-4075-B9A6-1C808769461A}" type="parTrans" cxnId="{DF745FB6-7789-4545-AC2D-D5CD0E4FA251}">
      <dgm:prSet/>
      <dgm:spPr/>
      <dgm:t>
        <a:bodyPr/>
        <a:lstStyle/>
        <a:p>
          <a:endParaRPr lang="es-MX" sz="1800" b="1"/>
        </a:p>
      </dgm:t>
    </dgm:pt>
    <dgm:pt modelId="{98E68DA9-C184-4D03-BEC9-6020F1C5AD7E}" type="sibTrans" cxnId="{DF745FB6-7789-4545-AC2D-D5CD0E4FA251}">
      <dgm:prSet/>
      <dgm:spPr/>
      <dgm:t>
        <a:bodyPr/>
        <a:lstStyle/>
        <a:p>
          <a:endParaRPr lang="es-MX" sz="1800" b="1"/>
        </a:p>
      </dgm:t>
    </dgm:pt>
    <dgm:pt modelId="{B13C577D-7993-441D-92BC-E0D5ECBE52BE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400" b="1" noProof="0" dirty="0" smtClean="0">
              <a:solidFill>
                <a:schemeClr val="tx1"/>
              </a:solidFill>
            </a:rPr>
            <a:t>Promotion of healthy life styles and enabling healthy environments</a:t>
          </a:r>
          <a:endParaRPr lang="en-US" sz="1400" b="1" noProof="0" dirty="0">
            <a:solidFill>
              <a:schemeClr val="tx1"/>
            </a:solidFill>
          </a:endParaRPr>
        </a:p>
      </dgm:t>
    </dgm:pt>
    <dgm:pt modelId="{986AE7FA-A343-4B62-AC81-E271DC7A15EB}" type="parTrans" cxnId="{4BA6C2B5-834A-4F0A-AF3E-BA4F1DBDC835}">
      <dgm:prSet/>
      <dgm:spPr/>
      <dgm:t>
        <a:bodyPr/>
        <a:lstStyle/>
        <a:p>
          <a:endParaRPr lang="es-MX" sz="1800" b="1"/>
        </a:p>
      </dgm:t>
    </dgm:pt>
    <dgm:pt modelId="{C60ACB86-A0B8-4360-90D4-88031931337A}" type="sibTrans" cxnId="{4BA6C2B5-834A-4F0A-AF3E-BA4F1DBDC835}">
      <dgm:prSet/>
      <dgm:spPr/>
      <dgm:t>
        <a:bodyPr/>
        <a:lstStyle/>
        <a:p>
          <a:endParaRPr lang="es-MX" sz="1800" b="1"/>
        </a:p>
      </dgm:t>
    </dgm:pt>
    <dgm:pt modelId="{0BE201F6-CDCA-41B1-A218-EFB0490CB390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400" b="1" noProof="0" dirty="0" smtClean="0"/>
            <a:t>Prevention programs</a:t>
          </a:r>
          <a:endParaRPr lang="en-US" sz="1400" b="1" noProof="0" dirty="0"/>
        </a:p>
      </dgm:t>
    </dgm:pt>
    <dgm:pt modelId="{523B9CC9-D961-4A40-BE75-73BD21A7A0AC}" type="parTrans" cxnId="{1B9E3143-1314-4610-BCBA-890F2D0DB20A}">
      <dgm:prSet/>
      <dgm:spPr/>
      <dgm:t>
        <a:bodyPr/>
        <a:lstStyle/>
        <a:p>
          <a:endParaRPr lang="es-MX" sz="1800" b="1"/>
        </a:p>
      </dgm:t>
    </dgm:pt>
    <dgm:pt modelId="{5CB82A05-C9E3-4D97-A23A-469A85352691}" type="sibTrans" cxnId="{1B9E3143-1314-4610-BCBA-890F2D0DB20A}">
      <dgm:prSet/>
      <dgm:spPr/>
      <dgm:t>
        <a:bodyPr/>
        <a:lstStyle/>
        <a:p>
          <a:endParaRPr lang="es-MX" sz="1800" b="1"/>
        </a:p>
      </dgm:t>
    </dgm:pt>
    <dgm:pt modelId="{90FC9BBD-B216-40A9-9277-84C4A3F067C6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400" b="1" noProof="0" dirty="0" smtClean="0"/>
            <a:t>Early detection </a:t>
          </a:r>
          <a:endParaRPr lang="en-US" sz="1400" b="1" noProof="0" dirty="0"/>
        </a:p>
      </dgm:t>
    </dgm:pt>
    <dgm:pt modelId="{236D30F5-9C4E-485E-A9AD-47A8416E40D2}" type="parTrans" cxnId="{CC81D951-3266-492B-894E-2FDAAF762D50}">
      <dgm:prSet/>
      <dgm:spPr/>
      <dgm:t>
        <a:bodyPr/>
        <a:lstStyle/>
        <a:p>
          <a:endParaRPr lang="es-MX" sz="1800" b="1"/>
        </a:p>
      </dgm:t>
    </dgm:pt>
    <dgm:pt modelId="{AAD212D9-8DC2-4FB3-A728-1B691F5050ED}" type="sibTrans" cxnId="{CC81D951-3266-492B-894E-2FDAAF762D50}">
      <dgm:prSet/>
      <dgm:spPr/>
      <dgm:t>
        <a:bodyPr/>
        <a:lstStyle/>
        <a:p>
          <a:endParaRPr lang="es-MX" sz="1800" b="1"/>
        </a:p>
      </dgm:t>
    </dgm:pt>
    <dgm:pt modelId="{4CC81B6D-059F-4763-A661-5E4F827E6B2C}" type="pres">
      <dgm:prSet presAssocID="{828CE651-4C79-45EA-BBF9-6BB139B46CFD}" presName="Name0" presStyleCnt="0">
        <dgm:presLayoutVars>
          <dgm:dir/>
          <dgm:animLvl val="lvl"/>
          <dgm:resizeHandles val="exact"/>
        </dgm:presLayoutVars>
      </dgm:prSet>
      <dgm:spPr/>
    </dgm:pt>
    <dgm:pt modelId="{00541734-8624-43AC-812F-C595CEF3CB61}" type="pres">
      <dgm:prSet presAssocID="{1DE4A8B0-CAE6-4B87-BEB7-CE75D1FAB5F1}" presName="Name8" presStyleCnt="0"/>
      <dgm:spPr/>
    </dgm:pt>
    <dgm:pt modelId="{64DB4A2C-112C-44CD-8716-3668311A91A0}" type="pres">
      <dgm:prSet presAssocID="{1DE4A8B0-CAE6-4B87-BEB7-CE75D1FAB5F1}" presName="level" presStyleLbl="node1" presStyleIdx="0" presStyleCnt="6" custScaleY="48611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C54E930-6669-432F-BE87-69823A8AD0C4}" type="pres">
      <dgm:prSet presAssocID="{1DE4A8B0-CAE6-4B87-BEB7-CE75D1FAB5F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29C315C-950A-41C1-BD43-FAFDCB466773}" type="pres">
      <dgm:prSet presAssocID="{862994FC-8EEE-45BE-AEA0-BD41EDC86CC2}" presName="Name8" presStyleCnt="0"/>
      <dgm:spPr/>
    </dgm:pt>
    <dgm:pt modelId="{06FAA315-6BE3-4DAF-8540-E98BF71CB8A8}" type="pres">
      <dgm:prSet presAssocID="{862994FC-8EEE-45BE-AEA0-BD41EDC86CC2}" presName="level" presStyleLbl="node1" presStyleIdx="1" presStyleCnt="6" custScaleY="1856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0A282B3-61E0-41AC-B94B-947E3045E655}" type="pres">
      <dgm:prSet presAssocID="{862994FC-8EEE-45BE-AEA0-BD41EDC86CC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FA2990C-D998-4D95-8E13-7EE50A40CDC8}" type="pres">
      <dgm:prSet presAssocID="{C4745FDF-470B-4377-B6FF-7D85BC0E0DE3}" presName="Name8" presStyleCnt="0"/>
      <dgm:spPr/>
    </dgm:pt>
    <dgm:pt modelId="{3B64ADE0-5F80-42C9-9772-15FBA1CF6CDC}" type="pres">
      <dgm:prSet presAssocID="{C4745FDF-470B-4377-B6FF-7D85BC0E0DE3}" presName="level" presStyleLbl="node1" presStyleIdx="2" presStyleCnt="6" custScaleY="729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74EFC7-FDF4-467E-87ED-DE49E70138A8}" type="pres">
      <dgm:prSet presAssocID="{C4745FDF-470B-4377-B6FF-7D85BC0E0DE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9C039F-5212-4914-908C-BECE8874CBBE}" type="pres">
      <dgm:prSet presAssocID="{90FC9BBD-B216-40A9-9277-84C4A3F067C6}" presName="Name8" presStyleCnt="0"/>
      <dgm:spPr/>
    </dgm:pt>
    <dgm:pt modelId="{860084FA-A99D-45B8-AC3F-CEAD14F9E1C9}" type="pres">
      <dgm:prSet presAssocID="{90FC9BBD-B216-40A9-9277-84C4A3F067C6}" presName="level" presStyleLbl="node1" presStyleIdx="3" presStyleCnt="6" custScaleY="1292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3D0883A-BE95-4F63-B118-CA0B9A529247}" type="pres">
      <dgm:prSet presAssocID="{90FC9BBD-B216-40A9-9277-84C4A3F067C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CA10B14-2216-4D0E-B7D2-E6D2980DEAF8}" type="pres">
      <dgm:prSet presAssocID="{0BE201F6-CDCA-41B1-A218-EFB0490CB390}" presName="Name8" presStyleCnt="0"/>
      <dgm:spPr/>
    </dgm:pt>
    <dgm:pt modelId="{3247C5AF-A848-4B81-9A72-3889169638C9}" type="pres">
      <dgm:prSet presAssocID="{0BE201F6-CDCA-41B1-A218-EFB0490CB390}" presName="level" presStyleLbl="node1" presStyleIdx="4" presStyleCnt="6" custScaleY="1545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EFE95C-A9B6-4781-BFC8-D5F513D9A119}" type="pres">
      <dgm:prSet presAssocID="{0BE201F6-CDCA-41B1-A218-EFB0490CB39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777EFC9-0D4E-40D2-B82C-C80BC48D301D}" type="pres">
      <dgm:prSet presAssocID="{B13C577D-7993-441D-92BC-E0D5ECBE52BE}" presName="Name8" presStyleCnt="0"/>
      <dgm:spPr/>
    </dgm:pt>
    <dgm:pt modelId="{AA5CE86D-2E10-4A1C-BACA-7A039A6149A5}" type="pres">
      <dgm:prSet presAssocID="{B13C577D-7993-441D-92BC-E0D5ECBE52BE}" presName="level" presStyleLbl="node1" presStyleIdx="5" presStyleCnt="6" custScaleY="14987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6486C6C-FAA9-4129-806E-5637FA50443A}" type="pres">
      <dgm:prSet presAssocID="{B13C577D-7993-441D-92BC-E0D5ECBE52B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B9E3143-1314-4610-BCBA-890F2D0DB20A}" srcId="{828CE651-4C79-45EA-BBF9-6BB139B46CFD}" destId="{0BE201F6-CDCA-41B1-A218-EFB0490CB390}" srcOrd="4" destOrd="0" parTransId="{523B9CC9-D961-4A40-BE75-73BD21A7A0AC}" sibTransId="{5CB82A05-C9E3-4D97-A23A-469A85352691}"/>
    <dgm:cxn modelId="{08BD2FE0-79B2-48D7-8B95-38B693C6A469}" type="presOf" srcId="{0BE201F6-CDCA-41B1-A218-EFB0490CB390}" destId="{3247C5AF-A848-4B81-9A72-3889169638C9}" srcOrd="0" destOrd="0" presId="urn:microsoft.com/office/officeart/2005/8/layout/pyramid1"/>
    <dgm:cxn modelId="{48FAD29E-FEC8-49E2-965F-B5E9B0501629}" type="presOf" srcId="{B13C577D-7993-441D-92BC-E0D5ECBE52BE}" destId="{AA5CE86D-2E10-4A1C-BACA-7A039A6149A5}" srcOrd="0" destOrd="0" presId="urn:microsoft.com/office/officeart/2005/8/layout/pyramid1"/>
    <dgm:cxn modelId="{C21C04B5-0545-4D7A-B708-CFC2C3815D55}" srcId="{828CE651-4C79-45EA-BBF9-6BB139B46CFD}" destId="{1DE4A8B0-CAE6-4B87-BEB7-CE75D1FAB5F1}" srcOrd="0" destOrd="0" parTransId="{5EF3B4A5-A5D7-438C-B826-F1F5268FD08E}" sibTransId="{1A365EDA-EAF0-4D0F-BDE0-937392DE6381}"/>
    <dgm:cxn modelId="{75B88170-8C2C-41E2-AE04-60EEE0153324}" type="presOf" srcId="{862994FC-8EEE-45BE-AEA0-BD41EDC86CC2}" destId="{06FAA315-6BE3-4DAF-8540-E98BF71CB8A8}" srcOrd="0" destOrd="0" presId="urn:microsoft.com/office/officeart/2005/8/layout/pyramid1"/>
    <dgm:cxn modelId="{32A19FFF-D491-49C4-A084-4AC57BEEBA6A}" srcId="{828CE651-4C79-45EA-BBF9-6BB139B46CFD}" destId="{862994FC-8EEE-45BE-AEA0-BD41EDC86CC2}" srcOrd="1" destOrd="0" parTransId="{5D2AB93D-49F0-4981-8F8A-92CF9B3070A3}" sibTransId="{2ECCA557-4952-4AAC-AE5B-7598E9533A7E}"/>
    <dgm:cxn modelId="{040FCEE0-37A3-4479-9842-878984CDAA7A}" type="presOf" srcId="{862994FC-8EEE-45BE-AEA0-BD41EDC86CC2}" destId="{00A282B3-61E0-41AC-B94B-947E3045E655}" srcOrd="1" destOrd="0" presId="urn:microsoft.com/office/officeart/2005/8/layout/pyramid1"/>
    <dgm:cxn modelId="{0A9B33BA-8EE8-4BFC-82D4-804752A21AAE}" type="presOf" srcId="{828CE651-4C79-45EA-BBF9-6BB139B46CFD}" destId="{4CC81B6D-059F-4763-A661-5E4F827E6B2C}" srcOrd="0" destOrd="0" presId="urn:microsoft.com/office/officeart/2005/8/layout/pyramid1"/>
    <dgm:cxn modelId="{744BD6BC-BF2E-4243-B3A6-C257FF701A38}" type="presOf" srcId="{C4745FDF-470B-4377-B6FF-7D85BC0E0DE3}" destId="{2E74EFC7-FDF4-467E-87ED-DE49E70138A8}" srcOrd="1" destOrd="0" presId="urn:microsoft.com/office/officeart/2005/8/layout/pyramid1"/>
    <dgm:cxn modelId="{DF745FB6-7789-4545-AC2D-D5CD0E4FA251}" srcId="{828CE651-4C79-45EA-BBF9-6BB139B46CFD}" destId="{C4745FDF-470B-4377-B6FF-7D85BC0E0DE3}" srcOrd="2" destOrd="0" parTransId="{5E11304F-BD98-4075-B9A6-1C808769461A}" sibTransId="{98E68DA9-C184-4D03-BEC9-6020F1C5AD7E}"/>
    <dgm:cxn modelId="{E6CF9172-A24B-4A64-890E-0BDDC943723A}" type="presOf" srcId="{1DE4A8B0-CAE6-4B87-BEB7-CE75D1FAB5F1}" destId="{64DB4A2C-112C-44CD-8716-3668311A91A0}" srcOrd="0" destOrd="0" presId="urn:microsoft.com/office/officeart/2005/8/layout/pyramid1"/>
    <dgm:cxn modelId="{5626F66A-522E-44F2-B754-BFCEF06D3569}" type="presOf" srcId="{90FC9BBD-B216-40A9-9277-84C4A3F067C6}" destId="{F3D0883A-BE95-4F63-B118-CA0B9A529247}" srcOrd="1" destOrd="0" presId="urn:microsoft.com/office/officeart/2005/8/layout/pyramid1"/>
    <dgm:cxn modelId="{23FF484B-1B16-424E-A3A9-8AF8E53894EB}" type="presOf" srcId="{C4745FDF-470B-4377-B6FF-7D85BC0E0DE3}" destId="{3B64ADE0-5F80-42C9-9772-15FBA1CF6CDC}" srcOrd="0" destOrd="0" presId="urn:microsoft.com/office/officeart/2005/8/layout/pyramid1"/>
    <dgm:cxn modelId="{08AB96FA-AB25-493C-966A-7AD41D2812F3}" type="presOf" srcId="{90FC9BBD-B216-40A9-9277-84C4A3F067C6}" destId="{860084FA-A99D-45B8-AC3F-CEAD14F9E1C9}" srcOrd="0" destOrd="0" presId="urn:microsoft.com/office/officeart/2005/8/layout/pyramid1"/>
    <dgm:cxn modelId="{4BA6C2B5-834A-4F0A-AF3E-BA4F1DBDC835}" srcId="{828CE651-4C79-45EA-BBF9-6BB139B46CFD}" destId="{B13C577D-7993-441D-92BC-E0D5ECBE52BE}" srcOrd="5" destOrd="0" parTransId="{986AE7FA-A343-4B62-AC81-E271DC7A15EB}" sibTransId="{C60ACB86-A0B8-4360-90D4-88031931337A}"/>
    <dgm:cxn modelId="{BD4531A7-B4AB-48B3-8E46-396AD8112F7F}" type="presOf" srcId="{0BE201F6-CDCA-41B1-A218-EFB0490CB390}" destId="{9CEFE95C-A9B6-4781-BFC8-D5F513D9A119}" srcOrd="1" destOrd="0" presId="urn:microsoft.com/office/officeart/2005/8/layout/pyramid1"/>
    <dgm:cxn modelId="{CC81D951-3266-492B-894E-2FDAAF762D50}" srcId="{828CE651-4C79-45EA-BBF9-6BB139B46CFD}" destId="{90FC9BBD-B216-40A9-9277-84C4A3F067C6}" srcOrd="3" destOrd="0" parTransId="{236D30F5-9C4E-485E-A9AD-47A8416E40D2}" sibTransId="{AAD212D9-8DC2-4FB3-A728-1B691F5050ED}"/>
    <dgm:cxn modelId="{3AD02929-3224-4D52-B508-F12A72DED1D4}" type="presOf" srcId="{B13C577D-7993-441D-92BC-E0D5ECBE52BE}" destId="{66486C6C-FAA9-4129-806E-5637FA50443A}" srcOrd="1" destOrd="0" presId="urn:microsoft.com/office/officeart/2005/8/layout/pyramid1"/>
    <dgm:cxn modelId="{00145033-652F-41B8-9612-6806F392350B}" type="presOf" srcId="{1DE4A8B0-CAE6-4B87-BEB7-CE75D1FAB5F1}" destId="{4C54E930-6669-432F-BE87-69823A8AD0C4}" srcOrd="1" destOrd="0" presId="urn:microsoft.com/office/officeart/2005/8/layout/pyramid1"/>
    <dgm:cxn modelId="{96CD25B3-543C-4F06-89B6-E229815BBDDF}" type="presParOf" srcId="{4CC81B6D-059F-4763-A661-5E4F827E6B2C}" destId="{00541734-8624-43AC-812F-C595CEF3CB61}" srcOrd="0" destOrd="0" presId="urn:microsoft.com/office/officeart/2005/8/layout/pyramid1"/>
    <dgm:cxn modelId="{FAE99939-A3D3-4D66-9FF1-1DC85B41DD18}" type="presParOf" srcId="{00541734-8624-43AC-812F-C595CEF3CB61}" destId="{64DB4A2C-112C-44CD-8716-3668311A91A0}" srcOrd="0" destOrd="0" presId="urn:microsoft.com/office/officeart/2005/8/layout/pyramid1"/>
    <dgm:cxn modelId="{85330F55-0582-4A53-83E8-7A9B19A2169A}" type="presParOf" srcId="{00541734-8624-43AC-812F-C595CEF3CB61}" destId="{4C54E930-6669-432F-BE87-69823A8AD0C4}" srcOrd="1" destOrd="0" presId="urn:microsoft.com/office/officeart/2005/8/layout/pyramid1"/>
    <dgm:cxn modelId="{5701B6A5-142D-4477-8344-3F36DB0FD8DB}" type="presParOf" srcId="{4CC81B6D-059F-4763-A661-5E4F827E6B2C}" destId="{C29C315C-950A-41C1-BD43-FAFDCB466773}" srcOrd="1" destOrd="0" presId="urn:microsoft.com/office/officeart/2005/8/layout/pyramid1"/>
    <dgm:cxn modelId="{CB72A2B3-6A13-47EE-9D62-807A42CFA81F}" type="presParOf" srcId="{C29C315C-950A-41C1-BD43-FAFDCB466773}" destId="{06FAA315-6BE3-4DAF-8540-E98BF71CB8A8}" srcOrd="0" destOrd="0" presId="urn:microsoft.com/office/officeart/2005/8/layout/pyramid1"/>
    <dgm:cxn modelId="{935D8EA6-2C9F-4746-906F-56BB47525168}" type="presParOf" srcId="{C29C315C-950A-41C1-BD43-FAFDCB466773}" destId="{00A282B3-61E0-41AC-B94B-947E3045E655}" srcOrd="1" destOrd="0" presId="urn:microsoft.com/office/officeart/2005/8/layout/pyramid1"/>
    <dgm:cxn modelId="{6A3C3E21-D244-4021-ABB0-A74EE6DA2CFE}" type="presParOf" srcId="{4CC81B6D-059F-4763-A661-5E4F827E6B2C}" destId="{4FA2990C-D998-4D95-8E13-7EE50A40CDC8}" srcOrd="2" destOrd="0" presId="urn:microsoft.com/office/officeart/2005/8/layout/pyramid1"/>
    <dgm:cxn modelId="{CDDAD992-43E1-4794-BBCD-5D9E7163F3B3}" type="presParOf" srcId="{4FA2990C-D998-4D95-8E13-7EE50A40CDC8}" destId="{3B64ADE0-5F80-42C9-9772-15FBA1CF6CDC}" srcOrd="0" destOrd="0" presId="urn:microsoft.com/office/officeart/2005/8/layout/pyramid1"/>
    <dgm:cxn modelId="{F27E554F-FC70-4059-81D5-7F5776D12140}" type="presParOf" srcId="{4FA2990C-D998-4D95-8E13-7EE50A40CDC8}" destId="{2E74EFC7-FDF4-467E-87ED-DE49E70138A8}" srcOrd="1" destOrd="0" presId="urn:microsoft.com/office/officeart/2005/8/layout/pyramid1"/>
    <dgm:cxn modelId="{295E3231-C4D9-408B-87E7-6E0964C9CD6C}" type="presParOf" srcId="{4CC81B6D-059F-4763-A661-5E4F827E6B2C}" destId="{729C039F-5212-4914-908C-BECE8874CBBE}" srcOrd="3" destOrd="0" presId="urn:microsoft.com/office/officeart/2005/8/layout/pyramid1"/>
    <dgm:cxn modelId="{31CCF10B-6A94-4A04-8B2F-2263E67B5716}" type="presParOf" srcId="{729C039F-5212-4914-908C-BECE8874CBBE}" destId="{860084FA-A99D-45B8-AC3F-CEAD14F9E1C9}" srcOrd="0" destOrd="0" presId="urn:microsoft.com/office/officeart/2005/8/layout/pyramid1"/>
    <dgm:cxn modelId="{FA62FAF7-89FF-43A7-8632-2DC45E76FA94}" type="presParOf" srcId="{729C039F-5212-4914-908C-BECE8874CBBE}" destId="{F3D0883A-BE95-4F63-B118-CA0B9A529247}" srcOrd="1" destOrd="0" presId="urn:microsoft.com/office/officeart/2005/8/layout/pyramid1"/>
    <dgm:cxn modelId="{63BE85D0-5A0D-47BB-9138-583DF59B003B}" type="presParOf" srcId="{4CC81B6D-059F-4763-A661-5E4F827E6B2C}" destId="{1CA10B14-2216-4D0E-B7D2-E6D2980DEAF8}" srcOrd="4" destOrd="0" presId="urn:microsoft.com/office/officeart/2005/8/layout/pyramid1"/>
    <dgm:cxn modelId="{6E1B7384-27BF-460E-A98F-A8BEB16B9B02}" type="presParOf" srcId="{1CA10B14-2216-4D0E-B7D2-E6D2980DEAF8}" destId="{3247C5AF-A848-4B81-9A72-3889169638C9}" srcOrd="0" destOrd="0" presId="urn:microsoft.com/office/officeart/2005/8/layout/pyramid1"/>
    <dgm:cxn modelId="{A664E099-F621-492A-A829-ACB353758428}" type="presParOf" srcId="{1CA10B14-2216-4D0E-B7D2-E6D2980DEAF8}" destId="{9CEFE95C-A9B6-4781-BFC8-D5F513D9A119}" srcOrd="1" destOrd="0" presId="urn:microsoft.com/office/officeart/2005/8/layout/pyramid1"/>
    <dgm:cxn modelId="{D21CCABE-E08F-483E-87E8-6B1C0661BDC4}" type="presParOf" srcId="{4CC81B6D-059F-4763-A661-5E4F827E6B2C}" destId="{E777EFC9-0D4E-40D2-B82C-C80BC48D301D}" srcOrd="5" destOrd="0" presId="urn:microsoft.com/office/officeart/2005/8/layout/pyramid1"/>
    <dgm:cxn modelId="{CBF5C0A0-92D5-435A-AA92-65916583EAEE}" type="presParOf" srcId="{E777EFC9-0D4E-40D2-B82C-C80BC48D301D}" destId="{AA5CE86D-2E10-4A1C-BACA-7A039A6149A5}" srcOrd="0" destOrd="0" presId="urn:microsoft.com/office/officeart/2005/8/layout/pyramid1"/>
    <dgm:cxn modelId="{087823E8-66AA-4AEB-AB73-DDCF60A6454C}" type="presParOf" srcId="{E777EFC9-0D4E-40D2-B82C-C80BC48D301D}" destId="{66486C6C-FAA9-4129-806E-5637FA50443A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8CE651-4C79-45EA-BBF9-6BB139B46CFD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1DE4A8B0-CAE6-4B87-BEB7-CE75D1FAB5F1}">
      <dgm:prSet phldrT="[Texto]" custT="1"/>
      <dgm:spPr>
        <a:solidFill>
          <a:srgbClr val="FF0000">
            <a:alpha val="40000"/>
          </a:srgbClr>
        </a:solidFill>
      </dgm:spPr>
      <dgm:t>
        <a:bodyPr/>
        <a:lstStyle/>
        <a:p>
          <a:pPr>
            <a:lnSpc>
              <a:spcPct val="90000"/>
            </a:lnSpc>
          </a:pPr>
          <a:endParaRPr lang="en-US" sz="1400" b="1" noProof="0" dirty="0" smtClean="0"/>
        </a:p>
        <a:p>
          <a:pPr>
            <a:lnSpc>
              <a:spcPct val="90000"/>
            </a:lnSpc>
          </a:pPr>
          <a:endParaRPr lang="en-US" sz="1400" b="1" noProof="0" dirty="0" smtClean="0"/>
        </a:p>
        <a:p>
          <a:pPr>
            <a:lnSpc>
              <a:spcPts val="1400"/>
            </a:lnSpc>
          </a:pPr>
          <a:endParaRPr lang="en-US" sz="1400" b="1" noProof="0" dirty="0" smtClean="0"/>
        </a:p>
        <a:p>
          <a:pPr>
            <a:lnSpc>
              <a:spcPts val="1400"/>
            </a:lnSpc>
          </a:pPr>
          <a:r>
            <a:rPr lang="en-US" sz="1400" b="1" noProof="0" dirty="0" smtClean="0"/>
            <a:t>Complicated </a:t>
          </a:r>
        </a:p>
        <a:p>
          <a:pPr>
            <a:lnSpc>
              <a:spcPts val="1400"/>
            </a:lnSpc>
          </a:pPr>
          <a:r>
            <a:rPr lang="en-US" sz="1400" b="1" noProof="0" dirty="0" smtClean="0"/>
            <a:t>case with </a:t>
          </a:r>
        </a:p>
        <a:p>
          <a:pPr>
            <a:lnSpc>
              <a:spcPts val="1400"/>
            </a:lnSpc>
          </a:pPr>
          <a:r>
            <a:rPr lang="en-US" sz="1400" b="1" noProof="0" dirty="0" smtClean="0"/>
            <a:t>comorbidities</a:t>
          </a:r>
          <a:endParaRPr lang="en-US" sz="1400" b="1" noProof="0" dirty="0"/>
        </a:p>
      </dgm:t>
    </dgm:pt>
    <dgm:pt modelId="{5EF3B4A5-A5D7-438C-B826-F1F5268FD08E}" type="parTrans" cxnId="{C21C04B5-0545-4D7A-B708-CFC2C3815D55}">
      <dgm:prSet/>
      <dgm:spPr/>
      <dgm:t>
        <a:bodyPr/>
        <a:lstStyle/>
        <a:p>
          <a:endParaRPr lang="es-MX" sz="1800" b="1"/>
        </a:p>
      </dgm:t>
    </dgm:pt>
    <dgm:pt modelId="{1A365EDA-EAF0-4D0F-BDE0-937392DE6381}" type="sibTrans" cxnId="{C21C04B5-0545-4D7A-B708-CFC2C3815D55}">
      <dgm:prSet/>
      <dgm:spPr/>
      <dgm:t>
        <a:bodyPr/>
        <a:lstStyle/>
        <a:p>
          <a:endParaRPr lang="es-MX" sz="1800" b="1"/>
        </a:p>
      </dgm:t>
    </dgm:pt>
    <dgm:pt modelId="{862994FC-8EEE-45BE-AEA0-BD41EDC86CC2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400" b="1" noProof="0" dirty="0" smtClean="0"/>
            <a:t>Established chronic patient control</a:t>
          </a:r>
          <a:endParaRPr lang="en-US" sz="1400" b="1" noProof="0" dirty="0"/>
        </a:p>
      </dgm:t>
    </dgm:pt>
    <dgm:pt modelId="{5D2AB93D-49F0-4981-8F8A-92CF9B3070A3}" type="parTrans" cxnId="{32A19FFF-D491-49C4-A084-4AC57BEEBA6A}">
      <dgm:prSet/>
      <dgm:spPr/>
      <dgm:t>
        <a:bodyPr/>
        <a:lstStyle/>
        <a:p>
          <a:endParaRPr lang="es-MX" sz="1800" b="1"/>
        </a:p>
      </dgm:t>
    </dgm:pt>
    <dgm:pt modelId="{2ECCA557-4952-4AAC-AE5B-7598E9533A7E}" type="sibTrans" cxnId="{32A19FFF-D491-49C4-A084-4AC57BEEBA6A}">
      <dgm:prSet/>
      <dgm:spPr/>
      <dgm:t>
        <a:bodyPr/>
        <a:lstStyle/>
        <a:p>
          <a:endParaRPr lang="es-MX" sz="1800" b="1"/>
        </a:p>
      </dgm:t>
    </dgm:pt>
    <dgm:pt modelId="{C4745FDF-470B-4377-B6FF-7D85BC0E0DE3}">
      <dgm:prSet phldrT="[Texto]" custT="1"/>
      <dgm:spPr>
        <a:solidFill>
          <a:srgbClr val="FFFF00">
            <a:alpha val="40000"/>
          </a:srgbClr>
        </a:solidFill>
      </dgm:spPr>
      <dgm:t>
        <a:bodyPr/>
        <a:lstStyle/>
        <a:p>
          <a:r>
            <a:rPr lang="en-US" sz="1400" b="1" noProof="0" dirty="0" smtClean="0"/>
            <a:t>Newly Diagnosed Case</a:t>
          </a:r>
          <a:endParaRPr lang="en-US" sz="1400" b="1" noProof="0" dirty="0"/>
        </a:p>
      </dgm:t>
    </dgm:pt>
    <dgm:pt modelId="{5E11304F-BD98-4075-B9A6-1C808769461A}" type="parTrans" cxnId="{DF745FB6-7789-4545-AC2D-D5CD0E4FA251}">
      <dgm:prSet/>
      <dgm:spPr/>
      <dgm:t>
        <a:bodyPr/>
        <a:lstStyle/>
        <a:p>
          <a:endParaRPr lang="es-MX" sz="1800" b="1"/>
        </a:p>
      </dgm:t>
    </dgm:pt>
    <dgm:pt modelId="{98E68DA9-C184-4D03-BEC9-6020F1C5AD7E}" type="sibTrans" cxnId="{DF745FB6-7789-4545-AC2D-D5CD0E4FA251}">
      <dgm:prSet/>
      <dgm:spPr/>
      <dgm:t>
        <a:bodyPr/>
        <a:lstStyle/>
        <a:p>
          <a:endParaRPr lang="es-MX" sz="1800" b="1"/>
        </a:p>
      </dgm:t>
    </dgm:pt>
    <dgm:pt modelId="{B13C577D-7993-441D-92BC-E0D5ECBE52BE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400" b="1" noProof="0" dirty="0" smtClean="0">
              <a:solidFill>
                <a:schemeClr val="tx1"/>
              </a:solidFill>
            </a:rPr>
            <a:t>Promotion of healthy life styles and enabling environments</a:t>
          </a:r>
          <a:endParaRPr lang="en-US" sz="1400" b="1" noProof="0" dirty="0">
            <a:solidFill>
              <a:schemeClr val="tx1"/>
            </a:solidFill>
          </a:endParaRPr>
        </a:p>
      </dgm:t>
    </dgm:pt>
    <dgm:pt modelId="{986AE7FA-A343-4B62-AC81-E271DC7A15EB}" type="parTrans" cxnId="{4BA6C2B5-834A-4F0A-AF3E-BA4F1DBDC835}">
      <dgm:prSet/>
      <dgm:spPr/>
      <dgm:t>
        <a:bodyPr/>
        <a:lstStyle/>
        <a:p>
          <a:endParaRPr lang="es-MX" sz="1800" b="1"/>
        </a:p>
      </dgm:t>
    </dgm:pt>
    <dgm:pt modelId="{C60ACB86-A0B8-4360-90D4-88031931337A}" type="sibTrans" cxnId="{4BA6C2B5-834A-4F0A-AF3E-BA4F1DBDC835}">
      <dgm:prSet/>
      <dgm:spPr/>
      <dgm:t>
        <a:bodyPr/>
        <a:lstStyle/>
        <a:p>
          <a:endParaRPr lang="es-MX" sz="1800" b="1"/>
        </a:p>
      </dgm:t>
    </dgm:pt>
    <dgm:pt modelId="{0BE201F6-CDCA-41B1-A218-EFB0490CB390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400" b="1" noProof="0" dirty="0" smtClean="0"/>
            <a:t>Prevention programs</a:t>
          </a:r>
          <a:endParaRPr lang="en-US" sz="1400" b="1" noProof="0" dirty="0"/>
        </a:p>
      </dgm:t>
    </dgm:pt>
    <dgm:pt modelId="{523B9CC9-D961-4A40-BE75-73BD21A7A0AC}" type="parTrans" cxnId="{1B9E3143-1314-4610-BCBA-890F2D0DB20A}">
      <dgm:prSet/>
      <dgm:spPr/>
      <dgm:t>
        <a:bodyPr/>
        <a:lstStyle/>
        <a:p>
          <a:endParaRPr lang="es-MX" sz="1800" b="1"/>
        </a:p>
      </dgm:t>
    </dgm:pt>
    <dgm:pt modelId="{5CB82A05-C9E3-4D97-A23A-469A85352691}" type="sibTrans" cxnId="{1B9E3143-1314-4610-BCBA-890F2D0DB20A}">
      <dgm:prSet/>
      <dgm:spPr/>
      <dgm:t>
        <a:bodyPr/>
        <a:lstStyle/>
        <a:p>
          <a:endParaRPr lang="es-MX" sz="1800" b="1"/>
        </a:p>
      </dgm:t>
    </dgm:pt>
    <dgm:pt modelId="{90FC9BBD-B216-40A9-9277-84C4A3F067C6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400" b="1" noProof="0" dirty="0" smtClean="0"/>
            <a:t>Systematic screening </a:t>
          </a:r>
          <a:endParaRPr lang="en-US" sz="1400" b="1" noProof="0" dirty="0"/>
        </a:p>
      </dgm:t>
    </dgm:pt>
    <dgm:pt modelId="{236D30F5-9C4E-485E-A9AD-47A8416E40D2}" type="parTrans" cxnId="{CC81D951-3266-492B-894E-2FDAAF762D50}">
      <dgm:prSet/>
      <dgm:spPr/>
      <dgm:t>
        <a:bodyPr/>
        <a:lstStyle/>
        <a:p>
          <a:endParaRPr lang="es-MX" sz="1800" b="1"/>
        </a:p>
      </dgm:t>
    </dgm:pt>
    <dgm:pt modelId="{AAD212D9-8DC2-4FB3-A728-1B691F5050ED}" type="sibTrans" cxnId="{CC81D951-3266-492B-894E-2FDAAF762D50}">
      <dgm:prSet/>
      <dgm:spPr/>
      <dgm:t>
        <a:bodyPr/>
        <a:lstStyle/>
        <a:p>
          <a:endParaRPr lang="es-MX" sz="1800" b="1"/>
        </a:p>
      </dgm:t>
    </dgm:pt>
    <dgm:pt modelId="{4CC81B6D-059F-4763-A661-5E4F827E6B2C}" type="pres">
      <dgm:prSet presAssocID="{828CE651-4C79-45EA-BBF9-6BB139B46CFD}" presName="Name0" presStyleCnt="0">
        <dgm:presLayoutVars>
          <dgm:dir/>
          <dgm:animLvl val="lvl"/>
          <dgm:resizeHandles val="exact"/>
        </dgm:presLayoutVars>
      </dgm:prSet>
      <dgm:spPr/>
    </dgm:pt>
    <dgm:pt modelId="{00541734-8624-43AC-812F-C595CEF3CB61}" type="pres">
      <dgm:prSet presAssocID="{1DE4A8B0-CAE6-4B87-BEB7-CE75D1FAB5F1}" presName="Name8" presStyleCnt="0"/>
      <dgm:spPr/>
    </dgm:pt>
    <dgm:pt modelId="{64DB4A2C-112C-44CD-8716-3668311A91A0}" type="pres">
      <dgm:prSet presAssocID="{1DE4A8B0-CAE6-4B87-BEB7-CE75D1FAB5F1}" presName="level" presStyleLbl="node1" presStyleIdx="0" presStyleCnt="6" custScaleY="48611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C54E930-6669-432F-BE87-69823A8AD0C4}" type="pres">
      <dgm:prSet presAssocID="{1DE4A8B0-CAE6-4B87-BEB7-CE75D1FAB5F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29C315C-950A-41C1-BD43-FAFDCB466773}" type="pres">
      <dgm:prSet presAssocID="{862994FC-8EEE-45BE-AEA0-BD41EDC86CC2}" presName="Name8" presStyleCnt="0"/>
      <dgm:spPr/>
    </dgm:pt>
    <dgm:pt modelId="{06FAA315-6BE3-4DAF-8540-E98BF71CB8A8}" type="pres">
      <dgm:prSet presAssocID="{862994FC-8EEE-45BE-AEA0-BD41EDC86CC2}" presName="level" presStyleLbl="node1" presStyleIdx="1" presStyleCnt="6" custScaleY="1856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0A282B3-61E0-41AC-B94B-947E3045E655}" type="pres">
      <dgm:prSet presAssocID="{862994FC-8EEE-45BE-AEA0-BD41EDC86CC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FA2990C-D998-4D95-8E13-7EE50A40CDC8}" type="pres">
      <dgm:prSet presAssocID="{C4745FDF-470B-4377-B6FF-7D85BC0E0DE3}" presName="Name8" presStyleCnt="0"/>
      <dgm:spPr/>
    </dgm:pt>
    <dgm:pt modelId="{3B64ADE0-5F80-42C9-9772-15FBA1CF6CDC}" type="pres">
      <dgm:prSet presAssocID="{C4745FDF-470B-4377-B6FF-7D85BC0E0DE3}" presName="level" presStyleLbl="node1" presStyleIdx="2" presStyleCnt="6" custScaleY="729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74EFC7-FDF4-467E-87ED-DE49E70138A8}" type="pres">
      <dgm:prSet presAssocID="{C4745FDF-470B-4377-B6FF-7D85BC0E0DE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9C039F-5212-4914-908C-BECE8874CBBE}" type="pres">
      <dgm:prSet presAssocID="{90FC9BBD-B216-40A9-9277-84C4A3F067C6}" presName="Name8" presStyleCnt="0"/>
      <dgm:spPr/>
    </dgm:pt>
    <dgm:pt modelId="{860084FA-A99D-45B8-AC3F-CEAD14F9E1C9}" type="pres">
      <dgm:prSet presAssocID="{90FC9BBD-B216-40A9-9277-84C4A3F067C6}" presName="level" presStyleLbl="node1" presStyleIdx="3" presStyleCnt="6" custScaleY="1292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3D0883A-BE95-4F63-B118-CA0B9A529247}" type="pres">
      <dgm:prSet presAssocID="{90FC9BBD-B216-40A9-9277-84C4A3F067C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CA10B14-2216-4D0E-B7D2-E6D2980DEAF8}" type="pres">
      <dgm:prSet presAssocID="{0BE201F6-CDCA-41B1-A218-EFB0490CB390}" presName="Name8" presStyleCnt="0"/>
      <dgm:spPr/>
    </dgm:pt>
    <dgm:pt modelId="{3247C5AF-A848-4B81-9A72-3889169638C9}" type="pres">
      <dgm:prSet presAssocID="{0BE201F6-CDCA-41B1-A218-EFB0490CB390}" presName="level" presStyleLbl="node1" presStyleIdx="4" presStyleCnt="6" custScaleY="1545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EFE95C-A9B6-4781-BFC8-D5F513D9A119}" type="pres">
      <dgm:prSet presAssocID="{0BE201F6-CDCA-41B1-A218-EFB0490CB39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777EFC9-0D4E-40D2-B82C-C80BC48D301D}" type="pres">
      <dgm:prSet presAssocID="{B13C577D-7993-441D-92BC-E0D5ECBE52BE}" presName="Name8" presStyleCnt="0"/>
      <dgm:spPr/>
    </dgm:pt>
    <dgm:pt modelId="{AA5CE86D-2E10-4A1C-BACA-7A039A6149A5}" type="pres">
      <dgm:prSet presAssocID="{B13C577D-7993-441D-92BC-E0D5ECBE52BE}" presName="level" presStyleLbl="node1" presStyleIdx="5" presStyleCnt="6" custScaleY="14987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6486C6C-FAA9-4129-806E-5637FA50443A}" type="pres">
      <dgm:prSet presAssocID="{B13C577D-7993-441D-92BC-E0D5ECBE52B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B9E3143-1314-4610-BCBA-890F2D0DB20A}" srcId="{828CE651-4C79-45EA-BBF9-6BB139B46CFD}" destId="{0BE201F6-CDCA-41B1-A218-EFB0490CB390}" srcOrd="4" destOrd="0" parTransId="{523B9CC9-D961-4A40-BE75-73BD21A7A0AC}" sibTransId="{5CB82A05-C9E3-4D97-A23A-469A85352691}"/>
    <dgm:cxn modelId="{C21C04B5-0545-4D7A-B708-CFC2C3815D55}" srcId="{828CE651-4C79-45EA-BBF9-6BB139B46CFD}" destId="{1DE4A8B0-CAE6-4B87-BEB7-CE75D1FAB5F1}" srcOrd="0" destOrd="0" parTransId="{5EF3B4A5-A5D7-438C-B826-F1F5268FD08E}" sibTransId="{1A365EDA-EAF0-4D0F-BDE0-937392DE6381}"/>
    <dgm:cxn modelId="{6C0FB655-B871-4904-ADE8-7742EFD9A7A1}" type="presOf" srcId="{1DE4A8B0-CAE6-4B87-BEB7-CE75D1FAB5F1}" destId="{64DB4A2C-112C-44CD-8716-3668311A91A0}" srcOrd="0" destOrd="0" presId="urn:microsoft.com/office/officeart/2005/8/layout/pyramid1"/>
    <dgm:cxn modelId="{32A19FFF-D491-49C4-A084-4AC57BEEBA6A}" srcId="{828CE651-4C79-45EA-BBF9-6BB139B46CFD}" destId="{862994FC-8EEE-45BE-AEA0-BD41EDC86CC2}" srcOrd="1" destOrd="0" parTransId="{5D2AB93D-49F0-4981-8F8A-92CF9B3070A3}" sibTransId="{2ECCA557-4952-4AAC-AE5B-7598E9533A7E}"/>
    <dgm:cxn modelId="{C0584159-19CE-41D7-8B58-4F407717505B}" type="presOf" srcId="{90FC9BBD-B216-40A9-9277-84C4A3F067C6}" destId="{860084FA-A99D-45B8-AC3F-CEAD14F9E1C9}" srcOrd="0" destOrd="0" presId="urn:microsoft.com/office/officeart/2005/8/layout/pyramid1"/>
    <dgm:cxn modelId="{9D67CB61-0A05-4B70-A70F-7D043F2E6E3E}" type="presOf" srcId="{90FC9BBD-B216-40A9-9277-84C4A3F067C6}" destId="{F3D0883A-BE95-4F63-B118-CA0B9A529247}" srcOrd="1" destOrd="0" presId="urn:microsoft.com/office/officeart/2005/8/layout/pyramid1"/>
    <dgm:cxn modelId="{DF745FB6-7789-4545-AC2D-D5CD0E4FA251}" srcId="{828CE651-4C79-45EA-BBF9-6BB139B46CFD}" destId="{C4745FDF-470B-4377-B6FF-7D85BC0E0DE3}" srcOrd="2" destOrd="0" parTransId="{5E11304F-BD98-4075-B9A6-1C808769461A}" sibTransId="{98E68DA9-C184-4D03-BEC9-6020F1C5AD7E}"/>
    <dgm:cxn modelId="{DF6868E8-9213-4126-9EE7-B033897976C0}" type="presOf" srcId="{862994FC-8EEE-45BE-AEA0-BD41EDC86CC2}" destId="{06FAA315-6BE3-4DAF-8540-E98BF71CB8A8}" srcOrd="0" destOrd="0" presId="urn:microsoft.com/office/officeart/2005/8/layout/pyramid1"/>
    <dgm:cxn modelId="{98DBE3D1-0F65-47FF-8729-C2F2DE10356D}" type="presOf" srcId="{C4745FDF-470B-4377-B6FF-7D85BC0E0DE3}" destId="{3B64ADE0-5F80-42C9-9772-15FBA1CF6CDC}" srcOrd="0" destOrd="0" presId="urn:microsoft.com/office/officeart/2005/8/layout/pyramid1"/>
    <dgm:cxn modelId="{1E23BA3C-B6F9-4BB8-9B1B-419C787B430E}" type="presOf" srcId="{B13C577D-7993-441D-92BC-E0D5ECBE52BE}" destId="{AA5CE86D-2E10-4A1C-BACA-7A039A6149A5}" srcOrd="0" destOrd="0" presId="urn:microsoft.com/office/officeart/2005/8/layout/pyramid1"/>
    <dgm:cxn modelId="{BAF81C8A-B46D-4FE9-A3EE-E62610E3F8A5}" type="presOf" srcId="{0BE201F6-CDCA-41B1-A218-EFB0490CB390}" destId="{9CEFE95C-A9B6-4781-BFC8-D5F513D9A119}" srcOrd="1" destOrd="0" presId="urn:microsoft.com/office/officeart/2005/8/layout/pyramid1"/>
    <dgm:cxn modelId="{4BA6C2B5-834A-4F0A-AF3E-BA4F1DBDC835}" srcId="{828CE651-4C79-45EA-BBF9-6BB139B46CFD}" destId="{B13C577D-7993-441D-92BC-E0D5ECBE52BE}" srcOrd="5" destOrd="0" parTransId="{986AE7FA-A343-4B62-AC81-E271DC7A15EB}" sibTransId="{C60ACB86-A0B8-4360-90D4-88031931337A}"/>
    <dgm:cxn modelId="{10941FFE-5C6C-4AA9-8AE2-7165D2AC1A0A}" type="presOf" srcId="{0BE201F6-CDCA-41B1-A218-EFB0490CB390}" destId="{3247C5AF-A848-4B81-9A72-3889169638C9}" srcOrd="0" destOrd="0" presId="urn:microsoft.com/office/officeart/2005/8/layout/pyramid1"/>
    <dgm:cxn modelId="{3CDEBE66-F20C-4018-BD52-6EC32B1FCE23}" type="presOf" srcId="{828CE651-4C79-45EA-BBF9-6BB139B46CFD}" destId="{4CC81B6D-059F-4763-A661-5E4F827E6B2C}" srcOrd="0" destOrd="0" presId="urn:microsoft.com/office/officeart/2005/8/layout/pyramid1"/>
    <dgm:cxn modelId="{A5892DBC-BA5D-4ED6-B584-34749BB69517}" type="presOf" srcId="{B13C577D-7993-441D-92BC-E0D5ECBE52BE}" destId="{66486C6C-FAA9-4129-806E-5637FA50443A}" srcOrd="1" destOrd="0" presId="urn:microsoft.com/office/officeart/2005/8/layout/pyramid1"/>
    <dgm:cxn modelId="{42846F5E-A095-4406-A6B3-0EE6A59698CE}" type="presOf" srcId="{862994FC-8EEE-45BE-AEA0-BD41EDC86CC2}" destId="{00A282B3-61E0-41AC-B94B-947E3045E655}" srcOrd="1" destOrd="0" presId="urn:microsoft.com/office/officeart/2005/8/layout/pyramid1"/>
    <dgm:cxn modelId="{56716EC7-137B-42FD-BF09-767E0B4B69F0}" type="presOf" srcId="{C4745FDF-470B-4377-B6FF-7D85BC0E0DE3}" destId="{2E74EFC7-FDF4-467E-87ED-DE49E70138A8}" srcOrd="1" destOrd="0" presId="urn:microsoft.com/office/officeart/2005/8/layout/pyramid1"/>
    <dgm:cxn modelId="{CC81D951-3266-492B-894E-2FDAAF762D50}" srcId="{828CE651-4C79-45EA-BBF9-6BB139B46CFD}" destId="{90FC9BBD-B216-40A9-9277-84C4A3F067C6}" srcOrd="3" destOrd="0" parTransId="{236D30F5-9C4E-485E-A9AD-47A8416E40D2}" sibTransId="{AAD212D9-8DC2-4FB3-A728-1B691F5050ED}"/>
    <dgm:cxn modelId="{AA99DD99-259F-4E15-A6B3-019AA7F9BF8F}" type="presOf" srcId="{1DE4A8B0-CAE6-4B87-BEB7-CE75D1FAB5F1}" destId="{4C54E930-6669-432F-BE87-69823A8AD0C4}" srcOrd="1" destOrd="0" presId="urn:microsoft.com/office/officeart/2005/8/layout/pyramid1"/>
    <dgm:cxn modelId="{534404AD-A0C0-4FFF-A96A-0190F0AD7FCC}" type="presParOf" srcId="{4CC81B6D-059F-4763-A661-5E4F827E6B2C}" destId="{00541734-8624-43AC-812F-C595CEF3CB61}" srcOrd="0" destOrd="0" presId="urn:microsoft.com/office/officeart/2005/8/layout/pyramid1"/>
    <dgm:cxn modelId="{A4F3C12A-9270-4862-A3BC-6408F84870D1}" type="presParOf" srcId="{00541734-8624-43AC-812F-C595CEF3CB61}" destId="{64DB4A2C-112C-44CD-8716-3668311A91A0}" srcOrd="0" destOrd="0" presId="urn:microsoft.com/office/officeart/2005/8/layout/pyramid1"/>
    <dgm:cxn modelId="{2C98B6E6-814E-4EE4-96FF-28CABC6B5629}" type="presParOf" srcId="{00541734-8624-43AC-812F-C595CEF3CB61}" destId="{4C54E930-6669-432F-BE87-69823A8AD0C4}" srcOrd="1" destOrd="0" presId="urn:microsoft.com/office/officeart/2005/8/layout/pyramid1"/>
    <dgm:cxn modelId="{B0FB453C-C849-4C6B-89BE-6518D3DEDA32}" type="presParOf" srcId="{4CC81B6D-059F-4763-A661-5E4F827E6B2C}" destId="{C29C315C-950A-41C1-BD43-FAFDCB466773}" srcOrd="1" destOrd="0" presId="urn:microsoft.com/office/officeart/2005/8/layout/pyramid1"/>
    <dgm:cxn modelId="{6F61A57B-3CCD-4D04-915E-E7D1D6BC5207}" type="presParOf" srcId="{C29C315C-950A-41C1-BD43-FAFDCB466773}" destId="{06FAA315-6BE3-4DAF-8540-E98BF71CB8A8}" srcOrd="0" destOrd="0" presId="urn:microsoft.com/office/officeart/2005/8/layout/pyramid1"/>
    <dgm:cxn modelId="{A44D4B4D-9AA0-4120-A642-6D8064A8C63C}" type="presParOf" srcId="{C29C315C-950A-41C1-BD43-FAFDCB466773}" destId="{00A282B3-61E0-41AC-B94B-947E3045E655}" srcOrd="1" destOrd="0" presId="urn:microsoft.com/office/officeart/2005/8/layout/pyramid1"/>
    <dgm:cxn modelId="{B9F31FA1-5699-412B-BCCD-383CB62669EE}" type="presParOf" srcId="{4CC81B6D-059F-4763-A661-5E4F827E6B2C}" destId="{4FA2990C-D998-4D95-8E13-7EE50A40CDC8}" srcOrd="2" destOrd="0" presId="urn:microsoft.com/office/officeart/2005/8/layout/pyramid1"/>
    <dgm:cxn modelId="{B7C0BACA-1113-400C-9FBE-4AD848E935E3}" type="presParOf" srcId="{4FA2990C-D998-4D95-8E13-7EE50A40CDC8}" destId="{3B64ADE0-5F80-42C9-9772-15FBA1CF6CDC}" srcOrd="0" destOrd="0" presId="urn:microsoft.com/office/officeart/2005/8/layout/pyramid1"/>
    <dgm:cxn modelId="{A3C68DC4-56E8-49A9-A531-B78E652E949C}" type="presParOf" srcId="{4FA2990C-D998-4D95-8E13-7EE50A40CDC8}" destId="{2E74EFC7-FDF4-467E-87ED-DE49E70138A8}" srcOrd="1" destOrd="0" presId="urn:microsoft.com/office/officeart/2005/8/layout/pyramid1"/>
    <dgm:cxn modelId="{969CD742-9C62-484C-AD4F-5F9B346A6739}" type="presParOf" srcId="{4CC81B6D-059F-4763-A661-5E4F827E6B2C}" destId="{729C039F-5212-4914-908C-BECE8874CBBE}" srcOrd="3" destOrd="0" presId="urn:microsoft.com/office/officeart/2005/8/layout/pyramid1"/>
    <dgm:cxn modelId="{6E230AD2-3414-479B-B72D-097DA2779A08}" type="presParOf" srcId="{729C039F-5212-4914-908C-BECE8874CBBE}" destId="{860084FA-A99D-45B8-AC3F-CEAD14F9E1C9}" srcOrd="0" destOrd="0" presId="urn:microsoft.com/office/officeart/2005/8/layout/pyramid1"/>
    <dgm:cxn modelId="{5D411C69-6309-4A72-9EAA-7529933D761F}" type="presParOf" srcId="{729C039F-5212-4914-908C-BECE8874CBBE}" destId="{F3D0883A-BE95-4F63-B118-CA0B9A529247}" srcOrd="1" destOrd="0" presId="urn:microsoft.com/office/officeart/2005/8/layout/pyramid1"/>
    <dgm:cxn modelId="{3D201785-D2F4-406A-994B-0A2BD884E946}" type="presParOf" srcId="{4CC81B6D-059F-4763-A661-5E4F827E6B2C}" destId="{1CA10B14-2216-4D0E-B7D2-E6D2980DEAF8}" srcOrd="4" destOrd="0" presId="urn:microsoft.com/office/officeart/2005/8/layout/pyramid1"/>
    <dgm:cxn modelId="{51989EF3-99DC-4A0E-834D-F4093F3D99C3}" type="presParOf" srcId="{1CA10B14-2216-4D0E-B7D2-E6D2980DEAF8}" destId="{3247C5AF-A848-4B81-9A72-3889169638C9}" srcOrd="0" destOrd="0" presId="urn:microsoft.com/office/officeart/2005/8/layout/pyramid1"/>
    <dgm:cxn modelId="{D81CC476-E06D-404B-9849-D04AD5A4C9EE}" type="presParOf" srcId="{1CA10B14-2216-4D0E-B7D2-E6D2980DEAF8}" destId="{9CEFE95C-A9B6-4781-BFC8-D5F513D9A119}" srcOrd="1" destOrd="0" presId="urn:microsoft.com/office/officeart/2005/8/layout/pyramid1"/>
    <dgm:cxn modelId="{73731105-8217-4861-9A2B-EDEE76C3D57D}" type="presParOf" srcId="{4CC81B6D-059F-4763-A661-5E4F827E6B2C}" destId="{E777EFC9-0D4E-40D2-B82C-C80BC48D301D}" srcOrd="5" destOrd="0" presId="urn:microsoft.com/office/officeart/2005/8/layout/pyramid1"/>
    <dgm:cxn modelId="{725EE217-424F-4A12-822C-5D968CD1DB47}" type="presParOf" srcId="{E777EFC9-0D4E-40D2-B82C-C80BC48D301D}" destId="{AA5CE86D-2E10-4A1C-BACA-7A039A6149A5}" srcOrd="0" destOrd="0" presId="urn:microsoft.com/office/officeart/2005/8/layout/pyramid1"/>
    <dgm:cxn modelId="{E52DCC4F-0207-46C5-9698-E52E1D87ED25}" type="presParOf" srcId="{E777EFC9-0D4E-40D2-B82C-C80BC48D301D}" destId="{66486C6C-FAA9-4129-806E-5637FA50443A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DB4A2C-112C-44CD-8716-3668311A91A0}">
      <dsp:nvSpPr>
        <dsp:cNvPr id="0" name=""/>
        <dsp:cNvSpPr/>
      </dsp:nvSpPr>
      <dsp:spPr>
        <a:xfrm>
          <a:off x="1313283" y="0"/>
          <a:ext cx="1844633" cy="1503470"/>
        </a:xfrm>
        <a:prstGeom prst="trapezoid">
          <a:avLst>
            <a:gd name="adj" fmla="val 61346"/>
          </a:avLst>
        </a:prstGeom>
        <a:solidFill>
          <a:srgbClr val="FF0000">
            <a:alpha val="4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noProof="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noProof="0" dirty="0" smtClean="0"/>
        </a:p>
        <a:p>
          <a:pPr lvl="0" algn="ctr" defTabSz="6223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endParaRPr lang="en-US" sz="1400" b="1" kern="1200" noProof="0" dirty="0" smtClean="0"/>
        </a:p>
        <a:p>
          <a:pPr lvl="0" algn="ctr" defTabSz="6223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Complicated </a:t>
          </a:r>
        </a:p>
        <a:p>
          <a:pPr lvl="0" algn="ctr" defTabSz="6223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case with </a:t>
          </a:r>
        </a:p>
        <a:p>
          <a:pPr lvl="0" algn="ctr" defTabSz="6223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comorbidities</a:t>
          </a:r>
          <a:endParaRPr lang="en-US" sz="1400" b="1" kern="1200" noProof="0" dirty="0"/>
        </a:p>
      </dsp:txBody>
      <dsp:txXfrm>
        <a:off x="1313283" y="0"/>
        <a:ext cx="1844633" cy="1503470"/>
      </dsp:txXfrm>
    </dsp:sp>
    <dsp:sp modelId="{06FAA315-6BE3-4DAF-8540-E98BF71CB8A8}">
      <dsp:nvSpPr>
        <dsp:cNvPr id="0" name=""/>
        <dsp:cNvSpPr/>
      </dsp:nvSpPr>
      <dsp:spPr>
        <a:xfrm>
          <a:off x="961136" y="1503470"/>
          <a:ext cx="2548927" cy="574034"/>
        </a:xfrm>
        <a:prstGeom prst="trapezoid">
          <a:avLst>
            <a:gd name="adj" fmla="val 61346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Established chronic patient control</a:t>
          </a:r>
          <a:endParaRPr lang="en-US" sz="1400" b="1" kern="1200" noProof="0" dirty="0"/>
        </a:p>
      </dsp:txBody>
      <dsp:txXfrm>
        <a:off x="1407198" y="1503470"/>
        <a:ext cx="1656802" cy="574034"/>
      </dsp:txXfrm>
    </dsp:sp>
    <dsp:sp modelId="{3B64ADE0-5F80-42C9-9772-15FBA1CF6CDC}">
      <dsp:nvSpPr>
        <dsp:cNvPr id="0" name=""/>
        <dsp:cNvSpPr/>
      </dsp:nvSpPr>
      <dsp:spPr>
        <a:xfrm>
          <a:off x="822668" y="2077505"/>
          <a:ext cx="2825863" cy="225716"/>
        </a:xfrm>
        <a:prstGeom prst="trapezoid">
          <a:avLst>
            <a:gd name="adj" fmla="val 61346"/>
          </a:avLst>
        </a:prstGeom>
        <a:solidFill>
          <a:srgbClr val="FFFF00">
            <a:alpha val="4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Newly Diagnosed Case</a:t>
          </a:r>
          <a:endParaRPr lang="en-US" sz="1400" b="1" kern="1200" noProof="0" dirty="0"/>
        </a:p>
      </dsp:txBody>
      <dsp:txXfrm>
        <a:off x="1317194" y="2077505"/>
        <a:ext cx="1836810" cy="225716"/>
      </dsp:txXfrm>
    </dsp:sp>
    <dsp:sp modelId="{860084FA-A99D-45B8-AC3F-CEAD14F9E1C9}">
      <dsp:nvSpPr>
        <dsp:cNvPr id="0" name=""/>
        <dsp:cNvSpPr/>
      </dsp:nvSpPr>
      <dsp:spPr>
        <a:xfrm>
          <a:off x="577493" y="2303222"/>
          <a:ext cx="3316212" cy="399659"/>
        </a:xfrm>
        <a:prstGeom prst="trapezoid">
          <a:avLst>
            <a:gd name="adj" fmla="val 61346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Early detection </a:t>
          </a:r>
          <a:endParaRPr lang="en-US" sz="1400" b="1" kern="1200" noProof="0" dirty="0"/>
        </a:p>
      </dsp:txBody>
      <dsp:txXfrm>
        <a:off x="1157831" y="2303222"/>
        <a:ext cx="2155537" cy="399659"/>
      </dsp:txXfrm>
    </dsp:sp>
    <dsp:sp modelId="{3247C5AF-A848-4B81-9A72-3889169638C9}">
      <dsp:nvSpPr>
        <dsp:cNvPr id="0" name=""/>
        <dsp:cNvSpPr/>
      </dsp:nvSpPr>
      <dsp:spPr>
        <a:xfrm>
          <a:off x="284354" y="2702881"/>
          <a:ext cx="3902490" cy="477846"/>
        </a:xfrm>
        <a:prstGeom prst="trapezoid">
          <a:avLst>
            <a:gd name="adj" fmla="val 61346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Prevention programs</a:t>
          </a:r>
          <a:endParaRPr lang="en-US" sz="1400" b="1" kern="1200" noProof="0" dirty="0"/>
        </a:p>
      </dsp:txBody>
      <dsp:txXfrm>
        <a:off x="967290" y="2702881"/>
        <a:ext cx="2536618" cy="477846"/>
      </dsp:txXfrm>
    </dsp:sp>
    <dsp:sp modelId="{AA5CE86D-2E10-4A1C-BACA-7A039A6149A5}">
      <dsp:nvSpPr>
        <dsp:cNvPr id="0" name=""/>
        <dsp:cNvSpPr/>
      </dsp:nvSpPr>
      <dsp:spPr>
        <a:xfrm>
          <a:off x="0" y="3180728"/>
          <a:ext cx="4471199" cy="463527"/>
        </a:xfrm>
        <a:prstGeom prst="trapezoid">
          <a:avLst>
            <a:gd name="adj" fmla="val 61346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>
              <a:solidFill>
                <a:schemeClr val="tx1"/>
              </a:solidFill>
            </a:rPr>
            <a:t>Promotion of healthy life styles and enabling healthy environments</a:t>
          </a:r>
          <a:endParaRPr lang="en-US" sz="1400" b="1" kern="1200" noProof="0" dirty="0">
            <a:solidFill>
              <a:schemeClr val="tx1"/>
            </a:solidFill>
          </a:endParaRPr>
        </a:p>
      </dsp:txBody>
      <dsp:txXfrm>
        <a:off x="782460" y="3180728"/>
        <a:ext cx="2906280" cy="4635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DB4A2C-112C-44CD-8716-3668311A91A0}">
      <dsp:nvSpPr>
        <dsp:cNvPr id="0" name=""/>
        <dsp:cNvSpPr/>
      </dsp:nvSpPr>
      <dsp:spPr>
        <a:xfrm>
          <a:off x="1313283" y="0"/>
          <a:ext cx="1844633" cy="1503470"/>
        </a:xfrm>
        <a:prstGeom prst="trapezoid">
          <a:avLst>
            <a:gd name="adj" fmla="val 61346"/>
          </a:avLst>
        </a:prstGeom>
        <a:solidFill>
          <a:srgbClr val="FF0000">
            <a:alpha val="4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noProof="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noProof="0" dirty="0" smtClean="0"/>
        </a:p>
        <a:p>
          <a:pPr lvl="0" algn="ctr" defTabSz="6223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endParaRPr lang="en-US" sz="1400" b="1" kern="1200" noProof="0" dirty="0" smtClean="0"/>
        </a:p>
        <a:p>
          <a:pPr lvl="0" algn="ctr" defTabSz="6223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Complicated </a:t>
          </a:r>
        </a:p>
        <a:p>
          <a:pPr lvl="0" algn="ctr" defTabSz="6223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case with </a:t>
          </a:r>
        </a:p>
        <a:p>
          <a:pPr lvl="0" algn="ctr" defTabSz="6223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comorbidities</a:t>
          </a:r>
          <a:endParaRPr lang="en-US" sz="1400" b="1" kern="1200" noProof="0" dirty="0"/>
        </a:p>
      </dsp:txBody>
      <dsp:txXfrm>
        <a:off x="1313283" y="0"/>
        <a:ext cx="1844633" cy="1503470"/>
      </dsp:txXfrm>
    </dsp:sp>
    <dsp:sp modelId="{06FAA315-6BE3-4DAF-8540-E98BF71CB8A8}">
      <dsp:nvSpPr>
        <dsp:cNvPr id="0" name=""/>
        <dsp:cNvSpPr/>
      </dsp:nvSpPr>
      <dsp:spPr>
        <a:xfrm>
          <a:off x="961136" y="1503470"/>
          <a:ext cx="2548927" cy="574034"/>
        </a:xfrm>
        <a:prstGeom prst="trapezoid">
          <a:avLst>
            <a:gd name="adj" fmla="val 61346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Established chronic patient control</a:t>
          </a:r>
          <a:endParaRPr lang="en-US" sz="1400" b="1" kern="1200" noProof="0" dirty="0"/>
        </a:p>
      </dsp:txBody>
      <dsp:txXfrm>
        <a:off x="1407198" y="1503470"/>
        <a:ext cx="1656802" cy="574034"/>
      </dsp:txXfrm>
    </dsp:sp>
    <dsp:sp modelId="{3B64ADE0-5F80-42C9-9772-15FBA1CF6CDC}">
      <dsp:nvSpPr>
        <dsp:cNvPr id="0" name=""/>
        <dsp:cNvSpPr/>
      </dsp:nvSpPr>
      <dsp:spPr>
        <a:xfrm>
          <a:off x="822668" y="2077505"/>
          <a:ext cx="2825863" cy="225716"/>
        </a:xfrm>
        <a:prstGeom prst="trapezoid">
          <a:avLst>
            <a:gd name="adj" fmla="val 61346"/>
          </a:avLst>
        </a:prstGeom>
        <a:solidFill>
          <a:srgbClr val="FFFF00">
            <a:alpha val="4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Newly Diagnosed Case</a:t>
          </a:r>
          <a:endParaRPr lang="en-US" sz="1400" b="1" kern="1200" noProof="0" dirty="0"/>
        </a:p>
      </dsp:txBody>
      <dsp:txXfrm>
        <a:off x="1317194" y="2077505"/>
        <a:ext cx="1836810" cy="225716"/>
      </dsp:txXfrm>
    </dsp:sp>
    <dsp:sp modelId="{860084FA-A99D-45B8-AC3F-CEAD14F9E1C9}">
      <dsp:nvSpPr>
        <dsp:cNvPr id="0" name=""/>
        <dsp:cNvSpPr/>
      </dsp:nvSpPr>
      <dsp:spPr>
        <a:xfrm>
          <a:off x="577493" y="2303222"/>
          <a:ext cx="3316212" cy="399659"/>
        </a:xfrm>
        <a:prstGeom prst="trapezoid">
          <a:avLst>
            <a:gd name="adj" fmla="val 61346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Early detection </a:t>
          </a:r>
          <a:endParaRPr lang="en-US" sz="1400" b="1" kern="1200" noProof="0" dirty="0"/>
        </a:p>
      </dsp:txBody>
      <dsp:txXfrm>
        <a:off x="1157831" y="2303222"/>
        <a:ext cx="2155537" cy="399659"/>
      </dsp:txXfrm>
    </dsp:sp>
    <dsp:sp modelId="{3247C5AF-A848-4B81-9A72-3889169638C9}">
      <dsp:nvSpPr>
        <dsp:cNvPr id="0" name=""/>
        <dsp:cNvSpPr/>
      </dsp:nvSpPr>
      <dsp:spPr>
        <a:xfrm>
          <a:off x="284354" y="2702881"/>
          <a:ext cx="3902490" cy="477846"/>
        </a:xfrm>
        <a:prstGeom prst="trapezoid">
          <a:avLst>
            <a:gd name="adj" fmla="val 61346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Prevention programs</a:t>
          </a:r>
          <a:endParaRPr lang="en-US" sz="1400" b="1" kern="1200" noProof="0" dirty="0"/>
        </a:p>
      </dsp:txBody>
      <dsp:txXfrm>
        <a:off x="967290" y="2702881"/>
        <a:ext cx="2536618" cy="477846"/>
      </dsp:txXfrm>
    </dsp:sp>
    <dsp:sp modelId="{AA5CE86D-2E10-4A1C-BACA-7A039A6149A5}">
      <dsp:nvSpPr>
        <dsp:cNvPr id="0" name=""/>
        <dsp:cNvSpPr/>
      </dsp:nvSpPr>
      <dsp:spPr>
        <a:xfrm>
          <a:off x="0" y="3180728"/>
          <a:ext cx="4471199" cy="463527"/>
        </a:xfrm>
        <a:prstGeom prst="trapezoid">
          <a:avLst>
            <a:gd name="adj" fmla="val 61346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>
              <a:solidFill>
                <a:schemeClr val="tx1"/>
              </a:solidFill>
            </a:rPr>
            <a:t>Promotion of healthy life styles and enabling healthy environments</a:t>
          </a:r>
          <a:endParaRPr lang="en-US" sz="1400" b="1" kern="1200" noProof="0" dirty="0">
            <a:solidFill>
              <a:schemeClr val="tx1"/>
            </a:solidFill>
          </a:endParaRPr>
        </a:p>
      </dsp:txBody>
      <dsp:txXfrm>
        <a:off x="782460" y="3180728"/>
        <a:ext cx="2906280" cy="4635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DB4A2C-112C-44CD-8716-3668311A91A0}">
      <dsp:nvSpPr>
        <dsp:cNvPr id="0" name=""/>
        <dsp:cNvSpPr/>
      </dsp:nvSpPr>
      <dsp:spPr>
        <a:xfrm>
          <a:off x="1313283" y="0"/>
          <a:ext cx="1844633" cy="1503470"/>
        </a:xfrm>
        <a:prstGeom prst="trapezoid">
          <a:avLst>
            <a:gd name="adj" fmla="val 61346"/>
          </a:avLst>
        </a:prstGeom>
        <a:solidFill>
          <a:srgbClr val="FF0000">
            <a:alpha val="4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noProof="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noProof="0" dirty="0" smtClean="0"/>
        </a:p>
        <a:p>
          <a:pPr lvl="0" algn="ctr" defTabSz="6223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endParaRPr lang="en-US" sz="1400" b="1" kern="1200" noProof="0" dirty="0" smtClean="0"/>
        </a:p>
        <a:p>
          <a:pPr lvl="0" algn="ctr" defTabSz="6223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Complicated </a:t>
          </a:r>
        </a:p>
        <a:p>
          <a:pPr lvl="0" algn="ctr" defTabSz="6223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case with </a:t>
          </a:r>
        </a:p>
        <a:p>
          <a:pPr lvl="0" algn="ctr" defTabSz="6223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comorbidities</a:t>
          </a:r>
          <a:endParaRPr lang="en-US" sz="1400" b="1" kern="1200" noProof="0" dirty="0"/>
        </a:p>
      </dsp:txBody>
      <dsp:txXfrm>
        <a:off x="1313283" y="0"/>
        <a:ext cx="1844633" cy="1503470"/>
      </dsp:txXfrm>
    </dsp:sp>
    <dsp:sp modelId="{06FAA315-6BE3-4DAF-8540-E98BF71CB8A8}">
      <dsp:nvSpPr>
        <dsp:cNvPr id="0" name=""/>
        <dsp:cNvSpPr/>
      </dsp:nvSpPr>
      <dsp:spPr>
        <a:xfrm>
          <a:off x="961136" y="1503470"/>
          <a:ext cx="2548927" cy="574034"/>
        </a:xfrm>
        <a:prstGeom prst="trapezoid">
          <a:avLst>
            <a:gd name="adj" fmla="val 61346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Established chronic patient control</a:t>
          </a:r>
          <a:endParaRPr lang="en-US" sz="1400" b="1" kern="1200" noProof="0" dirty="0"/>
        </a:p>
      </dsp:txBody>
      <dsp:txXfrm>
        <a:off x="1407198" y="1503470"/>
        <a:ext cx="1656802" cy="574034"/>
      </dsp:txXfrm>
    </dsp:sp>
    <dsp:sp modelId="{3B64ADE0-5F80-42C9-9772-15FBA1CF6CDC}">
      <dsp:nvSpPr>
        <dsp:cNvPr id="0" name=""/>
        <dsp:cNvSpPr/>
      </dsp:nvSpPr>
      <dsp:spPr>
        <a:xfrm>
          <a:off x="822668" y="2077505"/>
          <a:ext cx="2825863" cy="225716"/>
        </a:xfrm>
        <a:prstGeom prst="trapezoid">
          <a:avLst>
            <a:gd name="adj" fmla="val 61346"/>
          </a:avLst>
        </a:prstGeom>
        <a:solidFill>
          <a:srgbClr val="FFFF00">
            <a:alpha val="4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Newly Diagnosed Case</a:t>
          </a:r>
          <a:endParaRPr lang="en-US" sz="1400" b="1" kern="1200" noProof="0" dirty="0"/>
        </a:p>
      </dsp:txBody>
      <dsp:txXfrm>
        <a:off x="1317194" y="2077505"/>
        <a:ext cx="1836810" cy="225716"/>
      </dsp:txXfrm>
    </dsp:sp>
    <dsp:sp modelId="{860084FA-A99D-45B8-AC3F-CEAD14F9E1C9}">
      <dsp:nvSpPr>
        <dsp:cNvPr id="0" name=""/>
        <dsp:cNvSpPr/>
      </dsp:nvSpPr>
      <dsp:spPr>
        <a:xfrm>
          <a:off x="577493" y="2303222"/>
          <a:ext cx="3316212" cy="399659"/>
        </a:xfrm>
        <a:prstGeom prst="trapezoid">
          <a:avLst>
            <a:gd name="adj" fmla="val 61346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Systematic screening </a:t>
          </a:r>
          <a:endParaRPr lang="en-US" sz="1400" b="1" kern="1200" noProof="0" dirty="0"/>
        </a:p>
      </dsp:txBody>
      <dsp:txXfrm>
        <a:off x="1157831" y="2303222"/>
        <a:ext cx="2155537" cy="399659"/>
      </dsp:txXfrm>
    </dsp:sp>
    <dsp:sp modelId="{3247C5AF-A848-4B81-9A72-3889169638C9}">
      <dsp:nvSpPr>
        <dsp:cNvPr id="0" name=""/>
        <dsp:cNvSpPr/>
      </dsp:nvSpPr>
      <dsp:spPr>
        <a:xfrm>
          <a:off x="284354" y="2702881"/>
          <a:ext cx="3902490" cy="477846"/>
        </a:xfrm>
        <a:prstGeom prst="trapezoid">
          <a:avLst>
            <a:gd name="adj" fmla="val 61346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/>
            <a:t>Prevention programs</a:t>
          </a:r>
          <a:endParaRPr lang="en-US" sz="1400" b="1" kern="1200" noProof="0" dirty="0"/>
        </a:p>
      </dsp:txBody>
      <dsp:txXfrm>
        <a:off x="967290" y="2702881"/>
        <a:ext cx="2536618" cy="477846"/>
      </dsp:txXfrm>
    </dsp:sp>
    <dsp:sp modelId="{AA5CE86D-2E10-4A1C-BACA-7A039A6149A5}">
      <dsp:nvSpPr>
        <dsp:cNvPr id="0" name=""/>
        <dsp:cNvSpPr/>
      </dsp:nvSpPr>
      <dsp:spPr>
        <a:xfrm>
          <a:off x="0" y="3180728"/>
          <a:ext cx="4471199" cy="463527"/>
        </a:xfrm>
        <a:prstGeom prst="trapezoid">
          <a:avLst>
            <a:gd name="adj" fmla="val 61346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noProof="0" dirty="0" smtClean="0">
              <a:solidFill>
                <a:schemeClr val="tx1"/>
              </a:solidFill>
            </a:rPr>
            <a:t>Promotion of healthy life styles and enabling environments</a:t>
          </a:r>
          <a:endParaRPr lang="en-US" sz="1400" b="1" kern="1200" noProof="0" dirty="0">
            <a:solidFill>
              <a:schemeClr val="tx1"/>
            </a:solidFill>
          </a:endParaRPr>
        </a:p>
      </dsp:txBody>
      <dsp:txXfrm>
        <a:off x="782460" y="3180728"/>
        <a:ext cx="2906280" cy="463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7AF71-20BB-4450-A98B-78FAAE39BB46}" type="datetimeFigureOut">
              <a:rPr lang="es-MX" smtClean="0"/>
              <a:t>25/06/2013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79167-FBDA-4A16-8F17-A902FCC463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1288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79167-FBDA-4A16-8F17-A902FCC4636C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0137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79167-FBDA-4A16-8F17-A902FCC4636C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0137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79167-FBDA-4A16-8F17-A902FCC4636C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3337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79167-FBDA-4A16-8F17-A902FCC4636C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7941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79167-FBDA-4A16-8F17-A902FCC4636C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7941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79167-FBDA-4A16-8F17-A902FCC4636C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7941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79167-FBDA-4A16-8F17-A902FCC4636C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7941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5EE3-52B2-40CB-9E10-2EB345B8BAAA}" type="datetimeFigureOut">
              <a:rPr lang="es-MX" smtClean="0"/>
              <a:t>25/06/2013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14B5-0AB6-4504-AAE4-74107A127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6573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5EE3-52B2-40CB-9E10-2EB345B8BAAA}" type="datetimeFigureOut">
              <a:rPr lang="es-MX" smtClean="0"/>
              <a:t>25/06/2013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14B5-0AB6-4504-AAE4-74107A127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527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5EE3-52B2-40CB-9E10-2EB345B8BAAA}" type="datetimeFigureOut">
              <a:rPr lang="es-MX" smtClean="0"/>
              <a:t>25/06/2013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14B5-0AB6-4504-AAE4-74107A127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9160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5EE3-52B2-40CB-9E10-2EB345B8BAAA}" type="datetimeFigureOut">
              <a:rPr lang="es-MX" smtClean="0"/>
              <a:t>25/06/2013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14B5-0AB6-4504-AAE4-74107A127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7805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5EE3-52B2-40CB-9E10-2EB345B8BAAA}" type="datetimeFigureOut">
              <a:rPr lang="es-MX" smtClean="0"/>
              <a:t>25/06/2013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14B5-0AB6-4504-AAE4-74107A127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269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5EE3-52B2-40CB-9E10-2EB345B8BAAA}" type="datetimeFigureOut">
              <a:rPr lang="es-MX" smtClean="0"/>
              <a:t>25/06/2013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14B5-0AB6-4504-AAE4-74107A127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033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5EE3-52B2-40CB-9E10-2EB345B8BAAA}" type="datetimeFigureOut">
              <a:rPr lang="es-MX" smtClean="0"/>
              <a:t>25/06/2013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14B5-0AB6-4504-AAE4-74107A127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274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5EE3-52B2-40CB-9E10-2EB345B8BAAA}" type="datetimeFigureOut">
              <a:rPr lang="es-MX" smtClean="0"/>
              <a:t>25/06/2013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14B5-0AB6-4504-AAE4-74107A127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09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5EE3-52B2-40CB-9E10-2EB345B8BAAA}" type="datetimeFigureOut">
              <a:rPr lang="es-MX" smtClean="0"/>
              <a:t>25/06/2013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14B5-0AB6-4504-AAE4-74107A127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9550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5EE3-52B2-40CB-9E10-2EB345B8BAAA}" type="datetimeFigureOut">
              <a:rPr lang="es-MX" smtClean="0"/>
              <a:t>25/06/2013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14B5-0AB6-4504-AAE4-74107A127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0916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5EE3-52B2-40CB-9E10-2EB345B8BAAA}" type="datetimeFigureOut">
              <a:rPr lang="es-MX" smtClean="0"/>
              <a:t>25/06/2013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14B5-0AB6-4504-AAE4-74107A127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062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35EE3-52B2-40CB-9E10-2EB345B8BAAA}" type="datetimeFigureOut">
              <a:rPr lang="es-MX" smtClean="0"/>
              <a:t>25/06/2013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514B5-0AB6-4504-AAE4-74107A127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9034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.int/healthinfo/systems/WHO_MBHSS_2010_full_web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areas for the implementation of national prevention and control programs for non communicable diseases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512168"/>
          </a:xfrm>
        </p:spPr>
        <p:txBody>
          <a:bodyPr>
            <a:normAutofit fontScale="70000" lnSpcReduction="20000"/>
          </a:bodyPr>
          <a:lstStyle/>
          <a:p>
            <a:r>
              <a:rPr lang="es-MX" dirty="0" smtClean="0"/>
              <a:t>Mauricio Hernández Avila</a:t>
            </a:r>
          </a:p>
          <a:p>
            <a:r>
              <a:rPr lang="en-US" dirty="0" smtClean="0"/>
              <a:t>National Institute of Public Health, Mexico</a:t>
            </a:r>
          </a:p>
          <a:p>
            <a:endParaRPr lang="en-US" dirty="0" smtClean="0"/>
          </a:p>
          <a:p>
            <a:pPr algn="r"/>
            <a:r>
              <a:rPr lang="es-MX" dirty="0" smtClean="0"/>
              <a:t>Washington D.C., June 24, 2013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95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123 Grupo"/>
          <p:cNvGrpSpPr/>
          <p:nvPr/>
        </p:nvGrpSpPr>
        <p:grpSpPr>
          <a:xfrm>
            <a:off x="2478202" y="2393525"/>
            <a:ext cx="6468944" cy="641891"/>
            <a:chOff x="2478202" y="2393525"/>
            <a:chExt cx="6468944" cy="641891"/>
          </a:xfrm>
        </p:grpSpPr>
        <p:sp>
          <p:nvSpPr>
            <p:cNvPr id="113" name="112 Rectángulo"/>
            <p:cNvSpPr/>
            <p:nvPr/>
          </p:nvSpPr>
          <p:spPr>
            <a:xfrm>
              <a:off x="2478202" y="2393525"/>
              <a:ext cx="6468943" cy="323165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4" name="113 Rectángulo"/>
            <p:cNvSpPr/>
            <p:nvPr/>
          </p:nvSpPr>
          <p:spPr>
            <a:xfrm>
              <a:off x="2478202" y="2712251"/>
              <a:ext cx="6468944" cy="323165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16" name="115 Rectángulo"/>
          <p:cNvSpPr/>
          <p:nvPr/>
        </p:nvSpPr>
        <p:spPr>
          <a:xfrm>
            <a:off x="2478202" y="3206663"/>
            <a:ext cx="6468943" cy="323165"/>
          </a:xfrm>
          <a:prstGeom prst="rect">
            <a:avLst/>
          </a:prstGeom>
          <a:solidFill>
            <a:schemeClr val="accent3">
              <a:lumMod val="60000"/>
              <a:lumOff val="4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7" name="116 Rectángulo"/>
          <p:cNvSpPr/>
          <p:nvPr/>
        </p:nvSpPr>
        <p:spPr>
          <a:xfrm>
            <a:off x="2478202" y="3525389"/>
            <a:ext cx="6468944" cy="323165"/>
          </a:xfrm>
          <a:prstGeom prst="rect">
            <a:avLst/>
          </a:prstGeom>
          <a:solidFill>
            <a:schemeClr val="accent1">
              <a:lumMod val="40000"/>
              <a:lumOff val="6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9" name="118 Rectángulo"/>
          <p:cNvSpPr/>
          <p:nvPr/>
        </p:nvSpPr>
        <p:spPr>
          <a:xfrm>
            <a:off x="2478202" y="4009969"/>
            <a:ext cx="6468943" cy="323165"/>
          </a:xfrm>
          <a:prstGeom prst="rect">
            <a:avLst/>
          </a:prstGeom>
          <a:solidFill>
            <a:schemeClr val="accent3">
              <a:lumMod val="60000"/>
              <a:lumOff val="4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0" name="119 Rectángulo"/>
          <p:cNvSpPr/>
          <p:nvPr/>
        </p:nvSpPr>
        <p:spPr>
          <a:xfrm>
            <a:off x="2478202" y="4328695"/>
            <a:ext cx="6468944" cy="323165"/>
          </a:xfrm>
          <a:prstGeom prst="rect">
            <a:avLst/>
          </a:prstGeom>
          <a:solidFill>
            <a:schemeClr val="accent1">
              <a:lumMod val="40000"/>
              <a:lumOff val="6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2" name="121 Rectángulo"/>
          <p:cNvSpPr/>
          <p:nvPr/>
        </p:nvSpPr>
        <p:spPr>
          <a:xfrm>
            <a:off x="2478202" y="4781964"/>
            <a:ext cx="6468943" cy="323165"/>
          </a:xfrm>
          <a:prstGeom prst="rect">
            <a:avLst/>
          </a:prstGeom>
          <a:solidFill>
            <a:schemeClr val="accent3">
              <a:lumMod val="60000"/>
              <a:lumOff val="4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3" name="122 Rectángulo"/>
          <p:cNvSpPr/>
          <p:nvPr/>
        </p:nvSpPr>
        <p:spPr>
          <a:xfrm>
            <a:off x="2478202" y="5100690"/>
            <a:ext cx="6468944" cy="323165"/>
          </a:xfrm>
          <a:prstGeom prst="rect">
            <a:avLst/>
          </a:prstGeom>
          <a:solidFill>
            <a:schemeClr val="accent1">
              <a:lumMod val="40000"/>
              <a:lumOff val="6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25" name="124 Grupo"/>
          <p:cNvGrpSpPr/>
          <p:nvPr/>
        </p:nvGrpSpPr>
        <p:grpSpPr>
          <a:xfrm>
            <a:off x="2483768" y="1556792"/>
            <a:ext cx="6468944" cy="641891"/>
            <a:chOff x="2478202" y="2393525"/>
            <a:chExt cx="6468944" cy="641891"/>
          </a:xfrm>
        </p:grpSpPr>
        <p:sp>
          <p:nvSpPr>
            <p:cNvPr id="126" name="125 Rectángulo"/>
            <p:cNvSpPr/>
            <p:nvPr/>
          </p:nvSpPr>
          <p:spPr>
            <a:xfrm>
              <a:off x="2478202" y="2393525"/>
              <a:ext cx="6468943" cy="323165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7" name="126 Rectángulo"/>
            <p:cNvSpPr/>
            <p:nvPr/>
          </p:nvSpPr>
          <p:spPr>
            <a:xfrm>
              <a:off x="2478202" y="2712251"/>
              <a:ext cx="6468944" cy="323165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28" name="127 Rectángulo"/>
          <p:cNvSpPr/>
          <p:nvPr/>
        </p:nvSpPr>
        <p:spPr>
          <a:xfrm>
            <a:off x="2475881" y="5677515"/>
            <a:ext cx="6468943" cy="762007"/>
          </a:xfrm>
          <a:prstGeom prst="rect">
            <a:avLst/>
          </a:prstGeom>
          <a:solidFill>
            <a:schemeClr val="bg1">
              <a:lumMod val="85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6" name="7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blocks of health systems</a:t>
            </a:r>
            <a:endParaRPr lang="en-US" dirty="0"/>
          </a:p>
        </p:txBody>
      </p:sp>
      <p:grpSp>
        <p:nvGrpSpPr>
          <p:cNvPr id="77" name="76 Grupo"/>
          <p:cNvGrpSpPr/>
          <p:nvPr/>
        </p:nvGrpSpPr>
        <p:grpSpPr>
          <a:xfrm>
            <a:off x="107504" y="1543776"/>
            <a:ext cx="9145015" cy="741466"/>
            <a:chOff x="457200" y="1543776"/>
            <a:chExt cx="8428702" cy="741466"/>
          </a:xfrm>
        </p:grpSpPr>
        <p:sp>
          <p:nvSpPr>
            <p:cNvPr id="78" name="77 Conector recto"/>
            <p:cNvSpPr/>
            <p:nvPr/>
          </p:nvSpPr>
          <p:spPr>
            <a:xfrm>
              <a:off x="457200" y="2285242"/>
              <a:ext cx="8229600" cy="0"/>
            </a:xfrm>
            <a:prstGeom prst="line">
              <a:avLst/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9" name="78 Forma libre"/>
            <p:cNvSpPr/>
            <p:nvPr/>
          </p:nvSpPr>
          <p:spPr>
            <a:xfrm>
              <a:off x="457200" y="1543776"/>
              <a:ext cx="2139696" cy="724052"/>
            </a:xfrm>
            <a:custGeom>
              <a:avLst/>
              <a:gdLst>
                <a:gd name="connsiteX0" fmla="*/ 120699 w 2139696"/>
                <a:gd name="connsiteY0" fmla="*/ 0 h 724052"/>
                <a:gd name="connsiteX1" fmla="*/ 2018997 w 2139696"/>
                <a:gd name="connsiteY1" fmla="*/ 0 h 724052"/>
                <a:gd name="connsiteX2" fmla="*/ 2139696 w 2139696"/>
                <a:gd name="connsiteY2" fmla="*/ 120699 h 724052"/>
                <a:gd name="connsiteX3" fmla="*/ 2139696 w 2139696"/>
                <a:gd name="connsiteY3" fmla="*/ 724052 h 724052"/>
                <a:gd name="connsiteX4" fmla="*/ 2139696 w 2139696"/>
                <a:gd name="connsiteY4" fmla="*/ 724052 h 724052"/>
                <a:gd name="connsiteX5" fmla="*/ 0 w 2139696"/>
                <a:gd name="connsiteY5" fmla="*/ 724052 h 724052"/>
                <a:gd name="connsiteX6" fmla="*/ 0 w 2139696"/>
                <a:gd name="connsiteY6" fmla="*/ 724052 h 724052"/>
                <a:gd name="connsiteX7" fmla="*/ 0 w 2139696"/>
                <a:gd name="connsiteY7" fmla="*/ 120699 h 724052"/>
                <a:gd name="connsiteX8" fmla="*/ 120699 w 2139696"/>
                <a:gd name="connsiteY8" fmla="*/ 0 h 724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9696" h="724052">
                  <a:moveTo>
                    <a:pt x="120699" y="0"/>
                  </a:moveTo>
                  <a:lnTo>
                    <a:pt x="2018997" y="0"/>
                  </a:lnTo>
                  <a:cubicBezTo>
                    <a:pt x="2085657" y="0"/>
                    <a:pt x="2139696" y="54039"/>
                    <a:pt x="2139696" y="120699"/>
                  </a:cubicBezTo>
                  <a:lnTo>
                    <a:pt x="2139696" y="724052"/>
                  </a:lnTo>
                  <a:lnTo>
                    <a:pt x="2139696" y="724052"/>
                  </a:lnTo>
                  <a:lnTo>
                    <a:pt x="0" y="724052"/>
                  </a:lnTo>
                  <a:lnTo>
                    <a:pt x="0" y="724052"/>
                  </a:lnTo>
                  <a:lnTo>
                    <a:pt x="0" y="120699"/>
                  </a:lnTo>
                  <a:cubicBezTo>
                    <a:pt x="0" y="54039"/>
                    <a:pt x="54039" y="0"/>
                    <a:pt x="120699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927" tIns="63927" rIns="63927" bIns="2857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Service delivery</a:t>
              </a:r>
              <a:endParaRPr lang="en-US" b="1" kern="1200" dirty="0"/>
            </a:p>
          </p:txBody>
        </p:sp>
        <p:sp>
          <p:nvSpPr>
            <p:cNvPr id="80" name="79 CuadroTexto"/>
            <p:cNvSpPr txBox="1"/>
            <p:nvPr/>
          </p:nvSpPr>
          <p:spPr>
            <a:xfrm>
              <a:off x="2699792" y="1582637"/>
              <a:ext cx="6186110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6213" indent="-176213">
                <a:buFont typeface="Arial" pitchFamily="34" charset="0"/>
                <a:buChar char="•"/>
              </a:pPr>
              <a:r>
                <a:rPr lang="en-US" dirty="0" smtClean="0"/>
                <a:t>Effective access to H</a:t>
              </a:r>
              <a:r>
                <a:rPr lang="en-US" dirty="0"/>
                <a:t>Q</a:t>
              </a:r>
              <a:r>
                <a:rPr lang="en-US" dirty="0" smtClean="0"/>
                <a:t> personal health care services</a:t>
              </a:r>
            </a:p>
            <a:p>
              <a:pPr marL="176213" indent="-176213">
                <a:buFont typeface="Arial" pitchFamily="34" charset="0"/>
                <a:buChar char="•"/>
              </a:pPr>
              <a:r>
                <a:rPr lang="en-US" dirty="0" smtClean="0"/>
                <a:t>Effective access to HQ health promotion and risk protection</a:t>
              </a:r>
              <a:endParaRPr lang="en-US" dirty="0"/>
            </a:p>
          </p:txBody>
        </p:sp>
      </p:grpSp>
      <p:grpSp>
        <p:nvGrpSpPr>
          <p:cNvPr id="81" name="80 Grupo"/>
          <p:cNvGrpSpPr/>
          <p:nvPr/>
        </p:nvGrpSpPr>
        <p:grpSpPr>
          <a:xfrm>
            <a:off x="107504" y="2364496"/>
            <a:ext cx="8928992" cy="724052"/>
            <a:chOff x="457200" y="2372888"/>
            <a:chExt cx="8229600" cy="724052"/>
          </a:xfrm>
        </p:grpSpPr>
        <p:sp>
          <p:nvSpPr>
            <p:cNvPr id="82" name="81 Conector recto"/>
            <p:cNvSpPr/>
            <p:nvPr/>
          </p:nvSpPr>
          <p:spPr>
            <a:xfrm>
              <a:off x="457200" y="3094657"/>
              <a:ext cx="8229600" cy="0"/>
            </a:xfrm>
            <a:prstGeom prst="line">
              <a:avLst/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3" name="82 Forma libre"/>
            <p:cNvSpPr/>
            <p:nvPr/>
          </p:nvSpPr>
          <p:spPr>
            <a:xfrm>
              <a:off x="457200" y="2372888"/>
              <a:ext cx="2139696" cy="724052"/>
            </a:xfrm>
            <a:custGeom>
              <a:avLst/>
              <a:gdLst>
                <a:gd name="connsiteX0" fmla="*/ 120699 w 2139696"/>
                <a:gd name="connsiteY0" fmla="*/ 0 h 724052"/>
                <a:gd name="connsiteX1" fmla="*/ 2018997 w 2139696"/>
                <a:gd name="connsiteY1" fmla="*/ 0 h 724052"/>
                <a:gd name="connsiteX2" fmla="*/ 2139696 w 2139696"/>
                <a:gd name="connsiteY2" fmla="*/ 120699 h 724052"/>
                <a:gd name="connsiteX3" fmla="*/ 2139696 w 2139696"/>
                <a:gd name="connsiteY3" fmla="*/ 724052 h 724052"/>
                <a:gd name="connsiteX4" fmla="*/ 2139696 w 2139696"/>
                <a:gd name="connsiteY4" fmla="*/ 724052 h 724052"/>
                <a:gd name="connsiteX5" fmla="*/ 0 w 2139696"/>
                <a:gd name="connsiteY5" fmla="*/ 724052 h 724052"/>
                <a:gd name="connsiteX6" fmla="*/ 0 w 2139696"/>
                <a:gd name="connsiteY6" fmla="*/ 724052 h 724052"/>
                <a:gd name="connsiteX7" fmla="*/ 0 w 2139696"/>
                <a:gd name="connsiteY7" fmla="*/ 120699 h 724052"/>
                <a:gd name="connsiteX8" fmla="*/ 120699 w 2139696"/>
                <a:gd name="connsiteY8" fmla="*/ 0 h 724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9696" h="724052">
                  <a:moveTo>
                    <a:pt x="120699" y="0"/>
                  </a:moveTo>
                  <a:lnTo>
                    <a:pt x="2018997" y="0"/>
                  </a:lnTo>
                  <a:cubicBezTo>
                    <a:pt x="2085657" y="0"/>
                    <a:pt x="2139696" y="54039"/>
                    <a:pt x="2139696" y="120699"/>
                  </a:cubicBezTo>
                  <a:lnTo>
                    <a:pt x="2139696" y="724052"/>
                  </a:lnTo>
                  <a:lnTo>
                    <a:pt x="2139696" y="724052"/>
                  </a:lnTo>
                  <a:lnTo>
                    <a:pt x="0" y="724052"/>
                  </a:lnTo>
                  <a:lnTo>
                    <a:pt x="0" y="724052"/>
                  </a:lnTo>
                  <a:lnTo>
                    <a:pt x="0" y="120699"/>
                  </a:lnTo>
                  <a:cubicBezTo>
                    <a:pt x="0" y="54039"/>
                    <a:pt x="54039" y="0"/>
                    <a:pt x="120699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927" tIns="63927" rIns="63927" bIns="2857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Health Work Force</a:t>
              </a:r>
            </a:p>
          </p:txBody>
        </p:sp>
        <p:sp>
          <p:nvSpPr>
            <p:cNvPr id="84" name="83 CuadroTexto"/>
            <p:cNvSpPr txBox="1"/>
            <p:nvPr/>
          </p:nvSpPr>
          <p:spPr>
            <a:xfrm>
              <a:off x="2699792" y="2411749"/>
              <a:ext cx="5987008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6213" indent="-176213">
                <a:buFont typeface="Arial" pitchFamily="34" charset="0"/>
                <a:buChar char="•"/>
              </a:pPr>
              <a:r>
                <a:rPr lang="en-US" dirty="0" smtClean="0"/>
                <a:t>Competent </a:t>
              </a:r>
              <a:r>
                <a:rPr lang="en-US" dirty="0"/>
                <a:t> work force </a:t>
              </a:r>
              <a:r>
                <a:rPr lang="en-US" dirty="0" smtClean="0"/>
                <a:t>to respond </a:t>
              </a:r>
              <a:r>
                <a:rPr lang="en-US" dirty="0"/>
                <a:t>to </a:t>
              </a:r>
              <a:r>
                <a:rPr lang="en-US" dirty="0" smtClean="0"/>
                <a:t>personal and non-personal health-care needs </a:t>
              </a:r>
              <a:endParaRPr lang="en-US" dirty="0"/>
            </a:p>
          </p:txBody>
        </p:sp>
      </p:grpSp>
      <p:grpSp>
        <p:nvGrpSpPr>
          <p:cNvPr id="85" name="84 Grupo"/>
          <p:cNvGrpSpPr/>
          <p:nvPr/>
        </p:nvGrpSpPr>
        <p:grpSpPr>
          <a:xfrm>
            <a:off x="107504" y="3167802"/>
            <a:ext cx="8928992" cy="724052"/>
            <a:chOff x="457200" y="3133142"/>
            <a:chExt cx="8229600" cy="724052"/>
          </a:xfrm>
        </p:grpSpPr>
        <p:sp>
          <p:nvSpPr>
            <p:cNvPr id="86" name="85 Conector recto"/>
            <p:cNvSpPr/>
            <p:nvPr/>
          </p:nvSpPr>
          <p:spPr>
            <a:xfrm>
              <a:off x="457200" y="3854912"/>
              <a:ext cx="8229600" cy="0"/>
            </a:xfrm>
            <a:prstGeom prst="line">
              <a:avLst/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7" name="86 Forma libre"/>
            <p:cNvSpPr/>
            <p:nvPr/>
          </p:nvSpPr>
          <p:spPr>
            <a:xfrm>
              <a:off x="457200" y="3133142"/>
              <a:ext cx="2139696" cy="724052"/>
            </a:xfrm>
            <a:custGeom>
              <a:avLst/>
              <a:gdLst>
                <a:gd name="connsiteX0" fmla="*/ 120699 w 2139696"/>
                <a:gd name="connsiteY0" fmla="*/ 0 h 724052"/>
                <a:gd name="connsiteX1" fmla="*/ 2018997 w 2139696"/>
                <a:gd name="connsiteY1" fmla="*/ 0 h 724052"/>
                <a:gd name="connsiteX2" fmla="*/ 2139696 w 2139696"/>
                <a:gd name="connsiteY2" fmla="*/ 120699 h 724052"/>
                <a:gd name="connsiteX3" fmla="*/ 2139696 w 2139696"/>
                <a:gd name="connsiteY3" fmla="*/ 724052 h 724052"/>
                <a:gd name="connsiteX4" fmla="*/ 2139696 w 2139696"/>
                <a:gd name="connsiteY4" fmla="*/ 724052 h 724052"/>
                <a:gd name="connsiteX5" fmla="*/ 0 w 2139696"/>
                <a:gd name="connsiteY5" fmla="*/ 724052 h 724052"/>
                <a:gd name="connsiteX6" fmla="*/ 0 w 2139696"/>
                <a:gd name="connsiteY6" fmla="*/ 724052 h 724052"/>
                <a:gd name="connsiteX7" fmla="*/ 0 w 2139696"/>
                <a:gd name="connsiteY7" fmla="*/ 120699 h 724052"/>
                <a:gd name="connsiteX8" fmla="*/ 120699 w 2139696"/>
                <a:gd name="connsiteY8" fmla="*/ 0 h 724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9696" h="724052">
                  <a:moveTo>
                    <a:pt x="120699" y="0"/>
                  </a:moveTo>
                  <a:lnTo>
                    <a:pt x="2018997" y="0"/>
                  </a:lnTo>
                  <a:cubicBezTo>
                    <a:pt x="2085657" y="0"/>
                    <a:pt x="2139696" y="54039"/>
                    <a:pt x="2139696" y="120699"/>
                  </a:cubicBezTo>
                  <a:lnTo>
                    <a:pt x="2139696" y="724052"/>
                  </a:lnTo>
                  <a:lnTo>
                    <a:pt x="2139696" y="724052"/>
                  </a:lnTo>
                  <a:lnTo>
                    <a:pt x="0" y="724052"/>
                  </a:lnTo>
                  <a:lnTo>
                    <a:pt x="0" y="724052"/>
                  </a:lnTo>
                  <a:lnTo>
                    <a:pt x="0" y="120699"/>
                  </a:lnTo>
                  <a:cubicBezTo>
                    <a:pt x="0" y="54039"/>
                    <a:pt x="54039" y="0"/>
                    <a:pt x="120699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927" tIns="63927" rIns="63927" bIns="2857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Information</a:t>
              </a:r>
            </a:p>
          </p:txBody>
        </p:sp>
        <p:sp>
          <p:nvSpPr>
            <p:cNvPr id="88" name="87 CuadroTexto"/>
            <p:cNvSpPr txBox="1"/>
            <p:nvPr/>
          </p:nvSpPr>
          <p:spPr>
            <a:xfrm>
              <a:off x="2699792" y="3172003"/>
              <a:ext cx="5904656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6213" indent="-176213">
                <a:buFont typeface="Arial" pitchFamily="34" charset="0"/>
                <a:buChar char="•"/>
              </a:pPr>
              <a:r>
                <a:rPr lang="en-US" dirty="0"/>
                <a:t>Sound and reliable information </a:t>
              </a:r>
              <a:r>
                <a:rPr lang="en-US" dirty="0" smtClean="0"/>
                <a:t> to enable decision makers at all levels adequate decision making and </a:t>
              </a:r>
              <a:r>
                <a:rPr lang="en-US" dirty="0"/>
                <a:t>monitoring and evaluation </a:t>
              </a:r>
              <a:endParaRPr lang="en-US" dirty="0" smtClean="0"/>
            </a:p>
          </p:txBody>
        </p:sp>
      </p:grpSp>
      <p:grpSp>
        <p:nvGrpSpPr>
          <p:cNvPr id="89" name="88 Grupo"/>
          <p:cNvGrpSpPr/>
          <p:nvPr/>
        </p:nvGrpSpPr>
        <p:grpSpPr>
          <a:xfrm>
            <a:off x="107504" y="3971108"/>
            <a:ext cx="8928992" cy="731602"/>
            <a:chOff x="457200" y="3893397"/>
            <a:chExt cx="8229600" cy="731602"/>
          </a:xfrm>
        </p:grpSpPr>
        <p:sp>
          <p:nvSpPr>
            <p:cNvPr id="90" name="89 Conector recto"/>
            <p:cNvSpPr/>
            <p:nvPr/>
          </p:nvSpPr>
          <p:spPr>
            <a:xfrm>
              <a:off x="457200" y="4624999"/>
              <a:ext cx="8229600" cy="0"/>
            </a:xfrm>
            <a:prstGeom prst="line">
              <a:avLst/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1" name="90 Forma libre"/>
            <p:cNvSpPr/>
            <p:nvPr/>
          </p:nvSpPr>
          <p:spPr>
            <a:xfrm>
              <a:off x="457200" y="3893397"/>
              <a:ext cx="2139696" cy="724052"/>
            </a:xfrm>
            <a:custGeom>
              <a:avLst/>
              <a:gdLst>
                <a:gd name="connsiteX0" fmla="*/ 120699 w 2139696"/>
                <a:gd name="connsiteY0" fmla="*/ 0 h 724052"/>
                <a:gd name="connsiteX1" fmla="*/ 2018997 w 2139696"/>
                <a:gd name="connsiteY1" fmla="*/ 0 h 724052"/>
                <a:gd name="connsiteX2" fmla="*/ 2139696 w 2139696"/>
                <a:gd name="connsiteY2" fmla="*/ 120699 h 724052"/>
                <a:gd name="connsiteX3" fmla="*/ 2139696 w 2139696"/>
                <a:gd name="connsiteY3" fmla="*/ 724052 h 724052"/>
                <a:gd name="connsiteX4" fmla="*/ 2139696 w 2139696"/>
                <a:gd name="connsiteY4" fmla="*/ 724052 h 724052"/>
                <a:gd name="connsiteX5" fmla="*/ 0 w 2139696"/>
                <a:gd name="connsiteY5" fmla="*/ 724052 h 724052"/>
                <a:gd name="connsiteX6" fmla="*/ 0 w 2139696"/>
                <a:gd name="connsiteY6" fmla="*/ 724052 h 724052"/>
                <a:gd name="connsiteX7" fmla="*/ 0 w 2139696"/>
                <a:gd name="connsiteY7" fmla="*/ 120699 h 724052"/>
                <a:gd name="connsiteX8" fmla="*/ 120699 w 2139696"/>
                <a:gd name="connsiteY8" fmla="*/ 0 h 724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9696" h="724052">
                  <a:moveTo>
                    <a:pt x="120699" y="0"/>
                  </a:moveTo>
                  <a:lnTo>
                    <a:pt x="2018997" y="0"/>
                  </a:lnTo>
                  <a:cubicBezTo>
                    <a:pt x="2085657" y="0"/>
                    <a:pt x="2139696" y="54039"/>
                    <a:pt x="2139696" y="120699"/>
                  </a:cubicBezTo>
                  <a:lnTo>
                    <a:pt x="2139696" y="724052"/>
                  </a:lnTo>
                  <a:lnTo>
                    <a:pt x="2139696" y="724052"/>
                  </a:lnTo>
                  <a:lnTo>
                    <a:pt x="0" y="724052"/>
                  </a:lnTo>
                  <a:lnTo>
                    <a:pt x="0" y="724052"/>
                  </a:lnTo>
                  <a:lnTo>
                    <a:pt x="0" y="120699"/>
                  </a:lnTo>
                  <a:cubicBezTo>
                    <a:pt x="0" y="54039"/>
                    <a:pt x="54039" y="0"/>
                    <a:pt x="120699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927" tIns="63927" rIns="63927" bIns="2857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Medical Products, Vaccines and Technologies</a:t>
              </a:r>
            </a:p>
          </p:txBody>
        </p:sp>
        <p:sp>
          <p:nvSpPr>
            <p:cNvPr id="92" name="91 CuadroTexto"/>
            <p:cNvSpPr txBox="1"/>
            <p:nvPr/>
          </p:nvSpPr>
          <p:spPr>
            <a:xfrm>
              <a:off x="2699792" y="3932258"/>
              <a:ext cx="5904656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6213" indent="-176213">
                <a:buFont typeface="Arial" pitchFamily="34" charset="0"/>
                <a:buChar char="•"/>
              </a:pPr>
              <a:r>
                <a:rPr lang="en-US" dirty="0"/>
                <a:t>E</a:t>
              </a:r>
              <a:r>
                <a:rPr lang="en-US" dirty="0" smtClean="0"/>
                <a:t>ssential </a:t>
              </a:r>
              <a:r>
                <a:rPr lang="en-US" dirty="0"/>
                <a:t>medical products, vaccines and technologies of assured quality, safety, efficacy and </a:t>
              </a:r>
              <a:r>
                <a:rPr lang="en-US" dirty="0" smtClean="0"/>
                <a:t>cost-effectiveness, used with quality</a:t>
              </a:r>
            </a:p>
          </p:txBody>
        </p:sp>
      </p:grpSp>
      <p:grpSp>
        <p:nvGrpSpPr>
          <p:cNvPr id="93" name="92 Grupo"/>
          <p:cNvGrpSpPr/>
          <p:nvPr/>
        </p:nvGrpSpPr>
        <p:grpSpPr>
          <a:xfrm>
            <a:off x="107504" y="4781964"/>
            <a:ext cx="8928992" cy="724052"/>
            <a:chOff x="457200" y="4653652"/>
            <a:chExt cx="8229600" cy="724052"/>
          </a:xfrm>
        </p:grpSpPr>
        <p:sp>
          <p:nvSpPr>
            <p:cNvPr id="94" name="93 Conector recto"/>
            <p:cNvSpPr/>
            <p:nvPr/>
          </p:nvSpPr>
          <p:spPr>
            <a:xfrm>
              <a:off x="457200" y="5375421"/>
              <a:ext cx="8229600" cy="0"/>
            </a:xfrm>
            <a:prstGeom prst="line">
              <a:avLst/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5" name="94 Forma libre"/>
            <p:cNvSpPr/>
            <p:nvPr/>
          </p:nvSpPr>
          <p:spPr>
            <a:xfrm>
              <a:off x="457200" y="4653652"/>
              <a:ext cx="2139696" cy="724052"/>
            </a:xfrm>
            <a:custGeom>
              <a:avLst/>
              <a:gdLst>
                <a:gd name="connsiteX0" fmla="*/ 120699 w 2139696"/>
                <a:gd name="connsiteY0" fmla="*/ 0 h 724052"/>
                <a:gd name="connsiteX1" fmla="*/ 2018997 w 2139696"/>
                <a:gd name="connsiteY1" fmla="*/ 0 h 724052"/>
                <a:gd name="connsiteX2" fmla="*/ 2139696 w 2139696"/>
                <a:gd name="connsiteY2" fmla="*/ 120699 h 724052"/>
                <a:gd name="connsiteX3" fmla="*/ 2139696 w 2139696"/>
                <a:gd name="connsiteY3" fmla="*/ 724052 h 724052"/>
                <a:gd name="connsiteX4" fmla="*/ 2139696 w 2139696"/>
                <a:gd name="connsiteY4" fmla="*/ 724052 h 724052"/>
                <a:gd name="connsiteX5" fmla="*/ 0 w 2139696"/>
                <a:gd name="connsiteY5" fmla="*/ 724052 h 724052"/>
                <a:gd name="connsiteX6" fmla="*/ 0 w 2139696"/>
                <a:gd name="connsiteY6" fmla="*/ 724052 h 724052"/>
                <a:gd name="connsiteX7" fmla="*/ 0 w 2139696"/>
                <a:gd name="connsiteY7" fmla="*/ 120699 h 724052"/>
                <a:gd name="connsiteX8" fmla="*/ 120699 w 2139696"/>
                <a:gd name="connsiteY8" fmla="*/ 0 h 724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9696" h="724052">
                  <a:moveTo>
                    <a:pt x="120699" y="0"/>
                  </a:moveTo>
                  <a:lnTo>
                    <a:pt x="2018997" y="0"/>
                  </a:lnTo>
                  <a:cubicBezTo>
                    <a:pt x="2085657" y="0"/>
                    <a:pt x="2139696" y="54039"/>
                    <a:pt x="2139696" y="120699"/>
                  </a:cubicBezTo>
                  <a:lnTo>
                    <a:pt x="2139696" y="724052"/>
                  </a:lnTo>
                  <a:lnTo>
                    <a:pt x="2139696" y="724052"/>
                  </a:lnTo>
                  <a:lnTo>
                    <a:pt x="0" y="724052"/>
                  </a:lnTo>
                  <a:lnTo>
                    <a:pt x="0" y="724052"/>
                  </a:lnTo>
                  <a:lnTo>
                    <a:pt x="0" y="120699"/>
                  </a:lnTo>
                  <a:cubicBezTo>
                    <a:pt x="0" y="54039"/>
                    <a:pt x="54039" y="0"/>
                    <a:pt x="120699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927" tIns="63927" rIns="63927" bIns="2857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Financing</a:t>
              </a:r>
            </a:p>
          </p:txBody>
        </p:sp>
        <p:sp>
          <p:nvSpPr>
            <p:cNvPr id="96" name="95 CuadroTexto"/>
            <p:cNvSpPr txBox="1"/>
            <p:nvPr/>
          </p:nvSpPr>
          <p:spPr>
            <a:xfrm>
              <a:off x="2699792" y="4668840"/>
              <a:ext cx="5904656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6213" indent="-176213">
                <a:buFont typeface="Arial" pitchFamily="34" charset="0"/>
                <a:buChar char="•"/>
              </a:pPr>
              <a:r>
                <a:rPr lang="en-US" dirty="0" smtClean="0"/>
                <a:t>Personal (clinical and preventive) </a:t>
              </a:r>
              <a:r>
                <a:rPr lang="en-US" dirty="0" smtClean="0"/>
                <a:t>care services</a:t>
              </a:r>
            </a:p>
            <a:p>
              <a:pPr marL="176213" indent="-176213">
                <a:buFont typeface="Arial" pitchFamily="34" charset="0"/>
                <a:buChar char="•"/>
              </a:pPr>
              <a:r>
                <a:rPr lang="en-US" dirty="0" smtClean="0"/>
                <a:t>Public health </a:t>
              </a:r>
              <a:r>
                <a:rPr lang="en-US" dirty="0" smtClean="0"/>
                <a:t>Interventions (risk protection &amp; health promotion)</a:t>
              </a:r>
              <a:endParaRPr lang="en-US" dirty="0"/>
            </a:p>
          </p:txBody>
        </p:sp>
      </p:grpSp>
      <p:grpSp>
        <p:nvGrpSpPr>
          <p:cNvPr id="97" name="96 Grupo"/>
          <p:cNvGrpSpPr/>
          <p:nvPr/>
        </p:nvGrpSpPr>
        <p:grpSpPr>
          <a:xfrm>
            <a:off x="107504" y="5579825"/>
            <a:ext cx="8928992" cy="923330"/>
            <a:chOff x="457200" y="5392503"/>
            <a:chExt cx="8229600" cy="766863"/>
          </a:xfrm>
        </p:grpSpPr>
        <p:sp>
          <p:nvSpPr>
            <p:cNvPr id="98" name="97 Conector recto"/>
            <p:cNvSpPr/>
            <p:nvPr/>
          </p:nvSpPr>
          <p:spPr>
            <a:xfrm>
              <a:off x="457200" y="6135676"/>
              <a:ext cx="8229600" cy="0"/>
            </a:xfrm>
            <a:prstGeom prst="line">
              <a:avLst/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9" name="98 Forma libre"/>
            <p:cNvSpPr/>
            <p:nvPr/>
          </p:nvSpPr>
          <p:spPr>
            <a:xfrm>
              <a:off x="457200" y="5413907"/>
              <a:ext cx="2139696" cy="724052"/>
            </a:xfrm>
            <a:custGeom>
              <a:avLst/>
              <a:gdLst>
                <a:gd name="connsiteX0" fmla="*/ 120699 w 2139696"/>
                <a:gd name="connsiteY0" fmla="*/ 0 h 724052"/>
                <a:gd name="connsiteX1" fmla="*/ 2018997 w 2139696"/>
                <a:gd name="connsiteY1" fmla="*/ 0 h 724052"/>
                <a:gd name="connsiteX2" fmla="*/ 2139696 w 2139696"/>
                <a:gd name="connsiteY2" fmla="*/ 120699 h 724052"/>
                <a:gd name="connsiteX3" fmla="*/ 2139696 w 2139696"/>
                <a:gd name="connsiteY3" fmla="*/ 724052 h 724052"/>
                <a:gd name="connsiteX4" fmla="*/ 2139696 w 2139696"/>
                <a:gd name="connsiteY4" fmla="*/ 724052 h 724052"/>
                <a:gd name="connsiteX5" fmla="*/ 0 w 2139696"/>
                <a:gd name="connsiteY5" fmla="*/ 724052 h 724052"/>
                <a:gd name="connsiteX6" fmla="*/ 0 w 2139696"/>
                <a:gd name="connsiteY6" fmla="*/ 724052 h 724052"/>
                <a:gd name="connsiteX7" fmla="*/ 0 w 2139696"/>
                <a:gd name="connsiteY7" fmla="*/ 120699 h 724052"/>
                <a:gd name="connsiteX8" fmla="*/ 120699 w 2139696"/>
                <a:gd name="connsiteY8" fmla="*/ 0 h 724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9696" h="724052">
                  <a:moveTo>
                    <a:pt x="120699" y="0"/>
                  </a:moveTo>
                  <a:lnTo>
                    <a:pt x="2018997" y="0"/>
                  </a:lnTo>
                  <a:cubicBezTo>
                    <a:pt x="2085657" y="0"/>
                    <a:pt x="2139696" y="54039"/>
                    <a:pt x="2139696" y="120699"/>
                  </a:cubicBezTo>
                  <a:lnTo>
                    <a:pt x="2139696" y="724052"/>
                  </a:lnTo>
                  <a:lnTo>
                    <a:pt x="2139696" y="724052"/>
                  </a:lnTo>
                  <a:lnTo>
                    <a:pt x="0" y="724052"/>
                  </a:lnTo>
                  <a:lnTo>
                    <a:pt x="0" y="724052"/>
                  </a:lnTo>
                  <a:lnTo>
                    <a:pt x="0" y="120699"/>
                  </a:lnTo>
                  <a:cubicBezTo>
                    <a:pt x="0" y="54039"/>
                    <a:pt x="54039" y="0"/>
                    <a:pt x="120699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927" tIns="63927" rIns="63927" bIns="2857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Leadership  Governance</a:t>
              </a:r>
            </a:p>
          </p:txBody>
        </p:sp>
        <p:sp>
          <p:nvSpPr>
            <p:cNvPr id="100" name="99 CuadroTexto"/>
            <p:cNvSpPr txBox="1"/>
            <p:nvPr/>
          </p:nvSpPr>
          <p:spPr>
            <a:xfrm>
              <a:off x="2699792" y="5392503"/>
              <a:ext cx="5904656" cy="7668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6213" indent="-176213">
                <a:buFont typeface="Arial" pitchFamily="34" charset="0"/>
                <a:buChar char="•"/>
              </a:pPr>
              <a:r>
                <a:rPr lang="en-US" dirty="0"/>
                <a:t>strategic policy </a:t>
              </a:r>
              <a:r>
                <a:rPr lang="en-US" dirty="0" smtClean="0"/>
                <a:t>frameworks, </a:t>
              </a:r>
              <a:r>
                <a:rPr lang="en-US" dirty="0"/>
                <a:t>effective  </a:t>
              </a:r>
              <a:r>
                <a:rPr lang="en-US" dirty="0" smtClean="0"/>
                <a:t>stewardship, regulations,  </a:t>
              </a:r>
              <a:r>
                <a:rPr lang="en-US" dirty="0"/>
                <a:t>system </a:t>
              </a:r>
              <a:r>
                <a:rPr lang="en-US" dirty="0" smtClean="0"/>
                <a:t>design, evaluation and accountability</a:t>
              </a:r>
            </a:p>
            <a:p>
              <a:pPr marL="176213" indent="-176213">
                <a:buFont typeface="Arial" pitchFamily="34" charset="0"/>
                <a:buChar char="•"/>
              </a:pPr>
              <a:r>
                <a:rPr lang="en-US" dirty="0" err="1" smtClean="0"/>
                <a:t>Intesectoral</a:t>
              </a:r>
              <a:r>
                <a:rPr lang="en-US" dirty="0" smtClean="0"/>
                <a:t>  </a:t>
              </a:r>
              <a:r>
                <a:rPr lang="en-US" dirty="0" smtClean="0"/>
                <a:t>influence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852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31 Grupo"/>
          <p:cNvGrpSpPr/>
          <p:nvPr/>
        </p:nvGrpSpPr>
        <p:grpSpPr>
          <a:xfrm>
            <a:off x="899592" y="5445100"/>
            <a:ext cx="8158041" cy="1296268"/>
            <a:chOff x="43063" y="5445100"/>
            <a:chExt cx="8993433" cy="1018869"/>
          </a:xfrm>
        </p:grpSpPr>
        <p:sp>
          <p:nvSpPr>
            <p:cNvPr id="5" name="4 Rectángulo"/>
            <p:cNvSpPr/>
            <p:nvPr/>
          </p:nvSpPr>
          <p:spPr>
            <a:xfrm>
              <a:off x="107504" y="5445224"/>
              <a:ext cx="8928992" cy="7717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43063" y="5445100"/>
              <a:ext cx="1190725" cy="1018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en-US" b="1" dirty="0" smtClean="0">
                  <a:solidFill>
                    <a:schemeClr val="bg1"/>
                  </a:solidFill>
                </a:rPr>
                <a:t>Non personal health services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30 Grupo"/>
          <p:cNvGrpSpPr/>
          <p:nvPr/>
        </p:nvGrpSpPr>
        <p:grpSpPr>
          <a:xfrm>
            <a:off x="964034" y="2711398"/>
            <a:ext cx="8093600" cy="2711502"/>
            <a:chOff x="107504" y="2711398"/>
            <a:chExt cx="8928992" cy="2711502"/>
          </a:xfrm>
        </p:grpSpPr>
        <p:sp>
          <p:nvSpPr>
            <p:cNvPr id="9" name="8 Rectángulo"/>
            <p:cNvSpPr/>
            <p:nvPr/>
          </p:nvSpPr>
          <p:spPr>
            <a:xfrm>
              <a:off x="107504" y="2711398"/>
              <a:ext cx="8928992" cy="27115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128481" y="2734549"/>
              <a:ext cx="1584176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en-US" b="1" dirty="0" smtClean="0"/>
                <a:t>Personal health services</a:t>
              </a:r>
              <a:endParaRPr lang="en-US" b="1" dirty="0"/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25760"/>
            <a:ext cx="864096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Systemic approach to prevention and control of NTDs, the boundaries of the health system and its building blocks  </a:t>
            </a:r>
            <a:endParaRPr lang="en-US" sz="2800" dirty="0"/>
          </a:p>
        </p:txBody>
      </p:sp>
      <p:grpSp>
        <p:nvGrpSpPr>
          <p:cNvPr id="35" name="34 Grupo"/>
          <p:cNvGrpSpPr/>
          <p:nvPr/>
        </p:nvGrpSpPr>
        <p:grpSpPr>
          <a:xfrm>
            <a:off x="3141412" y="2719553"/>
            <a:ext cx="1848302" cy="1517052"/>
            <a:chOff x="3141412" y="7194682"/>
            <a:chExt cx="1848302" cy="1517052"/>
          </a:xfrm>
        </p:grpSpPr>
        <p:sp>
          <p:nvSpPr>
            <p:cNvPr id="10" name="9 Forma libre"/>
            <p:cNvSpPr/>
            <p:nvPr/>
          </p:nvSpPr>
          <p:spPr>
            <a:xfrm>
              <a:off x="3145081" y="7194682"/>
              <a:ext cx="1844633" cy="1503470"/>
            </a:xfrm>
            <a:custGeom>
              <a:avLst/>
              <a:gdLst>
                <a:gd name="connsiteX0" fmla="*/ 0 w 2263464"/>
                <a:gd name="connsiteY0" fmla="*/ 1844838 h 1844838"/>
                <a:gd name="connsiteX1" fmla="*/ 1131732 w 2263464"/>
                <a:gd name="connsiteY1" fmla="*/ 0 h 1844838"/>
                <a:gd name="connsiteX2" fmla="*/ 1131732 w 2263464"/>
                <a:gd name="connsiteY2" fmla="*/ 0 h 1844838"/>
                <a:gd name="connsiteX3" fmla="*/ 2263464 w 2263464"/>
                <a:gd name="connsiteY3" fmla="*/ 1844838 h 1844838"/>
                <a:gd name="connsiteX4" fmla="*/ 0 w 2263464"/>
                <a:gd name="connsiteY4" fmla="*/ 1844838 h 1844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3464" h="1844838">
                  <a:moveTo>
                    <a:pt x="0" y="1844838"/>
                  </a:moveTo>
                  <a:lnTo>
                    <a:pt x="1131732" y="0"/>
                  </a:lnTo>
                  <a:lnTo>
                    <a:pt x="1131732" y="0"/>
                  </a:lnTo>
                  <a:lnTo>
                    <a:pt x="2263464" y="1844838"/>
                  </a:lnTo>
                  <a:lnTo>
                    <a:pt x="0" y="1844838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kern="1200" smtClean="0">
                <a:solidFill>
                  <a:schemeClr val="tx1"/>
                </a:solidFill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kern="1200" smtClean="0">
                <a:solidFill>
                  <a:schemeClr val="tx1"/>
                </a:solidFill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kern="1200" smtClean="0">
                <a:solidFill>
                  <a:schemeClr val="tx1"/>
                </a:solidFill>
              </a:endParaRPr>
            </a:p>
          </p:txBody>
        </p:sp>
        <p:sp>
          <p:nvSpPr>
            <p:cNvPr id="19" name="18 Forma libre"/>
            <p:cNvSpPr/>
            <p:nvPr/>
          </p:nvSpPr>
          <p:spPr>
            <a:xfrm>
              <a:off x="3141412" y="7208264"/>
              <a:ext cx="1844633" cy="1503470"/>
            </a:xfrm>
            <a:custGeom>
              <a:avLst/>
              <a:gdLst>
                <a:gd name="connsiteX0" fmla="*/ 0 w 1844633"/>
                <a:gd name="connsiteY0" fmla="*/ 1503470 h 1503470"/>
                <a:gd name="connsiteX1" fmla="*/ 922317 w 1844633"/>
                <a:gd name="connsiteY1" fmla="*/ 0 h 1503470"/>
                <a:gd name="connsiteX2" fmla="*/ 922317 w 1844633"/>
                <a:gd name="connsiteY2" fmla="*/ 0 h 1503470"/>
                <a:gd name="connsiteX3" fmla="*/ 1844633 w 1844633"/>
                <a:gd name="connsiteY3" fmla="*/ 1503470 h 1503470"/>
                <a:gd name="connsiteX4" fmla="*/ 0 w 1844633"/>
                <a:gd name="connsiteY4" fmla="*/ 1503470 h 1503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4633" h="1503470">
                  <a:moveTo>
                    <a:pt x="0" y="1503470"/>
                  </a:moveTo>
                  <a:lnTo>
                    <a:pt x="922317" y="0"/>
                  </a:lnTo>
                  <a:lnTo>
                    <a:pt x="922317" y="0"/>
                  </a:lnTo>
                  <a:lnTo>
                    <a:pt x="1844633" y="1503470"/>
                  </a:lnTo>
                  <a:lnTo>
                    <a:pt x="0" y="1503470"/>
                  </a:lnTo>
                  <a:close/>
                </a:path>
              </a:pathLst>
            </a:custGeom>
            <a:solidFill>
              <a:srgbClr val="FF0000">
                <a:alpha val="4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b="1" kern="1200" noProof="0" dirty="0" smtClean="0">
                <a:solidFill>
                  <a:schemeClr val="tx1"/>
                </a:solidFill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b="1" kern="1200" noProof="0" dirty="0" smtClean="0">
                <a:solidFill>
                  <a:schemeClr val="tx1"/>
                </a:solidFill>
              </a:endParaRPr>
            </a:p>
            <a:p>
              <a:pPr lvl="0" algn="ctr" defTabSz="622300">
                <a:lnSpc>
                  <a:spcPts val="14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b="1" kern="1200" noProof="0" dirty="0" smtClean="0">
                <a:solidFill>
                  <a:schemeClr val="tx1"/>
                </a:solidFill>
              </a:endParaRPr>
            </a:p>
            <a:p>
              <a:pPr lvl="0" algn="ctr" defTabSz="622300">
                <a:lnSpc>
                  <a:spcPts val="14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noProof="0" dirty="0" smtClean="0">
                  <a:solidFill>
                    <a:schemeClr val="tx1"/>
                  </a:solidFill>
                </a:rPr>
                <a:t>Complicated </a:t>
              </a:r>
            </a:p>
            <a:p>
              <a:pPr lvl="0" algn="ctr" defTabSz="622300">
                <a:lnSpc>
                  <a:spcPts val="14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noProof="0" dirty="0" smtClean="0">
                  <a:solidFill>
                    <a:schemeClr val="tx1"/>
                  </a:solidFill>
                </a:rPr>
                <a:t>case with </a:t>
              </a:r>
            </a:p>
            <a:p>
              <a:pPr lvl="0" algn="ctr" defTabSz="622300">
                <a:lnSpc>
                  <a:spcPts val="14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noProof="0" dirty="0" smtClean="0">
                  <a:solidFill>
                    <a:schemeClr val="tx1"/>
                  </a:solidFill>
                </a:rPr>
                <a:t>comorbidities</a:t>
              </a:r>
              <a:endParaRPr lang="en-US" sz="1400" b="1" kern="1200" noProof="0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19 Forma libre"/>
          <p:cNvSpPr/>
          <p:nvPr/>
        </p:nvSpPr>
        <p:spPr>
          <a:xfrm>
            <a:off x="2789265" y="4236605"/>
            <a:ext cx="2548927" cy="574034"/>
          </a:xfrm>
          <a:custGeom>
            <a:avLst/>
            <a:gdLst>
              <a:gd name="connsiteX0" fmla="*/ 0 w 2548927"/>
              <a:gd name="connsiteY0" fmla="*/ 574034 h 574034"/>
              <a:gd name="connsiteX1" fmla="*/ 352147 w 2548927"/>
              <a:gd name="connsiteY1" fmla="*/ 0 h 574034"/>
              <a:gd name="connsiteX2" fmla="*/ 2196780 w 2548927"/>
              <a:gd name="connsiteY2" fmla="*/ 0 h 574034"/>
              <a:gd name="connsiteX3" fmla="*/ 2548927 w 2548927"/>
              <a:gd name="connsiteY3" fmla="*/ 574034 h 574034"/>
              <a:gd name="connsiteX4" fmla="*/ 0 w 2548927"/>
              <a:gd name="connsiteY4" fmla="*/ 574034 h 57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8927" h="574034">
                <a:moveTo>
                  <a:pt x="0" y="574034"/>
                </a:moveTo>
                <a:lnTo>
                  <a:pt x="352147" y="0"/>
                </a:lnTo>
                <a:lnTo>
                  <a:pt x="2196780" y="0"/>
                </a:lnTo>
                <a:lnTo>
                  <a:pt x="2548927" y="574034"/>
                </a:lnTo>
                <a:lnTo>
                  <a:pt x="0" y="574034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3842" tIns="17780" rIns="463843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noProof="0" dirty="0" smtClean="0">
                <a:solidFill>
                  <a:schemeClr val="tx1"/>
                </a:solidFill>
              </a:rPr>
              <a:t>Established chronic patient control</a:t>
            </a:r>
            <a:endParaRPr lang="en-US" sz="1400" b="1" kern="1200" noProof="0" dirty="0">
              <a:solidFill>
                <a:schemeClr val="tx1"/>
              </a:solidFill>
            </a:endParaRPr>
          </a:p>
        </p:txBody>
      </p:sp>
      <p:grpSp>
        <p:nvGrpSpPr>
          <p:cNvPr id="36" name="35 Grupo"/>
          <p:cNvGrpSpPr/>
          <p:nvPr/>
        </p:nvGrpSpPr>
        <p:grpSpPr>
          <a:xfrm>
            <a:off x="2650797" y="4802940"/>
            <a:ext cx="2825863" cy="233416"/>
            <a:chOff x="2650797" y="9278069"/>
            <a:chExt cx="2825863" cy="233416"/>
          </a:xfrm>
        </p:grpSpPr>
        <p:sp>
          <p:nvSpPr>
            <p:cNvPr id="11" name="10 Forma libre"/>
            <p:cNvSpPr/>
            <p:nvPr/>
          </p:nvSpPr>
          <p:spPr>
            <a:xfrm>
              <a:off x="2652896" y="9278069"/>
              <a:ext cx="2808000" cy="225716"/>
            </a:xfrm>
            <a:custGeom>
              <a:avLst/>
              <a:gdLst>
                <a:gd name="connsiteX0" fmla="*/ 0 w 3467485"/>
                <a:gd name="connsiteY0" fmla="*/ 276966 h 276966"/>
                <a:gd name="connsiteX1" fmla="*/ 169908 w 3467485"/>
                <a:gd name="connsiteY1" fmla="*/ 0 h 276966"/>
                <a:gd name="connsiteX2" fmla="*/ 3297577 w 3467485"/>
                <a:gd name="connsiteY2" fmla="*/ 0 h 276966"/>
                <a:gd name="connsiteX3" fmla="*/ 3467485 w 3467485"/>
                <a:gd name="connsiteY3" fmla="*/ 276966 h 276966"/>
                <a:gd name="connsiteX4" fmla="*/ 0 w 3467485"/>
                <a:gd name="connsiteY4" fmla="*/ 276966 h 276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67485" h="276966">
                  <a:moveTo>
                    <a:pt x="0" y="276966"/>
                  </a:moveTo>
                  <a:lnTo>
                    <a:pt x="169908" y="0"/>
                  </a:lnTo>
                  <a:lnTo>
                    <a:pt x="3297577" y="0"/>
                  </a:lnTo>
                  <a:lnTo>
                    <a:pt x="3467485" y="276966"/>
                  </a:lnTo>
                  <a:lnTo>
                    <a:pt x="0" y="276966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27130" tIns="20320" rIns="62713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kern="1200">
                <a:solidFill>
                  <a:schemeClr val="tx1"/>
                </a:solidFill>
              </a:endParaRPr>
            </a:p>
          </p:txBody>
        </p:sp>
        <p:sp>
          <p:nvSpPr>
            <p:cNvPr id="21" name="20 Forma libre"/>
            <p:cNvSpPr/>
            <p:nvPr/>
          </p:nvSpPr>
          <p:spPr>
            <a:xfrm>
              <a:off x="2650797" y="9285769"/>
              <a:ext cx="2825863" cy="225716"/>
            </a:xfrm>
            <a:custGeom>
              <a:avLst/>
              <a:gdLst>
                <a:gd name="connsiteX0" fmla="*/ 0 w 2825863"/>
                <a:gd name="connsiteY0" fmla="*/ 225716 h 225716"/>
                <a:gd name="connsiteX1" fmla="*/ 138468 w 2825863"/>
                <a:gd name="connsiteY1" fmla="*/ 0 h 225716"/>
                <a:gd name="connsiteX2" fmla="*/ 2687395 w 2825863"/>
                <a:gd name="connsiteY2" fmla="*/ 0 h 225716"/>
                <a:gd name="connsiteX3" fmla="*/ 2825863 w 2825863"/>
                <a:gd name="connsiteY3" fmla="*/ 225716 h 225716"/>
                <a:gd name="connsiteX4" fmla="*/ 0 w 2825863"/>
                <a:gd name="connsiteY4" fmla="*/ 225716 h 225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5863" h="225716">
                  <a:moveTo>
                    <a:pt x="0" y="225716"/>
                  </a:moveTo>
                  <a:lnTo>
                    <a:pt x="138468" y="0"/>
                  </a:lnTo>
                  <a:lnTo>
                    <a:pt x="2687395" y="0"/>
                  </a:lnTo>
                  <a:lnTo>
                    <a:pt x="2825863" y="225716"/>
                  </a:lnTo>
                  <a:lnTo>
                    <a:pt x="0" y="225716"/>
                  </a:lnTo>
                  <a:close/>
                </a:path>
              </a:pathLst>
            </a:custGeom>
            <a:solidFill>
              <a:srgbClr val="FFFF00">
                <a:alpha val="4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12306" tIns="17780" rIns="512307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noProof="0" dirty="0" smtClean="0">
                  <a:solidFill>
                    <a:schemeClr val="tx1"/>
                  </a:solidFill>
                </a:rPr>
                <a:t>Newly Diagnosed Case</a:t>
              </a:r>
              <a:endParaRPr lang="en-US" sz="1400" b="1" kern="1200" noProof="0" dirty="0">
                <a:solidFill>
                  <a:schemeClr val="tx1"/>
                </a:solidFill>
              </a:endParaRPr>
            </a:p>
          </p:txBody>
        </p:sp>
      </p:grpSp>
      <p:sp>
        <p:nvSpPr>
          <p:cNvPr id="22" name="21 Forma libre"/>
          <p:cNvSpPr/>
          <p:nvPr/>
        </p:nvSpPr>
        <p:spPr>
          <a:xfrm>
            <a:off x="2405622" y="5036357"/>
            <a:ext cx="3316212" cy="399659"/>
          </a:xfrm>
          <a:custGeom>
            <a:avLst/>
            <a:gdLst>
              <a:gd name="connsiteX0" fmla="*/ 0 w 3316212"/>
              <a:gd name="connsiteY0" fmla="*/ 399659 h 399659"/>
              <a:gd name="connsiteX1" fmla="*/ 245175 w 3316212"/>
              <a:gd name="connsiteY1" fmla="*/ 0 h 399659"/>
              <a:gd name="connsiteX2" fmla="*/ 3071037 w 3316212"/>
              <a:gd name="connsiteY2" fmla="*/ 0 h 399659"/>
              <a:gd name="connsiteX3" fmla="*/ 3316212 w 3316212"/>
              <a:gd name="connsiteY3" fmla="*/ 399659 h 399659"/>
              <a:gd name="connsiteX4" fmla="*/ 0 w 3316212"/>
              <a:gd name="connsiteY4" fmla="*/ 399659 h 399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6212" h="399659">
                <a:moveTo>
                  <a:pt x="0" y="399659"/>
                </a:moveTo>
                <a:lnTo>
                  <a:pt x="245175" y="0"/>
                </a:lnTo>
                <a:lnTo>
                  <a:pt x="3071037" y="0"/>
                </a:lnTo>
                <a:lnTo>
                  <a:pt x="3316212" y="399659"/>
                </a:lnTo>
                <a:lnTo>
                  <a:pt x="0" y="399659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98118" tIns="17780" rIns="598117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noProof="0" dirty="0" smtClean="0">
                <a:solidFill>
                  <a:schemeClr val="tx1"/>
                </a:solidFill>
              </a:rPr>
              <a:t>Early detection</a:t>
            </a:r>
            <a:endParaRPr lang="en-US" sz="1400" b="1" kern="1200" noProof="0" dirty="0">
              <a:solidFill>
                <a:schemeClr val="tx1"/>
              </a:solidFill>
            </a:endParaRPr>
          </a:p>
        </p:txBody>
      </p:sp>
      <p:sp>
        <p:nvSpPr>
          <p:cNvPr id="23" name="22 Forma libre"/>
          <p:cNvSpPr/>
          <p:nvPr/>
        </p:nvSpPr>
        <p:spPr>
          <a:xfrm>
            <a:off x="2112483" y="5436016"/>
            <a:ext cx="3902490" cy="477846"/>
          </a:xfrm>
          <a:custGeom>
            <a:avLst/>
            <a:gdLst>
              <a:gd name="connsiteX0" fmla="*/ 0 w 3902490"/>
              <a:gd name="connsiteY0" fmla="*/ 477846 h 477846"/>
              <a:gd name="connsiteX1" fmla="*/ 293139 w 3902490"/>
              <a:gd name="connsiteY1" fmla="*/ 0 h 477846"/>
              <a:gd name="connsiteX2" fmla="*/ 3609351 w 3902490"/>
              <a:gd name="connsiteY2" fmla="*/ 0 h 477846"/>
              <a:gd name="connsiteX3" fmla="*/ 3902490 w 3902490"/>
              <a:gd name="connsiteY3" fmla="*/ 477846 h 477846"/>
              <a:gd name="connsiteX4" fmla="*/ 0 w 3902490"/>
              <a:gd name="connsiteY4" fmla="*/ 477846 h 477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2490" h="477846">
                <a:moveTo>
                  <a:pt x="0" y="477846"/>
                </a:moveTo>
                <a:lnTo>
                  <a:pt x="293139" y="0"/>
                </a:lnTo>
                <a:lnTo>
                  <a:pt x="3609351" y="0"/>
                </a:lnTo>
                <a:lnTo>
                  <a:pt x="3902490" y="477846"/>
                </a:lnTo>
                <a:lnTo>
                  <a:pt x="0" y="47784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0716" tIns="17780" rIns="700716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noProof="0" dirty="0" smtClean="0">
                <a:solidFill>
                  <a:schemeClr val="tx1"/>
                </a:solidFill>
              </a:rPr>
              <a:t>Prevention programs</a:t>
            </a:r>
            <a:endParaRPr lang="en-US" sz="1400" b="1" kern="1200" noProof="0" dirty="0">
              <a:solidFill>
                <a:schemeClr val="tx1"/>
              </a:solidFill>
            </a:endParaRPr>
          </a:p>
        </p:txBody>
      </p:sp>
      <p:sp>
        <p:nvSpPr>
          <p:cNvPr id="34" name="33 Forma libre"/>
          <p:cNvSpPr/>
          <p:nvPr/>
        </p:nvSpPr>
        <p:spPr>
          <a:xfrm>
            <a:off x="1828129" y="5913863"/>
            <a:ext cx="4471199" cy="463527"/>
          </a:xfrm>
          <a:custGeom>
            <a:avLst/>
            <a:gdLst>
              <a:gd name="connsiteX0" fmla="*/ 0 w 4471199"/>
              <a:gd name="connsiteY0" fmla="*/ 463527 h 463527"/>
              <a:gd name="connsiteX1" fmla="*/ 284355 w 4471199"/>
              <a:gd name="connsiteY1" fmla="*/ 0 h 463527"/>
              <a:gd name="connsiteX2" fmla="*/ 4186844 w 4471199"/>
              <a:gd name="connsiteY2" fmla="*/ 0 h 463527"/>
              <a:gd name="connsiteX3" fmla="*/ 4471199 w 4471199"/>
              <a:gd name="connsiteY3" fmla="*/ 463527 h 463527"/>
              <a:gd name="connsiteX4" fmla="*/ 0 w 4471199"/>
              <a:gd name="connsiteY4" fmla="*/ 463527 h 463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1199" h="463527">
                <a:moveTo>
                  <a:pt x="0" y="463527"/>
                </a:moveTo>
                <a:lnTo>
                  <a:pt x="284355" y="0"/>
                </a:lnTo>
                <a:lnTo>
                  <a:pt x="4186844" y="0"/>
                </a:lnTo>
                <a:lnTo>
                  <a:pt x="4471199" y="463527"/>
                </a:lnTo>
                <a:lnTo>
                  <a:pt x="0" y="463527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240" tIns="17780" rIns="800239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noProof="0" dirty="0" smtClean="0">
                <a:solidFill>
                  <a:schemeClr val="tx1"/>
                </a:solidFill>
              </a:rPr>
              <a:t>Promotion of healthy life styles and enabling environments</a:t>
            </a:r>
            <a:endParaRPr lang="en-US" sz="1400" b="1" kern="1200" noProof="0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908186" y="5411356"/>
            <a:ext cx="3056302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600"/>
              </a:lnSpc>
              <a:buFont typeface="Arial" pitchFamily="34" charset="0"/>
              <a:buChar char="•"/>
            </a:pPr>
            <a:r>
              <a:rPr lang="en-US" sz="1400" b="1" dirty="0">
                <a:solidFill>
                  <a:schemeClr val="bg1"/>
                </a:solidFill>
              </a:rPr>
              <a:t>Health system design for </a:t>
            </a:r>
            <a:r>
              <a:rPr lang="en-US" sz="1400" b="1" dirty="0" smtClean="0">
                <a:solidFill>
                  <a:schemeClr val="bg1"/>
                </a:solidFill>
              </a:rPr>
              <a:t>effective</a:t>
            </a:r>
            <a:r>
              <a:rPr lang="en-US" sz="1400" b="1" dirty="0">
                <a:solidFill>
                  <a:schemeClr val="bg1"/>
                </a:solidFill>
              </a:rPr>
              <a:t> health promotion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5688062" y="5035528"/>
            <a:ext cx="34474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/>
              <a:t>Monitoring quality of screening process</a:t>
            </a:r>
            <a:endParaRPr lang="en-US" sz="1400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5024550" y="3933056"/>
            <a:ext cx="3838334" cy="3385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/>
              <a:t>Monitoring health system outcomes </a:t>
            </a:r>
            <a:endParaRPr lang="en-US" sz="1400" b="1" dirty="0"/>
          </a:p>
        </p:txBody>
      </p:sp>
      <p:sp>
        <p:nvSpPr>
          <p:cNvPr id="27" name="26 CuadroTexto"/>
          <p:cNvSpPr txBox="1"/>
          <p:nvPr/>
        </p:nvSpPr>
        <p:spPr>
          <a:xfrm>
            <a:off x="5495710" y="4705441"/>
            <a:ext cx="3264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/>
              <a:t>Monitoring disease stage at diagnosis</a:t>
            </a:r>
            <a:endParaRPr lang="en-US" sz="1400" b="1" dirty="0"/>
          </a:p>
        </p:txBody>
      </p:sp>
      <p:sp>
        <p:nvSpPr>
          <p:cNvPr id="28" name="27 CuadroTexto"/>
          <p:cNvSpPr txBox="1"/>
          <p:nvPr/>
        </p:nvSpPr>
        <p:spPr>
          <a:xfrm>
            <a:off x="4544518" y="3245796"/>
            <a:ext cx="4781231" cy="3385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b="1" dirty="0"/>
              <a:t>Policy for workforce development &amp; training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b="1" dirty="0" smtClean="0"/>
          </a:p>
        </p:txBody>
      </p:sp>
      <p:sp>
        <p:nvSpPr>
          <p:cNvPr id="29" name="28 CuadroTexto"/>
          <p:cNvSpPr txBox="1"/>
          <p:nvPr/>
        </p:nvSpPr>
        <p:spPr>
          <a:xfrm>
            <a:off x="4761847" y="3593001"/>
            <a:ext cx="4346574" cy="3385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/>
              <a:t>Policy for Palliative care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6244187" y="5969477"/>
            <a:ext cx="2798210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600"/>
              </a:lnSpc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</a:rPr>
              <a:t>Health in all polices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 rot="16200000">
            <a:off x="-1388272" y="4111482"/>
            <a:ext cx="3718195" cy="91307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93663" indent="-93663" algn="just">
              <a:lnSpc>
                <a:spcPts val="1600"/>
              </a:lnSpc>
              <a:buFont typeface="Arial" pitchFamily="34" charset="0"/>
              <a:buChar char="•"/>
            </a:pPr>
            <a:r>
              <a:rPr lang="en-US" sz="1600" b="1" dirty="0" smtClean="0"/>
              <a:t>Public </a:t>
            </a:r>
            <a:r>
              <a:rPr lang="en-US" sz="1600" b="1" dirty="0"/>
              <a:t>health </a:t>
            </a:r>
            <a:r>
              <a:rPr lang="en-US" sz="1600" b="1" dirty="0" smtClean="0"/>
              <a:t>Law and International multilateral agreements and frameworks</a:t>
            </a:r>
          </a:p>
          <a:p>
            <a:pPr marL="93663" indent="-93663" algn="just">
              <a:lnSpc>
                <a:spcPts val="1600"/>
              </a:lnSpc>
              <a:buFont typeface="Arial" pitchFamily="34" charset="0"/>
              <a:buChar char="•"/>
            </a:pPr>
            <a:r>
              <a:rPr lang="en-US" sz="1600" b="1" dirty="0" smtClean="0"/>
              <a:t>Human Right's and Social Determinants of health perspectives</a:t>
            </a:r>
          </a:p>
        </p:txBody>
      </p:sp>
      <p:sp>
        <p:nvSpPr>
          <p:cNvPr id="37" name="36 CuadroTexto"/>
          <p:cNvSpPr txBox="1"/>
          <p:nvPr/>
        </p:nvSpPr>
        <p:spPr>
          <a:xfrm>
            <a:off x="5270087" y="4323049"/>
            <a:ext cx="3838334" cy="3385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/>
              <a:t>Inter-institutional referral systems </a:t>
            </a:r>
            <a:endParaRPr lang="en-US" sz="1400" b="1" dirty="0"/>
          </a:p>
        </p:txBody>
      </p:sp>
      <p:sp>
        <p:nvSpPr>
          <p:cNvPr id="38" name="37 Rectángulo"/>
          <p:cNvSpPr/>
          <p:nvPr/>
        </p:nvSpPr>
        <p:spPr>
          <a:xfrm>
            <a:off x="99037" y="6427113"/>
            <a:ext cx="903649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/>
              <a:t> Modified from: Don de </a:t>
            </a:r>
            <a:r>
              <a:rPr lang="en-US" sz="1050" dirty="0" err="1" smtClean="0"/>
              <a:t>Savigny</a:t>
            </a:r>
            <a:r>
              <a:rPr lang="en-US" sz="1050" dirty="0" smtClean="0"/>
              <a:t> and </a:t>
            </a:r>
            <a:r>
              <a:rPr lang="en-US" sz="1050" dirty="0" err="1" smtClean="0"/>
              <a:t>Taghreed</a:t>
            </a:r>
            <a:r>
              <a:rPr lang="en-US" sz="1050" dirty="0" smtClean="0"/>
              <a:t> Adam (</a:t>
            </a:r>
            <a:r>
              <a:rPr lang="en-US" sz="1050" dirty="0" err="1" smtClean="0"/>
              <a:t>Eds</a:t>
            </a:r>
            <a:r>
              <a:rPr lang="en-US" sz="1050" dirty="0" smtClean="0"/>
              <a:t>). Systems thinking for health systems strengthening. Alliance for Health Policy and Systems Research, WHO, 2009.  &amp; Murray</a:t>
            </a:r>
            <a:r>
              <a:rPr lang="en-US" sz="1050" dirty="0"/>
              <a:t>, CL. and Evans, DB. (2003), Health systems performance </a:t>
            </a:r>
            <a:r>
              <a:rPr lang="en-US" sz="1050" dirty="0" smtClean="0"/>
              <a:t>assessment: Debates</a:t>
            </a:r>
            <a:r>
              <a:rPr lang="en-US" sz="1050" dirty="0"/>
              <a:t>, Methods and Empiricism. Geneva: </a:t>
            </a:r>
            <a:r>
              <a:rPr lang="en-US" sz="1050" dirty="0" smtClean="0"/>
              <a:t>WHO 2003</a:t>
            </a:r>
            <a:endParaRPr lang="en-US" sz="1050" dirty="0"/>
          </a:p>
        </p:txBody>
      </p:sp>
      <p:grpSp>
        <p:nvGrpSpPr>
          <p:cNvPr id="39" name="38 Grupo"/>
          <p:cNvGrpSpPr/>
          <p:nvPr/>
        </p:nvGrpSpPr>
        <p:grpSpPr>
          <a:xfrm>
            <a:off x="107504" y="1361974"/>
            <a:ext cx="8928992" cy="923330"/>
            <a:chOff x="457200" y="5392503"/>
            <a:chExt cx="8229600" cy="766863"/>
          </a:xfrm>
        </p:grpSpPr>
        <p:sp>
          <p:nvSpPr>
            <p:cNvPr id="40" name="39 Conector recto"/>
            <p:cNvSpPr/>
            <p:nvPr/>
          </p:nvSpPr>
          <p:spPr>
            <a:xfrm>
              <a:off x="457200" y="6135676"/>
              <a:ext cx="8229600" cy="0"/>
            </a:xfrm>
            <a:prstGeom prst="line">
              <a:avLst/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40 Forma libre"/>
            <p:cNvSpPr/>
            <p:nvPr/>
          </p:nvSpPr>
          <p:spPr>
            <a:xfrm>
              <a:off x="457200" y="5413907"/>
              <a:ext cx="2139696" cy="724052"/>
            </a:xfrm>
            <a:custGeom>
              <a:avLst/>
              <a:gdLst>
                <a:gd name="connsiteX0" fmla="*/ 120699 w 2139696"/>
                <a:gd name="connsiteY0" fmla="*/ 0 h 724052"/>
                <a:gd name="connsiteX1" fmla="*/ 2018997 w 2139696"/>
                <a:gd name="connsiteY1" fmla="*/ 0 h 724052"/>
                <a:gd name="connsiteX2" fmla="*/ 2139696 w 2139696"/>
                <a:gd name="connsiteY2" fmla="*/ 120699 h 724052"/>
                <a:gd name="connsiteX3" fmla="*/ 2139696 w 2139696"/>
                <a:gd name="connsiteY3" fmla="*/ 724052 h 724052"/>
                <a:gd name="connsiteX4" fmla="*/ 2139696 w 2139696"/>
                <a:gd name="connsiteY4" fmla="*/ 724052 h 724052"/>
                <a:gd name="connsiteX5" fmla="*/ 0 w 2139696"/>
                <a:gd name="connsiteY5" fmla="*/ 724052 h 724052"/>
                <a:gd name="connsiteX6" fmla="*/ 0 w 2139696"/>
                <a:gd name="connsiteY6" fmla="*/ 724052 h 724052"/>
                <a:gd name="connsiteX7" fmla="*/ 0 w 2139696"/>
                <a:gd name="connsiteY7" fmla="*/ 120699 h 724052"/>
                <a:gd name="connsiteX8" fmla="*/ 120699 w 2139696"/>
                <a:gd name="connsiteY8" fmla="*/ 0 h 724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9696" h="724052">
                  <a:moveTo>
                    <a:pt x="120699" y="0"/>
                  </a:moveTo>
                  <a:lnTo>
                    <a:pt x="2018997" y="0"/>
                  </a:lnTo>
                  <a:cubicBezTo>
                    <a:pt x="2085657" y="0"/>
                    <a:pt x="2139696" y="54039"/>
                    <a:pt x="2139696" y="120699"/>
                  </a:cubicBezTo>
                  <a:lnTo>
                    <a:pt x="2139696" y="724052"/>
                  </a:lnTo>
                  <a:lnTo>
                    <a:pt x="2139696" y="724052"/>
                  </a:lnTo>
                  <a:lnTo>
                    <a:pt x="0" y="724052"/>
                  </a:lnTo>
                  <a:lnTo>
                    <a:pt x="0" y="724052"/>
                  </a:lnTo>
                  <a:lnTo>
                    <a:pt x="0" y="120699"/>
                  </a:lnTo>
                  <a:cubicBezTo>
                    <a:pt x="0" y="54039"/>
                    <a:pt x="54039" y="0"/>
                    <a:pt x="120699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927" tIns="63927" rIns="63927" bIns="2857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Leadership  Governance</a:t>
              </a:r>
            </a:p>
          </p:txBody>
        </p:sp>
        <p:sp>
          <p:nvSpPr>
            <p:cNvPr id="42" name="41 CuadroTexto"/>
            <p:cNvSpPr txBox="1"/>
            <p:nvPr/>
          </p:nvSpPr>
          <p:spPr>
            <a:xfrm>
              <a:off x="2699792" y="5392503"/>
              <a:ext cx="5904656" cy="7668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6213" indent="-176213">
                <a:buFont typeface="Arial" pitchFamily="34" charset="0"/>
                <a:buChar char="•"/>
              </a:pPr>
              <a:r>
                <a:rPr lang="en-US" dirty="0"/>
                <a:t>strategic policy </a:t>
              </a:r>
              <a:r>
                <a:rPr lang="en-US" dirty="0" smtClean="0"/>
                <a:t>frameworks, </a:t>
              </a:r>
              <a:r>
                <a:rPr lang="en-US" dirty="0"/>
                <a:t>effective  </a:t>
              </a:r>
              <a:r>
                <a:rPr lang="en-US" dirty="0" smtClean="0"/>
                <a:t>stewardship, regulations,  </a:t>
              </a:r>
              <a:r>
                <a:rPr lang="en-US" dirty="0"/>
                <a:t>system </a:t>
              </a:r>
              <a:r>
                <a:rPr lang="en-US" dirty="0" smtClean="0"/>
                <a:t>design, evaluation and accountability</a:t>
              </a:r>
            </a:p>
            <a:p>
              <a:pPr marL="176213" indent="-176213">
                <a:buFont typeface="Arial" pitchFamily="34" charset="0"/>
                <a:buChar char="•"/>
              </a:pPr>
              <a:r>
                <a:rPr lang="en-US" smtClean="0"/>
                <a:t>Intesectorial  </a:t>
              </a:r>
              <a:r>
                <a:rPr lang="en-US" dirty="0" smtClean="0"/>
                <a:t>influence </a:t>
              </a:r>
            </a:p>
          </p:txBody>
        </p:sp>
      </p:grpSp>
      <p:sp>
        <p:nvSpPr>
          <p:cNvPr id="45" name="44 CuadroTexto"/>
          <p:cNvSpPr txBox="1"/>
          <p:nvPr/>
        </p:nvSpPr>
        <p:spPr>
          <a:xfrm>
            <a:off x="4445233" y="2742019"/>
            <a:ext cx="38779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Equity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NCD policy for the health system</a:t>
            </a:r>
            <a:r>
              <a:rPr lang="en-US" sz="1600" b="1" dirty="0"/>
              <a:t>	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513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  <p:bldP spid="34" grpId="0" animBg="1"/>
      <p:bldP spid="18" grpId="0"/>
      <p:bldP spid="24" grpId="0"/>
      <p:bldP spid="25" grpId="0"/>
      <p:bldP spid="27" grpId="0"/>
      <p:bldP spid="28" grpId="0"/>
      <p:bldP spid="29" grpId="0"/>
      <p:bldP spid="30" grpId="0"/>
      <p:bldP spid="26" grpId="0" animBg="1"/>
      <p:bldP spid="37" grpId="0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31 Grupo"/>
          <p:cNvGrpSpPr/>
          <p:nvPr/>
        </p:nvGrpSpPr>
        <p:grpSpPr>
          <a:xfrm>
            <a:off x="43063" y="5445100"/>
            <a:ext cx="8993433" cy="1018869"/>
            <a:chOff x="43063" y="5445100"/>
            <a:chExt cx="8993433" cy="1018869"/>
          </a:xfrm>
        </p:grpSpPr>
        <p:sp>
          <p:nvSpPr>
            <p:cNvPr id="5" name="4 Rectángulo"/>
            <p:cNvSpPr/>
            <p:nvPr/>
          </p:nvSpPr>
          <p:spPr>
            <a:xfrm>
              <a:off x="107504" y="5445224"/>
              <a:ext cx="8928992" cy="97783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43063" y="5445100"/>
              <a:ext cx="1088792" cy="1018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en-US" b="1" dirty="0" smtClean="0">
                  <a:solidFill>
                    <a:schemeClr val="bg1"/>
                  </a:solidFill>
                </a:rPr>
                <a:t>Non personal health services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30 Grupo"/>
          <p:cNvGrpSpPr/>
          <p:nvPr/>
        </p:nvGrpSpPr>
        <p:grpSpPr>
          <a:xfrm>
            <a:off x="107504" y="2711398"/>
            <a:ext cx="8928992" cy="2711502"/>
            <a:chOff x="107504" y="2711398"/>
            <a:chExt cx="8928992" cy="2711502"/>
          </a:xfrm>
        </p:grpSpPr>
        <p:sp>
          <p:nvSpPr>
            <p:cNvPr id="9" name="8 Rectángulo"/>
            <p:cNvSpPr/>
            <p:nvPr/>
          </p:nvSpPr>
          <p:spPr>
            <a:xfrm>
              <a:off x="107504" y="2711398"/>
              <a:ext cx="8928992" cy="27115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128481" y="2734549"/>
              <a:ext cx="1584176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en-US" b="1" dirty="0" smtClean="0"/>
                <a:t>Personal health services</a:t>
              </a:r>
              <a:endParaRPr lang="en-US" b="1" dirty="0"/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25760"/>
            <a:ext cx="864096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Systemic approach to prevention and control of NTDs, the boundaries of the health system and its building blocks  </a:t>
            </a:r>
            <a:endParaRPr lang="en-US" sz="2800" dirty="0"/>
          </a:p>
        </p:txBody>
      </p:sp>
      <p:sp>
        <p:nvSpPr>
          <p:cNvPr id="10" name="9 Forma libre"/>
          <p:cNvSpPr/>
          <p:nvPr/>
        </p:nvSpPr>
        <p:spPr>
          <a:xfrm>
            <a:off x="2288552" y="2726425"/>
            <a:ext cx="1844633" cy="1503470"/>
          </a:xfrm>
          <a:custGeom>
            <a:avLst/>
            <a:gdLst>
              <a:gd name="connsiteX0" fmla="*/ 0 w 2263464"/>
              <a:gd name="connsiteY0" fmla="*/ 1844838 h 1844838"/>
              <a:gd name="connsiteX1" fmla="*/ 1131732 w 2263464"/>
              <a:gd name="connsiteY1" fmla="*/ 0 h 1844838"/>
              <a:gd name="connsiteX2" fmla="*/ 1131732 w 2263464"/>
              <a:gd name="connsiteY2" fmla="*/ 0 h 1844838"/>
              <a:gd name="connsiteX3" fmla="*/ 2263464 w 2263464"/>
              <a:gd name="connsiteY3" fmla="*/ 1844838 h 1844838"/>
              <a:gd name="connsiteX4" fmla="*/ 0 w 2263464"/>
              <a:gd name="connsiteY4" fmla="*/ 1844838 h 184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464" h="1844838">
                <a:moveTo>
                  <a:pt x="0" y="1844838"/>
                </a:moveTo>
                <a:lnTo>
                  <a:pt x="1131732" y="0"/>
                </a:lnTo>
                <a:lnTo>
                  <a:pt x="1131732" y="0"/>
                </a:lnTo>
                <a:lnTo>
                  <a:pt x="2263464" y="1844838"/>
                </a:lnTo>
                <a:lnTo>
                  <a:pt x="0" y="1844838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kern="1200" smtClean="0">
              <a:solidFill>
                <a:schemeClr val="tx1"/>
              </a:solidFill>
            </a:endParaRP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kern="1200" smtClean="0">
              <a:solidFill>
                <a:schemeClr val="tx1"/>
              </a:solidFill>
            </a:endParaRP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kern="1200" smtClean="0">
              <a:solidFill>
                <a:schemeClr val="tx1"/>
              </a:solidFill>
            </a:endParaRPr>
          </a:p>
        </p:txBody>
      </p:sp>
      <p:sp>
        <p:nvSpPr>
          <p:cNvPr id="11" name="10 Forma libre"/>
          <p:cNvSpPr/>
          <p:nvPr/>
        </p:nvSpPr>
        <p:spPr>
          <a:xfrm>
            <a:off x="1796367" y="4809812"/>
            <a:ext cx="2808000" cy="225716"/>
          </a:xfrm>
          <a:custGeom>
            <a:avLst/>
            <a:gdLst>
              <a:gd name="connsiteX0" fmla="*/ 0 w 3467485"/>
              <a:gd name="connsiteY0" fmla="*/ 276966 h 276966"/>
              <a:gd name="connsiteX1" fmla="*/ 169908 w 3467485"/>
              <a:gd name="connsiteY1" fmla="*/ 0 h 276966"/>
              <a:gd name="connsiteX2" fmla="*/ 3297577 w 3467485"/>
              <a:gd name="connsiteY2" fmla="*/ 0 h 276966"/>
              <a:gd name="connsiteX3" fmla="*/ 3467485 w 3467485"/>
              <a:gd name="connsiteY3" fmla="*/ 276966 h 276966"/>
              <a:gd name="connsiteX4" fmla="*/ 0 w 3467485"/>
              <a:gd name="connsiteY4" fmla="*/ 276966 h 276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7485" h="276966">
                <a:moveTo>
                  <a:pt x="0" y="276966"/>
                </a:moveTo>
                <a:lnTo>
                  <a:pt x="169908" y="0"/>
                </a:lnTo>
                <a:lnTo>
                  <a:pt x="3297577" y="0"/>
                </a:lnTo>
                <a:lnTo>
                  <a:pt x="3467485" y="276966"/>
                </a:lnTo>
                <a:lnTo>
                  <a:pt x="0" y="276966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27130" tIns="20320" rIns="627130" bIns="2032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kern="1200">
              <a:solidFill>
                <a:schemeClr val="tx1"/>
              </a:solidFill>
            </a:endParaRPr>
          </a:p>
        </p:txBody>
      </p:sp>
      <p:graphicFrame>
        <p:nvGraphicFramePr>
          <p:cNvPr id="3" name="2 Diagrama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38574"/>
              </p:ext>
            </p:extLst>
          </p:nvPr>
        </p:nvGraphicFramePr>
        <p:xfrm>
          <a:off x="971600" y="2731771"/>
          <a:ext cx="4471200" cy="364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17 CuadroTexto"/>
          <p:cNvSpPr txBox="1"/>
          <p:nvPr/>
        </p:nvSpPr>
        <p:spPr>
          <a:xfrm>
            <a:off x="5144801" y="5445224"/>
            <a:ext cx="3800022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6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Access to tobacco cessation programs and  mutual help groups 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4840000" y="5035528"/>
            <a:ext cx="4104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Quality of care indicators</a:t>
            </a:r>
            <a:endParaRPr lang="en-US" sz="1600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4362769" y="4229895"/>
            <a:ext cx="4781231" cy="3385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Quality care and control to avoid complications and treatment od comorbidities</a:t>
            </a:r>
            <a:endParaRPr lang="en-US" sz="1600" b="1" dirty="0"/>
          </a:p>
        </p:txBody>
      </p:sp>
      <p:sp>
        <p:nvSpPr>
          <p:cNvPr id="27" name="26 CuadroTexto"/>
          <p:cNvSpPr txBox="1"/>
          <p:nvPr/>
        </p:nvSpPr>
        <p:spPr>
          <a:xfrm>
            <a:off x="4647648" y="4696974"/>
            <a:ext cx="22113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Research translation</a:t>
            </a:r>
            <a:endParaRPr lang="en-US" sz="1600" b="1" dirty="0"/>
          </a:p>
        </p:txBody>
      </p:sp>
      <p:sp>
        <p:nvSpPr>
          <p:cNvPr id="28" name="27 CuadroTexto"/>
          <p:cNvSpPr txBox="1"/>
          <p:nvPr/>
        </p:nvSpPr>
        <p:spPr>
          <a:xfrm>
            <a:off x="3419872" y="2734549"/>
            <a:ext cx="4781231" cy="3385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Monitoring the status of patients and case fatality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3697271" y="3090226"/>
            <a:ext cx="4781231" cy="3385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Quality palliative care for terminal patients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5489261" y="5969477"/>
            <a:ext cx="3654739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6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Physical activity enabling </a:t>
            </a:r>
            <a:r>
              <a:rPr lang="en-US" sz="1600" b="1" dirty="0">
                <a:solidFill>
                  <a:schemeClr val="bg1"/>
                </a:solidFill>
              </a:rPr>
              <a:t>&amp; smoke free</a:t>
            </a:r>
            <a:r>
              <a:rPr lang="en-US" sz="1600" b="1" dirty="0" smtClean="0">
                <a:solidFill>
                  <a:schemeClr val="bg1"/>
                </a:solidFill>
              </a:rPr>
              <a:t> environments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4058906" y="3429000"/>
            <a:ext cx="5049598" cy="3385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Access to specialized health care personnel and technologies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/>
              <a:t>Guidelines for clinical management</a:t>
            </a:r>
            <a:endParaRPr lang="en-US" sz="1600" b="1" dirty="0" smtClean="0"/>
          </a:p>
        </p:txBody>
      </p:sp>
      <p:grpSp>
        <p:nvGrpSpPr>
          <p:cNvPr id="33" name="32 Grupo"/>
          <p:cNvGrpSpPr/>
          <p:nvPr/>
        </p:nvGrpSpPr>
        <p:grpSpPr>
          <a:xfrm>
            <a:off x="107504" y="1518375"/>
            <a:ext cx="9145015" cy="741466"/>
            <a:chOff x="457200" y="1543776"/>
            <a:chExt cx="8428702" cy="741466"/>
          </a:xfrm>
        </p:grpSpPr>
        <p:sp>
          <p:nvSpPr>
            <p:cNvPr id="41" name="40 Conector recto"/>
            <p:cNvSpPr/>
            <p:nvPr/>
          </p:nvSpPr>
          <p:spPr>
            <a:xfrm>
              <a:off x="457200" y="2285242"/>
              <a:ext cx="8229600" cy="0"/>
            </a:xfrm>
            <a:prstGeom prst="line">
              <a:avLst/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41 Forma libre"/>
            <p:cNvSpPr/>
            <p:nvPr/>
          </p:nvSpPr>
          <p:spPr>
            <a:xfrm>
              <a:off x="457200" y="1543776"/>
              <a:ext cx="2139696" cy="724052"/>
            </a:xfrm>
            <a:custGeom>
              <a:avLst/>
              <a:gdLst>
                <a:gd name="connsiteX0" fmla="*/ 120699 w 2139696"/>
                <a:gd name="connsiteY0" fmla="*/ 0 h 724052"/>
                <a:gd name="connsiteX1" fmla="*/ 2018997 w 2139696"/>
                <a:gd name="connsiteY1" fmla="*/ 0 h 724052"/>
                <a:gd name="connsiteX2" fmla="*/ 2139696 w 2139696"/>
                <a:gd name="connsiteY2" fmla="*/ 120699 h 724052"/>
                <a:gd name="connsiteX3" fmla="*/ 2139696 w 2139696"/>
                <a:gd name="connsiteY3" fmla="*/ 724052 h 724052"/>
                <a:gd name="connsiteX4" fmla="*/ 2139696 w 2139696"/>
                <a:gd name="connsiteY4" fmla="*/ 724052 h 724052"/>
                <a:gd name="connsiteX5" fmla="*/ 0 w 2139696"/>
                <a:gd name="connsiteY5" fmla="*/ 724052 h 724052"/>
                <a:gd name="connsiteX6" fmla="*/ 0 w 2139696"/>
                <a:gd name="connsiteY6" fmla="*/ 724052 h 724052"/>
                <a:gd name="connsiteX7" fmla="*/ 0 w 2139696"/>
                <a:gd name="connsiteY7" fmla="*/ 120699 h 724052"/>
                <a:gd name="connsiteX8" fmla="*/ 120699 w 2139696"/>
                <a:gd name="connsiteY8" fmla="*/ 0 h 724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9696" h="724052">
                  <a:moveTo>
                    <a:pt x="120699" y="0"/>
                  </a:moveTo>
                  <a:lnTo>
                    <a:pt x="2018997" y="0"/>
                  </a:lnTo>
                  <a:cubicBezTo>
                    <a:pt x="2085657" y="0"/>
                    <a:pt x="2139696" y="54039"/>
                    <a:pt x="2139696" y="120699"/>
                  </a:cubicBezTo>
                  <a:lnTo>
                    <a:pt x="2139696" y="724052"/>
                  </a:lnTo>
                  <a:lnTo>
                    <a:pt x="2139696" y="724052"/>
                  </a:lnTo>
                  <a:lnTo>
                    <a:pt x="0" y="724052"/>
                  </a:lnTo>
                  <a:lnTo>
                    <a:pt x="0" y="724052"/>
                  </a:lnTo>
                  <a:lnTo>
                    <a:pt x="0" y="120699"/>
                  </a:lnTo>
                  <a:cubicBezTo>
                    <a:pt x="0" y="54039"/>
                    <a:pt x="54039" y="0"/>
                    <a:pt x="120699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927" tIns="63927" rIns="63927" bIns="2857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Service delivery</a:t>
              </a:r>
              <a:endParaRPr lang="en-US" b="1" kern="1200" dirty="0"/>
            </a:p>
          </p:txBody>
        </p:sp>
        <p:sp>
          <p:nvSpPr>
            <p:cNvPr id="43" name="42 CuadroTexto"/>
            <p:cNvSpPr txBox="1"/>
            <p:nvPr/>
          </p:nvSpPr>
          <p:spPr>
            <a:xfrm>
              <a:off x="2699792" y="1582637"/>
              <a:ext cx="6186110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6213" indent="-176213">
                <a:buFont typeface="Arial" pitchFamily="34" charset="0"/>
                <a:buChar char="•"/>
              </a:pPr>
              <a:r>
                <a:rPr lang="en-US" dirty="0" smtClean="0"/>
                <a:t>Effective access to H</a:t>
              </a:r>
              <a:r>
                <a:rPr lang="en-US" dirty="0"/>
                <a:t>Q</a:t>
              </a:r>
              <a:r>
                <a:rPr lang="en-US" dirty="0" smtClean="0"/>
                <a:t> personal health care services</a:t>
              </a:r>
            </a:p>
            <a:p>
              <a:pPr marL="176213" indent="-176213">
                <a:buFont typeface="Arial" pitchFamily="34" charset="0"/>
                <a:buChar char="•"/>
              </a:pPr>
              <a:r>
                <a:rPr lang="en-US" dirty="0" smtClean="0"/>
                <a:t>Effective access to HQ health promotion and risk protection</a:t>
              </a:r>
              <a:endParaRPr lang="en-US" dirty="0"/>
            </a:p>
          </p:txBody>
        </p:sp>
      </p:grpSp>
      <p:sp>
        <p:nvSpPr>
          <p:cNvPr id="44" name="43 Rectángulo"/>
          <p:cNvSpPr/>
          <p:nvPr/>
        </p:nvSpPr>
        <p:spPr>
          <a:xfrm>
            <a:off x="99037" y="6427113"/>
            <a:ext cx="903649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/>
              <a:t> Modified from: Don de </a:t>
            </a:r>
            <a:r>
              <a:rPr lang="en-US" sz="1050" dirty="0" err="1" smtClean="0"/>
              <a:t>Savigny</a:t>
            </a:r>
            <a:r>
              <a:rPr lang="en-US" sz="1050" dirty="0" smtClean="0"/>
              <a:t> and </a:t>
            </a:r>
            <a:r>
              <a:rPr lang="en-US" sz="1050" dirty="0" err="1" smtClean="0"/>
              <a:t>Taghreed</a:t>
            </a:r>
            <a:r>
              <a:rPr lang="en-US" sz="1050" dirty="0" smtClean="0"/>
              <a:t> Adam (</a:t>
            </a:r>
            <a:r>
              <a:rPr lang="en-US" sz="1050" dirty="0" err="1" smtClean="0"/>
              <a:t>Eds</a:t>
            </a:r>
            <a:r>
              <a:rPr lang="en-US" sz="1050" dirty="0" smtClean="0"/>
              <a:t>). Systems thinking for health systems strengthening. Alliance for Health Policy and Systems Research, WHO, 2009.  &amp; Murray</a:t>
            </a:r>
            <a:r>
              <a:rPr lang="en-US" sz="1050" dirty="0"/>
              <a:t>, CL. and Evans, DB. (2003), Health systems performance </a:t>
            </a:r>
            <a:r>
              <a:rPr lang="en-US" sz="1050" dirty="0" smtClean="0"/>
              <a:t>assessment: Debates</a:t>
            </a:r>
            <a:r>
              <a:rPr lang="en-US" sz="1050" dirty="0"/>
              <a:t>, Methods and Empiricism. Geneva: </a:t>
            </a:r>
            <a:r>
              <a:rPr lang="en-US" sz="1050" dirty="0" smtClean="0"/>
              <a:t>WHO 2003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70387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31 Grupo"/>
          <p:cNvGrpSpPr/>
          <p:nvPr/>
        </p:nvGrpSpPr>
        <p:grpSpPr>
          <a:xfrm>
            <a:off x="43063" y="5445100"/>
            <a:ext cx="8993433" cy="1018869"/>
            <a:chOff x="43063" y="5445100"/>
            <a:chExt cx="8993433" cy="1018869"/>
          </a:xfrm>
        </p:grpSpPr>
        <p:sp>
          <p:nvSpPr>
            <p:cNvPr id="5" name="4 Rectángulo"/>
            <p:cNvSpPr/>
            <p:nvPr/>
          </p:nvSpPr>
          <p:spPr>
            <a:xfrm>
              <a:off x="107504" y="5445224"/>
              <a:ext cx="8928992" cy="97783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43063" y="5445100"/>
              <a:ext cx="1088792" cy="1018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en-US" b="1" dirty="0" smtClean="0">
                  <a:solidFill>
                    <a:schemeClr val="bg1"/>
                  </a:solidFill>
                </a:rPr>
                <a:t>Non personal health services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30 Grupo"/>
          <p:cNvGrpSpPr/>
          <p:nvPr/>
        </p:nvGrpSpPr>
        <p:grpSpPr>
          <a:xfrm>
            <a:off x="107504" y="2711398"/>
            <a:ext cx="8928992" cy="2711502"/>
            <a:chOff x="107504" y="2711398"/>
            <a:chExt cx="8928992" cy="2711502"/>
          </a:xfrm>
        </p:grpSpPr>
        <p:sp>
          <p:nvSpPr>
            <p:cNvPr id="9" name="8 Rectángulo"/>
            <p:cNvSpPr/>
            <p:nvPr/>
          </p:nvSpPr>
          <p:spPr>
            <a:xfrm>
              <a:off x="107504" y="2711398"/>
              <a:ext cx="8928992" cy="27115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128481" y="2734549"/>
              <a:ext cx="1584176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en-US" b="1" dirty="0" smtClean="0"/>
                <a:t>Personal health services</a:t>
              </a:r>
              <a:endParaRPr lang="en-US" b="1" dirty="0"/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25760"/>
            <a:ext cx="864096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Systemic approach to prevention and control of NTDs, the boundaries of the health system and its building blocks  </a:t>
            </a:r>
            <a:endParaRPr lang="en-US" sz="2800" dirty="0"/>
          </a:p>
        </p:txBody>
      </p:sp>
      <p:sp>
        <p:nvSpPr>
          <p:cNvPr id="10" name="9 Forma libre"/>
          <p:cNvSpPr/>
          <p:nvPr/>
        </p:nvSpPr>
        <p:spPr>
          <a:xfrm>
            <a:off x="2288552" y="2726425"/>
            <a:ext cx="1844633" cy="1503470"/>
          </a:xfrm>
          <a:custGeom>
            <a:avLst/>
            <a:gdLst>
              <a:gd name="connsiteX0" fmla="*/ 0 w 2263464"/>
              <a:gd name="connsiteY0" fmla="*/ 1844838 h 1844838"/>
              <a:gd name="connsiteX1" fmla="*/ 1131732 w 2263464"/>
              <a:gd name="connsiteY1" fmla="*/ 0 h 1844838"/>
              <a:gd name="connsiteX2" fmla="*/ 1131732 w 2263464"/>
              <a:gd name="connsiteY2" fmla="*/ 0 h 1844838"/>
              <a:gd name="connsiteX3" fmla="*/ 2263464 w 2263464"/>
              <a:gd name="connsiteY3" fmla="*/ 1844838 h 1844838"/>
              <a:gd name="connsiteX4" fmla="*/ 0 w 2263464"/>
              <a:gd name="connsiteY4" fmla="*/ 1844838 h 184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464" h="1844838">
                <a:moveTo>
                  <a:pt x="0" y="1844838"/>
                </a:moveTo>
                <a:lnTo>
                  <a:pt x="1131732" y="0"/>
                </a:lnTo>
                <a:lnTo>
                  <a:pt x="1131732" y="0"/>
                </a:lnTo>
                <a:lnTo>
                  <a:pt x="2263464" y="1844838"/>
                </a:lnTo>
                <a:lnTo>
                  <a:pt x="0" y="1844838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kern="1200" smtClean="0">
              <a:solidFill>
                <a:schemeClr val="tx1"/>
              </a:solidFill>
            </a:endParaRP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kern="1200" smtClean="0">
              <a:solidFill>
                <a:schemeClr val="tx1"/>
              </a:solidFill>
            </a:endParaRP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kern="1200" smtClean="0">
              <a:solidFill>
                <a:schemeClr val="tx1"/>
              </a:solidFill>
            </a:endParaRPr>
          </a:p>
        </p:txBody>
      </p:sp>
      <p:sp>
        <p:nvSpPr>
          <p:cNvPr id="11" name="10 Forma libre"/>
          <p:cNvSpPr/>
          <p:nvPr/>
        </p:nvSpPr>
        <p:spPr>
          <a:xfrm>
            <a:off x="1796367" y="4809812"/>
            <a:ext cx="2808000" cy="225716"/>
          </a:xfrm>
          <a:custGeom>
            <a:avLst/>
            <a:gdLst>
              <a:gd name="connsiteX0" fmla="*/ 0 w 3467485"/>
              <a:gd name="connsiteY0" fmla="*/ 276966 h 276966"/>
              <a:gd name="connsiteX1" fmla="*/ 169908 w 3467485"/>
              <a:gd name="connsiteY1" fmla="*/ 0 h 276966"/>
              <a:gd name="connsiteX2" fmla="*/ 3297577 w 3467485"/>
              <a:gd name="connsiteY2" fmla="*/ 0 h 276966"/>
              <a:gd name="connsiteX3" fmla="*/ 3467485 w 3467485"/>
              <a:gd name="connsiteY3" fmla="*/ 276966 h 276966"/>
              <a:gd name="connsiteX4" fmla="*/ 0 w 3467485"/>
              <a:gd name="connsiteY4" fmla="*/ 276966 h 276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7485" h="276966">
                <a:moveTo>
                  <a:pt x="0" y="276966"/>
                </a:moveTo>
                <a:lnTo>
                  <a:pt x="169908" y="0"/>
                </a:lnTo>
                <a:lnTo>
                  <a:pt x="3297577" y="0"/>
                </a:lnTo>
                <a:lnTo>
                  <a:pt x="3467485" y="276966"/>
                </a:lnTo>
                <a:lnTo>
                  <a:pt x="0" y="276966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27130" tIns="20320" rIns="627130" bIns="2032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kern="1200">
              <a:solidFill>
                <a:schemeClr val="tx1"/>
              </a:solidFill>
            </a:endParaRPr>
          </a:p>
        </p:txBody>
      </p:sp>
      <p:graphicFrame>
        <p:nvGraphicFramePr>
          <p:cNvPr id="3" name="2 Diagrama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796846"/>
              </p:ext>
            </p:extLst>
          </p:nvPr>
        </p:nvGraphicFramePr>
        <p:xfrm>
          <a:off x="971600" y="2731771"/>
          <a:ext cx="4471200" cy="364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17 CuadroTexto"/>
          <p:cNvSpPr txBox="1"/>
          <p:nvPr/>
        </p:nvSpPr>
        <p:spPr>
          <a:xfrm>
            <a:off x="5144801" y="5445224"/>
            <a:ext cx="3800022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6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Evaluate the success of prevention programs in the population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4840000" y="5035528"/>
            <a:ext cx="4104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Report the status of population health</a:t>
            </a:r>
            <a:endParaRPr lang="en-US" sz="1600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4379703" y="4331516"/>
            <a:ext cx="4368761" cy="3385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Registries: cancer, diabetes, …</a:t>
            </a:r>
            <a:endParaRPr lang="en-US" sz="1600" b="1" dirty="0"/>
          </a:p>
        </p:txBody>
      </p:sp>
      <p:sp>
        <p:nvSpPr>
          <p:cNvPr id="27" name="26 CuadroTexto"/>
          <p:cNvSpPr txBox="1"/>
          <p:nvPr/>
        </p:nvSpPr>
        <p:spPr>
          <a:xfrm>
            <a:off x="4647648" y="4696974"/>
            <a:ext cx="31319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Incidence /prevalence reports</a:t>
            </a:r>
            <a:endParaRPr lang="en-US" sz="1600" b="1" dirty="0"/>
          </a:p>
        </p:txBody>
      </p:sp>
      <p:sp>
        <p:nvSpPr>
          <p:cNvPr id="28" name="27 CuadroTexto"/>
          <p:cNvSpPr txBox="1"/>
          <p:nvPr/>
        </p:nvSpPr>
        <p:spPr>
          <a:xfrm>
            <a:off x="3419872" y="2734549"/>
            <a:ext cx="4781231" cy="3385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Data on health system financing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3697271" y="3090226"/>
            <a:ext cx="5247552" cy="3385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Data on health quality indicators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5489261" y="5969477"/>
            <a:ext cx="3654739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6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Produce information on population life styles and risk factors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895225" y="3450486"/>
            <a:ext cx="5049598" cy="3385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Data on essential medicine prices</a:t>
            </a:r>
            <a:endParaRPr lang="en-US" sz="1600" b="1" dirty="0"/>
          </a:p>
        </p:txBody>
      </p:sp>
      <p:sp>
        <p:nvSpPr>
          <p:cNvPr id="26" name="25 CuadroTexto"/>
          <p:cNvSpPr txBox="1"/>
          <p:nvPr/>
        </p:nvSpPr>
        <p:spPr>
          <a:xfrm>
            <a:off x="4211960" y="4077072"/>
            <a:ext cx="4781231" cy="3385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Data on health work force </a:t>
            </a:r>
            <a:endParaRPr lang="en-US" sz="1600" b="1" dirty="0"/>
          </a:p>
        </p:txBody>
      </p:sp>
      <p:sp>
        <p:nvSpPr>
          <p:cNvPr id="33" name="32 CuadroTexto"/>
          <p:cNvSpPr txBox="1"/>
          <p:nvPr/>
        </p:nvSpPr>
        <p:spPr>
          <a:xfrm>
            <a:off x="4067944" y="3789040"/>
            <a:ext cx="4781231" cy="3385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Data on effective coverage </a:t>
            </a:r>
            <a:endParaRPr lang="en-US" sz="1600" b="1" dirty="0"/>
          </a:p>
        </p:txBody>
      </p:sp>
      <p:grpSp>
        <p:nvGrpSpPr>
          <p:cNvPr id="36" name="35 Grupo"/>
          <p:cNvGrpSpPr/>
          <p:nvPr/>
        </p:nvGrpSpPr>
        <p:grpSpPr>
          <a:xfrm>
            <a:off x="107504" y="1535886"/>
            <a:ext cx="8928992" cy="724052"/>
            <a:chOff x="457200" y="3133142"/>
            <a:chExt cx="8229600" cy="724052"/>
          </a:xfrm>
        </p:grpSpPr>
        <p:sp>
          <p:nvSpPr>
            <p:cNvPr id="37" name="36 Conector recto"/>
            <p:cNvSpPr/>
            <p:nvPr/>
          </p:nvSpPr>
          <p:spPr>
            <a:xfrm>
              <a:off x="457200" y="3854912"/>
              <a:ext cx="8229600" cy="0"/>
            </a:xfrm>
            <a:prstGeom prst="line">
              <a:avLst/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37 Forma libre"/>
            <p:cNvSpPr/>
            <p:nvPr/>
          </p:nvSpPr>
          <p:spPr>
            <a:xfrm>
              <a:off x="457200" y="3133142"/>
              <a:ext cx="2139696" cy="724052"/>
            </a:xfrm>
            <a:custGeom>
              <a:avLst/>
              <a:gdLst>
                <a:gd name="connsiteX0" fmla="*/ 120699 w 2139696"/>
                <a:gd name="connsiteY0" fmla="*/ 0 h 724052"/>
                <a:gd name="connsiteX1" fmla="*/ 2018997 w 2139696"/>
                <a:gd name="connsiteY1" fmla="*/ 0 h 724052"/>
                <a:gd name="connsiteX2" fmla="*/ 2139696 w 2139696"/>
                <a:gd name="connsiteY2" fmla="*/ 120699 h 724052"/>
                <a:gd name="connsiteX3" fmla="*/ 2139696 w 2139696"/>
                <a:gd name="connsiteY3" fmla="*/ 724052 h 724052"/>
                <a:gd name="connsiteX4" fmla="*/ 2139696 w 2139696"/>
                <a:gd name="connsiteY4" fmla="*/ 724052 h 724052"/>
                <a:gd name="connsiteX5" fmla="*/ 0 w 2139696"/>
                <a:gd name="connsiteY5" fmla="*/ 724052 h 724052"/>
                <a:gd name="connsiteX6" fmla="*/ 0 w 2139696"/>
                <a:gd name="connsiteY6" fmla="*/ 724052 h 724052"/>
                <a:gd name="connsiteX7" fmla="*/ 0 w 2139696"/>
                <a:gd name="connsiteY7" fmla="*/ 120699 h 724052"/>
                <a:gd name="connsiteX8" fmla="*/ 120699 w 2139696"/>
                <a:gd name="connsiteY8" fmla="*/ 0 h 724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9696" h="724052">
                  <a:moveTo>
                    <a:pt x="120699" y="0"/>
                  </a:moveTo>
                  <a:lnTo>
                    <a:pt x="2018997" y="0"/>
                  </a:lnTo>
                  <a:cubicBezTo>
                    <a:pt x="2085657" y="0"/>
                    <a:pt x="2139696" y="54039"/>
                    <a:pt x="2139696" y="120699"/>
                  </a:cubicBezTo>
                  <a:lnTo>
                    <a:pt x="2139696" y="724052"/>
                  </a:lnTo>
                  <a:lnTo>
                    <a:pt x="2139696" y="724052"/>
                  </a:lnTo>
                  <a:lnTo>
                    <a:pt x="0" y="724052"/>
                  </a:lnTo>
                  <a:lnTo>
                    <a:pt x="0" y="724052"/>
                  </a:lnTo>
                  <a:lnTo>
                    <a:pt x="0" y="120699"/>
                  </a:lnTo>
                  <a:cubicBezTo>
                    <a:pt x="0" y="54039"/>
                    <a:pt x="54039" y="0"/>
                    <a:pt x="120699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927" tIns="63927" rIns="63927" bIns="2857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Information</a:t>
              </a:r>
            </a:p>
          </p:txBody>
        </p:sp>
        <p:sp>
          <p:nvSpPr>
            <p:cNvPr id="39" name="38 CuadroTexto"/>
            <p:cNvSpPr txBox="1"/>
            <p:nvPr/>
          </p:nvSpPr>
          <p:spPr>
            <a:xfrm>
              <a:off x="2699792" y="3172003"/>
              <a:ext cx="5904656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6213" indent="-176213">
                <a:buFont typeface="Arial" pitchFamily="34" charset="0"/>
                <a:buChar char="•"/>
              </a:pPr>
              <a:r>
                <a:rPr lang="en-US" dirty="0"/>
                <a:t>Sound and reliable information </a:t>
              </a:r>
              <a:r>
                <a:rPr lang="en-US" dirty="0" smtClean="0"/>
                <a:t> to enable decision makers at all levels adequate decision making and </a:t>
              </a:r>
              <a:r>
                <a:rPr lang="en-US" dirty="0"/>
                <a:t>monitoring and evaluation </a:t>
              </a:r>
              <a:endParaRPr lang="en-US" dirty="0" smtClean="0"/>
            </a:p>
          </p:txBody>
        </p:sp>
      </p:grpSp>
      <p:sp>
        <p:nvSpPr>
          <p:cNvPr id="41" name="40 Rectángulo"/>
          <p:cNvSpPr/>
          <p:nvPr/>
        </p:nvSpPr>
        <p:spPr>
          <a:xfrm>
            <a:off x="99037" y="6427113"/>
            <a:ext cx="903649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/>
              <a:t> Modified from: Don de </a:t>
            </a:r>
            <a:r>
              <a:rPr lang="en-US" sz="1050" dirty="0" err="1" smtClean="0"/>
              <a:t>Savigny</a:t>
            </a:r>
            <a:r>
              <a:rPr lang="en-US" sz="1050" dirty="0" smtClean="0"/>
              <a:t> and </a:t>
            </a:r>
            <a:r>
              <a:rPr lang="en-US" sz="1050" dirty="0" err="1" smtClean="0"/>
              <a:t>Taghreed</a:t>
            </a:r>
            <a:r>
              <a:rPr lang="en-US" sz="1050" dirty="0" smtClean="0"/>
              <a:t> Adam (</a:t>
            </a:r>
            <a:r>
              <a:rPr lang="en-US" sz="1050" dirty="0" err="1" smtClean="0"/>
              <a:t>Eds</a:t>
            </a:r>
            <a:r>
              <a:rPr lang="en-US" sz="1050" dirty="0" smtClean="0"/>
              <a:t>). Systems thinking for health systems strengthening. Alliance for Health Policy and Systems Research, WHO, 2009.  &amp; Murray</a:t>
            </a:r>
            <a:r>
              <a:rPr lang="en-US" sz="1050" dirty="0"/>
              <a:t>, CL. and Evans, DB. (2003), Health systems performance </a:t>
            </a:r>
            <a:r>
              <a:rPr lang="en-US" sz="1050" dirty="0" smtClean="0"/>
              <a:t>assessment: Debates</a:t>
            </a:r>
            <a:r>
              <a:rPr lang="en-US" sz="1050" dirty="0"/>
              <a:t>, Methods and Empiricism. Geneva: </a:t>
            </a:r>
            <a:r>
              <a:rPr lang="en-US" sz="1050" dirty="0" smtClean="0"/>
              <a:t>WHO 2003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70244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31 Grupo"/>
          <p:cNvGrpSpPr/>
          <p:nvPr/>
        </p:nvGrpSpPr>
        <p:grpSpPr>
          <a:xfrm>
            <a:off x="43063" y="5445100"/>
            <a:ext cx="8993433" cy="1018869"/>
            <a:chOff x="43063" y="5445100"/>
            <a:chExt cx="8993433" cy="1018869"/>
          </a:xfrm>
        </p:grpSpPr>
        <p:sp>
          <p:nvSpPr>
            <p:cNvPr id="5" name="4 Rectángulo"/>
            <p:cNvSpPr/>
            <p:nvPr/>
          </p:nvSpPr>
          <p:spPr>
            <a:xfrm>
              <a:off x="107504" y="5445224"/>
              <a:ext cx="8928992" cy="97783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43063" y="5445100"/>
              <a:ext cx="1088792" cy="1018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en-US" b="1" dirty="0" smtClean="0">
                  <a:solidFill>
                    <a:schemeClr val="bg1"/>
                  </a:solidFill>
                </a:rPr>
                <a:t>Non personal health services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30 Grupo"/>
          <p:cNvGrpSpPr/>
          <p:nvPr/>
        </p:nvGrpSpPr>
        <p:grpSpPr>
          <a:xfrm>
            <a:off x="107504" y="2711398"/>
            <a:ext cx="8928992" cy="2711502"/>
            <a:chOff x="107504" y="2711398"/>
            <a:chExt cx="8928992" cy="2711502"/>
          </a:xfrm>
        </p:grpSpPr>
        <p:sp>
          <p:nvSpPr>
            <p:cNvPr id="9" name="8 Rectángulo"/>
            <p:cNvSpPr/>
            <p:nvPr/>
          </p:nvSpPr>
          <p:spPr>
            <a:xfrm>
              <a:off x="107504" y="2711398"/>
              <a:ext cx="8928992" cy="271150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128481" y="2734549"/>
              <a:ext cx="1584176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en-US" b="1" dirty="0" smtClean="0"/>
                <a:t>Personal health services</a:t>
              </a:r>
              <a:endParaRPr lang="en-US" b="1" dirty="0"/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25760"/>
            <a:ext cx="864096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Systemic approach to prevention and control of NTDs, the boundaries of the health system and its building blocks  </a:t>
            </a:r>
            <a:endParaRPr lang="en-US" sz="2800" dirty="0"/>
          </a:p>
        </p:txBody>
      </p:sp>
      <p:sp>
        <p:nvSpPr>
          <p:cNvPr id="10" name="9 Forma libre"/>
          <p:cNvSpPr/>
          <p:nvPr/>
        </p:nvSpPr>
        <p:spPr>
          <a:xfrm>
            <a:off x="2288552" y="2726425"/>
            <a:ext cx="1844633" cy="1503470"/>
          </a:xfrm>
          <a:custGeom>
            <a:avLst/>
            <a:gdLst>
              <a:gd name="connsiteX0" fmla="*/ 0 w 2263464"/>
              <a:gd name="connsiteY0" fmla="*/ 1844838 h 1844838"/>
              <a:gd name="connsiteX1" fmla="*/ 1131732 w 2263464"/>
              <a:gd name="connsiteY1" fmla="*/ 0 h 1844838"/>
              <a:gd name="connsiteX2" fmla="*/ 1131732 w 2263464"/>
              <a:gd name="connsiteY2" fmla="*/ 0 h 1844838"/>
              <a:gd name="connsiteX3" fmla="*/ 2263464 w 2263464"/>
              <a:gd name="connsiteY3" fmla="*/ 1844838 h 1844838"/>
              <a:gd name="connsiteX4" fmla="*/ 0 w 2263464"/>
              <a:gd name="connsiteY4" fmla="*/ 1844838 h 184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464" h="1844838">
                <a:moveTo>
                  <a:pt x="0" y="1844838"/>
                </a:moveTo>
                <a:lnTo>
                  <a:pt x="1131732" y="0"/>
                </a:lnTo>
                <a:lnTo>
                  <a:pt x="1131732" y="0"/>
                </a:lnTo>
                <a:lnTo>
                  <a:pt x="2263464" y="1844838"/>
                </a:lnTo>
                <a:lnTo>
                  <a:pt x="0" y="1844838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kern="1200" smtClean="0">
              <a:solidFill>
                <a:schemeClr val="tx1"/>
              </a:solidFill>
            </a:endParaRP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kern="1200" smtClean="0">
              <a:solidFill>
                <a:schemeClr val="tx1"/>
              </a:solidFill>
            </a:endParaRP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kern="1200" smtClean="0">
              <a:solidFill>
                <a:schemeClr val="tx1"/>
              </a:solidFill>
            </a:endParaRPr>
          </a:p>
        </p:txBody>
      </p:sp>
      <p:sp>
        <p:nvSpPr>
          <p:cNvPr id="11" name="10 Forma libre"/>
          <p:cNvSpPr/>
          <p:nvPr/>
        </p:nvSpPr>
        <p:spPr>
          <a:xfrm>
            <a:off x="1796367" y="4809812"/>
            <a:ext cx="2808000" cy="225716"/>
          </a:xfrm>
          <a:custGeom>
            <a:avLst/>
            <a:gdLst>
              <a:gd name="connsiteX0" fmla="*/ 0 w 3467485"/>
              <a:gd name="connsiteY0" fmla="*/ 276966 h 276966"/>
              <a:gd name="connsiteX1" fmla="*/ 169908 w 3467485"/>
              <a:gd name="connsiteY1" fmla="*/ 0 h 276966"/>
              <a:gd name="connsiteX2" fmla="*/ 3297577 w 3467485"/>
              <a:gd name="connsiteY2" fmla="*/ 0 h 276966"/>
              <a:gd name="connsiteX3" fmla="*/ 3467485 w 3467485"/>
              <a:gd name="connsiteY3" fmla="*/ 276966 h 276966"/>
              <a:gd name="connsiteX4" fmla="*/ 0 w 3467485"/>
              <a:gd name="connsiteY4" fmla="*/ 276966 h 276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7485" h="276966">
                <a:moveTo>
                  <a:pt x="0" y="276966"/>
                </a:moveTo>
                <a:lnTo>
                  <a:pt x="169908" y="0"/>
                </a:lnTo>
                <a:lnTo>
                  <a:pt x="3297577" y="0"/>
                </a:lnTo>
                <a:lnTo>
                  <a:pt x="3467485" y="276966"/>
                </a:lnTo>
                <a:lnTo>
                  <a:pt x="0" y="276966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27130" tIns="20320" rIns="627130" bIns="2032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kern="1200">
              <a:solidFill>
                <a:schemeClr val="tx1"/>
              </a:solidFill>
            </a:endParaRPr>
          </a:p>
        </p:txBody>
      </p:sp>
      <p:graphicFrame>
        <p:nvGraphicFramePr>
          <p:cNvPr id="3" name="2 Diagrama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202684"/>
              </p:ext>
            </p:extLst>
          </p:nvPr>
        </p:nvGraphicFramePr>
        <p:xfrm>
          <a:off x="971600" y="2731771"/>
          <a:ext cx="4471200" cy="364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17 CuadroTexto"/>
          <p:cNvSpPr txBox="1"/>
          <p:nvPr/>
        </p:nvSpPr>
        <p:spPr>
          <a:xfrm>
            <a:off x="5144801" y="5445224"/>
            <a:ext cx="3800022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6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Medicines to facilitate tobacco use cessation  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4840000" y="5035528"/>
            <a:ext cx="4104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Access to better screening tests </a:t>
            </a:r>
            <a:endParaRPr lang="en-US" sz="1600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4362769" y="4229895"/>
            <a:ext cx="4781231" cy="3385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Access to new drugs and technologies to prevent complication in patients  </a:t>
            </a:r>
            <a:endParaRPr lang="en-US" sz="1600" b="1" dirty="0"/>
          </a:p>
        </p:txBody>
      </p:sp>
      <p:sp>
        <p:nvSpPr>
          <p:cNvPr id="28" name="27 CuadroTexto"/>
          <p:cNvSpPr txBox="1"/>
          <p:nvPr/>
        </p:nvSpPr>
        <p:spPr>
          <a:xfrm>
            <a:off x="3419872" y="2734549"/>
            <a:ext cx="4781231" cy="3385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Essential drug list policy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3697271" y="3090226"/>
            <a:ext cx="5247552" cy="3385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sz="1600" b="1" dirty="0" smtClean="0"/>
          </a:p>
        </p:txBody>
      </p:sp>
      <p:sp>
        <p:nvSpPr>
          <p:cNvPr id="30" name="29 CuadroTexto"/>
          <p:cNvSpPr txBox="1"/>
          <p:nvPr/>
        </p:nvSpPr>
        <p:spPr>
          <a:xfrm>
            <a:off x="5489261" y="5969477"/>
            <a:ext cx="3654739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6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Better food labeling; healthy food in the school environment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635896" y="3140968"/>
            <a:ext cx="5049598" cy="3385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/>
              <a:t>Access to new drugs and technologies to </a:t>
            </a:r>
            <a:r>
              <a:rPr lang="en-US" sz="1600" b="1" dirty="0" smtClean="0"/>
              <a:t>treat complication </a:t>
            </a:r>
            <a:r>
              <a:rPr lang="en-US" sz="1600" b="1" dirty="0"/>
              <a:t>in patients 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139952" y="3860209"/>
            <a:ext cx="4725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Good prescription practices and clinical guidelines</a:t>
            </a:r>
            <a:endParaRPr lang="en-US" sz="1600" b="1" dirty="0"/>
          </a:p>
        </p:txBody>
      </p:sp>
      <p:grpSp>
        <p:nvGrpSpPr>
          <p:cNvPr id="39" name="38 Grupo"/>
          <p:cNvGrpSpPr/>
          <p:nvPr/>
        </p:nvGrpSpPr>
        <p:grpSpPr>
          <a:xfrm>
            <a:off x="107504" y="1527119"/>
            <a:ext cx="8928992" cy="731602"/>
            <a:chOff x="457200" y="3893397"/>
            <a:chExt cx="8229600" cy="731602"/>
          </a:xfrm>
        </p:grpSpPr>
        <p:sp>
          <p:nvSpPr>
            <p:cNvPr id="41" name="40 Conector recto"/>
            <p:cNvSpPr/>
            <p:nvPr/>
          </p:nvSpPr>
          <p:spPr>
            <a:xfrm>
              <a:off x="457200" y="4624999"/>
              <a:ext cx="8229600" cy="0"/>
            </a:xfrm>
            <a:prstGeom prst="line">
              <a:avLst/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41 Forma libre"/>
            <p:cNvSpPr/>
            <p:nvPr/>
          </p:nvSpPr>
          <p:spPr>
            <a:xfrm>
              <a:off x="457200" y="3893397"/>
              <a:ext cx="2139696" cy="724052"/>
            </a:xfrm>
            <a:custGeom>
              <a:avLst/>
              <a:gdLst>
                <a:gd name="connsiteX0" fmla="*/ 120699 w 2139696"/>
                <a:gd name="connsiteY0" fmla="*/ 0 h 724052"/>
                <a:gd name="connsiteX1" fmla="*/ 2018997 w 2139696"/>
                <a:gd name="connsiteY1" fmla="*/ 0 h 724052"/>
                <a:gd name="connsiteX2" fmla="*/ 2139696 w 2139696"/>
                <a:gd name="connsiteY2" fmla="*/ 120699 h 724052"/>
                <a:gd name="connsiteX3" fmla="*/ 2139696 w 2139696"/>
                <a:gd name="connsiteY3" fmla="*/ 724052 h 724052"/>
                <a:gd name="connsiteX4" fmla="*/ 2139696 w 2139696"/>
                <a:gd name="connsiteY4" fmla="*/ 724052 h 724052"/>
                <a:gd name="connsiteX5" fmla="*/ 0 w 2139696"/>
                <a:gd name="connsiteY5" fmla="*/ 724052 h 724052"/>
                <a:gd name="connsiteX6" fmla="*/ 0 w 2139696"/>
                <a:gd name="connsiteY6" fmla="*/ 724052 h 724052"/>
                <a:gd name="connsiteX7" fmla="*/ 0 w 2139696"/>
                <a:gd name="connsiteY7" fmla="*/ 120699 h 724052"/>
                <a:gd name="connsiteX8" fmla="*/ 120699 w 2139696"/>
                <a:gd name="connsiteY8" fmla="*/ 0 h 724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9696" h="724052">
                  <a:moveTo>
                    <a:pt x="120699" y="0"/>
                  </a:moveTo>
                  <a:lnTo>
                    <a:pt x="2018997" y="0"/>
                  </a:lnTo>
                  <a:cubicBezTo>
                    <a:pt x="2085657" y="0"/>
                    <a:pt x="2139696" y="54039"/>
                    <a:pt x="2139696" y="120699"/>
                  </a:cubicBezTo>
                  <a:lnTo>
                    <a:pt x="2139696" y="724052"/>
                  </a:lnTo>
                  <a:lnTo>
                    <a:pt x="2139696" y="724052"/>
                  </a:lnTo>
                  <a:lnTo>
                    <a:pt x="0" y="724052"/>
                  </a:lnTo>
                  <a:lnTo>
                    <a:pt x="0" y="724052"/>
                  </a:lnTo>
                  <a:lnTo>
                    <a:pt x="0" y="120699"/>
                  </a:lnTo>
                  <a:cubicBezTo>
                    <a:pt x="0" y="54039"/>
                    <a:pt x="54039" y="0"/>
                    <a:pt x="120699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927" tIns="63927" rIns="63927" bIns="2857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Medical Products, Vaccines and Technologies</a:t>
              </a:r>
            </a:p>
          </p:txBody>
        </p:sp>
        <p:sp>
          <p:nvSpPr>
            <p:cNvPr id="43" name="42 CuadroTexto"/>
            <p:cNvSpPr txBox="1"/>
            <p:nvPr/>
          </p:nvSpPr>
          <p:spPr>
            <a:xfrm>
              <a:off x="2699792" y="3932258"/>
              <a:ext cx="5904656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6213" indent="-176213">
                <a:buFont typeface="Arial" pitchFamily="34" charset="0"/>
                <a:buChar char="•"/>
              </a:pPr>
              <a:r>
                <a:rPr lang="en-US" dirty="0"/>
                <a:t>E</a:t>
              </a:r>
              <a:r>
                <a:rPr lang="en-US" dirty="0" smtClean="0"/>
                <a:t>ssential </a:t>
              </a:r>
              <a:r>
                <a:rPr lang="en-US" dirty="0"/>
                <a:t>medical products, vaccines and technologies of assured quality, safety, efficacy and </a:t>
              </a:r>
              <a:r>
                <a:rPr lang="en-US" dirty="0" smtClean="0"/>
                <a:t>cost-effectiveness, used with quality</a:t>
              </a:r>
            </a:p>
          </p:txBody>
        </p:sp>
      </p:grpSp>
      <p:sp>
        <p:nvSpPr>
          <p:cNvPr id="44" name="43 Rectángulo"/>
          <p:cNvSpPr/>
          <p:nvPr/>
        </p:nvSpPr>
        <p:spPr>
          <a:xfrm>
            <a:off x="99037" y="6427113"/>
            <a:ext cx="903649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/>
              <a:t> Modified from: Don de </a:t>
            </a:r>
            <a:r>
              <a:rPr lang="en-US" sz="1050" dirty="0" err="1" smtClean="0"/>
              <a:t>Savigny</a:t>
            </a:r>
            <a:r>
              <a:rPr lang="en-US" sz="1050" dirty="0" smtClean="0"/>
              <a:t> and </a:t>
            </a:r>
            <a:r>
              <a:rPr lang="en-US" sz="1050" dirty="0" err="1" smtClean="0"/>
              <a:t>Taghreed</a:t>
            </a:r>
            <a:r>
              <a:rPr lang="en-US" sz="1050" dirty="0" smtClean="0"/>
              <a:t> Adam (</a:t>
            </a:r>
            <a:r>
              <a:rPr lang="en-US" sz="1050" dirty="0" err="1" smtClean="0"/>
              <a:t>Eds</a:t>
            </a:r>
            <a:r>
              <a:rPr lang="en-US" sz="1050" dirty="0" smtClean="0"/>
              <a:t>). Systems thinking for health systems strengthening. Alliance for Health Policy and Systems Research, WHO, 2009.  &amp; Murray</a:t>
            </a:r>
            <a:r>
              <a:rPr lang="en-US" sz="1050" dirty="0"/>
              <a:t>, CL. and Evans, DB. (2003), Health systems performance </a:t>
            </a:r>
            <a:r>
              <a:rPr lang="en-US" sz="1050" dirty="0" smtClean="0"/>
              <a:t>assessment: Debates</a:t>
            </a:r>
            <a:r>
              <a:rPr lang="en-US" sz="1050" dirty="0"/>
              <a:t>, Methods and Empiricism. Geneva: </a:t>
            </a:r>
            <a:r>
              <a:rPr lang="en-US" sz="1050" dirty="0" smtClean="0"/>
              <a:t>WHO 2003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222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07504" y="4797152"/>
            <a:ext cx="3993703" cy="1362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examples in tobacco control</a:t>
            </a:r>
            <a:endParaRPr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091368" y="4581128"/>
            <a:ext cx="5019675" cy="1957388"/>
          </a:xfrm>
          <a:prstGeom prst="rect">
            <a:avLst/>
          </a:prstGeom>
          <a:noFill/>
          <a:ln/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765475"/>
            <a:ext cx="4143404" cy="3023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004048" y="158867"/>
            <a:ext cx="3528392" cy="409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6892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/>
          <p:nvPr/>
        </p:nvSpPr>
        <p:spPr>
          <a:xfrm>
            <a:off x="323528" y="1257186"/>
            <a:ext cx="8568952" cy="53662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noProof="0" dirty="0" smtClean="0"/>
              <a:t>Tobacco control strategies: A comparison New York and Mexico City</a:t>
            </a:r>
            <a:endParaRPr lang="en-US" sz="2800" b="1" noProof="0" dirty="0"/>
          </a:p>
        </p:txBody>
      </p:sp>
      <p:grpSp>
        <p:nvGrpSpPr>
          <p:cNvPr id="3" name="30 Grupo"/>
          <p:cNvGrpSpPr/>
          <p:nvPr/>
        </p:nvGrpSpPr>
        <p:grpSpPr>
          <a:xfrm>
            <a:off x="457200" y="1767390"/>
            <a:ext cx="8229600" cy="741466"/>
            <a:chOff x="457200" y="1543776"/>
            <a:chExt cx="8229600" cy="741466"/>
          </a:xfrm>
        </p:grpSpPr>
        <p:sp>
          <p:nvSpPr>
            <p:cNvPr id="10" name="9 Conector recto"/>
            <p:cNvSpPr/>
            <p:nvPr/>
          </p:nvSpPr>
          <p:spPr>
            <a:xfrm>
              <a:off x="457200" y="2285242"/>
              <a:ext cx="8229600" cy="0"/>
            </a:xfrm>
            <a:prstGeom prst="line">
              <a:avLst/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11 Forma libre"/>
            <p:cNvSpPr/>
            <p:nvPr/>
          </p:nvSpPr>
          <p:spPr>
            <a:xfrm>
              <a:off x="457200" y="1543776"/>
              <a:ext cx="2139696" cy="724052"/>
            </a:xfrm>
            <a:custGeom>
              <a:avLst/>
              <a:gdLst>
                <a:gd name="connsiteX0" fmla="*/ 120699 w 2139696"/>
                <a:gd name="connsiteY0" fmla="*/ 0 h 724052"/>
                <a:gd name="connsiteX1" fmla="*/ 2018997 w 2139696"/>
                <a:gd name="connsiteY1" fmla="*/ 0 h 724052"/>
                <a:gd name="connsiteX2" fmla="*/ 2139696 w 2139696"/>
                <a:gd name="connsiteY2" fmla="*/ 120699 h 724052"/>
                <a:gd name="connsiteX3" fmla="*/ 2139696 w 2139696"/>
                <a:gd name="connsiteY3" fmla="*/ 724052 h 724052"/>
                <a:gd name="connsiteX4" fmla="*/ 2139696 w 2139696"/>
                <a:gd name="connsiteY4" fmla="*/ 724052 h 724052"/>
                <a:gd name="connsiteX5" fmla="*/ 0 w 2139696"/>
                <a:gd name="connsiteY5" fmla="*/ 724052 h 724052"/>
                <a:gd name="connsiteX6" fmla="*/ 0 w 2139696"/>
                <a:gd name="connsiteY6" fmla="*/ 724052 h 724052"/>
                <a:gd name="connsiteX7" fmla="*/ 0 w 2139696"/>
                <a:gd name="connsiteY7" fmla="*/ 120699 h 724052"/>
                <a:gd name="connsiteX8" fmla="*/ 120699 w 2139696"/>
                <a:gd name="connsiteY8" fmla="*/ 0 h 724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9696" h="724052">
                  <a:moveTo>
                    <a:pt x="120699" y="0"/>
                  </a:moveTo>
                  <a:lnTo>
                    <a:pt x="2018997" y="0"/>
                  </a:lnTo>
                  <a:cubicBezTo>
                    <a:pt x="2085657" y="0"/>
                    <a:pt x="2139696" y="54039"/>
                    <a:pt x="2139696" y="120699"/>
                  </a:cubicBezTo>
                  <a:lnTo>
                    <a:pt x="2139696" y="724052"/>
                  </a:lnTo>
                  <a:lnTo>
                    <a:pt x="2139696" y="724052"/>
                  </a:lnTo>
                  <a:lnTo>
                    <a:pt x="0" y="724052"/>
                  </a:lnTo>
                  <a:lnTo>
                    <a:pt x="0" y="724052"/>
                  </a:lnTo>
                  <a:lnTo>
                    <a:pt x="0" y="120699"/>
                  </a:lnTo>
                  <a:cubicBezTo>
                    <a:pt x="0" y="54039"/>
                    <a:pt x="54039" y="0"/>
                    <a:pt x="120699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927" tIns="63927" rIns="63927" bIns="2857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noProof="0" dirty="0" smtClean="0"/>
                <a:t>Service delivery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dirty="0" smtClean="0"/>
                <a:t>(</a:t>
              </a:r>
              <a:r>
                <a:rPr lang="en-US" sz="1500" dirty="0" err="1" smtClean="0"/>
                <a:t>e.g</a:t>
              </a:r>
              <a:r>
                <a:rPr lang="en-US" sz="1500" dirty="0" smtClean="0"/>
                <a:t> coverage and quality)</a:t>
              </a:r>
              <a:endParaRPr lang="en-US" sz="1500" kern="1200" dirty="0"/>
            </a:p>
          </p:txBody>
        </p:sp>
      </p:grpSp>
      <p:grpSp>
        <p:nvGrpSpPr>
          <p:cNvPr id="4" name="31 Grupo"/>
          <p:cNvGrpSpPr/>
          <p:nvPr/>
        </p:nvGrpSpPr>
        <p:grpSpPr>
          <a:xfrm>
            <a:off x="457200" y="2588110"/>
            <a:ext cx="8229600" cy="724052"/>
            <a:chOff x="457200" y="2372888"/>
            <a:chExt cx="8229600" cy="724052"/>
          </a:xfrm>
        </p:grpSpPr>
        <p:sp>
          <p:nvSpPr>
            <p:cNvPr id="9" name="8 Conector recto"/>
            <p:cNvSpPr/>
            <p:nvPr/>
          </p:nvSpPr>
          <p:spPr>
            <a:xfrm>
              <a:off x="457200" y="3094657"/>
              <a:ext cx="8229600" cy="0"/>
            </a:xfrm>
            <a:prstGeom prst="line">
              <a:avLst/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13 Forma libre"/>
            <p:cNvSpPr/>
            <p:nvPr/>
          </p:nvSpPr>
          <p:spPr>
            <a:xfrm>
              <a:off x="457200" y="2372888"/>
              <a:ext cx="2139696" cy="724052"/>
            </a:xfrm>
            <a:custGeom>
              <a:avLst/>
              <a:gdLst>
                <a:gd name="connsiteX0" fmla="*/ 120699 w 2139696"/>
                <a:gd name="connsiteY0" fmla="*/ 0 h 724052"/>
                <a:gd name="connsiteX1" fmla="*/ 2018997 w 2139696"/>
                <a:gd name="connsiteY1" fmla="*/ 0 h 724052"/>
                <a:gd name="connsiteX2" fmla="*/ 2139696 w 2139696"/>
                <a:gd name="connsiteY2" fmla="*/ 120699 h 724052"/>
                <a:gd name="connsiteX3" fmla="*/ 2139696 w 2139696"/>
                <a:gd name="connsiteY3" fmla="*/ 724052 h 724052"/>
                <a:gd name="connsiteX4" fmla="*/ 2139696 w 2139696"/>
                <a:gd name="connsiteY4" fmla="*/ 724052 h 724052"/>
                <a:gd name="connsiteX5" fmla="*/ 0 w 2139696"/>
                <a:gd name="connsiteY5" fmla="*/ 724052 h 724052"/>
                <a:gd name="connsiteX6" fmla="*/ 0 w 2139696"/>
                <a:gd name="connsiteY6" fmla="*/ 724052 h 724052"/>
                <a:gd name="connsiteX7" fmla="*/ 0 w 2139696"/>
                <a:gd name="connsiteY7" fmla="*/ 120699 h 724052"/>
                <a:gd name="connsiteX8" fmla="*/ 120699 w 2139696"/>
                <a:gd name="connsiteY8" fmla="*/ 0 h 724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9696" h="724052">
                  <a:moveTo>
                    <a:pt x="120699" y="0"/>
                  </a:moveTo>
                  <a:lnTo>
                    <a:pt x="2018997" y="0"/>
                  </a:lnTo>
                  <a:cubicBezTo>
                    <a:pt x="2085657" y="0"/>
                    <a:pt x="2139696" y="54039"/>
                    <a:pt x="2139696" y="120699"/>
                  </a:cubicBezTo>
                  <a:lnTo>
                    <a:pt x="2139696" y="724052"/>
                  </a:lnTo>
                  <a:lnTo>
                    <a:pt x="2139696" y="724052"/>
                  </a:lnTo>
                  <a:lnTo>
                    <a:pt x="0" y="724052"/>
                  </a:lnTo>
                  <a:lnTo>
                    <a:pt x="0" y="724052"/>
                  </a:lnTo>
                  <a:lnTo>
                    <a:pt x="0" y="120699"/>
                  </a:lnTo>
                  <a:cubicBezTo>
                    <a:pt x="0" y="54039"/>
                    <a:pt x="54039" y="0"/>
                    <a:pt x="120699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927" tIns="63927" rIns="63927" bIns="2857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noProof="0" dirty="0" smtClean="0"/>
                <a:t>Health Work Force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(</a:t>
              </a:r>
              <a:r>
                <a:rPr lang="en-US" sz="1400" dirty="0" err="1" smtClean="0"/>
                <a:t>e.g</a:t>
              </a:r>
              <a:r>
                <a:rPr lang="en-US" sz="1400" dirty="0" smtClean="0"/>
                <a:t>  Algorithms' in Tobacco cessation treatment)</a:t>
              </a:r>
              <a:endParaRPr lang="en-US" sz="1400" kern="1200" noProof="0" dirty="0" smtClean="0"/>
            </a:p>
          </p:txBody>
        </p:sp>
      </p:grpSp>
      <p:grpSp>
        <p:nvGrpSpPr>
          <p:cNvPr id="11" name="32 Grupo"/>
          <p:cNvGrpSpPr/>
          <p:nvPr/>
        </p:nvGrpSpPr>
        <p:grpSpPr>
          <a:xfrm>
            <a:off x="457200" y="3391416"/>
            <a:ext cx="8229600" cy="724052"/>
            <a:chOff x="457200" y="3133142"/>
            <a:chExt cx="8229600" cy="724052"/>
          </a:xfrm>
        </p:grpSpPr>
        <p:sp>
          <p:nvSpPr>
            <p:cNvPr id="8" name="7 Conector recto"/>
            <p:cNvSpPr/>
            <p:nvPr/>
          </p:nvSpPr>
          <p:spPr>
            <a:xfrm>
              <a:off x="457200" y="3854912"/>
              <a:ext cx="8229600" cy="0"/>
            </a:xfrm>
            <a:prstGeom prst="line">
              <a:avLst/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15 Forma libre"/>
            <p:cNvSpPr/>
            <p:nvPr/>
          </p:nvSpPr>
          <p:spPr>
            <a:xfrm>
              <a:off x="457200" y="3133142"/>
              <a:ext cx="2139696" cy="724052"/>
            </a:xfrm>
            <a:custGeom>
              <a:avLst/>
              <a:gdLst>
                <a:gd name="connsiteX0" fmla="*/ 120699 w 2139696"/>
                <a:gd name="connsiteY0" fmla="*/ 0 h 724052"/>
                <a:gd name="connsiteX1" fmla="*/ 2018997 w 2139696"/>
                <a:gd name="connsiteY1" fmla="*/ 0 h 724052"/>
                <a:gd name="connsiteX2" fmla="*/ 2139696 w 2139696"/>
                <a:gd name="connsiteY2" fmla="*/ 120699 h 724052"/>
                <a:gd name="connsiteX3" fmla="*/ 2139696 w 2139696"/>
                <a:gd name="connsiteY3" fmla="*/ 724052 h 724052"/>
                <a:gd name="connsiteX4" fmla="*/ 2139696 w 2139696"/>
                <a:gd name="connsiteY4" fmla="*/ 724052 h 724052"/>
                <a:gd name="connsiteX5" fmla="*/ 0 w 2139696"/>
                <a:gd name="connsiteY5" fmla="*/ 724052 h 724052"/>
                <a:gd name="connsiteX6" fmla="*/ 0 w 2139696"/>
                <a:gd name="connsiteY6" fmla="*/ 724052 h 724052"/>
                <a:gd name="connsiteX7" fmla="*/ 0 w 2139696"/>
                <a:gd name="connsiteY7" fmla="*/ 120699 h 724052"/>
                <a:gd name="connsiteX8" fmla="*/ 120699 w 2139696"/>
                <a:gd name="connsiteY8" fmla="*/ 0 h 724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9696" h="724052">
                  <a:moveTo>
                    <a:pt x="120699" y="0"/>
                  </a:moveTo>
                  <a:lnTo>
                    <a:pt x="2018997" y="0"/>
                  </a:lnTo>
                  <a:cubicBezTo>
                    <a:pt x="2085657" y="0"/>
                    <a:pt x="2139696" y="54039"/>
                    <a:pt x="2139696" y="120699"/>
                  </a:cubicBezTo>
                  <a:lnTo>
                    <a:pt x="2139696" y="724052"/>
                  </a:lnTo>
                  <a:lnTo>
                    <a:pt x="2139696" y="724052"/>
                  </a:lnTo>
                  <a:lnTo>
                    <a:pt x="0" y="724052"/>
                  </a:lnTo>
                  <a:lnTo>
                    <a:pt x="0" y="724052"/>
                  </a:lnTo>
                  <a:lnTo>
                    <a:pt x="0" y="120699"/>
                  </a:lnTo>
                  <a:cubicBezTo>
                    <a:pt x="0" y="54039"/>
                    <a:pt x="54039" y="0"/>
                    <a:pt x="120699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927" tIns="63927" rIns="63927" bIns="2857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noProof="0" dirty="0" smtClean="0"/>
                <a:t>Information 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dirty="0" smtClean="0"/>
                <a:t>(e.g. smoking surveillance system and Research)</a:t>
              </a:r>
              <a:endParaRPr lang="en-US" sz="1500" kern="1200" noProof="0" dirty="0" smtClean="0"/>
            </a:p>
          </p:txBody>
        </p:sp>
      </p:grpSp>
      <p:grpSp>
        <p:nvGrpSpPr>
          <p:cNvPr id="13" name="33 Grupo"/>
          <p:cNvGrpSpPr/>
          <p:nvPr/>
        </p:nvGrpSpPr>
        <p:grpSpPr>
          <a:xfrm>
            <a:off x="457200" y="4194722"/>
            <a:ext cx="8229600" cy="731602"/>
            <a:chOff x="457200" y="3893397"/>
            <a:chExt cx="8229600" cy="731602"/>
          </a:xfrm>
        </p:grpSpPr>
        <p:sp>
          <p:nvSpPr>
            <p:cNvPr id="7" name="6 Conector recto"/>
            <p:cNvSpPr/>
            <p:nvPr/>
          </p:nvSpPr>
          <p:spPr>
            <a:xfrm>
              <a:off x="457200" y="4624999"/>
              <a:ext cx="8229600" cy="0"/>
            </a:xfrm>
            <a:prstGeom prst="line">
              <a:avLst/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17 Forma libre"/>
            <p:cNvSpPr/>
            <p:nvPr/>
          </p:nvSpPr>
          <p:spPr>
            <a:xfrm>
              <a:off x="457200" y="3893397"/>
              <a:ext cx="2139696" cy="724052"/>
            </a:xfrm>
            <a:custGeom>
              <a:avLst/>
              <a:gdLst>
                <a:gd name="connsiteX0" fmla="*/ 120699 w 2139696"/>
                <a:gd name="connsiteY0" fmla="*/ 0 h 724052"/>
                <a:gd name="connsiteX1" fmla="*/ 2018997 w 2139696"/>
                <a:gd name="connsiteY1" fmla="*/ 0 h 724052"/>
                <a:gd name="connsiteX2" fmla="*/ 2139696 w 2139696"/>
                <a:gd name="connsiteY2" fmla="*/ 120699 h 724052"/>
                <a:gd name="connsiteX3" fmla="*/ 2139696 w 2139696"/>
                <a:gd name="connsiteY3" fmla="*/ 724052 h 724052"/>
                <a:gd name="connsiteX4" fmla="*/ 2139696 w 2139696"/>
                <a:gd name="connsiteY4" fmla="*/ 724052 h 724052"/>
                <a:gd name="connsiteX5" fmla="*/ 0 w 2139696"/>
                <a:gd name="connsiteY5" fmla="*/ 724052 h 724052"/>
                <a:gd name="connsiteX6" fmla="*/ 0 w 2139696"/>
                <a:gd name="connsiteY6" fmla="*/ 724052 h 724052"/>
                <a:gd name="connsiteX7" fmla="*/ 0 w 2139696"/>
                <a:gd name="connsiteY7" fmla="*/ 120699 h 724052"/>
                <a:gd name="connsiteX8" fmla="*/ 120699 w 2139696"/>
                <a:gd name="connsiteY8" fmla="*/ 0 h 724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9696" h="724052">
                  <a:moveTo>
                    <a:pt x="120699" y="0"/>
                  </a:moveTo>
                  <a:lnTo>
                    <a:pt x="2018997" y="0"/>
                  </a:lnTo>
                  <a:cubicBezTo>
                    <a:pt x="2085657" y="0"/>
                    <a:pt x="2139696" y="54039"/>
                    <a:pt x="2139696" y="120699"/>
                  </a:cubicBezTo>
                  <a:lnTo>
                    <a:pt x="2139696" y="724052"/>
                  </a:lnTo>
                  <a:lnTo>
                    <a:pt x="2139696" y="724052"/>
                  </a:lnTo>
                  <a:lnTo>
                    <a:pt x="0" y="724052"/>
                  </a:lnTo>
                  <a:lnTo>
                    <a:pt x="0" y="724052"/>
                  </a:lnTo>
                  <a:lnTo>
                    <a:pt x="0" y="120699"/>
                  </a:lnTo>
                  <a:cubicBezTo>
                    <a:pt x="0" y="54039"/>
                    <a:pt x="54039" y="0"/>
                    <a:pt x="120699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927" tIns="63927" rIns="63927" bIns="2857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 noProof="0" dirty="0" smtClean="0"/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noProof="0" dirty="0" smtClean="0"/>
                <a:t>Medical Products, Vaccines and Technologies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(</a:t>
              </a:r>
              <a:r>
                <a:rPr lang="en-US" sz="1400" dirty="0" err="1" smtClean="0"/>
                <a:t>e.g</a:t>
              </a:r>
              <a:r>
                <a:rPr lang="en-US" sz="1400" dirty="0" smtClean="0"/>
                <a:t> Nicotine </a:t>
              </a:r>
              <a:r>
                <a:rPr lang="en-US" sz="1400" dirty="0" err="1" smtClean="0"/>
                <a:t>subtitutes</a:t>
              </a:r>
              <a:r>
                <a:rPr lang="en-US" sz="1200" dirty="0" smtClean="0"/>
                <a:t>)</a:t>
              </a:r>
              <a:endParaRPr lang="en-US" sz="1200" kern="1200" noProof="0" dirty="0" smtClean="0"/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noProof="0" dirty="0" smtClean="0"/>
            </a:p>
          </p:txBody>
        </p:sp>
      </p:grpSp>
      <p:grpSp>
        <p:nvGrpSpPr>
          <p:cNvPr id="15" name="34 Grupo"/>
          <p:cNvGrpSpPr/>
          <p:nvPr/>
        </p:nvGrpSpPr>
        <p:grpSpPr>
          <a:xfrm>
            <a:off x="457200" y="5005578"/>
            <a:ext cx="8229600" cy="724052"/>
            <a:chOff x="457200" y="4653652"/>
            <a:chExt cx="8229600" cy="724052"/>
          </a:xfrm>
        </p:grpSpPr>
        <p:sp>
          <p:nvSpPr>
            <p:cNvPr id="6" name="5 Conector recto"/>
            <p:cNvSpPr/>
            <p:nvPr/>
          </p:nvSpPr>
          <p:spPr>
            <a:xfrm>
              <a:off x="457200" y="5375421"/>
              <a:ext cx="8229600" cy="0"/>
            </a:xfrm>
            <a:prstGeom prst="line">
              <a:avLst/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19 Forma libre"/>
            <p:cNvSpPr/>
            <p:nvPr/>
          </p:nvSpPr>
          <p:spPr>
            <a:xfrm>
              <a:off x="457200" y="4653652"/>
              <a:ext cx="2139696" cy="724052"/>
            </a:xfrm>
            <a:custGeom>
              <a:avLst/>
              <a:gdLst>
                <a:gd name="connsiteX0" fmla="*/ 120699 w 2139696"/>
                <a:gd name="connsiteY0" fmla="*/ 0 h 724052"/>
                <a:gd name="connsiteX1" fmla="*/ 2018997 w 2139696"/>
                <a:gd name="connsiteY1" fmla="*/ 0 h 724052"/>
                <a:gd name="connsiteX2" fmla="*/ 2139696 w 2139696"/>
                <a:gd name="connsiteY2" fmla="*/ 120699 h 724052"/>
                <a:gd name="connsiteX3" fmla="*/ 2139696 w 2139696"/>
                <a:gd name="connsiteY3" fmla="*/ 724052 h 724052"/>
                <a:gd name="connsiteX4" fmla="*/ 2139696 w 2139696"/>
                <a:gd name="connsiteY4" fmla="*/ 724052 h 724052"/>
                <a:gd name="connsiteX5" fmla="*/ 0 w 2139696"/>
                <a:gd name="connsiteY5" fmla="*/ 724052 h 724052"/>
                <a:gd name="connsiteX6" fmla="*/ 0 w 2139696"/>
                <a:gd name="connsiteY6" fmla="*/ 724052 h 724052"/>
                <a:gd name="connsiteX7" fmla="*/ 0 w 2139696"/>
                <a:gd name="connsiteY7" fmla="*/ 120699 h 724052"/>
                <a:gd name="connsiteX8" fmla="*/ 120699 w 2139696"/>
                <a:gd name="connsiteY8" fmla="*/ 0 h 724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9696" h="724052">
                  <a:moveTo>
                    <a:pt x="120699" y="0"/>
                  </a:moveTo>
                  <a:lnTo>
                    <a:pt x="2018997" y="0"/>
                  </a:lnTo>
                  <a:cubicBezTo>
                    <a:pt x="2085657" y="0"/>
                    <a:pt x="2139696" y="54039"/>
                    <a:pt x="2139696" y="120699"/>
                  </a:cubicBezTo>
                  <a:lnTo>
                    <a:pt x="2139696" y="724052"/>
                  </a:lnTo>
                  <a:lnTo>
                    <a:pt x="2139696" y="724052"/>
                  </a:lnTo>
                  <a:lnTo>
                    <a:pt x="0" y="724052"/>
                  </a:lnTo>
                  <a:lnTo>
                    <a:pt x="0" y="724052"/>
                  </a:lnTo>
                  <a:lnTo>
                    <a:pt x="0" y="120699"/>
                  </a:lnTo>
                  <a:cubicBezTo>
                    <a:pt x="0" y="54039"/>
                    <a:pt x="54039" y="0"/>
                    <a:pt x="120699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927" tIns="63927" rIns="63927" bIns="2857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noProof="0" dirty="0" smtClean="0"/>
                <a:t>Financing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dirty="0" smtClean="0"/>
                <a:t>(</a:t>
              </a:r>
              <a:r>
                <a:rPr lang="en-US" sz="1500" dirty="0" err="1" smtClean="0"/>
                <a:t>e.g</a:t>
              </a:r>
              <a:r>
                <a:rPr lang="en-US" sz="1500" dirty="0" smtClean="0"/>
                <a:t> campaigns)</a:t>
              </a:r>
              <a:endParaRPr lang="en-US" sz="1500" kern="1200" noProof="0" dirty="0" smtClean="0"/>
            </a:p>
          </p:txBody>
        </p:sp>
      </p:grpSp>
      <p:grpSp>
        <p:nvGrpSpPr>
          <p:cNvPr id="17" name="35 Grupo"/>
          <p:cNvGrpSpPr/>
          <p:nvPr/>
        </p:nvGrpSpPr>
        <p:grpSpPr>
          <a:xfrm>
            <a:off x="457200" y="5808882"/>
            <a:ext cx="8229600" cy="724052"/>
            <a:chOff x="457200" y="5413907"/>
            <a:chExt cx="8229600" cy="724052"/>
          </a:xfrm>
        </p:grpSpPr>
        <p:sp>
          <p:nvSpPr>
            <p:cNvPr id="5" name="4 Conector recto"/>
            <p:cNvSpPr/>
            <p:nvPr/>
          </p:nvSpPr>
          <p:spPr>
            <a:xfrm>
              <a:off x="457200" y="6135676"/>
              <a:ext cx="8229600" cy="0"/>
            </a:xfrm>
            <a:prstGeom prst="line">
              <a:avLst/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21 Forma libre"/>
            <p:cNvSpPr/>
            <p:nvPr/>
          </p:nvSpPr>
          <p:spPr>
            <a:xfrm>
              <a:off x="457200" y="5413907"/>
              <a:ext cx="2139696" cy="724052"/>
            </a:xfrm>
            <a:custGeom>
              <a:avLst/>
              <a:gdLst>
                <a:gd name="connsiteX0" fmla="*/ 120699 w 2139696"/>
                <a:gd name="connsiteY0" fmla="*/ 0 h 724052"/>
                <a:gd name="connsiteX1" fmla="*/ 2018997 w 2139696"/>
                <a:gd name="connsiteY1" fmla="*/ 0 h 724052"/>
                <a:gd name="connsiteX2" fmla="*/ 2139696 w 2139696"/>
                <a:gd name="connsiteY2" fmla="*/ 120699 h 724052"/>
                <a:gd name="connsiteX3" fmla="*/ 2139696 w 2139696"/>
                <a:gd name="connsiteY3" fmla="*/ 724052 h 724052"/>
                <a:gd name="connsiteX4" fmla="*/ 2139696 w 2139696"/>
                <a:gd name="connsiteY4" fmla="*/ 724052 h 724052"/>
                <a:gd name="connsiteX5" fmla="*/ 0 w 2139696"/>
                <a:gd name="connsiteY5" fmla="*/ 724052 h 724052"/>
                <a:gd name="connsiteX6" fmla="*/ 0 w 2139696"/>
                <a:gd name="connsiteY6" fmla="*/ 724052 h 724052"/>
                <a:gd name="connsiteX7" fmla="*/ 0 w 2139696"/>
                <a:gd name="connsiteY7" fmla="*/ 120699 h 724052"/>
                <a:gd name="connsiteX8" fmla="*/ 120699 w 2139696"/>
                <a:gd name="connsiteY8" fmla="*/ 0 h 724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9696" h="724052">
                  <a:moveTo>
                    <a:pt x="120699" y="0"/>
                  </a:moveTo>
                  <a:lnTo>
                    <a:pt x="2018997" y="0"/>
                  </a:lnTo>
                  <a:cubicBezTo>
                    <a:pt x="2085657" y="0"/>
                    <a:pt x="2139696" y="54039"/>
                    <a:pt x="2139696" y="120699"/>
                  </a:cubicBezTo>
                  <a:lnTo>
                    <a:pt x="2139696" y="724052"/>
                  </a:lnTo>
                  <a:lnTo>
                    <a:pt x="2139696" y="724052"/>
                  </a:lnTo>
                  <a:lnTo>
                    <a:pt x="0" y="724052"/>
                  </a:lnTo>
                  <a:lnTo>
                    <a:pt x="0" y="724052"/>
                  </a:lnTo>
                  <a:lnTo>
                    <a:pt x="0" y="120699"/>
                  </a:lnTo>
                  <a:cubicBezTo>
                    <a:pt x="0" y="54039"/>
                    <a:pt x="54039" y="0"/>
                    <a:pt x="120699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927" tIns="63927" rIns="63927" bIns="2857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noProof="0" dirty="0" smtClean="0"/>
                <a:t>Leadership / Governance</a:t>
              </a:r>
            </a:p>
          </p:txBody>
        </p:sp>
      </p:grpSp>
      <p:cxnSp>
        <p:nvCxnSpPr>
          <p:cNvPr id="30" name="29 Conector recto"/>
          <p:cNvCxnSpPr/>
          <p:nvPr/>
        </p:nvCxnSpPr>
        <p:spPr>
          <a:xfrm flipH="1">
            <a:off x="5616116" y="1769416"/>
            <a:ext cx="36004" cy="4586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CuadroTexto"/>
          <p:cNvSpPr txBox="1"/>
          <p:nvPr/>
        </p:nvSpPr>
        <p:spPr>
          <a:xfrm>
            <a:off x="2771800" y="1257186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/>
              <a:t>New York</a:t>
            </a:r>
            <a:endParaRPr lang="en-US" sz="2800" b="1" dirty="0"/>
          </a:p>
        </p:txBody>
      </p:sp>
      <p:sp>
        <p:nvSpPr>
          <p:cNvPr id="39" name="38 CuadroTexto"/>
          <p:cNvSpPr txBox="1"/>
          <p:nvPr/>
        </p:nvSpPr>
        <p:spPr>
          <a:xfrm>
            <a:off x="5796136" y="1257186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/>
              <a:t>Mexico City</a:t>
            </a:r>
            <a:endParaRPr lang="en-US" sz="2800" b="1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699792" y="597371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Political will (++++)</a:t>
            </a:r>
          </a:p>
        </p:txBody>
      </p:sp>
      <p:sp>
        <p:nvSpPr>
          <p:cNvPr id="33" name="32 CuadroTexto"/>
          <p:cNvSpPr txBox="1"/>
          <p:nvPr/>
        </p:nvSpPr>
        <p:spPr>
          <a:xfrm>
            <a:off x="5724128" y="597371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Political will (++)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2699792" y="514561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Local Resources (++++)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5724128" y="507361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Local  and International Resources (+)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2771800" y="442553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Available  (+++)</a:t>
            </a:r>
            <a:endParaRPr lang="en-US" dirty="0" smtClean="0"/>
          </a:p>
        </p:txBody>
      </p:sp>
      <p:sp>
        <p:nvSpPr>
          <p:cNvPr id="37" name="36 CuadroTexto"/>
          <p:cNvSpPr txBox="1"/>
          <p:nvPr/>
        </p:nvSpPr>
        <p:spPr>
          <a:xfrm>
            <a:off x="5724128" y="435353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Non Available </a:t>
            </a:r>
            <a:endParaRPr lang="en-US" dirty="0" smtClean="0"/>
          </a:p>
        </p:txBody>
      </p:sp>
      <p:sp>
        <p:nvSpPr>
          <p:cNvPr id="40" name="39 CuadroTexto"/>
          <p:cNvSpPr txBox="1"/>
          <p:nvPr/>
        </p:nvSpPr>
        <p:spPr>
          <a:xfrm>
            <a:off x="2699792" y="356144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Available  (+++)</a:t>
            </a:r>
            <a:endParaRPr lang="en-US" dirty="0" smtClean="0"/>
          </a:p>
        </p:txBody>
      </p:sp>
      <p:sp>
        <p:nvSpPr>
          <p:cNvPr id="41" name="40 CuadroTexto"/>
          <p:cNvSpPr txBox="1"/>
          <p:nvPr/>
        </p:nvSpPr>
        <p:spPr>
          <a:xfrm>
            <a:off x="5724128" y="3417426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Under construction (+)</a:t>
            </a:r>
          </a:p>
          <a:p>
            <a:pPr algn="ctr"/>
            <a:r>
              <a:rPr lang="en-US" smtClean="0"/>
              <a:t>Research (++)</a:t>
            </a:r>
            <a:endParaRPr lang="en-US" dirty="0" smtClean="0"/>
          </a:p>
        </p:txBody>
      </p:sp>
      <p:sp>
        <p:nvSpPr>
          <p:cNvPr id="42" name="41 CuadroTexto"/>
          <p:cNvSpPr txBox="1"/>
          <p:nvPr/>
        </p:nvSpPr>
        <p:spPr>
          <a:xfrm>
            <a:off x="2699792" y="280535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Available  (+++)</a:t>
            </a:r>
            <a:endParaRPr lang="en-US" dirty="0" smtClean="0"/>
          </a:p>
        </p:txBody>
      </p:sp>
      <p:sp>
        <p:nvSpPr>
          <p:cNvPr id="43" name="42 CuadroTexto"/>
          <p:cNvSpPr txBox="1"/>
          <p:nvPr/>
        </p:nvSpPr>
        <p:spPr>
          <a:xfrm>
            <a:off x="5724128" y="280535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No consensous</a:t>
            </a:r>
            <a:endParaRPr lang="en-US" dirty="0" smtClean="0"/>
          </a:p>
        </p:txBody>
      </p:sp>
      <p:sp>
        <p:nvSpPr>
          <p:cNvPr id="44" name="43 CuadroTexto"/>
          <p:cNvSpPr txBox="1"/>
          <p:nvPr/>
        </p:nvSpPr>
        <p:spPr>
          <a:xfrm>
            <a:off x="2699792" y="201327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Coverage and quality  (+++)</a:t>
            </a:r>
            <a:endParaRPr lang="en-US" dirty="0" smtClean="0"/>
          </a:p>
        </p:txBody>
      </p:sp>
      <p:sp>
        <p:nvSpPr>
          <p:cNvPr id="45" name="44 CuadroTexto"/>
          <p:cNvSpPr txBox="1"/>
          <p:nvPr/>
        </p:nvSpPr>
        <p:spPr>
          <a:xfrm>
            <a:off x="5796136" y="1761242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Coverage  (+)</a:t>
            </a:r>
          </a:p>
          <a:p>
            <a:pPr algn="ctr"/>
            <a:r>
              <a:rPr lang="en-US" smtClean="0"/>
              <a:t>Quality (not evaluated)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265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Tobacco control policies  (</a:t>
            </a:r>
            <a:r>
              <a:rPr lang="en-US" sz="3200" b="1" u="sng" dirty="0" smtClean="0"/>
              <a:t>federal and local</a:t>
            </a:r>
            <a:r>
              <a:rPr lang="en-US" sz="3200" b="1" dirty="0" smtClean="0"/>
              <a:t>) </a:t>
            </a:r>
            <a:br>
              <a:rPr lang="en-US" sz="3200" b="1" dirty="0" smtClean="0"/>
            </a:br>
            <a:r>
              <a:rPr lang="en-US" sz="3200" b="1" dirty="0" smtClean="0"/>
              <a:t>in NYC, USA</a:t>
            </a:r>
            <a:endParaRPr lang="en-US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6753225" cy="4843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169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elements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Understanding &amp; creating awareness of  the </a:t>
            </a:r>
            <a:r>
              <a:rPr lang="en-US" b="1" dirty="0" smtClean="0"/>
              <a:t>problem</a:t>
            </a:r>
          </a:p>
          <a:p>
            <a:pPr lvl="1"/>
            <a:r>
              <a:rPr lang="en-US" sz="2400" dirty="0" smtClean="0"/>
              <a:t>defining </a:t>
            </a:r>
            <a:r>
              <a:rPr lang="en-US" sz="2400" dirty="0"/>
              <a:t>outcomes, </a:t>
            </a:r>
            <a:r>
              <a:rPr lang="en-US" sz="2400" dirty="0" smtClean="0"/>
              <a:t>stakeholders and role</a:t>
            </a:r>
          </a:p>
          <a:p>
            <a:r>
              <a:rPr lang="en-US" b="1" dirty="0"/>
              <a:t>Developing </a:t>
            </a:r>
            <a:r>
              <a:rPr lang="en-US" b="1" dirty="0" smtClean="0"/>
              <a:t>solutions</a:t>
            </a:r>
            <a:endParaRPr lang="en-US" dirty="0"/>
          </a:p>
          <a:p>
            <a:pPr lvl="1"/>
            <a:r>
              <a:rPr lang="en-US" dirty="0" smtClean="0"/>
              <a:t>evidence</a:t>
            </a:r>
            <a:r>
              <a:rPr lang="en-US" dirty="0"/>
              <a:t>, evaluating options, consultation &amp; working with stakeholders, estimating  &amp; managing </a:t>
            </a:r>
            <a:r>
              <a:rPr lang="en-US" dirty="0" smtClean="0"/>
              <a:t>risks</a:t>
            </a:r>
          </a:p>
          <a:p>
            <a:r>
              <a:rPr lang="en-US" b="1" dirty="0"/>
              <a:t>Putting solutions into </a:t>
            </a:r>
            <a:r>
              <a:rPr lang="en-US" b="1" dirty="0" smtClean="0"/>
              <a:t>effect</a:t>
            </a:r>
            <a:endParaRPr lang="en-US" dirty="0"/>
          </a:p>
          <a:p>
            <a:pPr lvl="1"/>
            <a:r>
              <a:rPr lang="en-US" dirty="0" smtClean="0"/>
              <a:t>communicating </a:t>
            </a:r>
            <a:r>
              <a:rPr lang="en-US" dirty="0"/>
              <a:t>policy, securing budget  for implementation &amp; </a:t>
            </a:r>
            <a:r>
              <a:rPr lang="en-US" dirty="0" smtClean="0"/>
              <a:t>evaluation</a:t>
            </a:r>
          </a:p>
          <a:p>
            <a:r>
              <a:rPr lang="en-US" b="1" dirty="0"/>
              <a:t>Testing success and </a:t>
            </a:r>
            <a:r>
              <a:rPr lang="en-US" b="1" u="sng" dirty="0"/>
              <a:t>making it </a:t>
            </a:r>
            <a:r>
              <a:rPr lang="en-US" b="1" u="sng" dirty="0" smtClean="0"/>
              <a:t>stick</a:t>
            </a:r>
            <a:endParaRPr lang="en-US" dirty="0"/>
          </a:p>
          <a:p>
            <a:pPr lvl="1"/>
            <a:r>
              <a:rPr lang="en-US" dirty="0" smtClean="0"/>
              <a:t>evaluating  </a:t>
            </a:r>
            <a:r>
              <a:rPr lang="en-US" dirty="0"/>
              <a:t>&amp; </a:t>
            </a:r>
            <a:r>
              <a:rPr lang="en-US" dirty="0" smtClean="0"/>
              <a:t>refining &amp; </a:t>
            </a:r>
            <a:r>
              <a:rPr lang="en-US" dirty="0"/>
              <a:t>communication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79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395536" y="116632"/>
            <a:ext cx="7832725" cy="67249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2800" dirty="0"/>
              <a:t>The policy process</a:t>
            </a:r>
            <a:r>
              <a:rPr lang="en-US" sz="2800" b="1" u="sng" dirty="0"/>
              <a:t>: Political </a:t>
            </a:r>
            <a:r>
              <a:rPr lang="en-US" sz="2800" b="1" u="sng" dirty="0" smtClean="0"/>
              <a:t>context</a:t>
            </a:r>
            <a:endParaRPr lang="en-US" sz="2500" dirty="0" smtClean="0">
              <a:latin typeface="+mj-lt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500" dirty="0">
                <a:latin typeface="+mj-lt"/>
              </a:rPr>
              <a:t> </a:t>
            </a:r>
            <a:r>
              <a:rPr lang="en-US" sz="2500" dirty="0" smtClean="0">
                <a:latin typeface="+mj-lt"/>
              </a:rPr>
              <a:t>Motivate public interest for</a:t>
            </a:r>
            <a:r>
              <a:rPr lang="en-US" sz="2500" dirty="0" smtClean="0">
                <a:latin typeface="+mj-lt"/>
              </a:rPr>
              <a:t> NCD</a:t>
            </a:r>
            <a:r>
              <a:rPr lang="en-US" sz="2500" dirty="0" smtClean="0">
                <a:latin typeface="+mj-lt"/>
              </a:rPr>
              <a:t> control</a:t>
            </a:r>
            <a:endParaRPr lang="en-US" sz="2500" dirty="0" smtClean="0">
              <a:latin typeface="+mj-lt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500" dirty="0" smtClean="0">
                <a:latin typeface="+mj-lt"/>
              </a:rPr>
              <a:t> Include NCD´s </a:t>
            </a:r>
            <a:r>
              <a:rPr lang="en-US" sz="2500" dirty="0" smtClean="0">
                <a:latin typeface="+mj-lt"/>
              </a:rPr>
              <a:t>within </a:t>
            </a:r>
            <a:r>
              <a:rPr lang="en-US" sz="2500" dirty="0" smtClean="0">
                <a:latin typeface="+mj-lt"/>
              </a:rPr>
              <a:t>government priorities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500" dirty="0" smtClean="0">
                <a:latin typeface="+mj-lt"/>
              </a:rPr>
              <a:t> Policy conflicts that may need to be resolved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500" dirty="0" smtClean="0">
                <a:latin typeface="+mj-lt"/>
              </a:rPr>
              <a:t> </a:t>
            </a:r>
            <a:r>
              <a:rPr lang="en-US" sz="2500" dirty="0" smtClean="0">
                <a:latin typeface="+mj-lt"/>
              </a:rPr>
              <a:t>Stakeholders: </a:t>
            </a:r>
            <a:r>
              <a:rPr lang="en-US" sz="2500" dirty="0">
                <a:latin typeface="+mj-lt"/>
              </a:rPr>
              <a:t>involved or neutralized?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500" dirty="0">
                <a:latin typeface="+mj-lt"/>
              </a:rPr>
              <a:t> P</a:t>
            </a:r>
            <a:r>
              <a:rPr lang="en-US" sz="2500" dirty="0" smtClean="0">
                <a:latin typeface="+mj-lt"/>
              </a:rPr>
              <a:t>olitical wins in the short time.  </a:t>
            </a:r>
            <a:r>
              <a:rPr lang="en-US" sz="2500" dirty="0">
                <a:latin typeface="+mj-lt"/>
              </a:rPr>
              <a:t>Who looses</a:t>
            </a:r>
            <a:r>
              <a:rPr lang="en-US" sz="2500" dirty="0" smtClean="0">
                <a:latin typeface="+mj-lt"/>
              </a:rPr>
              <a:t>?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500" dirty="0" smtClean="0">
              <a:latin typeface="+mj-lt"/>
            </a:endParaRPr>
          </a:p>
          <a:p>
            <a:pPr>
              <a:defRPr/>
            </a:pPr>
            <a:r>
              <a:rPr lang="en-US" sz="2800" dirty="0"/>
              <a:t>The policy process: </a:t>
            </a:r>
            <a:r>
              <a:rPr lang="en-US" sz="2800" b="1" u="sng" dirty="0"/>
              <a:t>Wider Public Context</a:t>
            </a: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500" dirty="0" smtClean="0"/>
              <a:t>Policy </a:t>
            </a:r>
            <a:r>
              <a:rPr lang="en-US" sz="2500" dirty="0"/>
              <a:t>is addressing a national </a:t>
            </a:r>
            <a:r>
              <a:rPr lang="en-US" sz="2500" dirty="0" smtClean="0"/>
              <a:t>problem</a:t>
            </a: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500" dirty="0" smtClean="0"/>
              <a:t>Evaluate </a:t>
            </a:r>
            <a:r>
              <a:rPr lang="en-US" sz="2500" dirty="0"/>
              <a:t>what are the needs &amp; views of those the policy seeks to influence/affect.</a:t>
            </a: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500" dirty="0" smtClean="0"/>
              <a:t>Compare </a:t>
            </a:r>
            <a:r>
              <a:rPr lang="en-US" sz="2500" dirty="0"/>
              <a:t>with experiences from other countries.</a:t>
            </a: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500" dirty="0" smtClean="0"/>
              <a:t>Estimate </a:t>
            </a:r>
            <a:r>
              <a:rPr lang="en-US" sz="2500" dirty="0"/>
              <a:t>risks and how can they be managed.</a:t>
            </a:r>
          </a:p>
          <a:p>
            <a:pPr>
              <a:spcAft>
                <a:spcPts val="600"/>
              </a:spcAft>
              <a:defRPr/>
            </a:pPr>
            <a:endParaRPr lang="en-US" sz="2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438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NCD´s  Strategic areas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All diseases are important, but NCD´s if not attended will collapse health systems and countries’ economies, with important externalities for development</a:t>
            </a:r>
            <a:endParaRPr lang="en-US" sz="2400" dirty="0"/>
          </a:p>
          <a:p>
            <a:pPr lvl="1"/>
            <a:r>
              <a:rPr lang="en-US" dirty="0"/>
              <a:t>We have sufficient evidence that suggest that quantification of suffering is rarely sufficient, on its own to ensure action. </a:t>
            </a:r>
            <a:endParaRPr lang="en-US" sz="2400" dirty="0"/>
          </a:p>
          <a:p>
            <a:pPr lvl="1"/>
            <a:r>
              <a:rPr lang="en-US" dirty="0"/>
              <a:t>Full exploitation of epidemiology &amp; economy potentials will require collaboration of multidisciplinary </a:t>
            </a:r>
            <a:r>
              <a:rPr lang="en-US" dirty="0" smtClean="0"/>
              <a:t>groups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99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Thanks</a:t>
            </a:r>
            <a:r>
              <a:rPr lang="es-MX" dirty="0" smtClean="0"/>
              <a:t>..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2282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 shift in the advocacy paradigm is needed</a:t>
            </a:r>
            <a:r>
              <a:rPr lang="en-US" sz="3600" dirty="0"/>
              <a:t> to include different perspectives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/>
          <a:lstStyle/>
          <a:p>
            <a:r>
              <a:rPr lang="en-US" dirty="0" smtClean="0"/>
              <a:t>Human rights</a:t>
            </a:r>
          </a:p>
          <a:p>
            <a:r>
              <a:rPr lang="en-US" dirty="0" smtClean="0"/>
              <a:t>Social determinants of health</a:t>
            </a:r>
          </a:p>
          <a:p>
            <a:r>
              <a:rPr lang="en-US" dirty="0" smtClean="0"/>
              <a:t>Development</a:t>
            </a:r>
          </a:p>
          <a:p>
            <a:r>
              <a:rPr lang="en-US" dirty="0" smtClean="0"/>
              <a:t>Universalization of health services </a:t>
            </a:r>
          </a:p>
          <a:p>
            <a:r>
              <a:rPr lang="en-US" dirty="0" smtClean="0"/>
              <a:t>Public health legislation</a:t>
            </a:r>
          </a:p>
          <a:p>
            <a:r>
              <a:rPr lang="en-US" dirty="0" smtClean="0"/>
              <a:t>Empowerment of the community</a:t>
            </a:r>
          </a:p>
          <a:p>
            <a:pPr lvl="1"/>
            <a:r>
              <a:rPr lang="en-US" dirty="0" smtClean="0"/>
              <a:t>information + participation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72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shift in health care paradigm</a:t>
            </a:r>
            <a:endParaRPr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323528" y="2564904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Infectious Disease</a:t>
            </a:r>
            <a:endParaRPr lang="en-US" dirty="0"/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46299525"/>
              </p:ext>
            </p:extLst>
          </p:nvPr>
        </p:nvGraphicFramePr>
        <p:xfrm>
          <a:off x="323528" y="3282602"/>
          <a:ext cx="4040188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094"/>
                <a:gridCol w="2020094"/>
              </a:tblGrid>
              <a:tr h="370840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Etiology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Single agent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Complexity of interventions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Less complex, vaccines, antibiotics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Latency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Mostly short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Duration of intervention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Mostly</a:t>
                      </a:r>
                      <a:r>
                        <a:rPr lang="en-US" baseline="0" noProof="0" dirty="0" smtClean="0"/>
                        <a:t> short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2492896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Non Communicable diseases</a:t>
            </a:r>
            <a:endParaRPr lang="en-US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679246749"/>
              </p:ext>
            </p:extLst>
          </p:nvPr>
        </p:nvGraphicFramePr>
        <p:xfrm>
          <a:off x="4645025" y="3210594"/>
          <a:ext cx="4041776" cy="321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888"/>
                <a:gridCol w="2020888"/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Etiology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multifactorial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Complexity of interventions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Complex</a:t>
                      </a:r>
                      <a:r>
                        <a:rPr lang="es-MX" dirty="0" smtClean="0"/>
                        <a:t> and in </a:t>
                      </a:r>
                      <a:r>
                        <a:rPr lang="es-MX" dirty="0" err="1" smtClean="0"/>
                        <a:t>multiple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levels</a:t>
                      </a:r>
                      <a:endParaRPr lang="es-MX" dirty="0" smtClean="0"/>
                    </a:p>
                    <a:p>
                      <a:r>
                        <a:rPr lang="es-MX" dirty="0" err="1" smtClean="0"/>
                        <a:t>Health</a:t>
                      </a:r>
                      <a:r>
                        <a:rPr lang="es-MX" dirty="0" smtClean="0"/>
                        <a:t> sector + </a:t>
                      </a:r>
                      <a:r>
                        <a:rPr lang="es-MX" dirty="0" err="1" smtClean="0"/>
                        <a:t>Intersectoral</a:t>
                      </a:r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Latency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long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Duration of intervention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20-60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yrars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00553" y="1259468"/>
            <a:ext cx="7859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Prevalent model of care: single visit , </a:t>
            </a:r>
            <a:r>
              <a:rPr lang="en-US" sz="2800" dirty="0" err="1" smtClean="0"/>
              <a:t>medicalized</a:t>
            </a:r>
            <a:r>
              <a:rPr lang="en-US" sz="2800" dirty="0" smtClean="0"/>
              <a:t>, fragmentized, acute, episodic, curative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In Mexico: Physician adjacent to  </a:t>
            </a:r>
            <a:r>
              <a:rPr lang="en-US" sz="2800" dirty="0"/>
              <a:t>p</a:t>
            </a:r>
            <a:r>
              <a:rPr lang="en-US" sz="2800" dirty="0" smtClean="0"/>
              <a:t>harmacies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715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67544" y="1544036"/>
            <a:ext cx="5873997" cy="36851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I</a:t>
            </a:r>
            <a:r>
              <a:rPr lang="en-US" dirty="0" smtClean="0"/>
              <a:t>nterventions for NCD´s at different levels of action and influence</a:t>
            </a:r>
            <a:endParaRPr lang="en-US" dirty="0"/>
          </a:p>
        </p:txBody>
      </p:sp>
      <p:sp>
        <p:nvSpPr>
          <p:cNvPr id="6" name="5 CuadroTexto"/>
          <p:cNvSpPr txBox="1"/>
          <p:nvPr/>
        </p:nvSpPr>
        <p:spPr>
          <a:xfrm>
            <a:off x="467544" y="5357827"/>
            <a:ext cx="5873997" cy="968043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1000" b="1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Global Arena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frameworks and multilateral agreements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Transparency Accountability of Multinational Industries</a:t>
            </a:r>
            <a:endParaRPr 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7513637" y="2060848"/>
            <a:ext cx="1522859" cy="243928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Improved Health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Responsiveness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Social and financial Protection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Improved efficiency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899592" y="4149080"/>
            <a:ext cx="5256584" cy="100811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Inter-sectorial Actions: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in all Policies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Healthy physical and social environments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Reduce health externalities from public policies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" name="20 Conector recto de flecha"/>
          <p:cNvCxnSpPr>
            <a:stCxn id="20" idx="3"/>
          </p:cNvCxnSpPr>
          <p:nvPr/>
        </p:nvCxnSpPr>
        <p:spPr>
          <a:xfrm flipH="1">
            <a:off x="5179042" y="2382803"/>
            <a:ext cx="617094" cy="163394"/>
          </a:xfrm>
          <a:prstGeom prst="straightConnector1">
            <a:avLst/>
          </a:pr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Rectángulo"/>
          <p:cNvSpPr/>
          <p:nvPr/>
        </p:nvSpPr>
        <p:spPr>
          <a:xfrm>
            <a:off x="7092280" y="1657274"/>
            <a:ext cx="288032" cy="342791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cs typeface="Arial" pitchFamily="34" charset="0"/>
              </a:rPr>
              <a:t>Coverage</a:t>
            </a:r>
            <a:endParaRPr lang="en-US" sz="24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23528" y="6397878"/>
            <a:ext cx="79884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Modified from Murray, CL. and Evans, DB. (2003), Health systems performance assessment: Debates, Methods and Empiricism. Geneva: World Health Organization</a:t>
            </a:r>
            <a:endParaRPr lang="en-US" sz="1050" dirty="0"/>
          </a:p>
        </p:txBody>
      </p:sp>
      <p:sp>
        <p:nvSpPr>
          <p:cNvPr id="10" name="9 Rectángulo"/>
          <p:cNvSpPr/>
          <p:nvPr/>
        </p:nvSpPr>
        <p:spPr>
          <a:xfrm>
            <a:off x="1105771" y="1628800"/>
            <a:ext cx="4752528" cy="24463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12 Rectángulo"/>
          <p:cNvSpPr/>
          <p:nvPr/>
        </p:nvSpPr>
        <p:spPr>
          <a:xfrm>
            <a:off x="1403648" y="3068960"/>
            <a:ext cx="4464496" cy="100619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Non personal health services: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Prevention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Information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318975" y="1772816"/>
            <a:ext cx="3384376" cy="12241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Rectángulo"/>
          <p:cNvSpPr/>
          <p:nvPr/>
        </p:nvSpPr>
        <p:spPr>
          <a:xfrm>
            <a:off x="4175957" y="1860325"/>
            <a:ext cx="1620179" cy="104495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solidFill>
                  <a:schemeClr val="tx1"/>
                </a:solidFill>
              </a:rPr>
              <a:t>Personal health services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25" name="24 Conector recto de flecha"/>
          <p:cNvCxnSpPr/>
          <p:nvPr/>
        </p:nvCxnSpPr>
        <p:spPr>
          <a:xfrm>
            <a:off x="5487589" y="2369308"/>
            <a:ext cx="1316659" cy="15576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>
            <a:off x="5246230" y="3501008"/>
            <a:ext cx="1630026" cy="0"/>
          </a:xfrm>
          <a:prstGeom prst="straightConnector1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5220072" y="4653136"/>
            <a:ext cx="1630026" cy="0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 flipV="1">
            <a:off x="634190" y="4806144"/>
            <a:ext cx="0" cy="551683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 flipV="1">
            <a:off x="6035085" y="4789916"/>
            <a:ext cx="0" cy="551683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303" y="1846352"/>
            <a:ext cx="1728192" cy="104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 rot="16200000">
            <a:off x="470649" y="2495999"/>
            <a:ext cx="1640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Health  Sector</a:t>
            </a:r>
            <a:endParaRPr lang="en-US" b="1" dirty="0"/>
          </a:p>
        </p:txBody>
      </p:sp>
      <p:sp>
        <p:nvSpPr>
          <p:cNvPr id="22" name="21 CuadroTexto"/>
          <p:cNvSpPr txBox="1"/>
          <p:nvPr/>
        </p:nvSpPr>
        <p:spPr>
          <a:xfrm rot="16200000">
            <a:off x="-369385" y="3312151"/>
            <a:ext cx="2024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Non-Health  Sector</a:t>
            </a:r>
            <a:endParaRPr lang="en-US" b="1" dirty="0"/>
          </a:p>
        </p:txBody>
      </p:sp>
      <p:sp>
        <p:nvSpPr>
          <p:cNvPr id="23" name="22 Rectángulo"/>
          <p:cNvSpPr/>
          <p:nvPr/>
        </p:nvSpPr>
        <p:spPr>
          <a:xfrm>
            <a:off x="6761742" y="1670153"/>
            <a:ext cx="316835" cy="342791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cs typeface="Arial" pitchFamily="34" charset="0"/>
              </a:rPr>
              <a:t>Effective</a:t>
            </a:r>
            <a:endParaRPr lang="en-US" sz="2400" b="1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29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Rectángulo"/>
          <p:cNvSpPr/>
          <p:nvPr/>
        </p:nvSpPr>
        <p:spPr>
          <a:xfrm>
            <a:off x="35496" y="1151910"/>
            <a:ext cx="9073008" cy="5445442"/>
          </a:xfrm>
          <a:prstGeom prst="rect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35496" y="442452"/>
            <a:ext cx="9073008" cy="644298"/>
          </a:xfrm>
          <a:prstGeom prst="rect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Forma libre"/>
          <p:cNvSpPr/>
          <p:nvPr/>
        </p:nvSpPr>
        <p:spPr>
          <a:xfrm>
            <a:off x="251519" y="510686"/>
            <a:ext cx="3672408" cy="508029"/>
          </a:xfrm>
          <a:custGeom>
            <a:avLst/>
            <a:gdLst>
              <a:gd name="connsiteX0" fmla="*/ 0 w 2890218"/>
              <a:gd name="connsiteY0" fmla="*/ 194866 h 1948656"/>
              <a:gd name="connsiteX1" fmla="*/ 194866 w 2890218"/>
              <a:gd name="connsiteY1" fmla="*/ 0 h 1948656"/>
              <a:gd name="connsiteX2" fmla="*/ 2695352 w 2890218"/>
              <a:gd name="connsiteY2" fmla="*/ 0 h 1948656"/>
              <a:gd name="connsiteX3" fmla="*/ 2890218 w 2890218"/>
              <a:gd name="connsiteY3" fmla="*/ 194866 h 1948656"/>
              <a:gd name="connsiteX4" fmla="*/ 2890218 w 2890218"/>
              <a:gd name="connsiteY4" fmla="*/ 1753790 h 1948656"/>
              <a:gd name="connsiteX5" fmla="*/ 2695352 w 2890218"/>
              <a:gd name="connsiteY5" fmla="*/ 1948656 h 1948656"/>
              <a:gd name="connsiteX6" fmla="*/ 194866 w 2890218"/>
              <a:gd name="connsiteY6" fmla="*/ 1948656 h 1948656"/>
              <a:gd name="connsiteX7" fmla="*/ 0 w 2890218"/>
              <a:gd name="connsiteY7" fmla="*/ 1753790 h 1948656"/>
              <a:gd name="connsiteX8" fmla="*/ 0 w 2890218"/>
              <a:gd name="connsiteY8" fmla="*/ 194866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0218" h="1948656">
                <a:moveTo>
                  <a:pt x="0" y="194866"/>
                </a:moveTo>
                <a:cubicBezTo>
                  <a:pt x="0" y="87244"/>
                  <a:pt x="87244" y="0"/>
                  <a:pt x="194866" y="0"/>
                </a:cubicBezTo>
                <a:lnTo>
                  <a:pt x="2695352" y="0"/>
                </a:lnTo>
                <a:cubicBezTo>
                  <a:pt x="2802974" y="0"/>
                  <a:pt x="2890218" y="87244"/>
                  <a:pt x="2890218" y="194866"/>
                </a:cubicBezTo>
                <a:lnTo>
                  <a:pt x="2890218" y="1753790"/>
                </a:lnTo>
                <a:cubicBezTo>
                  <a:pt x="2890218" y="1861412"/>
                  <a:pt x="2802974" y="1948656"/>
                  <a:pt x="2695352" y="1948656"/>
                </a:cubicBezTo>
                <a:lnTo>
                  <a:pt x="194866" y="1948656"/>
                </a:lnTo>
                <a:cubicBezTo>
                  <a:pt x="87244" y="1948656"/>
                  <a:pt x="0" y="1861412"/>
                  <a:pt x="0" y="1753790"/>
                </a:cubicBezTo>
                <a:lnTo>
                  <a:pt x="0" y="19486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414" tIns="110414" rIns="110414" bIns="110414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Inputs and Processes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8" name="7 Forma libre"/>
          <p:cNvSpPr/>
          <p:nvPr/>
        </p:nvSpPr>
        <p:spPr>
          <a:xfrm>
            <a:off x="251519" y="1220359"/>
            <a:ext cx="648072" cy="2218060"/>
          </a:xfrm>
          <a:custGeom>
            <a:avLst/>
            <a:gdLst>
              <a:gd name="connsiteX0" fmla="*/ 0 w 912316"/>
              <a:gd name="connsiteY0" fmla="*/ 91232 h 1948656"/>
              <a:gd name="connsiteX1" fmla="*/ 91232 w 912316"/>
              <a:gd name="connsiteY1" fmla="*/ 0 h 1948656"/>
              <a:gd name="connsiteX2" fmla="*/ 821084 w 912316"/>
              <a:gd name="connsiteY2" fmla="*/ 0 h 1948656"/>
              <a:gd name="connsiteX3" fmla="*/ 912316 w 912316"/>
              <a:gd name="connsiteY3" fmla="*/ 91232 h 1948656"/>
              <a:gd name="connsiteX4" fmla="*/ 912316 w 912316"/>
              <a:gd name="connsiteY4" fmla="*/ 1857424 h 1948656"/>
              <a:gd name="connsiteX5" fmla="*/ 821084 w 912316"/>
              <a:gd name="connsiteY5" fmla="*/ 1948656 h 1948656"/>
              <a:gd name="connsiteX6" fmla="*/ 91232 w 912316"/>
              <a:gd name="connsiteY6" fmla="*/ 1948656 h 1948656"/>
              <a:gd name="connsiteX7" fmla="*/ 0 w 912316"/>
              <a:gd name="connsiteY7" fmla="*/ 1857424 h 1948656"/>
              <a:gd name="connsiteX8" fmla="*/ 0 w 912316"/>
              <a:gd name="connsiteY8" fmla="*/ 91232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16" h="1948656">
                <a:moveTo>
                  <a:pt x="0" y="91232"/>
                </a:moveTo>
                <a:cubicBezTo>
                  <a:pt x="0" y="40846"/>
                  <a:pt x="40846" y="0"/>
                  <a:pt x="91232" y="0"/>
                </a:cubicBezTo>
                <a:lnTo>
                  <a:pt x="821084" y="0"/>
                </a:lnTo>
                <a:cubicBezTo>
                  <a:pt x="871470" y="0"/>
                  <a:pt x="912316" y="40846"/>
                  <a:pt x="912316" y="91232"/>
                </a:cubicBezTo>
                <a:lnTo>
                  <a:pt x="912316" y="1857424"/>
                </a:lnTo>
                <a:cubicBezTo>
                  <a:pt x="912316" y="1907810"/>
                  <a:pt x="871470" y="1948656"/>
                  <a:pt x="821084" y="1948656"/>
                </a:cubicBezTo>
                <a:lnTo>
                  <a:pt x="91232" y="1948656"/>
                </a:lnTo>
                <a:cubicBezTo>
                  <a:pt x="40846" y="1948656"/>
                  <a:pt x="0" y="1907810"/>
                  <a:pt x="0" y="1857424"/>
                </a:cubicBezTo>
                <a:lnTo>
                  <a:pt x="0" y="9123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61011" tIns="61011" rIns="61011" bIns="61011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Governance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9" name="8 Forma libre"/>
          <p:cNvSpPr/>
          <p:nvPr/>
        </p:nvSpPr>
        <p:spPr>
          <a:xfrm>
            <a:off x="989601" y="1220359"/>
            <a:ext cx="576064" cy="2218060"/>
          </a:xfrm>
          <a:custGeom>
            <a:avLst/>
            <a:gdLst>
              <a:gd name="connsiteX0" fmla="*/ 0 w 912316"/>
              <a:gd name="connsiteY0" fmla="*/ 91232 h 1948656"/>
              <a:gd name="connsiteX1" fmla="*/ 91232 w 912316"/>
              <a:gd name="connsiteY1" fmla="*/ 0 h 1948656"/>
              <a:gd name="connsiteX2" fmla="*/ 821084 w 912316"/>
              <a:gd name="connsiteY2" fmla="*/ 0 h 1948656"/>
              <a:gd name="connsiteX3" fmla="*/ 912316 w 912316"/>
              <a:gd name="connsiteY3" fmla="*/ 91232 h 1948656"/>
              <a:gd name="connsiteX4" fmla="*/ 912316 w 912316"/>
              <a:gd name="connsiteY4" fmla="*/ 1857424 h 1948656"/>
              <a:gd name="connsiteX5" fmla="*/ 821084 w 912316"/>
              <a:gd name="connsiteY5" fmla="*/ 1948656 h 1948656"/>
              <a:gd name="connsiteX6" fmla="*/ 91232 w 912316"/>
              <a:gd name="connsiteY6" fmla="*/ 1948656 h 1948656"/>
              <a:gd name="connsiteX7" fmla="*/ 0 w 912316"/>
              <a:gd name="connsiteY7" fmla="*/ 1857424 h 1948656"/>
              <a:gd name="connsiteX8" fmla="*/ 0 w 912316"/>
              <a:gd name="connsiteY8" fmla="*/ 91232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16" h="1948656">
                <a:moveTo>
                  <a:pt x="0" y="91232"/>
                </a:moveTo>
                <a:cubicBezTo>
                  <a:pt x="0" y="40846"/>
                  <a:pt x="40846" y="0"/>
                  <a:pt x="91232" y="0"/>
                </a:cubicBezTo>
                <a:lnTo>
                  <a:pt x="821084" y="0"/>
                </a:lnTo>
                <a:cubicBezTo>
                  <a:pt x="871470" y="0"/>
                  <a:pt x="912316" y="40846"/>
                  <a:pt x="912316" y="91232"/>
                </a:cubicBezTo>
                <a:lnTo>
                  <a:pt x="912316" y="1857424"/>
                </a:lnTo>
                <a:cubicBezTo>
                  <a:pt x="912316" y="1907810"/>
                  <a:pt x="871470" y="1948656"/>
                  <a:pt x="821084" y="1948656"/>
                </a:cubicBezTo>
                <a:lnTo>
                  <a:pt x="91232" y="1948656"/>
                </a:lnTo>
                <a:cubicBezTo>
                  <a:pt x="40846" y="1948656"/>
                  <a:pt x="0" y="1907810"/>
                  <a:pt x="0" y="1857424"/>
                </a:cubicBezTo>
                <a:lnTo>
                  <a:pt x="0" y="9123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61011" tIns="61011" rIns="61011" bIns="61011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Financing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10" name="9 Forma libre"/>
          <p:cNvSpPr/>
          <p:nvPr/>
        </p:nvSpPr>
        <p:spPr>
          <a:xfrm>
            <a:off x="251519" y="3501007"/>
            <a:ext cx="3469477" cy="1340656"/>
          </a:xfrm>
          <a:custGeom>
            <a:avLst/>
            <a:gdLst>
              <a:gd name="connsiteX0" fmla="*/ 0 w 912316"/>
              <a:gd name="connsiteY0" fmla="*/ 91232 h 1948656"/>
              <a:gd name="connsiteX1" fmla="*/ 91232 w 912316"/>
              <a:gd name="connsiteY1" fmla="*/ 0 h 1948656"/>
              <a:gd name="connsiteX2" fmla="*/ 821084 w 912316"/>
              <a:gd name="connsiteY2" fmla="*/ 0 h 1948656"/>
              <a:gd name="connsiteX3" fmla="*/ 912316 w 912316"/>
              <a:gd name="connsiteY3" fmla="*/ 91232 h 1948656"/>
              <a:gd name="connsiteX4" fmla="*/ 912316 w 912316"/>
              <a:gd name="connsiteY4" fmla="*/ 1857424 h 1948656"/>
              <a:gd name="connsiteX5" fmla="*/ 821084 w 912316"/>
              <a:gd name="connsiteY5" fmla="*/ 1948656 h 1948656"/>
              <a:gd name="connsiteX6" fmla="*/ 91232 w 912316"/>
              <a:gd name="connsiteY6" fmla="*/ 1948656 h 1948656"/>
              <a:gd name="connsiteX7" fmla="*/ 0 w 912316"/>
              <a:gd name="connsiteY7" fmla="*/ 1857424 h 1948656"/>
              <a:gd name="connsiteX8" fmla="*/ 0 w 912316"/>
              <a:gd name="connsiteY8" fmla="*/ 91232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16" h="1948656">
                <a:moveTo>
                  <a:pt x="0" y="91232"/>
                </a:moveTo>
                <a:cubicBezTo>
                  <a:pt x="0" y="40846"/>
                  <a:pt x="40846" y="0"/>
                  <a:pt x="91232" y="0"/>
                </a:cubicBezTo>
                <a:lnTo>
                  <a:pt x="821084" y="0"/>
                </a:lnTo>
                <a:cubicBezTo>
                  <a:pt x="871470" y="0"/>
                  <a:pt x="912316" y="40846"/>
                  <a:pt x="912316" y="91232"/>
                </a:cubicBezTo>
                <a:lnTo>
                  <a:pt x="912316" y="1857424"/>
                </a:lnTo>
                <a:cubicBezTo>
                  <a:pt x="912316" y="1907810"/>
                  <a:pt x="871470" y="1948656"/>
                  <a:pt x="821084" y="1948656"/>
                </a:cubicBezTo>
                <a:lnTo>
                  <a:pt x="91232" y="1948656"/>
                </a:lnTo>
                <a:cubicBezTo>
                  <a:pt x="40846" y="1948656"/>
                  <a:pt x="0" y="1907810"/>
                  <a:pt x="0" y="1857424"/>
                </a:cubicBezTo>
                <a:lnTo>
                  <a:pt x="0" y="9123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011" tIns="61011" rIns="61011" bIns="61011" numCol="1" spcCol="1270" anchor="ctr" anchorCtr="0">
            <a:noAutofit/>
          </a:bodyPr>
          <a:lstStyle/>
          <a:p>
            <a:pPr algn="ctr" defTabSz="400050">
              <a:lnSpc>
                <a:spcPts val="16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Leadership</a:t>
            </a:r>
          </a:p>
          <a:p>
            <a:pPr algn="ctr" defTabSz="400050">
              <a:lnSpc>
                <a:spcPts val="16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Inter-sectorial &amp; inter-institutional healthy policy making</a:t>
            </a:r>
          </a:p>
          <a:p>
            <a:pPr algn="ctr" defTabSz="400050">
              <a:lnSpc>
                <a:spcPts val="16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Commitment  with global agreements</a:t>
            </a:r>
          </a:p>
          <a:p>
            <a:pPr algn="ctr" defTabSz="400050">
              <a:lnSpc>
                <a:spcPts val="16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600" b="1" dirty="0">
                <a:solidFill>
                  <a:prstClr val="black"/>
                </a:solidFill>
              </a:rPr>
              <a:t>Resource </a:t>
            </a:r>
            <a:r>
              <a:rPr lang="en-US" sz="1600" b="1" dirty="0" smtClean="0">
                <a:solidFill>
                  <a:prstClr val="black"/>
                </a:solidFill>
              </a:rPr>
              <a:t>allocation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11" name="10 Forma libre"/>
          <p:cNvSpPr/>
          <p:nvPr/>
        </p:nvSpPr>
        <p:spPr>
          <a:xfrm>
            <a:off x="4009149" y="510686"/>
            <a:ext cx="1714981" cy="508029"/>
          </a:xfrm>
          <a:custGeom>
            <a:avLst/>
            <a:gdLst>
              <a:gd name="connsiteX0" fmla="*/ 0 w 912316"/>
              <a:gd name="connsiteY0" fmla="*/ 91232 h 1948656"/>
              <a:gd name="connsiteX1" fmla="*/ 91232 w 912316"/>
              <a:gd name="connsiteY1" fmla="*/ 0 h 1948656"/>
              <a:gd name="connsiteX2" fmla="*/ 821084 w 912316"/>
              <a:gd name="connsiteY2" fmla="*/ 0 h 1948656"/>
              <a:gd name="connsiteX3" fmla="*/ 912316 w 912316"/>
              <a:gd name="connsiteY3" fmla="*/ 91232 h 1948656"/>
              <a:gd name="connsiteX4" fmla="*/ 912316 w 912316"/>
              <a:gd name="connsiteY4" fmla="*/ 1857424 h 1948656"/>
              <a:gd name="connsiteX5" fmla="*/ 821084 w 912316"/>
              <a:gd name="connsiteY5" fmla="*/ 1948656 h 1948656"/>
              <a:gd name="connsiteX6" fmla="*/ 91232 w 912316"/>
              <a:gd name="connsiteY6" fmla="*/ 1948656 h 1948656"/>
              <a:gd name="connsiteX7" fmla="*/ 0 w 912316"/>
              <a:gd name="connsiteY7" fmla="*/ 1857424 h 1948656"/>
              <a:gd name="connsiteX8" fmla="*/ 0 w 912316"/>
              <a:gd name="connsiteY8" fmla="*/ 91232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16" h="1948656">
                <a:moveTo>
                  <a:pt x="0" y="91232"/>
                </a:moveTo>
                <a:cubicBezTo>
                  <a:pt x="0" y="40846"/>
                  <a:pt x="40846" y="0"/>
                  <a:pt x="91232" y="0"/>
                </a:cubicBezTo>
                <a:lnTo>
                  <a:pt x="821084" y="0"/>
                </a:lnTo>
                <a:cubicBezTo>
                  <a:pt x="871470" y="0"/>
                  <a:pt x="912316" y="40846"/>
                  <a:pt x="912316" y="91232"/>
                </a:cubicBezTo>
                <a:lnTo>
                  <a:pt x="912316" y="1857424"/>
                </a:lnTo>
                <a:cubicBezTo>
                  <a:pt x="912316" y="1907810"/>
                  <a:pt x="871470" y="1948656"/>
                  <a:pt x="821084" y="1948656"/>
                </a:cubicBezTo>
                <a:lnTo>
                  <a:pt x="91232" y="1948656"/>
                </a:lnTo>
                <a:cubicBezTo>
                  <a:pt x="40846" y="1948656"/>
                  <a:pt x="0" y="1907810"/>
                  <a:pt x="0" y="1857424"/>
                </a:cubicBezTo>
                <a:lnTo>
                  <a:pt x="0" y="91232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61" tIns="80061" rIns="80061" bIns="80061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outputs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12" name="11 Forma libre"/>
          <p:cNvSpPr/>
          <p:nvPr/>
        </p:nvSpPr>
        <p:spPr>
          <a:xfrm>
            <a:off x="4009149" y="1220359"/>
            <a:ext cx="1714981" cy="2218060"/>
          </a:xfrm>
          <a:custGeom>
            <a:avLst/>
            <a:gdLst>
              <a:gd name="connsiteX0" fmla="*/ 0 w 912316"/>
              <a:gd name="connsiteY0" fmla="*/ 91232 h 1948656"/>
              <a:gd name="connsiteX1" fmla="*/ 91232 w 912316"/>
              <a:gd name="connsiteY1" fmla="*/ 0 h 1948656"/>
              <a:gd name="connsiteX2" fmla="*/ 821084 w 912316"/>
              <a:gd name="connsiteY2" fmla="*/ 0 h 1948656"/>
              <a:gd name="connsiteX3" fmla="*/ 912316 w 912316"/>
              <a:gd name="connsiteY3" fmla="*/ 91232 h 1948656"/>
              <a:gd name="connsiteX4" fmla="*/ 912316 w 912316"/>
              <a:gd name="connsiteY4" fmla="*/ 1857424 h 1948656"/>
              <a:gd name="connsiteX5" fmla="*/ 821084 w 912316"/>
              <a:gd name="connsiteY5" fmla="*/ 1948656 h 1948656"/>
              <a:gd name="connsiteX6" fmla="*/ 91232 w 912316"/>
              <a:gd name="connsiteY6" fmla="*/ 1948656 h 1948656"/>
              <a:gd name="connsiteX7" fmla="*/ 0 w 912316"/>
              <a:gd name="connsiteY7" fmla="*/ 1857424 h 1948656"/>
              <a:gd name="connsiteX8" fmla="*/ 0 w 912316"/>
              <a:gd name="connsiteY8" fmla="*/ 91232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16" h="1948656">
                <a:moveTo>
                  <a:pt x="0" y="91232"/>
                </a:moveTo>
                <a:cubicBezTo>
                  <a:pt x="0" y="40846"/>
                  <a:pt x="40846" y="0"/>
                  <a:pt x="91232" y="0"/>
                </a:cubicBezTo>
                <a:lnTo>
                  <a:pt x="821084" y="0"/>
                </a:lnTo>
                <a:cubicBezTo>
                  <a:pt x="871470" y="0"/>
                  <a:pt x="912316" y="40846"/>
                  <a:pt x="912316" y="91232"/>
                </a:cubicBezTo>
                <a:lnTo>
                  <a:pt x="912316" y="1857424"/>
                </a:lnTo>
                <a:cubicBezTo>
                  <a:pt x="912316" y="1907810"/>
                  <a:pt x="871470" y="1948656"/>
                  <a:pt x="821084" y="1948656"/>
                </a:cubicBezTo>
                <a:lnTo>
                  <a:pt x="91232" y="1948656"/>
                </a:lnTo>
                <a:cubicBezTo>
                  <a:pt x="40846" y="1948656"/>
                  <a:pt x="0" y="1907810"/>
                  <a:pt x="0" y="1857424"/>
                </a:cubicBezTo>
                <a:lnTo>
                  <a:pt x="0" y="91232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011" tIns="61011" rIns="61011" bIns="61011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Access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Coverage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Quality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Safety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17" name="16 Flecha derecha"/>
          <p:cNvSpPr/>
          <p:nvPr/>
        </p:nvSpPr>
        <p:spPr>
          <a:xfrm>
            <a:off x="3867286" y="874702"/>
            <a:ext cx="344675" cy="8143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prstClr val="black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29" name="28 Flecha derecha"/>
          <p:cNvSpPr/>
          <p:nvPr/>
        </p:nvSpPr>
        <p:spPr>
          <a:xfrm>
            <a:off x="3867286" y="2522999"/>
            <a:ext cx="344675" cy="8143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prstClr val="black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1493070" y="44624"/>
            <a:ext cx="5473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prstClr val="black"/>
                </a:solidFill>
              </a:rPr>
              <a:t>Building blocks of and the boundaries health systems </a:t>
            </a:r>
            <a:endParaRPr lang="en-US" b="1">
              <a:solidFill>
                <a:prstClr val="black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5935101" y="3645024"/>
            <a:ext cx="295738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Modified </a:t>
            </a:r>
            <a:r>
              <a:rPr lang="en-US" sz="1200" dirty="0" smtClean="0"/>
              <a:t>from:</a:t>
            </a:r>
          </a:p>
          <a:p>
            <a:endParaRPr lang="en-US" sz="1200" dirty="0" smtClean="0"/>
          </a:p>
          <a:p>
            <a:r>
              <a:rPr lang="en-US" sz="1200" dirty="0" smtClean="0"/>
              <a:t> </a:t>
            </a:r>
            <a:r>
              <a:rPr lang="en-US" sz="1200" dirty="0"/>
              <a:t>Murray, CL. and Evans, DB. (2003), Health systems performance assessment: </a:t>
            </a:r>
            <a:endParaRPr lang="en-US" sz="1200" dirty="0" smtClean="0"/>
          </a:p>
          <a:p>
            <a:r>
              <a:rPr lang="en-US" sz="1200" dirty="0" smtClean="0"/>
              <a:t>Debates</a:t>
            </a:r>
            <a:r>
              <a:rPr lang="en-US" sz="1200" dirty="0"/>
              <a:t>, Methods and Empiricism. Geneva: World Health </a:t>
            </a:r>
            <a:r>
              <a:rPr lang="en-US" sz="1200" dirty="0" smtClean="0"/>
              <a:t>Organization </a:t>
            </a:r>
          </a:p>
          <a:p>
            <a:endParaRPr lang="en-US" sz="1200" dirty="0" smtClean="0"/>
          </a:p>
          <a:p>
            <a:r>
              <a:rPr lang="en-US" sz="1200" dirty="0" smtClean="0"/>
              <a:t>and </a:t>
            </a:r>
          </a:p>
          <a:p>
            <a:endParaRPr lang="en-US" sz="1200" dirty="0" smtClean="0"/>
          </a:p>
          <a:p>
            <a:r>
              <a:rPr lang="en-US" sz="1200" dirty="0"/>
              <a:t>MONITORING THE BUILDING</a:t>
            </a:r>
          </a:p>
          <a:p>
            <a:r>
              <a:rPr lang="en-US" sz="1200" dirty="0"/>
              <a:t>BLOCKS OF HEALTH SYSTEMS </a:t>
            </a:r>
            <a:endParaRPr lang="en-US" sz="1200" dirty="0" smtClean="0"/>
          </a:p>
          <a:p>
            <a:r>
              <a:rPr lang="en-US" sz="1200" u="sng" dirty="0" smtClean="0">
                <a:hlinkClick r:id="rId3"/>
              </a:rPr>
              <a:t>http</a:t>
            </a:r>
            <a:r>
              <a:rPr lang="en-US" sz="1200" u="sng" dirty="0">
                <a:hlinkClick r:id="rId3"/>
              </a:rPr>
              <a:t>://www.who.int/healthinfo/systems/WHO_MBHSS_2010_full_web.pdf 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35" name="34 Forma libre"/>
          <p:cNvSpPr/>
          <p:nvPr/>
        </p:nvSpPr>
        <p:spPr>
          <a:xfrm>
            <a:off x="1655675" y="1196752"/>
            <a:ext cx="648073" cy="2218060"/>
          </a:xfrm>
          <a:custGeom>
            <a:avLst/>
            <a:gdLst>
              <a:gd name="connsiteX0" fmla="*/ 0 w 912316"/>
              <a:gd name="connsiteY0" fmla="*/ 91232 h 1948656"/>
              <a:gd name="connsiteX1" fmla="*/ 91232 w 912316"/>
              <a:gd name="connsiteY1" fmla="*/ 0 h 1948656"/>
              <a:gd name="connsiteX2" fmla="*/ 821084 w 912316"/>
              <a:gd name="connsiteY2" fmla="*/ 0 h 1948656"/>
              <a:gd name="connsiteX3" fmla="*/ 912316 w 912316"/>
              <a:gd name="connsiteY3" fmla="*/ 91232 h 1948656"/>
              <a:gd name="connsiteX4" fmla="*/ 912316 w 912316"/>
              <a:gd name="connsiteY4" fmla="*/ 1857424 h 1948656"/>
              <a:gd name="connsiteX5" fmla="*/ 821084 w 912316"/>
              <a:gd name="connsiteY5" fmla="*/ 1948656 h 1948656"/>
              <a:gd name="connsiteX6" fmla="*/ 91232 w 912316"/>
              <a:gd name="connsiteY6" fmla="*/ 1948656 h 1948656"/>
              <a:gd name="connsiteX7" fmla="*/ 0 w 912316"/>
              <a:gd name="connsiteY7" fmla="*/ 1857424 h 1948656"/>
              <a:gd name="connsiteX8" fmla="*/ 0 w 912316"/>
              <a:gd name="connsiteY8" fmla="*/ 91232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16" h="1948656">
                <a:moveTo>
                  <a:pt x="0" y="91232"/>
                </a:moveTo>
                <a:cubicBezTo>
                  <a:pt x="0" y="40846"/>
                  <a:pt x="40846" y="0"/>
                  <a:pt x="91232" y="0"/>
                </a:cubicBezTo>
                <a:lnTo>
                  <a:pt x="821084" y="0"/>
                </a:lnTo>
                <a:cubicBezTo>
                  <a:pt x="871470" y="0"/>
                  <a:pt x="912316" y="40846"/>
                  <a:pt x="912316" y="91232"/>
                </a:cubicBezTo>
                <a:lnTo>
                  <a:pt x="912316" y="1857424"/>
                </a:lnTo>
                <a:cubicBezTo>
                  <a:pt x="912316" y="1907810"/>
                  <a:pt x="871470" y="1948656"/>
                  <a:pt x="821084" y="1948656"/>
                </a:cubicBezTo>
                <a:lnTo>
                  <a:pt x="91232" y="1948656"/>
                </a:lnTo>
                <a:cubicBezTo>
                  <a:pt x="40846" y="1948656"/>
                  <a:pt x="0" y="1907810"/>
                  <a:pt x="0" y="1857424"/>
                </a:cubicBezTo>
                <a:lnTo>
                  <a:pt x="0" y="9123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61011" tIns="61011" rIns="61011" bIns="61011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Workforce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36" name="35 Forma libre"/>
          <p:cNvSpPr/>
          <p:nvPr/>
        </p:nvSpPr>
        <p:spPr>
          <a:xfrm>
            <a:off x="2393758" y="1196752"/>
            <a:ext cx="648073" cy="2218060"/>
          </a:xfrm>
          <a:custGeom>
            <a:avLst/>
            <a:gdLst>
              <a:gd name="connsiteX0" fmla="*/ 0 w 912316"/>
              <a:gd name="connsiteY0" fmla="*/ 91232 h 1948656"/>
              <a:gd name="connsiteX1" fmla="*/ 91232 w 912316"/>
              <a:gd name="connsiteY1" fmla="*/ 0 h 1948656"/>
              <a:gd name="connsiteX2" fmla="*/ 821084 w 912316"/>
              <a:gd name="connsiteY2" fmla="*/ 0 h 1948656"/>
              <a:gd name="connsiteX3" fmla="*/ 912316 w 912316"/>
              <a:gd name="connsiteY3" fmla="*/ 91232 h 1948656"/>
              <a:gd name="connsiteX4" fmla="*/ 912316 w 912316"/>
              <a:gd name="connsiteY4" fmla="*/ 1857424 h 1948656"/>
              <a:gd name="connsiteX5" fmla="*/ 821084 w 912316"/>
              <a:gd name="connsiteY5" fmla="*/ 1948656 h 1948656"/>
              <a:gd name="connsiteX6" fmla="*/ 91232 w 912316"/>
              <a:gd name="connsiteY6" fmla="*/ 1948656 h 1948656"/>
              <a:gd name="connsiteX7" fmla="*/ 0 w 912316"/>
              <a:gd name="connsiteY7" fmla="*/ 1857424 h 1948656"/>
              <a:gd name="connsiteX8" fmla="*/ 0 w 912316"/>
              <a:gd name="connsiteY8" fmla="*/ 91232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16" h="1948656">
                <a:moveTo>
                  <a:pt x="0" y="91232"/>
                </a:moveTo>
                <a:cubicBezTo>
                  <a:pt x="0" y="40846"/>
                  <a:pt x="40846" y="0"/>
                  <a:pt x="91232" y="0"/>
                </a:cubicBezTo>
                <a:lnTo>
                  <a:pt x="821084" y="0"/>
                </a:lnTo>
                <a:cubicBezTo>
                  <a:pt x="871470" y="0"/>
                  <a:pt x="912316" y="40846"/>
                  <a:pt x="912316" y="91232"/>
                </a:cubicBezTo>
                <a:lnTo>
                  <a:pt x="912316" y="1857424"/>
                </a:lnTo>
                <a:cubicBezTo>
                  <a:pt x="912316" y="1907810"/>
                  <a:pt x="871470" y="1948656"/>
                  <a:pt x="821084" y="1948656"/>
                </a:cubicBezTo>
                <a:lnTo>
                  <a:pt x="91232" y="1948656"/>
                </a:lnTo>
                <a:cubicBezTo>
                  <a:pt x="40846" y="1948656"/>
                  <a:pt x="0" y="1907810"/>
                  <a:pt x="0" y="1857424"/>
                </a:cubicBezTo>
                <a:lnTo>
                  <a:pt x="0" y="9123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61011" tIns="61011" rIns="61011" bIns="61011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Information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37" name="36 Forma libre"/>
          <p:cNvSpPr/>
          <p:nvPr/>
        </p:nvSpPr>
        <p:spPr>
          <a:xfrm>
            <a:off x="3131840" y="1196752"/>
            <a:ext cx="589157" cy="2218060"/>
          </a:xfrm>
          <a:custGeom>
            <a:avLst/>
            <a:gdLst>
              <a:gd name="connsiteX0" fmla="*/ 0 w 912316"/>
              <a:gd name="connsiteY0" fmla="*/ 91232 h 1948656"/>
              <a:gd name="connsiteX1" fmla="*/ 91232 w 912316"/>
              <a:gd name="connsiteY1" fmla="*/ 0 h 1948656"/>
              <a:gd name="connsiteX2" fmla="*/ 821084 w 912316"/>
              <a:gd name="connsiteY2" fmla="*/ 0 h 1948656"/>
              <a:gd name="connsiteX3" fmla="*/ 912316 w 912316"/>
              <a:gd name="connsiteY3" fmla="*/ 91232 h 1948656"/>
              <a:gd name="connsiteX4" fmla="*/ 912316 w 912316"/>
              <a:gd name="connsiteY4" fmla="*/ 1857424 h 1948656"/>
              <a:gd name="connsiteX5" fmla="*/ 821084 w 912316"/>
              <a:gd name="connsiteY5" fmla="*/ 1948656 h 1948656"/>
              <a:gd name="connsiteX6" fmla="*/ 91232 w 912316"/>
              <a:gd name="connsiteY6" fmla="*/ 1948656 h 1948656"/>
              <a:gd name="connsiteX7" fmla="*/ 0 w 912316"/>
              <a:gd name="connsiteY7" fmla="*/ 1857424 h 1948656"/>
              <a:gd name="connsiteX8" fmla="*/ 0 w 912316"/>
              <a:gd name="connsiteY8" fmla="*/ 91232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16" h="1948656">
                <a:moveTo>
                  <a:pt x="0" y="91232"/>
                </a:moveTo>
                <a:cubicBezTo>
                  <a:pt x="0" y="40846"/>
                  <a:pt x="40846" y="0"/>
                  <a:pt x="91232" y="0"/>
                </a:cubicBezTo>
                <a:lnTo>
                  <a:pt x="821084" y="0"/>
                </a:lnTo>
                <a:cubicBezTo>
                  <a:pt x="871470" y="0"/>
                  <a:pt x="912316" y="40846"/>
                  <a:pt x="912316" y="91232"/>
                </a:cubicBezTo>
                <a:lnTo>
                  <a:pt x="912316" y="1857424"/>
                </a:lnTo>
                <a:cubicBezTo>
                  <a:pt x="912316" y="1907810"/>
                  <a:pt x="871470" y="1948656"/>
                  <a:pt x="821084" y="1948656"/>
                </a:cubicBezTo>
                <a:lnTo>
                  <a:pt x="91232" y="1948656"/>
                </a:lnTo>
                <a:cubicBezTo>
                  <a:pt x="40846" y="1948656"/>
                  <a:pt x="0" y="1907810"/>
                  <a:pt x="0" y="1857424"/>
                </a:cubicBezTo>
                <a:lnTo>
                  <a:pt x="0" y="9123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61011" tIns="61011" rIns="61011" bIns="61011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Medical products, Vaccines &amp; Technologies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38" name="37 Forma libre"/>
          <p:cNvSpPr/>
          <p:nvPr/>
        </p:nvSpPr>
        <p:spPr>
          <a:xfrm>
            <a:off x="251519" y="4875808"/>
            <a:ext cx="3469477" cy="792088"/>
          </a:xfrm>
          <a:custGeom>
            <a:avLst/>
            <a:gdLst>
              <a:gd name="connsiteX0" fmla="*/ 0 w 912316"/>
              <a:gd name="connsiteY0" fmla="*/ 91232 h 1948656"/>
              <a:gd name="connsiteX1" fmla="*/ 91232 w 912316"/>
              <a:gd name="connsiteY1" fmla="*/ 0 h 1948656"/>
              <a:gd name="connsiteX2" fmla="*/ 821084 w 912316"/>
              <a:gd name="connsiteY2" fmla="*/ 0 h 1948656"/>
              <a:gd name="connsiteX3" fmla="*/ 912316 w 912316"/>
              <a:gd name="connsiteY3" fmla="*/ 91232 h 1948656"/>
              <a:gd name="connsiteX4" fmla="*/ 912316 w 912316"/>
              <a:gd name="connsiteY4" fmla="*/ 1857424 h 1948656"/>
              <a:gd name="connsiteX5" fmla="*/ 821084 w 912316"/>
              <a:gd name="connsiteY5" fmla="*/ 1948656 h 1948656"/>
              <a:gd name="connsiteX6" fmla="*/ 91232 w 912316"/>
              <a:gd name="connsiteY6" fmla="*/ 1948656 h 1948656"/>
              <a:gd name="connsiteX7" fmla="*/ 0 w 912316"/>
              <a:gd name="connsiteY7" fmla="*/ 1857424 h 1948656"/>
              <a:gd name="connsiteX8" fmla="*/ 0 w 912316"/>
              <a:gd name="connsiteY8" fmla="*/ 91232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16" h="1948656">
                <a:moveTo>
                  <a:pt x="0" y="91232"/>
                </a:moveTo>
                <a:cubicBezTo>
                  <a:pt x="0" y="40846"/>
                  <a:pt x="40846" y="0"/>
                  <a:pt x="91232" y="0"/>
                </a:cubicBezTo>
                <a:lnTo>
                  <a:pt x="821084" y="0"/>
                </a:lnTo>
                <a:cubicBezTo>
                  <a:pt x="871470" y="0"/>
                  <a:pt x="912316" y="40846"/>
                  <a:pt x="912316" y="91232"/>
                </a:cubicBezTo>
                <a:lnTo>
                  <a:pt x="912316" y="1857424"/>
                </a:lnTo>
                <a:cubicBezTo>
                  <a:pt x="912316" y="1907810"/>
                  <a:pt x="871470" y="1948656"/>
                  <a:pt x="821084" y="1948656"/>
                </a:cubicBezTo>
                <a:lnTo>
                  <a:pt x="91232" y="1948656"/>
                </a:lnTo>
                <a:cubicBezTo>
                  <a:pt x="40846" y="1948656"/>
                  <a:pt x="0" y="1907810"/>
                  <a:pt x="0" y="1857424"/>
                </a:cubicBezTo>
                <a:lnTo>
                  <a:pt x="0" y="9123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011" tIns="61011" rIns="61011" bIns="61011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Non-personal health services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47" name="46 Forma libre"/>
          <p:cNvSpPr/>
          <p:nvPr/>
        </p:nvSpPr>
        <p:spPr>
          <a:xfrm>
            <a:off x="251519" y="5739904"/>
            <a:ext cx="3469477" cy="792088"/>
          </a:xfrm>
          <a:custGeom>
            <a:avLst/>
            <a:gdLst>
              <a:gd name="connsiteX0" fmla="*/ 0 w 912316"/>
              <a:gd name="connsiteY0" fmla="*/ 91232 h 1948656"/>
              <a:gd name="connsiteX1" fmla="*/ 91232 w 912316"/>
              <a:gd name="connsiteY1" fmla="*/ 0 h 1948656"/>
              <a:gd name="connsiteX2" fmla="*/ 821084 w 912316"/>
              <a:gd name="connsiteY2" fmla="*/ 0 h 1948656"/>
              <a:gd name="connsiteX3" fmla="*/ 912316 w 912316"/>
              <a:gd name="connsiteY3" fmla="*/ 91232 h 1948656"/>
              <a:gd name="connsiteX4" fmla="*/ 912316 w 912316"/>
              <a:gd name="connsiteY4" fmla="*/ 1857424 h 1948656"/>
              <a:gd name="connsiteX5" fmla="*/ 821084 w 912316"/>
              <a:gd name="connsiteY5" fmla="*/ 1948656 h 1948656"/>
              <a:gd name="connsiteX6" fmla="*/ 91232 w 912316"/>
              <a:gd name="connsiteY6" fmla="*/ 1948656 h 1948656"/>
              <a:gd name="connsiteX7" fmla="*/ 0 w 912316"/>
              <a:gd name="connsiteY7" fmla="*/ 1857424 h 1948656"/>
              <a:gd name="connsiteX8" fmla="*/ 0 w 912316"/>
              <a:gd name="connsiteY8" fmla="*/ 91232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16" h="1948656">
                <a:moveTo>
                  <a:pt x="0" y="91232"/>
                </a:moveTo>
                <a:cubicBezTo>
                  <a:pt x="0" y="40846"/>
                  <a:pt x="40846" y="0"/>
                  <a:pt x="91232" y="0"/>
                </a:cubicBezTo>
                <a:lnTo>
                  <a:pt x="821084" y="0"/>
                </a:lnTo>
                <a:cubicBezTo>
                  <a:pt x="871470" y="0"/>
                  <a:pt x="912316" y="40846"/>
                  <a:pt x="912316" y="91232"/>
                </a:cubicBezTo>
                <a:lnTo>
                  <a:pt x="912316" y="1857424"/>
                </a:lnTo>
                <a:cubicBezTo>
                  <a:pt x="912316" y="1907810"/>
                  <a:pt x="871470" y="1948656"/>
                  <a:pt x="821084" y="1948656"/>
                </a:cubicBezTo>
                <a:lnTo>
                  <a:pt x="91232" y="1948656"/>
                </a:lnTo>
                <a:cubicBezTo>
                  <a:pt x="40846" y="1948656"/>
                  <a:pt x="0" y="1907810"/>
                  <a:pt x="0" y="1857424"/>
                </a:cubicBezTo>
                <a:lnTo>
                  <a:pt x="0" y="9123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011" tIns="61011" rIns="61011" bIns="61011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Personal health services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48" name="47 Forma libre"/>
          <p:cNvSpPr/>
          <p:nvPr/>
        </p:nvSpPr>
        <p:spPr>
          <a:xfrm>
            <a:off x="5796138" y="510686"/>
            <a:ext cx="1438034" cy="508029"/>
          </a:xfrm>
          <a:custGeom>
            <a:avLst/>
            <a:gdLst>
              <a:gd name="connsiteX0" fmla="*/ 0 w 912316"/>
              <a:gd name="connsiteY0" fmla="*/ 91232 h 1948656"/>
              <a:gd name="connsiteX1" fmla="*/ 91232 w 912316"/>
              <a:gd name="connsiteY1" fmla="*/ 0 h 1948656"/>
              <a:gd name="connsiteX2" fmla="*/ 821084 w 912316"/>
              <a:gd name="connsiteY2" fmla="*/ 0 h 1948656"/>
              <a:gd name="connsiteX3" fmla="*/ 912316 w 912316"/>
              <a:gd name="connsiteY3" fmla="*/ 91232 h 1948656"/>
              <a:gd name="connsiteX4" fmla="*/ 912316 w 912316"/>
              <a:gd name="connsiteY4" fmla="*/ 1857424 h 1948656"/>
              <a:gd name="connsiteX5" fmla="*/ 821084 w 912316"/>
              <a:gd name="connsiteY5" fmla="*/ 1948656 h 1948656"/>
              <a:gd name="connsiteX6" fmla="*/ 91232 w 912316"/>
              <a:gd name="connsiteY6" fmla="*/ 1948656 h 1948656"/>
              <a:gd name="connsiteX7" fmla="*/ 0 w 912316"/>
              <a:gd name="connsiteY7" fmla="*/ 1857424 h 1948656"/>
              <a:gd name="connsiteX8" fmla="*/ 0 w 912316"/>
              <a:gd name="connsiteY8" fmla="*/ 91232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16" h="1948656">
                <a:moveTo>
                  <a:pt x="0" y="91232"/>
                </a:moveTo>
                <a:cubicBezTo>
                  <a:pt x="0" y="40846"/>
                  <a:pt x="40846" y="0"/>
                  <a:pt x="91232" y="0"/>
                </a:cubicBezTo>
                <a:lnTo>
                  <a:pt x="821084" y="0"/>
                </a:lnTo>
                <a:cubicBezTo>
                  <a:pt x="871470" y="0"/>
                  <a:pt x="912316" y="40846"/>
                  <a:pt x="912316" y="91232"/>
                </a:cubicBezTo>
                <a:lnTo>
                  <a:pt x="912316" y="1857424"/>
                </a:lnTo>
                <a:cubicBezTo>
                  <a:pt x="912316" y="1907810"/>
                  <a:pt x="871470" y="1948656"/>
                  <a:pt x="821084" y="1948656"/>
                </a:cubicBezTo>
                <a:lnTo>
                  <a:pt x="91232" y="1948656"/>
                </a:lnTo>
                <a:cubicBezTo>
                  <a:pt x="40846" y="1948656"/>
                  <a:pt x="0" y="1907810"/>
                  <a:pt x="0" y="1857424"/>
                </a:cubicBezTo>
                <a:lnTo>
                  <a:pt x="0" y="9123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61" tIns="80061" rIns="80061" bIns="80061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smtClean="0">
                <a:solidFill>
                  <a:prstClr val="black"/>
                </a:solidFill>
              </a:rPr>
              <a:t>Outcomes</a:t>
            </a:r>
            <a:endParaRPr lang="en-US" sz="1600" b="1">
              <a:solidFill>
                <a:prstClr val="black"/>
              </a:solidFill>
            </a:endParaRPr>
          </a:p>
        </p:txBody>
      </p:sp>
      <p:sp>
        <p:nvSpPr>
          <p:cNvPr id="49" name="48 Forma libre"/>
          <p:cNvSpPr/>
          <p:nvPr/>
        </p:nvSpPr>
        <p:spPr>
          <a:xfrm>
            <a:off x="5796138" y="1220359"/>
            <a:ext cx="1438034" cy="2218060"/>
          </a:xfrm>
          <a:custGeom>
            <a:avLst/>
            <a:gdLst>
              <a:gd name="connsiteX0" fmla="*/ 0 w 912316"/>
              <a:gd name="connsiteY0" fmla="*/ 91232 h 1948656"/>
              <a:gd name="connsiteX1" fmla="*/ 91232 w 912316"/>
              <a:gd name="connsiteY1" fmla="*/ 0 h 1948656"/>
              <a:gd name="connsiteX2" fmla="*/ 821084 w 912316"/>
              <a:gd name="connsiteY2" fmla="*/ 0 h 1948656"/>
              <a:gd name="connsiteX3" fmla="*/ 912316 w 912316"/>
              <a:gd name="connsiteY3" fmla="*/ 91232 h 1948656"/>
              <a:gd name="connsiteX4" fmla="*/ 912316 w 912316"/>
              <a:gd name="connsiteY4" fmla="*/ 1857424 h 1948656"/>
              <a:gd name="connsiteX5" fmla="*/ 821084 w 912316"/>
              <a:gd name="connsiteY5" fmla="*/ 1948656 h 1948656"/>
              <a:gd name="connsiteX6" fmla="*/ 91232 w 912316"/>
              <a:gd name="connsiteY6" fmla="*/ 1948656 h 1948656"/>
              <a:gd name="connsiteX7" fmla="*/ 0 w 912316"/>
              <a:gd name="connsiteY7" fmla="*/ 1857424 h 1948656"/>
              <a:gd name="connsiteX8" fmla="*/ 0 w 912316"/>
              <a:gd name="connsiteY8" fmla="*/ 91232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16" h="1948656">
                <a:moveTo>
                  <a:pt x="0" y="91232"/>
                </a:moveTo>
                <a:cubicBezTo>
                  <a:pt x="0" y="40846"/>
                  <a:pt x="40846" y="0"/>
                  <a:pt x="91232" y="0"/>
                </a:cubicBezTo>
                <a:lnTo>
                  <a:pt x="821084" y="0"/>
                </a:lnTo>
                <a:cubicBezTo>
                  <a:pt x="871470" y="0"/>
                  <a:pt x="912316" y="40846"/>
                  <a:pt x="912316" y="91232"/>
                </a:cubicBezTo>
                <a:lnTo>
                  <a:pt x="912316" y="1857424"/>
                </a:lnTo>
                <a:cubicBezTo>
                  <a:pt x="912316" y="1907810"/>
                  <a:pt x="871470" y="1948656"/>
                  <a:pt x="821084" y="1948656"/>
                </a:cubicBezTo>
                <a:lnTo>
                  <a:pt x="91232" y="1948656"/>
                </a:lnTo>
                <a:cubicBezTo>
                  <a:pt x="40846" y="1948656"/>
                  <a:pt x="0" y="1907810"/>
                  <a:pt x="0" y="1857424"/>
                </a:cubicBezTo>
                <a:lnTo>
                  <a:pt x="0" y="9123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011" tIns="61011" rIns="61011" bIns="61011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Effective coverage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Lower prevalence of risk factors and behaviors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Better health policies &amp; regulation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50" name="49 Forma libre"/>
          <p:cNvSpPr/>
          <p:nvPr/>
        </p:nvSpPr>
        <p:spPr>
          <a:xfrm>
            <a:off x="7308307" y="510686"/>
            <a:ext cx="1584175" cy="508029"/>
          </a:xfrm>
          <a:custGeom>
            <a:avLst/>
            <a:gdLst>
              <a:gd name="connsiteX0" fmla="*/ 0 w 912316"/>
              <a:gd name="connsiteY0" fmla="*/ 91232 h 1948656"/>
              <a:gd name="connsiteX1" fmla="*/ 91232 w 912316"/>
              <a:gd name="connsiteY1" fmla="*/ 0 h 1948656"/>
              <a:gd name="connsiteX2" fmla="*/ 821084 w 912316"/>
              <a:gd name="connsiteY2" fmla="*/ 0 h 1948656"/>
              <a:gd name="connsiteX3" fmla="*/ 912316 w 912316"/>
              <a:gd name="connsiteY3" fmla="*/ 91232 h 1948656"/>
              <a:gd name="connsiteX4" fmla="*/ 912316 w 912316"/>
              <a:gd name="connsiteY4" fmla="*/ 1857424 h 1948656"/>
              <a:gd name="connsiteX5" fmla="*/ 821084 w 912316"/>
              <a:gd name="connsiteY5" fmla="*/ 1948656 h 1948656"/>
              <a:gd name="connsiteX6" fmla="*/ 91232 w 912316"/>
              <a:gd name="connsiteY6" fmla="*/ 1948656 h 1948656"/>
              <a:gd name="connsiteX7" fmla="*/ 0 w 912316"/>
              <a:gd name="connsiteY7" fmla="*/ 1857424 h 1948656"/>
              <a:gd name="connsiteX8" fmla="*/ 0 w 912316"/>
              <a:gd name="connsiteY8" fmla="*/ 91232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16" h="1948656">
                <a:moveTo>
                  <a:pt x="0" y="91232"/>
                </a:moveTo>
                <a:cubicBezTo>
                  <a:pt x="0" y="40846"/>
                  <a:pt x="40846" y="0"/>
                  <a:pt x="91232" y="0"/>
                </a:cubicBezTo>
                <a:lnTo>
                  <a:pt x="821084" y="0"/>
                </a:lnTo>
                <a:cubicBezTo>
                  <a:pt x="871470" y="0"/>
                  <a:pt x="912316" y="40846"/>
                  <a:pt x="912316" y="91232"/>
                </a:cubicBezTo>
                <a:lnTo>
                  <a:pt x="912316" y="1857424"/>
                </a:lnTo>
                <a:cubicBezTo>
                  <a:pt x="912316" y="1907810"/>
                  <a:pt x="871470" y="1948656"/>
                  <a:pt x="821084" y="1948656"/>
                </a:cubicBezTo>
                <a:lnTo>
                  <a:pt x="91232" y="1948656"/>
                </a:lnTo>
                <a:cubicBezTo>
                  <a:pt x="40846" y="1948656"/>
                  <a:pt x="0" y="1907810"/>
                  <a:pt x="0" y="1857424"/>
                </a:cubicBezTo>
                <a:lnTo>
                  <a:pt x="0" y="9123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61" tIns="80061" rIns="80061" bIns="80061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Impact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51" name="50 Forma libre"/>
          <p:cNvSpPr/>
          <p:nvPr/>
        </p:nvSpPr>
        <p:spPr>
          <a:xfrm>
            <a:off x="7308307" y="1220359"/>
            <a:ext cx="1584175" cy="2218060"/>
          </a:xfrm>
          <a:custGeom>
            <a:avLst/>
            <a:gdLst>
              <a:gd name="connsiteX0" fmla="*/ 0 w 912316"/>
              <a:gd name="connsiteY0" fmla="*/ 91232 h 1948656"/>
              <a:gd name="connsiteX1" fmla="*/ 91232 w 912316"/>
              <a:gd name="connsiteY1" fmla="*/ 0 h 1948656"/>
              <a:gd name="connsiteX2" fmla="*/ 821084 w 912316"/>
              <a:gd name="connsiteY2" fmla="*/ 0 h 1948656"/>
              <a:gd name="connsiteX3" fmla="*/ 912316 w 912316"/>
              <a:gd name="connsiteY3" fmla="*/ 91232 h 1948656"/>
              <a:gd name="connsiteX4" fmla="*/ 912316 w 912316"/>
              <a:gd name="connsiteY4" fmla="*/ 1857424 h 1948656"/>
              <a:gd name="connsiteX5" fmla="*/ 821084 w 912316"/>
              <a:gd name="connsiteY5" fmla="*/ 1948656 h 1948656"/>
              <a:gd name="connsiteX6" fmla="*/ 91232 w 912316"/>
              <a:gd name="connsiteY6" fmla="*/ 1948656 h 1948656"/>
              <a:gd name="connsiteX7" fmla="*/ 0 w 912316"/>
              <a:gd name="connsiteY7" fmla="*/ 1857424 h 1948656"/>
              <a:gd name="connsiteX8" fmla="*/ 0 w 912316"/>
              <a:gd name="connsiteY8" fmla="*/ 91232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16" h="1948656">
                <a:moveTo>
                  <a:pt x="0" y="91232"/>
                </a:moveTo>
                <a:cubicBezTo>
                  <a:pt x="0" y="40846"/>
                  <a:pt x="40846" y="0"/>
                  <a:pt x="91232" y="0"/>
                </a:cubicBezTo>
                <a:lnTo>
                  <a:pt x="821084" y="0"/>
                </a:lnTo>
                <a:cubicBezTo>
                  <a:pt x="871470" y="0"/>
                  <a:pt x="912316" y="40846"/>
                  <a:pt x="912316" y="91232"/>
                </a:cubicBezTo>
                <a:lnTo>
                  <a:pt x="912316" y="1857424"/>
                </a:lnTo>
                <a:cubicBezTo>
                  <a:pt x="912316" y="1907810"/>
                  <a:pt x="871470" y="1948656"/>
                  <a:pt x="821084" y="1948656"/>
                </a:cubicBezTo>
                <a:lnTo>
                  <a:pt x="91232" y="1948656"/>
                </a:lnTo>
                <a:cubicBezTo>
                  <a:pt x="40846" y="1948656"/>
                  <a:pt x="0" y="1907810"/>
                  <a:pt x="0" y="1857424"/>
                </a:cubicBezTo>
                <a:lnTo>
                  <a:pt x="0" y="9123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011" tIns="61011" rIns="61011" bIns="61011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Improved health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Responsiveness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Social and financial protection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Improved efficiency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25" name="24 Flecha derecha"/>
          <p:cNvSpPr/>
          <p:nvPr/>
        </p:nvSpPr>
        <p:spPr>
          <a:xfrm>
            <a:off x="5551791" y="833986"/>
            <a:ext cx="344675" cy="8143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prstClr val="black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26" name="25 Flecha derecha"/>
          <p:cNvSpPr/>
          <p:nvPr/>
        </p:nvSpPr>
        <p:spPr>
          <a:xfrm>
            <a:off x="7179653" y="833986"/>
            <a:ext cx="344675" cy="8143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prstClr val="black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30" name="29 Flecha derecha"/>
          <p:cNvSpPr/>
          <p:nvPr/>
        </p:nvSpPr>
        <p:spPr>
          <a:xfrm>
            <a:off x="5551791" y="2560939"/>
            <a:ext cx="344675" cy="8143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prstClr val="black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31" name="30 Flecha derecha"/>
          <p:cNvSpPr/>
          <p:nvPr/>
        </p:nvSpPr>
        <p:spPr>
          <a:xfrm>
            <a:off x="7179653" y="2560939"/>
            <a:ext cx="344675" cy="8143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prstClr val="black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2" name="51 Forma libre"/>
          <p:cNvSpPr/>
          <p:nvPr/>
        </p:nvSpPr>
        <p:spPr>
          <a:xfrm>
            <a:off x="4061399" y="3496815"/>
            <a:ext cx="1662729" cy="1340656"/>
          </a:xfrm>
          <a:custGeom>
            <a:avLst/>
            <a:gdLst>
              <a:gd name="connsiteX0" fmla="*/ 0 w 912316"/>
              <a:gd name="connsiteY0" fmla="*/ 91232 h 1948656"/>
              <a:gd name="connsiteX1" fmla="*/ 91232 w 912316"/>
              <a:gd name="connsiteY1" fmla="*/ 0 h 1948656"/>
              <a:gd name="connsiteX2" fmla="*/ 821084 w 912316"/>
              <a:gd name="connsiteY2" fmla="*/ 0 h 1948656"/>
              <a:gd name="connsiteX3" fmla="*/ 912316 w 912316"/>
              <a:gd name="connsiteY3" fmla="*/ 91232 h 1948656"/>
              <a:gd name="connsiteX4" fmla="*/ 912316 w 912316"/>
              <a:gd name="connsiteY4" fmla="*/ 1857424 h 1948656"/>
              <a:gd name="connsiteX5" fmla="*/ 821084 w 912316"/>
              <a:gd name="connsiteY5" fmla="*/ 1948656 h 1948656"/>
              <a:gd name="connsiteX6" fmla="*/ 91232 w 912316"/>
              <a:gd name="connsiteY6" fmla="*/ 1948656 h 1948656"/>
              <a:gd name="connsiteX7" fmla="*/ 0 w 912316"/>
              <a:gd name="connsiteY7" fmla="*/ 1857424 h 1948656"/>
              <a:gd name="connsiteX8" fmla="*/ 0 w 912316"/>
              <a:gd name="connsiteY8" fmla="*/ 91232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16" h="1948656">
                <a:moveTo>
                  <a:pt x="0" y="91232"/>
                </a:moveTo>
                <a:cubicBezTo>
                  <a:pt x="0" y="40846"/>
                  <a:pt x="40846" y="0"/>
                  <a:pt x="91232" y="0"/>
                </a:cubicBezTo>
                <a:lnTo>
                  <a:pt x="821084" y="0"/>
                </a:lnTo>
                <a:cubicBezTo>
                  <a:pt x="871470" y="0"/>
                  <a:pt x="912316" y="40846"/>
                  <a:pt x="912316" y="91232"/>
                </a:cubicBezTo>
                <a:lnTo>
                  <a:pt x="912316" y="1857424"/>
                </a:lnTo>
                <a:cubicBezTo>
                  <a:pt x="912316" y="1907810"/>
                  <a:pt x="871470" y="1948656"/>
                  <a:pt x="821084" y="1948656"/>
                </a:cubicBezTo>
                <a:lnTo>
                  <a:pt x="91232" y="1948656"/>
                </a:lnTo>
                <a:cubicBezTo>
                  <a:pt x="40846" y="1948656"/>
                  <a:pt x="0" y="1907810"/>
                  <a:pt x="0" y="1857424"/>
                </a:cubicBezTo>
                <a:lnTo>
                  <a:pt x="0" y="9123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011" tIns="61011" rIns="61011" bIns="61011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Health system performance overview</a:t>
            </a:r>
            <a:endParaRPr lang="en-US" sz="1600" b="1" dirty="0">
              <a:solidFill>
                <a:prstClr val="black"/>
              </a:solidFill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Promotion of healthy policies</a:t>
            </a:r>
          </a:p>
        </p:txBody>
      </p:sp>
      <p:sp>
        <p:nvSpPr>
          <p:cNvPr id="53" name="52 Forma libre"/>
          <p:cNvSpPr/>
          <p:nvPr/>
        </p:nvSpPr>
        <p:spPr>
          <a:xfrm>
            <a:off x="4054851" y="4875808"/>
            <a:ext cx="1669277" cy="792088"/>
          </a:xfrm>
          <a:custGeom>
            <a:avLst/>
            <a:gdLst>
              <a:gd name="connsiteX0" fmla="*/ 0 w 912316"/>
              <a:gd name="connsiteY0" fmla="*/ 91232 h 1948656"/>
              <a:gd name="connsiteX1" fmla="*/ 91232 w 912316"/>
              <a:gd name="connsiteY1" fmla="*/ 0 h 1948656"/>
              <a:gd name="connsiteX2" fmla="*/ 821084 w 912316"/>
              <a:gd name="connsiteY2" fmla="*/ 0 h 1948656"/>
              <a:gd name="connsiteX3" fmla="*/ 912316 w 912316"/>
              <a:gd name="connsiteY3" fmla="*/ 91232 h 1948656"/>
              <a:gd name="connsiteX4" fmla="*/ 912316 w 912316"/>
              <a:gd name="connsiteY4" fmla="*/ 1857424 h 1948656"/>
              <a:gd name="connsiteX5" fmla="*/ 821084 w 912316"/>
              <a:gd name="connsiteY5" fmla="*/ 1948656 h 1948656"/>
              <a:gd name="connsiteX6" fmla="*/ 91232 w 912316"/>
              <a:gd name="connsiteY6" fmla="*/ 1948656 h 1948656"/>
              <a:gd name="connsiteX7" fmla="*/ 0 w 912316"/>
              <a:gd name="connsiteY7" fmla="*/ 1857424 h 1948656"/>
              <a:gd name="connsiteX8" fmla="*/ 0 w 912316"/>
              <a:gd name="connsiteY8" fmla="*/ 91232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16" h="1948656">
                <a:moveTo>
                  <a:pt x="0" y="91232"/>
                </a:moveTo>
                <a:cubicBezTo>
                  <a:pt x="0" y="40846"/>
                  <a:pt x="40846" y="0"/>
                  <a:pt x="91232" y="0"/>
                </a:cubicBezTo>
                <a:lnTo>
                  <a:pt x="821084" y="0"/>
                </a:lnTo>
                <a:cubicBezTo>
                  <a:pt x="871470" y="0"/>
                  <a:pt x="912316" y="40846"/>
                  <a:pt x="912316" y="91232"/>
                </a:cubicBezTo>
                <a:lnTo>
                  <a:pt x="912316" y="1857424"/>
                </a:lnTo>
                <a:cubicBezTo>
                  <a:pt x="912316" y="1907810"/>
                  <a:pt x="871470" y="1948656"/>
                  <a:pt x="821084" y="1948656"/>
                </a:cubicBezTo>
                <a:lnTo>
                  <a:pt x="91232" y="1948656"/>
                </a:lnTo>
                <a:cubicBezTo>
                  <a:pt x="40846" y="1948656"/>
                  <a:pt x="0" y="1907810"/>
                  <a:pt x="0" y="1857424"/>
                </a:cubicBezTo>
                <a:lnTo>
                  <a:pt x="0" y="9123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011" tIns="61011" rIns="61011" bIns="61011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Access to quality preventive public health programs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54" name="53 Forma libre"/>
          <p:cNvSpPr/>
          <p:nvPr/>
        </p:nvSpPr>
        <p:spPr>
          <a:xfrm>
            <a:off x="4061399" y="5739904"/>
            <a:ext cx="1662729" cy="792088"/>
          </a:xfrm>
          <a:custGeom>
            <a:avLst/>
            <a:gdLst>
              <a:gd name="connsiteX0" fmla="*/ 0 w 912316"/>
              <a:gd name="connsiteY0" fmla="*/ 91232 h 1948656"/>
              <a:gd name="connsiteX1" fmla="*/ 91232 w 912316"/>
              <a:gd name="connsiteY1" fmla="*/ 0 h 1948656"/>
              <a:gd name="connsiteX2" fmla="*/ 821084 w 912316"/>
              <a:gd name="connsiteY2" fmla="*/ 0 h 1948656"/>
              <a:gd name="connsiteX3" fmla="*/ 912316 w 912316"/>
              <a:gd name="connsiteY3" fmla="*/ 91232 h 1948656"/>
              <a:gd name="connsiteX4" fmla="*/ 912316 w 912316"/>
              <a:gd name="connsiteY4" fmla="*/ 1857424 h 1948656"/>
              <a:gd name="connsiteX5" fmla="*/ 821084 w 912316"/>
              <a:gd name="connsiteY5" fmla="*/ 1948656 h 1948656"/>
              <a:gd name="connsiteX6" fmla="*/ 91232 w 912316"/>
              <a:gd name="connsiteY6" fmla="*/ 1948656 h 1948656"/>
              <a:gd name="connsiteX7" fmla="*/ 0 w 912316"/>
              <a:gd name="connsiteY7" fmla="*/ 1857424 h 1948656"/>
              <a:gd name="connsiteX8" fmla="*/ 0 w 912316"/>
              <a:gd name="connsiteY8" fmla="*/ 91232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16" h="1948656">
                <a:moveTo>
                  <a:pt x="0" y="91232"/>
                </a:moveTo>
                <a:cubicBezTo>
                  <a:pt x="0" y="40846"/>
                  <a:pt x="40846" y="0"/>
                  <a:pt x="91232" y="0"/>
                </a:cubicBezTo>
                <a:lnTo>
                  <a:pt x="821084" y="0"/>
                </a:lnTo>
                <a:cubicBezTo>
                  <a:pt x="871470" y="0"/>
                  <a:pt x="912316" y="40846"/>
                  <a:pt x="912316" y="91232"/>
                </a:cubicBezTo>
                <a:lnTo>
                  <a:pt x="912316" y="1857424"/>
                </a:lnTo>
                <a:cubicBezTo>
                  <a:pt x="912316" y="1907810"/>
                  <a:pt x="871470" y="1948656"/>
                  <a:pt x="821084" y="1948656"/>
                </a:cubicBezTo>
                <a:lnTo>
                  <a:pt x="91232" y="1948656"/>
                </a:lnTo>
                <a:cubicBezTo>
                  <a:pt x="40846" y="1948656"/>
                  <a:pt x="0" y="1907810"/>
                  <a:pt x="0" y="1857424"/>
                </a:cubicBezTo>
                <a:lnTo>
                  <a:pt x="0" y="9123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011" tIns="61011" rIns="61011" bIns="61011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Access to quality health care services</a:t>
            </a:r>
            <a:endParaRPr lang="en-US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31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6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9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4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9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4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6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8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8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7" grpId="0" animBg="1"/>
      <p:bldP spid="29" grpId="0" animBg="1"/>
      <p:bldP spid="2" grpId="0"/>
      <p:bldP spid="35" grpId="0" animBg="1"/>
      <p:bldP spid="36" grpId="0" animBg="1"/>
      <p:bldP spid="37" grpId="0" animBg="1"/>
      <p:bldP spid="38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25" grpId="0" animBg="1"/>
      <p:bldP spid="26" grpId="0" animBg="1"/>
      <p:bldP spid="30" grpId="0" animBg="1"/>
      <p:bldP spid="31" grpId="0" animBg="1"/>
      <p:bldP spid="52" grpId="0" animBg="1"/>
      <p:bldP spid="53" grpId="0" animBg="1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Rectángulo"/>
          <p:cNvSpPr/>
          <p:nvPr/>
        </p:nvSpPr>
        <p:spPr>
          <a:xfrm>
            <a:off x="35496" y="1151910"/>
            <a:ext cx="9073008" cy="5445442"/>
          </a:xfrm>
          <a:prstGeom prst="rect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35496" y="442452"/>
            <a:ext cx="9073008" cy="644298"/>
          </a:xfrm>
          <a:prstGeom prst="rect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Forma libre"/>
          <p:cNvSpPr/>
          <p:nvPr/>
        </p:nvSpPr>
        <p:spPr>
          <a:xfrm>
            <a:off x="251519" y="510686"/>
            <a:ext cx="2880321" cy="508029"/>
          </a:xfrm>
          <a:custGeom>
            <a:avLst/>
            <a:gdLst>
              <a:gd name="connsiteX0" fmla="*/ 0 w 2890218"/>
              <a:gd name="connsiteY0" fmla="*/ 194866 h 1948656"/>
              <a:gd name="connsiteX1" fmla="*/ 194866 w 2890218"/>
              <a:gd name="connsiteY1" fmla="*/ 0 h 1948656"/>
              <a:gd name="connsiteX2" fmla="*/ 2695352 w 2890218"/>
              <a:gd name="connsiteY2" fmla="*/ 0 h 1948656"/>
              <a:gd name="connsiteX3" fmla="*/ 2890218 w 2890218"/>
              <a:gd name="connsiteY3" fmla="*/ 194866 h 1948656"/>
              <a:gd name="connsiteX4" fmla="*/ 2890218 w 2890218"/>
              <a:gd name="connsiteY4" fmla="*/ 1753790 h 1948656"/>
              <a:gd name="connsiteX5" fmla="*/ 2695352 w 2890218"/>
              <a:gd name="connsiteY5" fmla="*/ 1948656 h 1948656"/>
              <a:gd name="connsiteX6" fmla="*/ 194866 w 2890218"/>
              <a:gd name="connsiteY6" fmla="*/ 1948656 h 1948656"/>
              <a:gd name="connsiteX7" fmla="*/ 0 w 2890218"/>
              <a:gd name="connsiteY7" fmla="*/ 1753790 h 1948656"/>
              <a:gd name="connsiteX8" fmla="*/ 0 w 2890218"/>
              <a:gd name="connsiteY8" fmla="*/ 194866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0218" h="1948656">
                <a:moveTo>
                  <a:pt x="0" y="194866"/>
                </a:moveTo>
                <a:cubicBezTo>
                  <a:pt x="0" y="87244"/>
                  <a:pt x="87244" y="0"/>
                  <a:pt x="194866" y="0"/>
                </a:cubicBezTo>
                <a:lnTo>
                  <a:pt x="2695352" y="0"/>
                </a:lnTo>
                <a:cubicBezTo>
                  <a:pt x="2802974" y="0"/>
                  <a:pt x="2890218" y="87244"/>
                  <a:pt x="2890218" y="194866"/>
                </a:cubicBezTo>
                <a:lnTo>
                  <a:pt x="2890218" y="1753790"/>
                </a:lnTo>
                <a:cubicBezTo>
                  <a:pt x="2890218" y="1861412"/>
                  <a:pt x="2802974" y="1948656"/>
                  <a:pt x="2695352" y="1948656"/>
                </a:cubicBezTo>
                <a:lnTo>
                  <a:pt x="194866" y="1948656"/>
                </a:lnTo>
                <a:cubicBezTo>
                  <a:pt x="87244" y="1948656"/>
                  <a:pt x="0" y="1861412"/>
                  <a:pt x="0" y="1753790"/>
                </a:cubicBezTo>
                <a:lnTo>
                  <a:pt x="0" y="19486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414" tIns="110414" rIns="110414" bIns="110414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Inputs and Processes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8" name="7 Forma libre"/>
          <p:cNvSpPr/>
          <p:nvPr/>
        </p:nvSpPr>
        <p:spPr>
          <a:xfrm>
            <a:off x="280977" y="1220359"/>
            <a:ext cx="589156" cy="2218060"/>
          </a:xfrm>
          <a:custGeom>
            <a:avLst/>
            <a:gdLst>
              <a:gd name="connsiteX0" fmla="*/ 0 w 912316"/>
              <a:gd name="connsiteY0" fmla="*/ 91232 h 1948656"/>
              <a:gd name="connsiteX1" fmla="*/ 91232 w 912316"/>
              <a:gd name="connsiteY1" fmla="*/ 0 h 1948656"/>
              <a:gd name="connsiteX2" fmla="*/ 821084 w 912316"/>
              <a:gd name="connsiteY2" fmla="*/ 0 h 1948656"/>
              <a:gd name="connsiteX3" fmla="*/ 912316 w 912316"/>
              <a:gd name="connsiteY3" fmla="*/ 91232 h 1948656"/>
              <a:gd name="connsiteX4" fmla="*/ 912316 w 912316"/>
              <a:gd name="connsiteY4" fmla="*/ 1857424 h 1948656"/>
              <a:gd name="connsiteX5" fmla="*/ 821084 w 912316"/>
              <a:gd name="connsiteY5" fmla="*/ 1948656 h 1948656"/>
              <a:gd name="connsiteX6" fmla="*/ 91232 w 912316"/>
              <a:gd name="connsiteY6" fmla="*/ 1948656 h 1948656"/>
              <a:gd name="connsiteX7" fmla="*/ 0 w 912316"/>
              <a:gd name="connsiteY7" fmla="*/ 1857424 h 1948656"/>
              <a:gd name="connsiteX8" fmla="*/ 0 w 912316"/>
              <a:gd name="connsiteY8" fmla="*/ 91232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16" h="1948656">
                <a:moveTo>
                  <a:pt x="0" y="91232"/>
                </a:moveTo>
                <a:cubicBezTo>
                  <a:pt x="0" y="40846"/>
                  <a:pt x="40846" y="0"/>
                  <a:pt x="91232" y="0"/>
                </a:cubicBezTo>
                <a:lnTo>
                  <a:pt x="821084" y="0"/>
                </a:lnTo>
                <a:cubicBezTo>
                  <a:pt x="871470" y="0"/>
                  <a:pt x="912316" y="40846"/>
                  <a:pt x="912316" y="91232"/>
                </a:cubicBezTo>
                <a:lnTo>
                  <a:pt x="912316" y="1857424"/>
                </a:lnTo>
                <a:cubicBezTo>
                  <a:pt x="912316" y="1907810"/>
                  <a:pt x="871470" y="1948656"/>
                  <a:pt x="821084" y="1948656"/>
                </a:cubicBezTo>
                <a:lnTo>
                  <a:pt x="91232" y="1948656"/>
                </a:lnTo>
                <a:cubicBezTo>
                  <a:pt x="40846" y="1948656"/>
                  <a:pt x="0" y="1907810"/>
                  <a:pt x="0" y="1857424"/>
                </a:cubicBezTo>
                <a:lnTo>
                  <a:pt x="0" y="9123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61011" tIns="61011" rIns="61011" bIns="61011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Governance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9" name="8 Forma libre"/>
          <p:cNvSpPr/>
          <p:nvPr/>
        </p:nvSpPr>
        <p:spPr>
          <a:xfrm>
            <a:off x="899592" y="1220359"/>
            <a:ext cx="523695" cy="2218060"/>
          </a:xfrm>
          <a:custGeom>
            <a:avLst/>
            <a:gdLst>
              <a:gd name="connsiteX0" fmla="*/ 0 w 912316"/>
              <a:gd name="connsiteY0" fmla="*/ 91232 h 1948656"/>
              <a:gd name="connsiteX1" fmla="*/ 91232 w 912316"/>
              <a:gd name="connsiteY1" fmla="*/ 0 h 1948656"/>
              <a:gd name="connsiteX2" fmla="*/ 821084 w 912316"/>
              <a:gd name="connsiteY2" fmla="*/ 0 h 1948656"/>
              <a:gd name="connsiteX3" fmla="*/ 912316 w 912316"/>
              <a:gd name="connsiteY3" fmla="*/ 91232 h 1948656"/>
              <a:gd name="connsiteX4" fmla="*/ 912316 w 912316"/>
              <a:gd name="connsiteY4" fmla="*/ 1857424 h 1948656"/>
              <a:gd name="connsiteX5" fmla="*/ 821084 w 912316"/>
              <a:gd name="connsiteY5" fmla="*/ 1948656 h 1948656"/>
              <a:gd name="connsiteX6" fmla="*/ 91232 w 912316"/>
              <a:gd name="connsiteY6" fmla="*/ 1948656 h 1948656"/>
              <a:gd name="connsiteX7" fmla="*/ 0 w 912316"/>
              <a:gd name="connsiteY7" fmla="*/ 1857424 h 1948656"/>
              <a:gd name="connsiteX8" fmla="*/ 0 w 912316"/>
              <a:gd name="connsiteY8" fmla="*/ 91232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16" h="1948656">
                <a:moveTo>
                  <a:pt x="0" y="91232"/>
                </a:moveTo>
                <a:cubicBezTo>
                  <a:pt x="0" y="40846"/>
                  <a:pt x="40846" y="0"/>
                  <a:pt x="91232" y="0"/>
                </a:cubicBezTo>
                <a:lnTo>
                  <a:pt x="821084" y="0"/>
                </a:lnTo>
                <a:cubicBezTo>
                  <a:pt x="871470" y="0"/>
                  <a:pt x="912316" y="40846"/>
                  <a:pt x="912316" y="91232"/>
                </a:cubicBezTo>
                <a:lnTo>
                  <a:pt x="912316" y="1857424"/>
                </a:lnTo>
                <a:cubicBezTo>
                  <a:pt x="912316" y="1907810"/>
                  <a:pt x="871470" y="1948656"/>
                  <a:pt x="821084" y="1948656"/>
                </a:cubicBezTo>
                <a:lnTo>
                  <a:pt x="91232" y="1948656"/>
                </a:lnTo>
                <a:cubicBezTo>
                  <a:pt x="40846" y="1948656"/>
                  <a:pt x="0" y="1907810"/>
                  <a:pt x="0" y="1857424"/>
                </a:cubicBezTo>
                <a:lnTo>
                  <a:pt x="0" y="9123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61011" tIns="61011" rIns="61011" bIns="61011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Financing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10" name="9 Forma libre"/>
          <p:cNvSpPr/>
          <p:nvPr/>
        </p:nvSpPr>
        <p:spPr>
          <a:xfrm>
            <a:off x="251519" y="3501007"/>
            <a:ext cx="3096345" cy="1340656"/>
          </a:xfrm>
          <a:custGeom>
            <a:avLst/>
            <a:gdLst>
              <a:gd name="connsiteX0" fmla="*/ 0 w 912316"/>
              <a:gd name="connsiteY0" fmla="*/ 91232 h 1948656"/>
              <a:gd name="connsiteX1" fmla="*/ 91232 w 912316"/>
              <a:gd name="connsiteY1" fmla="*/ 0 h 1948656"/>
              <a:gd name="connsiteX2" fmla="*/ 821084 w 912316"/>
              <a:gd name="connsiteY2" fmla="*/ 0 h 1948656"/>
              <a:gd name="connsiteX3" fmla="*/ 912316 w 912316"/>
              <a:gd name="connsiteY3" fmla="*/ 91232 h 1948656"/>
              <a:gd name="connsiteX4" fmla="*/ 912316 w 912316"/>
              <a:gd name="connsiteY4" fmla="*/ 1857424 h 1948656"/>
              <a:gd name="connsiteX5" fmla="*/ 821084 w 912316"/>
              <a:gd name="connsiteY5" fmla="*/ 1948656 h 1948656"/>
              <a:gd name="connsiteX6" fmla="*/ 91232 w 912316"/>
              <a:gd name="connsiteY6" fmla="*/ 1948656 h 1948656"/>
              <a:gd name="connsiteX7" fmla="*/ 0 w 912316"/>
              <a:gd name="connsiteY7" fmla="*/ 1857424 h 1948656"/>
              <a:gd name="connsiteX8" fmla="*/ 0 w 912316"/>
              <a:gd name="connsiteY8" fmla="*/ 91232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16" h="1948656">
                <a:moveTo>
                  <a:pt x="0" y="91232"/>
                </a:moveTo>
                <a:cubicBezTo>
                  <a:pt x="0" y="40846"/>
                  <a:pt x="40846" y="0"/>
                  <a:pt x="91232" y="0"/>
                </a:cubicBezTo>
                <a:lnTo>
                  <a:pt x="821084" y="0"/>
                </a:lnTo>
                <a:cubicBezTo>
                  <a:pt x="871470" y="0"/>
                  <a:pt x="912316" y="40846"/>
                  <a:pt x="912316" y="91232"/>
                </a:cubicBezTo>
                <a:lnTo>
                  <a:pt x="912316" y="1857424"/>
                </a:lnTo>
                <a:cubicBezTo>
                  <a:pt x="912316" y="1907810"/>
                  <a:pt x="871470" y="1948656"/>
                  <a:pt x="821084" y="1948656"/>
                </a:cubicBezTo>
                <a:lnTo>
                  <a:pt x="91232" y="1948656"/>
                </a:lnTo>
                <a:cubicBezTo>
                  <a:pt x="40846" y="1948656"/>
                  <a:pt x="0" y="1907810"/>
                  <a:pt x="0" y="1857424"/>
                </a:cubicBezTo>
                <a:lnTo>
                  <a:pt x="0" y="9123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011" tIns="61011" rIns="61011" bIns="61011" numCol="1" spcCol="1270" anchor="ctr" anchorCtr="0">
            <a:noAutofit/>
          </a:bodyPr>
          <a:lstStyle/>
          <a:p>
            <a:pPr algn="ctr" defTabSz="400050">
              <a:lnSpc>
                <a:spcPts val="16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400" b="1" dirty="0" smtClean="0">
                <a:solidFill>
                  <a:prstClr val="black"/>
                </a:solidFill>
              </a:rPr>
              <a:t>Leadership</a:t>
            </a:r>
          </a:p>
          <a:p>
            <a:pPr algn="ctr" defTabSz="400050">
              <a:lnSpc>
                <a:spcPts val="16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400" b="1" dirty="0" smtClean="0">
                <a:solidFill>
                  <a:prstClr val="black"/>
                </a:solidFill>
              </a:rPr>
              <a:t>Inter-sectorial &amp; inter-institutional healthy policy making</a:t>
            </a:r>
          </a:p>
          <a:p>
            <a:pPr algn="ctr" defTabSz="400050">
              <a:lnSpc>
                <a:spcPts val="16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400" b="1" dirty="0" smtClean="0">
                <a:solidFill>
                  <a:prstClr val="black"/>
                </a:solidFill>
              </a:rPr>
              <a:t>Commitment  with global agreements</a:t>
            </a:r>
          </a:p>
          <a:p>
            <a:pPr algn="ctr" defTabSz="400050">
              <a:lnSpc>
                <a:spcPts val="16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400" b="1" dirty="0">
                <a:solidFill>
                  <a:prstClr val="black"/>
                </a:solidFill>
              </a:rPr>
              <a:t>Resource </a:t>
            </a:r>
            <a:r>
              <a:rPr lang="en-US" sz="1400" b="1" dirty="0" smtClean="0">
                <a:solidFill>
                  <a:prstClr val="black"/>
                </a:solidFill>
              </a:rPr>
              <a:t>allocation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1" name="10 Forma libre"/>
          <p:cNvSpPr/>
          <p:nvPr/>
        </p:nvSpPr>
        <p:spPr>
          <a:xfrm>
            <a:off x="3448191" y="510686"/>
            <a:ext cx="2131921" cy="508029"/>
          </a:xfrm>
          <a:custGeom>
            <a:avLst/>
            <a:gdLst>
              <a:gd name="connsiteX0" fmla="*/ 0 w 912316"/>
              <a:gd name="connsiteY0" fmla="*/ 91232 h 1948656"/>
              <a:gd name="connsiteX1" fmla="*/ 91232 w 912316"/>
              <a:gd name="connsiteY1" fmla="*/ 0 h 1948656"/>
              <a:gd name="connsiteX2" fmla="*/ 821084 w 912316"/>
              <a:gd name="connsiteY2" fmla="*/ 0 h 1948656"/>
              <a:gd name="connsiteX3" fmla="*/ 912316 w 912316"/>
              <a:gd name="connsiteY3" fmla="*/ 91232 h 1948656"/>
              <a:gd name="connsiteX4" fmla="*/ 912316 w 912316"/>
              <a:gd name="connsiteY4" fmla="*/ 1857424 h 1948656"/>
              <a:gd name="connsiteX5" fmla="*/ 821084 w 912316"/>
              <a:gd name="connsiteY5" fmla="*/ 1948656 h 1948656"/>
              <a:gd name="connsiteX6" fmla="*/ 91232 w 912316"/>
              <a:gd name="connsiteY6" fmla="*/ 1948656 h 1948656"/>
              <a:gd name="connsiteX7" fmla="*/ 0 w 912316"/>
              <a:gd name="connsiteY7" fmla="*/ 1857424 h 1948656"/>
              <a:gd name="connsiteX8" fmla="*/ 0 w 912316"/>
              <a:gd name="connsiteY8" fmla="*/ 91232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16" h="1948656">
                <a:moveTo>
                  <a:pt x="0" y="91232"/>
                </a:moveTo>
                <a:cubicBezTo>
                  <a:pt x="0" y="40846"/>
                  <a:pt x="40846" y="0"/>
                  <a:pt x="91232" y="0"/>
                </a:cubicBezTo>
                <a:lnTo>
                  <a:pt x="821084" y="0"/>
                </a:lnTo>
                <a:cubicBezTo>
                  <a:pt x="871470" y="0"/>
                  <a:pt x="912316" y="40846"/>
                  <a:pt x="912316" y="91232"/>
                </a:cubicBezTo>
                <a:lnTo>
                  <a:pt x="912316" y="1857424"/>
                </a:lnTo>
                <a:cubicBezTo>
                  <a:pt x="912316" y="1907810"/>
                  <a:pt x="871470" y="1948656"/>
                  <a:pt x="821084" y="1948656"/>
                </a:cubicBezTo>
                <a:lnTo>
                  <a:pt x="91232" y="1948656"/>
                </a:lnTo>
                <a:cubicBezTo>
                  <a:pt x="40846" y="1948656"/>
                  <a:pt x="0" y="1907810"/>
                  <a:pt x="0" y="1857424"/>
                </a:cubicBezTo>
                <a:lnTo>
                  <a:pt x="0" y="91232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61" tIns="80061" rIns="80061" bIns="80061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outputs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12" name="11 Forma libre"/>
          <p:cNvSpPr/>
          <p:nvPr/>
        </p:nvSpPr>
        <p:spPr>
          <a:xfrm>
            <a:off x="3419873" y="1220358"/>
            <a:ext cx="2376266" cy="4519546"/>
          </a:xfrm>
          <a:custGeom>
            <a:avLst/>
            <a:gdLst>
              <a:gd name="connsiteX0" fmla="*/ 0 w 912316"/>
              <a:gd name="connsiteY0" fmla="*/ 91232 h 1948656"/>
              <a:gd name="connsiteX1" fmla="*/ 91232 w 912316"/>
              <a:gd name="connsiteY1" fmla="*/ 0 h 1948656"/>
              <a:gd name="connsiteX2" fmla="*/ 821084 w 912316"/>
              <a:gd name="connsiteY2" fmla="*/ 0 h 1948656"/>
              <a:gd name="connsiteX3" fmla="*/ 912316 w 912316"/>
              <a:gd name="connsiteY3" fmla="*/ 91232 h 1948656"/>
              <a:gd name="connsiteX4" fmla="*/ 912316 w 912316"/>
              <a:gd name="connsiteY4" fmla="*/ 1857424 h 1948656"/>
              <a:gd name="connsiteX5" fmla="*/ 821084 w 912316"/>
              <a:gd name="connsiteY5" fmla="*/ 1948656 h 1948656"/>
              <a:gd name="connsiteX6" fmla="*/ 91232 w 912316"/>
              <a:gd name="connsiteY6" fmla="*/ 1948656 h 1948656"/>
              <a:gd name="connsiteX7" fmla="*/ 0 w 912316"/>
              <a:gd name="connsiteY7" fmla="*/ 1857424 h 1948656"/>
              <a:gd name="connsiteX8" fmla="*/ 0 w 912316"/>
              <a:gd name="connsiteY8" fmla="*/ 91232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16" h="1948656">
                <a:moveTo>
                  <a:pt x="0" y="91232"/>
                </a:moveTo>
                <a:cubicBezTo>
                  <a:pt x="0" y="40846"/>
                  <a:pt x="40846" y="0"/>
                  <a:pt x="91232" y="0"/>
                </a:cubicBezTo>
                <a:lnTo>
                  <a:pt x="821084" y="0"/>
                </a:lnTo>
                <a:cubicBezTo>
                  <a:pt x="871470" y="0"/>
                  <a:pt x="912316" y="40846"/>
                  <a:pt x="912316" y="91232"/>
                </a:cubicBezTo>
                <a:lnTo>
                  <a:pt x="912316" y="1857424"/>
                </a:lnTo>
                <a:cubicBezTo>
                  <a:pt x="912316" y="1907810"/>
                  <a:pt x="871470" y="1948656"/>
                  <a:pt x="821084" y="1948656"/>
                </a:cubicBezTo>
                <a:lnTo>
                  <a:pt x="91232" y="1948656"/>
                </a:lnTo>
                <a:cubicBezTo>
                  <a:pt x="40846" y="1948656"/>
                  <a:pt x="0" y="1907810"/>
                  <a:pt x="0" y="1857424"/>
                </a:cubicBezTo>
                <a:lnTo>
                  <a:pt x="0" y="91232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011" tIns="61011" rIns="61011" bIns="61011" numCol="1" spcCol="1270" anchor="ctr" anchorCtr="0">
            <a:noAutofit/>
          </a:bodyPr>
          <a:lstStyle/>
          <a:p>
            <a:pPr marL="285750" indent="-285750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n-US" sz="1400" b="1" dirty="0" smtClean="0">
                <a:solidFill>
                  <a:prstClr val="black"/>
                </a:solidFill>
              </a:rPr>
              <a:t>Fiscal Policy to increase price</a:t>
            </a:r>
          </a:p>
          <a:p>
            <a:pPr marL="285750" indent="-285750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n-US" sz="1400" b="1" dirty="0" smtClean="0">
                <a:solidFill>
                  <a:prstClr val="black"/>
                </a:solidFill>
              </a:rPr>
              <a:t>Anti- smuggling actions</a:t>
            </a:r>
          </a:p>
          <a:p>
            <a:pPr marL="285750" indent="-285750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n-US" sz="1400" b="1" dirty="0" smtClean="0">
                <a:solidFill>
                  <a:prstClr val="black"/>
                </a:solidFill>
              </a:rPr>
              <a:t>Laws for smoke free places and to enact Pictograms</a:t>
            </a:r>
          </a:p>
          <a:p>
            <a:pPr marL="285750" indent="-285750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n-US" sz="1400" b="1" dirty="0" smtClean="0">
                <a:solidFill>
                  <a:prstClr val="black"/>
                </a:solidFill>
              </a:rPr>
              <a:t>Anti-tobacco campaigns</a:t>
            </a:r>
          </a:p>
          <a:p>
            <a:pPr marL="285750" indent="-285750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n-US" sz="1400" b="1" dirty="0" smtClean="0">
                <a:solidFill>
                  <a:prstClr val="black"/>
                </a:solidFill>
              </a:rPr>
              <a:t>Training  for the HWF in smoking prevention &amp; nicotine addiction</a:t>
            </a:r>
            <a:endParaRPr lang="en-US" sz="1400" b="1" dirty="0">
              <a:solidFill>
                <a:prstClr val="black"/>
              </a:solidFill>
            </a:endParaRPr>
          </a:p>
          <a:p>
            <a:pPr marL="285750" indent="-285750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n-US" sz="1400" b="1" dirty="0" smtClean="0">
                <a:solidFill>
                  <a:prstClr val="black"/>
                </a:solidFill>
              </a:rPr>
              <a:t>Anti-tobacco campaigns</a:t>
            </a:r>
          </a:p>
          <a:p>
            <a:pPr marL="285750" indent="-285750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n-US" sz="1400" b="1" dirty="0" smtClean="0">
                <a:solidFill>
                  <a:prstClr val="black"/>
                </a:solidFill>
              </a:rPr>
              <a:t>Information system to track process and impact indicators</a:t>
            </a:r>
          </a:p>
          <a:p>
            <a:pPr marL="285750" indent="-285750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n-US" sz="1400" b="1" dirty="0" smtClean="0">
                <a:solidFill>
                  <a:prstClr val="black"/>
                </a:solidFill>
              </a:rPr>
              <a:t>Local research to feed and evaluate policy</a:t>
            </a:r>
          </a:p>
          <a:p>
            <a:pPr marL="285750" indent="-285750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n-US" sz="1400" b="1" dirty="0" smtClean="0">
                <a:solidFill>
                  <a:prstClr val="black"/>
                </a:solidFill>
              </a:rPr>
              <a:t>Clinical guidelines for nicotine addiction</a:t>
            </a:r>
          </a:p>
          <a:p>
            <a:pPr marL="285750" indent="-285750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n-US" sz="1400" b="1" dirty="0" smtClean="0">
                <a:solidFill>
                  <a:prstClr val="black"/>
                </a:solidFill>
              </a:rPr>
              <a:t>NGO´s empowered</a:t>
            </a:r>
          </a:p>
        </p:txBody>
      </p:sp>
      <p:sp>
        <p:nvSpPr>
          <p:cNvPr id="17" name="16 Flecha derecha"/>
          <p:cNvSpPr/>
          <p:nvPr/>
        </p:nvSpPr>
        <p:spPr>
          <a:xfrm>
            <a:off x="3203848" y="844222"/>
            <a:ext cx="344675" cy="8143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prstClr val="black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29" name="28 Flecha derecha"/>
          <p:cNvSpPr/>
          <p:nvPr/>
        </p:nvSpPr>
        <p:spPr>
          <a:xfrm>
            <a:off x="3419872" y="2420888"/>
            <a:ext cx="172337" cy="14401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prstClr val="black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251519" y="44624"/>
            <a:ext cx="8544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Building blocks of and the boundaries health systems: </a:t>
            </a:r>
            <a:r>
              <a:rPr lang="en-US" b="1" u="sng" dirty="0" smtClean="0">
                <a:solidFill>
                  <a:prstClr val="black"/>
                </a:solidFill>
              </a:rPr>
              <a:t>addressing smoking </a:t>
            </a:r>
            <a:endParaRPr lang="en-US" b="1" u="sng" dirty="0">
              <a:solidFill>
                <a:prstClr val="black"/>
              </a:solidFill>
            </a:endParaRPr>
          </a:p>
        </p:txBody>
      </p:sp>
      <p:sp>
        <p:nvSpPr>
          <p:cNvPr id="35" name="34 Forma libre"/>
          <p:cNvSpPr/>
          <p:nvPr/>
        </p:nvSpPr>
        <p:spPr>
          <a:xfrm>
            <a:off x="1462563" y="1196752"/>
            <a:ext cx="589157" cy="2218060"/>
          </a:xfrm>
          <a:custGeom>
            <a:avLst/>
            <a:gdLst>
              <a:gd name="connsiteX0" fmla="*/ 0 w 912316"/>
              <a:gd name="connsiteY0" fmla="*/ 91232 h 1948656"/>
              <a:gd name="connsiteX1" fmla="*/ 91232 w 912316"/>
              <a:gd name="connsiteY1" fmla="*/ 0 h 1948656"/>
              <a:gd name="connsiteX2" fmla="*/ 821084 w 912316"/>
              <a:gd name="connsiteY2" fmla="*/ 0 h 1948656"/>
              <a:gd name="connsiteX3" fmla="*/ 912316 w 912316"/>
              <a:gd name="connsiteY3" fmla="*/ 91232 h 1948656"/>
              <a:gd name="connsiteX4" fmla="*/ 912316 w 912316"/>
              <a:gd name="connsiteY4" fmla="*/ 1857424 h 1948656"/>
              <a:gd name="connsiteX5" fmla="*/ 821084 w 912316"/>
              <a:gd name="connsiteY5" fmla="*/ 1948656 h 1948656"/>
              <a:gd name="connsiteX6" fmla="*/ 91232 w 912316"/>
              <a:gd name="connsiteY6" fmla="*/ 1948656 h 1948656"/>
              <a:gd name="connsiteX7" fmla="*/ 0 w 912316"/>
              <a:gd name="connsiteY7" fmla="*/ 1857424 h 1948656"/>
              <a:gd name="connsiteX8" fmla="*/ 0 w 912316"/>
              <a:gd name="connsiteY8" fmla="*/ 91232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16" h="1948656">
                <a:moveTo>
                  <a:pt x="0" y="91232"/>
                </a:moveTo>
                <a:cubicBezTo>
                  <a:pt x="0" y="40846"/>
                  <a:pt x="40846" y="0"/>
                  <a:pt x="91232" y="0"/>
                </a:cubicBezTo>
                <a:lnTo>
                  <a:pt x="821084" y="0"/>
                </a:lnTo>
                <a:cubicBezTo>
                  <a:pt x="871470" y="0"/>
                  <a:pt x="912316" y="40846"/>
                  <a:pt x="912316" y="91232"/>
                </a:cubicBezTo>
                <a:lnTo>
                  <a:pt x="912316" y="1857424"/>
                </a:lnTo>
                <a:cubicBezTo>
                  <a:pt x="912316" y="1907810"/>
                  <a:pt x="871470" y="1948656"/>
                  <a:pt x="821084" y="1948656"/>
                </a:cubicBezTo>
                <a:lnTo>
                  <a:pt x="91232" y="1948656"/>
                </a:lnTo>
                <a:cubicBezTo>
                  <a:pt x="40846" y="1948656"/>
                  <a:pt x="0" y="1907810"/>
                  <a:pt x="0" y="1857424"/>
                </a:cubicBezTo>
                <a:lnTo>
                  <a:pt x="0" y="9123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61011" tIns="61011" rIns="61011" bIns="61011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Workforce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36" name="35 Forma libre"/>
          <p:cNvSpPr/>
          <p:nvPr/>
        </p:nvSpPr>
        <p:spPr>
          <a:xfrm>
            <a:off x="2110635" y="1196752"/>
            <a:ext cx="589157" cy="2218060"/>
          </a:xfrm>
          <a:custGeom>
            <a:avLst/>
            <a:gdLst>
              <a:gd name="connsiteX0" fmla="*/ 0 w 912316"/>
              <a:gd name="connsiteY0" fmla="*/ 91232 h 1948656"/>
              <a:gd name="connsiteX1" fmla="*/ 91232 w 912316"/>
              <a:gd name="connsiteY1" fmla="*/ 0 h 1948656"/>
              <a:gd name="connsiteX2" fmla="*/ 821084 w 912316"/>
              <a:gd name="connsiteY2" fmla="*/ 0 h 1948656"/>
              <a:gd name="connsiteX3" fmla="*/ 912316 w 912316"/>
              <a:gd name="connsiteY3" fmla="*/ 91232 h 1948656"/>
              <a:gd name="connsiteX4" fmla="*/ 912316 w 912316"/>
              <a:gd name="connsiteY4" fmla="*/ 1857424 h 1948656"/>
              <a:gd name="connsiteX5" fmla="*/ 821084 w 912316"/>
              <a:gd name="connsiteY5" fmla="*/ 1948656 h 1948656"/>
              <a:gd name="connsiteX6" fmla="*/ 91232 w 912316"/>
              <a:gd name="connsiteY6" fmla="*/ 1948656 h 1948656"/>
              <a:gd name="connsiteX7" fmla="*/ 0 w 912316"/>
              <a:gd name="connsiteY7" fmla="*/ 1857424 h 1948656"/>
              <a:gd name="connsiteX8" fmla="*/ 0 w 912316"/>
              <a:gd name="connsiteY8" fmla="*/ 91232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16" h="1948656">
                <a:moveTo>
                  <a:pt x="0" y="91232"/>
                </a:moveTo>
                <a:cubicBezTo>
                  <a:pt x="0" y="40846"/>
                  <a:pt x="40846" y="0"/>
                  <a:pt x="91232" y="0"/>
                </a:cubicBezTo>
                <a:lnTo>
                  <a:pt x="821084" y="0"/>
                </a:lnTo>
                <a:cubicBezTo>
                  <a:pt x="871470" y="0"/>
                  <a:pt x="912316" y="40846"/>
                  <a:pt x="912316" y="91232"/>
                </a:cubicBezTo>
                <a:lnTo>
                  <a:pt x="912316" y="1857424"/>
                </a:lnTo>
                <a:cubicBezTo>
                  <a:pt x="912316" y="1907810"/>
                  <a:pt x="871470" y="1948656"/>
                  <a:pt x="821084" y="1948656"/>
                </a:cubicBezTo>
                <a:lnTo>
                  <a:pt x="91232" y="1948656"/>
                </a:lnTo>
                <a:cubicBezTo>
                  <a:pt x="40846" y="1948656"/>
                  <a:pt x="0" y="1907810"/>
                  <a:pt x="0" y="1857424"/>
                </a:cubicBezTo>
                <a:lnTo>
                  <a:pt x="0" y="9123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61011" tIns="61011" rIns="61011" bIns="61011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Information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37" name="36 Forma libre"/>
          <p:cNvSpPr/>
          <p:nvPr/>
        </p:nvSpPr>
        <p:spPr>
          <a:xfrm>
            <a:off x="2758707" y="1196752"/>
            <a:ext cx="589157" cy="2218060"/>
          </a:xfrm>
          <a:custGeom>
            <a:avLst/>
            <a:gdLst>
              <a:gd name="connsiteX0" fmla="*/ 0 w 912316"/>
              <a:gd name="connsiteY0" fmla="*/ 91232 h 1948656"/>
              <a:gd name="connsiteX1" fmla="*/ 91232 w 912316"/>
              <a:gd name="connsiteY1" fmla="*/ 0 h 1948656"/>
              <a:gd name="connsiteX2" fmla="*/ 821084 w 912316"/>
              <a:gd name="connsiteY2" fmla="*/ 0 h 1948656"/>
              <a:gd name="connsiteX3" fmla="*/ 912316 w 912316"/>
              <a:gd name="connsiteY3" fmla="*/ 91232 h 1948656"/>
              <a:gd name="connsiteX4" fmla="*/ 912316 w 912316"/>
              <a:gd name="connsiteY4" fmla="*/ 1857424 h 1948656"/>
              <a:gd name="connsiteX5" fmla="*/ 821084 w 912316"/>
              <a:gd name="connsiteY5" fmla="*/ 1948656 h 1948656"/>
              <a:gd name="connsiteX6" fmla="*/ 91232 w 912316"/>
              <a:gd name="connsiteY6" fmla="*/ 1948656 h 1948656"/>
              <a:gd name="connsiteX7" fmla="*/ 0 w 912316"/>
              <a:gd name="connsiteY7" fmla="*/ 1857424 h 1948656"/>
              <a:gd name="connsiteX8" fmla="*/ 0 w 912316"/>
              <a:gd name="connsiteY8" fmla="*/ 91232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16" h="1948656">
                <a:moveTo>
                  <a:pt x="0" y="91232"/>
                </a:moveTo>
                <a:cubicBezTo>
                  <a:pt x="0" y="40846"/>
                  <a:pt x="40846" y="0"/>
                  <a:pt x="91232" y="0"/>
                </a:cubicBezTo>
                <a:lnTo>
                  <a:pt x="821084" y="0"/>
                </a:lnTo>
                <a:cubicBezTo>
                  <a:pt x="871470" y="0"/>
                  <a:pt x="912316" y="40846"/>
                  <a:pt x="912316" y="91232"/>
                </a:cubicBezTo>
                <a:lnTo>
                  <a:pt x="912316" y="1857424"/>
                </a:lnTo>
                <a:cubicBezTo>
                  <a:pt x="912316" y="1907810"/>
                  <a:pt x="871470" y="1948656"/>
                  <a:pt x="821084" y="1948656"/>
                </a:cubicBezTo>
                <a:lnTo>
                  <a:pt x="91232" y="1948656"/>
                </a:lnTo>
                <a:cubicBezTo>
                  <a:pt x="40846" y="1948656"/>
                  <a:pt x="0" y="1907810"/>
                  <a:pt x="0" y="1857424"/>
                </a:cubicBezTo>
                <a:lnTo>
                  <a:pt x="0" y="9123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61011" tIns="61011" rIns="61011" bIns="61011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Medical products, Vaccines &amp; Technologies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38" name="37 Forma libre"/>
          <p:cNvSpPr/>
          <p:nvPr/>
        </p:nvSpPr>
        <p:spPr>
          <a:xfrm>
            <a:off x="251519" y="4875808"/>
            <a:ext cx="3096345" cy="792088"/>
          </a:xfrm>
          <a:custGeom>
            <a:avLst/>
            <a:gdLst>
              <a:gd name="connsiteX0" fmla="*/ 0 w 912316"/>
              <a:gd name="connsiteY0" fmla="*/ 91232 h 1948656"/>
              <a:gd name="connsiteX1" fmla="*/ 91232 w 912316"/>
              <a:gd name="connsiteY1" fmla="*/ 0 h 1948656"/>
              <a:gd name="connsiteX2" fmla="*/ 821084 w 912316"/>
              <a:gd name="connsiteY2" fmla="*/ 0 h 1948656"/>
              <a:gd name="connsiteX3" fmla="*/ 912316 w 912316"/>
              <a:gd name="connsiteY3" fmla="*/ 91232 h 1948656"/>
              <a:gd name="connsiteX4" fmla="*/ 912316 w 912316"/>
              <a:gd name="connsiteY4" fmla="*/ 1857424 h 1948656"/>
              <a:gd name="connsiteX5" fmla="*/ 821084 w 912316"/>
              <a:gd name="connsiteY5" fmla="*/ 1948656 h 1948656"/>
              <a:gd name="connsiteX6" fmla="*/ 91232 w 912316"/>
              <a:gd name="connsiteY6" fmla="*/ 1948656 h 1948656"/>
              <a:gd name="connsiteX7" fmla="*/ 0 w 912316"/>
              <a:gd name="connsiteY7" fmla="*/ 1857424 h 1948656"/>
              <a:gd name="connsiteX8" fmla="*/ 0 w 912316"/>
              <a:gd name="connsiteY8" fmla="*/ 91232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16" h="1948656">
                <a:moveTo>
                  <a:pt x="0" y="91232"/>
                </a:moveTo>
                <a:cubicBezTo>
                  <a:pt x="0" y="40846"/>
                  <a:pt x="40846" y="0"/>
                  <a:pt x="91232" y="0"/>
                </a:cubicBezTo>
                <a:lnTo>
                  <a:pt x="821084" y="0"/>
                </a:lnTo>
                <a:cubicBezTo>
                  <a:pt x="871470" y="0"/>
                  <a:pt x="912316" y="40846"/>
                  <a:pt x="912316" y="91232"/>
                </a:cubicBezTo>
                <a:lnTo>
                  <a:pt x="912316" y="1857424"/>
                </a:lnTo>
                <a:cubicBezTo>
                  <a:pt x="912316" y="1907810"/>
                  <a:pt x="871470" y="1948656"/>
                  <a:pt x="821084" y="1948656"/>
                </a:cubicBezTo>
                <a:lnTo>
                  <a:pt x="91232" y="1948656"/>
                </a:lnTo>
                <a:cubicBezTo>
                  <a:pt x="40846" y="1948656"/>
                  <a:pt x="0" y="1907810"/>
                  <a:pt x="0" y="1857424"/>
                </a:cubicBezTo>
                <a:lnTo>
                  <a:pt x="0" y="9123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011" tIns="61011" rIns="61011" bIns="61011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Non-personal health services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47" name="46 Forma libre"/>
          <p:cNvSpPr/>
          <p:nvPr/>
        </p:nvSpPr>
        <p:spPr>
          <a:xfrm>
            <a:off x="251519" y="5739904"/>
            <a:ext cx="3096345" cy="792088"/>
          </a:xfrm>
          <a:custGeom>
            <a:avLst/>
            <a:gdLst>
              <a:gd name="connsiteX0" fmla="*/ 0 w 912316"/>
              <a:gd name="connsiteY0" fmla="*/ 91232 h 1948656"/>
              <a:gd name="connsiteX1" fmla="*/ 91232 w 912316"/>
              <a:gd name="connsiteY1" fmla="*/ 0 h 1948656"/>
              <a:gd name="connsiteX2" fmla="*/ 821084 w 912316"/>
              <a:gd name="connsiteY2" fmla="*/ 0 h 1948656"/>
              <a:gd name="connsiteX3" fmla="*/ 912316 w 912316"/>
              <a:gd name="connsiteY3" fmla="*/ 91232 h 1948656"/>
              <a:gd name="connsiteX4" fmla="*/ 912316 w 912316"/>
              <a:gd name="connsiteY4" fmla="*/ 1857424 h 1948656"/>
              <a:gd name="connsiteX5" fmla="*/ 821084 w 912316"/>
              <a:gd name="connsiteY5" fmla="*/ 1948656 h 1948656"/>
              <a:gd name="connsiteX6" fmla="*/ 91232 w 912316"/>
              <a:gd name="connsiteY6" fmla="*/ 1948656 h 1948656"/>
              <a:gd name="connsiteX7" fmla="*/ 0 w 912316"/>
              <a:gd name="connsiteY7" fmla="*/ 1857424 h 1948656"/>
              <a:gd name="connsiteX8" fmla="*/ 0 w 912316"/>
              <a:gd name="connsiteY8" fmla="*/ 91232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16" h="1948656">
                <a:moveTo>
                  <a:pt x="0" y="91232"/>
                </a:moveTo>
                <a:cubicBezTo>
                  <a:pt x="0" y="40846"/>
                  <a:pt x="40846" y="0"/>
                  <a:pt x="91232" y="0"/>
                </a:cubicBezTo>
                <a:lnTo>
                  <a:pt x="821084" y="0"/>
                </a:lnTo>
                <a:cubicBezTo>
                  <a:pt x="871470" y="0"/>
                  <a:pt x="912316" y="40846"/>
                  <a:pt x="912316" y="91232"/>
                </a:cubicBezTo>
                <a:lnTo>
                  <a:pt x="912316" y="1857424"/>
                </a:lnTo>
                <a:cubicBezTo>
                  <a:pt x="912316" y="1907810"/>
                  <a:pt x="871470" y="1948656"/>
                  <a:pt x="821084" y="1948656"/>
                </a:cubicBezTo>
                <a:lnTo>
                  <a:pt x="91232" y="1948656"/>
                </a:lnTo>
                <a:cubicBezTo>
                  <a:pt x="40846" y="1948656"/>
                  <a:pt x="0" y="1907810"/>
                  <a:pt x="0" y="1857424"/>
                </a:cubicBezTo>
                <a:lnTo>
                  <a:pt x="0" y="9123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011" tIns="61011" rIns="61011" bIns="61011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Personal health services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48" name="47 Forma libre"/>
          <p:cNvSpPr/>
          <p:nvPr/>
        </p:nvSpPr>
        <p:spPr>
          <a:xfrm>
            <a:off x="5724128" y="510686"/>
            <a:ext cx="1438034" cy="508029"/>
          </a:xfrm>
          <a:custGeom>
            <a:avLst/>
            <a:gdLst>
              <a:gd name="connsiteX0" fmla="*/ 0 w 912316"/>
              <a:gd name="connsiteY0" fmla="*/ 91232 h 1948656"/>
              <a:gd name="connsiteX1" fmla="*/ 91232 w 912316"/>
              <a:gd name="connsiteY1" fmla="*/ 0 h 1948656"/>
              <a:gd name="connsiteX2" fmla="*/ 821084 w 912316"/>
              <a:gd name="connsiteY2" fmla="*/ 0 h 1948656"/>
              <a:gd name="connsiteX3" fmla="*/ 912316 w 912316"/>
              <a:gd name="connsiteY3" fmla="*/ 91232 h 1948656"/>
              <a:gd name="connsiteX4" fmla="*/ 912316 w 912316"/>
              <a:gd name="connsiteY4" fmla="*/ 1857424 h 1948656"/>
              <a:gd name="connsiteX5" fmla="*/ 821084 w 912316"/>
              <a:gd name="connsiteY5" fmla="*/ 1948656 h 1948656"/>
              <a:gd name="connsiteX6" fmla="*/ 91232 w 912316"/>
              <a:gd name="connsiteY6" fmla="*/ 1948656 h 1948656"/>
              <a:gd name="connsiteX7" fmla="*/ 0 w 912316"/>
              <a:gd name="connsiteY7" fmla="*/ 1857424 h 1948656"/>
              <a:gd name="connsiteX8" fmla="*/ 0 w 912316"/>
              <a:gd name="connsiteY8" fmla="*/ 91232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16" h="1948656">
                <a:moveTo>
                  <a:pt x="0" y="91232"/>
                </a:moveTo>
                <a:cubicBezTo>
                  <a:pt x="0" y="40846"/>
                  <a:pt x="40846" y="0"/>
                  <a:pt x="91232" y="0"/>
                </a:cubicBezTo>
                <a:lnTo>
                  <a:pt x="821084" y="0"/>
                </a:lnTo>
                <a:cubicBezTo>
                  <a:pt x="871470" y="0"/>
                  <a:pt x="912316" y="40846"/>
                  <a:pt x="912316" y="91232"/>
                </a:cubicBezTo>
                <a:lnTo>
                  <a:pt x="912316" y="1857424"/>
                </a:lnTo>
                <a:cubicBezTo>
                  <a:pt x="912316" y="1907810"/>
                  <a:pt x="871470" y="1948656"/>
                  <a:pt x="821084" y="1948656"/>
                </a:cubicBezTo>
                <a:lnTo>
                  <a:pt x="91232" y="1948656"/>
                </a:lnTo>
                <a:cubicBezTo>
                  <a:pt x="40846" y="1948656"/>
                  <a:pt x="0" y="1907810"/>
                  <a:pt x="0" y="1857424"/>
                </a:cubicBezTo>
                <a:lnTo>
                  <a:pt x="0" y="9123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61" tIns="80061" rIns="80061" bIns="80061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smtClean="0">
                <a:solidFill>
                  <a:prstClr val="black"/>
                </a:solidFill>
              </a:rPr>
              <a:t>Outcomes</a:t>
            </a:r>
            <a:endParaRPr lang="en-US" sz="1600" b="1">
              <a:solidFill>
                <a:prstClr val="black"/>
              </a:solidFill>
            </a:endParaRPr>
          </a:p>
        </p:txBody>
      </p:sp>
      <p:sp>
        <p:nvSpPr>
          <p:cNvPr id="49" name="48 Forma libre"/>
          <p:cNvSpPr/>
          <p:nvPr/>
        </p:nvSpPr>
        <p:spPr>
          <a:xfrm>
            <a:off x="5896466" y="1220356"/>
            <a:ext cx="3068022" cy="5376996"/>
          </a:xfrm>
          <a:custGeom>
            <a:avLst/>
            <a:gdLst>
              <a:gd name="connsiteX0" fmla="*/ 0 w 912316"/>
              <a:gd name="connsiteY0" fmla="*/ 91232 h 1948656"/>
              <a:gd name="connsiteX1" fmla="*/ 91232 w 912316"/>
              <a:gd name="connsiteY1" fmla="*/ 0 h 1948656"/>
              <a:gd name="connsiteX2" fmla="*/ 821084 w 912316"/>
              <a:gd name="connsiteY2" fmla="*/ 0 h 1948656"/>
              <a:gd name="connsiteX3" fmla="*/ 912316 w 912316"/>
              <a:gd name="connsiteY3" fmla="*/ 91232 h 1948656"/>
              <a:gd name="connsiteX4" fmla="*/ 912316 w 912316"/>
              <a:gd name="connsiteY4" fmla="*/ 1857424 h 1948656"/>
              <a:gd name="connsiteX5" fmla="*/ 821084 w 912316"/>
              <a:gd name="connsiteY5" fmla="*/ 1948656 h 1948656"/>
              <a:gd name="connsiteX6" fmla="*/ 91232 w 912316"/>
              <a:gd name="connsiteY6" fmla="*/ 1948656 h 1948656"/>
              <a:gd name="connsiteX7" fmla="*/ 0 w 912316"/>
              <a:gd name="connsiteY7" fmla="*/ 1857424 h 1948656"/>
              <a:gd name="connsiteX8" fmla="*/ 0 w 912316"/>
              <a:gd name="connsiteY8" fmla="*/ 91232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16" h="1948656">
                <a:moveTo>
                  <a:pt x="0" y="91232"/>
                </a:moveTo>
                <a:cubicBezTo>
                  <a:pt x="0" y="40846"/>
                  <a:pt x="40846" y="0"/>
                  <a:pt x="91232" y="0"/>
                </a:cubicBezTo>
                <a:lnTo>
                  <a:pt x="821084" y="0"/>
                </a:lnTo>
                <a:cubicBezTo>
                  <a:pt x="871470" y="0"/>
                  <a:pt x="912316" y="40846"/>
                  <a:pt x="912316" y="91232"/>
                </a:cubicBezTo>
                <a:lnTo>
                  <a:pt x="912316" y="1857424"/>
                </a:lnTo>
                <a:cubicBezTo>
                  <a:pt x="912316" y="1907810"/>
                  <a:pt x="871470" y="1948656"/>
                  <a:pt x="821084" y="1948656"/>
                </a:cubicBezTo>
                <a:lnTo>
                  <a:pt x="91232" y="1948656"/>
                </a:lnTo>
                <a:cubicBezTo>
                  <a:pt x="40846" y="1948656"/>
                  <a:pt x="0" y="1907810"/>
                  <a:pt x="0" y="1857424"/>
                </a:cubicBezTo>
                <a:lnTo>
                  <a:pt x="0" y="9123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011" tIns="61011" rIns="61011" bIns="61011" numCol="1" spcCol="1270" anchor="ctr" anchorCtr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</a:rPr>
              <a:t>Effective national stewardship against tobacco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</a:rPr>
              <a:t>Laws enacted and enforced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</a:rPr>
              <a:t>Cigarette price and tax revenues increase, sales drop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</a:rPr>
              <a:t>Pictograms appear, and move to plain packaging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</a:rPr>
              <a:t>Public places go smoke free</a:t>
            </a:r>
            <a:endParaRPr lang="en-US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</a:rPr>
              <a:t>Prevalence rates in young and adults drop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</a:rPr>
              <a:t>Good Quality tobacco cessation programs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</a:rPr>
              <a:t>Diseases related to tobacco are reduced (lung cancer, MI..)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</a:rPr>
              <a:t>Medical cost from tobacco attributed diseases are reduced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</a:rPr>
              <a:t>Policy communication: communicate success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</a:rPr>
              <a:t>Land  for tobacco-growing is reduced</a:t>
            </a:r>
          </a:p>
        </p:txBody>
      </p:sp>
      <p:sp>
        <p:nvSpPr>
          <p:cNvPr id="50" name="49 Forma libre"/>
          <p:cNvSpPr/>
          <p:nvPr/>
        </p:nvSpPr>
        <p:spPr>
          <a:xfrm>
            <a:off x="7308307" y="510686"/>
            <a:ext cx="1584175" cy="508029"/>
          </a:xfrm>
          <a:custGeom>
            <a:avLst/>
            <a:gdLst>
              <a:gd name="connsiteX0" fmla="*/ 0 w 912316"/>
              <a:gd name="connsiteY0" fmla="*/ 91232 h 1948656"/>
              <a:gd name="connsiteX1" fmla="*/ 91232 w 912316"/>
              <a:gd name="connsiteY1" fmla="*/ 0 h 1948656"/>
              <a:gd name="connsiteX2" fmla="*/ 821084 w 912316"/>
              <a:gd name="connsiteY2" fmla="*/ 0 h 1948656"/>
              <a:gd name="connsiteX3" fmla="*/ 912316 w 912316"/>
              <a:gd name="connsiteY3" fmla="*/ 91232 h 1948656"/>
              <a:gd name="connsiteX4" fmla="*/ 912316 w 912316"/>
              <a:gd name="connsiteY4" fmla="*/ 1857424 h 1948656"/>
              <a:gd name="connsiteX5" fmla="*/ 821084 w 912316"/>
              <a:gd name="connsiteY5" fmla="*/ 1948656 h 1948656"/>
              <a:gd name="connsiteX6" fmla="*/ 91232 w 912316"/>
              <a:gd name="connsiteY6" fmla="*/ 1948656 h 1948656"/>
              <a:gd name="connsiteX7" fmla="*/ 0 w 912316"/>
              <a:gd name="connsiteY7" fmla="*/ 1857424 h 1948656"/>
              <a:gd name="connsiteX8" fmla="*/ 0 w 912316"/>
              <a:gd name="connsiteY8" fmla="*/ 91232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16" h="1948656">
                <a:moveTo>
                  <a:pt x="0" y="91232"/>
                </a:moveTo>
                <a:cubicBezTo>
                  <a:pt x="0" y="40846"/>
                  <a:pt x="40846" y="0"/>
                  <a:pt x="91232" y="0"/>
                </a:cubicBezTo>
                <a:lnTo>
                  <a:pt x="821084" y="0"/>
                </a:lnTo>
                <a:cubicBezTo>
                  <a:pt x="871470" y="0"/>
                  <a:pt x="912316" y="40846"/>
                  <a:pt x="912316" y="91232"/>
                </a:cubicBezTo>
                <a:lnTo>
                  <a:pt x="912316" y="1857424"/>
                </a:lnTo>
                <a:cubicBezTo>
                  <a:pt x="912316" y="1907810"/>
                  <a:pt x="871470" y="1948656"/>
                  <a:pt x="821084" y="1948656"/>
                </a:cubicBezTo>
                <a:lnTo>
                  <a:pt x="91232" y="1948656"/>
                </a:lnTo>
                <a:cubicBezTo>
                  <a:pt x="40846" y="1948656"/>
                  <a:pt x="0" y="1907810"/>
                  <a:pt x="0" y="1857424"/>
                </a:cubicBezTo>
                <a:lnTo>
                  <a:pt x="0" y="9123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61" tIns="80061" rIns="80061" bIns="80061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Impact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25" name="24 Flecha derecha"/>
          <p:cNvSpPr/>
          <p:nvPr/>
        </p:nvSpPr>
        <p:spPr>
          <a:xfrm>
            <a:off x="5551791" y="833986"/>
            <a:ext cx="344675" cy="8143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prstClr val="black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26" name="25 Flecha derecha"/>
          <p:cNvSpPr/>
          <p:nvPr/>
        </p:nvSpPr>
        <p:spPr>
          <a:xfrm>
            <a:off x="7179653" y="833986"/>
            <a:ext cx="344675" cy="8143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prstClr val="black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30" name="29 Flecha derecha"/>
          <p:cNvSpPr/>
          <p:nvPr/>
        </p:nvSpPr>
        <p:spPr>
          <a:xfrm>
            <a:off x="5551791" y="2483473"/>
            <a:ext cx="344675" cy="8143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prstClr val="black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4" name="53 Forma libre"/>
          <p:cNvSpPr/>
          <p:nvPr/>
        </p:nvSpPr>
        <p:spPr>
          <a:xfrm>
            <a:off x="3419873" y="5739904"/>
            <a:ext cx="2376266" cy="857448"/>
          </a:xfrm>
          <a:custGeom>
            <a:avLst/>
            <a:gdLst>
              <a:gd name="connsiteX0" fmla="*/ 0 w 912316"/>
              <a:gd name="connsiteY0" fmla="*/ 91232 h 1948656"/>
              <a:gd name="connsiteX1" fmla="*/ 91232 w 912316"/>
              <a:gd name="connsiteY1" fmla="*/ 0 h 1948656"/>
              <a:gd name="connsiteX2" fmla="*/ 821084 w 912316"/>
              <a:gd name="connsiteY2" fmla="*/ 0 h 1948656"/>
              <a:gd name="connsiteX3" fmla="*/ 912316 w 912316"/>
              <a:gd name="connsiteY3" fmla="*/ 91232 h 1948656"/>
              <a:gd name="connsiteX4" fmla="*/ 912316 w 912316"/>
              <a:gd name="connsiteY4" fmla="*/ 1857424 h 1948656"/>
              <a:gd name="connsiteX5" fmla="*/ 821084 w 912316"/>
              <a:gd name="connsiteY5" fmla="*/ 1948656 h 1948656"/>
              <a:gd name="connsiteX6" fmla="*/ 91232 w 912316"/>
              <a:gd name="connsiteY6" fmla="*/ 1948656 h 1948656"/>
              <a:gd name="connsiteX7" fmla="*/ 0 w 912316"/>
              <a:gd name="connsiteY7" fmla="*/ 1857424 h 1948656"/>
              <a:gd name="connsiteX8" fmla="*/ 0 w 912316"/>
              <a:gd name="connsiteY8" fmla="*/ 91232 h 19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316" h="1948656">
                <a:moveTo>
                  <a:pt x="0" y="91232"/>
                </a:moveTo>
                <a:cubicBezTo>
                  <a:pt x="0" y="40846"/>
                  <a:pt x="40846" y="0"/>
                  <a:pt x="91232" y="0"/>
                </a:cubicBezTo>
                <a:lnTo>
                  <a:pt x="821084" y="0"/>
                </a:lnTo>
                <a:cubicBezTo>
                  <a:pt x="871470" y="0"/>
                  <a:pt x="912316" y="40846"/>
                  <a:pt x="912316" y="91232"/>
                </a:cubicBezTo>
                <a:lnTo>
                  <a:pt x="912316" y="1857424"/>
                </a:lnTo>
                <a:cubicBezTo>
                  <a:pt x="912316" y="1907810"/>
                  <a:pt x="871470" y="1948656"/>
                  <a:pt x="821084" y="1948656"/>
                </a:cubicBezTo>
                <a:lnTo>
                  <a:pt x="91232" y="1948656"/>
                </a:lnTo>
                <a:cubicBezTo>
                  <a:pt x="40846" y="1948656"/>
                  <a:pt x="0" y="1907810"/>
                  <a:pt x="0" y="1857424"/>
                </a:cubicBezTo>
                <a:lnTo>
                  <a:pt x="0" y="9123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011" tIns="61011" rIns="61011" bIns="61011" numCol="1" spcCol="1270" anchor="ctr" anchorCtr="0">
            <a:noAutofit/>
          </a:bodyPr>
          <a:lstStyle/>
          <a:p>
            <a:pPr marL="285750" indent="-285750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</a:rPr>
              <a:t>Access to Replacement therapy and counseling</a:t>
            </a:r>
          </a:p>
        </p:txBody>
      </p:sp>
    </p:spTree>
    <p:extLst>
      <p:ext uri="{BB962C8B-B14F-4D97-AF65-F5344CB8AC3E}">
        <p14:creationId xmlns:p14="http://schemas.microsoft.com/office/powerpoint/2010/main" val="149189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32139964"/>
              </p:ext>
            </p:extLst>
          </p:nvPr>
        </p:nvGraphicFramePr>
        <p:xfrm>
          <a:off x="1331641" y="1346800"/>
          <a:ext cx="7272807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59"/>
                <a:gridCol w="1453957"/>
                <a:gridCol w="1066323"/>
                <a:gridCol w="1080120"/>
                <a:gridCol w="936104"/>
                <a:gridCol w="1296144"/>
              </a:tblGrid>
              <a:tr h="498024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Area of intervention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Type of Intervention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Mother </a:t>
                      </a:r>
                      <a:r>
                        <a:rPr lang="en-US" sz="1600" baseline="0" noProof="0" dirty="0" smtClean="0"/>
                        <a:t> &amp; Infants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Younger people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Adults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Older People /elders</a:t>
                      </a:r>
                      <a:endParaRPr lang="en-US" sz="1600" noProof="0" dirty="0"/>
                    </a:p>
                  </a:txBody>
                  <a:tcPr anchor="ctr"/>
                </a:tc>
              </a:tr>
              <a:tr h="318363"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noProof="0" dirty="0" smtClean="0"/>
                        <a:t>Healthy Eating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Sectorial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</a:tr>
              <a:tr h="318363">
                <a:tc vMerge="1"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Inter-sectorial 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</a:tr>
              <a:tr h="184448"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noProof="0" dirty="0" smtClean="0"/>
                        <a:t>Active Living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Sectorial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</a:tr>
              <a:tr h="209208">
                <a:tc vMerge="1"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Inter-sectorial 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</a:tr>
              <a:tr h="233968"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noProof="0" dirty="0" smtClean="0"/>
                        <a:t>Tobacco Control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Sectorial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aseline="0" noProof="0" dirty="0" smtClean="0"/>
                    </a:p>
                  </a:txBody>
                  <a:tcPr/>
                </a:tc>
              </a:tr>
              <a:tr h="330736">
                <a:tc vMerge="1"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Inter-sectorial 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</a:tr>
              <a:tr h="318363"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noProof="0" dirty="0" smtClean="0"/>
                        <a:t>Safe Alcohol Use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Sectorial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</a:tr>
              <a:tr h="318363">
                <a:tc vMerge="1"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Inter-sectorial 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</a:tr>
              <a:tr h="318363"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noProof="0" dirty="0" smtClean="0"/>
                        <a:t>Mental Health Promotion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Sectorial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</a:tr>
              <a:tr h="285760">
                <a:tc vMerge="1"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Inter-sectorial 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</a:tr>
              <a:tr h="318363"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noProof="0" dirty="0" smtClean="0"/>
                        <a:t>Environmental Health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Sectorial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</a:tr>
              <a:tr h="318363">
                <a:tc vMerge="1"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Inter-sectorial 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8 Título"/>
          <p:cNvSpPr>
            <a:spLocks noGrp="1"/>
          </p:cNvSpPr>
          <p:nvPr>
            <p:ph type="title"/>
          </p:nvPr>
        </p:nvSpPr>
        <p:spPr>
          <a:xfrm>
            <a:off x="234100" y="260648"/>
            <a:ext cx="8370347" cy="504056"/>
          </a:xfrm>
        </p:spPr>
        <p:txBody>
          <a:bodyPr>
            <a:noAutofit/>
          </a:bodyPr>
          <a:lstStyle/>
          <a:p>
            <a:pPr>
              <a:lnSpc>
                <a:spcPts val="3800"/>
              </a:lnSpc>
            </a:pPr>
            <a:r>
              <a:rPr lang="en-US" sz="2800" dirty="0" smtClean="0"/>
              <a:t>Life course approach to chronic disease prevention</a:t>
            </a:r>
            <a:endParaRPr lang="es-MX" sz="2800" dirty="0"/>
          </a:p>
        </p:txBody>
      </p:sp>
      <p:sp>
        <p:nvSpPr>
          <p:cNvPr id="2" name="1 Flecha derecha"/>
          <p:cNvSpPr/>
          <p:nvPr/>
        </p:nvSpPr>
        <p:spPr>
          <a:xfrm>
            <a:off x="4266212" y="1962206"/>
            <a:ext cx="4248472" cy="576064"/>
          </a:xfrm>
          <a:prstGeom prst="rightArrow">
            <a:avLst>
              <a:gd name="adj1" fmla="val 80822"/>
              <a:gd name="adj2" fmla="val 700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Life course area specific interventions</a:t>
            </a:r>
            <a:endParaRPr 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9 Flecha derecha"/>
          <p:cNvSpPr/>
          <p:nvPr/>
        </p:nvSpPr>
        <p:spPr>
          <a:xfrm>
            <a:off x="4283968" y="2636172"/>
            <a:ext cx="4248472" cy="576064"/>
          </a:xfrm>
          <a:prstGeom prst="rightArrow">
            <a:avLst>
              <a:gd name="adj1" fmla="val 80822"/>
              <a:gd name="adj2" fmla="val 700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Life course area specific interventions</a:t>
            </a:r>
            <a:endParaRPr 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283968" y="3320496"/>
            <a:ext cx="4248472" cy="576064"/>
          </a:xfrm>
          <a:prstGeom prst="rightArrow">
            <a:avLst>
              <a:gd name="adj1" fmla="val 80822"/>
              <a:gd name="adj2" fmla="val 700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Life course area specific interventions</a:t>
            </a:r>
            <a:endParaRPr 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11 Flecha derecha"/>
          <p:cNvSpPr/>
          <p:nvPr/>
        </p:nvSpPr>
        <p:spPr>
          <a:xfrm>
            <a:off x="4283968" y="3986324"/>
            <a:ext cx="4248472" cy="576064"/>
          </a:xfrm>
          <a:prstGeom prst="rightArrow">
            <a:avLst>
              <a:gd name="adj1" fmla="val 80822"/>
              <a:gd name="adj2" fmla="val 700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Life course area specific interventions</a:t>
            </a:r>
            <a:endParaRPr 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12 Flecha derecha"/>
          <p:cNvSpPr/>
          <p:nvPr/>
        </p:nvSpPr>
        <p:spPr>
          <a:xfrm>
            <a:off x="4283968" y="4645242"/>
            <a:ext cx="4248472" cy="576064"/>
          </a:xfrm>
          <a:prstGeom prst="rightArrow">
            <a:avLst>
              <a:gd name="adj1" fmla="val 80822"/>
              <a:gd name="adj2" fmla="val 700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Life course area specific interventions</a:t>
            </a:r>
            <a:endParaRPr 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13 Flecha derecha"/>
          <p:cNvSpPr/>
          <p:nvPr/>
        </p:nvSpPr>
        <p:spPr>
          <a:xfrm>
            <a:off x="4283968" y="5312054"/>
            <a:ext cx="4248472" cy="576064"/>
          </a:xfrm>
          <a:prstGeom prst="rightArrow">
            <a:avLst>
              <a:gd name="adj1" fmla="val 80822"/>
              <a:gd name="adj2" fmla="val 700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Life course area specific interventions</a:t>
            </a:r>
            <a:endParaRPr 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283968" y="6021288"/>
            <a:ext cx="4320480" cy="720080"/>
          </a:xfrm>
          <a:prstGeom prst="rect">
            <a:avLst/>
          </a:prstGeom>
          <a:solidFill>
            <a:schemeClr val="bg1"/>
          </a:solidFill>
          <a:ln>
            <a:solidFill>
              <a:srgbClr val="4BAC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Integrated sectorial and inter-sectorial approaches based on key settings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" name="2 Forma en L"/>
          <p:cNvSpPr/>
          <p:nvPr/>
        </p:nvSpPr>
        <p:spPr>
          <a:xfrm>
            <a:off x="251520" y="1962206"/>
            <a:ext cx="3960440" cy="4779162"/>
          </a:xfrm>
          <a:prstGeom prst="corner">
            <a:avLst>
              <a:gd name="adj1" fmla="val 17713"/>
              <a:gd name="adj2" fmla="val 2338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1259632" y="623731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Personal Health Services</a:t>
            </a:r>
            <a:endParaRPr lang="en-US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17 CuadroTexto"/>
          <p:cNvSpPr txBox="1"/>
          <p:nvPr/>
        </p:nvSpPr>
        <p:spPr>
          <a:xfrm rot="16200000">
            <a:off x="-732281" y="392841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Personal Health Services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748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4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>
              <a:lnSpc>
                <a:spcPts val="3800"/>
              </a:lnSpc>
            </a:pPr>
            <a:r>
              <a:rPr lang="en-US" sz="2800" dirty="0" smtClean="0"/>
              <a:t>Life course approach to chronic disease prevention</a:t>
            </a:r>
            <a:endParaRPr lang="es-MX" sz="2800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6249007"/>
              </p:ext>
            </p:extLst>
          </p:nvPr>
        </p:nvGraphicFramePr>
        <p:xfrm>
          <a:off x="251520" y="1124744"/>
          <a:ext cx="864096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8634"/>
                <a:gridCol w="1451387"/>
                <a:gridCol w="1324475"/>
                <a:gridCol w="1368152"/>
                <a:gridCol w="144016"/>
                <a:gridCol w="1224136"/>
                <a:gridCol w="1440160"/>
              </a:tblGrid>
              <a:tr h="551591"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Area of intervention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Type of Intervention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Mother </a:t>
                      </a:r>
                      <a:r>
                        <a:rPr lang="en-US" sz="1800" baseline="0" noProof="0" dirty="0" smtClean="0"/>
                        <a:t> &amp; Infants</a:t>
                      </a:r>
                      <a:endParaRPr lang="en-US" sz="1800" noProof="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Younger people</a:t>
                      </a:r>
                      <a:endParaRPr lang="en-US" sz="1800" noProof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Adults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Older People /elders</a:t>
                      </a:r>
                      <a:endParaRPr lang="en-US" sz="1800" noProof="0" dirty="0"/>
                    </a:p>
                  </a:txBody>
                  <a:tcPr anchor="ctr"/>
                </a:tc>
              </a:tr>
              <a:tr h="319342">
                <a:tc rowSpan="2">
                  <a:txBody>
                    <a:bodyPr/>
                    <a:lstStyle/>
                    <a:p>
                      <a:pPr algn="l"/>
                      <a:r>
                        <a:rPr lang="en-US" sz="1800" noProof="0" dirty="0" smtClean="0"/>
                        <a:t>Healthy Eating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Sectorial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Breast feed</a:t>
                      </a:r>
                      <a:endParaRPr lang="en-US" sz="1800" noProof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promotion</a:t>
                      </a:r>
                      <a:endParaRPr lang="en-US" sz="18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Food Labeling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Promotion </a:t>
                      </a:r>
                      <a:endParaRPr lang="en-US" sz="1800" noProof="0" dirty="0"/>
                    </a:p>
                  </a:txBody>
                  <a:tcPr/>
                </a:tc>
              </a:tr>
              <a:tr h="319342">
                <a:tc vMerge="1"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Inter-sectorial 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Food</a:t>
                      </a:r>
                      <a:r>
                        <a:rPr lang="en-US" sz="1800" baseline="0" noProof="0" dirty="0" smtClean="0"/>
                        <a:t> Policy</a:t>
                      </a:r>
                    </a:p>
                    <a:p>
                      <a:pPr algn="ctr"/>
                      <a:r>
                        <a:rPr lang="en-US" sz="1800" baseline="0" noProof="0" dirty="0" smtClean="0"/>
                        <a:t>(salt+ TFA)</a:t>
                      </a:r>
                      <a:endParaRPr lang="en-US" sz="1800" noProof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Taxation</a:t>
                      </a:r>
                      <a:r>
                        <a:rPr lang="en-US" sz="1800" baseline="0" noProof="0" dirty="0" smtClean="0"/>
                        <a:t> of SB + junk food</a:t>
                      </a:r>
                      <a:endParaRPr lang="en-US" sz="18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Labor &amp; </a:t>
                      </a:r>
                      <a:r>
                        <a:rPr lang="en-US" sz="1800" noProof="0" dirty="0" err="1" smtClean="0"/>
                        <a:t>Wenviron</a:t>
                      </a:r>
                      <a:r>
                        <a:rPr lang="en-US" sz="1800" noProof="0" dirty="0" smtClean="0"/>
                        <a:t>.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Subsidies</a:t>
                      </a:r>
                      <a:endParaRPr lang="en-US" sz="1800" noProof="0" dirty="0"/>
                    </a:p>
                  </a:txBody>
                  <a:tcPr/>
                </a:tc>
              </a:tr>
              <a:tr h="319342">
                <a:tc rowSpan="2">
                  <a:txBody>
                    <a:bodyPr/>
                    <a:lstStyle/>
                    <a:p>
                      <a:pPr algn="l"/>
                      <a:r>
                        <a:rPr lang="en-US" sz="1800" noProof="0" dirty="0" smtClean="0"/>
                        <a:t>Active Living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Sectorial</a:t>
                      </a:r>
                      <a:endParaRPr lang="en-US" sz="1800" noProof="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Promotion</a:t>
                      </a:r>
                      <a:r>
                        <a:rPr lang="en-US" sz="1800" baseline="0" noProof="0" dirty="0" smtClean="0"/>
                        <a:t> of physical activity  for all ages</a:t>
                      </a:r>
                      <a:endParaRPr lang="en-US" sz="18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</a:tr>
              <a:tr h="319342">
                <a:tc vMerge="1"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Inter-sectorial 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Urban design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Urban design</a:t>
                      </a:r>
                      <a:endParaRPr lang="en-US" sz="1800" noProof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Incentives</a:t>
                      </a:r>
                      <a:endParaRPr lang="en-US" sz="18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Security</a:t>
                      </a:r>
                      <a:endParaRPr lang="en-US" sz="1800" noProof="0" dirty="0"/>
                    </a:p>
                  </a:txBody>
                  <a:tcPr/>
                </a:tc>
              </a:tr>
              <a:tr h="319342">
                <a:tc rowSpan="2">
                  <a:txBody>
                    <a:bodyPr/>
                    <a:lstStyle/>
                    <a:p>
                      <a:pPr algn="l"/>
                      <a:r>
                        <a:rPr lang="en-US" sz="1800" noProof="0" dirty="0" smtClean="0"/>
                        <a:t>Tobacco Control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Sectorial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Promotion 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Promotion</a:t>
                      </a:r>
                      <a:endParaRPr lang="en-US" sz="1800" noProof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cessation</a:t>
                      </a:r>
                      <a:r>
                        <a:rPr lang="en-US" sz="1800" baseline="0" noProof="0" dirty="0" smtClean="0"/>
                        <a:t> clinics</a:t>
                      </a:r>
                      <a:endParaRPr lang="en-US" sz="18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 smtClean="0"/>
                        <a:t>cessation</a:t>
                      </a:r>
                      <a:r>
                        <a:rPr lang="en-US" sz="1800" baseline="0" noProof="0" dirty="0" smtClean="0"/>
                        <a:t> clinics</a:t>
                      </a:r>
                    </a:p>
                  </a:txBody>
                  <a:tcPr/>
                </a:tc>
              </a:tr>
              <a:tr h="319342">
                <a:tc vMerge="1"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Inter-sectorial </a:t>
                      </a:r>
                      <a:endParaRPr lang="en-US" sz="1800" noProof="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Legislation,</a:t>
                      </a:r>
                      <a:r>
                        <a:rPr lang="en-US" sz="1800" baseline="0" noProof="0" dirty="0" smtClean="0"/>
                        <a:t> </a:t>
                      </a:r>
                      <a:r>
                        <a:rPr lang="en-US" sz="1800" noProof="0" dirty="0" smtClean="0"/>
                        <a:t>Regulation and healthy fiscal policy</a:t>
                      </a:r>
                      <a:endParaRPr lang="en-US" sz="18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</a:tr>
              <a:tr h="319342">
                <a:tc rowSpan="2">
                  <a:txBody>
                    <a:bodyPr/>
                    <a:lstStyle/>
                    <a:p>
                      <a:pPr algn="l"/>
                      <a:r>
                        <a:rPr lang="en-US" sz="1800" noProof="0" dirty="0" smtClean="0"/>
                        <a:t>Safe Alcohol Use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Sectorial</a:t>
                      </a:r>
                      <a:endParaRPr lang="en-US" sz="1800" noProof="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Health education and health promotion</a:t>
                      </a:r>
                      <a:endParaRPr lang="en-US" sz="18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</a:tr>
              <a:tr h="319342">
                <a:tc vMerge="1"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Inter-sectorial 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Legislation</a:t>
                      </a:r>
                      <a:endParaRPr lang="en-US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 smtClean="0"/>
                        <a:t>Drunk Driving</a:t>
                      </a:r>
                      <a:r>
                        <a:rPr lang="en-US" sz="1800" baseline="0" noProof="0" dirty="0" smtClean="0"/>
                        <a:t> prevention</a:t>
                      </a:r>
                      <a:endParaRPr lang="en-US" sz="1800" noProof="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aseline="0" noProof="0" dirty="0" smtClean="0"/>
                        <a:t>Price </a:t>
                      </a:r>
                      <a:r>
                        <a:rPr lang="en-US" sz="1800" baseline="0" noProof="0" dirty="0" smtClean="0"/>
                        <a:t>increase +Taxes</a:t>
                      </a:r>
                      <a:endParaRPr lang="en-US" sz="18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917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3371</TotalTime>
  <Words>1953</Words>
  <Application>Microsoft Office PowerPoint</Application>
  <PresentationFormat>Presentación en pantalla (4:3)</PresentationFormat>
  <Paragraphs>404</Paragraphs>
  <Slides>20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Strategic areas for the implementation of national prevention and control programs for non communicable diseases</vt:lpstr>
      <vt:lpstr>NCD´s  Strategic areas</vt:lpstr>
      <vt:lpstr>A shift in the advocacy paradigm is needed to include different perspectives</vt:lpstr>
      <vt:lpstr>A shift in health care paradigm</vt:lpstr>
      <vt:lpstr>Interventions for NCD´s at different levels of action and influence</vt:lpstr>
      <vt:lpstr>Presentación de PowerPoint</vt:lpstr>
      <vt:lpstr>Presentación de PowerPoint</vt:lpstr>
      <vt:lpstr>Life course approach to chronic disease prevention</vt:lpstr>
      <vt:lpstr>Life course approach to chronic disease prevention</vt:lpstr>
      <vt:lpstr>Building blocks of health systems</vt:lpstr>
      <vt:lpstr>Systemic approach to prevention and control of NTDs, the boundaries of the health system and its building blocks  </vt:lpstr>
      <vt:lpstr>Systemic approach to prevention and control of NTDs, the boundaries of the health system and its building blocks  </vt:lpstr>
      <vt:lpstr>Systemic approach to prevention and control of NTDs, the boundaries of the health system and its building blocks  </vt:lpstr>
      <vt:lpstr>Systemic approach to prevention and control of NTDs, the boundaries of the health system and its building blocks  </vt:lpstr>
      <vt:lpstr>Some examples in tobacco control</vt:lpstr>
      <vt:lpstr>Tobacco control strategies: A comparison New York and Mexico City</vt:lpstr>
      <vt:lpstr>Tobacco control policies  (federal and local)  in NYC, USA</vt:lpstr>
      <vt:lpstr>Policy elements</vt:lpstr>
      <vt:lpstr>Presentación de PowerPoint</vt:lpstr>
      <vt:lpstr>Thanks..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Eugenio Hernández Ávila</dc:creator>
  <cp:lastModifiedBy>Mauricio Hernández Ávila</cp:lastModifiedBy>
  <cp:revision>95</cp:revision>
  <dcterms:created xsi:type="dcterms:W3CDTF">2013-06-21T14:39:43Z</dcterms:created>
  <dcterms:modified xsi:type="dcterms:W3CDTF">2013-06-25T12:46:50Z</dcterms:modified>
</cp:coreProperties>
</file>