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8989"/>
    <a:srgbClr val="FFFF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8098" autoAdjust="0"/>
    <p:restoredTop sz="92756" autoAdjust="0"/>
  </p:normalViewPr>
  <p:slideViewPr>
    <p:cSldViewPr snapToGrid="0">
      <p:cViewPr varScale="1">
        <p:scale>
          <a:sx n="112" d="100"/>
          <a:sy n="112" d="100"/>
        </p:scale>
        <p:origin x="-179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12500000000001"/>
          <c:y val="0.14007092198581561"/>
          <c:w val="0.83020833333333344"/>
          <c:h val="0.67198581560283688"/>
        </c:manualLayout>
      </c:layout>
      <c:barChart>
        <c:barDir val="col"/>
        <c:grouping val="percentStacked"/>
        <c:varyColors val="0"/>
        <c:ser>
          <c:idx val="8"/>
          <c:order val="0"/>
          <c:tx>
            <c:strRef>
              <c:f>Sheet1!$C$1</c:f>
              <c:strCache>
                <c:ptCount val="1"/>
                <c:pt idx="0">
                  <c:v>Pendiente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spPr>
              <a:ln>
                <a:noFill/>
              </a:ln>
            </c:spPr>
            <c:txPr>
              <a:bodyPr anchor="t" anchorCtr="0"/>
              <a:lstStyle/>
              <a:p>
                <a:pPr>
                  <a:defRPr sz="800" b="0" i="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Sheet1!$A$2:$A$23</c:f>
              <c:strCache>
                <c:ptCount val="22"/>
                <c:pt idx="0">
                  <c:v>GTM</c:v>
                </c:pt>
                <c:pt idx="1">
                  <c:v>SLV</c:v>
                </c:pt>
                <c:pt idx="2">
                  <c:v>PRY</c:v>
                </c:pt>
                <c:pt idx="3">
                  <c:v>HTI</c:v>
                </c:pt>
                <c:pt idx="4">
                  <c:v>ECU</c:v>
                </c:pt>
                <c:pt idx="5">
                  <c:v>VEN</c:v>
                </c:pt>
                <c:pt idx="6">
                  <c:v>CHL</c:v>
                </c:pt>
                <c:pt idx="7">
                  <c:v>BOL</c:v>
                </c:pt>
                <c:pt idx="8">
                  <c:v>CUB</c:v>
                </c:pt>
                <c:pt idx="9">
                  <c:v>BRA</c:v>
                </c:pt>
                <c:pt idx="10">
                  <c:v>PER</c:v>
                </c:pt>
                <c:pt idx="11">
                  <c:v>DOM</c:v>
                </c:pt>
                <c:pt idx="12">
                  <c:v>PAN</c:v>
                </c:pt>
                <c:pt idx="13">
                  <c:v>NIC</c:v>
                </c:pt>
                <c:pt idx="14">
                  <c:v>HND</c:v>
                </c:pt>
                <c:pt idx="15">
                  <c:v>CAR</c:v>
                </c:pt>
                <c:pt idx="16">
                  <c:v>MEX</c:v>
                </c:pt>
                <c:pt idx="17">
                  <c:v>COL</c:v>
                </c:pt>
                <c:pt idx="18">
                  <c:v>CRI</c:v>
                </c:pt>
                <c:pt idx="19">
                  <c:v>CAN</c:v>
                </c:pt>
                <c:pt idx="20">
                  <c:v>ARG</c:v>
                </c:pt>
                <c:pt idx="21">
                  <c:v>URY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28</c:v>
                </c:pt>
                <c:pt idx="1">
                  <c:v>29</c:v>
                </c:pt>
                <c:pt idx="2">
                  <c:v>11</c:v>
                </c:pt>
                <c:pt idx="3">
                  <c:v>12</c:v>
                </c:pt>
                <c:pt idx="4">
                  <c:v>8</c:v>
                </c:pt>
                <c:pt idx="5">
                  <c:v>16</c:v>
                </c:pt>
                <c:pt idx="6">
                  <c:v>27</c:v>
                </c:pt>
                <c:pt idx="7">
                  <c:v>14</c:v>
                </c:pt>
                <c:pt idx="8">
                  <c:v>3</c:v>
                </c:pt>
                <c:pt idx="9">
                  <c:v>62</c:v>
                </c:pt>
                <c:pt idx="10">
                  <c:v>13</c:v>
                </c:pt>
                <c:pt idx="11">
                  <c:v>5</c:v>
                </c:pt>
                <c:pt idx="12">
                  <c:v>3</c:v>
                </c:pt>
                <c:pt idx="13">
                  <c:v>5</c:v>
                </c:pt>
                <c:pt idx="14">
                  <c:v>6</c:v>
                </c:pt>
                <c:pt idx="15">
                  <c:v>3</c:v>
                </c:pt>
                <c:pt idx="16">
                  <c:v>59</c:v>
                </c:pt>
                <c:pt idx="17">
                  <c:v>13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9"/>
          <c:order val="1"/>
          <c:tx>
            <c:strRef>
              <c:f>Sheet1!$D$1</c:f>
              <c:strCache>
                <c:ptCount val="1"/>
                <c:pt idx="0">
                  <c:v>Clasificado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GTM</c:v>
                </c:pt>
                <c:pt idx="1">
                  <c:v>SLV</c:v>
                </c:pt>
                <c:pt idx="2">
                  <c:v>PRY</c:v>
                </c:pt>
                <c:pt idx="3">
                  <c:v>HTI</c:v>
                </c:pt>
                <c:pt idx="4">
                  <c:v>ECU</c:v>
                </c:pt>
                <c:pt idx="5">
                  <c:v>VEN</c:v>
                </c:pt>
                <c:pt idx="6">
                  <c:v>CHL</c:v>
                </c:pt>
                <c:pt idx="7">
                  <c:v>BOL</c:v>
                </c:pt>
                <c:pt idx="8">
                  <c:v>CUB</c:v>
                </c:pt>
                <c:pt idx="9">
                  <c:v>BRA</c:v>
                </c:pt>
                <c:pt idx="10">
                  <c:v>PER</c:v>
                </c:pt>
                <c:pt idx="11">
                  <c:v>DOM</c:v>
                </c:pt>
                <c:pt idx="12">
                  <c:v>PAN</c:v>
                </c:pt>
                <c:pt idx="13">
                  <c:v>NIC</c:v>
                </c:pt>
                <c:pt idx="14">
                  <c:v>HND</c:v>
                </c:pt>
                <c:pt idx="15">
                  <c:v>CAR</c:v>
                </c:pt>
                <c:pt idx="16">
                  <c:v>MEX</c:v>
                </c:pt>
                <c:pt idx="17">
                  <c:v>COL</c:v>
                </c:pt>
                <c:pt idx="18">
                  <c:v>CRI</c:v>
                </c:pt>
                <c:pt idx="19">
                  <c:v>CAN</c:v>
                </c:pt>
                <c:pt idx="20">
                  <c:v>ARG</c:v>
                </c:pt>
                <c:pt idx="21">
                  <c:v>URY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22"/>
                <c:pt idx="0">
                  <c:v>1</c:v>
                </c:pt>
                <c:pt idx="1">
                  <c:v>10</c:v>
                </c:pt>
                <c:pt idx="2">
                  <c:v>4</c:v>
                </c:pt>
                <c:pt idx="3">
                  <c:v>6</c:v>
                </c:pt>
                <c:pt idx="4">
                  <c:v>7</c:v>
                </c:pt>
                <c:pt idx="5">
                  <c:v>19</c:v>
                </c:pt>
                <c:pt idx="6">
                  <c:v>35</c:v>
                </c:pt>
                <c:pt idx="7">
                  <c:v>26</c:v>
                </c:pt>
                <c:pt idx="8">
                  <c:v>6</c:v>
                </c:pt>
                <c:pt idx="9">
                  <c:v>145</c:v>
                </c:pt>
                <c:pt idx="10">
                  <c:v>34</c:v>
                </c:pt>
                <c:pt idx="11">
                  <c:v>14</c:v>
                </c:pt>
                <c:pt idx="12">
                  <c:v>10</c:v>
                </c:pt>
                <c:pt idx="13">
                  <c:v>17</c:v>
                </c:pt>
                <c:pt idx="14">
                  <c:v>35</c:v>
                </c:pt>
                <c:pt idx="15">
                  <c:v>22</c:v>
                </c:pt>
                <c:pt idx="16">
                  <c:v>478</c:v>
                </c:pt>
                <c:pt idx="17">
                  <c:v>122</c:v>
                </c:pt>
                <c:pt idx="18">
                  <c:v>17</c:v>
                </c:pt>
                <c:pt idx="19">
                  <c:v>15</c:v>
                </c:pt>
                <c:pt idx="20">
                  <c:v>116</c:v>
                </c:pt>
                <c:pt idx="2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3529216"/>
        <c:axId val="33535104"/>
      </c:barChart>
      <c:catAx>
        <c:axId val="3352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2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535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535104"/>
        <c:scaling>
          <c:orientation val="minMax"/>
        </c:scaling>
        <c:delete val="0"/>
        <c:axPos val="l"/>
        <c:majorGridlines>
          <c:spPr>
            <a:ln w="254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" sz="1400" noProof="0" dirty="0" smtClean="0"/>
                  <a:t>Porcentaje</a:t>
                </a:r>
                <a:endParaRPr lang="es-ES" sz="1400" noProof="0" dirty="0"/>
              </a:p>
            </c:rich>
          </c:tx>
          <c:layout>
            <c:manualLayout>
              <c:xMode val="edge"/>
              <c:yMode val="edge"/>
              <c:x val="7.0276362316720228E-2"/>
              <c:y val="0.36595082557762082"/>
            </c:manualLayout>
          </c:layout>
          <c:overlay val="0"/>
          <c:spPr>
            <a:noFill/>
            <a:ln w="29133">
              <a:noFill/>
            </a:ln>
          </c:spPr>
        </c:title>
        <c:numFmt formatCode="0%" sourceLinked="1"/>
        <c:majorTickMark val="out"/>
        <c:minorTickMark val="none"/>
        <c:tickLblPos val="nextTo"/>
        <c:spPr>
          <a:effectLst/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529216"/>
        <c:crosses val="autoZero"/>
        <c:crossBetween val="between"/>
      </c:valAx>
      <c:spPr>
        <a:noFill/>
        <a:ln w="14567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9166657315342945"/>
          <c:y val="0.90804450627284861"/>
          <c:w val="0.3208333333333333"/>
          <c:h val="6.0283687943262415E-2"/>
        </c:manualLayout>
      </c:layout>
      <c:overlay val="0"/>
      <c:spPr>
        <a:noFill/>
        <a:ln w="3642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9"/>
          <p:cNvSpPr txBox="1">
            <a:spLocks noChangeArrowheads="1"/>
          </p:cNvSpPr>
          <p:nvPr/>
        </p:nvSpPr>
        <p:spPr bwMode="auto">
          <a:xfrm>
            <a:off x="0" y="193868"/>
            <a:ext cx="91440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n-US" sz="2400" b="1" kern="0" dirty="0" smtClean="0"/>
              <a:t>Proporción de casos de parálisis flácida aguda (PFA) del 2014 con clasificación pendiente por país, Las Américas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14299" y="6320060"/>
            <a:ext cx="433507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s-ES" altLang="en-US" sz="1000" dirty="0" smtClean="0">
                <a:solidFill>
                  <a:schemeClr val="bg1">
                    <a:lumMod val="50000"/>
                  </a:schemeClr>
                </a:solidFill>
              </a:rPr>
              <a:t>Datos </a:t>
            </a:r>
            <a:r>
              <a:rPr lang="es-ES" altLang="en-US" sz="1000" dirty="0">
                <a:solidFill>
                  <a:schemeClr val="bg1">
                    <a:lumMod val="50000"/>
                  </a:schemeClr>
                </a:solidFill>
              </a:rPr>
              <a:t>al </a:t>
            </a:r>
            <a:r>
              <a:rPr lang="es-ES" altLang="en-US" sz="1000" dirty="0" smtClean="0">
                <a:solidFill>
                  <a:schemeClr val="bg1">
                    <a:lumMod val="50000"/>
                  </a:schemeClr>
                </a:solidFill>
              </a:rPr>
              <a:t>22 de noviembre </a:t>
            </a:r>
            <a:r>
              <a:rPr lang="es-ES" altLang="en-US" sz="1000" dirty="0">
                <a:solidFill>
                  <a:schemeClr val="bg1">
                    <a:lumMod val="50000"/>
                  </a:schemeClr>
                </a:solidFill>
              </a:rPr>
              <a:t>del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2014 </a:t>
            </a:r>
            <a:b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 (</a:t>
            </a:r>
            <a:r>
              <a:rPr lang="en-US" altLang="en-US" sz="1000" dirty="0" err="1" smtClean="0">
                <a:solidFill>
                  <a:schemeClr val="bg1">
                    <a:lumMod val="50000"/>
                  </a:schemeClr>
                </a:solidFill>
              </a:rPr>
              <a:t>Contando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en-US" sz="1000" dirty="0" err="1" smtClean="0">
                <a:solidFill>
                  <a:schemeClr val="bg1">
                    <a:lumMod val="50000"/>
                  </a:schemeClr>
                </a:solidFill>
              </a:rPr>
              <a:t>casos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altLang="en-US" sz="1000" dirty="0" err="1" smtClean="0">
                <a:solidFill>
                  <a:schemeClr val="bg1">
                    <a:lumMod val="50000"/>
                  </a:schemeClr>
                </a:solidFill>
              </a:rPr>
              <a:t>todas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en-US" sz="1000" dirty="0" err="1" smtClean="0">
                <a:solidFill>
                  <a:schemeClr val="bg1">
                    <a:lumMod val="50000"/>
                  </a:schemeClr>
                </a:solidFill>
              </a:rPr>
              <a:t>las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en-US" sz="1000" dirty="0" err="1" smtClean="0">
                <a:solidFill>
                  <a:schemeClr val="bg1">
                    <a:lumMod val="50000"/>
                  </a:schemeClr>
                </a:solidFill>
              </a:rPr>
              <a:t>edades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/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 Fuente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altLang="en-US" sz="1000" dirty="0" err="1" smtClean="0">
                <a:solidFill>
                  <a:schemeClr val="bg1">
                    <a:lumMod val="50000"/>
                  </a:schemeClr>
                </a:solidFill>
              </a:rPr>
              <a:t>Reportes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altLang="en-US" sz="1000" dirty="0" err="1" smtClean="0">
                <a:solidFill>
                  <a:schemeClr val="bg1">
                    <a:lumMod val="50000"/>
                  </a:schemeClr>
                </a:solidFill>
              </a:rPr>
              <a:t>países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en OPS</a:t>
            </a:r>
            <a:endParaRPr lang="en-US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6229350"/>
            <a:ext cx="25130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33900859"/>
              </p:ext>
            </p:extLst>
          </p:nvPr>
        </p:nvGraphicFramePr>
        <p:xfrm>
          <a:off x="-489635" y="797357"/>
          <a:ext cx="9446078" cy="550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141487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3195480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1780379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2093294" y="1288973"/>
            <a:ext cx="2084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2839166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35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3559856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6057712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488862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4626058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6724363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537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6398093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8576158" y="1289053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533745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4977377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7087909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135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8161800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Text Box 26"/>
          <p:cNvSpPr txBox="1">
            <a:spLocks noChangeArrowheads="1"/>
          </p:cNvSpPr>
          <p:nvPr/>
        </p:nvSpPr>
        <p:spPr bwMode="auto">
          <a:xfrm>
            <a:off x="249256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105283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Text Box 28"/>
          <p:cNvSpPr txBox="1">
            <a:spLocks noChangeArrowheads="1"/>
          </p:cNvSpPr>
          <p:nvPr/>
        </p:nvSpPr>
        <p:spPr bwMode="auto">
          <a:xfrm>
            <a:off x="370294" y="1289847"/>
            <a:ext cx="602207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Casos</a:t>
            </a:r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</a:t>
            </a: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4237780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5695434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3946405" y="1288974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0" name="Text Box 13"/>
          <p:cNvSpPr txBox="1">
            <a:spLocks noChangeArrowheads="1"/>
          </p:cNvSpPr>
          <p:nvPr/>
        </p:nvSpPr>
        <p:spPr bwMode="auto">
          <a:xfrm>
            <a:off x="7826736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21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2431</TotalTime>
  <Words>53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Fernando Revilla</dc:creator>
  <cp:lastModifiedBy>Revilla, Mr. Fernando (WDC)</cp:lastModifiedBy>
  <cp:revision>114</cp:revision>
  <dcterms:created xsi:type="dcterms:W3CDTF">2007-11-01T14:35:31Z</dcterms:created>
  <dcterms:modified xsi:type="dcterms:W3CDTF">2014-11-26T17:28:09Z</dcterms:modified>
</cp:coreProperties>
</file>