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265432098765434E-2"/>
          <c:y val="0.13036547185415071"/>
          <c:w val="0.84104938271604934"/>
          <c:h val="0.81527854935583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Variables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cat>
            <c:strRef>
              <c:f>Sheet1!$A$2:$A$12</c:f>
              <c:strCache>
                <c:ptCount val="11"/>
                <c:pt idx="0">
                  <c:v> 48 horas</c:v>
                </c:pt>
                <c:pt idx="1">
                  <c:v>Nombre</c:v>
                </c:pt>
                <c:pt idx="2">
                  <c:v>Residencia</c:v>
                </c:pt>
                <c:pt idx="3">
                  <c:v>Sexo</c:v>
                </c:pt>
                <c:pt idx="4">
                  <c:v>F. Muestras Recolectadas</c:v>
                </c:pt>
                <c:pt idx="5">
                  <c:v>F. Nacimiento</c:v>
                </c:pt>
                <c:pt idx="6">
                  <c:v>F. Notificación</c:v>
                </c:pt>
                <c:pt idx="7">
                  <c:v>F. Visita Domiciliaria</c:v>
                </c:pt>
                <c:pt idx="8">
                  <c:v>F. Inicio Erupción</c:v>
                </c:pt>
                <c:pt idx="9">
                  <c:v>Presencia de Fiebre</c:v>
                </c:pt>
                <c:pt idx="10">
                  <c:v>F. Vacunas Previas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62.062256809338521</c:v>
                </c:pt>
                <c:pt idx="1">
                  <c:v>100</c:v>
                </c:pt>
                <c:pt idx="2">
                  <c:v>93.701361867704279</c:v>
                </c:pt>
                <c:pt idx="3">
                  <c:v>98.857003891050582</c:v>
                </c:pt>
                <c:pt idx="4">
                  <c:v>100</c:v>
                </c:pt>
                <c:pt idx="5">
                  <c:v>99.878404669260703</c:v>
                </c:pt>
                <c:pt idx="6">
                  <c:v>91.099221789883273</c:v>
                </c:pt>
                <c:pt idx="7">
                  <c:v>75.802529182879368</c:v>
                </c:pt>
                <c:pt idx="8">
                  <c:v>100</c:v>
                </c:pt>
                <c:pt idx="9">
                  <c:v>93.239299610894946</c:v>
                </c:pt>
                <c:pt idx="10">
                  <c:v>41.609922178988327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7132032"/>
        <c:axId val="107133568"/>
      </c:barChart>
      <c:catAx>
        <c:axId val="107132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07133568"/>
        <c:crosses val="autoZero"/>
        <c:auto val="1"/>
        <c:lblAlgn val="ctr"/>
        <c:lblOffset val="100"/>
        <c:noMultiLvlLbl val="0"/>
      </c:catAx>
      <c:valAx>
        <c:axId val="107133568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0713203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7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4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6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0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3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1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2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BF85-F039-474D-898C-32D09D97C7B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058702"/>
            <a:ext cx="5943600" cy="494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err="1" smtClean="0"/>
              <a:t>Fuente</a:t>
            </a:r>
            <a:r>
              <a:rPr lang="en-US" sz="1200" dirty="0" smtClean="0"/>
              <a:t>: </a:t>
            </a:r>
            <a:r>
              <a:rPr lang="en-US" sz="1200" dirty="0" err="1" smtClean="0"/>
              <a:t>Soló</a:t>
            </a:r>
            <a:r>
              <a:rPr lang="en-US" sz="1200" dirty="0" smtClean="0"/>
              <a:t> </a:t>
            </a:r>
            <a:r>
              <a:rPr lang="en-US" sz="1200" dirty="0" err="1" smtClean="0"/>
              <a:t>países</a:t>
            </a:r>
            <a:r>
              <a:rPr lang="en-US" sz="1200" dirty="0" smtClean="0"/>
              <a:t> </a:t>
            </a:r>
            <a:r>
              <a:rPr lang="en-US" sz="1200" dirty="0" err="1" smtClean="0"/>
              <a:t>notificando</a:t>
            </a:r>
            <a:r>
              <a:rPr lang="en-US" sz="1200" dirty="0" smtClean="0"/>
              <a:t> </a:t>
            </a:r>
            <a:r>
              <a:rPr lang="en-US" sz="1200" dirty="0" err="1" smtClean="0"/>
              <a:t>sarampión</a:t>
            </a:r>
            <a:r>
              <a:rPr lang="en-US" sz="1200" dirty="0" smtClean="0"/>
              <a:t>/</a:t>
            </a:r>
            <a:r>
              <a:rPr lang="en-US" sz="1200" dirty="0" err="1" smtClean="0"/>
              <a:t>rubéola</a:t>
            </a:r>
            <a:r>
              <a:rPr lang="en-US" sz="1200" dirty="0" smtClean="0"/>
              <a:t> al </a:t>
            </a:r>
            <a:r>
              <a:rPr lang="en-US" sz="1200" dirty="0" err="1" smtClean="0"/>
              <a:t>sistema</a:t>
            </a:r>
            <a:r>
              <a:rPr lang="en-US" sz="1200" dirty="0" smtClean="0"/>
              <a:t> ISIS.</a:t>
            </a:r>
          </a:p>
          <a:p>
            <a:pPr algn="l"/>
            <a:r>
              <a:rPr lang="en-US" sz="1200" dirty="0" smtClean="0"/>
              <a:t>* </a:t>
            </a:r>
            <a:r>
              <a:rPr lang="en-US" sz="1200" dirty="0" err="1" smtClean="0"/>
              <a:t>Datos</a:t>
            </a:r>
            <a:r>
              <a:rPr lang="en-US" sz="1200" dirty="0" smtClean="0"/>
              <a:t> hasta el 30 de mayo del 2013.</a:t>
            </a:r>
          </a:p>
          <a:p>
            <a:pPr algn="l"/>
            <a:r>
              <a:rPr lang="en-US" sz="1200" dirty="0" smtClean="0"/>
              <a:t>N=4112 </a:t>
            </a:r>
            <a:r>
              <a:rPr lang="en-US" sz="1200" dirty="0" err="1" smtClean="0"/>
              <a:t>casos</a:t>
            </a:r>
            <a:r>
              <a:rPr lang="en-US" sz="1200" dirty="0" smtClean="0"/>
              <a:t> </a:t>
            </a:r>
            <a:r>
              <a:rPr lang="en-US" sz="1200" dirty="0" err="1" smtClean="0"/>
              <a:t>sopechosos</a:t>
            </a:r>
            <a:r>
              <a:rPr lang="en-US" sz="1200" dirty="0" smtClean="0"/>
              <a:t> de SR </a:t>
            </a:r>
            <a:r>
              <a:rPr lang="en-US" sz="1200" dirty="0" err="1" smtClean="0"/>
              <a:t>reportados</a:t>
            </a:r>
            <a:r>
              <a:rPr lang="en-US" sz="1200" dirty="0" smtClean="0"/>
              <a:t> en 2012</a:t>
            </a:r>
            <a:endParaRPr lang="en-US" sz="12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650132"/>
              </p:ext>
            </p:extLst>
          </p:nvPr>
        </p:nvGraphicFramePr>
        <p:xfrm>
          <a:off x="486076" y="1143000"/>
          <a:ext cx="82296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9296400" cy="1143000"/>
          </a:xfrm>
        </p:spPr>
        <p:txBody>
          <a:bodyPr>
            <a:noAutofit/>
          </a:bodyPr>
          <a:lstStyle/>
          <a:p>
            <a:r>
              <a:rPr lang="es-ES" sz="2800" b="1" dirty="0" smtClean="0"/>
              <a:t>Proporción de las 11 variables reportados para la indicador de investigación adecuada, Región de las Américas, 2012*</a:t>
            </a:r>
            <a:endParaRPr lang="es-ES" sz="2800" b="1" dirty="0"/>
          </a:p>
        </p:txBody>
      </p:sp>
      <p:sp>
        <p:nvSpPr>
          <p:cNvPr id="2" name="Rectangle 1"/>
          <p:cNvSpPr/>
          <p:nvPr/>
        </p:nvSpPr>
        <p:spPr>
          <a:xfrm rot="16200000">
            <a:off x="-633906" y="3385243"/>
            <a:ext cx="19960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Porcentaje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casos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(%)</a:t>
            </a:r>
          </a:p>
        </p:txBody>
      </p:sp>
    </p:spTree>
    <p:extLst>
      <p:ext uri="{BB962C8B-B14F-4D97-AF65-F5344CB8AC3E}">
        <p14:creationId xmlns:p14="http://schemas.microsoft.com/office/powerpoint/2010/main" val="1005703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52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Proporción de las 11 variables reportados para la indicador de investigación adecuada, Región de las Américas, 2012*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33</cp:revision>
  <dcterms:created xsi:type="dcterms:W3CDTF">2013-05-16T22:33:14Z</dcterms:created>
  <dcterms:modified xsi:type="dcterms:W3CDTF">2013-06-03T15:57:54Z</dcterms:modified>
</cp:coreProperties>
</file>