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00"/>
    <a:srgbClr val="CC0000"/>
    <a:srgbClr val="FF66FF"/>
    <a:srgbClr val="669900"/>
    <a:srgbClr val="33CC33"/>
    <a:srgbClr val="00CC99"/>
    <a:srgbClr val="009900"/>
    <a:srgbClr val="FF7C80"/>
    <a:srgbClr val="FF505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104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Argentina</c:v>
                </c:pt>
              </c:strCache>
            </c:strRef>
          </c:tx>
          <c:spPr>
            <a:solidFill>
              <a:srgbClr val="0000FF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Sheet1!$B$1:$L$1</c:f>
              <c:strCache>
                <c:ptCount val="5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</c:strCache>
            </c:strRef>
          </c:cat>
          <c:val>
            <c:numRef>
              <c:f>Sheet1!$B$2:$L$2</c:f>
              <c:numCache>
                <c:formatCode>General</c:formatCode>
                <c:ptCount val="5"/>
                <c:pt idx="0">
                  <c:v>4</c:v>
                </c:pt>
                <c:pt idx="1">
                  <c:v>0</c:v>
                </c:pt>
                <c:pt idx="2">
                  <c:v>1</c:v>
                </c:pt>
                <c:pt idx="3">
                  <c:v>1</c:v>
                </c:pt>
                <c:pt idx="4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Bermuda</c:v>
                </c:pt>
              </c:strCache>
            </c:strRef>
          </c:tx>
          <c:invertIfNegative val="0"/>
          <c:cat>
            <c:strRef>
              <c:f>Sheet1!$B$1:$L$1</c:f>
              <c:strCache>
                <c:ptCount val="5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</c:strCache>
            </c:strRef>
          </c:cat>
          <c:val>
            <c:numRef>
              <c:f>Sheet1!$B$3:$L$3</c:f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Bolivia</c:v>
                </c:pt>
              </c:strCache>
            </c:strRef>
          </c:tx>
          <c:invertIfNegative val="0"/>
          <c:cat>
            <c:strRef>
              <c:f>Sheet1!$B$1:$L$1</c:f>
              <c:strCache>
                <c:ptCount val="5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</c:strCache>
            </c:strRef>
          </c:cat>
          <c:val>
            <c:numRef>
              <c:f>Sheet1!$B$4:$L$4</c:f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Brazil</c:v>
                </c:pt>
              </c:strCache>
            </c:strRef>
          </c:tx>
          <c:invertIfNegative val="0"/>
          <c:cat>
            <c:strRef>
              <c:f>Sheet1!$B$1:$L$1</c:f>
              <c:strCache>
                <c:ptCount val="5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</c:strCache>
            </c:strRef>
          </c:cat>
          <c:val>
            <c:numRef>
              <c:f>Sheet1!$B$5:$L$5</c:f>
            </c:numRef>
          </c:val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Canada</c:v>
                </c:pt>
              </c:strCache>
            </c:strRef>
          </c:tx>
          <c:spPr>
            <a:solidFill>
              <a:srgbClr val="669900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Sheet1!$B$1:$L$1</c:f>
              <c:strCache>
                <c:ptCount val="5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</c:strCache>
            </c:strRef>
          </c:cat>
          <c:val>
            <c:numRef>
              <c:f>Sheet1!$B$6:$L$6</c:f>
              <c:numCache>
                <c:formatCode>General</c:formatCode>
                <c:ptCount val="5"/>
                <c:pt idx="0">
                  <c:v>7</c:v>
                </c:pt>
                <c:pt idx="1">
                  <c:v>12</c:v>
                </c:pt>
                <c:pt idx="2">
                  <c:v>1</c:v>
                </c:pt>
                <c:pt idx="3">
                  <c:v>2</c:v>
                </c:pt>
                <c:pt idx="4">
                  <c:v>1</c:v>
                </c:pt>
              </c:numCache>
            </c:numRef>
          </c:val>
        </c:ser>
        <c:ser>
          <c:idx val="5"/>
          <c:order val="5"/>
          <c:tx>
            <c:strRef>
              <c:f>Sheet1!$A$7</c:f>
              <c:strCache>
                <c:ptCount val="1"/>
                <c:pt idx="0">
                  <c:v>Chile</c:v>
                </c:pt>
              </c:strCache>
            </c:strRef>
          </c:tx>
          <c:spPr>
            <a:solidFill>
              <a:srgbClr val="FF7C80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Sheet1!$B$1:$L$1</c:f>
              <c:strCache>
                <c:ptCount val="5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</c:strCache>
            </c:strRef>
          </c:cat>
          <c:val>
            <c:numRef>
              <c:f>Sheet1!$B$7:$L$7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6"/>
          <c:order val="6"/>
          <c:tx>
            <c:strRef>
              <c:f>Sheet1!$A$8</c:f>
              <c:strCache>
                <c:ptCount val="1"/>
                <c:pt idx="0">
                  <c:v>Colombia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Sheet1!$B$1:$L$1</c:f>
              <c:strCache>
                <c:ptCount val="5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</c:strCache>
            </c:strRef>
          </c:cat>
          <c:val>
            <c:numRef>
              <c:f>Sheet1!$B$8:$L$8</c:f>
              <c:numCache>
                <c:formatCode>General</c:formatCode>
                <c:ptCount val="5"/>
                <c:pt idx="0">
                  <c:v>4</c:v>
                </c:pt>
                <c:pt idx="1">
                  <c:v>0</c:v>
                </c:pt>
                <c:pt idx="2">
                  <c:v>1</c:v>
                </c:pt>
                <c:pt idx="3">
                  <c:v>1</c:v>
                </c:pt>
                <c:pt idx="4">
                  <c:v>0</c:v>
                </c:pt>
              </c:numCache>
            </c:numRef>
          </c:val>
        </c:ser>
        <c:ser>
          <c:idx val="7"/>
          <c:order val="7"/>
          <c:tx>
            <c:strRef>
              <c:f>Sheet1!$A$9</c:f>
              <c:strCache>
                <c:ptCount val="1"/>
                <c:pt idx="0">
                  <c:v>Cuba</c:v>
                </c:pt>
              </c:strCache>
            </c:strRef>
          </c:tx>
          <c:invertIfNegative val="0"/>
          <c:cat>
            <c:strRef>
              <c:f>Sheet1!$B$1:$L$1</c:f>
              <c:strCache>
                <c:ptCount val="5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</c:strCache>
            </c:strRef>
          </c:cat>
          <c:val>
            <c:numRef>
              <c:f>Sheet1!$B$9:$L$9</c:f>
            </c:numRef>
          </c:val>
        </c:ser>
        <c:ser>
          <c:idx val="8"/>
          <c:order val="8"/>
          <c:tx>
            <c:strRef>
              <c:f>Sheet1!$A$10</c:f>
              <c:strCache>
                <c:ptCount val="1"/>
                <c:pt idx="0">
                  <c:v>Dominican Republic</c:v>
                </c:pt>
              </c:strCache>
            </c:strRef>
          </c:tx>
          <c:invertIfNegative val="0"/>
          <c:cat>
            <c:strRef>
              <c:f>Sheet1!$B$1:$L$1</c:f>
              <c:strCache>
                <c:ptCount val="5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</c:strCache>
            </c:strRef>
          </c:cat>
          <c:val>
            <c:numRef>
              <c:f>Sheet1!$B$10:$L$10</c:f>
            </c:numRef>
          </c:val>
        </c:ser>
        <c:ser>
          <c:idx val="9"/>
          <c:order val="9"/>
          <c:tx>
            <c:strRef>
              <c:f>Sheet1!$A$11</c:f>
              <c:strCache>
                <c:ptCount val="1"/>
                <c:pt idx="0">
                  <c:v>Ecuador</c:v>
                </c:pt>
              </c:strCache>
            </c:strRef>
          </c:tx>
          <c:invertIfNegative val="0"/>
          <c:cat>
            <c:strRef>
              <c:f>Sheet1!$B$1:$L$1</c:f>
              <c:strCache>
                <c:ptCount val="5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</c:strCache>
            </c:strRef>
          </c:cat>
          <c:val>
            <c:numRef>
              <c:f>Sheet1!$B$11:$L$11</c:f>
            </c:numRef>
          </c:val>
        </c:ser>
        <c:ser>
          <c:idx val="10"/>
          <c:order val="10"/>
          <c:tx>
            <c:strRef>
              <c:f>Sheet1!$A$12</c:f>
              <c:strCache>
                <c:ptCount val="1"/>
                <c:pt idx="0">
                  <c:v>El Salvador</c:v>
                </c:pt>
              </c:strCache>
            </c:strRef>
          </c:tx>
          <c:invertIfNegative val="0"/>
          <c:cat>
            <c:strRef>
              <c:f>Sheet1!$B$1:$L$1</c:f>
              <c:strCache>
                <c:ptCount val="5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</c:strCache>
            </c:strRef>
          </c:cat>
          <c:val>
            <c:numRef>
              <c:f>Sheet1!$B$12:$L$12</c:f>
            </c:numRef>
          </c:val>
        </c:ser>
        <c:ser>
          <c:idx val="11"/>
          <c:order val="11"/>
          <c:tx>
            <c:strRef>
              <c:f>Sheet1!$A$13</c:f>
              <c:strCache>
                <c:ptCount val="1"/>
                <c:pt idx="0">
                  <c:v>French Guiana</c:v>
                </c:pt>
              </c:strCache>
            </c:strRef>
          </c:tx>
          <c:spPr>
            <a:solidFill>
              <a:srgbClr val="993300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Sheet1!$B$1:$L$1</c:f>
              <c:strCache>
                <c:ptCount val="5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</c:strCache>
            </c:strRef>
          </c:cat>
          <c:val>
            <c:numRef>
              <c:f>Sheet1!$B$13:$L$13</c:f>
              <c:numCache>
                <c:formatCode>General</c:formatCode>
                <c:ptCount val="5"/>
                <c:pt idx="0">
                  <c:v>0</c:v>
                </c:pt>
                <c:pt idx="1">
                  <c:v>1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12"/>
          <c:order val="12"/>
          <c:tx>
            <c:strRef>
              <c:f>Sheet1!$A$14</c:f>
              <c:strCache>
                <c:ptCount val="1"/>
                <c:pt idx="0">
                  <c:v>Guatemala</c:v>
                </c:pt>
              </c:strCache>
            </c:strRef>
          </c:tx>
          <c:invertIfNegative val="0"/>
          <c:cat>
            <c:strRef>
              <c:f>Sheet1!$B$1:$L$1</c:f>
              <c:strCache>
                <c:ptCount val="5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</c:strCache>
            </c:strRef>
          </c:cat>
          <c:val>
            <c:numRef>
              <c:f>Sheet1!$B$14:$L$14</c:f>
            </c:numRef>
          </c:val>
        </c:ser>
        <c:ser>
          <c:idx val="13"/>
          <c:order val="13"/>
          <c:tx>
            <c:strRef>
              <c:f>Sheet1!$A$15</c:f>
              <c:strCache>
                <c:ptCount val="1"/>
                <c:pt idx="0">
                  <c:v>Haiti</c:v>
                </c:pt>
              </c:strCache>
            </c:strRef>
          </c:tx>
          <c:invertIfNegative val="0"/>
          <c:cat>
            <c:strRef>
              <c:f>Sheet1!$B$1:$L$1</c:f>
              <c:strCache>
                <c:ptCount val="5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</c:strCache>
            </c:strRef>
          </c:cat>
          <c:val>
            <c:numRef>
              <c:f>Sheet1!$B$15:$L$15</c:f>
            </c:numRef>
          </c:val>
        </c:ser>
        <c:ser>
          <c:idx val="14"/>
          <c:order val="14"/>
          <c:tx>
            <c:strRef>
              <c:f>Sheet1!$A$16</c:f>
              <c:strCache>
                <c:ptCount val="1"/>
                <c:pt idx="0">
                  <c:v>Honduras</c:v>
                </c:pt>
              </c:strCache>
            </c:strRef>
          </c:tx>
          <c:invertIfNegative val="0"/>
          <c:cat>
            <c:strRef>
              <c:f>Sheet1!$B$1:$L$1</c:f>
              <c:strCache>
                <c:ptCount val="5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</c:strCache>
            </c:strRef>
          </c:cat>
          <c:val>
            <c:numRef>
              <c:f>Sheet1!$B$16:$L$16</c:f>
            </c:numRef>
          </c:val>
        </c:ser>
        <c:ser>
          <c:idx val="15"/>
          <c:order val="15"/>
          <c:tx>
            <c:strRef>
              <c:f>Sheet1!$A$17</c:f>
              <c:strCache>
                <c:ptCount val="1"/>
                <c:pt idx="0">
                  <c:v>Mexico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invertIfNegative val="0"/>
          <c:cat>
            <c:strRef>
              <c:f>Sheet1!$B$1:$L$1</c:f>
              <c:strCache>
                <c:ptCount val="5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</c:strCache>
            </c:strRef>
          </c:cat>
          <c:val>
            <c:numRef>
              <c:f>Sheet1!$B$17:$L$17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2</c:v>
                </c:pt>
                <c:pt idx="4">
                  <c:v>0</c:v>
                </c:pt>
              </c:numCache>
            </c:numRef>
          </c:val>
        </c:ser>
        <c:ser>
          <c:idx val="16"/>
          <c:order val="16"/>
          <c:tx>
            <c:strRef>
              <c:f>Sheet1!$A$18</c:f>
              <c:strCache>
                <c:ptCount val="1"/>
                <c:pt idx="0">
                  <c:v>Nicaragua</c:v>
                </c:pt>
              </c:strCache>
            </c:strRef>
          </c:tx>
          <c:invertIfNegative val="0"/>
          <c:cat>
            <c:strRef>
              <c:f>Sheet1!$B$1:$L$1</c:f>
              <c:strCache>
                <c:ptCount val="5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</c:strCache>
            </c:strRef>
          </c:cat>
          <c:val>
            <c:numRef>
              <c:f>Sheet1!$B$18:$L$18</c:f>
            </c:numRef>
          </c:val>
        </c:ser>
        <c:ser>
          <c:idx val="17"/>
          <c:order val="17"/>
          <c:tx>
            <c:strRef>
              <c:f>Sheet1!$A$19</c:f>
              <c:strCache>
                <c:ptCount val="1"/>
                <c:pt idx="0">
                  <c:v>Paraguay</c:v>
                </c:pt>
              </c:strCache>
            </c:strRef>
          </c:tx>
          <c:invertIfNegative val="0"/>
          <c:cat>
            <c:strRef>
              <c:f>Sheet1!$B$1:$L$1</c:f>
              <c:strCache>
                <c:ptCount val="5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</c:strCache>
            </c:strRef>
          </c:cat>
          <c:val>
            <c:numRef>
              <c:f>Sheet1!$B$19:$L$19</c:f>
            </c:numRef>
          </c:val>
        </c:ser>
        <c:ser>
          <c:idx val="18"/>
          <c:order val="18"/>
          <c:tx>
            <c:strRef>
              <c:f>Sheet1!$A$20</c:f>
              <c:strCache>
                <c:ptCount val="1"/>
                <c:pt idx="0">
                  <c:v>Peru</c:v>
                </c:pt>
              </c:strCache>
            </c:strRef>
          </c:tx>
          <c:invertIfNegative val="0"/>
          <c:cat>
            <c:strRef>
              <c:f>Sheet1!$B$1:$L$1</c:f>
              <c:strCache>
                <c:ptCount val="5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</c:strCache>
            </c:strRef>
          </c:cat>
          <c:val>
            <c:numRef>
              <c:f>Sheet1!$B$20:$L$20</c:f>
            </c:numRef>
          </c:val>
        </c:ser>
        <c:ser>
          <c:idx val="19"/>
          <c:order val="19"/>
          <c:tx>
            <c:strRef>
              <c:f>Sheet1!$A$21</c:f>
              <c:strCache>
                <c:ptCount val="1"/>
                <c:pt idx="0">
                  <c:v>United States of America</c:v>
                </c:pt>
              </c:strCache>
            </c:strRef>
          </c:tx>
          <c:spPr>
            <a:solidFill>
              <a:srgbClr val="FFCC00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Sheet1!$B$1:$L$1</c:f>
              <c:strCache>
                <c:ptCount val="5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</c:strCache>
            </c:strRef>
          </c:cat>
          <c:val>
            <c:numRef>
              <c:f>Sheet1!$B$21:$L$21</c:f>
              <c:numCache>
                <c:formatCode>General</c:formatCode>
                <c:ptCount val="5"/>
                <c:pt idx="0">
                  <c:v>3</c:v>
                </c:pt>
                <c:pt idx="1">
                  <c:v>5</c:v>
                </c:pt>
                <c:pt idx="2">
                  <c:v>4</c:v>
                </c:pt>
                <c:pt idx="3">
                  <c:v>9</c:v>
                </c:pt>
                <c:pt idx="4">
                  <c:v>6</c:v>
                </c:pt>
              </c:numCache>
            </c:numRef>
          </c:val>
        </c:ser>
        <c:ser>
          <c:idx val="20"/>
          <c:order val="20"/>
          <c:tx>
            <c:strRef>
              <c:f>Sheet1!$A$22</c:f>
              <c:strCache>
                <c:ptCount val="1"/>
                <c:pt idx="0">
                  <c:v>Venezuela</c:v>
                </c:pt>
              </c:strCache>
            </c:strRef>
          </c:tx>
          <c:invertIfNegative val="0"/>
          <c:cat>
            <c:strRef>
              <c:f>Sheet1!$B$1:$L$1</c:f>
              <c:strCache>
                <c:ptCount val="5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</c:strCache>
            </c:strRef>
          </c:cat>
          <c:val>
            <c:numRef>
              <c:f>Sheet1!$B$22:$L$22</c:f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7"/>
        <c:overlap val="100"/>
        <c:axId val="103085184"/>
        <c:axId val="103087104"/>
      </c:barChart>
      <c:lineChart>
        <c:grouping val="standard"/>
        <c:varyColors val="0"/>
        <c:ser>
          <c:idx val="21"/>
          <c:order val="21"/>
          <c:tx>
            <c:strRef>
              <c:f>Sheet1!$A$23</c:f>
              <c:strCache>
                <c:ptCount val="1"/>
                <c:pt idx="0">
                  <c:v>Regional rate</c:v>
                </c:pt>
              </c:strCache>
            </c:strRef>
          </c:tx>
          <c:spPr>
            <a:ln w="38100">
              <a:solidFill>
                <a:srgbClr val="FF0000"/>
              </a:solidFill>
            </a:ln>
          </c:spPr>
          <c:marker>
            <c:symbol val="square"/>
            <c:size val="9"/>
            <c:spPr>
              <a:solidFill>
                <a:srgbClr val="FF0000"/>
              </a:solidFill>
              <a:ln>
                <a:solidFill>
                  <a:schemeClr val="tx1"/>
                </a:solidFill>
              </a:ln>
            </c:spPr>
          </c:marker>
          <c:cat>
            <c:strRef>
              <c:f>Sheet1!$B$1:$L$1</c:f>
              <c:strCache>
                <c:ptCount val="5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</c:strCache>
            </c:strRef>
          </c:cat>
          <c:val>
            <c:numRef>
              <c:f>Sheet1!$B$23:$L$23</c:f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3094912"/>
        <c:axId val="103093376"/>
      </c:lineChart>
      <c:catAx>
        <c:axId val="10308518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0"/>
            </a:pPr>
            <a:endParaRPr lang="en-US"/>
          </a:p>
        </c:txPr>
        <c:crossAx val="103087104"/>
        <c:crosses val="autoZero"/>
        <c:auto val="1"/>
        <c:lblAlgn val="ctr"/>
        <c:lblOffset val="100"/>
        <c:noMultiLvlLbl val="0"/>
      </c:catAx>
      <c:valAx>
        <c:axId val="10308710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200" b="1"/>
                </a:pPr>
                <a:r>
                  <a:rPr lang="en-US" sz="1200" b="1" dirty="0" smtClean="0"/>
                  <a:t>Number of cases</a:t>
                </a:r>
                <a:endParaRPr lang="en-US" sz="1200" b="1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03085184"/>
        <c:crosses val="autoZero"/>
        <c:crossBetween val="between"/>
      </c:valAx>
      <c:valAx>
        <c:axId val="103093376"/>
        <c:scaling>
          <c:orientation val="minMax"/>
        </c:scaling>
        <c:delete val="1"/>
        <c:axPos val="r"/>
        <c:numFmt formatCode="General" sourceLinked="0"/>
        <c:majorTickMark val="out"/>
        <c:minorTickMark val="none"/>
        <c:tickLblPos val="nextTo"/>
        <c:crossAx val="103094912"/>
        <c:crosses val="max"/>
        <c:crossBetween val="between"/>
      </c:valAx>
      <c:catAx>
        <c:axId val="103094912"/>
        <c:scaling>
          <c:orientation val="minMax"/>
        </c:scaling>
        <c:delete val="1"/>
        <c:axPos val="b"/>
        <c:majorTickMark val="out"/>
        <c:minorTickMark val="none"/>
        <c:tickLblPos val="nextTo"/>
        <c:crossAx val="103093376"/>
        <c:crosses val="autoZero"/>
        <c:auto val="1"/>
        <c:lblAlgn val="ctr"/>
        <c:lblOffset val="100"/>
        <c:noMultiLvlLbl val="0"/>
      </c:catAx>
    </c:plotArea>
    <c:legend>
      <c:legendPos val="b"/>
      <c:layout/>
      <c:overlay val="0"/>
      <c:txPr>
        <a:bodyPr/>
        <a:lstStyle/>
        <a:p>
          <a:pPr>
            <a:defRPr sz="1200" baseline="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626BE-B9FC-452B-AEEB-30C44B7F52E2}" type="datetimeFigureOut">
              <a:rPr lang="en-US" smtClean="0"/>
              <a:t>11/8/2013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2B00B-0FA5-432B-A99B-728BE3621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062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626BE-B9FC-452B-AEEB-30C44B7F52E2}" type="datetimeFigureOut">
              <a:rPr lang="en-US" smtClean="0"/>
              <a:t>11/8/2013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2B00B-0FA5-432B-A99B-728BE3621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058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626BE-B9FC-452B-AEEB-30C44B7F52E2}" type="datetimeFigureOut">
              <a:rPr lang="en-US" smtClean="0"/>
              <a:t>11/8/2013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2B00B-0FA5-432B-A99B-728BE3621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798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626BE-B9FC-452B-AEEB-30C44B7F52E2}" type="datetimeFigureOut">
              <a:rPr lang="en-US" smtClean="0"/>
              <a:t>11/8/2013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2B00B-0FA5-432B-A99B-728BE3621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17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626BE-B9FC-452B-AEEB-30C44B7F52E2}" type="datetimeFigureOut">
              <a:rPr lang="en-US" smtClean="0"/>
              <a:t>11/8/2013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2B00B-0FA5-432B-A99B-728BE3621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169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626BE-B9FC-452B-AEEB-30C44B7F52E2}" type="datetimeFigureOut">
              <a:rPr lang="en-US" smtClean="0"/>
              <a:t>11/8/2013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2B00B-0FA5-432B-A99B-728BE3621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135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626BE-B9FC-452B-AEEB-30C44B7F52E2}" type="datetimeFigureOut">
              <a:rPr lang="en-US" smtClean="0"/>
              <a:t>11/8/2013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2B00B-0FA5-432B-A99B-728BE3621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387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626BE-B9FC-452B-AEEB-30C44B7F52E2}" type="datetimeFigureOut">
              <a:rPr lang="en-US" smtClean="0"/>
              <a:t>11/8/2013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2B00B-0FA5-432B-A99B-728BE3621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65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626BE-B9FC-452B-AEEB-30C44B7F52E2}" type="datetimeFigureOut">
              <a:rPr lang="en-US" smtClean="0"/>
              <a:t>11/8/2013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2B00B-0FA5-432B-A99B-728BE3621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42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626BE-B9FC-452B-AEEB-30C44B7F52E2}" type="datetimeFigureOut">
              <a:rPr lang="en-US" smtClean="0"/>
              <a:t>11/8/2013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2B00B-0FA5-432B-A99B-728BE3621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100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626BE-B9FC-452B-AEEB-30C44B7F52E2}" type="datetimeFigureOut">
              <a:rPr lang="en-US" smtClean="0"/>
              <a:t>11/8/2013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2B00B-0FA5-432B-A99B-728BE3621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841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7626BE-B9FC-452B-AEEB-30C44B7F52E2}" type="datetimeFigureOut">
              <a:rPr lang="en-US" smtClean="0"/>
              <a:t>11/8/2013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82B00B-0FA5-432B-A99B-728BE3621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658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b="1" dirty="0" smtClean="0"/>
              <a:t>Distribution of Confirmed Rubella Cases by Country </a:t>
            </a:r>
            <a:br>
              <a:rPr lang="en-US" sz="2400" b="1" dirty="0" smtClean="0"/>
            </a:br>
            <a:r>
              <a:rPr lang="en-US" sz="2400" b="1" dirty="0" smtClean="0"/>
              <a:t>Following the Interruption of Endemic Transmission</a:t>
            </a:r>
            <a:br>
              <a:rPr lang="en-US" sz="2400" b="1" dirty="0" smtClean="0"/>
            </a:br>
            <a:r>
              <a:rPr lang="en-US" sz="2400" b="1" dirty="0" smtClean="0"/>
              <a:t>Region of the Americas, 2009-2013*</a:t>
            </a:r>
            <a:endParaRPr lang="en-US" sz="24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6550065"/>
              </p:ext>
            </p:extLst>
          </p:nvPr>
        </p:nvGraphicFramePr>
        <p:xfrm>
          <a:off x="457200" y="15240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09600" y="6243935"/>
            <a:ext cx="27762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Source: Country reports to FGL-IM/PAHO.</a:t>
            </a:r>
          </a:p>
          <a:p>
            <a:r>
              <a:rPr lang="en-US" sz="1200" dirty="0" smtClean="0"/>
              <a:t>*Data as of 7 November 2013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2126977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1617</TotalTime>
  <Words>24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Distribution of Confirmed Rubella Cases by Country  Following the Interruption of Endemic Transmission Region of the Americas, 2009-2013*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Pacis, Ms. Carmelita Lucia (WDC)</dc:creator>
  <cp:lastModifiedBy>Pacis, Ms. Carmelita Lucia (WDC)</cp:lastModifiedBy>
  <cp:revision>29</cp:revision>
  <dcterms:created xsi:type="dcterms:W3CDTF">2013-03-11T20:12:45Z</dcterms:created>
  <dcterms:modified xsi:type="dcterms:W3CDTF">2013-11-08T19:13:11Z</dcterms:modified>
</cp:coreProperties>
</file>