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DD8D8-670E-42DB-8130-9D5339B4DEE0}" type="datetimeFigureOut">
              <a:rPr lang="es-AR"/>
              <a:pPr>
                <a:defRPr/>
              </a:pPr>
              <a:t>26/04/2013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2BB28-E083-4C63-9CE9-BF2E96428835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84508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355EE-0844-40C5-B0CB-C2AAB56FD9AB}" type="datetimeFigureOut">
              <a:rPr lang="es-AR"/>
              <a:pPr>
                <a:defRPr/>
              </a:pPr>
              <a:t>26/04/2013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2DC1A-56C5-4EA9-91BE-8FC2D6D26883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7203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A36CD-75E2-4685-AB6F-91187DECFE23}" type="datetimeFigureOut">
              <a:rPr lang="es-AR"/>
              <a:pPr>
                <a:defRPr/>
              </a:pPr>
              <a:t>26/04/2013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1DFD6-BA50-4FDC-8ADB-A20476AF9A52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9340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12260-7BFD-4CE2-B115-E151968E4AFF}" type="datetimeFigureOut">
              <a:rPr lang="es-AR"/>
              <a:pPr>
                <a:defRPr/>
              </a:pPr>
              <a:t>26/04/2013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CA0A8-0B0A-480F-AE53-BB689CF782CB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37852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C0263-A388-46C2-A53F-9B1BB14DC4F8}" type="datetimeFigureOut">
              <a:rPr lang="es-AR"/>
              <a:pPr>
                <a:defRPr/>
              </a:pPr>
              <a:t>26/04/2013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BFB91-B5AA-4A94-8C40-ABB2F8128383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91797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D1CC7-05C2-4240-B6D4-F68D8FD37E6E}" type="datetimeFigureOut">
              <a:rPr lang="es-AR"/>
              <a:pPr>
                <a:defRPr/>
              </a:pPr>
              <a:t>26/04/2013</a:t>
            </a:fld>
            <a:endParaRPr lang="es-A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7CA15-B067-49E6-A926-5790438C9C12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61142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D03FC-945E-40AB-BF1B-194B3CD56748}" type="datetimeFigureOut">
              <a:rPr lang="es-AR"/>
              <a:pPr>
                <a:defRPr/>
              </a:pPr>
              <a:t>26/04/2013</a:t>
            </a:fld>
            <a:endParaRPr lang="es-A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323D8-DBCD-4FA3-9A6B-6450635EFEC3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3997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32DBA-57AB-4CD6-ADA6-6EE9EC7EB4B0}" type="datetimeFigureOut">
              <a:rPr lang="es-AR"/>
              <a:pPr>
                <a:defRPr/>
              </a:pPr>
              <a:t>26/04/2013</a:t>
            </a:fld>
            <a:endParaRPr lang="es-A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0999A-7585-4416-8240-D1F17744784A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0729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25182-BE56-418B-87B1-53D4BDAC54CA}" type="datetimeFigureOut">
              <a:rPr lang="es-AR"/>
              <a:pPr>
                <a:defRPr/>
              </a:pPr>
              <a:t>26/04/2013</a:t>
            </a:fld>
            <a:endParaRPr lang="es-A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4499B-08C2-4181-AB88-06CF5DDC54DE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58304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F137A-AD30-48B8-BAE1-40952EBC2647}" type="datetimeFigureOut">
              <a:rPr lang="es-AR"/>
              <a:pPr>
                <a:defRPr/>
              </a:pPr>
              <a:t>26/04/2013</a:t>
            </a:fld>
            <a:endParaRPr lang="es-A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64A88-6345-4FAF-810E-559A0419FBF2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20454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28499-726F-4406-997C-0C55D6AA1355}" type="datetimeFigureOut">
              <a:rPr lang="es-AR"/>
              <a:pPr>
                <a:defRPr/>
              </a:pPr>
              <a:t>26/04/2013</a:t>
            </a:fld>
            <a:endParaRPr lang="es-A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549E2-71A0-4D9C-8EBE-8FF94B27D94C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85984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s-A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FAFE61-7923-4CE4-A0CB-372E2B867D48}" type="datetimeFigureOut">
              <a:rPr lang="es-AR"/>
              <a:pPr>
                <a:defRPr/>
              </a:pPr>
              <a:t>26/04/2013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653AA0-F38C-4EC7-8AA6-69DBA05277BB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025" y="1066800"/>
            <a:ext cx="3981450" cy="549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2400" y="1320800"/>
            <a:ext cx="4114800" cy="498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latin typeface="Arial" charset="0"/>
              </a:rPr>
              <a:t>This April, the countries and territories of the Americas and the Pan American Health</a:t>
            </a:r>
          </a:p>
          <a:p>
            <a:r>
              <a:rPr lang="en-US" sz="1400">
                <a:latin typeface="Arial" charset="0"/>
              </a:rPr>
              <a:t>Organization will celebrate Vaccination Week in the Americas. This initiative is now</a:t>
            </a:r>
          </a:p>
          <a:p>
            <a:r>
              <a:rPr lang="en-US" sz="1400">
                <a:latin typeface="Arial" charset="0"/>
              </a:rPr>
              <a:t>in its 11</a:t>
            </a:r>
            <a:r>
              <a:rPr lang="en-US" sz="1400" baseline="30000">
                <a:latin typeface="Arial" charset="0"/>
              </a:rPr>
              <a:t>th</a:t>
            </a:r>
            <a:r>
              <a:rPr lang="en-US" sz="1400">
                <a:latin typeface="Arial" charset="0"/>
              </a:rPr>
              <a:t> year and has been a key driver of progress in immunization.</a:t>
            </a:r>
          </a:p>
          <a:p>
            <a:endParaRPr lang="en-US" sz="1400">
              <a:latin typeface="Arial" charset="0"/>
            </a:endParaRPr>
          </a:p>
          <a:p>
            <a:r>
              <a:rPr lang="en-US" sz="1400">
                <a:latin typeface="Arial" charset="0"/>
              </a:rPr>
              <a:t>Over the last decade, more than 411 million people have been vaccinated under the</a:t>
            </a:r>
          </a:p>
          <a:p>
            <a:r>
              <a:rPr lang="en-US" sz="1400">
                <a:latin typeface="Arial" charset="0"/>
              </a:rPr>
              <a:t>umbrella of Vaccination Week in the Americas. 44 countries and territories in the Region have committed to celebrating this </a:t>
            </a:r>
            <a:r>
              <a:rPr lang="es-AR" sz="1400">
                <a:latin typeface="Arial" charset="0"/>
              </a:rPr>
              <a:t>milestone initiative in 2013.</a:t>
            </a:r>
          </a:p>
          <a:p>
            <a:endParaRPr lang="en-US" sz="1400">
              <a:latin typeface="Arial" charset="0"/>
            </a:endParaRPr>
          </a:p>
          <a:p>
            <a:r>
              <a:rPr lang="en-US" sz="1400">
                <a:latin typeface="Arial" charset="0"/>
              </a:rPr>
              <a:t>The success of Vaccination Week in the Americas (VWA) has served as a model for other Regions</a:t>
            </a:r>
          </a:p>
          <a:p>
            <a:r>
              <a:rPr lang="en-US" sz="1400">
                <a:latin typeface="Arial" charset="0"/>
              </a:rPr>
              <a:t>of the WHO in the implementation of successful sister initiatives. 2012 marked a milestone as the globe celebrated the first World Immunization Week (WIW), later endorsed with a resolution at the </a:t>
            </a:r>
            <a:r>
              <a:rPr lang="es-AR" sz="1400">
                <a:latin typeface="Arial" charset="0"/>
              </a:rPr>
              <a:t>World Health Assembly.</a:t>
            </a:r>
            <a:endParaRPr lang="en-US" sz="1400">
              <a:latin typeface="Arial" charset="0"/>
            </a:endParaRPr>
          </a:p>
          <a:p>
            <a:endParaRPr lang="en-US" sz="1200">
              <a:latin typeface="Arial" charset="0"/>
            </a:endParaRPr>
          </a:p>
          <a:p>
            <a:endParaRPr lang="es-AR" sz="1200">
              <a:latin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28600" y="127000"/>
            <a:ext cx="86106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/>
              <a:t>The eleventh celebration of Vaccination Week in the Americas (VWA) will be held from 20-27 April 2013</a:t>
            </a:r>
            <a:endParaRPr 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159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Kontio, Ms. Katri (WDC)</dc:creator>
  <cp:lastModifiedBy>Pacis, Ms. Carmelita Lucia (WDC)</cp:lastModifiedBy>
  <cp:revision>8</cp:revision>
  <dcterms:created xsi:type="dcterms:W3CDTF">2013-04-18T13:58:06Z</dcterms:created>
  <dcterms:modified xsi:type="dcterms:W3CDTF">2013-04-26T16:35:06Z</dcterms:modified>
</cp:coreProperties>
</file>