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97" r:id="rId3"/>
    <p:sldId id="257" r:id="rId4"/>
    <p:sldId id="299" r:id="rId5"/>
    <p:sldId id="300" r:id="rId6"/>
    <p:sldId id="281" r:id="rId7"/>
    <p:sldId id="282" r:id="rId8"/>
    <p:sldId id="285" r:id="rId9"/>
    <p:sldId id="288" r:id="rId10"/>
    <p:sldId id="289" r:id="rId11"/>
    <p:sldId id="290" r:id="rId12"/>
    <p:sldId id="293" r:id="rId13"/>
    <p:sldId id="301" r:id="rId14"/>
    <p:sldId id="302" r:id="rId15"/>
    <p:sldId id="303" r:id="rId16"/>
    <p:sldId id="304" r:id="rId17"/>
    <p:sldId id="291" r:id="rId18"/>
    <p:sldId id="292" r:id="rId19"/>
    <p:sldId id="295" r:id="rId20"/>
    <p:sldId id="296" r:id="rId21"/>
    <p:sldId id="298" r:id="rId22"/>
  </p:sldIdLst>
  <p:sldSz cx="9144000" cy="6858000" type="screen4x3"/>
  <p:notesSz cx="6858000" cy="9144000"/>
  <p:defaultTextStyle>
    <a:defPPr>
      <a:defRPr lang="es-H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000" autoAdjust="0"/>
  </p:normalViewPr>
  <p:slideViewPr>
    <p:cSldViewPr>
      <p:cViewPr>
        <p:scale>
          <a:sx n="105" d="100"/>
          <a:sy n="105" d="100"/>
        </p:scale>
        <p:origin x="-14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HN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F914294-76D1-465D-BB29-0773119CFA26}" type="datetimeFigureOut">
              <a:rPr lang="es-HN"/>
              <a:pPr>
                <a:defRPr/>
              </a:pPr>
              <a:t>08/01/2013</a:t>
            </a:fld>
            <a:endParaRPr lang="es-HN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HN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HN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HN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05793CA-FCFA-40FA-BA33-5F6FEEB228EB}" type="slidenum">
              <a:rPr lang="es-HN"/>
              <a:pPr>
                <a:defRPr/>
              </a:pPr>
              <a:t>‹#›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5096079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HN" dirty="0" smtClean="0"/>
          </a:p>
        </p:txBody>
      </p:sp>
      <p:sp>
        <p:nvSpPr>
          <p:cNvPr id="1741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A0B6C8-2103-4EB7-A250-DF3F5E8FDB95}" type="slidenum">
              <a:rPr lang="es-HN" smtClean="0"/>
              <a:pPr/>
              <a:t>2</a:t>
            </a:fld>
            <a:endParaRPr lang="es-HN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HN" dirty="0" smtClean="0"/>
          </a:p>
        </p:txBody>
      </p:sp>
      <p:sp>
        <p:nvSpPr>
          <p:cNvPr id="1741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A0B6C8-2103-4EB7-A250-DF3F5E8FDB95}" type="slidenum">
              <a:rPr lang="es-HN" smtClean="0"/>
              <a:pPr/>
              <a:t>3</a:t>
            </a:fld>
            <a:endParaRPr lang="es-H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HN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0036C-648E-4162-869D-A67B96484F0C}" type="datetimeFigureOut">
              <a:rPr lang="es-HN"/>
              <a:pPr>
                <a:defRPr/>
              </a:pPr>
              <a:t>08/01/2013</a:t>
            </a:fld>
            <a:endParaRPr lang="es-HN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HN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AEC62-7201-46E7-BA0F-889686B047C2}" type="slidenum">
              <a:rPr lang="es-HN"/>
              <a:pPr>
                <a:defRPr/>
              </a:pPr>
              <a:t>‹#›</a:t>
            </a:fld>
            <a:endParaRPr lang="es-HN"/>
          </a:p>
        </p:txBody>
      </p:sp>
    </p:spTree>
  </p:cSld>
  <p:clrMapOvr>
    <a:masterClrMapping/>
  </p:clrMapOvr>
  <p:transition spd="slow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CAE96-D9F1-40DA-BD81-E61686A58BD8}" type="datetimeFigureOut">
              <a:rPr lang="es-HN"/>
              <a:pPr>
                <a:defRPr/>
              </a:pPr>
              <a:t>08/01/2013</a:t>
            </a:fld>
            <a:endParaRPr lang="es-HN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HN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946D5-481B-4ACC-B375-79686BAAD78B}" type="slidenum">
              <a:rPr lang="es-HN"/>
              <a:pPr>
                <a:defRPr/>
              </a:pPr>
              <a:t>‹#›</a:t>
            </a:fld>
            <a:endParaRPr lang="es-HN"/>
          </a:p>
        </p:txBody>
      </p:sp>
    </p:spTree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65FF7-128D-4E14-973E-630E78AD80C6}" type="datetimeFigureOut">
              <a:rPr lang="es-HN"/>
              <a:pPr>
                <a:defRPr/>
              </a:pPr>
              <a:t>08/01/2013</a:t>
            </a:fld>
            <a:endParaRPr lang="es-HN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HN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9926D-6D43-4017-8D80-68A0EAF91785}" type="slidenum">
              <a:rPr lang="es-HN"/>
              <a:pPr>
                <a:defRPr/>
              </a:pPr>
              <a:t>‹#›</a:t>
            </a:fld>
            <a:endParaRPr lang="es-HN"/>
          </a:p>
        </p:txBody>
      </p:sp>
    </p:spTree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48522-56BD-495C-B824-F369C0BA9E8E}" type="datetimeFigureOut">
              <a:rPr lang="es-HN"/>
              <a:pPr>
                <a:defRPr/>
              </a:pPr>
              <a:t>08/01/2013</a:t>
            </a:fld>
            <a:endParaRPr lang="es-HN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HN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231BF-F8B3-43A5-92A7-E2B8F0483658}" type="slidenum">
              <a:rPr lang="es-HN"/>
              <a:pPr>
                <a:defRPr/>
              </a:pPr>
              <a:t>‹#›</a:t>
            </a:fld>
            <a:endParaRPr lang="es-HN"/>
          </a:p>
        </p:txBody>
      </p:sp>
    </p:spTree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01C21-F35B-496C-8DA1-C95A05F17BD4}" type="datetimeFigureOut">
              <a:rPr lang="es-HN"/>
              <a:pPr>
                <a:defRPr/>
              </a:pPr>
              <a:t>08/01/2013</a:t>
            </a:fld>
            <a:endParaRPr lang="es-HN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HN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49448-DEE9-4031-9ABB-6FB941439C47}" type="slidenum">
              <a:rPr lang="es-HN"/>
              <a:pPr>
                <a:defRPr/>
              </a:pPr>
              <a:t>‹#›</a:t>
            </a:fld>
            <a:endParaRPr lang="es-HN"/>
          </a:p>
        </p:txBody>
      </p:sp>
    </p:spTree>
  </p:cSld>
  <p:clrMapOvr>
    <a:masterClrMapping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E3EC6-C2E8-4C2C-9091-5CB7EE2AD3D9}" type="datetimeFigureOut">
              <a:rPr lang="es-HN"/>
              <a:pPr>
                <a:defRPr/>
              </a:pPr>
              <a:t>08/01/2013</a:t>
            </a:fld>
            <a:endParaRPr lang="es-HN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HN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C4F9C-0199-4BB7-A8EB-1442865476EF}" type="slidenum">
              <a:rPr lang="es-HN"/>
              <a:pPr>
                <a:defRPr/>
              </a:pPr>
              <a:t>‹#›</a:t>
            </a:fld>
            <a:endParaRPr lang="es-HN"/>
          </a:p>
        </p:txBody>
      </p:sp>
    </p:spTree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6173E-1BD6-4DD5-90AF-3A1781CA159F}" type="datetimeFigureOut">
              <a:rPr lang="es-HN"/>
              <a:pPr>
                <a:defRPr/>
              </a:pPr>
              <a:t>08/01/2013</a:t>
            </a:fld>
            <a:endParaRPr lang="es-HN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HN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D4BBF-91B3-46A9-AB82-4ACB865BFB47}" type="slidenum">
              <a:rPr lang="es-HN"/>
              <a:pPr>
                <a:defRPr/>
              </a:pPr>
              <a:t>‹#›</a:t>
            </a:fld>
            <a:endParaRPr lang="es-HN"/>
          </a:p>
        </p:txBody>
      </p:sp>
    </p:spTree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E2B7B-E70D-4259-8781-20475BAA96AA}" type="datetimeFigureOut">
              <a:rPr lang="es-HN"/>
              <a:pPr>
                <a:defRPr/>
              </a:pPr>
              <a:t>08/01/2013</a:t>
            </a:fld>
            <a:endParaRPr lang="es-HN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HN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30042-CC4C-40D0-9C31-9B12E6DC45BE}" type="slidenum">
              <a:rPr lang="es-HN"/>
              <a:pPr>
                <a:defRPr/>
              </a:pPr>
              <a:t>‹#›</a:t>
            </a:fld>
            <a:endParaRPr lang="es-HN"/>
          </a:p>
        </p:txBody>
      </p:sp>
    </p:spTree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B1A3A-8588-4E78-80BC-77D9F6C5822D}" type="datetimeFigureOut">
              <a:rPr lang="es-HN"/>
              <a:pPr>
                <a:defRPr/>
              </a:pPr>
              <a:t>08/01/2013</a:t>
            </a:fld>
            <a:endParaRPr lang="es-HN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HN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9D1B6-71AB-4CD7-8EB0-CA99945B3BDF}" type="slidenum">
              <a:rPr lang="es-HN"/>
              <a:pPr>
                <a:defRPr/>
              </a:pPr>
              <a:t>‹#›</a:t>
            </a:fld>
            <a:endParaRPr lang="es-HN"/>
          </a:p>
        </p:txBody>
      </p:sp>
    </p:spTree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43A5F-4F19-40E5-B714-6F9937E4D9DA}" type="datetimeFigureOut">
              <a:rPr lang="es-HN"/>
              <a:pPr>
                <a:defRPr/>
              </a:pPr>
              <a:t>08/01/2013</a:t>
            </a:fld>
            <a:endParaRPr lang="es-HN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HN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1CCD6-7620-4606-A9D9-131B7EEE1B70}" type="slidenum">
              <a:rPr lang="es-HN"/>
              <a:pPr>
                <a:defRPr/>
              </a:pPr>
              <a:t>‹#›</a:t>
            </a:fld>
            <a:endParaRPr lang="es-HN"/>
          </a:p>
        </p:txBody>
      </p:sp>
    </p:spTree>
  </p:cSld>
  <p:clrMapOvr>
    <a:masterClrMapping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HN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B039E-D87D-4798-8CE3-DB8D9194282A}" type="datetimeFigureOut">
              <a:rPr lang="es-HN"/>
              <a:pPr>
                <a:defRPr/>
              </a:pPr>
              <a:t>08/01/2013</a:t>
            </a:fld>
            <a:endParaRPr lang="es-HN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HN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46BF3-FCDC-4F71-9E3D-0B95C04573B7}" type="slidenum">
              <a:rPr lang="es-HN"/>
              <a:pPr>
                <a:defRPr/>
              </a:pPr>
              <a:t>‹#›</a:t>
            </a:fld>
            <a:endParaRPr lang="es-HN"/>
          </a:p>
        </p:txBody>
      </p:sp>
    </p:spTree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HN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5B7E028-97C5-4486-B5A8-AC4E727B48E8}" type="datetimeFigureOut">
              <a:rPr lang="es-HN"/>
              <a:pPr>
                <a:defRPr/>
              </a:pPr>
              <a:t>08/01/2013</a:t>
            </a:fld>
            <a:endParaRPr lang="es-HN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HN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7B690BB-6C93-4807-9D56-5CE1468DDEAD}" type="slidenum">
              <a:rPr lang="es-HN"/>
              <a:pPr>
                <a:defRPr/>
              </a:pPr>
              <a:t>‹#›</a:t>
            </a:fld>
            <a:endParaRPr lang="es-H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H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Título"/>
          <p:cNvSpPr>
            <a:spLocks noGrp="1"/>
          </p:cNvSpPr>
          <p:nvPr>
            <p:ph type="ctrTitle"/>
          </p:nvPr>
        </p:nvSpPr>
        <p:spPr>
          <a:xfrm>
            <a:off x="642910" y="1214422"/>
            <a:ext cx="7772400" cy="4714908"/>
          </a:xfrm>
        </p:spPr>
        <p:txBody>
          <a:bodyPr/>
          <a:lstStyle/>
          <a:p>
            <a:pPr eaLnBrk="1" hangingPunct="1"/>
            <a:r>
              <a:rPr lang="en-GB" b="1" dirty="0" smtClean="0"/>
              <a:t>Governance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Strengthen research governance and promote the definition of research agendas</a:t>
            </a:r>
            <a:endParaRPr lang="en-US" b="1" dirty="0" smtClean="0"/>
          </a:p>
        </p:txBody>
      </p:sp>
      <p:sp>
        <p:nvSpPr>
          <p:cNvPr id="4" name="3 CuadroTexto"/>
          <p:cNvSpPr txBox="1"/>
          <p:nvPr/>
        </p:nvSpPr>
        <p:spPr>
          <a:xfrm>
            <a:off x="0" y="0"/>
            <a:ext cx="9144000" cy="923925"/>
          </a:xfrm>
          <a:prstGeom prst="rect">
            <a:avLst/>
          </a:prstGeom>
          <a:solidFill>
            <a:schemeClr val="bg2"/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cap="small" dirty="0" smtClean="0">
                <a:latin typeface="+mn-lt"/>
                <a:cs typeface="+mn-cs"/>
              </a:rPr>
              <a:t>45</a:t>
            </a:r>
            <a:r>
              <a:rPr lang="en-US" b="1" cap="small" baseline="30000" dirty="0" smtClean="0">
                <a:latin typeface="+mn-lt"/>
                <a:cs typeface="+mn-cs"/>
              </a:rPr>
              <a:t>th</a:t>
            </a:r>
            <a:r>
              <a:rPr lang="en-US" b="1" cap="small" dirty="0" smtClean="0">
                <a:latin typeface="+mn-lt"/>
                <a:cs typeface="+mn-cs"/>
              </a:rPr>
              <a:t> </a:t>
            </a:r>
            <a:r>
              <a:rPr lang="en-US" b="1" cap="small" dirty="0">
                <a:latin typeface="+mn-lt"/>
                <a:cs typeface="+mn-cs"/>
              </a:rPr>
              <a:t>session of the  </a:t>
            </a:r>
            <a:endParaRPr lang="es-HN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cap="small" dirty="0">
                <a:latin typeface="+mn-lt"/>
                <a:cs typeface="+mn-cs"/>
              </a:rPr>
              <a:t>advisory committee on health research of the Pan American Health Organization  (CAIS)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cap="small" dirty="0" err="1" smtClean="0">
                <a:latin typeface="+mn-lt"/>
                <a:cs typeface="+mn-cs"/>
              </a:rPr>
              <a:t>Hasmilton</a:t>
            </a:r>
            <a:r>
              <a:rPr lang="en-US" b="1" cap="small" dirty="0" smtClean="0">
                <a:latin typeface="+mn-lt"/>
                <a:cs typeface="+mn-cs"/>
              </a:rPr>
              <a:t>, Ontario, Canada, </a:t>
            </a:r>
            <a:r>
              <a:rPr lang="en-US" b="1" cap="small" dirty="0">
                <a:latin typeface="+mn-lt"/>
                <a:cs typeface="+mn-cs"/>
              </a:rPr>
              <a:t>October </a:t>
            </a:r>
            <a:r>
              <a:rPr lang="en-US" b="1" cap="small" dirty="0" smtClean="0">
                <a:latin typeface="+mn-lt"/>
                <a:cs typeface="+mn-cs"/>
              </a:rPr>
              <a:t>16-19, 2012</a:t>
            </a:r>
            <a:endParaRPr lang="es-HN" dirty="0">
              <a:latin typeface="+mn-lt"/>
              <a:cs typeface="+mn-cs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  <a:solidFill>
            <a:schemeClr val="bg2"/>
          </a:solidFill>
        </p:spPr>
        <p:txBody>
          <a:bodyPr/>
          <a:lstStyle/>
          <a:p>
            <a:r>
              <a:rPr lang="es-HN" dirty="0" err="1" smtClean="0"/>
              <a:t>Activities</a:t>
            </a:r>
            <a:r>
              <a:rPr lang="es-HN" dirty="0" smtClean="0"/>
              <a:t> </a:t>
            </a:r>
            <a:r>
              <a:rPr lang="es-HN" dirty="0" err="1" smtClean="0"/>
              <a:t>undertaken</a:t>
            </a:r>
            <a:r>
              <a:rPr lang="es-HN" dirty="0" smtClean="0"/>
              <a:t> 2011-2012</a:t>
            </a:r>
            <a:endParaRPr lang="es-HN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643470"/>
          </a:xfrm>
        </p:spPr>
        <p:txBody>
          <a:bodyPr/>
          <a:lstStyle/>
          <a:p>
            <a:pPr>
              <a:buNone/>
            </a:pPr>
            <a:r>
              <a:rPr lang="en-GB" b="1" dirty="0" smtClean="0"/>
              <a:t>1.5 Help governments increase their capacity </a:t>
            </a:r>
          </a:p>
          <a:p>
            <a:pPr>
              <a:buFontTx/>
              <a:buChar char="-"/>
            </a:pPr>
            <a:r>
              <a:rPr lang="en-GB" dirty="0" smtClean="0"/>
              <a:t>Evidence Portal </a:t>
            </a:r>
          </a:p>
          <a:p>
            <a:pPr>
              <a:buFontTx/>
              <a:buChar char="-"/>
            </a:pPr>
            <a:endParaRPr lang="en-GB" dirty="0" smtClean="0"/>
          </a:p>
          <a:p>
            <a:pPr>
              <a:buFontTx/>
              <a:buChar char="-"/>
            </a:pPr>
            <a:r>
              <a:rPr lang="en-GB" dirty="0" err="1" smtClean="0"/>
              <a:t>EvipNet</a:t>
            </a:r>
            <a:endParaRPr lang="en-GB" dirty="0" smtClean="0"/>
          </a:p>
          <a:p>
            <a:pPr>
              <a:buFontTx/>
              <a:buChar char="-"/>
            </a:pPr>
            <a:endParaRPr lang="en-GB" dirty="0" smtClean="0"/>
          </a:p>
          <a:p>
            <a:pPr>
              <a:buFontTx/>
              <a:buChar char="-"/>
            </a:pPr>
            <a:r>
              <a:rPr lang="en-GB" dirty="0" smtClean="0"/>
              <a:t>Technical cooperation at PAHO uses </a:t>
            </a:r>
            <a:r>
              <a:rPr lang="en-GB" dirty="0" err="1" smtClean="0"/>
              <a:t>EVIPNet</a:t>
            </a:r>
            <a:r>
              <a:rPr lang="en-GB" dirty="0" smtClean="0"/>
              <a:t> tools</a:t>
            </a:r>
            <a:endParaRPr lang="es-HN" dirty="0" smtClean="0"/>
          </a:p>
          <a:p>
            <a:pPr>
              <a:buNone/>
            </a:pPr>
            <a:r>
              <a:rPr lang="es-HN" dirty="0" smtClean="0"/>
              <a:t> </a:t>
            </a:r>
            <a:endParaRPr lang="es-HN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  <a:solidFill>
            <a:schemeClr val="bg2"/>
          </a:solidFill>
        </p:spPr>
        <p:txBody>
          <a:bodyPr/>
          <a:lstStyle/>
          <a:p>
            <a:r>
              <a:rPr lang="es-HN" dirty="0" err="1" smtClean="0"/>
              <a:t>Activities</a:t>
            </a:r>
            <a:r>
              <a:rPr lang="es-HN" dirty="0" smtClean="0"/>
              <a:t> </a:t>
            </a:r>
            <a:r>
              <a:rPr lang="es-HN" dirty="0" err="1" smtClean="0"/>
              <a:t>undertaken</a:t>
            </a:r>
            <a:r>
              <a:rPr lang="es-HN" dirty="0" smtClean="0"/>
              <a:t> 2011-2012</a:t>
            </a:r>
            <a:endParaRPr lang="es-HN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7"/>
          </a:xfrm>
        </p:spPr>
        <p:txBody>
          <a:bodyPr/>
          <a:lstStyle/>
          <a:p>
            <a:pPr>
              <a:buNone/>
            </a:pPr>
            <a:r>
              <a:rPr lang="en-GB" b="1" dirty="0" smtClean="0"/>
              <a:t>1.6 Work with Member States to strengthen research </a:t>
            </a:r>
          </a:p>
          <a:p>
            <a:pPr>
              <a:buFontTx/>
              <a:buChar char="-"/>
            </a:pPr>
            <a:r>
              <a:rPr lang="en-GB" dirty="0" smtClean="0"/>
              <a:t>Enhanced capacities </a:t>
            </a:r>
          </a:p>
          <a:p>
            <a:pPr>
              <a:buFontTx/>
              <a:buChar char="-"/>
            </a:pPr>
            <a:r>
              <a:rPr lang="en-GB" dirty="0" smtClean="0"/>
              <a:t>Research synthesis</a:t>
            </a:r>
          </a:p>
          <a:p>
            <a:pPr>
              <a:buFontTx/>
              <a:buChar char="-"/>
            </a:pPr>
            <a:r>
              <a:rPr lang="en-GB" dirty="0" smtClean="0"/>
              <a:t>Networking and collaboration</a:t>
            </a:r>
            <a:endParaRPr lang="en-GB" b="1" dirty="0" smtClean="0"/>
          </a:p>
          <a:p>
            <a:pPr>
              <a:buNone/>
            </a:pPr>
            <a:endParaRPr lang="en-GB" b="1" dirty="0" smtClean="0"/>
          </a:p>
          <a:p>
            <a:pPr>
              <a:buNone/>
            </a:pPr>
            <a:endParaRPr lang="en-GB" b="1" dirty="0" smtClean="0"/>
          </a:p>
          <a:p>
            <a:pPr>
              <a:buNone/>
            </a:pPr>
            <a:endParaRPr lang="en-GB" b="1" dirty="0" smtClean="0"/>
          </a:p>
          <a:p>
            <a:pPr>
              <a:buNone/>
            </a:pPr>
            <a:endParaRPr lang="es-HN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  <a:solidFill>
            <a:schemeClr val="bg2"/>
          </a:solidFill>
        </p:spPr>
        <p:txBody>
          <a:bodyPr/>
          <a:lstStyle/>
          <a:p>
            <a:r>
              <a:rPr lang="es-HN" dirty="0" err="1" smtClean="0"/>
              <a:t>Activities</a:t>
            </a:r>
            <a:r>
              <a:rPr lang="es-HN" dirty="0" smtClean="0"/>
              <a:t> </a:t>
            </a:r>
            <a:r>
              <a:rPr lang="es-HN" dirty="0" err="1" smtClean="0"/>
              <a:t>undertaken</a:t>
            </a:r>
            <a:r>
              <a:rPr lang="es-HN" dirty="0" smtClean="0"/>
              <a:t> 2011-2012</a:t>
            </a:r>
            <a:endParaRPr lang="es-HN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7"/>
          </a:xfrm>
        </p:spPr>
        <p:txBody>
          <a:bodyPr/>
          <a:lstStyle/>
          <a:p>
            <a:pPr>
              <a:buNone/>
            </a:pPr>
            <a:r>
              <a:rPr lang="en-GB" b="1" dirty="0" smtClean="0"/>
              <a:t>1.7 Assist Member States in monitoring funding flows for research for health </a:t>
            </a:r>
          </a:p>
          <a:p>
            <a:pPr>
              <a:buNone/>
            </a:pPr>
            <a:endParaRPr lang="en-GB" b="1" dirty="0" smtClean="0"/>
          </a:p>
          <a:p>
            <a:pPr>
              <a:buFontTx/>
              <a:buChar char="-"/>
            </a:pPr>
            <a:r>
              <a:rPr lang="en-GB" dirty="0" smtClean="0"/>
              <a:t>Efforts to prioritize research questions</a:t>
            </a:r>
          </a:p>
          <a:p>
            <a:pPr>
              <a:buFontTx/>
              <a:buChar char="-"/>
            </a:pPr>
            <a:endParaRPr lang="en-GB" dirty="0" smtClean="0"/>
          </a:p>
          <a:p>
            <a:pPr>
              <a:buFontTx/>
              <a:buChar char="-"/>
            </a:pPr>
            <a:r>
              <a:rPr lang="en-GB" dirty="0" smtClean="0"/>
              <a:t>Development of research agendas and priorities. </a:t>
            </a:r>
          </a:p>
          <a:p>
            <a:pPr>
              <a:buFontTx/>
              <a:buChar char="-"/>
            </a:pPr>
            <a:endParaRPr lang="en-GB" dirty="0" smtClean="0"/>
          </a:p>
          <a:p>
            <a:pPr>
              <a:buFontTx/>
              <a:buChar char="-"/>
            </a:pPr>
            <a:endParaRPr lang="es-HN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88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es-ES" b="1" smtClean="0"/>
              <a:t>Agendas for Research</a:t>
            </a:r>
            <a:endParaRPr lang="es-HN" b="1" smtClean="0"/>
          </a:p>
        </p:txBody>
      </p:sp>
      <p:sp>
        <p:nvSpPr>
          <p:cNvPr id="4099" name="2 Marcador de contenido"/>
          <p:cNvSpPr>
            <a:spLocks noGrp="1"/>
          </p:cNvSpPr>
          <p:nvPr>
            <p:ph idx="1"/>
          </p:nvPr>
        </p:nvSpPr>
        <p:spPr>
          <a:xfrm>
            <a:off x="500063" y="1000125"/>
            <a:ext cx="8229600" cy="5500688"/>
          </a:xfrm>
        </p:spPr>
        <p:txBody>
          <a:bodyPr/>
          <a:lstStyle/>
          <a:p>
            <a:pPr eaLnBrk="1" hangingPunct="1"/>
            <a:r>
              <a:rPr lang="en-US" smtClean="0"/>
              <a:t>Guide countries to direct research expenditure, promote science - technology - innovation for health, stimulate human resource development for research, negotiate with partners for targeted funding and long-term efforts.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With priorities, the science and innovation sectors can grow to support development, </a:t>
            </a:r>
            <a:r>
              <a:rPr lang="es-HN" smtClean="0"/>
              <a:t>equity and health.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bg2"/>
          </a:solidFill>
        </p:spPr>
        <p:txBody>
          <a:bodyPr/>
          <a:lstStyle/>
          <a:p>
            <a:r>
              <a:rPr lang="en-US" sz="2400" b="1" dirty="0" smtClean="0"/>
              <a:t>Comparing national health research priorities setting methods and characteristics in Latin America and the Caribbean countries</a:t>
            </a:r>
            <a:r>
              <a:rPr lang="en-US" sz="2400" dirty="0" smtClean="0"/>
              <a:t>. DRAFT PAPER.  </a:t>
            </a:r>
            <a:r>
              <a:rPr lang="es-HN" sz="2400" dirty="0" err="1" smtClean="0"/>
              <a:t>Ludovic</a:t>
            </a:r>
            <a:r>
              <a:rPr lang="es-HN" sz="2400" dirty="0" smtClean="0"/>
              <a:t> </a:t>
            </a:r>
            <a:r>
              <a:rPr lang="es-HN" sz="2400" dirty="0" err="1" smtClean="0"/>
              <a:t>Reveiz</a:t>
            </a:r>
            <a:r>
              <a:rPr lang="es-HN" sz="2400" dirty="0" smtClean="0"/>
              <a:t>, Vanessa </a:t>
            </a:r>
            <a:r>
              <a:rPr lang="es-HN" sz="2400" dirty="0" err="1" smtClean="0"/>
              <a:t>Elias</a:t>
            </a:r>
            <a:r>
              <a:rPr lang="es-HN" sz="2400" dirty="0" smtClean="0"/>
              <a:t>. PAHO.</a:t>
            </a:r>
            <a:endParaRPr lang="es-HN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/>
          <a:lstStyle/>
          <a:p>
            <a:r>
              <a:rPr lang="en-US" dirty="0" smtClean="0"/>
              <a:t>Eleven Latin American countries had policies, strategic plans and/or health research priorities, although varying in objectives, content, dissemination and implementation.</a:t>
            </a:r>
          </a:p>
          <a:p>
            <a:endParaRPr lang="en-US" dirty="0" smtClean="0"/>
          </a:p>
          <a:p>
            <a:r>
              <a:rPr lang="en-US" dirty="0" smtClean="0"/>
              <a:t>Additionally, the Caribbean Health Research Council (CHRC) developed a Health Research Agenda specific to countries that are members of the Caribbean Community.</a:t>
            </a:r>
            <a:endParaRPr lang="es-HN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bg2"/>
          </a:solidFill>
        </p:spPr>
        <p:txBody>
          <a:bodyPr/>
          <a:lstStyle/>
          <a:p>
            <a:r>
              <a:rPr lang="en-US" sz="2400" b="1" dirty="0" smtClean="0"/>
              <a:t>Comparing national health research priorities setting methods and characteristics in Latin America and the Caribbean countries</a:t>
            </a:r>
            <a:r>
              <a:rPr lang="en-US" sz="2400" dirty="0" smtClean="0"/>
              <a:t>. DRAFT PAPER.  </a:t>
            </a:r>
            <a:r>
              <a:rPr lang="es-HN" sz="2400" dirty="0" err="1" smtClean="0"/>
              <a:t>Ludovic</a:t>
            </a:r>
            <a:r>
              <a:rPr lang="es-HN" sz="2400" dirty="0" smtClean="0"/>
              <a:t> </a:t>
            </a:r>
            <a:r>
              <a:rPr lang="es-HN" sz="2400" dirty="0" err="1" smtClean="0"/>
              <a:t>Reveiz</a:t>
            </a:r>
            <a:r>
              <a:rPr lang="es-HN" sz="2400" dirty="0" smtClean="0"/>
              <a:t>, Vanessa </a:t>
            </a:r>
            <a:r>
              <a:rPr lang="es-HN" sz="2400" dirty="0" err="1" smtClean="0"/>
              <a:t>Elias</a:t>
            </a:r>
            <a:r>
              <a:rPr lang="es-HN" sz="2400" dirty="0" smtClean="0"/>
              <a:t>. PAHO.</a:t>
            </a:r>
            <a:endParaRPr lang="es-HN" sz="2400" dirty="0"/>
          </a:p>
        </p:txBody>
      </p:sp>
      <p:pic>
        <p:nvPicPr>
          <p:cNvPr id="358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00174"/>
            <a:ext cx="8077200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4357694"/>
            <a:ext cx="78962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4643446"/>
            <a:ext cx="7829550" cy="1885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00694" y="285728"/>
            <a:ext cx="3143272" cy="1082660"/>
          </a:xfrm>
          <a:solidFill>
            <a:schemeClr val="bg2"/>
          </a:solidFill>
        </p:spPr>
        <p:txBody>
          <a:bodyPr/>
          <a:lstStyle/>
          <a:p>
            <a:pPr algn="l"/>
            <a:r>
              <a:rPr lang="es-HN" sz="2000" dirty="0" smtClean="0"/>
              <a:t>Proyecto EU-LAC HEALTH</a:t>
            </a:r>
            <a:br>
              <a:rPr lang="es-HN" sz="2000" dirty="0" smtClean="0"/>
            </a:br>
            <a:r>
              <a:rPr lang="es-HN" sz="2000" dirty="0" smtClean="0"/>
              <a:t>COHRED</a:t>
            </a:r>
            <a:br>
              <a:rPr lang="es-HN" sz="2000" dirty="0" smtClean="0"/>
            </a:br>
            <a:r>
              <a:rPr lang="es-HN" sz="2000" dirty="0" err="1" smtClean="0"/>
              <a:t>European</a:t>
            </a:r>
            <a:r>
              <a:rPr lang="es-HN" sz="2000" dirty="0" smtClean="0"/>
              <a:t> </a:t>
            </a:r>
            <a:r>
              <a:rPr lang="es-HN" sz="2000" dirty="0" err="1" smtClean="0"/>
              <a:t>Union</a:t>
            </a:r>
            <a:endParaRPr lang="es-HN" sz="2000" dirty="0"/>
          </a:p>
        </p:txBody>
      </p:sp>
      <p:pic>
        <p:nvPicPr>
          <p:cNvPr id="368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4772025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CuadroTexto"/>
          <p:cNvSpPr txBox="1"/>
          <p:nvPr/>
        </p:nvSpPr>
        <p:spPr>
          <a:xfrm>
            <a:off x="500034" y="2571744"/>
            <a:ext cx="821537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HN" b="1" dirty="0" err="1" smtClean="0"/>
              <a:t>Participating</a:t>
            </a:r>
            <a:r>
              <a:rPr lang="es-HN" b="1" dirty="0" smtClean="0"/>
              <a:t> </a:t>
            </a:r>
            <a:r>
              <a:rPr lang="es-HN" b="1" dirty="0" err="1" smtClean="0"/>
              <a:t>countries</a:t>
            </a:r>
            <a:endParaRPr lang="es-HN" b="1" dirty="0" smtClean="0"/>
          </a:p>
          <a:p>
            <a:r>
              <a:rPr lang="es-HN" dirty="0" smtClean="0"/>
              <a:t>-  </a:t>
            </a:r>
            <a:r>
              <a:rPr lang="es-HN" dirty="0" err="1" smtClean="0"/>
              <a:t>Not</a:t>
            </a:r>
            <a:r>
              <a:rPr lang="es-HN" dirty="0" smtClean="0"/>
              <a:t> </a:t>
            </a:r>
            <a:r>
              <a:rPr lang="es-HN" dirty="0" err="1" smtClean="0"/>
              <a:t>stablished</a:t>
            </a:r>
            <a:r>
              <a:rPr lang="es-HN" dirty="0" smtClean="0"/>
              <a:t> </a:t>
            </a:r>
            <a:r>
              <a:rPr lang="es-HN" dirty="0" err="1" smtClean="0"/>
              <a:t>priorities</a:t>
            </a:r>
            <a:r>
              <a:rPr lang="es-HN" dirty="0" smtClean="0"/>
              <a:t>:</a:t>
            </a:r>
            <a:r>
              <a:rPr lang="es-HN" b="1" dirty="0" smtClean="0"/>
              <a:t> </a:t>
            </a:r>
            <a:r>
              <a:rPr lang="es-HN" dirty="0" err="1"/>
              <a:t>Dominican</a:t>
            </a:r>
            <a:r>
              <a:rPr lang="es-HN" dirty="0"/>
              <a:t> </a:t>
            </a:r>
            <a:r>
              <a:rPr lang="es-HN" dirty="0" err="1"/>
              <a:t>Republic</a:t>
            </a:r>
            <a:r>
              <a:rPr lang="es-HN" dirty="0"/>
              <a:t>, Honduras, </a:t>
            </a:r>
            <a:r>
              <a:rPr lang="es-HN" dirty="0" err="1"/>
              <a:t>Panama</a:t>
            </a:r>
            <a:r>
              <a:rPr lang="es-HN" dirty="0"/>
              <a:t>,</a:t>
            </a:r>
          </a:p>
          <a:p>
            <a:r>
              <a:rPr lang="es-HN" dirty="0" err="1"/>
              <a:t>Mexico</a:t>
            </a:r>
            <a:r>
              <a:rPr lang="es-HN" dirty="0"/>
              <a:t> and Uruguay</a:t>
            </a:r>
            <a:r>
              <a:rPr lang="es-HN" b="1" dirty="0" smtClean="0"/>
              <a:t> </a:t>
            </a:r>
          </a:p>
          <a:p>
            <a:endParaRPr lang="es-HN" b="1" dirty="0"/>
          </a:p>
          <a:p>
            <a:pPr>
              <a:buFontTx/>
              <a:buChar char="-"/>
            </a:pPr>
            <a:r>
              <a:rPr lang="es-HN" b="1" dirty="0" smtClean="0"/>
              <a:t>Argentina</a:t>
            </a:r>
          </a:p>
          <a:p>
            <a:pPr>
              <a:buFontTx/>
              <a:buChar char="-"/>
            </a:pPr>
            <a:r>
              <a:rPr lang="es-HN" b="1" dirty="0" err="1" smtClean="0"/>
              <a:t>Brazil</a:t>
            </a:r>
            <a:endParaRPr lang="es-HN" b="1" dirty="0" smtClean="0"/>
          </a:p>
          <a:p>
            <a:pPr>
              <a:buFontTx/>
              <a:buChar char="-"/>
            </a:pPr>
            <a:r>
              <a:rPr lang="es-HN" b="1" dirty="0" smtClean="0"/>
              <a:t>Costa Rica</a:t>
            </a:r>
          </a:p>
          <a:p>
            <a:pPr>
              <a:buFontTx/>
              <a:buChar char="-"/>
            </a:pPr>
            <a:r>
              <a:rPr lang="es-HN" b="1" dirty="0" smtClean="0"/>
              <a:t>Ecuador</a:t>
            </a:r>
          </a:p>
          <a:p>
            <a:pPr>
              <a:buFontTx/>
              <a:buChar char="-"/>
            </a:pPr>
            <a:r>
              <a:rPr lang="es-HN" b="1" dirty="0" err="1" smtClean="0"/>
              <a:t>Caribbean</a:t>
            </a:r>
            <a:r>
              <a:rPr lang="es-HN" b="1" dirty="0" smtClean="0"/>
              <a:t> Sub-</a:t>
            </a:r>
            <a:r>
              <a:rPr lang="es-HN" b="1" dirty="0" err="1" smtClean="0"/>
              <a:t>region</a:t>
            </a:r>
            <a:endParaRPr lang="es-HN" b="1" dirty="0" smtClean="0"/>
          </a:p>
          <a:p>
            <a:pPr>
              <a:buFontTx/>
              <a:buChar char="-"/>
            </a:pPr>
            <a:r>
              <a:rPr lang="es-HN" b="1" dirty="0" smtClean="0"/>
              <a:t>Guatemala</a:t>
            </a:r>
          </a:p>
          <a:p>
            <a:pPr>
              <a:buFontTx/>
              <a:buChar char="-"/>
            </a:pPr>
            <a:r>
              <a:rPr lang="es-HN" b="1" dirty="0" smtClean="0"/>
              <a:t>Paraguay</a:t>
            </a:r>
          </a:p>
          <a:p>
            <a:pPr>
              <a:buFontTx/>
              <a:buChar char="-"/>
            </a:pPr>
            <a:r>
              <a:rPr lang="es-HN" b="1" dirty="0" err="1" smtClean="0"/>
              <a:t>Peru</a:t>
            </a:r>
            <a:endParaRPr lang="es-HN" b="1" dirty="0" smtClean="0"/>
          </a:p>
          <a:p>
            <a:endParaRPr lang="es-HN" dirty="0"/>
          </a:p>
        </p:txBody>
      </p:sp>
    </p:spTree>
  </p:cSld>
  <p:clrMapOvr>
    <a:masterClrMapping/>
  </p:clrMapOvr>
  <p:transition spd="slow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  <a:solidFill>
            <a:schemeClr val="bg2"/>
          </a:solidFill>
        </p:spPr>
        <p:txBody>
          <a:bodyPr/>
          <a:lstStyle/>
          <a:p>
            <a:r>
              <a:rPr lang="en-GB" b="1" dirty="0" smtClean="0"/>
              <a:t>Activities Planned for 2012-2013</a:t>
            </a:r>
            <a:endParaRPr lang="es-HN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7"/>
          </a:xfrm>
        </p:spPr>
        <p:txBody>
          <a:bodyPr/>
          <a:lstStyle/>
          <a:p>
            <a:pPr>
              <a:buFontTx/>
              <a:buChar char="-"/>
            </a:pPr>
            <a:r>
              <a:rPr lang="en-GB" dirty="0" smtClean="0"/>
              <a:t>Research becomes integral to PAHOs work and resources and outputs are monitored</a:t>
            </a:r>
          </a:p>
          <a:p>
            <a:pPr>
              <a:buFontTx/>
              <a:buChar char="-"/>
            </a:pPr>
            <a:r>
              <a:rPr lang="en-GB" dirty="0" smtClean="0"/>
              <a:t>All research in humans is reviewed by PAHOERC</a:t>
            </a:r>
          </a:p>
          <a:p>
            <a:pPr>
              <a:buFontTx/>
              <a:buChar char="-"/>
            </a:pPr>
            <a:r>
              <a:rPr lang="en-GB" dirty="0" smtClean="0"/>
              <a:t>PASB Staff and country teams have the skill sets to deliver evidence-informed recommendations</a:t>
            </a:r>
          </a:p>
          <a:p>
            <a:pPr>
              <a:buFontTx/>
              <a:buChar char="-"/>
            </a:pPr>
            <a:r>
              <a:rPr lang="en-GB" dirty="0" smtClean="0"/>
              <a:t>Publication of regional and sub-regional priorities for research on key topics</a:t>
            </a:r>
            <a:endParaRPr lang="es-HN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  <a:solidFill>
            <a:schemeClr val="bg2"/>
          </a:solidFill>
        </p:spPr>
        <p:txBody>
          <a:bodyPr/>
          <a:lstStyle/>
          <a:p>
            <a:r>
              <a:rPr lang="en-GB" b="1" dirty="0" smtClean="0"/>
              <a:t>Future Developments</a:t>
            </a:r>
            <a:endParaRPr lang="es-HN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631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FontTx/>
              <a:buChar char="-"/>
            </a:pPr>
            <a:r>
              <a:rPr lang="en-GB" sz="3600" dirty="0" smtClean="0"/>
              <a:t>Convene donors and development agencies seeking to fund priority areas</a:t>
            </a:r>
          </a:p>
          <a:p>
            <a:pPr>
              <a:spcBef>
                <a:spcPts val="0"/>
              </a:spcBef>
              <a:spcAft>
                <a:spcPts val="1200"/>
              </a:spcAft>
              <a:buFontTx/>
              <a:buChar char="-"/>
            </a:pPr>
            <a:r>
              <a:rPr lang="en-GB" sz="3600" dirty="0" smtClean="0"/>
              <a:t>Having consistent meaningful data about health research systems</a:t>
            </a:r>
          </a:p>
          <a:p>
            <a:pPr>
              <a:spcBef>
                <a:spcPts val="0"/>
              </a:spcBef>
              <a:spcAft>
                <a:spcPts val="1200"/>
              </a:spcAft>
              <a:buFontTx/>
              <a:buChar char="-"/>
            </a:pPr>
            <a:r>
              <a:rPr lang="en-GB" sz="3600" dirty="0" smtClean="0"/>
              <a:t>Understand all the routes, processes and capacities</a:t>
            </a:r>
            <a:endParaRPr lang="es-HN" sz="3600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  <a:solidFill>
            <a:schemeClr val="bg2"/>
          </a:solidFill>
        </p:spPr>
        <p:txBody>
          <a:bodyPr/>
          <a:lstStyle/>
          <a:p>
            <a:r>
              <a:rPr lang="en-GB" b="1" dirty="0" smtClean="0"/>
              <a:t>Key Issues</a:t>
            </a:r>
            <a:endParaRPr lang="es-HN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71472" y="1214422"/>
            <a:ext cx="8286808" cy="4686319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GB" dirty="0" smtClean="0"/>
              <a:t>How to better organize PAHO’s research coordination? Does the location in the organizational structure matter?</a:t>
            </a:r>
          </a:p>
          <a:p>
            <a:pPr marL="514350" indent="-514350">
              <a:buAutoNum type="arabicPeriod"/>
            </a:pPr>
            <a:r>
              <a:rPr lang="en-GB" dirty="0" smtClean="0"/>
              <a:t>How to better engage development and funding agencies with different agendas in financing key research? </a:t>
            </a:r>
          </a:p>
          <a:p>
            <a:pPr marL="514350" indent="-514350">
              <a:buAutoNum type="arabicPeriod"/>
            </a:pPr>
            <a:r>
              <a:rPr lang="en-GB" dirty="0" smtClean="0"/>
              <a:t>How to promote public engagement, monitoring and evaluation and better accountability on research for health?</a:t>
            </a:r>
            <a:endParaRPr lang="es-HN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88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en-US" sz="3600" b="1" smtClean="0"/>
              <a:t>Agendas for health research in the Region</a:t>
            </a:r>
            <a:endParaRPr lang="es-HN" sz="3600" b="1" smtClean="0"/>
          </a:p>
        </p:txBody>
      </p:sp>
      <p:sp>
        <p:nvSpPr>
          <p:cNvPr id="3075" name="2 Marcador de contenido"/>
          <p:cNvSpPr>
            <a:spLocks noGrp="1"/>
          </p:cNvSpPr>
          <p:nvPr>
            <p:ph idx="1"/>
          </p:nvPr>
        </p:nvSpPr>
        <p:spPr>
          <a:xfrm>
            <a:off x="3571868" y="1000108"/>
            <a:ext cx="5329238" cy="564360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es-HN" sz="3000" b="1" dirty="0" err="1" smtClean="0"/>
              <a:t>Governance</a:t>
            </a:r>
            <a:endParaRPr lang="es-HN" sz="3000" b="1" dirty="0" smtClean="0"/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es-HN" sz="3000" b="1" dirty="0" smtClean="0"/>
              <a:t>	</a:t>
            </a:r>
            <a:r>
              <a:rPr lang="es-HN" sz="3000" dirty="0" smtClean="0"/>
              <a:t>P</a:t>
            </a:r>
            <a:r>
              <a:rPr lang="en-US" sz="2800" dirty="0" err="1" smtClean="0"/>
              <a:t>rocesses</a:t>
            </a:r>
            <a:r>
              <a:rPr lang="en-US" sz="2800" dirty="0" smtClean="0"/>
              <a:t> for collective action that structure the interaction between actors, process dynamics, and the rules of the game (formal and informal), with which a society determines its behaviors and makes and implements its decisions.</a:t>
            </a:r>
            <a:endParaRPr lang="es-HN" sz="3000" dirty="0" smtClean="0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071546"/>
            <a:ext cx="3152775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  <a:solidFill>
            <a:schemeClr val="bg2"/>
          </a:solidFill>
        </p:spPr>
        <p:txBody>
          <a:bodyPr/>
          <a:lstStyle/>
          <a:p>
            <a:r>
              <a:rPr lang="en-GB" b="1" dirty="0" smtClean="0"/>
              <a:t>Key Issues</a:t>
            </a:r>
            <a:endParaRPr lang="es-HN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71472" y="1214422"/>
            <a:ext cx="8286808" cy="4686319"/>
          </a:xfrm>
        </p:spPr>
        <p:txBody>
          <a:bodyPr/>
          <a:lstStyle/>
          <a:p>
            <a:pPr marL="514350" indent="-514350">
              <a:buAutoNum type="arabicPeriod" startAt="4"/>
            </a:pPr>
            <a:r>
              <a:rPr lang="en-GB" dirty="0" smtClean="0"/>
              <a:t>What is needed to find common ground in the research funding proposals (CEWG) and </a:t>
            </a:r>
            <a:r>
              <a:rPr lang="en-GB" b="1" dirty="0" smtClean="0"/>
              <a:t>how to reconcile the needs of countries with a strong research culture versus those with the need to develop</a:t>
            </a:r>
            <a:r>
              <a:rPr lang="en-GB" dirty="0" smtClean="0"/>
              <a:t>? </a:t>
            </a:r>
          </a:p>
          <a:p>
            <a:pPr marL="514350" indent="-514350">
              <a:buNone/>
            </a:pPr>
            <a:r>
              <a:rPr lang="en-GB" dirty="0" smtClean="0"/>
              <a:t>	</a:t>
            </a:r>
            <a:r>
              <a:rPr lang="en-GB" b="1" dirty="0" smtClean="0"/>
              <a:t>What kind of efforts should countries be sponsoring considering their research capacities?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HN"/>
          </a:p>
        </p:txBody>
      </p:sp>
      <p:pic>
        <p:nvPicPr>
          <p:cNvPr id="34818" name="Picture 2" descr="F:\Fotos_XIX Jornada Cientifica_2012\Art for Research\ArtResearch_JCientif_Honduras_Sept2012_1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494216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0" y="5929330"/>
            <a:ext cx="914400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HN" b="1" dirty="0" smtClean="0"/>
              <a:t>XIX Jornada Científica y VI Congreso de Investigación de las Ciencias de la Salud, Facultad de Ciencias Médicas, UNAH</a:t>
            </a:r>
          </a:p>
          <a:p>
            <a:pPr algn="ctr"/>
            <a:r>
              <a:rPr lang="es-HN" b="1" dirty="0" smtClean="0"/>
              <a:t>Tegucigalpa, HONDURAS, Septiembre 19 – 21, 2012</a:t>
            </a:r>
            <a:endParaRPr lang="es-HN" b="1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88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en-US" sz="3600" b="1" smtClean="0"/>
              <a:t>Agendas for health research in the Region</a:t>
            </a:r>
            <a:endParaRPr lang="es-HN" sz="3600" b="1" smtClean="0"/>
          </a:p>
        </p:txBody>
      </p:sp>
      <p:sp>
        <p:nvSpPr>
          <p:cNvPr id="3075" name="2 Marcador de contenido"/>
          <p:cNvSpPr>
            <a:spLocks noGrp="1"/>
          </p:cNvSpPr>
          <p:nvPr>
            <p:ph idx="1"/>
          </p:nvPr>
        </p:nvSpPr>
        <p:spPr>
          <a:xfrm>
            <a:off x="3571868" y="1000108"/>
            <a:ext cx="5329238" cy="564360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es-HN" sz="3000" b="1" dirty="0" err="1" smtClean="0"/>
              <a:t>Governance</a:t>
            </a:r>
            <a:endParaRPr lang="es-HN" sz="3000" b="1" dirty="0" smtClean="0"/>
          </a:p>
          <a:p>
            <a:pPr marL="265113" indent="-265113">
              <a:spcBef>
                <a:spcPts val="0"/>
              </a:spcBef>
              <a:spcAft>
                <a:spcPts val="1200"/>
              </a:spcAft>
            </a:pPr>
            <a:r>
              <a:rPr lang="en-US" sz="3000" dirty="0" smtClean="0"/>
              <a:t>Mainstay of robust national health research systems</a:t>
            </a:r>
          </a:p>
          <a:p>
            <a:pPr marL="265113" indent="-265113">
              <a:spcBef>
                <a:spcPts val="0"/>
              </a:spcBef>
              <a:spcAft>
                <a:spcPts val="1200"/>
              </a:spcAft>
            </a:pPr>
            <a:r>
              <a:rPr lang="en-US" sz="3000" dirty="0" smtClean="0"/>
              <a:t>Essential part of all organizations and institutions involved in research for health</a:t>
            </a:r>
          </a:p>
          <a:p>
            <a:pPr marL="265113" indent="-265113">
              <a:spcBef>
                <a:spcPts val="0"/>
              </a:spcBef>
              <a:spcAft>
                <a:spcPts val="1200"/>
              </a:spcAft>
            </a:pPr>
            <a:r>
              <a:rPr lang="en-US" sz="3000" dirty="0" smtClean="0"/>
              <a:t>Steers the research agenda, promotes efficiencies, minimizes duplication and encourages effective shared leadership. </a:t>
            </a:r>
            <a:endParaRPr lang="es-HN" sz="3000" dirty="0" smtClean="0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071546"/>
            <a:ext cx="3152775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928670"/>
          </a:xfrm>
          <a:solidFill>
            <a:schemeClr val="bg2"/>
          </a:solidFill>
        </p:spPr>
        <p:txBody>
          <a:bodyPr/>
          <a:lstStyle/>
          <a:p>
            <a:r>
              <a:rPr lang="es-HN" dirty="0" err="1" smtClean="0"/>
              <a:t>Activities</a:t>
            </a:r>
            <a:r>
              <a:rPr lang="es-HN" dirty="0" smtClean="0"/>
              <a:t> </a:t>
            </a:r>
            <a:r>
              <a:rPr lang="es-HN" dirty="0" err="1" smtClean="0"/>
              <a:t>undertaken</a:t>
            </a:r>
            <a:r>
              <a:rPr lang="es-HN" dirty="0" smtClean="0"/>
              <a:t> 2011-2012</a:t>
            </a:r>
            <a:endParaRPr lang="es-HN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5357850"/>
          </a:xfrm>
        </p:spPr>
        <p:txBody>
          <a:bodyPr/>
          <a:lstStyle/>
          <a:p>
            <a:r>
              <a:rPr lang="en-GB" b="1" dirty="0" smtClean="0"/>
              <a:t>1.1  Strengthen capacities at PASB</a:t>
            </a:r>
          </a:p>
          <a:p>
            <a:r>
              <a:rPr lang="en-GB" b="1" dirty="0" smtClean="0"/>
              <a:t>1.2 Assist Member States in developing appropriate research governance structures</a:t>
            </a:r>
          </a:p>
          <a:p>
            <a:r>
              <a:rPr lang="en-GB" b="1" dirty="0" smtClean="0"/>
              <a:t>1.3. Support countries in developing strategies and action plans to implement and articulate policies for research for health and innovation</a:t>
            </a:r>
          </a:p>
          <a:p>
            <a:r>
              <a:rPr lang="en-GB" b="1" dirty="0" smtClean="0"/>
              <a:t>1.4 Foster an appreciation, at the political level, of the value of research in accelerating health improvements and development</a:t>
            </a:r>
          </a:p>
          <a:p>
            <a:endParaRPr lang="en-GB" b="1" dirty="0" smtClean="0"/>
          </a:p>
          <a:p>
            <a:endParaRPr lang="en-GB" b="1" dirty="0" smtClean="0"/>
          </a:p>
          <a:p>
            <a:endParaRPr lang="en-GB" b="1" dirty="0" smtClean="0"/>
          </a:p>
          <a:p>
            <a:endParaRPr lang="en-GB" b="1" dirty="0" smtClean="0"/>
          </a:p>
          <a:p>
            <a:endParaRPr lang="es-HN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928670"/>
          </a:xfrm>
          <a:solidFill>
            <a:schemeClr val="bg2"/>
          </a:solidFill>
        </p:spPr>
        <p:txBody>
          <a:bodyPr/>
          <a:lstStyle/>
          <a:p>
            <a:r>
              <a:rPr lang="es-HN" dirty="0" err="1" smtClean="0"/>
              <a:t>Activities</a:t>
            </a:r>
            <a:r>
              <a:rPr lang="es-HN" dirty="0" smtClean="0"/>
              <a:t> </a:t>
            </a:r>
            <a:r>
              <a:rPr lang="es-HN" dirty="0" err="1" smtClean="0"/>
              <a:t>undertaken</a:t>
            </a:r>
            <a:r>
              <a:rPr lang="es-HN" dirty="0" smtClean="0"/>
              <a:t> 2011-2012</a:t>
            </a:r>
            <a:endParaRPr lang="es-HN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4643470"/>
          </a:xfrm>
        </p:spPr>
        <p:txBody>
          <a:bodyPr/>
          <a:lstStyle/>
          <a:p>
            <a:pPr>
              <a:buNone/>
            </a:pPr>
            <a:r>
              <a:rPr lang="en-GB" b="1" dirty="0" smtClean="0"/>
              <a:t>1.5 Help governments increase their capacity</a:t>
            </a:r>
          </a:p>
          <a:p>
            <a:pPr>
              <a:buNone/>
            </a:pPr>
            <a:r>
              <a:rPr lang="en-GB" b="1" dirty="0" smtClean="0"/>
              <a:t>1.6 Work with Member States to strengthen research </a:t>
            </a:r>
          </a:p>
          <a:p>
            <a:pPr>
              <a:buNone/>
            </a:pPr>
            <a:r>
              <a:rPr lang="en-GB" b="1" dirty="0" smtClean="0"/>
              <a:t> </a:t>
            </a:r>
          </a:p>
          <a:p>
            <a:endParaRPr lang="en-GB" b="1" dirty="0" smtClean="0"/>
          </a:p>
          <a:p>
            <a:endParaRPr lang="en-GB" b="1" dirty="0" smtClean="0"/>
          </a:p>
          <a:p>
            <a:endParaRPr lang="en-GB" b="1" dirty="0" smtClean="0"/>
          </a:p>
          <a:p>
            <a:endParaRPr lang="en-GB" b="1" dirty="0" smtClean="0"/>
          </a:p>
          <a:p>
            <a:endParaRPr lang="es-HN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r>
              <a:rPr lang="es-HN" dirty="0" err="1" smtClean="0"/>
              <a:t>Activities</a:t>
            </a:r>
            <a:r>
              <a:rPr lang="es-HN" dirty="0" smtClean="0"/>
              <a:t> </a:t>
            </a:r>
            <a:r>
              <a:rPr lang="es-HN" dirty="0" err="1" smtClean="0"/>
              <a:t>undertaken</a:t>
            </a:r>
            <a:r>
              <a:rPr lang="es-HN" dirty="0" smtClean="0"/>
              <a:t> 2011-2012</a:t>
            </a:r>
            <a:endParaRPr lang="es-HN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b="1" dirty="0" smtClean="0"/>
              <a:t>1.1  Strengthen capacities at PASB</a:t>
            </a:r>
          </a:p>
          <a:p>
            <a:pPr>
              <a:buFontTx/>
              <a:buChar char="-"/>
            </a:pPr>
            <a:r>
              <a:rPr lang="en-GB" dirty="0" smtClean="0"/>
              <a:t>PASB entities receive reports informing about their research resources and outputs</a:t>
            </a:r>
            <a:endParaRPr lang="en-GB" b="1" dirty="0" smtClean="0"/>
          </a:p>
          <a:p>
            <a:pPr>
              <a:buFontTx/>
              <a:buChar char="-"/>
            </a:pPr>
            <a:r>
              <a:rPr lang="en-GB" dirty="0" smtClean="0"/>
              <a:t>All research in humans is reviewed by PAHOERC</a:t>
            </a:r>
            <a:endParaRPr lang="en-GB" b="1" dirty="0" smtClean="0"/>
          </a:p>
          <a:p>
            <a:pPr>
              <a:buFontTx/>
              <a:buChar char="-"/>
            </a:pPr>
            <a:r>
              <a:rPr lang="en-US" dirty="0" smtClean="0"/>
              <a:t>Work with Human Resources Management to integrate research capacity</a:t>
            </a:r>
            <a:endParaRPr lang="en-GB" b="1" dirty="0" smtClean="0"/>
          </a:p>
          <a:p>
            <a:pPr>
              <a:buFontTx/>
              <a:buChar char="-"/>
            </a:pPr>
            <a:endParaRPr lang="es-HN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  <a:solidFill>
            <a:schemeClr val="bg2"/>
          </a:solidFill>
        </p:spPr>
        <p:txBody>
          <a:bodyPr/>
          <a:lstStyle/>
          <a:p>
            <a:r>
              <a:rPr lang="es-HN" dirty="0" err="1" smtClean="0"/>
              <a:t>Activities</a:t>
            </a:r>
            <a:r>
              <a:rPr lang="es-HN" dirty="0" smtClean="0"/>
              <a:t> </a:t>
            </a:r>
            <a:r>
              <a:rPr lang="es-HN" dirty="0" err="1" smtClean="0"/>
              <a:t>undertaken</a:t>
            </a:r>
            <a:r>
              <a:rPr lang="es-HN" dirty="0" smtClean="0"/>
              <a:t> 2011-2012</a:t>
            </a:r>
            <a:endParaRPr lang="es-HN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28734"/>
          </a:xfrm>
        </p:spPr>
        <p:txBody>
          <a:bodyPr/>
          <a:lstStyle/>
          <a:p>
            <a:pPr>
              <a:buNone/>
            </a:pPr>
            <a:r>
              <a:rPr lang="en-GB" b="1" dirty="0" smtClean="0"/>
              <a:t>1.2 Assist Member States in developing appropriate research governance structures </a:t>
            </a:r>
          </a:p>
          <a:p>
            <a:pPr>
              <a:buFontTx/>
              <a:buChar char="-"/>
            </a:pPr>
            <a:endParaRPr lang="es-HN" dirty="0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3000372"/>
            <a:ext cx="3574407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3071810"/>
            <a:ext cx="2857520" cy="3238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  <a:solidFill>
            <a:schemeClr val="bg2"/>
          </a:solidFill>
        </p:spPr>
        <p:txBody>
          <a:bodyPr/>
          <a:lstStyle/>
          <a:p>
            <a:r>
              <a:rPr lang="es-HN" dirty="0" err="1" smtClean="0"/>
              <a:t>Activities</a:t>
            </a:r>
            <a:r>
              <a:rPr lang="es-HN" dirty="0" smtClean="0"/>
              <a:t> </a:t>
            </a:r>
            <a:r>
              <a:rPr lang="es-HN" dirty="0" err="1" smtClean="0"/>
              <a:t>undertaken</a:t>
            </a:r>
            <a:r>
              <a:rPr lang="es-HN" dirty="0" smtClean="0"/>
              <a:t> 2011-2012</a:t>
            </a:r>
            <a:endParaRPr lang="es-HN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43443"/>
          </a:xfrm>
        </p:spPr>
        <p:txBody>
          <a:bodyPr/>
          <a:lstStyle/>
          <a:p>
            <a:pPr>
              <a:buNone/>
            </a:pPr>
            <a:r>
              <a:rPr lang="en-GB" b="1" dirty="0" smtClean="0"/>
              <a:t>1.3. Support countries in developing strategies and action plans to implement and articulate policies for research for health and innovation</a:t>
            </a:r>
          </a:p>
          <a:p>
            <a:pPr>
              <a:buFontTx/>
              <a:buChar char="-"/>
            </a:pPr>
            <a:r>
              <a:rPr lang="en-GB" dirty="0" smtClean="0"/>
              <a:t>Sustained efforts to develop, implement and update policies and agendas</a:t>
            </a:r>
          </a:p>
          <a:p>
            <a:pPr>
              <a:buFontTx/>
              <a:buChar char="-"/>
            </a:pPr>
            <a:r>
              <a:rPr lang="en-GB" dirty="0" smtClean="0"/>
              <a:t>COMISCA</a:t>
            </a:r>
          </a:p>
          <a:p>
            <a:pPr>
              <a:buFontTx/>
              <a:buChar char="-"/>
            </a:pPr>
            <a:r>
              <a:rPr lang="en-GB" dirty="0" err="1" smtClean="0"/>
              <a:t>Equidad</a:t>
            </a:r>
            <a:r>
              <a:rPr lang="en-GB" dirty="0" smtClean="0"/>
              <a:t> Listserv</a:t>
            </a:r>
            <a:endParaRPr lang="es-HN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  <a:solidFill>
            <a:schemeClr val="bg2"/>
          </a:solidFill>
        </p:spPr>
        <p:txBody>
          <a:bodyPr/>
          <a:lstStyle/>
          <a:p>
            <a:r>
              <a:rPr lang="es-HN" dirty="0" err="1" smtClean="0"/>
              <a:t>Activities</a:t>
            </a:r>
            <a:r>
              <a:rPr lang="es-HN" dirty="0" smtClean="0"/>
              <a:t> </a:t>
            </a:r>
            <a:r>
              <a:rPr lang="es-HN" dirty="0" err="1" smtClean="0"/>
              <a:t>undertaken</a:t>
            </a:r>
            <a:r>
              <a:rPr lang="es-HN" dirty="0" smtClean="0"/>
              <a:t> 2011-2012</a:t>
            </a:r>
            <a:endParaRPr lang="es-HN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3"/>
          </a:xfrm>
        </p:spPr>
        <p:txBody>
          <a:bodyPr/>
          <a:lstStyle/>
          <a:p>
            <a:pPr>
              <a:buNone/>
            </a:pPr>
            <a:r>
              <a:rPr lang="en-GB" b="1" dirty="0" smtClean="0"/>
              <a:t>1.4 Foster an appreciation, at the political level, of the value of research in accelerating health improvements and development</a:t>
            </a:r>
          </a:p>
          <a:p>
            <a:pPr>
              <a:buFontTx/>
              <a:buChar char="-"/>
            </a:pPr>
            <a:r>
              <a:rPr lang="en-GB" dirty="0" smtClean="0"/>
              <a:t>Analysis of financial flows </a:t>
            </a:r>
          </a:p>
          <a:p>
            <a:pPr>
              <a:buFontTx/>
              <a:buChar char="-"/>
            </a:pPr>
            <a:r>
              <a:rPr lang="en-GB" dirty="0" smtClean="0"/>
              <a:t>CEWG (Consultative Expert Working Group) discussions</a:t>
            </a:r>
          </a:p>
          <a:p>
            <a:pPr>
              <a:buFontTx/>
              <a:buChar char="-"/>
            </a:pPr>
            <a:r>
              <a:rPr lang="en-GB" dirty="0" smtClean="0"/>
              <a:t>Art for research exhibitions</a:t>
            </a:r>
          </a:p>
          <a:p>
            <a:pPr>
              <a:buFontTx/>
              <a:buChar char="-"/>
            </a:pPr>
            <a:r>
              <a:rPr lang="en-GB" dirty="0" smtClean="0"/>
              <a:t>Research grants mobilization</a:t>
            </a:r>
            <a:endParaRPr lang="es-HN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1236</TotalTime>
  <Words>743</Words>
  <Application>Microsoft Office PowerPoint</Application>
  <PresentationFormat>On-screen Show (4:3)</PresentationFormat>
  <Paragraphs>108</Paragraphs>
  <Slides>21</Slides>
  <Notes>2</Notes>
  <HiddenSlides>5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Tema de Office</vt:lpstr>
      <vt:lpstr>Governance  Strengthen research governance and promote the definition of research agendas</vt:lpstr>
      <vt:lpstr>Agendas for health research in the Region</vt:lpstr>
      <vt:lpstr>Agendas for health research in the Region</vt:lpstr>
      <vt:lpstr>Activities undertaken 2011-2012</vt:lpstr>
      <vt:lpstr>Activities undertaken 2011-2012</vt:lpstr>
      <vt:lpstr>Activities undertaken 2011-2012</vt:lpstr>
      <vt:lpstr>Activities undertaken 2011-2012</vt:lpstr>
      <vt:lpstr>Activities undertaken 2011-2012</vt:lpstr>
      <vt:lpstr>Activities undertaken 2011-2012</vt:lpstr>
      <vt:lpstr>Activities undertaken 2011-2012</vt:lpstr>
      <vt:lpstr>Activities undertaken 2011-2012</vt:lpstr>
      <vt:lpstr>Activities undertaken 2011-2012</vt:lpstr>
      <vt:lpstr>Agendas for Research</vt:lpstr>
      <vt:lpstr>Comparing national health research priorities setting methods and characteristics in Latin America and the Caribbean countries. DRAFT PAPER.  Ludovic Reveiz, Vanessa Elias. PAHO.</vt:lpstr>
      <vt:lpstr>Comparing national health research priorities setting methods and characteristics in Latin America and the Caribbean countries. DRAFT PAPER.  Ludovic Reveiz, Vanessa Elias. PAHO.</vt:lpstr>
      <vt:lpstr>Proyecto EU-LAC HEALTH COHRED European Union</vt:lpstr>
      <vt:lpstr>Activities Planned for 2012-2013</vt:lpstr>
      <vt:lpstr>Future Developments</vt:lpstr>
      <vt:lpstr>Key Issues</vt:lpstr>
      <vt:lpstr>Key Issues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Introduction to the agendas for research in the Region</dc:title>
  <dc:creator>Alger</dc:creator>
  <cp:lastModifiedBy>Villanueva, Mrs. Eleana (WDC)</cp:lastModifiedBy>
  <cp:revision>85</cp:revision>
  <dcterms:created xsi:type="dcterms:W3CDTF">2011-10-09T01:32:49Z</dcterms:created>
  <dcterms:modified xsi:type="dcterms:W3CDTF">2013-01-08T15:44:45Z</dcterms:modified>
</cp:coreProperties>
</file>