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tags/tag168.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Default Extension="gif" ContentType="image/gif"/>
  <Override PartName="/ppt/notesSlides/notesSlide8.xml" ContentType="application/vnd.openxmlformats-officedocument.presentationml.notesSlide+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charts/chart4.xml" ContentType="application/vnd.openxmlformats-officedocument.drawingml.chart+xml"/>
  <Override PartName="/ppt/tags/tag146.xml" ContentType="application/vnd.openxmlformats-officedocument.presentationml.tags+xml"/>
  <Override PartName="/ppt/tags/tag16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handoutMasterIdLst>
    <p:handoutMasterId r:id="rId22"/>
  </p:handoutMasterIdLst>
  <p:sldIdLst>
    <p:sldId id="716" r:id="rId2"/>
    <p:sldId id="920" r:id="rId3"/>
    <p:sldId id="937" r:id="rId4"/>
    <p:sldId id="959" r:id="rId5"/>
    <p:sldId id="962" r:id="rId6"/>
    <p:sldId id="969" r:id="rId7"/>
    <p:sldId id="963" r:id="rId8"/>
    <p:sldId id="971" r:id="rId9"/>
    <p:sldId id="974" r:id="rId10"/>
    <p:sldId id="966" r:id="rId11"/>
    <p:sldId id="967" r:id="rId12"/>
    <p:sldId id="951" r:id="rId13"/>
    <p:sldId id="953" r:id="rId14"/>
    <p:sldId id="970" r:id="rId15"/>
    <p:sldId id="955" r:id="rId16"/>
    <p:sldId id="968" r:id="rId17"/>
    <p:sldId id="927" r:id="rId18"/>
    <p:sldId id="979" r:id="rId19"/>
    <p:sldId id="981" r:id="rId20"/>
  </p:sldIdLst>
  <p:sldSz cx="9601200" cy="6858000"/>
  <p:notesSz cx="6858000" cy="9296400"/>
  <p:custDataLst>
    <p:tags r:id="rId23"/>
  </p:custDataLst>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C7"/>
    <a:srgbClr val="3F7D5D"/>
    <a:srgbClr val="CCFFFF"/>
    <a:srgbClr val="97BDA1"/>
    <a:srgbClr val="CBE6DA"/>
    <a:srgbClr val="A2D2CC"/>
    <a:srgbClr val="CCECFF"/>
    <a:srgbClr val="EAE9B5"/>
    <a:srgbClr val="AFF3AF"/>
    <a:srgbClr val="D0F8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8" autoAdjust="0"/>
    <p:restoredTop sz="81571" autoAdjust="0"/>
  </p:normalViewPr>
  <p:slideViewPr>
    <p:cSldViewPr snapToGrid="0">
      <p:cViewPr>
        <p:scale>
          <a:sx n="66" d="100"/>
          <a:sy n="66" d="100"/>
        </p:scale>
        <p:origin x="-1032" y="-72"/>
      </p:cViewPr>
      <p:guideLst>
        <p:guide orient="horz" pos="2892"/>
        <p:guide orient="horz" pos="1173"/>
        <p:guide orient="horz" pos="3154"/>
        <p:guide orient="horz" pos="3744"/>
        <p:guide orient="horz" pos="3648"/>
        <p:guide orient="horz" pos="2400"/>
        <p:guide orient="horz" pos="2320"/>
        <p:guide orient="horz" pos="1596"/>
        <p:guide pos="170"/>
        <p:guide pos="4914"/>
        <p:guide pos="591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420" y="4062"/>
      </p:cViewPr>
      <p:guideLst>
        <p:guide orient="horz" pos="2928"/>
        <p:guide pos="2160"/>
      </p:guideLst>
    </p:cSldViewPr>
  </p:notesViewPr>
  <p:gridSpacing cx="468172800" cy="468172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teaceves\Documents\My%20Dropbox\Rockefeller%20Foundation\New%20UHC\Health%20Spending%20from%201995-200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1.0752688172042998E-3"/>
          <c:y val="1.2447506561679792E-2"/>
          <c:w val="0.97621603637573462"/>
          <c:h val="0.98755249343832019"/>
        </c:manualLayout>
      </c:layout>
      <c:pieChart>
        <c:varyColors val="1"/>
        <c:ser>
          <c:idx val="0"/>
          <c:order val="0"/>
          <c:explosion val="25"/>
          <c:dPt>
            <c:idx val="0"/>
            <c:spPr>
              <a:solidFill>
                <a:schemeClr val="accent1">
                  <a:lumMod val="20000"/>
                  <a:lumOff val="80000"/>
                </a:schemeClr>
              </a:solidFill>
              <a:ln>
                <a:solidFill>
                  <a:schemeClr val="tx2"/>
                </a:solidFill>
              </a:ln>
            </c:spPr>
          </c:dPt>
          <c:val>
            <c:numRef>
              <c:f>Sheet1!$E$6:$E$7</c:f>
              <c:numCache>
                <c:formatCode>General</c:formatCode>
                <c:ptCount val="2"/>
                <c:pt idx="0">
                  <c:v>6000</c:v>
                </c:pt>
                <c:pt idx="1">
                  <c:v>25</c:v>
                </c:pt>
              </c:numCache>
            </c:numRef>
          </c:val>
        </c:ser>
        <c:firstSliceAng val="60"/>
      </c:pieChart>
      <c:spPr>
        <a:solidFill>
          <a:schemeClr val="bg1"/>
        </a:solidFill>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nchor="t" anchorCtr="0"/>
          <a:lstStyle/>
          <a:p>
            <a:pPr>
              <a:defRPr/>
            </a:pPr>
            <a:r>
              <a:rPr lang="en-US"/>
              <a:t>Health Spending for 80 countries from 1995-2006</a:t>
            </a:r>
          </a:p>
        </c:rich>
      </c:tx>
      <c:layout>
        <c:manualLayout>
          <c:xMode val="edge"/>
          <c:yMode val="edge"/>
          <c:x val="0.16327898478897859"/>
          <c:y val="1.2213732627287701E-2"/>
        </c:manualLayout>
      </c:layout>
    </c:title>
    <c:plotArea>
      <c:layout>
        <c:manualLayout>
          <c:layoutTarget val="inner"/>
          <c:xMode val="edge"/>
          <c:yMode val="edge"/>
          <c:x val="0.10681487730700318"/>
          <c:y val="9.9474044911053078E-2"/>
          <c:w val="0.64795452651751972"/>
          <c:h val="0.77360887295306391"/>
        </c:manualLayout>
      </c:layout>
      <c:scatterChart>
        <c:scatterStyle val="smoothMarker"/>
        <c:ser>
          <c:idx val="0"/>
          <c:order val="0"/>
          <c:tx>
            <c:v>Algeria</c:v>
          </c:tx>
          <c:marker>
            <c:symbol val="none"/>
          </c:marker>
          <c:xVal>
            <c:numRef>
              <c:f>THEandGDP!$N$3:$Y$3</c:f>
              <c:numCache>
                <c:formatCode>General</c:formatCode>
                <c:ptCount val="12"/>
                <c:pt idx="0">
                  <c:v>1.7323937598229651</c:v>
                </c:pt>
                <c:pt idx="1">
                  <c:v>1.7242758696007943</c:v>
                </c:pt>
                <c:pt idx="2">
                  <c:v>1.7634279935629358</c:v>
                </c:pt>
                <c:pt idx="3">
                  <c:v>1.8195439355418701</c:v>
                </c:pt>
                <c:pt idx="4">
                  <c:v>1.7853298350107658</c:v>
                </c:pt>
                <c:pt idx="5">
                  <c:v>1.7993405494535821</c:v>
                </c:pt>
                <c:pt idx="6">
                  <c:v>1.8325089127062402</c:v>
                </c:pt>
                <c:pt idx="7">
                  <c:v>1.8260748027008264</c:v>
                </c:pt>
                <c:pt idx="8">
                  <c:v>1.880813592280792</c:v>
                </c:pt>
                <c:pt idx="9">
                  <c:v>1.9867717342662505</c:v>
                </c:pt>
                <c:pt idx="10">
                  <c:v>2.0334237554869614</c:v>
                </c:pt>
                <c:pt idx="11">
                  <c:v>2.0899051114393981</c:v>
                </c:pt>
              </c:numCache>
            </c:numRef>
          </c:xVal>
          <c:yVal>
            <c:numRef>
              <c:f>THEandGDP!$AN$3:$AY$3</c:f>
              <c:numCache>
                <c:formatCode>0.00</c:formatCode>
                <c:ptCount val="12"/>
                <c:pt idx="0">
                  <c:v>3.1758430612330804</c:v>
                </c:pt>
                <c:pt idx="1">
                  <c:v>3.2157076052837588</c:v>
                </c:pt>
                <c:pt idx="2">
                  <c:v>3.2197762230808777</c:v>
                </c:pt>
                <c:pt idx="3">
                  <c:v>3.213010119474156</c:v>
                </c:pt>
                <c:pt idx="4">
                  <c:v>3.2122065211135737</c:v>
                </c:pt>
                <c:pt idx="5">
                  <c:v>3.2552751591170304</c:v>
                </c:pt>
                <c:pt idx="6">
                  <c:v>3.248677625970525</c:v>
                </c:pt>
                <c:pt idx="7">
                  <c:v>3.2577131251000191</c:v>
                </c:pt>
                <c:pt idx="8">
                  <c:v>3.3285545093710684</c:v>
                </c:pt>
                <c:pt idx="9">
                  <c:v>3.4211079887838847</c:v>
                </c:pt>
                <c:pt idx="10">
                  <c:v>3.4964898752131734</c:v>
                </c:pt>
                <c:pt idx="11">
                  <c:v>3.5403381105318878</c:v>
                </c:pt>
              </c:numCache>
            </c:numRef>
          </c:yVal>
          <c:smooth val="1"/>
        </c:ser>
        <c:ser>
          <c:idx val="1"/>
          <c:order val="1"/>
          <c:tx>
            <c:v>Argentina</c:v>
          </c:tx>
          <c:marker>
            <c:symbol val="none"/>
          </c:marker>
          <c:xVal>
            <c:numRef>
              <c:f>THEandGDP!$N$4:$Y$4</c:f>
              <c:numCache>
                <c:formatCode>General</c:formatCode>
                <c:ptCount val="12"/>
                <c:pt idx="0">
                  <c:v>2.7895807121644407</c:v>
                </c:pt>
                <c:pt idx="1">
                  <c:v>2.7916906490201181</c:v>
                </c:pt>
                <c:pt idx="2">
                  <c:v>2.8254261177678233</c:v>
                </c:pt>
                <c:pt idx="3">
                  <c:v>2.8369567370595421</c:v>
                </c:pt>
                <c:pt idx="4">
                  <c:v>2.8494194137968893</c:v>
                </c:pt>
                <c:pt idx="5">
                  <c:v>2.8382192219076257</c:v>
                </c:pt>
                <c:pt idx="6">
                  <c:v>2.8369567370595421</c:v>
                </c:pt>
                <c:pt idx="7">
                  <c:v>2.3820170425748683</c:v>
                </c:pt>
                <c:pt idx="8">
                  <c:v>2.4517864355242769</c:v>
                </c:pt>
                <c:pt idx="9">
                  <c:v>2.5831987739686242</c:v>
                </c:pt>
                <c:pt idx="10">
                  <c:v>2.6848453616444132</c:v>
                </c:pt>
                <c:pt idx="11">
                  <c:v>2.7411515988517947</c:v>
                </c:pt>
              </c:numCache>
            </c:numRef>
          </c:xVal>
          <c:yVal>
            <c:numRef>
              <c:f>THEandGDP!$AN$4:$AY$4</c:f>
              <c:numCache>
                <c:formatCode>0.00</c:formatCode>
                <c:ptCount val="12"/>
                <c:pt idx="0">
                  <c:v>3.8703548541565684</c:v>
                </c:pt>
                <c:pt idx="1">
                  <c:v>3.8884552086584847</c:v>
                </c:pt>
                <c:pt idx="2">
                  <c:v>3.9153724468837767</c:v>
                </c:pt>
                <c:pt idx="3">
                  <c:v>3.9194456220376312</c:v>
                </c:pt>
                <c:pt idx="4">
                  <c:v>3.8916667232730027</c:v>
                </c:pt>
                <c:pt idx="5">
                  <c:v>3.8881715158610413</c:v>
                </c:pt>
                <c:pt idx="6">
                  <c:v>3.8594482597008501</c:v>
                </c:pt>
                <c:pt idx="7">
                  <c:v>3.4389245811732434</c:v>
                </c:pt>
                <c:pt idx="8">
                  <c:v>3.5344632281607198</c:v>
                </c:pt>
                <c:pt idx="9">
                  <c:v>3.6027435754438777</c:v>
                </c:pt>
                <c:pt idx="10">
                  <c:v>3.6764306675927014</c:v>
                </c:pt>
                <c:pt idx="11">
                  <c:v>3.7402250358117932</c:v>
                </c:pt>
              </c:numCache>
            </c:numRef>
          </c:yVal>
          <c:smooth val="1"/>
        </c:ser>
        <c:ser>
          <c:idx val="2"/>
          <c:order val="2"/>
          <c:tx>
            <c:v>Armenia</c:v>
          </c:tx>
          <c:marker>
            <c:symbol val="none"/>
          </c:marker>
          <c:xVal>
            <c:numRef>
              <c:f>THEandGDP!$N$5:$Y$5</c:f>
              <c:numCache>
                <c:formatCode>General</c:formatCode>
                <c:ptCount val="12"/>
                <c:pt idx="0">
                  <c:v>1.2787536009528289</c:v>
                </c:pt>
                <c:pt idx="1">
                  <c:v>1.3979400086720377</c:v>
                </c:pt>
                <c:pt idx="2">
                  <c:v>1.4771212547196548</c:v>
                </c:pt>
                <c:pt idx="3">
                  <c:v>1.5440680443502761</c:v>
                </c:pt>
                <c:pt idx="4">
                  <c:v>1.5682017240669961</c:v>
                </c:pt>
                <c:pt idx="5">
                  <c:v>1.6020599913279623</c:v>
                </c:pt>
                <c:pt idx="6">
                  <c:v>1.6627578316815836</c:v>
                </c:pt>
                <c:pt idx="7">
                  <c:v>1.6334684555795858</c:v>
                </c:pt>
                <c:pt idx="8">
                  <c:v>1.7242758696007943</c:v>
                </c:pt>
                <c:pt idx="9">
                  <c:v>1.8325089127062402</c:v>
                </c:pt>
                <c:pt idx="10">
                  <c:v>1.9444826721501685</c:v>
                </c:pt>
                <c:pt idx="11">
                  <c:v>1.9956351945975501</c:v>
                </c:pt>
              </c:numCache>
            </c:numRef>
          </c:xVal>
          <c:yVal>
            <c:numRef>
              <c:f>THEandGDP!$AN$5:$AY$5</c:f>
              <c:numCache>
                <c:formatCode>0.00</c:formatCode>
                <c:ptCount val="12"/>
                <c:pt idx="0">
                  <c:v>2.5448280147914204</c:v>
                </c:pt>
                <c:pt idx="1">
                  <c:v>2.6483648906668011</c:v>
                </c:pt>
                <c:pt idx="2">
                  <c:v>2.669258288707351</c:v>
                </c:pt>
                <c:pt idx="3">
                  <c:v>2.7414234404279796</c:v>
                </c:pt>
                <c:pt idx="4">
                  <c:v>2.7399179021809492</c:v>
                </c:pt>
                <c:pt idx="5">
                  <c:v>2.7733848659896445</c:v>
                </c:pt>
                <c:pt idx="6">
                  <c:v>2.8189480170253227</c:v>
                </c:pt>
                <c:pt idx="7">
                  <c:v>2.8691835925407512</c:v>
                </c:pt>
                <c:pt idx="8">
                  <c:v>2.9415760254081107</c:v>
                </c:pt>
                <c:pt idx="9">
                  <c:v>3.046425702879171</c:v>
                </c:pt>
                <c:pt idx="10">
                  <c:v>3.1827190084511252</c:v>
                </c:pt>
                <c:pt idx="11">
                  <c:v>3.2971194264533712</c:v>
                </c:pt>
              </c:numCache>
            </c:numRef>
          </c:yVal>
          <c:smooth val="1"/>
        </c:ser>
        <c:ser>
          <c:idx val="3"/>
          <c:order val="3"/>
          <c:tx>
            <c:v>Australia</c:v>
          </c:tx>
          <c:marker>
            <c:symbol val="none"/>
          </c:marker>
          <c:xVal>
            <c:numRef>
              <c:f>THEandGDP!$N$6:$Y$6</c:f>
              <c:numCache>
                <c:formatCode>General</c:formatCode>
                <c:ptCount val="12"/>
                <c:pt idx="0">
                  <c:v>3.1970047280230456</c:v>
                </c:pt>
                <c:pt idx="1">
                  <c:v>3.2474822606770659</c:v>
                </c:pt>
                <c:pt idx="2">
                  <c:v>3.2469906992415498</c:v>
                </c:pt>
                <c:pt idx="3">
                  <c:v>3.2035767749779906</c:v>
                </c:pt>
                <c:pt idx="4">
                  <c:v>3.2437819160938002</c:v>
                </c:pt>
                <c:pt idx="5">
                  <c:v>3.2380461031287822</c:v>
                </c:pt>
                <c:pt idx="6">
                  <c:v>3.2185355052165292</c:v>
                </c:pt>
                <c:pt idx="7">
                  <c:v>3.2704459080179626</c:v>
                </c:pt>
                <c:pt idx="8">
                  <c:v>3.3727279408855955</c:v>
                </c:pt>
                <c:pt idx="9">
                  <c:v>3.4619484952037469</c:v>
                </c:pt>
                <c:pt idx="10">
                  <c:v>3.5025636691073632</c:v>
                </c:pt>
                <c:pt idx="11">
                  <c:v>3.5206145218782359</c:v>
                </c:pt>
              </c:numCache>
            </c:numRef>
          </c:xVal>
          <c:yVal>
            <c:numRef>
              <c:f>THEandGDP!$AN$6:$AY$6</c:f>
              <c:numCache>
                <c:formatCode>0.00</c:formatCode>
                <c:ptCount val="12"/>
                <c:pt idx="0">
                  <c:v>4.3223275860031016</c:v>
                </c:pt>
                <c:pt idx="1">
                  <c:v>4.3661039652177855</c:v>
                </c:pt>
                <c:pt idx="2">
                  <c:v>4.3620689819277674</c:v>
                </c:pt>
                <c:pt idx="3">
                  <c:v>4.3077892695200255</c:v>
                </c:pt>
                <c:pt idx="4">
                  <c:v>4.3368550020608794</c:v>
                </c:pt>
                <c:pt idx="5">
                  <c:v>4.3179313562031441</c:v>
                </c:pt>
                <c:pt idx="6">
                  <c:v>4.2882270853816769</c:v>
                </c:pt>
                <c:pt idx="7">
                  <c:v>4.3337406818509434</c:v>
                </c:pt>
                <c:pt idx="8">
                  <c:v>4.4336632707400909</c:v>
                </c:pt>
                <c:pt idx="9">
                  <c:v>4.5119525619613485</c:v>
                </c:pt>
                <c:pt idx="10">
                  <c:v>4.5552981441905134</c:v>
                </c:pt>
                <c:pt idx="11">
                  <c:v>4.5744951706543864</c:v>
                </c:pt>
              </c:numCache>
            </c:numRef>
          </c:yVal>
          <c:smooth val="1"/>
        </c:ser>
        <c:ser>
          <c:idx val="4"/>
          <c:order val="4"/>
          <c:tx>
            <c:v>Austria</c:v>
          </c:tx>
          <c:marker>
            <c:symbol val="none"/>
          </c:marker>
          <c:xVal>
            <c:numRef>
              <c:f>THEandGDP!$N$7:$Y$7</c:f>
              <c:numCache>
                <c:formatCode>General</c:formatCode>
                <c:ptCount val="12"/>
                <c:pt idx="0">
                  <c:v>3.4649364291217326</c:v>
                </c:pt>
                <c:pt idx="1">
                  <c:v>3.4586378490256493</c:v>
                </c:pt>
                <c:pt idx="2">
                  <c:v>3.4127964287165433</c:v>
                </c:pt>
                <c:pt idx="3">
                  <c:v>3.4316853446860107</c:v>
                </c:pt>
                <c:pt idx="4">
                  <c:v>3.4278105726760009</c:v>
                </c:pt>
                <c:pt idx="5">
                  <c:v>3.3765769570565118</c:v>
                </c:pt>
                <c:pt idx="6">
                  <c:v>3.3767593954048638</c:v>
                </c:pt>
                <c:pt idx="7">
                  <c:v>3.4131320504348719</c:v>
                </c:pt>
                <c:pt idx="8">
                  <c:v>3.5060989599284387</c:v>
                </c:pt>
                <c:pt idx="9">
                  <c:v>3.566201718854924</c:v>
                </c:pt>
                <c:pt idx="10">
                  <c:v>3.578409970331236</c:v>
                </c:pt>
                <c:pt idx="11">
                  <c:v>3.5870371177434612</c:v>
                </c:pt>
              </c:numCache>
            </c:numRef>
          </c:xVal>
          <c:yVal>
            <c:numRef>
              <c:f>THEandGDP!$AN$7:$AY$7</c:f>
              <c:numCache>
                <c:formatCode>0.00</c:formatCode>
                <c:ptCount val="12"/>
                <c:pt idx="0">
                  <c:v>4.4773048935017981</c:v>
                </c:pt>
                <c:pt idx="1">
                  <c:v>4.4687895980402628</c:v>
                </c:pt>
                <c:pt idx="2">
                  <c:v>4.4148833561717655</c:v>
                </c:pt>
                <c:pt idx="3">
                  <c:v>4.4254058531634675</c:v>
                </c:pt>
                <c:pt idx="4">
                  <c:v>4.4220346189083655</c:v>
                </c:pt>
                <c:pt idx="5">
                  <c:v>4.3790424496628466</c:v>
                </c:pt>
                <c:pt idx="6">
                  <c:v>4.3740606636792565</c:v>
                </c:pt>
                <c:pt idx="7">
                  <c:v>4.4076910503472604</c:v>
                </c:pt>
                <c:pt idx="8">
                  <c:v>4.4928536755162662</c:v>
                </c:pt>
                <c:pt idx="9">
                  <c:v>4.5490521358071963</c:v>
                </c:pt>
                <c:pt idx="10">
                  <c:v>4.5665091890616134</c:v>
                </c:pt>
                <c:pt idx="11">
                  <c:v>4.5902447988964203</c:v>
                </c:pt>
              </c:numCache>
            </c:numRef>
          </c:yVal>
          <c:smooth val="1"/>
        </c:ser>
        <c:ser>
          <c:idx val="5"/>
          <c:order val="5"/>
          <c:tx>
            <c:strRef>
              <c:f>THEandGDP!$A$8</c:f>
              <c:strCache>
                <c:ptCount val="1"/>
                <c:pt idx="0">
                  <c:v>Belarus</c:v>
                </c:pt>
              </c:strCache>
            </c:strRef>
          </c:tx>
          <c:marker>
            <c:symbol val="none"/>
          </c:marker>
          <c:xVal>
            <c:numRef>
              <c:f>THEandGDP!$N$8:$Y$8</c:f>
              <c:numCache>
                <c:formatCode>General</c:formatCode>
                <c:ptCount val="12"/>
                <c:pt idx="0">
                  <c:v>1.8512583487190752</c:v>
                </c:pt>
                <c:pt idx="1">
                  <c:v>1.9542425094393305</c:v>
                </c:pt>
                <c:pt idx="2">
                  <c:v>1.9684829485539415</c:v>
                </c:pt>
                <c:pt idx="3">
                  <c:v>1.9637878273455593</c:v>
                </c:pt>
                <c:pt idx="4">
                  <c:v>1.8864907251724818</c:v>
                </c:pt>
                <c:pt idx="5">
                  <c:v>1.8195439355418701</c:v>
                </c:pt>
                <c:pt idx="6">
                  <c:v>1.9294189257142962</c:v>
                </c:pt>
                <c:pt idx="7">
                  <c:v>1.9867717342662505</c:v>
                </c:pt>
                <c:pt idx="8">
                  <c:v>2.0718820073061237</c:v>
                </c:pt>
                <c:pt idx="9">
                  <c:v>2.1673173347481782</c:v>
                </c:pt>
                <c:pt idx="10">
                  <c:v>2.3096301674258988</c:v>
                </c:pt>
                <c:pt idx="11">
                  <c:v>2.3873898263387288</c:v>
                </c:pt>
              </c:numCache>
            </c:numRef>
          </c:xVal>
          <c:yVal>
            <c:numRef>
              <c:f>THEandGDP!$AN$8:$AY$8</c:f>
              <c:numCache>
                <c:formatCode>0.00</c:formatCode>
                <c:ptCount val="12"/>
                <c:pt idx="0">
                  <c:v>2.521773363170694</c:v>
                </c:pt>
                <c:pt idx="1">
                  <c:v>3.1552579789247317</c:v>
                </c:pt>
                <c:pt idx="2">
                  <c:v>3.1451283188219294</c:v>
                </c:pt>
                <c:pt idx="3">
                  <c:v>3.1805258499742592</c:v>
                </c:pt>
                <c:pt idx="4">
                  <c:v>3.0833302294767955</c:v>
                </c:pt>
                <c:pt idx="5">
                  <c:v>3.0182101847304827</c:v>
                </c:pt>
                <c:pt idx="6">
                  <c:v>3.093969811022228</c:v>
                </c:pt>
                <c:pt idx="7">
                  <c:v>3.1686106092773412</c:v>
                </c:pt>
                <c:pt idx="8">
                  <c:v>3.2576481012038134</c:v>
                </c:pt>
                <c:pt idx="9">
                  <c:v>3.3651048131010914</c:v>
                </c:pt>
                <c:pt idx="10">
                  <c:v>3.4911028612653392</c:v>
                </c:pt>
                <c:pt idx="11">
                  <c:v>3.5803552317954201</c:v>
                </c:pt>
              </c:numCache>
            </c:numRef>
          </c:yVal>
          <c:smooth val="1"/>
        </c:ser>
        <c:ser>
          <c:idx val="6"/>
          <c:order val="6"/>
          <c:tx>
            <c:strRef>
              <c:f>THEandGDP!$A$9</c:f>
              <c:strCache>
                <c:ptCount val="1"/>
                <c:pt idx="0">
                  <c:v>Belgium</c:v>
                </c:pt>
              </c:strCache>
            </c:strRef>
          </c:tx>
          <c:marker>
            <c:symbol val="none"/>
          </c:marker>
          <c:xVal>
            <c:numRef>
              <c:f>THEandGDP!$N$9:$Y$9</c:f>
              <c:numCache>
                <c:formatCode>General</c:formatCode>
                <c:ptCount val="12"/>
                <c:pt idx="0">
                  <c:v>3.3613500243522663</c:v>
                </c:pt>
                <c:pt idx="1">
                  <c:v>3.3605934135652467</c:v>
                </c:pt>
                <c:pt idx="2">
                  <c:v>3.3191060593097763</c:v>
                </c:pt>
                <c:pt idx="3">
                  <c:v>3.3362595520141927</c:v>
                </c:pt>
                <c:pt idx="4">
                  <c:v>3.349665984096617</c:v>
                </c:pt>
                <c:pt idx="5">
                  <c:v>3.3140779917792127</c:v>
                </c:pt>
                <c:pt idx="6">
                  <c:v>3.3218054838575317</c:v>
                </c:pt>
                <c:pt idx="7">
                  <c:v>3.3645509953539721</c:v>
                </c:pt>
                <c:pt idx="8">
                  <c:v>3.4520932490177314</c:v>
                </c:pt>
                <c:pt idx="9">
                  <c:v>3.5213996281153812</c:v>
                </c:pt>
                <c:pt idx="10">
                  <c:v>3.5379449592914871</c:v>
                </c:pt>
                <c:pt idx="11">
                  <c:v>3.5520595341878729</c:v>
                </c:pt>
              </c:numCache>
            </c:numRef>
          </c:xVal>
          <c:yVal>
            <c:numRef>
              <c:f>THEandGDP!$AN$9:$AY$9</c:f>
              <c:numCache>
                <c:formatCode>0.00</c:formatCode>
                <c:ptCount val="12"/>
                <c:pt idx="0">
                  <c:v>4.4483273447176321</c:v>
                </c:pt>
                <c:pt idx="1">
                  <c:v>4.4322214204209338</c:v>
                </c:pt>
                <c:pt idx="2">
                  <c:v>4.3893294547158765</c:v>
                </c:pt>
                <c:pt idx="3">
                  <c:v>4.3983980172438724</c:v>
                </c:pt>
                <c:pt idx="4">
                  <c:v>4.3952982023355327</c:v>
                </c:pt>
                <c:pt idx="5">
                  <c:v>4.3560891792168945</c:v>
                </c:pt>
                <c:pt idx="6">
                  <c:v>4.3528835788254039</c:v>
                </c:pt>
                <c:pt idx="7">
                  <c:v>4.3885333795740555</c:v>
                </c:pt>
                <c:pt idx="8">
                  <c:v>4.4769337727597573</c:v>
                </c:pt>
                <c:pt idx="9">
                  <c:v>4.5384923588001964</c:v>
                </c:pt>
                <c:pt idx="10">
                  <c:v>4.5554461814156362</c:v>
                </c:pt>
                <c:pt idx="11">
                  <c:v>4.5773438962349973</c:v>
                </c:pt>
              </c:numCache>
            </c:numRef>
          </c:yVal>
          <c:smooth val="1"/>
        </c:ser>
        <c:ser>
          <c:idx val="7"/>
          <c:order val="7"/>
          <c:tx>
            <c:strRef>
              <c:f>THEandGDP!$A$10</c:f>
              <c:strCache>
                <c:ptCount val="1"/>
                <c:pt idx="0">
                  <c:v>Bolivia</c:v>
                </c:pt>
              </c:strCache>
            </c:strRef>
          </c:tx>
          <c:marker>
            <c:symbol val="none"/>
          </c:marker>
          <c:xVal>
            <c:numRef>
              <c:f>THEandGDP!$N$10:$Y$10</c:f>
              <c:numCache>
                <c:formatCode>General</c:formatCode>
                <c:ptCount val="12"/>
                <c:pt idx="0">
                  <c:v>1.6020599913279623</c:v>
                </c:pt>
                <c:pt idx="1">
                  <c:v>1.6627578316815836</c:v>
                </c:pt>
                <c:pt idx="2">
                  <c:v>1.6627578316815836</c:v>
                </c:pt>
                <c:pt idx="3">
                  <c:v>1.7323937598229651</c:v>
                </c:pt>
                <c:pt idx="4">
                  <c:v>1.7993405494535821</c:v>
                </c:pt>
                <c:pt idx="5">
                  <c:v>1.7853298350107658</c:v>
                </c:pt>
                <c:pt idx="6">
                  <c:v>1.7853298350107658</c:v>
                </c:pt>
                <c:pt idx="7">
                  <c:v>1.7781512503836439</c:v>
                </c:pt>
                <c:pt idx="8">
                  <c:v>1.7708520116421445</c:v>
                </c:pt>
                <c:pt idx="9">
                  <c:v>1.8260748027008264</c:v>
                </c:pt>
                <c:pt idx="10">
                  <c:v>1.8633228601204559</c:v>
                </c:pt>
                <c:pt idx="11">
                  <c:v>1.8976270912904414</c:v>
                </c:pt>
              </c:numCache>
            </c:numRef>
          </c:xVal>
          <c:yVal>
            <c:numRef>
              <c:f>THEandGDP!$AN$10:$AY$10</c:f>
              <c:numCache>
                <c:formatCode>0.00</c:formatCode>
                <c:ptCount val="12"/>
                <c:pt idx="0">
                  <c:v>2.9576891584565912</c:v>
                </c:pt>
                <c:pt idx="1">
                  <c:v>2.9870049370303602</c:v>
                </c:pt>
                <c:pt idx="2">
                  <c:v>3.00559443986229</c:v>
                </c:pt>
                <c:pt idx="3">
                  <c:v>3.0252525994676027</c:v>
                </c:pt>
                <c:pt idx="4">
                  <c:v>3.0034023637746778</c:v>
                </c:pt>
                <c:pt idx="5">
                  <c:v>2.9991744907094793</c:v>
                </c:pt>
                <c:pt idx="6">
                  <c:v>2.9756353507044038</c:v>
                </c:pt>
                <c:pt idx="7">
                  <c:v>2.9529245995157933</c:v>
                </c:pt>
                <c:pt idx="8">
                  <c:v>2.9526171405531927</c:v>
                </c:pt>
                <c:pt idx="9">
                  <c:v>2.9798787498433938</c:v>
                </c:pt>
                <c:pt idx="10">
                  <c:v>3.0067154225404158</c:v>
                </c:pt>
                <c:pt idx="11">
                  <c:v>3.0781794045302329</c:v>
                </c:pt>
              </c:numCache>
            </c:numRef>
          </c:yVal>
          <c:smooth val="1"/>
        </c:ser>
        <c:ser>
          <c:idx val="8"/>
          <c:order val="8"/>
          <c:tx>
            <c:strRef>
              <c:f>THEandGDP!$A$11</c:f>
              <c:strCache>
                <c:ptCount val="1"/>
                <c:pt idx="0">
                  <c:v>Brazil</c:v>
                </c:pt>
              </c:strCache>
            </c:strRef>
          </c:tx>
          <c:marker>
            <c:symbol val="none"/>
          </c:marker>
          <c:xVal>
            <c:numRef>
              <c:f>THEandGDP!$N$11:$Y$11</c:f>
              <c:numCache>
                <c:formatCode>General</c:formatCode>
                <c:ptCount val="12"/>
                <c:pt idx="0">
                  <c:v>2.5010592622177552</c:v>
                </c:pt>
                <c:pt idx="1">
                  <c:v>2.5453071164658239</c:v>
                </c:pt>
                <c:pt idx="2">
                  <c:v>2.5514499979728669</c:v>
                </c:pt>
                <c:pt idx="3">
                  <c:v>2.5263392773898441</c:v>
                </c:pt>
                <c:pt idx="4">
                  <c:v>2.3838153659804311</c:v>
                </c:pt>
                <c:pt idx="5">
                  <c:v>2.4265112613645812</c:v>
                </c:pt>
                <c:pt idx="6">
                  <c:v>2.3747483460101027</c:v>
                </c:pt>
                <c:pt idx="7">
                  <c:v>2.3344537511509311</c:v>
                </c:pt>
                <c:pt idx="8">
                  <c:v>2.3598354823398742</c:v>
                </c:pt>
                <c:pt idx="9">
                  <c:v>2.4456042032735974</c:v>
                </c:pt>
                <c:pt idx="10">
                  <c:v>2.5693739096150461</c:v>
                </c:pt>
                <c:pt idx="11">
                  <c:v>2.6294095991027189</c:v>
                </c:pt>
              </c:numCache>
            </c:numRef>
          </c:xVal>
          <c:yVal>
            <c:numRef>
              <c:f>THEandGDP!$AN$11:$AY$11</c:f>
              <c:numCache>
                <c:formatCode>0.00</c:formatCode>
                <c:ptCount val="12"/>
                <c:pt idx="0">
                  <c:v>3.6852892994804596</c:v>
                </c:pt>
                <c:pt idx="1">
                  <c:v>3.7166092626663412</c:v>
                </c:pt>
                <c:pt idx="2">
                  <c:v>3.7260189681358931</c:v>
                </c:pt>
                <c:pt idx="3">
                  <c:v>3.7056400101200988</c:v>
                </c:pt>
                <c:pt idx="4">
                  <c:v>3.541327704627232</c:v>
                </c:pt>
                <c:pt idx="5">
                  <c:v>3.5753703026802874</c:v>
                </c:pt>
                <c:pt idx="6">
                  <c:v>3.5037264190565112</c:v>
                </c:pt>
                <c:pt idx="7">
                  <c:v>3.4574270870242176</c:v>
                </c:pt>
                <c:pt idx="8">
                  <c:v>3.4893096453298522</c:v>
                </c:pt>
                <c:pt idx="9">
                  <c:v>3.5627925509696015</c:v>
                </c:pt>
                <c:pt idx="10">
                  <c:v>3.6800947260399957</c:v>
                </c:pt>
                <c:pt idx="11">
                  <c:v>3.7685960754893255</c:v>
                </c:pt>
              </c:numCache>
            </c:numRef>
          </c:yVal>
          <c:smooth val="1"/>
        </c:ser>
        <c:ser>
          <c:idx val="9"/>
          <c:order val="9"/>
          <c:tx>
            <c:strRef>
              <c:f>THEandGDP!$A$12</c:f>
              <c:strCache>
                <c:ptCount val="1"/>
                <c:pt idx="0">
                  <c:v>Bulgaria</c:v>
                </c:pt>
              </c:strCache>
            </c:strRef>
          </c:tx>
          <c:marker>
            <c:symbol val="none"/>
          </c:marker>
          <c:xVal>
            <c:numRef>
              <c:f>THEandGDP!$N$12:$Y$12</c:f>
              <c:numCache>
                <c:formatCode>General</c:formatCode>
                <c:ptCount val="12"/>
                <c:pt idx="0">
                  <c:v>1.9084850188786533</c:v>
                </c:pt>
                <c:pt idx="1">
                  <c:v>1.7403626894942439</c:v>
                </c:pt>
                <c:pt idx="2">
                  <c:v>1.7993405494535821</c:v>
                </c:pt>
                <c:pt idx="3">
                  <c:v>1.9190780923760737</c:v>
                </c:pt>
                <c:pt idx="4">
                  <c:v>1.9912260756924938</c:v>
                </c:pt>
                <c:pt idx="5">
                  <c:v>1.9912260756924938</c:v>
                </c:pt>
                <c:pt idx="6">
                  <c:v>2.0934216851622351</c:v>
                </c:pt>
                <c:pt idx="7">
                  <c:v>2.1673173347481782</c:v>
                </c:pt>
                <c:pt idx="8">
                  <c:v>2.2878017299302282</c:v>
                </c:pt>
                <c:pt idx="9">
                  <c:v>2.3783979009481375</c:v>
                </c:pt>
                <c:pt idx="10">
                  <c:v>2.4345689040341885</c:v>
                </c:pt>
                <c:pt idx="11">
                  <c:v>2.4517864355242769</c:v>
                </c:pt>
              </c:numCache>
            </c:numRef>
          </c:xVal>
          <c:yVal>
            <c:numRef>
              <c:f>THEandGDP!$AN$12:$AY$12</c:f>
              <c:numCache>
                <c:formatCode>0.00</c:formatCode>
                <c:ptCount val="12"/>
                <c:pt idx="0">
                  <c:v>3.1985578475738192</c:v>
                </c:pt>
                <c:pt idx="1">
                  <c:v>3.0805045499258012</c:v>
                </c:pt>
                <c:pt idx="2">
                  <c:v>3.1037773889174707</c:v>
                </c:pt>
                <c:pt idx="3">
                  <c:v>3.1999533611375601</c:v>
                </c:pt>
                <c:pt idx="4">
                  <c:v>3.2064569737106021</c:v>
                </c:pt>
                <c:pt idx="5">
                  <c:v>3.1892325239957038</c:v>
                </c:pt>
                <c:pt idx="6">
                  <c:v>3.2363601319724342</c:v>
                </c:pt>
                <c:pt idx="7">
                  <c:v>3.2984980756647317</c:v>
                </c:pt>
                <c:pt idx="8">
                  <c:v>3.4085365753481391</c:v>
                </c:pt>
                <c:pt idx="9">
                  <c:v>3.5018566998917189</c:v>
                </c:pt>
                <c:pt idx="10">
                  <c:v>3.5468289320333377</c:v>
                </c:pt>
                <c:pt idx="11">
                  <c:v>3.6151420174339468</c:v>
                </c:pt>
              </c:numCache>
            </c:numRef>
          </c:yVal>
          <c:smooth val="1"/>
        </c:ser>
        <c:ser>
          <c:idx val="10"/>
          <c:order val="10"/>
          <c:tx>
            <c:strRef>
              <c:f>THEandGDP!$A$13</c:f>
              <c:strCache>
                <c:ptCount val="1"/>
                <c:pt idx="0">
                  <c:v>Canada</c:v>
                </c:pt>
              </c:strCache>
            </c:strRef>
          </c:tx>
          <c:marker>
            <c:symbol val="none"/>
          </c:marker>
          <c:xVal>
            <c:numRef>
              <c:f>THEandGDP!$N$13:$Y$13</c:f>
              <c:numCache>
                <c:formatCode>General</c:formatCode>
                <c:ptCount val="12"/>
                <c:pt idx="0">
                  <c:v>3.2610248339924053</c:v>
                </c:pt>
                <c:pt idx="1">
                  <c:v>3.2631624649622202</c:v>
                </c:pt>
                <c:pt idx="2">
                  <c:v>3.27415784926368</c:v>
                </c:pt>
                <c:pt idx="3">
                  <c:v>3.2688119037397803</c:v>
                </c:pt>
                <c:pt idx="4">
                  <c:v>3.2851070295668152</c:v>
                </c:pt>
                <c:pt idx="5">
                  <c:v>3.3172273491764201</c:v>
                </c:pt>
                <c:pt idx="6">
                  <c:v>3.3308194664958291</c:v>
                </c:pt>
                <c:pt idx="7">
                  <c:v>3.3510228525841237</c:v>
                </c:pt>
                <c:pt idx="8">
                  <c:v>3.4286206726719466</c:v>
                </c:pt>
                <c:pt idx="9">
                  <c:v>3.4834446480985402</c:v>
                </c:pt>
                <c:pt idx="10">
                  <c:v>3.5394524915494516</c:v>
                </c:pt>
                <c:pt idx="11">
                  <c:v>3.592398846115564</c:v>
                </c:pt>
              </c:numCache>
            </c:numRef>
          </c:xVal>
          <c:yVal>
            <c:numRef>
              <c:f>THEandGDP!$AN$13:$AY$13</c:f>
              <c:numCache>
                <c:formatCode>0.00</c:formatCode>
                <c:ptCount val="12"/>
                <c:pt idx="0">
                  <c:v>4.3049060969152313</c:v>
                </c:pt>
                <c:pt idx="1">
                  <c:v>4.3171500228128075</c:v>
                </c:pt>
                <c:pt idx="2">
                  <c:v>4.3292999028663814</c:v>
                </c:pt>
                <c:pt idx="3">
                  <c:v>4.3112207075651314</c:v>
                </c:pt>
                <c:pt idx="4">
                  <c:v>4.3379634689208784</c:v>
                </c:pt>
                <c:pt idx="5">
                  <c:v>4.3738928417254685</c:v>
                </c:pt>
                <c:pt idx="6">
                  <c:v>4.3636198384830855</c:v>
                </c:pt>
                <c:pt idx="7">
                  <c:v>4.3704521323586132</c:v>
                </c:pt>
                <c:pt idx="8">
                  <c:v>4.4377883796641484</c:v>
                </c:pt>
                <c:pt idx="9">
                  <c:v>4.4928148190528345</c:v>
                </c:pt>
                <c:pt idx="10">
                  <c:v>4.5466010178785394</c:v>
                </c:pt>
                <c:pt idx="11">
                  <c:v>4.5940526952722003</c:v>
                </c:pt>
              </c:numCache>
            </c:numRef>
          </c:yVal>
          <c:smooth val="1"/>
        </c:ser>
        <c:ser>
          <c:idx val="11"/>
          <c:order val="11"/>
          <c:tx>
            <c:strRef>
              <c:f>THEandGDP!$A$14</c:f>
              <c:strCache>
                <c:ptCount val="1"/>
                <c:pt idx="0">
                  <c:v>Cape Verde</c:v>
                </c:pt>
              </c:strCache>
            </c:strRef>
          </c:tx>
          <c:marker>
            <c:symbol val="none"/>
          </c:marker>
          <c:xVal>
            <c:numRef>
              <c:f>THEandGDP!$N$14:$Y$14</c:f>
              <c:numCache>
                <c:formatCode>General</c:formatCode>
                <c:ptCount val="12"/>
                <c:pt idx="0">
                  <c:v>1.7923916894982539</c:v>
                </c:pt>
                <c:pt idx="1">
                  <c:v>1.7558748556724835</c:v>
                </c:pt>
                <c:pt idx="2">
                  <c:v>1.7242758696007943</c:v>
                </c:pt>
                <c:pt idx="3">
                  <c:v>1.7923916894982539</c:v>
                </c:pt>
                <c:pt idx="4">
                  <c:v>1.7853298350107658</c:v>
                </c:pt>
                <c:pt idx="5">
                  <c:v>1.7403626894942439</c:v>
                </c:pt>
                <c:pt idx="6">
                  <c:v>1.7853298350107658</c:v>
                </c:pt>
                <c:pt idx="7">
                  <c:v>1.8195439355418701</c:v>
                </c:pt>
                <c:pt idx="8">
                  <c:v>1.8864907251724818</c:v>
                </c:pt>
                <c:pt idx="9">
                  <c:v>1.9777236052888476</c:v>
                </c:pt>
                <c:pt idx="10">
                  <c:v>2.0569048513364812</c:v>
                </c:pt>
                <c:pt idx="11">
                  <c:v>2.1105897102992488</c:v>
                </c:pt>
              </c:numCache>
            </c:numRef>
          </c:xVal>
          <c:yVal>
            <c:numRef>
              <c:f>THEandGDP!$AN$14:$AY$14</c:f>
              <c:numCache>
                <c:formatCode>0.00</c:formatCode>
                <c:ptCount val="12"/>
                <c:pt idx="0">
                  <c:v>3.0965954699248099</c:v>
                </c:pt>
                <c:pt idx="1">
                  <c:v>3.1055071191510466</c:v>
                </c:pt>
                <c:pt idx="2">
                  <c:v>3.0849785735139021</c:v>
                </c:pt>
                <c:pt idx="3">
                  <c:v>3.1018195648388547</c:v>
                </c:pt>
                <c:pt idx="4">
                  <c:v>3.1465469277703315</c:v>
                </c:pt>
                <c:pt idx="5">
                  <c:v>3.0882846097409882</c:v>
                </c:pt>
                <c:pt idx="6">
                  <c:v>3.1016360810319892</c:v>
                </c:pt>
                <c:pt idx="7">
                  <c:v>3.1366717459085822</c:v>
                </c:pt>
                <c:pt idx="8">
                  <c:v>3.2462062445877402</c:v>
                </c:pt>
                <c:pt idx="9">
                  <c:v>3.2932416426745195</c:v>
                </c:pt>
                <c:pt idx="10">
                  <c:v>3.3210220954509135</c:v>
                </c:pt>
                <c:pt idx="11">
                  <c:v>3.3904640129160186</c:v>
                </c:pt>
              </c:numCache>
            </c:numRef>
          </c:yVal>
          <c:smooth val="1"/>
        </c:ser>
        <c:ser>
          <c:idx val="12"/>
          <c:order val="12"/>
          <c:tx>
            <c:strRef>
              <c:f>THEandGDP!$A$15</c:f>
              <c:strCache>
                <c:ptCount val="1"/>
                <c:pt idx="0">
                  <c:v>Chile</c:v>
                </c:pt>
              </c:strCache>
            </c:strRef>
          </c:tx>
          <c:marker>
            <c:symbol val="none"/>
          </c:marker>
          <c:xVal>
            <c:numRef>
              <c:f>THEandGDP!$N$15:$Y$15</c:f>
              <c:numCache>
                <c:formatCode>General</c:formatCode>
                <c:ptCount val="12"/>
                <c:pt idx="0">
                  <c:v>2.4548448600085067</c:v>
                </c:pt>
                <c:pt idx="1">
                  <c:v>2.4533183400470402</c:v>
                </c:pt>
                <c:pt idx="2">
                  <c:v>2.4969296480732148</c:v>
                </c:pt>
                <c:pt idx="3">
                  <c:v>2.510545010206612</c:v>
                </c:pt>
                <c:pt idx="4">
                  <c:v>2.4742162640762553</c:v>
                </c:pt>
                <c:pt idx="5">
                  <c:v>2.480006942957159</c:v>
                </c:pt>
                <c:pt idx="6">
                  <c:v>2.4424797690644477</c:v>
                </c:pt>
                <c:pt idx="7">
                  <c:v>2.419955748489758</c:v>
                </c:pt>
                <c:pt idx="8">
                  <c:v>2.4393326938302544</c:v>
                </c:pt>
                <c:pt idx="9">
                  <c:v>2.5224442335063197</c:v>
                </c:pt>
                <c:pt idx="10">
                  <c:v>2.5987905067631152</c:v>
                </c:pt>
                <c:pt idx="11">
                  <c:v>2.6748611407378116</c:v>
                </c:pt>
              </c:numCache>
            </c:numRef>
          </c:xVal>
          <c:yVal>
            <c:numRef>
              <c:f>THEandGDP!$AN$15:$AY$15</c:f>
              <c:numCache>
                <c:formatCode>0.00</c:formatCode>
                <c:ptCount val="12"/>
                <c:pt idx="0">
                  <c:v>3.7007782848154682</c:v>
                </c:pt>
                <c:pt idx="1">
                  <c:v>3.7205640426523559</c:v>
                </c:pt>
                <c:pt idx="2">
                  <c:v>3.7530484021784387</c:v>
                </c:pt>
                <c:pt idx="3">
                  <c:v>3.7287442279604455</c:v>
                </c:pt>
                <c:pt idx="4">
                  <c:v>3.6866495838478577</c:v>
                </c:pt>
                <c:pt idx="5">
                  <c:v>3.6940526355487471</c:v>
                </c:pt>
                <c:pt idx="6">
                  <c:v>3.6484689125263881</c:v>
                </c:pt>
                <c:pt idx="7">
                  <c:v>3.6348796374114798</c:v>
                </c:pt>
                <c:pt idx="8">
                  <c:v>3.671931500531759</c:v>
                </c:pt>
                <c:pt idx="9">
                  <c:v>3.7768161333506804</c:v>
                </c:pt>
                <c:pt idx="10">
                  <c:v>3.8625974587936991</c:v>
                </c:pt>
                <c:pt idx="11">
                  <c:v>3.9514270888679452</c:v>
                </c:pt>
              </c:numCache>
            </c:numRef>
          </c:yVal>
          <c:smooth val="1"/>
        </c:ser>
        <c:ser>
          <c:idx val="13"/>
          <c:order val="13"/>
          <c:tx>
            <c:strRef>
              <c:f>THEandGDP!$A$16</c:f>
              <c:strCache>
                <c:ptCount val="1"/>
                <c:pt idx="0">
                  <c:v>China</c:v>
                </c:pt>
              </c:strCache>
            </c:strRef>
          </c:tx>
          <c:marker>
            <c:symbol val="none"/>
          </c:marker>
          <c:xVal>
            <c:numRef>
              <c:f>THEandGDP!$N$16:$Y$16</c:f>
              <c:numCache>
                <c:formatCode>General</c:formatCode>
                <c:ptCount val="12"/>
                <c:pt idx="0">
                  <c:v>1.3222192947339193</c:v>
                </c:pt>
                <c:pt idx="1">
                  <c:v>1.4313637641589874</c:v>
                </c:pt>
                <c:pt idx="2">
                  <c:v>1.4913616938342658</c:v>
                </c:pt>
                <c:pt idx="3">
                  <c:v>1.556302500767291</c:v>
                </c:pt>
                <c:pt idx="4">
                  <c:v>1.5910646070264922</c:v>
                </c:pt>
                <c:pt idx="5">
                  <c:v>1.6434526764861881</c:v>
                </c:pt>
                <c:pt idx="6">
                  <c:v>1.6812412373755872</c:v>
                </c:pt>
                <c:pt idx="7">
                  <c:v>1.7323937598229651</c:v>
                </c:pt>
                <c:pt idx="8">
                  <c:v>1.7923916894982539</c:v>
                </c:pt>
                <c:pt idx="9">
                  <c:v>1.8512583487190752</c:v>
                </c:pt>
                <c:pt idx="10">
                  <c:v>1.9084850188786533</c:v>
                </c:pt>
                <c:pt idx="11">
                  <c:v>1.9542425094393305</c:v>
                </c:pt>
              </c:numCache>
            </c:numRef>
          </c:xVal>
          <c:yVal>
            <c:numRef>
              <c:f>THEandGDP!$AN$16:$AY$16</c:f>
              <c:numCache>
                <c:formatCode>0.00</c:formatCode>
                <c:ptCount val="12"/>
                <c:pt idx="0">
                  <c:v>2.7788795303116736</c:v>
                </c:pt>
                <c:pt idx="1">
                  <c:v>2.8447324584017841</c:v>
                </c:pt>
                <c:pt idx="2">
                  <c:v>2.8868228052565335</c:v>
                </c:pt>
                <c:pt idx="3">
                  <c:v>2.9123001906158303</c:v>
                </c:pt>
                <c:pt idx="4">
                  <c:v>2.9351100725883681</c:v>
                </c:pt>
                <c:pt idx="5">
                  <c:v>2.9757060856971713</c:v>
                </c:pt>
                <c:pt idx="6">
                  <c:v>3.0162124154876127</c:v>
                </c:pt>
                <c:pt idx="7">
                  <c:v>3.0537704570389601</c:v>
                </c:pt>
                <c:pt idx="8">
                  <c:v>3.1037452411476658</c:v>
                </c:pt>
                <c:pt idx="9">
                  <c:v>3.1720243622794793</c:v>
                </c:pt>
                <c:pt idx="10">
                  <c:v>3.2329963643654609</c:v>
                </c:pt>
                <c:pt idx="11">
                  <c:v>3.3057759963937334</c:v>
                </c:pt>
              </c:numCache>
            </c:numRef>
          </c:yVal>
          <c:smooth val="1"/>
        </c:ser>
        <c:ser>
          <c:idx val="14"/>
          <c:order val="14"/>
          <c:tx>
            <c:strRef>
              <c:f>THEandGDP!$A$17</c:f>
              <c:strCache>
                <c:ptCount val="1"/>
                <c:pt idx="0">
                  <c:v>Colombia</c:v>
                </c:pt>
              </c:strCache>
            </c:strRef>
          </c:tx>
          <c:marker>
            <c:symbol val="none"/>
          </c:marker>
          <c:xVal>
            <c:numRef>
              <c:f>THEandGDP!$N$17:$Y$17</c:f>
              <c:numCache>
                <c:formatCode>General</c:formatCode>
                <c:ptCount val="12"/>
                <c:pt idx="0">
                  <c:v>2.2504200023088941</c:v>
                </c:pt>
                <c:pt idx="1">
                  <c:v>2.3404441148401167</c:v>
                </c:pt>
                <c:pt idx="2">
                  <c:v>2.4116197059632216</c:v>
                </c:pt>
                <c:pt idx="3">
                  <c:v>2.357934847000466</c:v>
                </c:pt>
                <c:pt idx="4">
                  <c:v>2.2944662261615942</c:v>
                </c:pt>
                <c:pt idx="5">
                  <c:v>2.18752072083648</c:v>
                </c:pt>
                <c:pt idx="6">
                  <c:v>2.1731862684122887</c:v>
                </c:pt>
                <c:pt idx="7">
                  <c:v>2.1553360374650619</c:v>
                </c:pt>
                <c:pt idx="8">
                  <c:v>2.1430148002541012</c:v>
                </c:pt>
                <c:pt idx="9">
                  <c:v>2.2174839442139072</c:v>
                </c:pt>
                <c:pt idx="10">
                  <c:v>2.3031960574205015</c:v>
                </c:pt>
                <c:pt idx="11">
                  <c:v>2.3364597338485127</c:v>
                </c:pt>
              </c:numCache>
            </c:numRef>
          </c:xVal>
          <c:yVal>
            <c:numRef>
              <c:f>THEandGDP!$AN$17:$AY$17</c:f>
              <c:numCache>
                <c:formatCode>0.00</c:formatCode>
                <c:ptCount val="12"/>
                <c:pt idx="0">
                  <c:v>3.4425674030436832</c:v>
                </c:pt>
                <c:pt idx="1">
                  <c:v>3.4571325087146212</c:v>
                </c:pt>
                <c:pt idx="2">
                  <c:v>3.491197751751709</c:v>
                </c:pt>
                <c:pt idx="3">
                  <c:v>3.4501905824245802</c:v>
                </c:pt>
                <c:pt idx="4">
                  <c:v>3.3864502718995784</c:v>
                </c:pt>
                <c:pt idx="5">
                  <c:v>3.3683594162531802</c:v>
                </c:pt>
                <c:pt idx="6">
                  <c:v>3.3571541299388143</c:v>
                </c:pt>
                <c:pt idx="7">
                  <c:v>3.3516726467361928</c:v>
                </c:pt>
                <c:pt idx="8">
                  <c:v>3.340974066914459</c:v>
                </c:pt>
                <c:pt idx="9">
                  <c:v>3.4290311402472242</c:v>
                </c:pt>
                <c:pt idx="10">
                  <c:v>3.5276438186910681</c:v>
                </c:pt>
                <c:pt idx="11">
                  <c:v>3.5733006914140621</c:v>
                </c:pt>
              </c:numCache>
            </c:numRef>
          </c:yVal>
          <c:smooth val="1"/>
        </c:ser>
        <c:ser>
          <c:idx val="15"/>
          <c:order val="15"/>
          <c:tx>
            <c:strRef>
              <c:f>THEandGDP!$A$18</c:f>
              <c:strCache>
                <c:ptCount val="1"/>
                <c:pt idx="0">
                  <c:v>Costa Rica</c:v>
                </c:pt>
              </c:strCache>
            </c:strRef>
          </c:tx>
          <c:marker>
            <c:symbol val="none"/>
          </c:marker>
          <c:xVal>
            <c:numRef>
              <c:f>THEandGDP!$N$18:$Y$18</c:f>
              <c:numCache>
                <c:formatCode>General</c:formatCode>
                <c:ptCount val="12"/>
                <c:pt idx="0">
                  <c:v>2.3424226808221986</c:v>
                </c:pt>
                <c:pt idx="1">
                  <c:v>2.3443922736851106</c:v>
                </c:pt>
                <c:pt idx="2">
                  <c:v>2.3344537511509311</c:v>
                </c:pt>
                <c:pt idx="3">
                  <c:v>2.3710678622717372</c:v>
                </c:pt>
                <c:pt idx="4">
                  <c:v>2.4065401804339537</c:v>
                </c:pt>
                <c:pt idx="5">
                  <c:v>2.4216039268698215</c:v>
                </c:pt>
                <c:pt idx="6">
                  <c:v>2.4548448600085067</c:v>
                </c:pt>
                <c:pt idx="7">
                  <c:v>2.4785664955938325</c:v>
                </c:pt>
                <c:pt idx="8">
                  <c:v>2.4857214264815801</c:v>
                </c:pt>
                <c:pt idx="9">
                  <c:v>2.4638929889859091</c:v>
                </c:pt>
                <c:pt idx="10">
                  <c:v>2.5145477526602882</c:v>
                </c:pt>
                <c:pt idx="11">
                  <c:v>2.5477747053878326</c:v>
                </c:pt>
              </c:numCache>
            </c:numRef>
          </c:xVal>
          <c:yVal>
            <c:numRef>
              <c:f>THEandGDP!$AN$18:$AY$18</c:f>
              <c:numCache>
                <c:formatCode>0.00</c:formatCode>
                <c:ptCount val="12"/>
                <c:pt idx="0">
                  <c:v>3.5284137582783659</c:v>
                </c:pt>
                <c:pt idx="1">
                  <c:v>3.5215189707958507</c:v>
                </c:pt>
                <c:pt idx="2">
                  <c:v>3.545086943889368</c:v>
                </c:pt>
                <c:pt idx="3">
                  <c:v>3.5755566076256677</c:v>
                </c:pt>
                <c:pt idx="4">
                  <c:v>3.6144554235389541</c:v>
                </c:pt>
                <c:pt idx="5">
                  <c:v>3.6217296026562886</c:v>
                </c:pt>
                <c:pt idx="6">
                  <c:v>3.6231155691549692</c:v>
                </c:pt>
                <c:pt idx="7">
                  <c:v>3.6246118693539602</c:v>
                </c:pt>
                <c:pt idx="8">
                  <c:v>3.6318658847498724</c:v>
                </c:pt>
                <c:pt idx="9">
                  <c:v>3.6484218813380389</c:v>
                </c:pt>
                <c:pt idx="10">
                  <c:v>3.6702651546221774</c:v>
                </c:pt>
                <c:pt idx="11">
                  <c:v>3.7138427919545762</c:v>
                </c:pt>
              </c:numCache>
            </c:numRef>
          </c:yVal>
          <c:smooth val="1"/>
        </c:ser>
        <c:ser>
          <c:idx val="16"/>
          <c:order val="16"/>
          <c:tx>
            <c:strRef>
              <c:f>THEandGDP!$A$19</c:f>
              <c:strCache>
                <c:ptCount val="1"/>
                <c:pt idx="0">
                  <c:v>Croatia</c:v>
                </c:pt>
              </c:strCache>
            </c:strRef>
          </c:tx>
          <c:marker>
            <c:symbol val="none"/>
          </c:marker>
          <c:xVal>
            <c:numRef>
              <c:f>THEandGDP!$N$19:$Y$19</c:f>
              <c:numCache>
                <c:formatCode>General</c:formatCode>
                <c:ptCount val="12"/>
                <c:pt idx="0">
                  <c:v>2.4927603890268299</c:v>
                </c:pt>
                <c:pt idx="1">
                  <c:v>2.5171958979499802</c:v>
                </c:pt>
                <c:pt idx="2">
                  <c:v>2.4653828514484202</c:v>
                </c:pt>
                <c:pt idx="3">
                  <c:v>2.5224442335063197</c:v>
                </c:pt>
                <c:pt idx="4">
                  <c:v>2.5051499783199058</c:v>
                </c:pt>
                <c:pt idx="5">
                  <c:v>2.5774917998372255</c:v>
                </c:pt>
                <c:pt idx="6">
                  <c:v>2.6106601630898703</c:v>
                </c:pt>
                <c:pt idx="7">
                  <c:v>2.6757783416740848</c:v>
                </c:pt>
                <c:pt idx="8">
                  <c:v>2.7435097647284419</c:v>
                </c:pt>
                <c:pt idx="9">
                  <c:v>2.7958800173440754</c:v>
                </c:pt>
                <c:pt idx="10">
                  <c:v>2.8135809885681922</c:v>
                </c:pt>
                <c:pt idx="11">
                  <c:v>2.858537197569639</c:v>
                </c:pt>
              </c:numCache>
            </c:numRef>
          </c:xVal>
          <c:yVal>
            <c:numRef>
              <c:f>THEandGDP!$AN$19:$AY$19</c:f>
              <c:numCache>
                <c:formatCode>0.00</c:formatCode>
                <c:ptCount val="12"/>
                <c:pt idx="0">
                  <c:v>3.6961779155812966</c:v>
                </c:pt>
                <c:pt idx="1">
                  <c:v>3.7162411382685985</c:v>
                </c:pt>
                <c:pt idx="2">
                  <c:v>3.7130559472330287</c:v>
                </c:pt>
                <c:pt idx="3">
                  <c:v>3.7488944990083461</c:v>
                </c:pt>
                <c:pt idx="4">
                  <c:v>3.7045678740721399</c:v>
                </c:pt>
                <c:pt idx="5">
                  <c:v>3.6878531787740614</c:v>
                </c:pt>
                <c:pt idx="6">
                  <c:v>3.7123542640805192</c:v>
                </c:pt>
                <c:pt idx="7">
                  <c:v>3.7750063113466372</c:v>
                </c:pt>
                <c:pt idx="8">
                  <c:v>3.8820732178454755</c:v>
                </c:pt>
                <c:pt idx="9">
                  <c:v>3.9623159572664832</c:v>
                </c:pt>
                <c:pt idx="10">
                  <c:v>4.0001995558894485</c:v>
                </c:pt>
                <c:pt idx="11">
                  <c:v>4.0433538671687215</c:v>
                </c:pt>
              </c:numCache>
            </c:numRef>
          </c:yVal>
          <c:smooth val="1"/>
        </c:ser>
        <c:ser>
          <c:idx val="17"/>
          <c:order val="17"/>
          <c:tx>
            <c:strRef>
              <c:f>THEandGDP!$A$20</c:f>
              <c:strCache>
                <c:ptCount val="1"/>
                <c:pt idx="0">
                  <c:v>Czech Republic</c:v>
                </c:pt>
              </c:strCache>
            </c:strRef>
          </c:tx>
          <c:marker>
            <c:symbol val="none"/>
          </c:marker>
          <c:xVal>
            <c:numRef>
              <c:f>THEandGDP!$N$20:$Y$20</c:f>
              <c:numCache>
                <c:formatCode>General</c:formatCode>
                <c:ptCount val="12"/>
                <c:pt idx="0">
                  <c:v>2.5728716022004803</c:v>
                </c:pt>
                <c:pt idx="1">
                  <c:v>2.6053050461411096</c:v>
                </c:pt>
                <c:pt idx="2">
                  <c:v>2.5670263661590602</c:v>
                </c:pt>
                <c:pt idx="3">
                  <c:v>2.5998830720736867</c:v>
                </c:pt>
                <c:pt idx="4">
                  <c:v>2.584331224367546</c:v>
                </c:pt>
                <c:pt idx="5">
                  <c:v>2.5575072019056657</c:v>
                </c:pt>
                <c:pt idx="6">
                  <c:v>2.6063813651106051</c:v>
                </c:pt>
                <c:pt idx="7">
                  <c:v>2.7185016888672826</c:v>
                </c:pt>
                <c:pt idx="8">
                  <c:v>2.823474229170301</c:v>
                </c:pt>
                <c:pt idx="9">
                  <c:v>2.8870543780509612</c:v>
                </c:pt>
                <c:pt idx="10">
                  <c:v>2.9390197764486663</c:v>
                </c:pt>
                <c:pt idx="11">
                  <c:v>2.9745116927373401</c:v>
                </c:pt>
              </c:numCache>
            </c:numRef>
          </c:xVal>
          <c:yVal>
            <c:numRef>
              <c:f>THEandGDP!$AN$20:$AY$20</c:f>
              <c:numCache>
                <c:formatCode>0.00</c:formatCode>
                <c:ptCount val="12"/>
                <c:pt idx="0">
                  <c:v>3.7282445046531172</c:v>
                </c:pt>
                <c:pt idx="1">
                  <c:v>3.7789859579225267</c:v>
                </c:pt>
                <c:pt idx="2">
                  <c:v>3.7439127503607748</c:v>
                </c:pt>
                <c:pt idx="3">
                  <c:v>3.7805819134777012</c:v>
                </c:pt>
                <c:pt idx="4">
                  <c:v>3.7694412837850382</c:v>
                </c:pt>
                <c:pt idx="5">
                  <c:v>3.7441739466473147</c:v>
                </c:pt>
                <c:pt idx="6">
                  <c:v>3.7837232524864959</c:v>
                </c:pt>
                <c:pt idx="7">
                  <c:v>3.8692941597460382</c:v>
                </c:pt>
                <c:pt idx="8">
                  <c:v>3.9530294731179536</c:v>
                </c:pt>
                <c:pt idx="9">
                  <c:v>4.0311042708068765</c:v>
                </c:pt>
                <c:pt idx="10">
                  <c:v>4.0854843438175665</c:v>
                </c:pt>
                <c:pt idx="11">
                  <c:v>4.1427927534064279</c:v>
                </c:pt>
              </c:numCache>
            </c:numRef>
          </c:yVal>
          <c:smooth val="1"/>
        </c:ser>
        <c:ser>
          <c:idx val="18"/>
          <c:order val="18"/>
          <c:tx>
            <c:strRef>
              <c:f>THEandGDP!$A$21</c:f>
              <c:strCache>
                <c:ptCount val="1"/>
                <c:pt idx="0">
                  <c:v>Denmark</c:v>
                </c:pt>
              </c:strCache>
            </c:strRef>
          </c:tx>
          <c:marker>
            <c:symbol val="none"/>
          </c:marker>
          <c:xVal>
            <c:numRef>
              <c:f>THEandGDP!$N$21:$Y$21</c:f>
              <c:numCache>
                <c:formatCode>General</c:formatCode>
                <c:ptCount val="12"/>
                <c:pt idx="0">
                  <c:v>3.4513258084895195</c:v>
                </c:pt>
                <c:pt idx="1">
                  <c:v>3.4589398618903355</c:v>
                </c:pt>
                <c:pt idx="2">
                  <c:v>3.419955748489758</c:v>
                </c:pt>
                <c:pt idx="3">
                  <c:v>3.4353665066126613</c:v>
                </c:pt>
                <c:pt idx="4">
                  <c:v>3.4420091591409521</c:v>
                </c:pt>
                <c:pt idx="5">
                  <c:v>3.3941013020400446</c:v>
                </c:pt>
                <c:pt idx="6">
                  <c:v>3.409087369447835</c:v>
                </c:pt>
                <c:pt idx="7">
                  <c:v>3.4527062265110287</c:v>
                </c:pt>
                <c:pt idx="8">
                  <c:v>3.5628873812938777</c:v>
                </c:pt>
                <c:pt idx="9">
                  <c:v>3.62797998982998</c:v>
                </c:pt>
                <c:pt idx="10">
                  <c:v>3.6531159931655668</c:v>
                </c:pt>
                <c:pt idx="11">
                  <c:v>3.6837672614253298</c:v>
                </c:pt>
              </c:numCache>
            </c:numRef>
          </c:xVal>
          <c:yVal>
            <c:numRef>
              <c:f>THEandGDP!$AN$21:$AY$21</c:f>
              <c:numCache>
                <c:formatCode>0.00</c:formatCode>
                <c:ptCount val="12"/>
                <c:pt idx="0">
                  <c:v>4.5426972849622524</c:v>
                </c:pt>
                <c:pt idx="1">
                  <c:v>4.5456053780444075</c:v>
                </c:pt>
                <c:pt idx="2">
                  <c:v>4.5093401839628573</c:v>
                </c:pt>
                <c:pt idx="3">
                  <c:v>4.5158153424234655</c:v>
                </c:pt>
                <c:pt idx="4">
                  <c:v>4.5149871505384613</c:v>
                </c:pt>
                <c:pt idx="5">
                  <c:v>4.4776130318285094</c:v>
                </c:pt>
                <c:pt idx="6">
                  <c:v>4.4771198070689655</c:v>
                </c:pt>
                <c:pt idx="7">
                  <c:v>4.5104097814874704</c:v>
                </c:pt>
                <c:pt idx="8">
                  <c:v>4.5965443833707624</c:v>
                </c:pt>
                <c:pt idx="9">
                  <c:v>4.6564799448945164</c:v>
                </c:pt>
                <c:pt idx="10">
                  <c:v>4.6777631520312823</c:v>
                </c:pt>
                <c:pt idx="11">
                  <c:v>4.7037513661841199</c:v>
                </c:pt>
              </c:numCache>
            </c:numRef>
          </c:yVal>
          <c:smooth val="1"/>
        </c:ser>
        <c:ser>
          <c:idx val="19"/>
          <c:order val="19"/>
          <c:tx>
            <c:strRef>
              <c:f>THEandGDP!$A$22</c:f>
              <c:strCache>
                <c:ptCount val="1"/>
                <c:pt idx="0">
                  <c:v>Dominican Republic</c:v>
                </c:pt>
              </c:strCache>
            </c:strRef>
          </c:tx>
          <c:marker>
            <c:symbol val="none"/>
          </c:marker>
          <c:xVal>
            <c:numRef>
              <c:f>THEandGDP!$N$22:$Y$22</c:f>
              <c:numCache>
                <c:formatCode>General</c:formatCode>
                <c:ptCount val="12"/>
                <c:pt idx="0">
                  <c:v>1.9956351945975501</c:v>
                </c:pt>
                <c:pt idx="1">
                  <c:v>2.0334237554869614</c:v>
                </c:pt>
                <c:pt idx="2">
                  <c:v>2.0492180226701797</c:v>
                </c:pt>
                <c:pt idx="3">
                  <c:v>2.0569048513364812</c:v>
                </c:pt>
                <c:pt idx="4">
                  <c:v>2.0863598306747408</c:v>
                </c:pt>
                <c:pt idx="5">
                  <c:v>2.1553360374650619</c:v>
                </c:pt>
                <c:pt idx="6">
                  <c:v>2.1846914308176002</c:v>
                </c:pt>
                <c:pt idx="7">
                  <c:v>2.2405492482826159</c:v>
                </c:pt>
                <c:pt idx="8">
                  <c:v>2.1072099696478683</c:v>
                </c:pt>
                <c:pt idx="9">
                  <c:v>2.0863598306747408</c:v>
                </c:pt>
                <c:pt idx="10">
                  <c:v>2.3201462861110542</c:v>
                </c:pt>
                <c:pt idx="11">
                  <c:v>2.3483048630481607</c:v>
                </c:pt>
              </c:numCache>
            </c:numRef>
          </c:xVal>
          <c:yVal>
            <c:numRef>
              <c:f>THEandGDP!$AN$22:$AY$22</c:f>
              <c:numCache>
                <c:formatCode>0.00</c:formatCode>
                <c:ptCount val="12"/>
                <c:pt idx="0">
                  <c:v>3.3220753332764041</c:v>
                </c:pt>
                <c:pt idx="1">
                  <c:v>3.3573763815797677</c:v>
                </c:pt>
                <c:pt idx="2">
                  <c:v>3.4020919315538167</c:v>
                </c:pt>
                <c:pt idx="3">
                  <c:v>3.4155740960644354</c:v>
                </c:pt>
                <c:pt idx="4">
                  <c:v>3.4386002508569802</c:v>
                </c:pt>
                <c:pt idx="5">
                  <c:v>3.4745712785481402</c:v>
                </c:pt>
                <c:pt idx="6">
                  <c:v>3.4847339168261051</c:v>
                </c:pt>
                <c:pt idx="7">
                  <c:v>3.4359059715724536</c:v>
                </c:pt>
                <c:pt idx="8">
                  <c:v>3.3868375297380067</c:v>
                </c:pt>
                <c:pt idx="9">
                  <c:v>3.4096613085107448</c:v>
                </c:pt>
                <c:pt idx="10">
                  <c:v>3.5948731025490397</c:v>
                </c:pt>
                <c:pt idx="11">
                  <c:v>3.6107741504311992</c:v>
                </c:pt>
              </c:numCache>
            </c:numRef>
          </c:yVal>
          <c:smooth val="1"/>
        </c:ser>
        <c:ser>
          <c:idx val="20"/>
          <c:order val="20"/>
          <c:tx>
            <c:strRef>
              <c:f>THEandGDP!$A$23</c:f>
              <c:strCache>
                <c:ptCount val="1"/>
                <c:pt idx="0">
                  <c:v>Ecuador</c:v>
                </c:pt>
              </c:strCache>
            </c:strRef>
          </c:tx>
          <c:marker>
            <c:symbol val="none"/>
          </c:marker>
          <c:xVal>
            <c:numRef>
              <c:f>THEandGDP!$N$23:$Y$23</c:f>
              <c:numCache>
                <c:formatCode>General</c:formatCode>
                <c:ptCount val="12"/>
                <c:pt idx="0">
                  <c:v>1.8633228601204559</c:v>
                </c:pt>
                <c:pt idx="1">
                  <c:v>1.9084850188786533</c:v>
                </c:pt>
                <c:pt idx="2">
                  <c:v>1.9444826721501685</c:v>
                </c:pt>
                <c:pt idx="3">
                  <c:v>1.9190780923760737</c:v>
                </c:pt>
                <c:pt idx="4">
                  <c:v>1.8129133566428555</c:v>
                </c:pt>
                <c:pt idx="5">
                  <c:v>1.7323937598229651</c:v>
                </c:pt>
                <c:pt idx="6">
                  <c:v>1.8976270912904414</c:v>
                </c:pt>
                <c:pt idx="7">
                  <c:v>1.9867717342662505</c:v>
                </c:pt>
                <c:pt idx="8">
                  <c:v>2.0413926851582227</c:v>
                </c:pt>
                <c:pt idx="9">
                  <c:v>2.1139433523068392</c:v>
                </c:pt>
                <c:pt idx="10">
                  <c:v>2.1673173347481782</c:v>
                </c:pt>
                <c:pt idx="11">
                  <c:v>2.2201080880400612</c:v>
                </c:pt>
              </c:numCache>
            </c:numRef>
          </c:xVal>
          <c:yVal>
            <c:numRef>
              <c:f>THEandGDP!$AN$23:$AY$23</c:f>
              <c:numCache>
                <c:formatCode>0.00</c:formatCode>
                <c:ptCount val="12"/>
                <c:pt idx="0">
                  <c:v>3.2460672727966795</c:v>
                </c:pt>
                <c:pt idx="1">
                  <c:v>3.2595974621589789</c:v>
                </c:pt>
                <c:pt idx="2">
                  <c:v>3.2966779118327572</c:v>
                </c:pt>
                <c:pt idx="3">
                  <c:v>3.2810642897329898</c:v>
                </c:pt>
                <c:pt idx="4">
                  <c:v>3.1282389637913992</c:v>
                </c:pt>
                <c:pt idx="5">
                  <c:v>3.1003626174475216</c:v>
                </c:pt>
                <c:pt idx="6">
                  <c:v>3.2425379499533715</c:v>
                </c:pt>
                <c:pt idx="7">
                  <c:v>3.2937317138414883</c:v>
                </c:pt>
                <c:pt idx="8">
                  <c:v>3.3482587046346635</c:v>
                </c:pt>
                <c:pt idx="9">
                  <c:v>3.3989389522622475</c:v>
                </c:pt>
                <c:pt idx="10">
                  <c:v>3.4493203890788187</c:v>
                </c:pt>
                <c:pt idx="11">
                  <c:v>3.4854009806275688</c:v>
                </c:pt>
              </c:numCache>
            </c:numRef>
          </c:yVal>
          <c:smooth val="1"/>
        </c:ser>
        <c:ser>
          <c:idx val="21"/>
          <c:order val="21"/>
          <c:tx>
            <c:strRef>
              <c:f>THEandGDP!$A$24</c:f>
              <c:strCache>
                <c:ptCount val="1"/>
                <c:pt idx="0">
                  <c:v>Egypt</c:v>
                </c:pt>
              </c:strCache>
            </c:strRef>
          </c:tx>
          <c:marker>
            <c:symbol val="none"/>
          </c:marker>
          <c:xVal>
            <c:numRef>
              <c:f>THEandGDP!$N$24:$Y$24</c:f>
              <c:numCache>
                <c:formatCode>General</c:formatCode>
                <c:ptCount val="12"/>
                <c:pt idx="0">
                  <c:v>1.5910646070264922</c:v>
                </c:pt>
                <c:pt idx="1">
                  <c:v>1.6812412373755872</c:v>
                </c:pt>
                <c:pt idx="2">
                  <c:v>1.7853298350107658</c:v>
                </c:pt>
                <c:pt idx="3">
                  <c:v>1.7993405494535821</c:v>
                </c:pt>
                <c:pt idx="4">
                  <c:v>1.880813592280792</c:v>
                </c:pt>
                <c:pt idx="5">
                  <c:v>1.8864907251724818</c:v>
                </c:pt>
                <c:pt idx="6">
                  <c:v>1.8450980400142558</c:v>
                </c:pt>
                <c:pt idx="7">
                  <c:v>1.8864907251724818</c:v>
                </c:pt>
                <c:pt idx="8">
                  <c:v>1.7853298350107658</c:v>
                </c:pt>
                <c:pt idx="9">
                  <c:v>1.8260748027008264</c:v>
                </c:pt>
                <c:pt idx="10">
                  <c:v>1.8920946026904761</c:v>
                </c:pt>
                <c:pt idx="11">
                  <c:v>1.9684829485539415</c:v>
                </c:pt>
              </c:numCache>
            </c:numRef>
          </c:xVal>
          <c:yVal>
            <c:numRef>
              <c:f>THEandGDP!$AN$24:$AY$24</c:f>
              <c:numCache>
                <c:formatCode>0.00</c:formatCode>
                <c:ptCount val="12"/>
                <c:pt idx="0">
                  <c:v>3.0242204125749392</c:v>
                </c:pt>
                <c:pt idx="1">
                  <c:v>3.0652311684084026</c:v>
                </c:pt>
                <c:pt idx="2">
                  <c:v>3.1062524491278727</c:v>
                </c:pt>
                <c:pt idx="3">
                  <c:v>3.1453160770804995</c:v>
                </c:pt>
                <c:pt idx="4">
                  <c:v>3.1615686298886168</c:v>
                </c:pt>
                <c:pt idx="5">
                  <c:v>3.1949087740578284</c:v>
                </c:pt>
                <c:pt idx="6">
                  <c:v>3.1686391806529492</c:v>
                </c:pt>
                <c:pt idx="7">
                  <c:v>3.122492755155208</c:v>
                </c:pt>
                <c:pt idx="8">
                  <c:v>3.0825239971493414</c:v>
                </c:pt>
                <c:pt idx="9">
                  <c:v>3.0602111579408282</c:v>
                </c:pt>
                <c:pt idx="10">
                  <c:v>3.1081474403364919</c:v>
                </c:pt>
                <c:pt idx="11">
                  <c:v>3.1778125715131997</c:v>
                </c:pt>
              </c:numCache>
            </c:numRef>
          </c:yVal>
          <c:smooth val="1"/>
        </c:ser>
        <c:ser>
          <c:idx val="22"/>
          <c:order val="22"/>
          <c:tx>
            <c:strRef>
              <c:f>THEandGDP!$A$25</c:f>
              <c:strCache>
                <c:ptCount val="1"/>
                <c:pt idx="0">
                  <c:v>El Salvador</c:v>
                </c:pt>
              </c:strCache>
            </c:strRef>
          </c:tx>
          <c:marker>
            <c:symbol val="none"/>
          </c:marker>
          <c:xVal>
            <c:numRef>
              <c:f>THEandGDP!$N$25:$Y$25</c:f>
              <c:numCache>
                <c:formatCode>General</c:formatCode>
                <c:ptCount val="12"/>
                <c:pt idx="0">
                  <c:v>2.0334237554869614</c:v>
                </c:pt>
                <c:pt idx="1">
                  <c:v>2.1335389083702192</c:v>
                </c:pt>
                <c:pt idx="2">
                  <c:v>2.1903316981702998</c:v>
                </c:pt>
                <c:pt idx="3">
                  <c:v>2.2201080880400612</c:v>
                </c:pt>
                <c:pt idx="4">
                  <c:v>2.2121876044039581</c:v>
                </c:pt>
                <c:pt idx="5">
                  <c:v>2.2304489213782581</c:v>
                </c:pt>
                <c:pt idx="6">
                  <c:v>2.2380461031287822</c:v>
                </c:pt>
                <c:pt idx="7">
                  <c:v>2.2227164711475842</c:v>
                </c:pt>
                <c:pt idx="8">
                  <c:v>2.2174839442139072</c:v>
                </c:pt>
                <c:pt idx="9">
                  <c:v>2.2227164711475842</c:v>
                </c:pt>
                <c:pt idx="10">
                  <c:v>2.2479732663618202</c:v>
                </c:pt>
                <c:pt idx="11">
                  <c:v>2.2810333672477396</c:v>
                </c:pt>
              </c:numCache>
            </c:numRef>
          </c:xVal>
          <c:yVal>
            <c:numRef>
              <c:f>THEandGDP!$AN$25:$AY$25</c:f>
              <c:numCache>
                <c:formatCode>0.00</c:formatCode>
                <c:ptCount val="12"/>
                <c:pt idx="0">
                  <c:v>3.2543863647525377</c:v>
                </c:pt>
                <c:pt idx="1">
                  <c:v>3.2871464361324212</c:v>
                </c:pt>
                <c:pt idx="2">
                  <c:v>3.3173388372537578</c:v>
                </c:pt>
                <c:pt idx="3">
                  <c:v>3.3471650496811742</c:v>
                </c:pt>
                <c:pt idx="4">
                  <c:v>3.3603701507845818</c:v>
                </c:pt>
                <c:pt idx="5">
                  <c:v>3.3801008445005492</c:v>
                </c:pt>
                <c:pt idx="6">
                  <c:v>3.398991291348</c:v>
                </c:pt>
                <c:pt idx="7">
                  <c:v>3.411267414256598</c:v>
                </c:pt>
                <c:pt idx="8">
                  <c:v>3.4301753898628435</c:v>
                </c:pt>
                <c:pt idx="9">
                  <c:v>3.4483595186551601</c:v>
                </c:pt>
                <c:pt idx="10">
                  <c:v>3.4826532375586581</c:v>
                </c:pt>
                <c:pt idx="11">
                  <c:v>3.5167608576294818</c:v>
                </c:pt>
              </c:numCache>
            </c:numRef>
          </c:yVal>
          <c:smooth val="1"/>
        </c:ser>
        <c:ser>
          <c:idx val="23"/>
          <c:order val="23"/>
          <c:tx>
            <c:strRef>
              <c:f>THEandGDP!$A$26</c:f>
              <c:strCache>
                <c:ptCount val="1"/>
                <c:pt idx="0">
                  <c:v>Estonia</c:v>
                </c:pt>
              </c:strCache>
            </c:strRef>
          </c:tx>
          <c:marker>
            <c:symbol val="none"/>
          </c:marker>
          <c:xVal>
            <c:numRef>
              <c:f>THEandGDP!$N$26:$Y$26</c:f>
              <c:numCache>
                <c:formatCode>General</c:formatCode>
                <c:ptCount val="12"/>
                <c:pt idx="0">
                  <c:v>2.2174839442139072</c:v>
                </c:pt>
                <c:pt idx="1">
                  <c:v>2.3384564936045877</c:v>
                </c:pt>
                <c:pt idx="2">
                  <c:v>2.3463529744506313</c:v>
                </c:pt>
                <c:pt idx="3">
                  <c:v>2.3483048630481607</c:v>
                </c:pt>
                <c:pt idx="4">
                  <c:v>2.3856062735983121</c:v>
                </c:pt>
                <c:pt idx="5">
                  <c:v>2.3404441148401167</c:v>
                </c:pt>
                <c:pt idx="6">
                  <c:v>2.3463529744506313</c:v>
                </c:pt>
                <c:pt idx="7">
                  <c:v>2.4166405073382697</c:v>
                </c:pt>
                <c:pt idx="8">
                  <c:v>2.5599066250361124</c:v>
                </c:pt>
                <c:pt idx="9">
                  <c:v>2.6589648426644459</c:v>
                </c:pt>
                <c:pt idx="10">
                  <c:v>2.7126497016272113</c:v>
                </c:pt>
                <c:pt idx="11">
                  <c:v>2.7923916894982539</c:v>
                </c:pt>
              </c:numCache>
            </c:numRef>
          </c:xVal>
          <c:yVal>
            <c:numRef>
              <c:f>THEandGDP!$AN$26:$AY$26</c:f>
              <c:numCache>
                <c:formatCode>0.00</c:formatCode>
                <c:ptCount val="12"/>
                <c:pt idx="0">
                  <c:v>3.4161655188894677</c:v>
                </c:pt>
                <c:pt idx="1">
                  <c:v>3.5206145218782359</c:v>
                </c:pt>
                <c:pt idx="2">
                  <c:v>3.5554302618261375</c:v>
                </c:pt>
                <c:pt idx="3">
                  <c:v>3.6037733731425092</c:v>
                </c:pt>
                <c:pt idx="4">
                  <c:v>3.6171678373891192</c:v>
                </c:pt>
                <c:pt idx="5">
                  <c:v>3.6169655122441613</c:v>
                </c:pt>
                <c:pt idx="6">
                  <c:v>3.6594579059591577</c:v>
                </c:pt>
                <c:pt idx="7">
                  <c:v>3.7308414422409601</c:v>
                </c:pt>
                <c:pt idx="8">
                  <c:v>3.8609567198143218</c:v>
                </c:pt>
                <c:pt idx="9">
                  <c:v>3.9496367524346292</c:v>
                </c:pt>
                <c:pt idx="10">
                  <c:v>4.0135860108770807</c:v>
                </c:pt>
                <c:pt idx="11">
                  <c:v>4.0916323181523824</c:v>
                </c:pt>
              </c:numCache>
            </c:numRef>
          </c:yVal>
          <c:smooth val="1"/>
        </c:ser>
        <c:ser>
          <c:idx val="24"/>
          <c:order val="24"/>
          <c:tx>
            <c:strRef>
              <c:f>THEandGDP!$A$27</c:f>
              <c:strCache>
                <c:ptCount val="1"/>
                <c:pt idx="0">
                  <c:v>Finland</c:v>
                </c:pt>
              </c:strCache>
            </c:strRef>
          </c:tx>
          <c:marker>
            <c:symbol val="none"/>
          </c:marker>
          <c:xVal>
            <c:numRef>
              <c:f>THEandGDP!$N$27:$Y$27</c:f>
              <c:numCache>
                <c:formatCode>General</c:formatCode>
                <c:ptCount val="12"/>
                <c:pt idx="0">
                  <c:v>3.2801228963023235</c:v>
                </c:pt>
                <c:pt idx="1">
                  <c:v>3.2796669440484547</c:v>
                </c:pt>
                <c:pt idx="2">
                  <c:v>3.2397998184471062</c:v>
                </c:pt>
                <c:pt idx="3">
                  <c:v>3.2390490931401783</c:v>
                </c:pt>
                <c:pt idx="4">
                  <c:v>3.2337573629655219</c:v>
                </c:pt>
                <c:pt idx="5">
                  <c:v>3.1900514177592028</c:v>
                </c:pt>
                <c:pt idx="6">
                  <c:v>3.2100508498751372</c:v>
                </c:pt>
                <c:pt idx="7">
                  <c:v>3.2626883443016972</c:v>
                </c:pt>
                <c:pt idx="8">
                  <c:v>3.3639878297484915</c:v>
                </c:pt>
                <c:pt idx="9">
                  <c:v>3.4230819582972423</c:v>
                </c:pt>
                <c:pt idx="10">
                  <c:v>3.4508646923797577</c:v>
                </c:pt>
                <c:pt idx="11">
                  <c:v>3.4762517960070336</c:v>
                </c:pt>
              </c:numCache>
            </c:numRef>
          </c:xVal>
          <c:yVal>
            <c:numRef>
              <c:f>THEandGDP!$AN$27:$AY$27</c:f>
              <c:numCache>
                <c:formatCode>0.00</c:formatCode>
                <c:ptCount val="12"/>
                <c:pt idx="0">
                  <c:v>4.4077587515998964</c:v>
                </c:pt>
                <c:pt idx="1">
                  <c:v>4.397829145199478</c:v>
                </c:pt>
                <c:pt idx="2">
                  <c:v>4.3785615028409515</c:v>
                </c:pt>
                <c:pt idx="3">
                  <c:v>4.4007840083906995</c:v>
                </c:pt>
                <c:pt idx="4">
                  <c:v>4.4016386997790953</c:v>
                </c:pt>
                <c:pt idx="5">
                  <c:v>4.3721946224804835</c:v>
                </c:pt>
                <c:pt idx="6">
                  <c:v>4.3801811114867695</c:v>
                </c:pt>
                <c:pt idx="7">
                  <c:v>4.4156119926073814</c:v>
                </c:pt>
                <c:pt idx="8">
                  <c:v>4.498360350035262</c:v>
                </c:pt>
                <c:pt idx="9">
                  <c:v>4.5577933209323573</c:v>
                </c:pt>
                <c:pt idx="10">
                  <c:v>4.5715600400873724</c:v>
                </c:pt>
                <c:pt idx="11">
                  <c:v>4.5956577515343104</c:v>
                </c:pt>
              </c:numCache>
            </c:numRef>
          </c:yVal>
          <c:smooth val="1"/>
        </c:ser>
        <c:ser>
          <c:idx val="25"/>
          <c:order val="25"/>
          <c:tx>
            <c:strRef>
              <c:f>THEandGDP!$A$28</c:f>
              <c:strCache>
                <c:ptCount val="1"/>
                <c:pt idx="0">
                  <c:v>France</c:v>
                </c:pt>
              </c:strCache>
            </c:strRef>
          </c:tx>
          <c:marker>
            <c:symbol val="none"/>
          </c:marker>
          <c:xVal>
            <c:numRef>
              <c:f>THEandGDP!$N$28:$Y$28</c:f>
              <c:numCache>
                <c:formatCode>General</c:formatCode>
                <c:ptCount val="12"/>
                <c:pt idx="0">
                  <c:v>3.4276483711869332</c:v>
                </c:pt>
                <c:pt idx="1">
                  <c:v>3.4258601450778388</c:v>
                </c:pt>
                <c:pt idx="2">
                  <c:v>3.3747483460101027</c:v>
                </c:pt>
                <c:pt idx="3">
                  <c:v>3.3838153659804311</c:v>
                </c:pt>
                <c:pt idx="4">
                  <c:v>3.3791241460704002</c:v>
                </c:pt>
                <c:pt idx="5">
                  <c:v>3.3322364154914377</c:v>
                </c:pt>
                <c:pt idx="6">
                  <c:v>3.3394514413064407</c:v>
                </c:pt>
                <c:pt idx="7">
                  <c:v>3.3879234669734402</c:v>
                </c:pt>
                <c:pt idx="8">
                  <c:v>3.5102768444173602</c:v>
                </c:pt>
                <c:pt idx="9">
                  <c:v>3.5708930362183922</c:v>
                </c:pt>
                <c:pt idx="10">
                  <c:v>3.5939502952639875</c:v>
                </c:pt>
                <c:pt idx="11">
                  <c:v>3.6080979463252802</c:v>
                </c:pt>
              </c:numCache>
            </c:numRef>
          </c:xVal>
          <c:yVal>
            <c:numRef>
              <c:f>THEandGDP!$AN$28:$AY$28</c:f>
              <c:numCache>
                <c:formatCode>0.00</c:formatCode>
                <c:ptCount val="12"/>
                <c:pt idx="0">
                  <c:v>4.4342956276845804</c:v>
                </c:pt>
                <c:pt idx="1">
                  <c:v>4.4334155675105427</c:v>
                </c:pt>
                <c:pt idx="2">
                  <c:v>4.3890751920862003</c:v>
                </c:pt>
                <c:pt idx="3">
                  <c:v>4.4021494490533124</c:v>
                </c:pt>
                <c:pt idx="4">
                  <c:v>4.3954351016346704</c:v>
                </c:pt>
                <c:pt idx="5">
                  <c:v>4.3536417254406761</c:v>
                </c:pt>
                <c:pt idx="6">
                  <c:v>4.3531534024275116</c:v>
                </c:pt>
                <c:pt idx="7">
                  <c:v>4.3879857712293848</c:v>
                </c:pt>
                <c:pt idx="8">
                  <c:v>4.4759725770521799</c:v>
                </c:pt>
                <c:pt idx="9">
                  <c:v>4.5306246248383824</c:v>
                </c:pt>
                <c:pt idx="10">
                  <c:v>4.545365835049159</c:v>
                </c:pt>
                <c:pt idx="11">
                  <c:v>4.5666163823161714</c:v>
                </c:pt>
              </c:numCache>
            </c:numRef>
          </c:yVal>
          <c:smooth val="1"/>
        </c:ser>
        <c:ser>
          <c:idx val="26"/>
          <c:order val="26"/>
          <c:tx>
            <c:strRef>
              <c:f>THEandGDP!$A$29</c:f>
              <c:strCache>
                <c:ptCount val="1"/>
                <c:pt idx="0">
                  <c:v>Gabon</c:v>
                </c:pt>
              </c:strCache>
            </c:strRef>
          </c:tx>
          <c:marker>
            <c:symbol val="none"/>
          </c:marker>
          <c:xVal>
            <c:numRef>
              <c:f>THEandGDP!$N$29:$Y$29</c:f>
              <c:numCache>
                <c:formatCode>General</c:formatCode>
                <c:ptCount val="12"/>
                <c:pt idx="0">
                  <c:v>2.0253058652647704</c:v>
                </c:pt>
                <c:pt idx="1">
                  <c:v>2.0755469613925306</c:v>
                </c:pt>
                <c:pt idx="2">
                  <c:v>2.1731862684122887</c:v>
                </c:pt>
                <c:pt idx="3">
                  <c:v>2.2810333672477396</c:v>
                </c:pt>
                <c:pt idx="4">
                  <c:v>2.2600713879850849</c:v>
                </c:pt>
                <c:pt idx="5">
                  <c:v>2.255272505103306</c:v>
                </c:pt>
                <c:pt idx="6">
                  <c:v>2.3180633349627531</c:v>
                </c:pt>
                <c:pt idx="7">
                  <c:v>2.3117538610557538</c:v>
                </c:pt>
                <c:pt idx="8">
                  <c:v>2.3598354823398742</c:v>
                </c:pt>
                <c:pt idx="9">
                  <c:v>2.4014005407815442</c:v>
                </c:pt>
                <c:pt idx="10">
                  <c:v>2.4409090820652182</c:v>
                </c:pt>
                <c:pt idx="11">
                  <c:v>2.4265112613645812</c:v>
                </c:pt>
              </c:numCache>
            </c:numRef>
          </c:xVal>
          <c:yVal>
            <c:numRef>
              <c:f>THEandGDP!$AN$29:$AY$29</c:f>
              <c:numCache>
                <c:formatCode>0.00</c:formatCode>
                <c:ptCount val="12"/>
                <c:pt idx="0">
                  <c:v>3.6678858174239082</c:v>
                </c:pt>
                <c:pt idx="1">
                  <c:v>3.7172130049375212</c:v>
                </c:pt>
                <c:pt idx="2">
                  <c:v>3.6775338646632258</c:v>
                </c:pt>
                <c:pt idx="3">
                  <c:v>3.5919532214894732</c:v>
                </c:pt>
                <c:pt idx="4">
                  <c:v>3.5988552632280553</c:v>
                </c:pt>
                <c:pt idx="5">
                  <c:v>3.626114639865055</c:v>
                </c:pt>
                <c:pt idx="6">
                  <c:v>3.5810714256284903</c:v>
                </c:pt>
                <c:pt idx="7">
                  <c:v>3.5937976127010423</c:v>
                </c:pt>
                <c:pt idx="8">
                  <c:v>3.6706358006072155</c:v>
                </c:pt>
                <c:pt idx="9">
                  <c:v>3.7320111709340638</c:v>
                </c:pt>
                <c:pt idx="10">
                  <c:v>3.8030811790017425</c:v>
                </c:pt>
                <c:pt idx="11">
                  <c:v>3.8343724389921388</c:v>
                </c:pt>
              </c:numCache>
            </c:numRef>
          </c:yVal>
          <c:smooth val="1"/>
        </c:ser>
        <c:ser>
          <c:idx val="27"/>
          <c:order val="27"/>
          <c:tx>
            <c:strRef>
              <c:f>THEandGDP!$A$30</c:f>
              <c:strCache>
                <c:ptCount val="1"/>
                <c:pt idx="0">
                  <c:v>Gambia</c:v>
                </c:pt>
              </c:strCache>
            </c:strRef>
          </c:tx>
          <c:marker>
            <c:symbol val="none"/>
          </c:marker>
          <c:xVal>
            <c:numRef>
              <c:f>THEandGDP!$N$30:$Y$30</c:f>
              <c:numCache>
                <c:formatCode>General</c:formatCode>
                <c:ptCount val="12"/>
                <c:pt idx="0">
                  <c:v>1.1760912590556798</c:v>
                </c:pt>
                <c:pt idx="1">
                  <c:v>1.1461280356782417</c:v>
                </c:pt>
                <c:pt idx="2">
                  <c:v>1.1139433523068358</c:v>
                </c:pt>
                <c:pt idx="3">
                  <c:v>1.1760912590556798</c:v>
                </c:pt>
                <c:pt idx="4">
                  <c:v>1.1461280356782417</c:v>
                </c:pt>
                <c:pt idx="5">
                  <c:v>1.1139433523068358</c:v>
                </c:pt>
                <c:pt idx="6">
                  <c:v>1.1139433523068358</c:v>
                </c:pt>
                <c:pt idx="7">
                  <c:v>1.0413926851582238</c:v>
                </c:pt>
                <c:pt idx="8">
                  <c:v>1.0791812460476238</c:v>
                </c:pt>
                <c:pt idx="9">
                  <c:v>1.1461280356782417</c:v>
                </c:pt>
                <c:pt idx="10">
                  <c:v>1.1760912590556798</c:v>
                </c:pt>
                <c:pt idx="11">
                  <c:v>1.1139433523068358</c:v>
                </c:pt>
              </c:numCache>
            </c:numRef>
          </c:xVal>
          <c:yVal>
            <c:numRef>
              <c:f>THEandGDP!$AN$30:$AY$30</c:f>
              <c:numCache>
                <c:formatCode>0.00</c:formatCode>
                <c:ptCount val="12"/>
                <c:pt idx="0">
                  <c:v>2.5349647923946659</c:v>
                </c:pt>
                <c:pt idx="1">
                  <c:v>2.5432383703123653</c:v>
                </c:pt>
                <c:pt idx="2">
                  <c:v>2.5339930882615063</c:v>
                </c:pt>
                <c:pt idx="3">
                  <c:v>2.5326970636220878</c:v>
                </c:pt>
                <c:pt idx="4">
                  <c:v>2.5261246622156794</c:v>
                </c:pt>
                <c:pt idx="5">
                  <c:v>2.5041281852097379</c:v>
                </c:pt>
                <c:pt idx="6">
                  <c:v>2.4876487604984079</c:v>
                </c:pt>
                <c:pt idx="7">
                  <c:v>2.4269762117233262</c:v>
                </c:pt>
                <c:pt idx="8">
                  <c:v>2.4108160229966638</c:v>
                </c:pt>
                <c:pt idx="9">
                  <c:v>2.4355991305184537</c:v>
                </c:pt>
                <c:pt idx="10">
                  <c:v>2.4855056449063992</c:v>
                </c:pt>
                <c:pt idx="11">
                  <c:v>2.5162576539417567</c:v>
                </c:pt>
              </c:numCache>
            </c:numRef>
          </c:yVal>
          <c:smooth val="1"/>
        </c:ser>
        <c:ser>
          <c:idx val="28"/>
          <c:order val="28"/>
          <c:tx>
            <c:strRef>
              <c:f>THEandGDP!$A$31</c:f>
              <c:strCache>
                <c:ptCount val="1"/>
                <c:pt idx="0">
                  <c:v>Georgia</c:v>
                </c:pt>
              </c:strCache>
            </c:strRef>
          </c:tx>
          <c:marker>
            <c:symbol val="none"/>
          </c:marker>
          <c:xVal>
            <c:numRef>
              <c:f>THEandGDP!$N$31:$Y$31</c:f>
              <c:numCache>
                <c:formatCode>General</c:formatCode>
                <c:ptCount val="12"/>
                <c:pt idx="0">
                  <c:v>1.4913616938342658</c:v>
                </c:pt>
                <c:pt idx="1">
                  <c:v>1.6720978579357213</c:v>
                </c:pt>
                <c:pt idx="2">
                  <c:v>1.7558748556724835</c:v>
                </c:pt>
                <c:pt idx="3">
                  <c:v>1.6989700043360245</c:v>
                </c:pt>
                <c:pt idx="4">
                  <c:v>1.5682017240669961</c:v>
                </c:pt>
                <c:pt idx="5">
                  <c:v>1.6812412373755872</c:v>
                </c:pt>
                <c:pt idx="6">
                  <c:v>1.7323937598229651</c:v>
                </c:pt>
                <c:pt idx="7">
                  <c:v>1.8061799739838909</c:v>
                </c:pt>
                <c:pt idx="8">
                  <c:v>1.8692317197309758</c:v>
                </c:pt>
                <c:pt idx="9">
                  <c:v>1.9867717342662505</c:v>
                </c:pt>
                <c:pt idx="10">
                  <c:v>2.0899051114393981</c:v>
                </c:pt>
                <c:pt idx="11">
                  <c:v>2.1673173347481782</c:v>
                </c:pt>
              </c:numCache>
            </c:numRef>
          </c:xVal>
          <c:yVal>
            <c:numRef>
              <c:f>THEandGDP!$AN$31:$AY$31</c:f>
              <c:numCache>
                <c:formatCode>0.00</c:formatCode>
                <c:ptCount val="12"/>
                <c:pt idx="0">
                  <c:v>2.5972507938297587</c:v>
                </c:pt>
                <c:pt idx="1">
                  <c:v>2.8139944055264992</c:v>
                </c:pt>
                <c:pt idx="2">
                  <c:v>2.8944595112753078</c:v>
                </c:pt>
                <c:pt idx="3">
                  <c:v>2.9050183100925877</c:v>
                </c:pt>
                <c:pt idx="4">
                  <c:v>2.7973776589624761</c:v>
                </c:pt>
                <c:pt idx="5">
                  <c:v>2.8362551042493722</c:v>
                </c:pt>
                <c:pt idx="6">
                  <c:v>2.8622894385110187</c:v>
                </c:pt>
                <c:pt idx="7">
                  <c:v>2.8902337343429489</c:v>
                </c:pt>
                <c:pt idx="8">
                  <c:v>2.9634270242694352</c:v>
                </c:pt>
                <c:pt idx="9">
                  <c:v>3.074756849014384</c:v>
                </c:pt>
                <c:pt idx="10">
                  <c:v>3.1712989677490264</c:v>
                </c:pt>
                <c:pt idx="11">
                  <c:v>3.2467082914358447</c:v>
                </c:pt>
              </c:numCache>
            </c:numRef>
          </c:yVal>
          <c:smooth val="1"/>
        </c:ser>
        <c:ser>
          <c:idx val="29"/>
          <c:order val="29"/>
          <c:tx>
            <c:strRef>
              <c:f>THEandGDP!$A$32</c:f>
              <c:strCache>
                <c:ptCount val="1"/>
                <c:pt idx="0">
                  <c:v>Germany</c:v>
                </c:pt>
              </c:strCache>
            </c:strRef>
          </c:tx>
          <c:marker>
            <c:symbol val="none"/>
          </c:marker>
          <c:xVal>
            <c:numRef>
              <c:f>THEandGDP!$N$32:$Y$32</c:f>
              <c:numCache>
                <c:formatCode>General</c:formatCode>
                <c:ptCount val="12"/>
                <c:pt idx="0">
                  <c:v>3.4938761108528227</c:v>
                </c:pt>
                <c:pt idx="1">
                  <c:v>3.4903799200031767</c:v>
                </c:pt>
                <c:pt idx="2">
                  <c:v>3.4302363534115106</c:v>
                </c:pt>
                <c:pt idx="3">
                  <c:v>3.4355258514986549</c:v>
                </c:pt>
                <c:pt idx="4">
                  <c:v>3.430075055551939</c:v>
                </c:pt>
                <c:pt idx="5">
                  <c:v>3.3769417571467586</c:v>
                </c:pt>
                <c:pt idx="6">
                  <c:v>3.3802112417116175</c:v>
                </c:pt>
                <c:pt idx="7">
                  <c:v>3.4154741681092347</c:v>
                </c:pt>
                <c:pt idx="8">
                  <c:v>3.5048784594102127</c:v>
                </c:pt>
                <c:pt idx="9">
                  <c:v>3.5439439424829215</c:v>
                </c:pt>
                <c:pt idx="10">
                  <c:v>3.5596672783880576</c:v>
                </c:pt>
                <c:pt idx="11">
                  <c:v>3.5645477117559596</c:v>
                </c:pt>
              </c:numCache>
            </c:numRef>
          </c:xVal>
          <c:yVal>
            <c:numRef>
              <c:f>THEandGDP!$AN$32:$AY$32</c:f>
              <c:numCache>
                <c:formatCode>0.00</c:formatCode>
                <c:ptCount val="12"/>
                <c:pt idx="0">
                  <c:v>4.4894064200993924</c:v>
                </c:pt>
                <c:pt idx="1">
                  <c:v>4.4733952111004864</c:v>
                </c:pt>
                <c:pt idx="2">
                  <c:v>4.4209857525753256</c:v>
                </c:pt>
                <c:pt idx="3">
                  <c:v>4.4259350568582931</c:v>
                </c:pt>
                <c:pt idx="4">
                  <c:v>4.4170383950119936</c:v>
                </c:pt>
                <c:pt idx="5">
                  <c:v>4.3648898379508418</c:v>
                </c:pt>
                <c:pt idx="6">
                  <c:v>4.3609181610509857</c:v>
                </c:pt>
                <c:pt idx="7">
                  <c:v>4.3895764493853999</c:v>
                </c:pt>
                <c:pt idx="8">
                  <c:v>4.4719928385048382</c:v>
                </c:pt>
                <c:pt idx="9">
                  <c:v>4.5226880742108095</c:v>
                </c:pt>
                <c:pt idx="10">
                  <c:v>4.5299795614500145</c:v>
                </c:pt>
                <c:pt idx="11">
                  <c:v>4.549831201894408</c:v>
                </c:pt>
              </c:numCache>
            </c:numRef>
          </c:yVal>
          <c:smooth val="1"/>
        </c:ser>
        <c:ser>
          <c:idx val="30"/>
          <c:order val="30"/>
          <c:tx>
            <c:strRef>
              <c:f>THEandGDP!$A$33</c:f>
              <c:strCache>
                <c:ptCount val="1"/>
                <c:pt idx="0">
                  <c:v>Ghana</c:v>
                </c:pt>
              </c:strCache>
            </c:strRef>
          </c:tx>
          <c:marker>
            <c:symbol val="none"/>
          </c:marker>
          <c:xVal>
            <c:numRef>
              <c:f>THEandGDP!$N$33:$Y$33</c:f>
              <c:numCache>
                <c:formatCode>General</c:formatCode>
                <c:ptCount val="12"/>
                <c:pt idx="0">
                  <c:v>1.3617278360175928</c:v>
                </c:pt>
                <c:pt idx="1">
                  <c:v>1.3802112417116061</c:v>
                </c:pt>
                <c:pt idx="2">
                  <c:v>1.3979400086720377</c:v>
                </c:pt>
                <c:pt idx="3">
                  <c:v>1.4313637641589874</c:v>
                </c:pt>
                <c:pt idx="4">
                  <c:v>1.4623979978989559</c:v>
                </c:pt>
                <c:pt idx="5">
                  <c:v>1.255272505103306</c:v>
                </c:pt>
                <c:pt idx="6">
                  <c:v>1.255272505103306</c:v>
                </c:pt>
                <c:pt idx="7">
                  <c:v>1.2787536009528289</c:v>
                </c:pt>
                <c:pt idx="8">
                  <c:v>1.3424226808222062</c:v>
                </c:pt>
                <c:pt idx="9">
                  <c:v>1.3979400086720377</c:v>
                </c:pt>
                <c:pt idx="10">
                  <c:v>1.4771212547196548</c:v>
                </c:pt>
                <c:pt idx="11">
                  <c:v>1.5440680443502761</c:v>
                </c:pt>
              </c:numCache>
            </c:numRef>
          </c:xVal>
          <c:yVal>
            <c:numRef>
              <c:f>THEandGDP!$AN$33:$AY$33</c:f>
              <c:numCache>
                <c:formatCode>0.00</c:formatCode>
                <c:ptCount val="12"/>
                <c:pt idx="0">
                  <c:v>2.6002168485817316</c:v>
                </c:pt>
                <c:pt idx="1">
                  <c:v>2.6196504569066068</c:v>
                </c:pt>
                <c:pt idx="2">
                  <c:v>2.6060813403117775</c:v>
                </c:pt>
                <c:pt idx="3">
                  <c:v>2.6308355339580767</c:v>
                </c:pt>
                <c:pt idx="4">
                  <c:v>2.6333654246680935</c:v>
                </c:pt>
                <c:pt idx="5">
                  <c:v>2.4323711232521825</c:v>
                </c:pt>
                <c:pt idx="6">
                  <c:v>2.4494243982925092</c:v>
                </c:pt>
                <c:pt idx="7">
                  <c:v>2.502990790576352</c:v>
                </c:pt>
                <c:pt idx="8">
                  <c:v>2.5846884655652143</c:v>
                </c:pt>
                <c:pt idx="9">
                  <c:v>2.6395293189518401</c:v>
                </c:pt>
                <c:pt idx="10">
                  <c:v>2.7107611335472077</c:v>
                </c:pt>
                <c:pt idx="11">
                  <c:v>2.7741591640990224</c:v>
                </c:pt>
              </c:numCache>
            </c:numRef>
          </c:yVal>
          <c:smooth val="1"/>
        </c:ser>
        <c:ser>
          <c:idx val="31"/>
          <c:order val="31"/>
          <c:tx>
            <c:strRef>
              <c:f>THEandGDP!$A$34</c:f>
              <c:strCache>
                <c:ptCount val="1"/>
                <c:pt idx="0">
                  <c:v>Greece</c:v>
                </c:pt>
              </c:strCache>
            </c:strRef>
          </c:tx>
          <c:marker>
            <c:symbol val="none"/>
          </c:marker>
          <c:xVal>
            <c:numRef>
              <c:f>THEandGDP!$N$34:$Y$34</c:f>
              <c:numCache>
                <c:formatCode>General</c:formatCode>
                <c:ptCount val="12"/>
                <c:pt idx="0">
                  <c:v>3.0269416279590287</c:v>
                </c:pt>
                <c:pt idx="1">
                  <c:v>3.0464951643346985</c:v>
                </c:pt>
                <c:pt idx="2">
                  <c:v>3.0269416279590287</c:v>
                </c:pt>
                <c:pt idx="3">
                  <c:v>3.0232524596337029</c:v>
                </c:pt>
                <c:pt idx="4">
                  <c:v>3.0468851908377026</c:v>
                </c:pt>
                <c:pt idx="5">
                  <c:v>3.0951693514317551</c:v>
                </c:pt>
                <c:pt idx="6">
                  <c:v>3.1303337684950225</c:v>
                </c:pt>
                <c:pt idx="7">
                  <c:v>3.1781132523146431</c:v>
                </c:pt>
                <c:pt idx="8">
                  <c:v>3.3049211619008916</c:v>
                </c:pt>
                <c:pt idx="9">
                  <c:v>3.3619166186686433</c:v>
                </c:pt>
                <c:pt idx="10">
                  <c:v>3.4107772333772077</c:v>
                </c:pt>
                <c:pt idx="11">
                  <c:v>3.4366396316926577</c:v>
                </c:pt>
              </c:numCache>
            </c:numRef>
          </c:xVal>
          <c:yVal>
            <c:numRef>
              <c:f>THEandGDP!$AN$34:$AY$34</c:f>
              <c:numCache>
                <c:formatCode>0.00</c:formatCode>
                <c:ptCount val="12"/>
                <c:pt idx="0">
                  <c:v>4.0819893799107465</c:v>
                </c:pt>
                <c:pt idx="1">
                  <c:v>4.1030021357968733</c:v>
                </c:pt>
                <c:pt idx="2">
                  <c:v>4.0903247266572045</c:v>
                </c:pt>
                <c:pt idx="3">
                  <c:v>4.0907296642526534</c:v>
                </c:pt>
                <c:pt idx="4">
                  <c:v>4.1017137790504368</c:v>
                </c:pt>
                <c:pt idx="5">
                  <c:v>4.0667687172076104</c:v>
                </c:pt>
                <c:pt idx="6">
                  <c:v>4.0773838594076395</c:v>
                </c:pt>
                <c:pt idx="7">
                  <c:v>4.1286059617934345</c:v>
                </c:pt>
                <c:pt idx="8">
                  <c:v>4.2477909225507782</c:v>
                </c:pt>
                <c:pt idx="9">
                  <c:v>4.3206048998950441</c:v>
                </c:pt>
                <c:pt idx="10">
                  <c:v>4.3423697923784594</c:v>
                </c:pt>
                <c:pt idx="11">
                  <c:v>4.3772217339480104</c:v>
                </c:pt>
              </c:numCache>
            </c:numRef>
          </c:yVal>
          <c:smooth val="1"/>
        </c:ser>
        <c:ser>
          <c:idx val="32"/>
          <c:order val="32"/>
          <c:tx>
            <c:strRef>
              <c:f>THEandGDP!$A$35</c:f>
              <c:strCache>
                <c:ptCount val="1"/>
                <c:pt idx="0">
                  <c:v>Guatemala</c:v>
                </c:pt>
              </c:strCache>
            </c:strRef>
          </c:tx>
          <c:marker>
            <c:symbol val="none"/>
          </c:marker>
          <c:xVal>
            <c:numRef>
              <c:f>THEandGDP!$N$35:$Y$35</c:f>
              <c:numCache>
                <c:formatCode>General</c:formatCode>
                <c:ptCount val="12"/>
                <c:pt idx="0">
                  <c:v>1.7323937598229651</c:v>
                </c:pt>
                <c:pt idx="1">
                  <c:v>1.7481880270062051</c:v>
                </c:pt>
                <c:pt idx="2">
                  <c:v>1.8061799739838909</c:v>
                </c:pt>
                <c:pt idx="3">
                  <c:v>1.8976270912904414</c:v>
                </c:pt>
                <c:pt idx="4">
                  <c:v>1.8976270912904414</c:v>
                </c:pt>
                <c:pt idx="5">
                  <c:v>1.9777236052888476</c:v>
                </c:pt>
                <c:pt idx="6">
                  <c:v>1.9956351945975501</c:v>
                </c:pt>
                <c:pt idx="7">
                  <c:v>2.012837224705172</c:v>
                </c:pt>
                <c:pt idx="8">
                  <c:v>2.0453229787866611</c:v>
                </c:pt>
                <c:pt idx="9">
                  <c:v>2.0934216851622351</c:v>
                </c:pt>
                <c:pt idx="10">
                  <c:v>2.12057393120585</c:v>
                </c:pt>
                <c:pt idx="11">
                  <c:v>2.1583624920952467</c:v>
                </c:pt>
              </c:numCache>
            </c:numRef>
          </c:xVal>
          <c:yVal>
            <c:numRef>
              <c:f>THEandGDP!$AN$35:$AY$35</c:f>
              <c:numCache>
                <c:formatCode>0.00</c:formatCode>
                <c:ptCount val="12"/>
                <c:pt idx="0">
                  <c:v>3.1541502844144205</c:v>
                </c:pt>
                <c:pt idx="1">
                  <c:v>3.170619274226874</c:v>
                </c:pt>
                <c:pt idx="2">
                  <c:v>3.2133541020668042</c:v>
                </c:pt>
                <c:pt idx="3">
                  <c:v>3.2335473905390044</c:v>
                </c:pt>
                <c:pt idx="4">
                  <c:v>3.2010872717105259</c:v>
                </c:pt>
                <c:pt idx="5">
                  <c:v>3.1849930613641328</c:v>
                </c:pt>
                <c:pt idx="6">
                  <c:v>3.2110713932221477</c:v>
                </c:pt>
                <c:pt idx="7">
                  <c:v>3.24601970663252</c:v>
                </c:pt>
                <c:pt idx="8">
                  <c:v>3.2584737331172207</c:v>
                </c:pt>
                <c:pt idx="9">
                  <c:v>3.2864097592453212</c:v>
                </c:pt>
                <c:pt idx="10">
                  <c:v>3.3309323846004544</c:v>
                </c:pt>
                <c:pt idx="11">
                  <c:v>3.3659669421844436</c:v>
                </c:pt>
              </c:numCache>
            </c:numRef>
          </c:yVal>
          <c:smooth val="1"/>
        </c:ser>
        <c:ser>
          <c:idx val="33"/>
          <c:order val="33"/>
          <c:tx>
            <c:strRef>
              <c:f>THEandGDP!$A$36</c:f>
              <c:strCache>
                <c:ptCount val="1"/>
                <c:pt idx="0">
                  <c:v>Haiti</c:v>
                </c:pt>
              </c:strCache>
            </c:strRef>
          </c:tx>
          <c:marker>
            <c:symbol val="none"/>
          </c:marker>
          <c:xVal>
            <c:numRef>
              <c:f>THEandGDP!$N$36:$Y$36</c:f>
              <c:numCache>
                <c:formatCode>General</c:formatCode>
                <c:ptCount val="12"/>
                <c:pt idx="0">
                  <c:v>1.3617278360175928</c:v>
                </c:pt>
                <c:pt idx="1">
                  <c:v>1.4149733479708178</c:v>
                </c:pt>
                <c:pt idx="2">
                  <c:v>1.3802112417116061</c:v>
                </c:pt>
                <c:pt idx="3">
                  <c:v>1.4149733479708178</c:v>
                </c:pt>
                <c:pt idx="4">
                  <c:v>1.4471580313422201</c:v>
                </c:pt>
                <c:pt idx="5">
                  <c:v>1.4149733479708178</c:v>
                </c:pt>
                <c:pt idx="6">
                  <c:v>1.3979400086720377</c:v>
                </c:pt>
                <c:pt idx="7">
                  <c:v>1.3424226808222062</c:v>
                </c:pt>
                <c:pt idx="8">
                  <c:v>1.2787536009528289</c:v>
                </c:pt>
                <c:pt idx="9">
                  <c:v>1.3802112417116061</c:v>
                </c:pt>
                <c:pt idx="10">
                  <c:v>1.4471580313422201</c:v>
                </c:pt>
                <c:pt idx="11">
                  <c:v>1.6232492903978963</c:v>
                </c:pt>
              </c:numCache>
            </c:numRef>
          </c:xVal>
          <c:yVal>
            <c:numRef>
              <c:f>THEandGDP!$AN$36:$AY$36</c:f>
              <c:numCache>
                <c:formatCode>0.00</c:formatCode>
                <c:ptCount val="12"/>
                <c:pt idx="0">
                  <c:v>2.5937367459919707</c:v>
                </c:pt>
                <c:pt idx="1">
                  <c:v>2.5981599393350421</c:v>
                </c:pt>
                <c:pt idx="2">
                  <c:v>2.6761016515791352</c:v>
                </c:pt>
                <c:pt idx="3">
                  <c:v>2.7113043369985403</c:v>
                </c:pt>
                <c:pt idx="4">
                  <c:v>2.7495709121555096</c:v>
                </c:pt>
                <c:pt idx="5">
                  <c:v>2.7187889091485467</c:v>
                </c:pt>
                <c:pt idx="6">
                  <c:v>2.667845041827829</c:v>
                </c:pt>
                <c:pt idx="7">
                  <c:v>2.6436993646393212</c:v>
                </c:pt>
                <c:pt idx="8">
                  <c:v>2.5665624001876766</c:v>
                </c:pt>
                <c:pt idx="9">
                  <c:v>2.6360031819998921</c:v>
                </c:pt>
                <c:pt idx="10">
                  <c:v>2.7140135654797342</c:v>
                </c:pt>
                <c:pt idx="11">
                  <c:v>2.7502691970388127</c:v>
                </c:pt>
              </c:numCache>
            </c:numRef>
          </c:yVal>
          <c:smooth val="1"/>
        </c:ser>
        <c:ser>
          <c:idx val="34"/>
          <c:order val="34"/>
          <c:tx>
            <c:strRef>
              <c:f>THEandGDP!$A$37</c:f>
              <c:strCache>
                <c:ptCount val="1"/>
                <c:pt idx="0">
                  <c:v>Honduras</c:v>
                </c:pt>
              </c:strCache>
            </c:strRef>
          </c:tx>
          <c:marker>
            <c:symbol val="none"/>
          </c:marker>
          <c:xVal>
            <c:numRef>
              <c:f>THEandGDP!$N$37:$Y$37</c:f>
              <c:numCache>
                <c:formatCode>General</c:formatCode>
                <c:ptCount val="12"/>
                <c:pt idx="0">
                  <c:v>1.5910646070264922</c:v>
                </c:pt>
                <c:pt idx="1">
                  <c:v>1.5910646070264922</c:v>
                </c:pt>
                <c:pt idx="2">
                  <c:v>1.6434526764861881</c:v>
                </c:pt>
                <c:pt idx="3">
                  <c:v>1.6989700043360245</c:v>
                </c:pt>
                <c:pt idx="4">
                  <c:v>1.7075701760979358</c:v>
                </c:pt>
                <c:pt idx="5">
                  <c:v>1.7923916894982539</c:v>
                </c:pt>
                <c:pt idx="6">
                  <c:v>1.8195439355418701</c:v>
                </c:pt>
                <c:pt idx="7">
                  <c:v>1.8692317197309758</c:v>
                </c:pt>
                <c:pt idx="8">
                  <c:v>1.9030899869919475</c:v>
                </c:pt>
                <c:pt idx="9">
                  <c:v>1.9344984512435681</c:v>
                </c:pt>
                <c:pt idx="10">
                  <c:v>1.9590413923210934</c:v>
                </c:pt>
                <c:pt idx="11">
                  <c:v>1.9956351945975501</c:v>
                </c:pt>
              </c:numCache>
            </c:numRef>
          </c:xVal>
          <c:yVal>
            <c:numRef>
              <c:f>THEandGDP!$AN$37:$AY$37</c:f>
              <c:numCache>
                <c:formatCode>0.00</c:formatCode>
                <c:ptCount val="12"/>
                <c:pt idx="0">
                  <c:v>2.9189990749872048</c:v>
                </c:pt>
                <c:pt idx="1">
                  <c:v>2.9203456365085767</c:v>
                </c:pt>
                <c:pt idx="2">
                  <c:v>2.9711672615436644</c:v>
                </c:pt>
                <c:pt idx="3">
                  <c:v>3.0071466877299291</c:v>
                </c:pt>
                <c:pt idx="4">
                  <c:v>3.0100424420754468</c:v>
                </c:pt>
                <c:pt idx="5">
                  <c:v>3.0436455578493442</c:v>
                </c:pt>
                <c:pt idx="6">
                  <c:v>3.0605097312279343</c:v>
                </c:pt>
                <c:pt idx="7">
                  <c:v>3.0621839806455595</c:v>
                </c:pt>
                <c:pt idx="8">
                  <c:v>3.072234820235999</c:v>
                </c:pt>
                <c:pt idx="9">
                  <c:v>3.0950210729853636</c:v>
                </c:pt>
                <c:pt idx="10">
                  <c:v>3.1278890608865337</c:v>
                </c:pt>
                <c:pt idx="11">
                  <c:v>3.1685175183558703</c:v>
                </c:pt>
              </c:numCache>
            </c:numRef>
          </c:yVal>
          <c:smooth val="1"/>
        </c:ser>
        <c:ser>
          <c:idx val="35"/>
          <c:order val="35"/>
          <c:tx>
            <c:strRef>
              <c:f>THEandGDP!$A$38</c:f>
              <c:strCache>
                <c:ptCount val="1"/>
                <c:pt idx="0">
                  <c:v>Hungary</c:v>
                </c:pt>
              </c:strCache>
            </c:strRef>
          </c:tx>
          <c:marker>
            <c:symbol val="none"/>
          </c:marker>
          <c:xVal>
            <c:numRef>
              <c:f>THEandGDP!$N$38:$Y$38</c:f>
              <c:numCache>
                <c:formatCode>General</c:formatCode>
                <c:ptCount val="12"/>
                <c:pt idx="0">
                  <c:v>2.509202522331103</c:v>
                </c:pt>
                <c:pt idx="1">
                  <c:v>2.4983105537896004</c:v>
                </c:pt>
                <c:pt idx="2">
                  <c:v>2.4899584794248213</c:v>
                </c:pt>
                <c:pt idx="3">
                  <c:v>2.5250448070368448</c:v>
                </c:pt>
                <c:pt idx="4">
                  <c:v>2.5378190950732655</c:v>
                </c:pt>
                <c:pt idx="5">
                  <c:v>2.5132176000679411</c:v>
                </c:pt>
                <c:pt idx="6">
                  <c:v>2.5740312677277291</c:v>
                </c:pt>
                <c:pt idx="7">
                  <c:v>2.6954816764901981</c:v>
                </c:pt>
                <c:pt idx="8">
                  <c:v>2.8375884382355108</c:v>
                </c:pt>
                <c:pt idx="9">
                  <c:v>2.9127533036713227</c:v>
                </c:pt>
                <c:pt idx="10">
                  <c:v>2.9319661147281586</c:v>
                </c:pt>
                <c:pt idx="11">
                  <c:v>2.9309490311675228</c:v>
                </c:pt>
              </c:numCache>
            </c:numRef>
          </c:xVal>
          <c:yVal>
            <c:numRef>
              <c:f>THEandGDP!$AN$38:$AY$38</c:f>
              <c:numCache>
                <c:formatCode>0.00</c:formatCode>
                <c:ptCount val="12"/>
                <c:pt idx="0">
                  <c:v>3.6356224576203902</c:v>
                </c:pt>
                <c:pt idx="1">
                  <c:v>3.641048729932586</c:v>
                </c:pt>
                <c:pt idx="2">
                  <c:v>3.6472504118182667</c:v>
                </c:pt>
                <c:pt idx="3">
                  <c:v>3.6605709492541152</c:v>
                </c:pt>
                <c:pt idx="4">
                  <c:v>3.6707727186067611</c:v>
                </c:pt>
                <c:pt idx="5">
                  <c:v>3.6652829796635937</c:v>
                </c:pt>
                <c:pt idx="6">
                  <c:v>3.7186496393357835</c:v>
                </c:pt>
                <c:pt idx="7">
                  <c:v>3.8170617720329241</c:v>
                </c:pt>
                <c:pt idx="8">
                  <c:v>3.9175226814374393</c:v>
                </c:pt>
                <c:pt idx="9">
                  <c:v>4.0061498549273233</c:v>
                </c:pt>
                <c:pt idx="10">
                  <c:v>4.0378587444446534</c:v>
                </c:pt>
                <c:pt idx="11">
                  <c:v>4.0494255038212374</c:v>
                </c:pt>
              </c:numCache>
            </c:numRef>
          </c:yVal>
          <c:smooth val="1"/>
        </c:ser>
        <c:ser>
          <c:idx val="36"/>
          <c:order val="36"/>
          <c:tx>
            <c:strRef>
              <c:f>THEandGDP!$A$39</c:f>
              <c:strCache>
                <c:ptCount val="1"/>
                <c:pt idx="0">
                  <c:v>Iceland</c:v>
                </c:pt>
              </c:strCache>
            </c:strRef>
          </c:tx>
          <c:marker>
            <c:symbol val="none"/>
          </c:marker>
          <c:xVal>
            <c:numRef>
              <c:f>THEandGDP!$N$39:$Y$39</c:f>
              <c:numCache>
                <c:formatCode>General</c:formatCode>
                <c:ptCount val="12"/>
                <c:pt idx="0">
                  <c:v>3.3338501451025437</c:v>
                </c:pt>
                <c:pt idx="1">
                  <c:v>3.3473300153169618</c:v>
                </c:pt>
                <c:pt idx="2">
                  <c:v>3.3459615418131414</c:v>
                </c:pt>
                <c:pt idx="3">
                  <c:v>3.4153072922255676</c:v>
                </c:pt>
                <c:pt idx="4">
                  <c:v>3.470116353151004</c:v>
                </c:pt>
                <c:pt idx="5">
                  <c:v>3.4560622244549402</c:v>
                </c:pt>
                <c:pt idx="6">
                  <c:v>3.4024333462193197</c:v>
                </c:pt>
                <c:pt idx="7">
                  <c:v>3.4841574243653808</c:v>
                </c:pt>
                <c:pt idx="8">
                  <c:v>3.5857990090130007</c:v>
                </c:pt>
                <c:pt idx="9">
                  <c:v>3.6495295659478266</c:v>
                </c:pt>
                <c:pt idx="10">
                  <c:v>3.7134065321676912</c:v>
                </c:pt>
                <c:pt idx="11">
                  <c:v>3.6956567599361905</c:v>
                </c:pt>
              </c:numCache>
            </c:numRef>
          </c:xVal>
          <c:yVal>
            <c:numRef>
              <c:f>THEandGDP!$AN$39:$AY$39</c:f>
              <c:numCache>
                <c:formatCode>0.00</c:formatCode>
                <c:ptCount val="12"/>
                <c:pt idx="0">
                  <c:v>4.4181532247072681</c:v>
                </c:pt>
                <c:pt idx="1">
                  <c:v>4.4339999410313524</c:v>
                </c:pt>
                <c:pt idx="2">
                  <c:v>4.4354021890126596</c:v>
                </c:pt>
                <c:pt idx="3">
                  <c:v>4.4781892314283684</c:v>
                </c:pt>
                <c:pt idx="4">
                  <c:v>4.4959604503294495</c:v>
                </c:pt>
                <c:pt idx="5">
                  <c:v>4.4870447020608504</c:v>
                </c:pt>
                <c:pt idx="6">
                  <c:v>4.4416504787621509</c:v>
                </c:pt>
                <c:pt idx="7">
                  <c:v>4.4896397674494581</c:v>
                </c:pt>
                <c:pt idx="8">
                  <c:v>4.5768651941820719</c:v>
                </c:pt>
                <c:pt idx="9">
                  <c:v>4.6539560068146155</c:v>
                </c:pt>
                <c:pt idx="10">
                  <c:v>4.7352734481081447</c:v>
                </c:pt>
                <c:pt idx="11">
                  <c:v>4.7333559663244369</c:v>
                </c:pt>
              </c:numCache>
            </c:numRef>
          </c:yVal>
          <c:smooth val="1"/>
        </c:ser>
        <c:ser>
          <c:idx val="37"/>
          <c:order val="37"/>
          <c:tx>
            <c:strRef>
              <c:f>THEandGDP!$A$40</c:f>
              <c:strCache>
                <c:ptCount val="1"/>
                <c:pt idx="0">
                  <c:v>Indonesia</c:v>
                </c:pt>
              </c:strCache>
            </c:strRef>
          </c:tx>
          <c:marker>
            <c:symbol val="none"/>
          </c:marker>
          <c:xVal>
            <c:numRef>
              <c:f>THEandGDP!$N$40:$Y$40</c:f>
              <c:numCache>
                <c:formatCode>General</c:formatCode>
                <c:ptCount val="12"/>
                <c:pt idx="0">
                  <c:v>1.255272505103306</c:v>
                </c:pt>
                <c:pt idx="1">
                  <c:v>1.301029995663977</c:v>
                </c:pt>
                <c:pt idx="2">
                  <c:v>1.255272505103306</c:v>
                </c:pt>
                <c:pt idx="3">
                  <c:v>0.90308998699194143</c:v>
                </c:pt>
                <c:pt idx="4">
                  <c:v>1.1139433523068358</c:v>
                </c:pt>
                <c:pt idx="5">
                  <c:v>1.0791812460476238</c:v>
                </c:pt>
                <c:pt idx="6">
                  <c:v>1.1139433523068358</c:v>
                </c:pt>
                <c:pt idx="7">
                  <c:v>1.2041199826559248</c:v>
                </c:pt>
                <c:pt idx="8">
                  <c:v>1.3802112417116061</c:v>
                </c:pt>
                <c:pt idx="9">
                  <c:v>1.3802112417116061</c:v>
                </c:pt>
                <c:pt idx="10">
                  <c:v>1.4149733479708178</c:v>
                </c:pt>
                <c:pt idx="11">
                  <c:v>1.5314789170422538</c:v>
                </c:pt>
              </c:numCache>
            </c:numRef>
          </c:xVal>
          <c:yVal>
            <c:numRef>
              <c:f>THEandGDP!$AN$40:$AY$40</c:f>
              <c:numCache>
                <c:formatCode>0.00</c:formatCode>
                <c:ptCount val="12"/>
                <c:pt idx="0">
                  <c:v>3.0583181967078477</c:v>
                </c:pt>
                <c:pt idx="1">
                  <c:v>3.1018676563845857</c:v>
                </c:pt>
                <c:pt idx="2">
                  <c:v>3.0733623395370171</c:v>
                </c:pt>
                <c:pt idx="3">
                  <c:v>2.7126614846509787</c:v>
                </c:pt>
                <c:pt idx="4">
                  <c:v>2.8726177204378787</c:v>
                </c:pt>
                <c:pt idx="5">
                  <c:v>2.9068186390133892</c:v>
                </c:pt>
                <c:pt idx="6">
                  <c:v>2.8879889918202237</c:v>
                </c:pt>
                <c:pt idx="7">
                  <c:v>2.9676144256786023</c:v>
                </c:pt>
                <c:pt idx="8">
                  <c:v>3.0412604026037777</c:v>
                </c:pt>
                <c:pt idx="9">
                  <c:v>3.074722113923853</c:v>
                </c:pt>
                <c:pt idx="10">
                  <c:v>3.1140175101096834</c:v>
                </c:pt>
                <c:pt idx="11">
                  <c:v>3.213707636309854</c:v>
                </c:pt>
              </c:numCache>
            </c:numRef>
          </c:yVal>
          <c:smooth val="1"/>
        </c:ser>
        <c:ser>
          <c:idx val="38"/>
          <c:order val="38"/>
          <c:tx>
            <c:strRef>
              <c:f>THEandGDP!$A$41</c:f>
              <c:strCache>
                <c:ptCount val="1"/>
                <c:pt idx="0">
                  <c:v>Ireland</c:v>
                </c:pt>
              </c:strCache>
            </c:strRef>
          </c:tx>
          <c:marker>
            <c:symbol val="none"/>
          </c:marker>
          <c:xVal>
            <c:numRef>
              <c:f>THEandGDP!$N$41:$Y$41</c:f>
              <c:numCache>
                <c:formatCode>General</c:formatCode>
                <c:ptCount val="12"/>
                <c:pt idx="0">
                  <c:v>3.0965624383741268</c:v>
                </c:pt>
                <c:pt idx="1">
                  <c:v>3.1248301494138593</c:v>
                </c:pt>
                <c:pt idx="2">
                  <c:v>3.1525940779274824</c:v>
                </c:pt>
                <c:pt idx="3">
                  <c:v>3.1708482036433003</c:v>
                </c:pt>
                <c:pt idx="4">
                  <c:v>3.2068258760318487</c:v>
                </c:pt>
                <c:pt idx="5">
                  <c:v>3.2035767749779906</c:v>
                </c:pt>
                <c:pt idx="6">
                  <c:v>3.2764618041732367</c:v>
                </c:pt>
                <c:pt idx="7">
                  <c:v>3.3483048630481607</c:v>
                </c:pt>
                <c:pt idx="8">
                  <c:v>3.4589398618903355</c:v>
                </c:pt>
                <c:pt idx="9">
                  <c:v>3.531095546870028</c:v>
                </c:pt>
                <c:pt idx="10">
                  <c:v>3.6016254795539377</c:v>
                </c:pt>
                <c:pt idx="11">
                  <c:v>3.5897262562542402</c:v>
                </c:pt>
              </c:numCache>
            </c:numRef>
          </c:xVal>
          <c:yVal>
            <c:numRef>
              <c:f>THEandGDP!$AN$41:$AY$41</c:f>
              <c:numCache>
                <c:formatCode>0.00</c:formatCode>
                <c:ptCount val="12"/>
                <c:pt idx="0">
                  <c:v>4.27015611083677</c:v>
                </c:pt>
                <c:pt idx="1">
                  <c:v>4.3098703680237289</c:v>
                </c:pt>
                <c:pt idx="2">
                  <c:v>4.3456399704671744</c:v>
                </c:pt>
                <c:pt idx="3">
                  <c:v>4.376825182114394</c:v>
                </c:pt>
                <c:pt idx="4">
                  <c:v>4.4110945824516277</c:v>
                </c:pt>
                <c:pt idx="5">
                  <c:v>4.4075866583171841</c:v>
                </c:pt>
                <c:pt idx="6">
                  <c:v>4.4349088139798694</c:v>
                </c:pt>
                <c:pt idx="7">
                  <c:v>4.4969934459489824</c:v>
                </c:pt>
                <c:pt idx="8">
                  <c:v>4.5989170353968785</c:v>
                </c:pt>
                <c:pt idx="9">
                  <c:v>4.6611089181090275</c:v>
                </c:pt>
                <c:pt idx="10">
                  <c:v>4.6888418081160665</c:v>
                </c:pt>
                <c:pt idx="11">
                  <c:v>4.7189047064564615</c:v>
                </c:pt>
              </c:numCache>
            </c:numRef>
          </c:yVal>
          <c:smooth val="1"/>
        </c:ser>
        <c:ser>
          <c:idx val="39"/>
          <c:order val="39"/>
          <c:tx>
            <c:strRef>
              <c:f>THEandGDP!$A$42</c:f>
              <c:strCache>
                <c:ptCount val="1"/>
                <c:pt idx="0">
                  <c:v>Italy</c:v>
                </c:pt>
              </c:strCache>
            </c:strRef>
          </c:tx>
          <c:marker>
            <c:symbol val="none"/>
          </c:marker>
          <c:xVal>
            <c:numRef>
              <c:f>THEandGDP!$N$42:$Y$42</c:f>
              <c:numCache>
                <c:formatCode>General</c:formatCode>
                <c:ptCount val="12"/>
                <c:pt idx="0">
                  <c:v>3.1583624920952467</c:v>
                </c:pt>
                <c:pt idx="1">
                  <c:v>3.2135177569963274</c:v>
                </c:pt>
                <c:pt idx="2">
                  <c:v>3.2049335223541529</c:v>
                </c:pt>
                <c:pt idx="3">
                  <c:v>3.2172206556445202</c:v>
                </c:pt>
                <c:pt idx="4">
                  <c:v>3.2145789535704989</c:v>
                </c:pt>
                <c:pt idx="5">
                  <c:v>3.1894903136993675</c:v>
                </c:pt>
                <c:pt idx="6">
                  <c:v>3.2041199826559352</c:v>
                </c:pt>
                <c:pt idx="7">
                  <c:v>3.2474822606770659</c:v>
                </c:pt>
                <c:pt idx="8">
                  <c:v>3.3400473176613952</c:v>
                </c:pt>
                <c:pt idx="9">
                  <c:v>3.4156409798961422</c:v>
                </c:pt>
                <c:pt idx="10">
                  <c:v>3.4336098433237177</c:v>
                </c:pt>
                <c:pt idx="11">
                  <c:v>3.4540822707310901</c:v>
                </c:pt>
              </c:numCache>
            </c:numRef>
          </c:xVal>
          <c:yVal>
            <c:numRef>
              <c:f>THEandGDP!$AN$42:$AY$42</c:f>
              <c:numCache>
                <c:formatCode>0.00</c:formatCode>
                <c:ptCount val="12"/>
                <c:pt idx="0">
                  <c:v>4.2970824169686042</c:v>
                </c:pt>
                <c:pt idx="1">
                  <c:v>4.3456501205368978</c:v>
                </c:pt>
                <c:pt idx="2">
                  <c:v>4.3219107947452349</c:v>
                </c:pt>
                <c:pt idx="3">
                  <c:v>4.3310983837451937</c:v>
                </c:pt>
                <c:pt idx="4">
                  <c:v>4.324890556207774</c:v>
                </c:pt>
                <c:pt idx="5">
                  <c:v>4.285407507834794</c:v>
                </c:pt>
                <c:pt idx="6">
                  <c:v>4.2909485404886025</c:v>
                </c:pt>
                <c:pt idx="7">
                  <c:v>4.328735884574356</c:v>
                </c:pt>
                <c:pt idx="8">
                  <c:v>4.4200921252659526</c:v>
                </c:pt>
                <c:pt idx="9">
                  <c:v>4.4788410387372561</c:v>
                </c:pt>
                <c:pt idx="10">
                  <c:v>4.486608765127384</c:v>
                </c:pt>
                <c:pt idx="11">
                  <c:v>4.5040314115153626</c:v>
                </c:pt>
              </c:numCache>
            </c:numRef>
          </c:yVal>
          <c:smooth val="1"/>
        </c:ser>
        <c:ser>
          <c:idx val="40"/>
          <c:order val="40"/>
          <c:tx>
            <c:strRef>
              <c:f>THEandGDP!$A$43</c:f>
              <c:strCache>
                <c:ptCount val="1"/>
                <c:pt idx="0">
                  <c:v>Japan</c:v>
                </c:pt>
              </c:strCache>
            </c:strRef>
          </c:tx>
          <c:marker>
            <c:symbol val="none"/>
          </c:marker>
          <c:xVal>
            <c:numRef>
              <c:f>THEandGDP!$N$43:$Y$43</c:f>
              <c:numCache>
                <c:formatCode>General</c:formatCode>
                <c:ptCount val="12"/>
                <c:pt idx="0">
                  <c:v>3.4586378490256493</c:v>
                </c:pt>
                <c:pt idx="1">
                  <c:v>3.4141373621844853</c:v>
                </c:pt>
                <c:pt idx="2">
                  <c:v>3.3727279408855955</c:v>
                </c:pt>
                <c:pt idx="3">
                  <c:v>3.3467440546048413</c:v>
                </c:pt>
                <c:pt idx="4">
                  <c:v>3.4151403521958725</c:v>
                </c:pt>
                <c:pt idx="5">
                  <c:v>3.4513258084895195</c:v>
                </c:pt>
                <c:pt idx="6">
                  <c:v>3.4079005401426459</c:v>
                </c:pt>
                <c:pt idx="7">
                  <c:v>3.3891660843645326</c:v>
                </c:pt>
                <c:pt idx="8">
                  <c:v>3.4279727136082077</c:v>
                </c:pt>
                <c:pt idx="9">
                  <c:v>3.4625477288026651</c:v>
                </c:pt>
                <c:pt idx="10">
                  <c:v>3.4635944021870126</c:v>
                </c:pt>
                <c:pt idx="11">
                  <c:v>3.4297522800024081</c:v>
                </c:pt>
              </c:numCache>
            </c:numRef>
          </c:xVal>
          <c:yVal>
            <c:numRef>
              <c:f>THEandGDP!$AN$43:$AY$43</c:f>
              <c:numCache>
                <c:formatCode>0.00</c:formatCode>
                <c:ptCount val="12"/>
                <c:pt idx="0">
                  <c:v>4.622924285525789</c:v>
                </c:pt>
                <c:pt idx="1">
                  <c:v>4.5673823769837307</c:v>
                </c:pt>
                <c:pt idx="2">
                  <c:v>4.5291893978358981</c:v>
                </c:pt>
                <c:pt idx="3">
                  <c:v>4.4846821207367764</c:v>
                </c:pt>
                <c:pt idx="4">
                  <c:v>4.5379664658371954</c:v>
                </c:pt>
                <c:pt idx="5">
                  <c:v>4.5658529640885286</c:v>
                </c:pt>
                <c:pt idx="6">
                  <c:v>4.5080490762710408</c:v>
                </c:pt>
                <c:pt idx="7">
                  <c:v>4.4879309395199654</c:v>
                </c:pt>
                <c:pt idx="8">
                  <c:v>4.5202799627217871</c:v>
                </c:pt>
                <c:pt idx="9">
                  <c:v>4.5570102700920465</c:v>
                </c:pt>
                <c:pt idx="10">
                  <c:v>4.5518528997414185</c:v>
                </c:pt>
                <c:pt idx="11">
                  <c:v>4.5333949428449998</c:v>
                </c:pt>
              </c:numCache>
            </c:numRef>
          </c:yVal>
          <c:smooth val="1"/>
        </c:ser>
        <c:ser>
          <c:idx val="41"/>
          <c:order val="41"/>
          <c:tx>
            <c:strRef>
              <c:f>THEandGDP!$A$44</c:f>
              <c:strCache>
                <c:ptCount val="1"/>
                <c:pt idx="0">
                  <c:v>Jordan</c:v>
                </c:pt>
              </c:strCache>
            </c:strRef>
          </c:tx>
          <c:marker>
            <c:symbol val="none"/>
          </c:marker>
          <c:xVal>
            <c:numRef>
              <c:f>THEandGDP!$N$44:$Y$44</c:f>
              <c:numCache>
                <c:formatCode>General</c:formatCode>
                <c:ptCount val="12"/>
                <c:pt idx="0">
                  <c:v>2.0899051114393981</c:v>
                </c:pt>
                <c:pt idx="1">
                  <c:v>2.1038037209559612</c:v>
                </c:pt>
                <c:pt idx="2">
                  <c:v>2.1461280356782377</c:v>
                </c:pt>
                <c:pt idx="3">
                  <c:v>2.1789769472931693</c:v>
                </c:pt>
                <c:pt idx="4">
                  <c:v>2.1818435879447726</c:v>
                </c:pt>
                <c:pt idx="5">
                  <c:v>2.2201080880400612</c:v>
                </c:pt>
                <c:pt idx="6">
                  <c:v>2.2455126678141499</c:v>
                </c:pt>
                <c:pt idx="7">
                  <c:v>2.2455126678141499</c:v>
                </c:pt>
                <c:pt idx="8">
                  <c:v>2.2600713879850849</c:v>
                </c:pt>
                <c:pt idx="9">
                  <c:v>2.3324384599155943</c:v>
                </c:pt>
                <c:pt idx="10">
                  <c:v>2.3820170425748683</c:v>
                </c:pt>
                <c:pt idx="11">
                  <c:v>2.3909351071033793</c:v>
                </c:pt>
              </c:numCache>
            </c:numRef>
          </c:xVal>
          <c:yVal>
            <c:numRef>
              <c:f>THEandGDP!$AN$44:$AY$44</c:f>
              <c:numCache>
                <c:formatCode>0.00</c:formatCode>
                <c:ptCount val="12"/>
                <c:pt idx="0">
                  <c:v>3.1982311045938268</c:v>
                </c:pt>
                <c:pt idx="1">
                  <c:v>3.1988568714305332</c:v>
                </c:pt>
                <c:pt idx="2">
                  <c:v>3.2063222341113802</c:v>
                </c:pt>
                <c:pt idx="3">
                  <c:v>3.2333789334754939</c:v>
                </c:pt>
                <c:pt idx="4">
                  <c:v>3.2355148118667603</c:v>
                </c:pt>
                <c:pt idx="5">
                  <c:v>3.2410297014900875</c:v>
                </c:pt>
                <c:pt idx="6">
                  <c:v>3.2559937997320811</c:v>
                </c:pt>
                <c:pt idx="7">
                  <c:v>3.2740776821920652</c:v>
                </c:pt>
                <c:pt idx="8">
                  <c:v>3.2899145513197481</c:v>
                </c:pt>
                <c:pt idx="9">
                  <c:v>3.3289855616260198</c:v>
                </c:pt>
                <c:pt idx="10">
                  <c:v>3.3631336165942782</c:v>
                </c:pt>
                <c:pt idx="11">
                  <c:v>3.4232206349580783</c:v>
                </c:pt>
              </c:numCache>
            </c:numRef>
          </c:yVal>
          <c:smooth val="1"/>
        </c:ser>
        <c:ser>
          <c:idx val="42"/>
          <c:order val="42"/>
          <c:tx>
            <c:strRef>
              <c:f>THEandGDP!$A$45</c:f>
              <c:strCache>
                <c:ptCount val="1"/>
                <c:pt idx="0">
                  <c:v>Kazakhstan</c:v>
                </c:pt>
              </c:strCache>
            </c:strRef>
          </c:tx>
          <c:marker>
            <c:symbol val="none"/>
          </c:marker>
          <c:xVal>
            <c:numRef>
              <c:f>THEandGDP!$N$45:$Y$45</c:f>
              <c:numCache>
                <c:formatCode>General</c:formatCode>
                <c:ptCount val="12"/>
                <c:pt idx="0">
                  <c:v>1.6812412373755872</c:v>
                </c:pt>
                <c:pt idx="1">
                  <c:v>1.7634279935629358</c:v>
                </c:pt>
                <c:pt idx="2">
                  <c:v>1.8260748027008264</c:v>
                </c:pt>
                <c:pt idx="3">
                  <c:v>1.8450980400142558</c:v>
                </c:pt>
                <c:pt idx="4">
                  <c:v>1.6901960800285141</c:v>
                </c:pt>
                <c:pt idx="5">
                  <c:v>1.7075701760979358</c:v>
                </c:pt>
                <c:pt idx="6">
                  <c:v>1.7075701760979358</c:v>
                </c:pt>
                <c:pt idx="7">
                  <c:v>1.7708520116421445</c:v>
                </c:pt>
                <c:pt idx="8">
                  <c:v>1.8750612633917001</c:v>
                </c:pt>
                <c:pt idx="9">
                  <c:v>2.0374264979406238</c:v>
                </c:pt>
                <c:pt idx="10">
                  <c:v>2.1702617153949602</c:v>
                </c:pt>
                <c:pt idx="11">
                  <c:v>2.2764618041732367</c:v>
                </c:pt>
              </c:numCache>
            </c:numRef>
          </c:xVal>
          <c:yVal>
            <c:numRef>
              <c:f>THEandGDP!$AN$45:$AY$45</c:f>
              <c:numCache>
                <c:formatCode>0.00</c:formatCode>
                <c:ptCount val="12"/>
                <c:pt idx="0">
                  <c:v>3.0247281973569802</c:v>
                </c:pt>
                <c:pt idx="1">
                  <c:v>3.1302192283286332</c:v>
                </c:pt>
                <c:pt idx="2">
                  <c:v>3.1634565710152045</c:v>
                </c:pt>
                <c:pt idx="3">
                  <c:v>3.1600493412515012</c:v>
                </c:pt>
                <c:pt idx="4">
                  <c:v>3.0561155471655872</c:v>
                </c:pt>
                <c:pt idx="5">
                  <c:v>3.0896787249954474</c:v>
                </c:pt>
                <c:pt idx="6">
                  <c:v>3.1733136233538137</c:v>
                </c:pt>
                <c:pt idx="7">
                  <c:v>3.2187071935193021</c:v>
                </c:pt>
                <c:pt idx="8">
                  <c:v>3.3147166365614398</c:v>
                </c:pt>
                <c:pt idx="9">
                  <c:v>3.4567457987850307</c:v>
                </c:pt>
                <c:pt idx="10">
                  <c:v>3.5781304781849612</c:v>
                </c:pt>
                <c:pt idx="11">
                  <c:v>3.7210676413982813</c:v>
                </c:pt>
              </c:numCache>
            </c:numRef>
          </c:yVal>
          <c:smooth val="1"/>
        </c:ser>
        <c:ser>
          <c:idx val="43"/>
          <c:order val="43"/>
          <c:tx>
            <c:strRef>
              <c:f>THEandGDP!$A$46</c:f>
              <c:strCache>
                <c:ptCount val="1"/>
                <c:pt idx="0">
                  <c:v>Kenya</c:v>
                </c:pt>
              </c:strCache>
            </c:strRef>
          </c:tx>
          <c:marker>
            <c:symbol val="none"/>
          </c:marker>
          <c:xVal>
            <c:numRef>
              <c:f>THEandGDP!$N$46:$Y$46</c:f>
              <c:numCache>
                <c:formatCode>General</c:formatCode>
                <c:ptCount val="12"/>
                <c:pt idx="0">
                  <c:v>1.1760912590556798</c:v>
                </c:pt>
                <c:pt idx="1">
                  <c:v>1.2787536009528289</c:v>
                </c:pt>
                <c:pt idx="2">
                  <c:v>1.301029995663977</c:v>
                </c:pt>
                <c:pt idx="3">
                  <c:v>1.301029995663977</c:v>
                </c:pt>
                <c:pt idx="4">
                  <c:v>1.2304489213782801</c:v>
                </c:pt>
                <c:pt idx="5">
                  <c:v>1.255272505103306</c:v>
                </c:pt>
                <c:pt idx="6">
                  <c:v>1.255272505103306</c:v>
                </c:pt>
                <c:pt idx="7">
                  <c:v>1.255272505103306</c:v>
                </c:pt>
                <c:pt idx="8">
                  <c:v>1.2787536009528289</c:v>
                </c:pt>
                <c:pt idx="9">
                  <c:v>1.301029995663977</c:v>
                </c:pt>
                <c:pt idx="10">
                  <c:v>1.3802112417116061</c:v>
                </c:pt>
                <c:pt idx="11">
                  <c:v>1.4623979978989559</c:v>
                </c:pt>
              </c:numCache>
            </c:numRef>
          </c:xVal>
          <c:yVal>
            <c:numRef>
              <c:f>THEandGDP!$AN$46:$AY$46</c:f>
              <c:numCache>
                <c:formatCode>0.00</c:formatCode>
                <c:ptCount val="12"/>
                <c:pt idx="0">
                  <c:v>2.6470678945369812</c:v>
                </c:pt>
                <c:pt idx="1">
                  <c:v>2.6408966505347888</c:v>
                </c:pt>
                <c:pt idx="2">
                  <c:v>2.6735793217630004</c:v>
                </c:pt>
                <c:pt idx="3">
                  <c:v>2.6801750033324891</c:v>
                </c:pt>
                <c:pt idx="4">
                  <c:v>2.641504847153711</c:v>
                </c:pt>
                <c:pt idx="5">
                  <c:v>2.6119090910867371</c:v>
                </c:pt>
                <c:pt idx="6">
                  <c:v>2.6264337871088665</c:v>
                </c:pt>
                <c:pt idx="7">
                  <c:v>2.6217245180968316</c:v>
                </c:pt>
                <c:pt idx="8">
                  <c:v>2.6697490999659901</c:v>
                </c:pt>
                <c:pt idx="9">
                  <c:v>2.6905956243711744</c:v>
                </c:pt>
                <c:pt idx="10">
                  <c:v>2.7483872914318002</c:v>
                </c:pt>
                <c:pt idx="11">
                  <c:v>2.8209196522542244</c:v>
                </c:pt>
              </c:numCache>
            </c:numRef>
          </c:yVal>
          <c:smooth val="1"/>
        </c:ser>
        <c:ser>
          <c:idx val="44"/>
          <c:order val="44"/>
          <c:tx>
            <c:strRef>
              <c:f>THEandGDP!$A$47</c:f>
              <c:strCache>
                <c:ptCount val="1"/>
                <c:pt idx="0">
                  <c:v>Latvia</c:v>
                </c:pt>
              </c:strCache>
            </c:strRef>
          </c:tx>
          <c:marker>
            <c:symbol val="none"/>
          </c:marker>
          <c:xVal>
            <c:numRef>
              <c:f>THEandGDP!$N$47:$Y$47</c:f>
              <c:numCache>
                <c:formatCode>General</c:formatCode>
                <c:ptCount val="12"/>
                <c:pt idx="0">
                  <c:v>2.0606978403536202</c:v>
                </c:pt>
                <c:pt idx="1">
                  <c:v>2.1522883443830563</c:v>
                </c:pt>
                <c:pt idx="2">
                  <c:v>2.2041199826559352</c:v>
                </c:pt>
                <c:pt idx="3">
                  <c:v>2.2380461031287822</c:v>
                </c:pt>
                <c:pt idx="4">
                  <c:v>2.2878017299302282</c:v>
                </c:pt>
                <c:pt idx="5">
                  <c:v>2.2966651902615225</c:v>
                </c:pt>
                <c:pt idx="6">
                  <c:v>2.3324384599155943</c:v>
                </c:pt>
                <c:pt idx="7">
                  <c:v>2.3909351071033793</c:v>
                </c:pt>
                <c:pt idx="8">
                  <c:v>2.4653828514484202</c:v>
                </c:pt>
                <c:pt idx="9">
                  <c:v>2.6042260530844699</c:v>
                </c:pt>
                <c:pt idx="10">
                  <c:v>2.6464037262230677</c:v>
                </c:pt>
                <c:pt idx="11">
                  <c:v>2.7267272090265817</c:v>
                </c:pt>
              </c:numCache>
            </c:numRef>
          </c:xVal>
          <c:yVal>
            <c:numRef>
              <c:f>THEandGDP!$AN$47:$AY$47</c:f>
              <c:numCache>
                <c:formatCode>0.00</c:formatCode>
                <c:ptCount val="12"/>
                <c:pt idx="0">
                  <c:v>3.2972070621528946</c:v>
                </c:pt>
                <c:pt idx="1">
                  <c:v>3.3618698082227008</c:v>
                </c:pt>
                <c:pt idx="2">
                  <c:v>3.4078166612556875</c:v>
                </c:pt>
                <c:pt idx="3">
                  <c:v>3.4442353437749942</c:v>
                </c:pt>
                <c:pt idx="4">
                  <c:v>3.4825647533107018</c:v>
                </c:pt>
                <c:pt idx="5">
                  <c:v>3.5178327480345595</c:v>
                </c:pt>
                <c:pt idx="6">
                  <c:v>3.5460664058133187</c:v>
                </c:pt>
                <c:pt idx="7">
                  <c:v>3.5988879659487387</c:v>
                </c:pt>
                <c:pt idx="8">
                  <c:v>3.6810606962102357</c:v>
                </c:pt>
                <c:pt idx="9">
                  <c:v>3.7733289519640802</c:v>
                </c:pt>
                <c:pt idx="10">
                  <c:v>3.8423128073615671</c:v>
                </c:pt>
                <c:pt idx="11">
                  <c:v>3.93901872694404</c:v>
                </c:pt>
              </c:numCache>
            </c:numRef>
          </c:yVal>
          <c:smooth val="1"/>
        </c:ser>
        <c:ser>
          <c:idx val="45"/>
          <c:order val="45"/>
          <c:tx>
            <c:strRef>
              <c:f>THEandGDP!$A$48</c:f>
              <c:strCache>
                <c:ptCount val="1"/>
                <c:pt idx="0">
                  <c:v>Lebanon</c:v>
                </c:pt>
              </c:strCache>
            </c:strRef>
          </c:tx>
          <c:spPr>
            <a:ln>
              <a:solidFill>
                <a:schemeClr val="tx2">
                  <a:lumMod val="20000"/>
                  <a:lumOff val="80000"/>
                </a:schemeClr>
              </a:solidFill>
            </a:ln>
          </c:spPr>
          <c:marker>
            <c:symbol val="none"/>
          </c:marker>
          <c:xVal>
            <c:numRef>
              <c:f>THEandGDP!$N$48:$Y$48</c:f>
              <c:numCache>
                <c:formatCode>General</c:formatCode>
                <c:ptCount val="12"/>
                <c:pt idx="0">
                  <c:v>2.5538830266438737</c:v>
                </c:pt>
                <c:pt idx="1">
                  <c:v>2.6138418218760693</c:v>
                </c:pt>
                <c:pt idx="2">
                  <c:v>2.6963563887333319</c:v>
                </c:pt>
                <c:pt idx="3">
                  <c:v>2.7299742856995612</c:v>
                </c:pt>
                <c:pt idx="4">
                  <c:v>2.7058637122839202</c:v>
                </c:pt>
                <c:pt idx="5">
                  <c:v>2.6857417386022711</c:v>
                </c:pt>
                <c:pt idx="6">
                  <c:v>2.6776069527205002</c:v>
                </c:pt>
                <c:pt idx="7">
                  <c:v>2.6560982020128319</c:v>
                </c:pt>
                <c:pt idx="8">
                  <c:v>2.6522463410033228</c:v>
                </c:pt>
                <c:pt idx="9">
                  <c:v>2.6589648426644459</c:v>
                </c:pt>
                <c:pt idx="10">
                  <c:v>2.6627578316815752</c:v>
                </c:pt>
                <c:pt idx="11">
                  <c:v>2.6702458530741167</c:v>
                </c:pt>
              </c:numCache>
            </c:numRef>
          </c:xVal>
          <c:yVal>
            <c:numRef>
              <c:f>THEandGDP!$AN$47:$AY$47</c:f>
              <c:numCache>
                <c:formatCode>0.00</c:formatCode>
                <c:ptCount val="12"/>
                <c:pt idx="0">
                  <c:v>3.2972070621528946</c:v>
                </c:pt>
                <c:pt idx="1">
                  <c:v>3.3618698082227008</c:v>
                </c:pt>
                <c:pt idx="2">
                  <c:v>3.4078166612556875</c:v>
                </c:pt>
                <c:pt idx="3">
                  <c:v>3.4442353437749942</c:v>
                </c:pt>
                <c:pt idx="4">
                  <c:v>3.4825647533107018</c:v>
                </c:pt>
                <c:pt idx="5">
                  <c:v>3.5178327480345595</c:v>
                </c:pt>
                <c:pt idx="6">
                  <c:v>3.5460664058133187</c:v>
                </c:pt>
                <c:pt idx="7">
                  <c:v>3.5988879659487387</c:v>
                </c:pt>
                <c:pt idx="8">
                  <c:v>3.6810606962102357</c:v>
                </c:pt>
                <c:pt idx="9">
                  <c:v>3.7733289519640802</c:v>
                </c:pt>
                <c:pt idx="10">
                  <c:v>3.8423128073615671</c:v>
                </c:pt>
                <c:pt idx="11">
                  <c:v>3.93901872694404</c:v>
                </c:pt>
              </c:numCache>
            </c:numRef>
          </c:yVal>
          <c:smooth val="1"/>
        </c:ser>
        <c:ser>
          <c:idx val="46"/>
          <c:order val="46"/>
          <c:tx>
            <c:strRef>
              <c:f>THEandGDP!$A$49</c:f>
              <c:strCache>
                <c:ptCount val="1"/>
                <c:pt idx="0">
                  <c:v>Luxembourg</c:v>
                </c:pt>
              </c:strCache>
            </c:strRef>
          </c:tx>
          <c:marker>
            <c:symbol val="none"/>
          </c:marker>
          <c:xVal>
            <c:numRef>
              <c:f>THEandGDP!$N$49:$Y$49</c:f>
              <c:numCache>
                <c:formatCode>General</c:formatCode>
                <c:ptCount val="12"/>
                <c:pt idx="0">
                  <c:v>3.4449811120879552</c:v>
                </c:pt>
                <c:pt idx="1">
                  <c:v>3.4466924663715273</c:v>
                </c:pt>
                <c:pt idx="2">
                  <c:v>3.3909351071033793</c:v>
                </c:pt>
                <c:pt idx="3">
                  <c:v>3.4097641042663462</c:v>
                </c:pt>
                <c:pt idx="4">
                  <c:v>3.4549972173094612</c:v>
                </c:pt>
                <c:pt idx="5">
                  <c:v>3.4345689040341885</c:v>
                </c:pt>
                <c:pt idx="6">
                  <c:v>3.4635944021870126</c:v>
                </c:pt>
                <c:pt idx="7">
                  <c:v>3.5366846726209302</c:v>
                </c:pt>
                <c:pt idx="8">
                  <c:v>3.6869935662646802</c:v>
                </c:pt>
                <c:pt idx="9">
                  <c:v>3.7839035792727449</c:v>
                </c:pt>
                <c:pt idx="10">
                  <c:v>3.8014037100173552</c:v>
                </c:pt>
                <c:pt idx="11">
                  <c:v>3.8202014594856397</c:v>
                </c:pt>
              </c:numCache>
            </c:numRef>
          </c:xVal>
          <c:yVal>
            <c:numRef>
              <c:f>THEandGDP!$AN$49:$AY$49</c:f>
              <c:numCache>
                <c:formatCode>0.00</c:formatCode>
                <c:ptCount val="12"/>
                <c:pt idx="0">
                  <c:v>4.7034234179664542</c:v>
                </c:pt>
                <c:pt idx="1">
                  <c:v>4.694948384058157</c:v>
                </c:pt>
                <c:pt idx="2">
                  <c:v>4.6438249835971463</c:v>
                </c:pt>
                <c:pt idx="3">
                  <c:v>4.657431116260244</c:v>
                </c:pt>
                <c:pt idx="4">
                  <c:v>4.6906680079840104</c:v>
                </c:pt>
                <c:pt idx="5">
                  <c:v>4.6661470807457315</c:v>
                </c:pt>
                <c:pt idx="6">
                  <c:v>4.6607705012604255</c:v>
                </c:pt>
                <c:pt idx="7">
                  <c:v>4.7057071072124002</c:v>
                </c:pt>
                <c:pt idx="8">
                  <c:v>4.8107429710623704</c:v>
                </c:pt>
                <c:pt idx="9">
                  <c:v>4.8722527803299007</c:v>
                </c:pt>
                <c:pt idx="10">
                  <c:v>4.9089817927264416</c:v>
                </c:pt>
                <c:pt idx="11">
                  <c:v>4.9576782479495654</c:v>
                </c:pt>
              </c:numCache>
            </c:numRef>
          </c:yVal>
          <c:smooth val="1"/>
        </c:ser>
        <c:ser>
          <c:idx val="47"/>
          <c:order val="47"/>
          <c:tx>
            <c:strRef>
              <c:f>THEandGDP!$A$50</c:f>
              <c:strCache>
                <c:ptCount val="1"/>
                <c:pt idx="0">
                  <c:v>Mexico</c:v>
                </c:pt>
              </c:strCache>
            </c:strRef>
          </c:tx>
          <c:marker>
            <c:symbol val="none"/>
          </c:marker>
          <c:xVal>
            <c:numRef>
              <c:f>THEandGDP!$N$50:$Y$50</c:f>
              <c:numCache>
                <c:formatCode>General</c:formatCode>
                <c:ptCount val="12"/>
                <c:pt idx="0">
                  <c:v>2.2528530309798804</c:v>
                </c:pt>
                <c:pt idx="1">
                  <c:v>2.2671717284030302</c:v>
                </c:pt>
                <c:pt idx="2">
                  <c:v>2.3521825181113631</c:v>
                </c:pt>
                <c:pt idx="3">
                  <c:v>2.3729120029701067</c:v>
                </c:pt>
                <c:pt idx="4">
                  <c:v>2.4424797690644477</c:v>
                </c:pt>
                <c:pt idx="5">
                  <c:v>2.5145477526602882</c:v>
                </c:pt>
                <c:pt idx="6">
                  <c:v>2.5693739096150461</c:v>
                </c:pt>
                <c:pt idx="7">
                  <c:v>2.5954962218255742</c:v>
                </c:pt>
                <c:pt idx="8">
                  <c:v>2.5965970956264601</c:v>
                </c:pt>
                <c:pt idx="9">
                  <c:v>2.6324572921847227</c:v>
                </c:pt>
                <c:pt idx="10">
                  <c:v>2.6757783416740848</c:v>
                </c:pt>
                <c:pt idx="11">
                  <c:v>2.6989700043360192</c:v>
                </c:pt>
              </c:numCache>
            </c:numRef>
          </c:xVal>
          <c:yVal>
            <c:numRef>
              <c:f>THEandGDP!$AN$50:$AY$50</c:f>
              <c:numCache>
                <c:formatCode>0.00</c:formatCode>
                <c:ptCount val="12"/>
                <c:pt idx="0">
                  <c:v>3.5373553483509492</c:v>
                </c:pt>
                <c:pt idx="1">
                  <c:v>3.5954859705911777</c:v>
                </c:pt>
                <c:pt idx="2">
                  <c:v>3.6649325360283442</c:v>
                </c:pt>
                <c:pt idx="3">
                  <c:v>3.6797033772483942</c:v>
                </c:pt>
                <c:pt idx="4">
                  <c:v>3.7314677260000093</c:v>
                </c:pt>
                <c:pt idx="5">
                  <c:v>3.8074742767101712</c:v>
                </c:pt>
                <c:pt idx="6">
                  <c:v>3.8269513220768543</c:v>
                </c:pt>
                <c:pt idx="7">
                  <c:v>3.8396195000055227</c:v>
                </c:pt>
                <c:pt idx="8">
                  <c:v>3.8330130402655742</c:v>
                </c:pt>
                <c:pt idx="9">
                  <c:v>3.8629820134574477</c:v>
                </c:pt>
                <c:pt idx="10">
                  <c:v>3.9120714891898745</c:v>
                </c:pt>
                <c:pt idx="11">
                  <c:v>3.9582849661082538</c:v>
                </c:pt>
              </c:numCache>
            </c:numRef>
          </c:yVal>
          <c:smooth val="1"/>
        </c:ser>
        <c:ser>
          <c:idx val="48"/>
          <c:order val="48"/>
          <c:tx>
            <c:strRef>
              <c:f>THEandGDP!$A$51</c:f>
              <c:strCache>
                <c:ptCount val="1"/>
                <c:pt idx="0">
                  <c:v>Mongolia</c:v>
                </c:pt>
              </c:strCache>
            </c:strRef>
          </c:tx>
          <c:marker>
            <c:symbol val="none"/>
          </c:marker>
          <c:xVal>
            <c:numRef>
              <c:f>THEandGDP!$N$51:$Y$51</c:f>
              <c:numCache>
                <c:formatCode>General</c:formatCode>
                <c:ptCount val="12"/>
                <c:pt idx="0">
                  <c:v>1.301029995663977</c:v>
                </c:pt>
                <c:pt idx="1">
                  <c:v>1.3222192947339193</c:v>
                </c:pt>
                <c:pt idx="2">
                  <c:v>1.2787536009528289</c:v>
                </c:pt>
                <c:pt idx="3">
                  <c:v>1.2787536009528289</c:v>
                </c:pt>
                <c:pt idx="4">
                  <c:v>1.255272505103306</c:v>
                </c:pt>
                <c:pt idx="5">
                  <c:v>1.3424226808222062</c:v>
                </c:pt>
                <c:pt idx="6">
                  <c:v>1.3979400086720377</c:v>
                </c:pt>
                <c:pt idx="7">
                  <c:v>1.4149733479708178</c:v>
                </c:pt>
                <c:pt idx="8">
                  <c:v>1.4313637641589874</c:v>
                </c:pt>
                <c:pt idx="9">
                  <c:v>1.5051499783199058</c:v>
                </c:pt>
                <c:pt idx="10">
                  <c:v>1.5440680443502761</c:v>
                </c:pt>
                <c:pt idx="11">
                  <c:v>1.7242758696007943</c:v>
                </c:pt>
              </c:numCache>
            </c:numRef>
          </c:xVal>
          <c:yVal>
            <c:numRef>
              <c:f>THEandGDP!$AN$51:$AY$51</c:f>
              <c:numCache>
                <c:formatCode>0.00</c:formatCode>
                <c:ptCount val="12"/>
                <c:pt idx="0">
                  <c:v>2.8000396830789978</c:v>
                </c:pt>
                <c:pt idx="1">
                  <c:v>2.7766234688254552</c:v>
                </c:pt>
                <c:pt idx="2">
                  <c:v>2.7222372832442354</c:v>
                </c:pt>
                <c:pt idx="3">
                  <c:v>2.6813072813060885</c:v>
                </c:pt>
                <c:pt idx="4">
                  <c:v>2.644729006792979</c:v>
                </c:pt>
                <c:pt idx="5">
                  <c:v>2.6586161242337458</c:v>
                </c:pt>
                <c:pt idx="6">
                  <c:v>2.6830992945968295</c:v>
                </c:pt>
                <c:pt idx="7">
                  <c:v>2.7139489563672732</c:v>
                </c:pt>
                <c:pt idx="8">
                  <c:v>2.7646669590141437</c:v>
                </c:pt>
                <c:pt idx="9">
                  <c:v>2.8573735111955592</c:v>
                </c:pt>
                <c:pt idx="10">
                  <c:v>2.9567963581485839</c:v>
                </c:pt>
                <c:pt idx="11">
                  <c:v>3.0877005122822716</c:v>
                </c:pt>
              </c:numCache>
            </c:numRef>
          </c:yVal>
          <c:smooth val="1"/>
        </c:ser>
        <c:ser>
          <c:idx val="49"/>
          <c:order val="49"/>
          <c:tx>
            <c:strRef>
              <c:f>THEandGDP!$A$52</c:f>
              <c:strCache>
                <c:ptCount val="1"/>
                <c:pt idx="0">
                  <c:v>Morocco</c:v>
                </c:pt>
              </c:strCache>
            </c:strRef>
          </c:tx>
          <c:marker>
            <c:symbol val="none"/>
          </c:marker>
          <c:xVal>
            <c:numRef>
              <c:f>THEandGDP!$N$52:$Y$52</c:f>
              <c:numCache>
                <c:formatCode>General</c:formatCode>
                <c:ptCount val="12"/>
                <c:pt idx="0">
                  <c:v>1.6989700043360245</c:v>
                </c:pt>
                <c:pt idx="1">
                  <c:v>1.7160033436347994</c:v>
                </c:pt>
                <c:pt idx="2">
                  <c:v>1.7075701760979358</c:v>
                </c:pt>
                <c:pt idx="3">
                  <c:v>1.7481880270062051</c:v>
                </c:pt>
                <c:pt idx="4">
                  <c:v>1.7558748556724835</c:v>
                </c:pt>
                <c:pt idx="5">
                  <c:v>1.7403626894942439</c:v>
                </c:pt>
                <c:pt idx="6">
                  <c:v>1.7634279935629358</c:v>
                </c:pt>
                <c:pt idx="7">
                  <c:v>1.7923916894982539</c:v>
                </c:pt>
                <c:pt idx="8">
                  <c:v>1.8750612633917001</c:v>
                </c:pt>
                <c:pt idx="9">
                  <c:v>1.9294189257142962</c:v>
                </c:pt>
                <c:pt idx="10">
                  <c:v>1.9493900066449126</c:v>
                </c:pt>
                <c:pt idx="11">
                  <c:v>1.9777236052888476</c:v>
                </c:pt>
              </c:numCache>
            </c:numRef>
          </c:xVal>
          <c:yVal>
            <c:numRef>
              <c:f>THEandGDP!$AN$52:$AY$52</c:f>
              <c:numCache>
                <c:formatCode>0.00</c:formatCode>
                <c:ptCount val="12"/>
                <c:pt idx="0">
                  <c:v>3.1451479066709442</c:v>
                </c:pt>
                <c:pt idx="1">
                  <c:v>3.1832311114314278</c:v>
                </c:pt>
                <c:pt idx="2">
                  <c:v>3.1358129901451552</c:v>
                </c:pt>
                <c:pt idx="3">
                  <c:v>3.1586413764185588</c:v>
                </c:pt>
                <c:pt idx="4">
                  <c:v>3.1483286667638972</c:v>
                </c:pt>
                <c:pt idx="5">
                  <c:v>3.1141364034013805</c:v>
                </c:pt>
                <c:pt idx="6">
                  <c:v>3.1167375480914639</c:v>
                </c:pt>
                <c:pt idx="7">
                  <c:v>3.1414133977544618</c:v>
                </c:pt>
                <c:pt idx="8">
                  <c:v>3.2273037421721371</c:v>
                </c:pt>
                <c:pt idx="9">
                  <c:v>3.2799271234530365</c:v>
                </c:pt>
                <c:pt idx="10">
                  <c:v>3.2937120597745242</c:v>
                </c:pt>
                <c:pt idx="11">
                  <c:v>3.3307635033772178</c:v>
                </c:pt>
              </c:numCache>
            </c:numRef>
          </c:yVal>
          <c:smooth val="1"/>
        </c:ser>
        <c:ser>
          <c:idx val="50"/>
          <c:order val="50"/>
          <c:tx>
            <c:strRef>
              <c:f>THEandGDP!$A$53</c:f>
              <c:strCache>
                <c:ptCount val="1"/>
                <c:pt idx="0">
                  <c:v>Namibia</c:v>
                </c:pt>
              </c:strCache>
            </c:strRef>
          </c:tx>
          <c:marker>
            <c:symbol val="none"/>
          </c:marker>
          <c:xVal>
            <c:numRef>
              <c:f>THEandGDP!$N$53:$Y$53</c:f>
              <c:numCache>
                <c:formatCode>General</c:formatCode>
                <c:ptCount val="12"/>
                <c:pt idx="0">
                  <c:v>2.1105897102992488</c:v>
                </c:pt>
                <c:pt idx="1">
                  <c:v>2.1303337684950225</c:v>
                </c:pt>
                <c:pt idx="2">
                  <c:v>2.1522883443830563</c:v>
                </c:pt>
                <c:pt idx="3">
                  <c:v>2.1105897102992488</c:v>
                </c:pt>
                <c:pt idx="4">
                  <c:v>2.1072099696478683</c:v>
                </c:pt>
                <c:pt idx="5">
                  <c:v>2.1038037209559612</c:v>
                </c:pt>
                <c:pt idx="6">
                  <c:v>2.100370545117578</c:v>
                </c:pt>
                <c:pt idx="7">
                  <c:v>2.0334237554869614</c:v>
                </c:pt>
                <c:pt idx="8">
                  <c:v>2.2121876044039581</c:v>
                </c:pt>
                <c:pt idx="9">
                  <c:v>2.3010299956639777</c:v>
                </c:pt>
                <c:pt idx="10">
                  <c:v>2.2174839442139072</c:v>
                </c:pt>
                <c:pt idx="11">
                  <c:v>2.2227164711475842</c:v>
                </c:pt>
              </c:numCache>
            </c:numRef>
          </c:xVal>
          <c:yVal>
            <c:numRef>
              <c:f>THEandGDP!$AN$52:$AY$52</c:f>
              <c:numCache>
                <c:formatCode>0.00</c:formatCode>
                <c:ptCount val="12"/>
                <c:pt idx="0">
                  <c:v>3.1451479066709442</c:v>
                </c:pt>
                <c:pt idx="1">
                  <c:v>3.1832311114314278</c:v>
                </c:pt>
                <c:pt idx="2">
                  <c:v>3.1358129901451552</c:v>
                </c:pt>
                <c:pt idx="3">
                  <c:v>3.1586413764185588</c:v>
                </c:pt>
                <c:pt idx="4">
                  <c:v>3.1483286667638972</c:v>
                </c:pt>
                <c:pt idx="5">
                  <c:v>3.1141364034013805</c:v>
                </c:pt>
                <c:pt idx="6">
                  <c:v>3.1167375480914639</c:v>
                </c:pt>
                <c:pt idx="7">
                  <c:v>3.1414133977544618</c:v>
                </c:pt>
                <c:pt idx="8">
                  <c:v>3.2273037421721371</c:v>
                </c:pt>
                <c:pt idx="9">
                  <c:v>3.2799271234530365</c:v>
                </c:pt>
                <c:pt idx="10">
                  <c:v>3.2937120597745242</c:v>
                </c:pt>
                <c:pt idx="11">
                  <c:v>3.3307635033772178</c:v>
                </c:pt>
              </c:numCache>
            </c:numRef>
          </c:yVal>
          <c:smooth val="1"/>
        </c:ser>
        <c:ser>
          <c:idx val="51"/>
          <c:order val="51"/>
          <c:tx>
            <c:strRef>
              <c:f>THEandGDP!$A$54</c:f>
              <c:strCache>
                <c:ptCount val="1"/>
                <c:pt idx="0">
                  <c:v>New Zealand</c:v>
                </c:pt>
              </c:strCache>
            </c:strRef>
          </c:tx>
          <c:marker>
            <c:symbol val="none"/>
          </c:marker>
          <c:xVal>
            <c:numRef>
              <c:f>THEandGDP!$N$54:$Y$54</c:f>
              <c:numCache>
                <c:formatCode>General</c:formatCode>
                <c:ptCount val="12"/>
                <c:pt idx="0">
                  <c:v>3.0784568180532927</c:v>
                </c:pt>
                <c:pt idx="1">
                  <c:v>3.1228709228644354</c:v>
                </c:pt>
                <c:pt idx="2">
                  <c:v>3.1395642661758498</c:v>
                </c:pt>
                <c:pt idx="3">
                  <c:v>3.0740846890282367</c:v>
                </c:pt>
                <c:pt idx="4">
                  <c:v>3.0895518828864654</c:v>
                </c:pt>
                <c:pt idx="5">
                  <c:v>3.0449315461491695</c:v>
                </c:pt>
                <c:pt idx="6">
                  <c:v>3.0507663112330423</c:v>
                </c:pt>
                <c:pt idx="7">
                  <c:v>3.1192558892779365</c:v>
                </c:pt>
                <c:pt idx="8">
                  <c:v>3.2304489213782581</c:v>
                </c:pt>
                <c:pt idx="9">
                  <c:v>3.3155505344219027</c:v>
                </c:pt>
                <c:pt idx="10">
                  <c:v>3.3807537708039002</c:v>
                </c:pt>
                <c:pt idx="11">
                  <c:v>3.3838153659804311</c:v>
                </c:pt>
              </c:numCache>
            </c:numRef>
          </c:xVal>
          <c:yVal>
            <c:numRef>
              <c:f>THEandGDP!$AN$54:$AY$54</c:f>
              <c:numCache>
                <c:formatCode>0.00</c:formatCode>
                <c:ptCount val="12"/>
                <c:pt idx="0">
                  <c:v>4.2195728435879465</c:v>
                </c:pt>
                <c:pt idx="1">
                  <c:v>4.2582420961064722</c:v>
                </c:pt>
                <c:pt idx="2">
                  <c:v>4.2521518925119945</c:v>
                </c:pt>
                <c:pt idx="3">
                  <c:v>4.1631231040723904</c:v>
                </c:pt>
                <c:pt idx="4">
                  <c:v>4.1761879801421804</c:v>
                </c:pt>
                <c:pt idx="5">
                  <c:v>4.1369972545557365</c:v>
                </c:pt>
                <c:pt idx="6">
                  <c:v>4.1252713222302235</c:v>
                </c:pt>
                <c:pt idx="7">
                  <c:v>4.1857959149211394</c:v>
                </c:pt>
                <c:pt idx="8">
                  <c:v>4.3013923934537059</c:v>
                </c:pt>
                <c:pt idx="9">
                  <c:v>4.386195923839928</c:v>
                </c:pt>
                <c:pt idx="10">
                  <c:v>4.4297947871180714</c:v>
                </c:pt>
                <c:pt idx="11">
                  <c:v>4.4096797391452034</c:v>
                </c:pt>
              </c:numCache>
            </c:numRef>
          </c:yVal>
          <c:smooth val="1"/>
        </c:ser>
        <c:ser>
          <c:idx val="52"/>
          <c:order val="52"/>
          <c:tx>
            <c:strRef>
              <c:f>THEandGDP!$A$55</c:f>
              <c:strCache>
                <c:ptCount val="1"/>
                <c:pt idx="0">
                  <c:v>Nicaragua</c:v>
                </c:pt>
              </c:strCache>
            </c:strRef>
          </c:tx>
          <c:marker>
            <c:symbol val="none"/>
          </c:marker>
          <c:xVal>
            <c:numRef>
              <c:f>THEandGDP!$N$55:$Y$55</c:f>
              <c:numCache>
                <c:formatCode>General</c:formatCode>
                <c:ptCount val="12"/>
                <c:pt idx="0">
                  <c:v>1.6720978579357213</c:v>
                </c:pt>
                <c:pt idx="1">
                  <c:v>1.6720978579357213</c:v>
                </c:pt>
                <c:pt idx="2">
                  <c:v>1.6334684555795858</c:v>
                </c:pt>
                <c:pt idx="3">
                  <c:v>1.6334684555795858</c:v>
                </c:pt>
                <c:pt idx="4">
                  <c:v>1.6434526764861881</c:v>
                </c:pt>
                <c:pt idx="5">
                  <c:v>1.7403626894942439</c:v>
                </c:pt>
                <c:pt idx="6">
                  <c:v>1.7853298350107658</c:v>
                </c:pt>
                <c:pt idx="7">
                  <c:v>1.7923916894982539</c:v>
                </c:pt>
                <c:pt idx="8">
                  <c:v>1.7853298350107658</c:v>
                </c:pt>
                <c:pt idx="9">
                  <c:v>1.8195439355418701</c:v>
                </c:pt>
                <c:pt idx="10">
                  <c:v>1.8512583487190752</c:v>
                </c:pt>
                <c:pt idx="11">
                  <c:v>1.880813592280792</c:v>
                </c:pt>
              </c:numCache>
            </c:numRef>
          </c:xVal>
          <c:yVal>
            <c:numRef>
              <c:f>THEandGDP!$AN$55:$AY$55</c:f>
              <c:numCache>
                <c:formatCode>0.00</c:formatCode>
                <c:ptCount val="12"/>
                <c:pt idx="0">
                  <c:v>2.8589995171350817</c:v>
                </c:pt>
                <c:pt idx="1">
                  <c:v>2.8646119300885586</c:v>
                </c:pt>
                <c:pt idx="2">
                  <c:v>2.8613892235133047</c:v>
                </c:pt>
                <c:pt idx="3">
                  <c:v>2.8732519929842177</c:v>
                </c:pt>
                <c:pt idx="4">
                  <c:v>2.8808930151929792</c:v>
                </c:pt>
                <c:pt idx="5">
                  <c:v>2.8917108063631187</c:v>
                </c:pt>
                <c:pt idx="6">
                  <c:v>2.8966039205911209</c:v>
                </c:pt>
                <c:pt idx="7">
                  <c:v>2.8770406032069027</c:v>
                </c:pt>
                <c:pt idx="8">
                  <c:v>2.8737988181590342</c:v>
                </c:pt>
                <c:pt idx="9">
                  <c:v>2.8995562353468207</c:v>
                </c:pt>
                <c:pt idx="10">
                  <c:v>2.9261957702869212</c:v>
                </c:pt>
                <c:pt idx="11">
                  <c:v>2.9468897780267094</c:v>
                </c:pt>
              </c:numCache>
            </c:numRef>
          </c:yVal>
          <c:smooth val="1"/>
        </c:ser>
        <c:ser>
          <c:idx val="53"/>
          <c:order val="53"/>
          <c:tx>
            <c:strRef>
              <c:f>THEandGDP!$A$56</c:f>
              <c:strCache>
                <c:ptCount val="1"/>
                <c:pt idx="0">
                  <c:v>Norway</c:v>
                </c:pt>
              </c:strCache>
            </c:strRef>
          </c:tx>
          <c:marker>
            <c:symbol val="none"/>
          </c:marker>
          <c:xVal>
            <c:numRef>
              <c:f>THEandGDP!$N$56:$Y$56</c:f>
              <c:numCache>
                <c:formatCode>General</c:formatCode>
                <c:ptCount val="12"/>
                <c:pt idx="0">
                  <c:v>3.4299136977637543</c:v>
                </c:pt>
                <c:pt idx="1">
                  <c:v>3.4565178578052631</c:v>
                </c:pt>
                <c:pt idx="2">
                  <c:v>3.4795753101749867</c:v>
                </c:pt>
                <c:pt idx="3">
                  <c:v>3.4991369945373831</c:v>
                </c:pt>
                <c:pt idx="4">
                  <c:v>3.5217916496391242</c:v>
                </c:pt>
                <c:pt idx="5">
                  <c:v>3.4991369945373831</c:v>
                </c:pt>
                <c:pt idx="6">
                  <c:v>3.5228353136605226</c:v>
                </c:pt>
                <c:pt idx="7">
                  <c:v>3.6171052305023812</c:v>
                </c:pt>
                <c:pt idx="8">
                  <c:v>3.6935510855959222</c:v>
                </c:pt>
                <c:pt idx="9">
                  <c:v>3.7351995484223321</c:v>
                </c:pt>
                <c:pt idx="10">
                  <c:v>3.7739326474676598</c:v>
                </c:pt>
                <c:pt idx="11">
                  <c:v>3.7970596946999708</c:v>
                </c:pt>
              </c:numCache>
            </c:numRef>
          </c:xVal>
          <c:yVal>
            <c:numRef>
              <c:f>THEandGDP!$AN$56:$AY$56</c:f>
              <c:numCache>
                <c:formatCode>0.00</c:formatCode>
                <c:ptCount val="12"/>
                <c:pt idx="0">
                  <c:v>4.5324783805881834</c:v>
                </c:pt>
                <c:pt idx="1">
                  <c:v>4.5618159615379339</c:v>
                </c:pt>
                <c:pt idx="2">
                  <c:v>4.5545058894076655</c:v>
                </c:pt>
                <c:pt idx="3">
                  <c:v>4.5319387957015236</c:v>
                </c:pt>
                <c:pt idx="4">
                  <c:v>4.5508908988728294</c:v>
                </c:pt>
                <c:pt idx="5">
                  <c:v>4.5727618767290865</c:v>
                </c:pt>
                <c:pt idx="6">
                  <c:v>4.5777215589586087</c:v>
                </c:pt>
                <c:pt idx="7">
                  <c:v>4.6253837743713788</c:v>
                </c:pt>
                <c:pt idx="8">
                  <c:v>4.6922001054761884</c:v>
                </c:pt>
                <c:pt idx="9">
                  <c:v>4.74991177527499</c:v>
                </c:pt>
                <c:pt idx="10">
                  <c:v>4.8142750979579461</c:v>
                </c:pt>
                <c:pt idx="11">
                  <c:v>4.8577932314172765</c:v>
                </c:pt>
              </c:numCache>
            </c:numRef>
          </c:yVal>
          <c:smooth val="1"/>
        </c:ser>
        <c:ser>
          <c:idx val="54"/>
          <c:order val="54"/>
          <c:tx>
            <c:strRef>
              <c:f>THEandGDP!$A$57</c:f>
              <c:strCache>
                <c:ptCount val="1"/>
                <c:pt idx="0">
                  <c:v>Oman</c:v>
                </c:pt>
              </c:strCache>
            </c:strRef>
          </c:tx>
          <c:marker>
            <c:symbol val="none"/>
          </c:marker>
          <c:xVal>
            <c:numRef>
              <c:f>THEandGDP!$N$57:$Y$57</c:f>
              <c:numCache>
                <c:formatCode>General</c:formatCode>
                <c:ptCount val="12"/>
                <c:pt idx="0">
                  <c:v>2.3443922736851106</c:v>
                </c:pt>
                <c:pt idx="1">
                  <c:v>2.3673559210260189</c:v>
                </c:pt>
                <c:pt idx="2">
                  <c:v>2.3463529744506313</c:v>
                </c:pt>
                <c:pt idx="3">
                  <c:v>2.3443922736851106</c:v>
                </c:pt>
                <c:pt idx="4">
                  <c:v>2.3636119798921444</c:v>
                </c:pt>
                <c:pt idx="5">
                  <c:v>2.3979400086720402</c:v>
                </c:pt>
                <c:pt idx="6">
                  <c:v>2.3891660843645326</c:v>
                </c:pt>
                <c:pt idx="7">
                  <c:v>2.4116197059632216</c:v>
                </c:pt>
                <c:pt idx="8">
                  <c:v>2.436162647040756</c:v>
                </c:pt>
                <c:pt idx="9">
                  <c:v>2.4623979978989592</c:v>
                </c:pt>
                <c:pt idx="10">
                  <c:v>2.4941545940184429</c:v>
                </c:pt>
                <c:pt idx="11">
                  <c:v>2.5118833609788727</c:v>
                </c:pt>
              </c:numCache>
            </c:numRef>
          </c:xVal>
          <c:yVal>
            <c:numRef>
              <c:f>THEandGDP!$AN$57:$AY$57</c:f>
              <c:numCache>
                <c:formatCode>0.00</c:formatCode>
                <c:ptCount val="12"/>
                <c:pt idx="0">
                  <c:v>3.8192976997411967</c:v>
                </c:pt>
                <c:pt idx="1">
                  <c:v>3.8576139125053732</c:v>
                </c:pt>
                <c:pt idx="2">
                  <c:v>3.8674571165236986</c:v>
                </c:pt>
                <c:pt idx="3">
                  <c:v>3.8058817691806355</c:v>
                </c:pt>
                <c:pt idx="4">
                  <c:v>3.8166473577820774</c:v>
                </c:pt>
                <c:pt idx="5">
                  <c:v>3.9083151818936397</c:v>
                </c:pt>
                <c:pt idx="6">
                  <c:v>3.9027656650929874</c:v>
                </c:pt>
                <c:pt idx="7">
                  <c:v>3.9139472979887833</c:v>
                </c:pt>
                <c:pt idx="8">
                  <c:v>3.9424965208215039</c:v>
                </c:pt>
                <c:pt idx="9">
                  <c:v>3.9980169641329817</c:v>
                </c:pt>
                <c:pt idx="10">
                  <c:v>4.0905287411108961</c:v>
                </c:pt>
                <c:pt idx="11">
                  <c:v>4.1547888766960845</c:v>
                </c:pt>
              </c:numCache>
            </c:numRef>
          </c:yVal>
          <c:smooth val="1"/>
        </c:ser>
        <c:ser>
          <c:idx val="55"/>
          <c:order val="55"/>
          <c:tx>
            <c:strRef>
              <c:f>THEandGDP!$A$58</c:f>
              <c:strCache>
                <c:ptCount val="1"/>
                <c:pt idx="0">
                  <c:v>Panama</c:v>
                </c:pt>
              </c:strCache>
            </c:strRef>
          </c:tx>
          <c:marker>
            <c:symbol val="none"/>
          </c:marker>
          <c:xVal>
            <c:numRef>
              <c:f>THEandGDP!$N$58:$Y$58</c:f>
              <c:numCache>
                <c:formatCode>General</c:formatCode>
                <c:ptCount val="12"/>
                <c:pt idx="0">
                  <c:v>2.3598354823398742</c:v>
                </c:pt>
                <c:pt idx="1">
                  <c:v>2.3909351071033793</c:v>
                </c:pt>
                <c:pt idx="2">
                  <c:v>2.4116197059632216</c:v>
                </c:pt>
                <c:pt idx="3">
                  <c:v>2.436162647040756</c:v>
                </c:pt>
                <c:pt idx="4">
                  <c:v>2.4329692908744027</c:v>
                </c:pt>
                <c:pt idx="5">
                  <c:v>2.4857214264815801</c:v>
                </c:pt>
                <c:pt idx="6">
                  <c:v>2.4814426285023048</c:v>
                </c:pt>
                <c:pt idx="7">
                  <c:v>2.5078558716958308</c:v>
                </c:pt>
                <c:pt idx="8">
                  <c:v>2.4983105537896004</c:v>
                </c:pt>
                <c:pt idx="9">
                  <c:v>2.4885507165004452</c:v>
                </c:pt>
                <c:pt idx="10">
                  <c:v>2.5453071164658239</c:v>
                </c:pt>
                <c:pt idx="11">
                  <c:v>2.5797835966168101</c:v>
                </c:pt>
              </c:numCache>
            </c:numRef>
          </c:xVal>
          <c:yVal>
            <c:numRef>
              <c:f>THEandGDP!$AN$58:$AY$58</c:f>
              <c:numCache>
                <c:formatCode>0.00</c:formatCode>
                <c:ptCount val="12"/>
                <c:pt idx="0">
                  <c:v>3.4778414413251184</c:v>
                </c:pt>
                <c:pt idx="1">
                  <c:v>3.542271192446226</c:v>
                </c:pt>
                <c:pt idx="2">
                  <c:v>3.5692738113466684</c:v>
                </c:pt>
                <c:pt idx="3">
                  <c:v>3.5970400699033394</c:v>
                </c:pt>
                <c:pt idx="4">
                  <c:v>3.6100439433803624</c:v>
                </c:pt>
                <c:pt idx="5">
                  <c:v>3.5956973395727037</c:v>
                </c:pt>
                <c:pt idx="6">
                  <c:v>3.5944580763804637</c:v>
                </c:pt>
                <c:pt idx="7">
                  <c:v>3.6031952719831271</c:v>
                </c:pt>
                <c:pt idx="8">
                  <c:v>3.6180699678593702</c:v>
                </c:pt>
                <c:pt idx="9">
                  <c:v>3.6502723506557047</c:v>
                </c:pt>
                <c:pt idx="10">
                  <c:v>3.680383201589045</c:v>
                </c:pt>
                <c:pt idx="11">
                  <c:v>3.7175370326195689</c:v>
                </c:pt>
              </c:numCache>
            </c:numRef>
          </c:yVal>
          <c:smooth val="1"/>
        </c:ser>
        <c:ser>
          <c:idx val="56"/>
          <c:order val="56"/>
          <c:tx>
            <c:strRef>
              <c:f>THEandGDP!$A$59</c:f>
              <c:strCache>
                <c:ptCount val="1"/>
                <c:pt idx="0">
                  <c:v>Paraguay</c:v>
                </c:pt>
              </c:strCache>
            </c:strRef>
          </c:tx>
          <c:marker>
            <c:symbol val="none"/>
          </c:marker>
          <c:xVal>
            <c:numRef>
              <c:f>THEandGDP!$N$59:$Y$59</c:f>
              <c:numCache>
                <c:formatCode>General</c:formatCode>
                <c:ptCount val="12"/>
                <c:pt idx="0">
                  <c:v>2.0492180226701797</c:v>
                </c:pt>
                <c:pt idx="1">
                  <c:v>2.0827853703164512</c:v>
                </c:pt>
                <c:pt idx="2">
                  <c:v>2.0827853703164512</c:v>
                </c:pt>
                <c:pt idx="3">
                  <c:v>2.0374264979406238</c:v>
                </c:pt>
                <c:pt idx="4">
                  <c:v>2.029383777685219</c:v>
                </c:pt>
                <c:pt idx="5">
                  <c:v>2.0863598306747408</c:v>
                </c:pt>
                <c:pt idx="6">
                  <c:v>2.0211892990699392</c:v>
                </c:pt>
                <c:pt idx="7">
                  <c:v>1.9190780923760737</c:v>
                </c:pt>
                <c:pt idx="8">
                  <c:v>1.8864907251724818</c:v>
                </c:pt>
                <c:pt idx="9">
                  <c:v>1.9637878273455593</c:v>
                </c:pt>
                <c:pt idx="10">
                  <c:v>1.9956351945975501</c:v>
                </c:pt>
                <c:pt idx="11">
                  <c:v>2.0681858617461693</c:v>
                </c:pt>
              </c:numCache>
            </c:numRef>
          </c:xVal>
          <c:yVal>
            <c:numRef>
              <c:f>THEandGDP!$AN$59:$AY$59</c:f>
              <c:numCache>
                <c:formatCode>0.00</c:formatCode>
                <c:ptCount val="12"/>
                <c:pt idx="0">
                  <c:v>3.2262433023034247</c:v>
                </c:pt>
                <c:pt idx="1">
                  <c:v>3.2523097018387874</c:v>
                </c:pt>
                <c:pt idx="2">
                  <c:v>3.2489352542924017</c:v>
                </c:pt>
                <c:pt idx="3">
                  <c:v>3.1909971996135322</c:v>
                </c:pt>
                <c:pt idx="4">
                  <c:v>3.1452629285919231</c:v>
                </c:pt>
                <c:pt idx="5">
                  <c:v>3.1255404688529218</c:v>
                </c:pt>
                <c:pt idx="6">
                  <c:v>3.0714342324045005</c:v>
                </c:pt>
                <c:pt idx="7">
                  <c:v>2.9643360140395836</c:v>
                </c:pt>
                <c:pt idx="8">
                  <c:v>2.9950570667042618</c:v>
                </c:pt>
                <c:pt idx="9">
                  <c:v>3.0849082165416193</c:v>
                </c:pt>
                <c:pt idx="10">
                  <c:v>3.1113905645918072</c:v>
                </c:pt>
                <c:pt idx="11">
                  <c:v>3.1954003417660202</c:v>
                </c:pt>
              </c:numCache>
            </c:numRef>
          </c:yVal>
          <c:smooth val="1"/>
        </c:ser>
        <c:ser>
          <c:idx val="57"/>
          <c:order val="57"/>
          <c:tx>
            <c:strRef>
              <c:f>THEandGDP!$A$60</c:f>
              <c:strCache>
                <c:ptCount val="1"/>
                <c:pt idx="0">
                  <c:v>Peru</c:v>
                </c:pt>
              </c:strCache>
            </c:strRef>
          </c:tx>
          <c:marker>
            <c:symbol val="none"/>
          </c:marker>
          <c:xVal>
            <c:numRef>
              <c:f>THEandGDP!$N$60:$Y$60</c:f>
              <c:numCache>
                <c:formatCode>General</c:formatCode>
                <c:ptCount val="12"/>
                <c:pt idx="0">
                  <c:v>2.0043213737826502</c:v>
                </c:pt>
                <c:pt idx="1">
                  <c:v>2.0170333392987767</c:v>
                </c:pt>
                <c:pt idx="2">
                  <c:v>2.0211892990699392</c:v>
                </c:pt>
                <c:pt idx="3">
                  <c:v>2.0086001717619202</c:v>
                </c:pt>
                <c:pt idx="4">
                  <c:v>1.9956351945975501</c:v>
                </c:pt>
                <c:pt idx="5">
                  <c:v>1.9912260756924938</c:v>
                </c:pt>
                <c:pt idx="6">
                  <c:v>2.012837224705172</c:v>
                </c:pt>
                <c:pt idx="7">
                  <c:v>1.9956351945975501</c:v>
                </c:pt>
                <c:pt idx="8">
                  <c:v>2.0043213737826502</c:v>
                </c:pt>
                <c:pt idx="9">
                  <c:v>2.029383777685219</c:v>
                </c:pt>
                <c:pt idx="10">
                  <c:v>2.1139433523068392</c:v>
                </c:pt>
                <c:pt idx="11">
                  <c:v>2.1613680022349802</c:v>
                </c:pt>
              </c:numCache>
            </c:numRef>
          </c:xVal>
          <c:yVal>
            <c:numRef>
              <c:f>THEandGDP!$AN$60:$AY$60</c:f>
              <c:numCache>
                <c:formatCode>0.00</c:formatCode>
                <c:ptCount val="12"/>
                <c:pt idx="0">
                  <c:v>3.3614239123843479</c:v>
                </c:pt>
                <c:pt idx="1">
                  <c:v>3.3720679895899934</c:v>
                </c:pt>
                <c:pt idx="2">
                  <c:v>3.3900106301675597</c:v>
                </c:pt>
                <c:pt idx="3">
                  <c:v>3.3657870209597283</c:v>
                </c:pt>
                <c:pt idx="4">
                  <c:v>3.3173955115880398</c:v>
                </c:pt>
                <c:pt idx="5">
                  <c:v>3.3253857250197734</c:v>
                </c:pt>
                <c:pt idx="6">
                  <c:v>3.3236760781651942</c:v>
                </c:pt>
                <c:pt idx="7">
                  <c:v>3.3391531962573588</c:v>
                </c:pt>
                <c:pt idx="8">
                  <c:v>3.3662312649748793</c:v>
                </c:pt>
                <c:pt idx="9">
                  <c:v>3.4150476727814518</c:v>
                </c:pt>
                <c:pt idx="10">
                  <c:v>3.4649930013379397</c:v>
                </c:pt>
                <c:pt idx="11">
                  <c:v>3.5236927618081699</c:v>
                </c:pt>
              </c:numCache>
            </c:numRef>
          </c:yVal>
          <c:smooth val="1"/>
        </c:ser>
        <c:ser>
          <c:idx val="58"/>
          <c:order val="58"/>
          <c:tx>
            <c:strRef>
              <c:f>THEandGDP!$A$61</c:f>
              <c:strCache>
                <c:ptCount val="1"/>
                <c:pt idx="0">
                  <c:v>Portugal</c:v>
                </c:pt>
              </c:strCache>
            </c:strRef>
          </c:tx>
          <c:marker>
            <c:symbol val="none"/>
          </c:marker>
          <c:xVal>
            <c:numRef>
              <c:f>THEandGDP!$N$61:$Y$61</c:f>
              <c:numCache>
                <c:formatCode>General</c:formatCode>
                <c:ptCount val="12"/>
                <c:pt idx="0">
                  <c:v>3.0008677215312272</c:v>
                </c:pt>
                <c:pt idx="1">
                  <c:v>3.0119931146592567</c:v>
                </c:pt>
                <c:pt idx="2">
                  <c:v>2.9973863843973212</c:v>
                </c:pt>
                <c:pt idx="3">
                  <c:v>3.0107238653917752</c:v>
                </c:pt>
                <c:pt idx="4">
                  <c:v>3.0253058652647704</c:v>
                </c:pt>
                <c:pt idx="5">
                  <c:v>2.9867717342662448</c:v>
                </c:pt>
                <c:pt idx="6">
                  <c:v>2.9947569445876283</c:v>
                </c:pt>
                <c:pt idx="7">
                  <c:v>3.0441476208787228</c:v>
                </c:pt>
                <c:pt idx="8">
                  <c:v>3.1601682929585198</c:v>
                </c:pt>
                <c:pt idx="9">
                  <c:v>3.2276296495710182</c:v>
                </c:pt>
                <c:pt idx="10">
                  <c:v>3.2545480771089736</c:v>
                </c:pt>
                <c:pt idx="11">
                  <c:v>3.2624510897304293</c:v>
                </c:pt>
              </c:numCache>
            </c:numRef>
          </c:xVal>
          <c:yVal>
            <c:numRef>
              <c:f>THEandGDP!$AN$61:$AY$61</c:f>
              <c:numCache>
                <c:formatCode>0.00</c:formatCode>
                <c:ptCount val="12"/>
                <c:pt idx="0">
                  <c:v>4.0523822459264371</c:v>
                </c:pt>
                <c:pt idx="1">
                  <c:v>4.0687503374083969</c:v>
                </c:pt>
                <c:pt idx="2">
                  <c:v>4.0465977362455305</c:v>
                </c:pt>
                <c:pt idx="3">
                  <c:v>4.0697539855039135</c:v>
                </c:pt>
                <c:pt idx="4">
                  <c:v>4.0793089098596598</c:v>
                </c:pt>
                <c:pt idx="5">
                  <c:v>4.0446145795939268</c:v>
                </c:pt>
                <c:pt idx="6">
                  <c:v>4.0527462541414243</c:v>
                </c:pt>
                <c:pt idx="7">
                  <c:v>4.0928183324148772</c:v>
                </c:pt>
                <c:pt idx="8">
                  <c:v>4.1777569674445205</c:v>
                </c:pt>
                <c:pt idx="9">
                  <c:v>4.2331841877449774</c:v>
                </c:pt>
                <c:pt idx="10">
                  <c:v>4.2465810741402263</c:v>
                </c:pt>
                <c:pt idx="11">
                  <c:v>4.2663893880039474</c:v>
                </c:pt>
              </c:numCache>
            </c:numRef>
          </c:yVal>
          <c:smooth val="1"/>
        </c:ser>
        <c:ser>
          <c:idx val="59"/>
          <c:order val="59"/>
          <c:tx>
            <c:strRef>
              <c:f>THEandGDP!$A$62</c:f>
              <c:strCache>
                <c:ptCount val="1"/>
                <c:pt idx="0">
                  <c:v>Romania</c:v>
                </c:pt>
              </c:strCache>
            </c:strRef>
          </c:tx>
          <c:marker>
            <c:symbol val="none"/>
          </c:marker>
          <c:xVal>
            <c:numRef>
              <c:f>THEandGDP!$N$62:$Y$62</c:f>
              <c:numCache>
                <c:formatCode>General</c:formatCode>
                <c:ptCount val="12"/>
                <c:pt idx="0">
                  <c:v>1.7558748556724835</c:v>
                </c:pt>
                <c:pt idx="1">
                  <c:v>1.7634279935629358</c:v>
                </c:pt>
                <c:pt idx="2">
                  <c:v>1.880813592280792</c:v>
                </c:pt>
                <c:pt idx="3">
                  <c:v>1.9344984512435681</c:v>
                </c:pt>
                <c:pt idx="4">
                  <c:v>1.8750612633917001</c:v>
                </c:pt>
                <c:pt idx="5">
                  <c:v>1.9030899869919475</c:v>
                </c:pt>
                <c:pt idx="6">
                  <c:v>1.9493900066449126</c:v>
                </c:pt>
                <c:pt idx="7">
                  <c:v>2.0413926851582227</c:v>
                </c:pt>
                <c:pt idx="8">
                  <c:v>2.1643528557844411</c:v>
                </c:pt>
                <c:pt idx="9">
                  <c:v>2.2329961103921536</c:v>
                </c:pt>
                <c:pt idx="10">
                  <c:v>2.3979400086720402</c:v>
                </c:pt>
                <c:pt idx="11">
                  <c:v>2.4983105537896004</c:v>
                </c:pt>
              </c:numCache>
            </c:numRef>
          </c:xVal>
          <c:yVal>
            <c:numRef>
              <c:f>THEandGDP!$AN$62:$AY$62</c:f>
              <c:numCache>
                <c:formatCode>0.00</c:formatCode>
                <c:ptCount val="12"/>
                <c:pt idx="0">
                  <c:v>3.1942914486120197</c:v>
                </c:pt>
                <c:pt idx="1">
                  <c:v>3.1947207561409581</c:v>
                </c:pt>
                <c:pt idx="2">
                  <c:v>3.1966707391969709</c:v>
                </c:pt>
                <c:pt idx="3">
                  <c:v>3.2756936418564284</c:v>
                </c:pt>
                <c:pt idx="4">
                  <c:v>3.2046717288866198</c:v>
                </c:pt>
                <c:pt idx="5">
                  <c:v>3.2274516783669269</c:v>
                </c:pt>
                <c:pt idx="6">
                  <c:v>3.2655316975984237</c:v>
                </c:pt>
                <c:pt idx="7">
                  <c:v>3.3213678639035873</c:v>
                </c:pt>
                <c:pt idx="8">
                  <c:v>3.4344997626812002</c:v>
                </c:pt>
                <c:pt idx="9">
                  <c:v>3.5413687847718962</c:v>
                </c:pt>
                <c:pt idx="10">
                  <c:v>3.6596452754787898</c:v>
                </c:pt>
                <c:pt idx="11">
                  <c:v>3.7535911013088454</c:v>
                </c:pt>
              </c:numCache>
            </c:numRef>
          </c:yVal>
          <c:smooth val="1"/>
        </c:ser>
        <c:ser>
          <c:idx val="60"/>
          <c:order val="60"/>
          <c:tx>
            <c:strRef>
              <c:f>THEandGDP!$A$63</c:f>
              <c:strCache>
                <c:ptCount val="1"/>
                <c:pt idx="0">
                  <c:v>Russia</c:v>
                </c:pt>
              </c:strCache>
            </c:strRef>
          </c:tx>
          <c:marker>
            <c:symbol val="none"/>
          </c:marker>
          <c:xVal>
            <c:numRef>
              <c:f>THEandGDP!$N$63:$Y$63</c:f>
              <c:numCache>
                <c:formatCode>General</c:formatCode>
                <c:ptCount val="12"/>
                <c:pt idx="0">
                  <c:v>2.0718820073061237</c:v>
                </c:pt>
                <c:pt idx="1">
                  <c:v>2.1846914308176002</c:v>
                </c:pt>
                <c:pt idx="2">
                  <c:v>2.3010299956639777</c:v>
                </c:pt>
                <c:pt idx="3">
                  <c:v>2.0899051114393981</c:v>
                </c:pt>
                <c:pt idx="4">
                  <c:v>1.8750612633917001</c:v>
                </c:pt>
                <c:pt idx="5">
                  <c:v>1.9777236052888476</c:v>
                </c:pt>
                <c:pt idx="6">
                  <c:v>2.0718820073061237</c:v>
                </c:pt>
                <c:pt idx="7">
                  <c:v>2.1492191126553801</c:v>
                </c:pt>
                <c:pt idx="8">
                  <c:v>2.2201080880400612</c:v>
                </c:pt>
                <c:pt idx="9">
                  <c:v>2.3263358609287508</c:v>
                </c:pt>
                <c:pt idx="10">
                  <c:v>2.4424797690644477</c:v>
                </c:pt>
                <c:pt idx="11">
                  <c:v>2.5670263661590602</c:v>
                </c:pt>
              </c:numCache>
            </c:numRef>
          </c:xVal>
          <c:yVal>
            <c:numRef>
              <c:f>THEandGDP!$AN$63:$AY$63</c:f>
              <c:numCache>
                <c:formatCode>0.00</c:formatCode>
                <c:ptCount val="12"/>
                <c:pt idx="0">
                  <c:v>3.3256145792905789</c:v>
                </c:pt>
                <c:pt idx="1">
                  <c:v>3.4218953328035977</c:v>
                </c:pt>
                <c:pt idx="2">
                  <c:v>3.4391948031847521</c:v>
                </c:pt>
                <c:pt idx="3">
                  <c:v>3.2677854104881674</c:v>
                </c:pt>
                <c:pt idx="4">
                  <c:v>3.1288878981614641</c:v>
                </c:pt>
                <c:pt idx="5">
                  <c:v>3.2537059818212679</c:v>
                </c:pt>
                <c:pt idx="6">
                  <c:v>3.3213040376906742</c:v>
                </c:pt>
                <c:pt idx="7">
                  <c:v>3.3764638067805008</c:v>
                </c:pt>
                <c:pt idx="8">
                  <c:v>3.4735412717275613</c:v>
                </c:pt>
                <c:pt idx="9">
                  <c:v>3.6132847012743325</c:v>
                </c:pt>
                <c:pt idx="10">
                  <c:v>3.726386810414644</c:v>
                </c:pt>
                <c:pt idx="11">
                  <c:v>3.8406560825200677</c:v>
                </c:pt>
              </c:numCache>
            </c:numRef>
          </c:yVal>
          <c:smooth val="1"/>
        </c:ser>
        <c:ser>
          <c:idx val="61"/>
          <c:order val="61"/>
          <c:tx>
            <c:strRef>
              <c:f>THEandGDP!$A$64</c:f>
              <c:strCache>
                <c:ptCount val="1"/>
                <c:pt idx="0">
                  <c:v>Rwanda</c:v>
                </c:pt>
              </c:strCache>
            </c:strRef>
          </c:tx>
          <c:marker>
            <c:symbol val="none"/>
          </c:marker>
          <c:xVal>
            <c:numRef>
              <c:f>THEandGDP!$N$64:$Y$64</c:f>
              <c:numCache>
                <c:formatCode>General</c:formatCode>
                <c:ptCount val="12"/>
                <c:pt idx="0">
                  <c:v>1</c:v>
                </c:pt>
                <c:pt idx="1">
                  <c:v>1.0413926851582238</c:v>
                </c:pt>
                <c:pt idx="2">
                  <c:v>1.1139433523068358</c:v>
                </c:pt>
                <c:pt idx="3">
                  <c:v>1.1760912590556798</c:v>
                </c:pt>
                <c:pt idx="4">
                  <c:v>1.0413926851582238</c:v>
                </c:pt>
                <c:pt idx="5">
                  <c:v>0.95424250943932487</c:v>
                </c:pt>
                <c:pt idx="6">
                  <c:v>0.95424250943932487</c:v>
                </c:pt>
                <c:pt idx="7">
                  <c:v>0.90308998699194143</c:v>
                </c:pt>
                <c:pt idx="8">
                  <c:v>1.1139433523068358</c:v>
                </c:pt>
                <c:pt idx="9">
                  <c:v>1.1760912590556798</c:v>
                </c:pt>
                <c:pt idx="10">
                  <c:v>1.2787536009528289</c:v>
                </c:pt>
                <c:pt idx="11">
                  <c:v>1.5051499783199058</c:v>
                </c:pt>
              </c:numCache>
            </c:numRef>
          </c:xVal>
          <c:yVal>
            <c:numRef>
              <c:f>THEandGDP!$AN$64:$AY$64</c:f>
              <c:numCache>
                <c:formatCode>0.00</c:formatCode>
                <c:ptCount val="12"/>
                <c:pt idx="0">
                  <c:v>2.3958765585785131</c:v>
                </c:pt>
                <c:pt idx="1">
                  <c:v>2.3380877844781267</c:v>
                </c:pt>
                <c:pt idx="2">
                  <c:v>2.4537554728720972</c:v>
                </c:pt>
                <c:pt idx="3">
                  <c:v>2.4635003048124067</c:v>
                </c:pt>
                <c:pt idx="4">
                  <c:v>2.4044505477806992</c:v>
                </c:pt>
                <c:pt idx="5">
                  <c:v>2.3307180787325881</c:v>
                </c:pt>
                <c:pt idx="6">
                  <c:v>2.3007193640453782</c:v>
                </c:pt>
                <c:pt idx="7">
                  <c:v>2.2885912487151345</c:v>
                </c:pt>
                <c:pt idx="8">
                  <c:v>2.3238767871580372</c:v>
                </c:pt>
                <c:pt idx="9">
                  <c:v>2.3735206926264802</c:v>
                </c:pt>
                <c:pt idx="10">
                  <c:v>2.4572276926931149</c:v>
                </c:pt>
                <c:pt idx="11">
                  <c:v>2.5287946181032295</c:v>
                </c:pt>
              </c:numCache>
            </c:numRef>
          </c:yVal>
          <c:smooth val="1"/>
        </c:ser>
        <c:ser>
          <c:idx val="62"/>
          <c:order val="62"/>
          <c:tx>
            <c:strRef>
              <c:f>THEandGDP!$A$65</c:f>
              <c:strCache>
                <c:ptCount val="1"/>
                <c:pt idx="0">
                  <c:v>Slovakia</c:v>
                </c:pt>
              </c:strCache>
            </c:strRef>
          </c:tx>
          <c:marker>
            <c:symbol val="none"/>
          </c:marker>
          <c:xVal>
            <c:numRef>
              <c:f>THEandGDP!$N$65:$Y$65</c:f>
              <c:numCache>
                <c:formatCode>General</c:formatCode>
                <c:ptCount val="12"/>
                <c:pt idx="0">
                  <c:v>2.3463529744506313</c:v>
                </c:pt>
                <c:pt idx="1">
                  <c:v>2.4048337166199412</c:v>
                </c:pt>
                <c:pt idx="2">
                  <c:v>2.3617278360176002</c:v>
                </c:pt>
                <c:pt idx="3">
                  <c:v>2.3710678622717372</c:v>
                </c:pt>
                <c:pt idx="4">
                  <c:v>2.3384564936045877</c:v>
                </c:pt>
                <c:pt idx="5">
                  <c:v>2.3180633349627531</c:v>
                </c:pt>
                <c:pt idx="6">
                  <c:v>2.3344537511509311</c:v>
                </c:pt>
                <c:pt idx="7">
                  <c:v>2.4082399653118487</c:v>
                </c:pt>
                <c:pt idx="8">
                  <c:v>2.5563025007672873</c:v>
                </c:pt>
                <c:pt idx="9">
                  <c:v>2.7520484478194387</c:v>
                </c:pt>
                <c:pt idx="10">
                  <c:v>2.7965743332104287</c:v>
                </c:pt>
                <c:pt idx="11">
                  <c:v>2.8561244442423002</c:v>
                </c:pt>
              </c:numCache>
            </c:numRef>
          </c:xVal>
          <c:yVal>
            <c:numRef>
              <c:f>THEandGDP!$AN$65:$AY$65</c:f>
              <c:numCache>
                <c:formatCode>0.00</c:formatCode>
                <c:ptCount val="12"/>
                <c:pt idx="0">
                  <c:v>3.5620936382296784</c:v>
                </c:pt>
                <c:pt idx="1">
                  <c:v>3.5946104165128983</c:v>
                </c:pt>
                <c:pt idx="2">
                  <c:v>3.5987249747676602</c:v>
                </c:pt>
                <c:pt idx="3">
                  <c:v>3.6177715252878002</c:v>
                </c:pt>
                <c:pt idx="4">
                  <c:v>3.5795746278468914</c:v>
                </c:pt>
                <c:pt idx="5">
                  <c:v>3.5784189129449708</c:v>
                </c:pt>
                <c:pt idx="6">
                  <c:v>3.5935964987588562</c:v>
                </c:pt>
                <c:pt idx="7">
                  <c:v>3.6588298665862853</c:v>
                </c:pt>
                <c:pt idx="8">
                  <c:v>3.7918871245775558</c:v>
                </c:pt>
                <c:pt idx="9">
                  <c:v>3.8942543485991834</c:v>
                </c:pt>
                <c:pt idx="10">
                  <c:v>3.9492053190299377</c:v>
                </c:pt>
                <c:pt idx="11">
                  <c:v>4.0159930448017152</c:v>
                </c:pt>
              </c:numCache>
            </c:numRef>
          </c:yVal>
          <c:smooth val="1"/>
        </c:ser>
        <c:ser>
          <c:idx val="63"/>
          <c:order val="63"/>
          <c:tx>
            <c:strRef>
              <c:f>THEandGDP!$A$66</c:f>
              <c:strCache>
                <c:ptCount val="1"/>
                <c:pt idx="0">
                  <c:v>Slovenia</c:v>
                </c:pt>
              </c:strCache>
            </c:strRef>
          </c:tx>
          <c:marker>
            <c:symbol val="none"/>
          </c:marker>
          <c:xVal>
            <c:numRef>
              <c:f>THEandGDP!$N$66:$Y$66</c:f>
              <c:numCache>
                <c:formatCode>General</c:formatCode>
                <c:ptCount val="12"/>
                <c:pt idx="0">
                  <c:v>2.7058637122839202</c:v>
                </c:pt>
                <c:pt idx="1">
                  <c:v>2.7649229846498877</c:v>
                </c:pt>
                <c:pt idx="2">
                  <c:v>2.7795964912578244</c:v>
                </c:pt>
                <c:pt idx="3">
                  <c:v>2.8228216453031028</c:v>
                </c:pt>
                <c:pt idx="4">
                  <c:v>2.8506462351830533</c:v>
                </c:pt>
                <c:pt idx="5">
                  <c:v>2.9185545305502734</c:v>
                </c:pt>
                <c:pt idx="6">
                  <c:v>2.9454685851318168</c:v>
                </c:pt>
                <c:pt idx="7">
                  <c:v>3</c:v>
                </c:pt>
                <c:pt idx="8">
                  <c:v>3.1000257301078626</c:v>
                </c:pt>
                <c:pt idx="9">
                  <c:v>3.1501421618485588</c:v>
                </c:pt>
                <c:pt idx="10">
                  <c:v>3.1746411926604483</c:v>
                </c:pt>
                <c:pt idx="11">
                  <c:v>3.2038484637462337</c:v>
                </c:pt>
              </c:numCache>
            </c:numRef>
          </c:xVal>
          <c:yVal>
            <c:numRef>
              <c:f>THEandGDP!$AN$66:$AY$66</c:f>
              <c:numCache>
                <c:formatCode>0.00</c:formatCode>
                <c:ptCount val="12"/>
                <c:pt idx="0">
                  <c:v>4.0200680763584655</c:v>
                </c:pt>
                <c:pt idx="1">
                  <c:v>4.0244043838099675</c:v>
                </c:pt>
                <c:pt idx="2">
                  <c:v>4.0099983056378834</c:v>
                </c:pt>
                <c:pt idx="3">
                  <c:v>4.0384656082637393</c:v>
                </c:pt>
                <c:pt idx="4">
                  <c:v>4.048277416454197</c:v>
                </c:pt>
                <c:pt idx="5">
                  <c:v>4.0019500275540416</c:v>
                </c:pt>
                <c:pt idx="6">
                  <c:v>4.0101745699387132</c:v>
                </c:pt>
                <c:pt idx="7">
                  <c:v>4.0640197672480713</c:v>
                </c:pt>
                <c:pt idx="8">
                  <c:v>4.1635632692947455</c:v>
                </c:pt>
                <c:pt idx="9">
                  <c:v>4.2278490812608824</c:v>
                </c:pt>
                <c:pt idx="10">
                  <c:v>4.2522110868414469</c:v>
                </c:pt>
                <c:pt idx="11">
                  <c:v>4.2876754303726194</c:v>
                </c:pt>
              </c:numCache>
            </c:numRef>
          </c:yVal>
          <c:smooth val="1"/>
        </c:ser>
        <c:ser>
          <c:idx val="64"/>
          <c:order val="64"/>
          <c:tx>
            <c:strRef>
              <c:f>THEandGDP!$A$67</c:f>
              <c:strCache>
                <c:ptCount val="1"/>
                <c:pt idx="0">
                  <c:v>South Africa</c:v>
                </c:pt>
              </c:strCache>
            </c:strRef>
          </c:tx>
          <c:marker>
            <c:symbol val="none"/>
          </c:marker>
          <c:xVal>
            <c:numRef>
              <c:f>THEandGDP!$N$67:$Y$67</c:f>
              <c:numCache>
                <c:formatCode>General</c:formatCode>
                <c:ptCount val="12"/>
                <c:pt idx="0">
                  <c:v>2.456366033129032</c:v>
                </c:pt>
                <c:pt idx="1">
                  <c:v>2.4756711883244287</c:v>
                </c:pt>
                <c:pt idx="2">
                  <c:v>2.4771212547196702</c:v>
                </c:pt>
                <c:pt idx="3">
                  <c:v>2.436162647040756</c:v>
                </c:pt>
                <c:pt idx="4">
                  <c:v>2.4116197059632216</c:v>
                </c:pt>
                <c:pt idx="5">
                  <c:v>2.3747483460101027</c:v>
                </c:pt>
                <c:pt idx="6">
                  <c:v>2.3344537511509311</c:v>
                </c:pt>
                <c:pt idx="7">
                  <c:v>2.2966651902615225</c:v>
                </c:pt>
                <c:pt idx="8">
                  <c:v>2.4712917110589392</c:v>
                </c:pt>
                <c:pt idx="9">
                  <c:v>2.5854607295084997</c:v>
                </c:pt>
                <c:pt idx="10">
                  <c:v>2.6404814369704219</c:v>
                </c:pt>
                <c:pt idx="11">
                  <c:v>2.6589648426644459</c:v>
                </c:pt>
              </c:numCache>
            </c:numRef>
          </c:xVal>
          <c:yVal>
            <c:numRef>
              <c:f>THEandGDP!$AN$67:$AY$67</c:f>
              <c:numCache>
                <c:formatCode>0.00</c:formatCode>
                <c:ptCount val="12"/>
                <c:pt idx="0">
                  <c:v>3.5664183993178367</c:v>
                </c:pt>
                <c:pt idx="1">
                  <c:v>3.5364637459511958</c:v>
                </c:pt>
                <c:pt idx="2">
                  <c:v>3.5434557540512142</c:v>
                </c:pt>
                <c:pt idx="3">
                  <c:v>3.4913688386201978</c:v>
                </c:pt>
                <c:pt idx="4">
                  <c:v>3.4813080193535368</c:v>
                </c:pt>
                <c:pt idx="5">
                  <c:v>3.4751548117963798</c:v>
                </c:pt>
                <c:pt idx="6">
                  <c:v>3.4204226529655242</c:v>
                </c:pt>
                <c:pt idx="7">
                  <c:v>3.3883170512749796</c:v>
                </c:pt>
                <c:pt idx="8">
                  <c:v>3.5630278062161738</c:v>
                </c:pt>
                <c:pt idx="9">
                  <c:v>3.6742009339203925</c:v>
                </c:pt>
                <c:pt idx="10">
                  <c:v>3.7215211814206346</c:v>
                </c:pt>
                <c:pt idx="11">
                  <c:v>3.7412352969094202</c:v>
                </c:pt>
              </c:numCache>
            </c:numRef>
          </c:yVal>
          <c:smooth val="1"/>
        </c:ser>
        <c:ser>
          <c:idx val="65"/>
          <c:order val="65"/>
          <c:tx>
            <c:strRef>
              <c:f>THEandGDP!$A$68</c:f>
              <c:strCache>
                <c:ptCount val="1"/>
                <c:pt idx="0">
                  <c:v>Spain</c:v>
                </c:pt>
              </c:strCache>
            </c:strRef>
          </c:tx>
          <c:marker>
            <c:symbol val="none"/>
          </c:marker>
          <c:xVal>
            <c:numRef>
              <c:f>THEandGDP!$N$68:$Y$68</c:f>
              <c:numCache>
                <c:formatCode>General</c:formatCode>
                <c:ptCount val="12"/>
                <c:pt idx="0">
                  <c:v>3.0519239160461065</c:v>
                </c:pt>
                <c:pt idx="1">
                  <c:v>3.0715138050950888</c:v>
                </c:pt>
                <c:pt idx="2">
                  <c:v>3.0257153839013409</c:v>
                </c:pt>
                <c:pt idx="3">
                  <c:v>3.0433622780211409</c:v>
                </c:pt>
                <c:pt idx="4">
                  <c:v>3.0534626049254547</c:v>
                </c:pt>
                <c:pt idx="5">
                  <c:v>3.0153597554092144</c:v>
                </c:pt>
                <c:pt idx="6">
                  <c:v>3.0334237554869614</c:v>
                </c:pt>
                <c:pt idx="7">
                  <c:v>3.0817072700973638</c:v>
                </c:pt>
                <c:pt idx="8">
                  <c:v>3.2153731527834242</c:v>
                </c:pt>
                <c:pt idx="9">
                  <c:v>3.2926990030439267</c:v>
                </c:pt>
                <c:pt idx="10">
                  <c:v>3.3328422669943429</c:v>
                </c:pt>
                <c:pt idx="11">
                  <c:v>3.3546845539547268</c:v>
                </c:pt>
              </c:numCache>
            </c:numRef>
          </c:xVal>
          <c:yVal>
            <c:numRef>
              <c:f>THEandGDP!$AN$68:$AY$68</c:f>
              <c:numCache>
                <c:formatCode>0.00</c:formatCode>
                <c:ptCount val="12"/>
                <c:pt idx="0">
                  <c:v>4.1808239427773763</c:v>
                </c:pt>
                <c:pt idx="1">
                  <c:v>4.1978874843311393</c:v>
                </c:pt>
                <c:pt idx="2">
                  <c:v>4.1609373280535706</c:v>
                </c:pt>
                <c:pt idx="3">
                  <c:v>4.1803045474293246</c:v>
                </c:pt>
                <c:pt idx="4">
                  <c:v>4.1902152636234415</c:v>
                </c:pt>
                <c:pt idx="5">
                  <c:v>4.1602956793360146</c:v>
                </c:pt>
                <c:pt idx="6">
                  <c:v>4.1752545525128388</c:v>
                </c:pt>
                <c:pt idx="7">
                  <c:v>4.2256100815661233</c:v>
                </c:pt>
                <c:pt idx="8">
                  <c:v>4.3273608759337865</c:v>
                </c:pt>
                <c:pt idx="9">
                  <c:v>4.3925894212941037</c:v>
                </c:pt>
                <c:pt idx="10">
                  <c:v>4.4200446954404704</c:v>
                </c:pt>
                <c:pt idx="11">
                  <c:v>4.4509285400477676</c:v>
                </c:pt>
              </c:numCache>
            </c:numRef>
          </c:yVal>
          <c:smooth val="1"/>
        </c:ser>
        <c:ser>
          <c:idx val="66"/>
          <c:order val="66"/>
          <c:tx>
            <c:strRef>
              <c:f>THEandGDP!$A$69</c:f>
              <c:strCache>
                <c:ptCount val="1"/>
                <c:pt idx="0">
                  <c:v>Sweden</c:v>
                </c:pt>
              </c:strCache>
            </c:strRef>
          </c:tx>
          <c:marker>
            <c:symbol val="none"/>
          </c:marker>
          <c:xVal>
            <c:numRef>
              <c:f>THEandGDP!$N$69:$Y$69</c:f>
              <c:numCache>
                <c:formatCode>General</c:formatCode>
                <c:ptCount val="12"/>
                <c:pt idx="0">
                  <c:v>3.3598354823398742</c:v>
                </c:pt>
                <c:pt idx="1">
                  <c:v>3.4087486061842367</c:v>
                </c:pt>
                <c:pt idx="2">
                  <c:v>3.3615389712692787</c:v>
                </c:pt>
                <c:pt idx="3">
                  <c:v>3.3684728384403617</c:v>
                </c:pt>
                <c:pt idx="4">
                  <c:v>3.3794868137172727</c:v>
                </c:pt>
                <c:pt idx="5">
                  <c:v>3.357934847000466</c:v>
                </c:pt>
                <c:pt idx="6">
                  <c:v>3.3372595397502636</c:v>
                </c:pt>
                <c:pt idx="7">
                  <c:v>3.3967222785037734</c:v>
                </c:pt>
                <c:pt idx="8">
                  <c:v>3.4989993635801531</c:v>
                </c:pt>
                <c:pt idx="9">
                  <c:v>3.5641924606261992</c:v>
                </c:pt>
                <c:pt idx="10">
                  <c:v>3.5713593927538367</c:v>
                </c:pt>
                <c:pt idx="11">
                  <c:v>3.5877109650189198</c:v>
                </c:pt>
              </c:numCache>
            </c:numRef>
          </c:xVal>
          <c:yVal>
            <c:numRef>
              <c:f>THEandGDP!$AN$69:$AY$69</c:f>
              <c:numCache>
                <c:formatCode>0.00</c:formatCode>
                <c:ptCount val="12"/>
                <c:pt idx="0">
                  <c:v>4.4580842580476645</c:v>
                </c:pt>
                <c:pt idx="1">
                  <c:v>4.4942664522001383</c:v>
                </c:pt>
                <c:pt idx="2">
                  <c:v>4.4548948086206854</c:v>
                </c:pt>
                <c:pt idx="3">
                  <c:v>4.4558625064094475</c:v>
                </c:pt>
                <c:pt idx="4">
                  <c:v>4.4622711204516534</c:v>
                </c:pt>
                <c:pt idx="5">
                  <c:v>4.441722543234162</c:v>
                </c:pt>
                <c:pt idx="6">
                  <c:v>4.4029497223175103</c:v>
                </c:pt>
                <c:pt idx="7">
                  <c:v>4.4444789358233834</c:v>
                </c:pt>
                <c:pt idx="8">
                  <c:v>4.5401686809758424</c:v>
                </c:pt>
                <c:pt idx="9">
                  <c:v>4.5985148446783821</c:v>
                </c:pt>
                <c:pt idx="10">
                  <c:v>4.6073700004073945</c:v>
                </c:pt>
                <c:pt idx="11">
                  <c:v>4.6364292977498174</c:v>
                </c:pt>
              </c:numCache>
            </c:numRef>
          </c:yVal>
          <c:smooth val="1"/>
        </c:ser>
        <c:ser>
          <c:idx val="67"/>
          <c:order val="67"/>
          <c:tx>
            <c:strRef>
              <c:f>THEandGDP!$A$70</c:f>
              <c:strCache>
                <c:ptCount val="1"/>
                <c:pt idx="0">
                  <c:v>Switzerland</c:v>
                </c:pt>
              </c:strCache>
            </c:strRef>
          </c:tx>
          <c:marker>
            <c:symbol val="none"/>
          </c:marker>
          <c:xVal>
            <c:numRef>
              <c:f>THEandGDP!$N$70:$Y$70</c:f>
              <c:numCache>
                <c:formatCode>General</c:formatCode>
                <c:ptCount val="12"/>
                <c:pt idx="0">
                  <c:v>3.6386888866901237</c:v>
                </c:pt>
                <c:pt idx="1">
                  <c:v>3.635785235533652</c:v>
                </c:pt>
                <c:pt idx="2">
                  <c:v>3.5754187912143598</c:v>
                </c:pt>
                <c:pt idx="3">
                  <c:v>3.5919545550467356</c:v>
                </c:pt>
                <c:pt idx="4">
                  <c:v>3.5889436427400212</c:v>
                </c:pt>
                <c:pt idx="5">
                  <c:v>3.5529114502165089</c:v>
                </c:pt>
                <c:pt idx="6">
                  <c:v>3.5771469848275248</c:v>
                </c:pt>
                <c:pt idx="7">
                  <c:v>3.6255182289716412</c:v>
                </c:pt>
                <c:pt idx="8">
                  <c:v>3.7019994748896372</c:v>
                </c:pt>
                <c:pt idx="9">
                  <c:v>3.7508939203821248</c:v>
                </c:pt>
                <c:pt idx="10">
                  <c:v>3.7554174628109402</c:v>
                </c:pt>
                <c:pt idx="11">
                  <c:v>3.7692295817366026</c:v>
                </c:pt>
              </c:numCache>
            </c:numRef>
          </c:xVal>
          <c:yVal>
            <c:numRef>
              <c:f>THEandGDP!$AN$70:$AY$70</c:f>
              <c:numCache>
                <c:formatCode>0.00</c:formatCode>
                <c:ptCount val="12"/>
                <c:pt idx="0">
                  <c:v>4.6506662945144122</c:v>
                </c:pt>
                <c:pt idx="1">
                  <c:v>4.6338266209956451</c:v>
                </c:pt>
                <c:pt idx="2">
                  <c:v>4.5715178749107075</c:v>
                </c:pt>
                <c:pt idx="3">
                  <c:v>4.582877855814723</c:v>
                </c:pt>
                <c:pt idx="4">
                  <c:v>4.5733080113843911</c:v>
                </c:pt>
                <c:pt idx="5">
                  <c:v>4.5411139002823884</c:v>
                </c:pt>
                <c:pt idx="6">
                  <c:v>4.5485220941787103</c:v>
                </c:pt>
                <c:pt idx="7">
                  <c:v>4.5858562649315378</c:v>
                </c:pt>
                <c:pt idx="8">
                  <c:v>4.6518213757391313</c:v>
                </c:pt>
                <c:pt idx="9">
                  <c:v>4.6988985657043614</c:v>
                </c:pt>
                <c:pt idx="10">
                  <c:v>4.7093253384738114</c:v>
                </c:pt>
                <c:pt idx="11">
                  <c:v>4.7299009993991188</c:v>
                </c:pt>
              </c:numCache>
            </c:numRef>
          </c:yVal>
          <c:smooth val="1"/>
        </c:ser>
        <c:ser>
          <c:idx val="68"/>
          <c:order val="68"/>
          <c:tx>
            <c:strRef>
              <c:f>THEandGDP!$A$71</c:f>
              <c:strCache>
                <c:ptCount val="1"/>
                <c:pt idx="0">
                  <c:v>Thailand</c:v>
                </c:pt>
              </c:strCache>
            </c:strRef>
          </c:tx>
          <c:marker>
            <c:symbol val="none"/>
          </c:marker>
          <c:xVal>
            <c:numRef>
              <c:f>THEandGDP!$N$71:$Y$71</c:f>
              <c:numCache>
                <c:formatCode>General</c:formatCode>
                <c:ptCount val="12"/>
                <c:pt idx="0">
                  <c:v>2.012837224705172</c:v>
                </c:pt>
                <c:pt idx="1">
                  <c:v>2.0791812460476398</c:v>
                </c:pt>
                <c:pt idx="2">
                  <c:v>2.012837224705172</c:v>
                </c:pt>
                <c:pt idx="3">
                  <c:v>1.8450980400142558</c:v>
                </c:pt>
                <c:pt idx="4">
                  <c:v>1.8512583487190752</c:v>
                </c:pt>
                <c:pt idx="5">
                  <c:v>1.8388490907372552</c:v>
                </c:pt>
                <c:pt idx="6">
                  <c:v>1.7993405494535821</c:v>
                </c:pt>
                <c:pt idx="7">
                  <c:v>1.880813592280792</c:v>
                </c:pt>
                <c:pt idx="8">
                  <c:v>1.9493900066449126</c:v>
                </c:pt>
                <c:pt idx="9">
                  <c:v>1.9542425094393305</c:v>
                </c:pt>
                <c:pt idx="10">
                  <c:v>1.9912260756924938</c:v>
                </c:pt>
                <c:pt idx="11">
                  <c:v>2.0530784434834177</c:v>
                </c:pt>
              </c:numCache>
            </c:numRef>
          </c:xVal>
          <c:yVal>
            <c:numRef>
              <c:f>THEandGDP!$AN$71:$AY$71</c:f>
              <c:numCache>
                <c:formatCode>0.00</c:formatCode>
                <c:ptCount val="12"/>
                <c:pt idx="0">
                  <c:v>3.4511323530448927</c:v>
                </c:pt>
                <c:pt idx="1">
                  <c:v>3.4825195750788827</c:v>
                </c:pt>
                <c:pt idx="2">
                  <c:v>3.397268417833776</c:v>
                </c:pt>
                <c:pt idx="3">
                  <c:v>3.2621351026974978</c:v>
                </c:pt>
                <c:pt idx="4">
                  <c:v>3.2977478212009212</c:v>
                </c:pt>
                <c:pt idx="5">
                  <c:v>3.2937493796594586</c:v>
                </c:pt>
                <c:pt idx="6">
                  <c:v>3.2638201609587072</c:v>
                </c:pt>
                <c:pt idx="7">
                  <c:v>3.3008786176578804</c:v>
                </c:pt>
                <c:pt idx="8">
                  <c:v>3.3480194592377668</c:v>
                </c:pt>
                <c:pt idx="9">
                  <c:v>3.3942775779028511</c:v>
                </c:pt>
                <c:pt idx="10">
                  <c:v>3.4327298019922647</c:v>
                </c:pt>
                <c:pt idx="11">
                  <c:v>3.501665891610426</c:v>
                </c:pt>
              </c:numCache>
            </c:numRef>
          </c:yVal>
          <c:smooth val="1"/>
        </c:ser>
        <c:ser>
          <c:idx val="69"/>
          <c:order val="69"/>
          <c:tx>
            <c:strRef>
              <c:f>THEandGDP!$A$72</c:f>
              <c:strCache>
                <c:ptCount val="1"/>
                <c:pt idx="0">
                  <c:v>Tunisia</c:v>
                </c:pt>
              </c:strCache>
            </c:strRef>
          </c:tx>
          <c:marker>
            <c:symbol val="none"/>
          </c:marker>
          <c:xVal>
            <c:numRef>
              <c:f>THEandGDP!$N$72:$Y$72</c:f>
              <c:numCache>
                <c:formatCode>General</c:formatCode>
                <c:ptCount val="12"/>
                <c:pt idx="0">
                  <c:v>2.0606978403536202</c:v>
                </c:pt>
                <c:pt idx="1">
                  <c:v>2.0755469613925306</c:v>
                </c:pt>
                <c:pt idx="2">
                  <c:v>2.0334237554869614</c:v>
                </c:pt>
                <c:pt idx="3">
                  <c:v>2.0644579892269186</c:v>
                </c:pt>
                <c:pt idx="4">
                  <c:v>2.0863598306747408</c:v>
                </c:pt>
                <c:pt idx="5">
                  <c:v>2.0569048513364812</c:v>
                </c:pt>
                <c:pt idx="6">
                  <c:v>2.0755469613925306</c:v>
                </c:pt>
                <c:pt idx="7">
                  <c:v>2.0827853703164512</c:v>
                </c:pt>
                <c:pt idx="8">
                  <c:v>2.1492191126553801</c:v>
                </c:pt>
                <c:pt idx="9">
                  <c:v>2.1903316981702998</c:v>
                </c:pt>
                <c:pt idx="10">
                  <c:v>2.1986570869544226</c:v>
                </c:pt>
                <c:pt idx="11">
                  <c:v>2.2013971243204589</c:v>
                </c:pt>
              </c:numCache>
            </c:numRef>
          </c:xVal>
          <c:yVal>
            <c:numRef>
              <c:f>THEandGDP!$AN$72:$AY$72</c:f>
              <c:numCache>
                <c:formatCode>0.00</c:formatCode>
                <c:ptCount val="12"/>
                <c:pt idx="0">
                  <c:v>3.3107519222157427</c:v>
                </c:pt>
                <c:pt idx="1">
                  <c:v>3.3334408255284784</c:v>
                </c:pt>
                <c:pt idx="2">
                  <c:v>3.3119038256454023</c:v>
                </c:pt>
                <c:pt idx="3">
                  <c:v>3.3268984403716764</c:v>
                </c:pt>
                <c:pt idx="4">
                  <c:v>3.3423273229746959</c:v>
                </c:pt>
                <c:pt idx="5">
                  <c:v>3.3087180434007908</c:v>
                </c:pt>
                <c:pt idx="6">
                  <c:v>3.3162167953316177</c:v>
                </c:pt>
                <c:pt idx="7">
                  <c:v>3.3342401705211167</c:v>
                </c:pt>
                <c:pt idx="8">
                  <c:v>3.4043957817677812</c:v>
                </c:pt>
                <c:pt idx="9">
                  <c:v>3.4540576930895663</c:v>
                </c:pt>
                <c:pt idx="10">
                  <c:v>3.4627668417789805</c:v>
                </c:pt>
                <c:pt idx="11">
                  <c:v>3.4873765355407302</c:v>
                </c:pt>
              </c:numCache>
            </c:numRef>
          </c:yVal>
          <c:smooth val="1"/>
        </c:ser>
        <c:ser>
          <c:idx val="70"/>
          <c:order val="70"/>
          <c:tx>
            <c:strRef>
              <c:f>THEandGDP!$A$73</c:f>
              <c:strCache>
                <c:ptCount val="1"/>
                <c:pt idx="0">
                  <c:v>Turkey</c:v>
                </c:pt>
              </c:strCache>
            </c:strRef>
          </c:tx>
          <c:marker>
            <c:symbol val="none"/>
          </c:marker>
          <c:xVal>
            <c:numRef>
              <c:f>THEandGDP!$N$73:$Y$73</c:f>
              <c:numCache>
                <c:formatCode>General</c:formatCode>
                <c:ptCount val="12"/>
                <c:pt idx="0">
                  <c:v>1.9294189257142962</c:v>
                </c:pt>
                <c:pt idx="1">
                  <c:v>2.0606978403536202</c:v>
                </c:pt>
                <c:pt idx="2">
                  <c:v>2.100370545117578</c:v>
                </c:pt>
                <c:pt idx="3">
                  <c:v>2.1731862684122887</c:v>
                </c:pt>
                <c:pt idx="4">
                  <c:v>2.2528530309798804</c:v>
                </c:pt>
                <c:pt idx="5">
                  <c:v>2.2878017299302282</c:v>
                </c:pt>
                <c:pt idx="6">
                  <c:v>2.2013971243204589</c:v>
                </c:pt>
                <c:pt idx="7">
                  <c:v>2.2922560713564759</c:v>
                </c:pt>
                <c:pt idx="8">
                  <c:v>2.4132997640812519</c:v>
                </c:pt>
                <c:pt idx="9">
                  <c:v>2.510545010206612</c:v>
                </c:pt>
                <c:pt idx="10">
                  <c:v>2.5831987739686242</c:v>
                </c:pt>
                <c:pt idx="11">
                  <c:v>2.6085260335771951</c:v>
                </c:pt>
              </c:numCache>
            </c:numRef>
          </c:xVal>
          <c:yVal>
            <c:numRef>
              <c:f>THEandGDP!$AN$73:$AY$73</c:f>
              <c:numCache>
                <c:formatCode>0.00</c:formatCode>
                <c:ptCount val="12"/>
                <c:pt idx="0">
                  <c:v>3.5972956925927542</c:v>
                </c:pt>
                <c:pt idx="1">
                  <c:v>3.6201626117380097</c:v>
                </c:pt>
                <c:pt idx="2">
                  <c:v>3.642494692273055</c:v>
                </c:pt>
                <c:pt idx="3">
                  <c:v>3.6590053177859208</c:v>
                </c:pt>
                <c:pt idx="4">
                  <c:v>3.6201202242868602</c:v>
                </c:pt>
                <c:pt idx="5">
                  <c:v>3.6278996900921299</c:v>
                </c:pt>
                <c:pt idx="6">
                  <c:v>3.4863251868747867</c:v>
                </c:pt>
                <c:pt idx="7">
                  <c:v>3.5540740499369452</c:v>
                </c:pt>
                <c:pt idx="8">
                  <c:v>3.663023236673248</c:v>
                </c:pt>
                <c:pt idx="9">
                  <c:v>3.7680609274652204</c:v>
                </c:pt>
                <c:pt idx="10">
                  <c:v>3.8517747297029832</c:v>
                </c:pt>
                <c:pt idx="11">
                  <c:v>3.8902513481130621</c:v>
                </c:pt>
              </c:numCache>
            </c:numRef>
          </c:yVal>
          <c:smooth val="1"/>
        </c:ser>
        <c:ser>
          <c:idx val="71"/>
          <c:order val="71"/>
          <c:tx>
            <c:strRef>
              <c:f>THEandGDP!$A$74</c:f>
              <c:strCache>
                <c:ptCount val="1"/>
                <c:pt idx="0">
                  <c:v>Turkmenistan</c:v>
                </c:pt>
              </c:strCache>
            </c:strRef>
          </c:tx>
          <c:marker>
            <c:symbol val="none"/>
          </c:marker>
          <c:xVal>
            <c:numRef>
              <c:f>THEandGDP!$N$74:$Y$74</c:f>
              <c:numCache>
                <c:formatCode>General</c:formatCode>
                <c:ptCount val="12"/>
                <c:pt idx="0">
                  <c:v>1.6127838567197361</c:v>
                </c:pt>
                <c:pt idx="1">
                  <c:v>1.2304489213782801</c:v>
                </c:pt>
                <c:pt idx="2">
                  <c:v>1.4771212547196548</c:v>
                </c:pt>
                <c:pt idx="3">
                  <c:v>1.5051499783199058</c:v>
                </c:pt>
                <c:pt idx="4">
                  <c:v>1.556302500767291</c:v>
                </c:pt>
                <c:pt idx="5">
                  <c:v>1.7242758696007943</c:v>
                </c:pt>
                <c:pt idx="6">
                  <c:v>1.8195439355418701</c:v>
                </c:pt>
                <c:pt idx="7">
                  <c:v>1.8750612633917001</c:v>
                </c:pt>
                <c:pt idx="8">
                  <c:v>2.0043213737826502</c:v>
                </c:pt>
                <c:pt idx="9">
                  <c:v>2.0644579892269186</c:v>
                </c:pt>
                <c:pt idx="10">
                  <c:v>2.1931245983544758</c:v>
                </c:pt>
                <c:pt idx="11">
                  <c:v>2.2068258760318487</c:v>
                </c:pt>
              </c:numCache>
            </c:numRef>
          </c:xVal>
          <c:yVal>
            <c:numRef>
              <c:f>THEandGDP!$AN$74:$AY$74</c:f>
              <c:numCache>
                <c:formatCode>0.00</c:formatCode>
                <c:ptCount val="12"/>
                <c:pt idx="0">
                  <c:v>3.1561407104015582</c:v>
                </c:pt>
                <c:pt idx="1">
                  <c:v>2.7531968476785811</c:v>
                </c:pt>
                <c:pt idx="2">
                  <c:v>2.7601207852645806</c:v>
                </c:pt>
                <c:pt idx="3">
                  <c:v>2.805082673935142</c:v>
                </c:pt>
                <c:pt idx="4">
                  <c:v>2.9269168378691268</c:v>
                </c:pt>
                <c:pt idx="5">
                  <c:v>3.0340879591482364</c:v>
                </c:pt>
                <c:pt idx="6">
                  <c:v>3.1670081961585597</c:v>
                </c:pt>
                <c:pt idx="7">
                  <c:v>3.2588211127000251</c:v>
                </c:pt>
                <c:pt idx="8">
                  <c:v>3.3705656384571667</c:v>
                </c:pt>
                <c:pt idx="9">
                  <c:v>3.4580156448902124</c:v>
                </c:pt>
                <c:pt idx="10">
                  <c:v>3.5338382521184952</c:v>
                </c:pt>
                <c:pt idx="11">
                  <c:v>3.6223697813340481</c:v>
                </c:pt>
              </c:numCache>
            </c:numRef>
          </c:yVal>
          <c:smooth val="1"/>
        </c:ser>
        <c:ser>
          <c:idx val="72"/>
          <c:order val="72"/>
          <c:tx>
            <c:strRef>
              <c:f>THEandGDP!$A$75</c:f>
              <c:strCache>
                <c:ptCount val="1"/>
                <c:pt idx="0">
                  <c:v>Ukraine</c:v>
                </c:pt>
              </c:strCache>
            </c:strRef>
          </c:tx>
          <c:marker>
            <c:symbol val="none"/>
          </c:marker>
          <c:xVal>
            <c:numRef>
              <c:f>THEandGDP!$N$75:$Y$75</c:f>
              <c:numCache>
                <c:formatCode>General</c:formatCode>
                <c:ptCount val="12"/>
                <c:pt idx="0">
                  <c:v>1.6901960800285141</c:v>
                </c:pt>
                <c:pt idx="1">
                  <c:v>1.7323937598229651</c:v>
                </c:pt>
                <c:pt idx="2">
                  <c:v>1.8061799739838909</c:v>
                </c:pt>
                <c:pt idx="3">
                  <c:v>1.7708520116421445</c:v>
                </c:pt>
                <c:pt idx="4">
                  <c:v>1.6127838567197361</c:v>
                </c:pt>
                <c:pt idx="5">
                  <c:v>1.5910646070264922</c:v>
                </c:pt>
                <c:pt idx="6">
                  <c:v>1.6812412373755872</c:v>
                </c:pt>
                <c:pt idx="7">
                  <c:v>1.7708520116421445</c:v>
                </c:pt>
                <c:pt idx="8">
                  <c:v>1.8573324964312685</c:v>
                </c:pt>
                <c:pt idx="9">
                  <c:v>1.9493900066449126</c:v>
                </c:pt>
                <c:pt idx="10">
                  <c:v>2.1072099696478683</c:v>
                </c:pt>
                <c:pt idx="11">
                  <c:v>2.2013971243204589</c:v>
                </c:pt>
              </c:numCache>
            </c:numRef>
          </c:xVal>
          <c:yVal>
            <c:numRef>
              <c:f>THEandGDP!$AN$75:$AY$75</c:f>
              <c:numCache>
                <c:formatCode>0.00</c:formatCode>
                <c:ptCount val="12"/>
                <c:pt idx="0">
                  <c:v>2.8619750528923755</c:v>
                </c:pt>
                <c:pt idx="1">
                  <c:v>2.9468740725051132</c:v>
                </c:pt>
                <c:pt idx="2">
                  <c:v>3.0015230029238484</c:v>
                </c:pt>
                <c:pt idx="3">
                  <c:v>2.9271310758196387</c:v>
                </c:pt>
                <c:pt idx="4">
                  <c:v>2.8080427609961798</c:v>
                </c:pt>
                <c:pt idx="5">
                  <c:v>2.8078089125071735</c:v>
                </c:pt>
                <c:pt idx="6">
                  <c:v>2.8964666908162453</c:v>
                </c:pt>
                <c:pt idx="7">
                  <c:v>2.9476552242014438</c:v>
                </c:pt>
                <c:pt idx="8">
                  <c:v>3.0239595161874471</c:v>
                </c:pt>
                <c:pt idx="9">
                  <c:v>3.1391057947706278</c:v>
                </c:pt>
                <c:pt idx="10">
                  <c:v>3.2654155105751306</c:v>
                </c:pt>
                <c:pt idx="11">
                  <c:v>3.3662951717935417</c:v>
                </c:pt>
              </c:numCache>
            </c:numRef>
          </c:yVal>
          <c:smooth val="1"/>
        </c:ser>
        <c:ser>
          <c:idx val="73"/>
          <c:order val="73"/>
          <c:tx>
            <c:strRef>
              <c:f>THEandGDP!$A$76</c:f>
              <c:strCache>
                <c:ptCount val="1"/>
                <c:pt idx="0">
                  <c:v>United Kingdom</c:v>
                </c:pt>
              </c:strCache>
            </c:strRef>
          </c:tx>
          <c:marker>
            <c:symbol val="none"/>
          </c:marker>
          <c:xVal>
            <c:numRef>
              <c:f>THEandGDP!$N$76:$Y$76</c:f>
              <c:numCache>
                <c:formatCode>General</c:formatCode>
                <c:ptCount val="12"/>
                <c:pt idx="0">
                  <c:v>3.1367205671564178</c:v>
                </c:pt>
                <c:pt idx="1">
                  <c:v>3.1574567681342258</c:v>
                </c:pt>
                <c:pt idx="2">
                  <c:v>3.1928461151888219</c:v>
                </c:pt>
                <c:pt idx="3">
                  <c:v>3.2271150825891333</c:v>
                </c:pt>
                <c:pt idx="4">
                  <c:v>3.2501759480839252</c:v>
                </c:pt>
                <c:pt idx="5">
                  <c:v>3.2509076997008561</c:v>
                </c:pt>
                <c:pt idx="6">
                  <c:v>3.2636360685881196</c:v>
                </c:pt>
                <c:pt idx="7">
                  <c:v>3.3070679506612985</c:v>
                </c:pt>
                <c:pt idx="8">
                  <c:v>3.3769417571467586</c:v>
                </c:pt>
                <c:pt idx="9">
                  <c:v>3.4593924877592235</c:v>
                </c:pt>
                <c:pt idx="10">
                  <c:v>3.4864304788544342</c:v>
                </c:pt>
                <c:pt idx="11">
                  <c:v>3.5264685124694775</c:v>
                </c:pt>
              </c:numCache>
            </c:numRef>
          </c:xVal>
          <c:yVal>
            <c:numRef>
              <c:f>THEandGDP!$AN$76:$AY$76</c:f>
              <c:numCache>
                <c:formatCode>0.00</c:formatCode>
                <c:ptCount val="12"/>
                <c:pt idx="0">
                  <c:v>4.2998818115001889</c:v>
                </c:pt>
                <c:pt idx="1">
                  <c:v>4.3220092522271871</c:v>
                </c:pt>
                <c:pt idx="2">
                  <c:v>4.3675874705857511</c:v>
                </c:pt>
                <c:pt idx="3">
                  <c:v>4.3962373156804313</c:v>
                </c:pt>
                <c:pt idx="4">
                  <c:v>4.4084084422806935</c:v>
                </c:pt>
                <c:pt idx="5">
                  <c:v>4.4004041577220576</c:v>
                </c:pt>
                <c:pt idx="6">
                  <c:v>4.396046479932215</c:v>
                </c:pt>
                <c:pt idx="7">
                  <c:v>4.4348685755803334</c:v>
                </c:pt>
                <c:pt idx="8">
                  <c:v>4.4952265341881734</c:v>
                </c:pt>
                <c:pt idx="9">
                  <c:v>4.5660926657649803</c:v>
                </c:pt>
                <c:pt idx="10">
                  <c:v>4.5786141026668803</c:v>
                </c:pt>
                <c:pt idx="11">
                  <c:v>4.6055350643039255</c:v>
                </c:pt>
              </c:numCache>
            </c:numRef>
          </c:yVal>
          <c:smooth val="1"/>
        </c:ser>
        <c:ser>
          <c:idx val="74"/>
          <c:order val="74"/>
          <c:tx>
            <c:strRef>
              <c:f>THEandGDP!$A$77</c:f>
              <c:strCache>
                <c:ptCount val="1"/>
                <c:pt idx="0">
                  <c:v>United States</c:v>
                </c:pt>
              </c:strCache>
            </c:strRef>
          </c:tx>
          <c:marker>
            <c:symbol val="none"/>
          </c:marker>
          <c:xVal>
            <c:numRef>
              <c:f>THEandGDP!$N$77:$Y$77</c:f>
              <c:numCache>
                <c:formatCode>General</c:formatCode>
                <c:ptCount val="12"/>
                <c:pt idx="0">
                  <c:v>3.5630061870617942</c:v>
                </c:pt>
                <c:pt idx="1">
                  <c:v>3.5801263254115852</c:v>
                </c:pt>
                <c:pt idx="2">
                  <c:v>3.5967070296814461</c:v>
                </c:pt>
                <c:pt idx="3">
                  <c:v>3.6140531059872187</c:v>
                </c:pt>
                <c:pt idx="4">
                  <c:v>3.6352826379982019</c:v>
                </c:pt>
                <c:pt idx="5">
                  <c:v>3.6599162000698504</c:v>
                </c:pt>
                <c:pt idx="6">
                  <c:v>3.6915235221681546</c:v>
                </c:pt>
                <c:pt idx="7">
                  <c:v>3.7246853882373681</c:v>
                </c:pt>
                <c:pt idx="8">
                  <c:v>3.7545012293869262</c:v>
                </c:pt>
                <c:pt idx="9">
                  <c:v>3.7791634237644987</c:v>
                </c:pt>
                <c:pt idx="10">
                  <c:v>3.8025684983139563</c:v>
                </c:pt>
                <c:pt idx="11">
                  <c:v>3.8269813369119952</c:v>
                </c:pt>
              </c:numCache>
            </c:numRef>
          </c:xVal>
          <c:yVal>
            <c:numRef>
              <c:f>THEandGDP!$AN$77:$AY$77</c:f>
              <c:numCache>
                <c:formatCode>0.00</c:formatCode>
                <c:ptCount val="12"/>
                <c:pt idx="0">
                  <c:v>4.4444601608041783</c:v>
                </c:pt>
                <c:pt idx="1">
                  <c:v>4.4635428303889775</c:v>
                </c:pt>
                <c:pt idx="2">
                  <c:v>4.4848879882512005</c:v>
                </c:pt>
                <c:pt idx="3">
                  <c:v>4.5032163131410234</c:v>
                </c:pt>
                <c:pt idx="4">
                  <c:v>4.5250666378883695</c:v>
                </c:pt>
                <c:pt idx="5">
                  <c:v>4.5471828621101755</c:v>
                </c:pt>
                <c:pt idx="6">
                  <c:v>4.5570801563308976</c:v>
                </c:pt>
                <c:pt idx="7">
                  <c:v>4.5676143604558108</c:v>
                </c:pt>
                <c:pt idx="8">
                  <c:v>4.5834751490331334</c:v>
                </c:pt>
                <c:pt idx="9">
                  <c:v>4.60692518257415</c:v>
                </c:pt>
                <c:pt idx="10">
                  <c:v>4.6302309536120463</c:v>
                </c:pt>
                <c:pt idx="11">
                  <c:v>4.651500571660927</c:v>
                </c:pt>
              </c:numCache>
            </c:numRef>
          </c:yVal>
          <c:smooth val="1"/>
        </c:ser>
        <c:ser>
          <c:idx val="75"/>
          <c:order val="75"/>
          <c:tx>
            <c:strRef>
              <c:f>THEandGDP!$A$78</c:f>
              <c:strCache>
                <c:ptCount val="1"/>
                <c:pt idx="0">
                  <c:v>Uruguay</c:v>
                </c:pt>
              </c:strCache>
            </c:strRef>
          </c:tx>
          <c:marker>
            <c:symbol val="none"/>
          </c:marker>
          <c:xVal>
            <c:numRef>
              <c:f>THEandGDP!$N$78:$Y$78</c:f>
              <c:numCache>
                <c:formatCode>General</c:formatCode>
                <c:ptCount val="12"/>
                <c:pt idx="0">
                  <c:v>2.7419390777292012</c:v>
                </c:pt>
                <c:pt idx="1">
                  <c:v>2.7824726241662776</c:v>
                </c:pt>
                <c:pt idx="2">
                  <c:v>2.8149131812750738</c:v>
                </c:pt>
                <c:pt idx="3">
                  <c:v>2.859138297294531</c:v>
                </c:pt>
                <c:pt idx="4">
                  <c:v>2.8267225201689921</c:v>
                </c:pt>
                <c:pt idx="5">
                  <c:v>2.8027737252919755</c:v>
                </c:pt>
                <c:pt idx="6">
                  <c:v>2.781755374652469</c:v>
                </c:pt>
                <c:pt idx="7">
                  <c:v>2.5797835966168101</c:v>
                </c:pt>
                <c:pt idx="8">
                  <c:v>2.5198279937757113</c:v>
                </c:pt>
                <c:pt idx="9">
                  <c:v>2.5132176000679411</c:v>
                </c:pt>
                <c:pt idx="10">
                  <c:v>2.6063813651106051</c:v>
                </c:pt>
                <c:pt idx="11">
                  <c:v>2.6776069527205002</c:v>
                </c:pt>
              </c:numCache>
            </c:numRef>
          </c:xVal>
          <c:yVal>
            <c:numRef>
              <c:f>THEandGDP!$AN$78:$AY$78</c:f>
              <c:numCache>
                <c:formatCode>0.00</c:formatCode>
                <c:ptCount val="12"/>
                <c:pt idx="0">
                  <c:v>3.8235960232156274</c:v>
                </c:pt>
                <c:pt idx="1">
                  <c:v>3.8474833234757644</c:v>
                </c:pt>
                <c:pt idx="2">
                  <c:v>3.8669546351807718</c:v>
                </c:pt>
                <c:pt idx="3">
                  <c:v>3.8895432711556319</c:v>
                </c:pt>
                <c:pt idx="4">
                  <c:v>3.8628806660773645</c:v>
                </c:pt>
                <c:pt idx="5">
                  <c:v>3.8397524272522041</c:v>
                </c:pt>
                <c:pt idx="6">
                  <c:v>3.8005082643821075</c:v>
                </c:pt>
                <c:pt idx="7">
                  <c:v>3.6074279996061631</c:v>
                </c:pt>
                <c:pt idx="8">
                  <c:v>3.5626191171590227</c:v>
                </c:pt>
                <c:pt idx="9">
                  <c:v>3.6192467681552176</c:v>
                </c:pt>
                <c:pt idx="10">
                  <c:v>3.7232373205512612</c:v>
                </c:pt>
                <c:pt idx="11">
                  <c:v>3.7764776609046997</c:v>
                </c:pt>
              </c:numCache>
            </c:numRef>
          </c:yVal>
          <c:smooth val="1"/>
        </c:ser>
        <c:ser>
          <c:idx val="76"/>
          <c:order val="76"/>
          <c:tx>
            <c:strRef>
              <c:f>THEandGDP!$A$79</c:f>
              <c:strCache>
                <c:ptCount val="1"/>
                <c:pt idx="0">
                  <c:v>Venezuela</c:v>
                </c:pt>
              </c:strCache>
            </c:strRef>
          </c:tx>
          <c:marker>
            <c:symbol val="none"/>
          </c:marker>
          <c:xVal>
            <c:numRef>
              <c:f>THEandGDP!$N$79:$Y$79</c:f>
              <c:numCache>
                <c:formatCode>General</c:formatCode>
                <c:ptCount val="12"/>
                <c:pt idx="0">
                  <c:v>2.1958996524092336</c:v>
                </c:pt>
                <c:pt idx="1">
                  <c:v>2.0718820073061237</c:v>
                </c:pt>
                <c:pt idx="2">
                  <c:v>2.2878017299302282</c:v>
                </c:pt>
                <c:pt idx="3">
                  <c:v>2.3384564936045877</c:v>
                </c:pt>
                <c:pt idx="4">
                  <c:v>2.3909351071033793</c:v>
                </c:pt>
                <c:pt idx="5">
                  <c:v>2.4623979978989592</c:v>
                </c:pt>
                <c:pt idx="6">
                  <c:v>2.3961993470957372</c:v>
                </c:pt>
                <c:pt idx="7">
                  <c:v>2.2455126678141499</c:v>
                </c:pt>
                <c:pt idx="8">
                  <c:v>2.18752072083648</c:v>
                </c:pt>
                <c:pt idx="9">
                  <c:v>2.3242824552976926</c:v>
                </c:pt>
                <c:pt idx="10">
                  <c:v>2.3926969532596543</c:v>
                </c:pt>
                <c:pt idx="11">
                  <c:v>2.5211380837040362</c:v>
                </c:pt>
              </c:numCache>
            </c:numRef>
          </c:xVal>
          <c:yVal>
            <c:numRef>
              <c:f>THEandGDP!$AN$79:$AY$79</c:f>
              <c:numCache>
                <c:formatCode>0.00</c:formatCode>
                <c:ptCount val="12"/>
                <c:pt idx="0">
                  <c:v>3.5494557230406389</c:v>
                </c:pt>
                <c:pt idx="1">
                  <c:v>3.4997272117734552</c:v>
                </c:pt>
                <c:pt idx="2">
                  <c:v>3.576162757403178</c:v>
                </c:pt>
                <c:pt idx="3">
                  <c:v>3.5942326165752938</c:v>
                </c:pt>
                <c:pt idx="4">
                  <c:v>3.616195731838963</c:v>
                </c:pt>
                <c:pt idx="5">
                  <c:v>3.6852962912341232</c:v>
                </c:pt>
                <c:pt idx="6">
                  <c:v>3.7018407364795203</c:v>
                </c:pt>
                <c:pt idx="7">
                  <c:v>3.5715920339689777</c:v>
                </c:pt>
                <c:pt idx="8">
                  <c:v>3.5165530890475987</c:v>
                </c:pt>
                <c:pt idx="9">
                  <c:v>3.6388413419978689</c:v>
                </c:pt>
                <c:pt idx="10">
                  <c:v>3.7366505499946587</c:v>
                </c:pt>
                <c:pt idx="11">
                  <c:v>3.8346900988828345</c:v>
                </c:pt>
              </c:numCache>
            </c:numRef>
          </c:yVal>
          <c:smooth val="1"/>
        </c:ser>
        <c:ser>
          <c:idx val="77"/>
          <c:order val="77"/>
          <c:tx>
            <c:strRef>
              <c:f>THEandGDP!$A$80</c:f>
              <c:strCache>
                <c:ptCount val="1"/>
                <c:pt idx="0">
                  <c:v>Viet Nam</c:v>
                </c:pt>
              </c:strCache>
            </c:strRef>
          </c:tx>
          <c:marker>
            <c:symbol val="none"/>
          </c:marker>
          <c:xVal>
            <c:numRef>
              <c:f>THEandGDP!$N$80:$Y$80</c:f>
              <c:numCache>
                <c:formatCode>General</c:formatCode>
                <c:ptCount val="12"/>
                <c:pt idx="0">
                  <c:v>1.1461280356782417</c:v>
                </c:pt>
                <c:pt idx="1">
                  <c:v>1.2304489213782801</c:v>
                </c:pt>
                <c:pt idx="2">
                  <c:v>1.2304489213782801</c:v>
                </c:pt>
                <c:pt idx="3">
                  <c:v>1.255272505103306</c:v>
                </c:pt>
                <c:pt idx="4">
                  <c:v>1.255272505103306</c:v>
                </c:pt>
                <c:pt idx="5">
                  <c:v>1.3222192947339193</c:v>
                </c:pt>
                <c:pt idx="6">
                  <c:v>1.3617278360175928</c:v>
                </c:pt>
                <c:pt idx="7">
                  <c:v>1.3424226808222062</c:v>
                </c:pt>
                <c:pt idx="8">
                  <c:v>1.4149733479708178</c:v>
                </c:pt>
                <c:pt idx="9">
                  <c:v>1.4913616938342658</c:v>
                </c:pt>
                <c:pt idx="10">
                  <c:v>1.5682017240669961</c:v>
                </c:pt>
                <c:pt idx="11">
                  <c:v>1.6627578316815836</c:v>
                </c:pt>
              </c:numCache>
            </c:numRef>
          </c:xVal>
          <c:yVal>
            <c:numRef>
              <c:f>THEandGDP!$AN$80:$AY$80</c:f>
              <c:numCache>
                <c:formatCode>0.00</c:formatCode>
                <c:ptCount val="12"/>
                <c:pt idx="0">
                  <c:v>2.4607084550852321</c:v>
                </c:pt>
                <c:pt idx="1">
                  <c:v>2.5283046592321852</c:v>
                </c:pt>
                <c:pt idx="2">
                  <c:v>2.5585981833222187</c:v>
                </c:pt>
                <c:pt idx="3">
                  <c:v>2.5574169651462717</c:v>
                </c:pt>
                <c:pt idx="4">
                  <c:v>2.5737091913540677</c:v>
                </c:pt>
                <c:pt idx="5">
                  <c:v>2.6037580161221152</c:v>
                </c:pt>
                <c:pt idx="6">
                  <c:v>2.6163095365217264</c:v>
                </c:pt>
                <c:pt idx="7">
                  <c:v>2.6436589173867544</c:v>
                </c:pt>
                <c:pt idx="8">
                  <c:v>2.6893390544182432</c:v>
                </c:pt>
                <c:pt idx="9">
                  <c:v>2.7435646360159458</c:v>
                </c:pt>
                <c:pt idx="10">
                  <c:v>2.8040787495891424</c:v>
                </c:pt>
                <c:pt idx="11">
                  <c:v>2.8597679580611257</c:v>
                </c:pt>
              </c:numCache>
            </c:numRef>
          </c:yVal>
          <c:smooth val="1"/>
        </c:ser>
        <c:axId val="86416768"/>
        <c:axId val="86435328"/>
      </c:scatterChart>
      <c:valAx>
        <c:axId val="86416768"/>
        <c:scaling>
          <c:orientation val="minMax"/>
          <c:min val="0.5"/>
        </c:scaling>
        <c:axPos val="b"/>
        <c:title>
          <c:tx>
            <c:rich>
              <a:bodyPr/>
              <a:lstStyle/>
              <a:p>
                <a:pPr>
                  <a:defRPr/>
                </a:pPr>
                <a:r>
                  <a:rPr lang="en-US"/>
                  <a:t>log Total Expenditure on Health per</a:t>
                </a:r>
                <a:r>
                  <a:rPr lang="en-US" baseline="0"/>
                  <a:t> capita </a:t>
                </a:r>
                <a:endParaRPr lang="en-US"/>
              </a:p>
            </c:rich>
          </c:tx>
          <c:layout/>
        </c:title>
        <c:numFmt formatCode="General" sourceLinked="1"/>
        <c:tickLblPos val="nextTo"/>
        <c:crossAx val="86435328"/>
        <c:crosses val="autoZero"/>
        <c:crossBetween val="midCat"/>
      </c:valAx>
      <c:valAx>
        <c:axId val="86435328"/>
        <c:scaling>
          <c:orientation val="minMax"/>
          <c:max val="5"/>
          <c:min val="2"/>
        </c:scaling>
        <c:axPos val="l"/>
        <c:majorGridlines/>
        <c:title>
          <c:tx>
            <c:rich>
              <a:bodyPr rot="-5400000" vert="horz"/>
              <a:lstStyle/>
              <a:p>
                <a:pPr>
                  <a:defRPr/>
                </a:pPr>
                <a:r>
                  <a:rPr lang="en-US"/>
                  <a:t>log Gross Domestic Product per capita </a:t>
                </a:r>
              </a:p>
            </c:rich>
          </c:tx>
          <c:layout/>
        </c:title>
        <c:numFmt formatCode="0.00" sourceLinked="1"/>
        <c:tickLblPos val="nextTo"/>
        <c:crossAx val="86416768"/>
        <c:crosses val="autoZero"/>
        <c:crossBetween val="midCat"/>
      </c:valAx>
      <c:spPr>
        <a:solidFill>
          <a:schemeClr val="bg1"/>
        </a:solidFill>
      </c:spPr>
    </c:plotArea>
    <c:plotVisOnly val="1"/>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0878970784097102E-2"/>
          <c:y val="0.11538471988549855"/>
          <c:w val="0.96703296703296371"/>
          <c:h val="0.86858974358974361"/>
        </c:manualLayout>
      </c:layout>
      <c:barChart>
        <c:barDir val="col"/>
        <c:grouping val="clustered"/>
        <c:ser>
          <c:idx val="0"/>
          <c:order val="0"/>
          <c:tx>
            <c:strRef>
              <c:f>Sheet1!$B$1</c:f>
              <c:strCache>
                <c:ptCount val="1"/>
              </c:strCache>
            </c:strRef>
          </c:tx>
          <c:spPr>
            <a:solidFill>
              <a:schemeClr val="accent1"/>
            </a:solidFill>
            <a:ln w="13600">
              <a:solidFill>
                <a:srgbClr val="000000"/>
              </a:solidFill>
              <a:prstDash val="solid"/>
            </a:ln>
          </c:spPr>
          <c:dLbls>
            <c:dLbl>
              <c:idx val="0"/>
              <c:layout>
                <c:manualLayout>
                  <c:x val="1.6121576040296873E-4"/>
                  <c:y val="-3.8651867468326396E-3"/>
                </c:manualLayout>
              </c:layout>
              <c:dLblPos val="outEnd"/>
              <c:showVal val="1"/>
            </c:dLbl>
            <c:dLbl>
              <c:idx val="1"/>
              <c:layout>
                <c:manualLayout>
                  <c:x val="1.8095581911583389E-3"/>
                  <c:y val="-8.1832629047695667E-3"/>
                </c:manualLayout>
              </c:layout>
              <c:dLblPos val="outEnd"/>
              <c:showVal val="1"/>
            </c:dLbl>
            <c:dLbl>
              <c:idx val="2"/>
              <c:layout>
                <c:manualLayout>
                  <c:x val="3.4579006219134251E-3"/>
                  <c:y val="-6.6697030752930573E-3"/>
                </c:manualLayout>
              </c:layout>
              <c:dLblPos val="outEnd"/>
              <c:showVal val="1"/>
            </c:dLbl>
            <c:dLbl>
              <c:idx val="3"/>
              <c:layout>
                <c:manualLayout>
                  <c:x val="-3.8826244183657292E-4"/>
                  <c:y val="-1.0408856918946566E-2"/>
                </c:manualLayout>
              </c:layout>
              <c:dLblPos val="outEnd"/>
              <c:showVal val="1"/>
            </c:dLbl>
            <c:dLbl>
              <c:idx val="4"/>
              <c:layout>
                <c:manualLayout>
                  <c:x val="1.2600799889186881E-3"/>
                  <c:y val="-7.6043405904861593E-3"/>
                </c:manualLayout>
              </c:layout>
              <c:dLblPos val="outEnd"/>
              <c:showVal val="1"/>
            </c:dLbl>
            <c:spPr>
              <a:noFill/>
              <a:ln w="27199">
                <a:noFill/>
              </a:ln>
            </c:spPr>
            <c:txPr>
              <a:bodyPr/>
              <a:lstStyle/>
              <a:p>
                <a:pPr>
                  <a:defRPr sz="1499" b="0" i="0" u="none" strike="noStrike" baseline="0">
                    <a:solidFill>
                      <a:schemeClr val="tx1"/>
                    </a:solidFill>
                    <a:latin typeface="Arial"/>
                    <a:ea typeface="Arial"/>
                    <a:cs typeface="Arial"/>
                  </a:defRPr>
                </a:pPr>
                <a:endParaRPr lang="en-US"/>
              </a:p>
            </c:txPr>
            <c:showVal val="1"/>
          </c:dLbls>
          <c:cat>
            <c:numRef>
              <c:f>Sheet1!$A$2:$A$6</c:f>
              <c:numCache>
                <c:formatCode>General</c:formatCode>
                <c:ptCount val="5"/>
              </c:numCache>
            </c:numRef>
          </c:cat>
          <c:val>
            <c:numRef>
              <c:f>Sheet1!$B$2:$B$6</c:f>
              <c:numCache>
                <c:formatCode>""#,##0.0"";""\-""#,##0.0"";""0""</c:formatCode>
                <c:ptCount val="5"/>
                <c:pt idx="0">
                  <c:v>7.2000000000008191</c:v>
                </c:pt>
                <c:pt idx="1">
                  <c:v>6.500000000000739</c:v>
                </c:pt>
                <c:pt idx="2">
                  <c:v>6.3000000000007157</c:v>
                </c:pt>
                <c:pt idx="3">
                  <c:v>5.1000000000005805</c:v>
                </c:pt>
                <c:pt idx="4">
                  <c:v>6.0000000000006821</c:v>
                </c:pt>
              </c:numCache>
            </c:numRef>
          </c:val>
        </c:ser>
        <c:gapWidth val="40"/>
        <c:axId val="94403584"/>
        <c:axId val="94413568"/>
      </c:barChart>
      <c:catAx>
        <c:axId val="94403584"/>
        <c:scaling>
          <c:orientation val="minMax"/>
        </c:scaling>
        <c:axPos val="b"/>
        <c:numFmt formatCode="General" sourceLinked="1"/>
        <c:majorTickMark val="none"/>
        <c:tickLblPos val="none"/>
        <c:spPr>
          <a:ln w="40799">
            <a:solidFill>
              <a:schemeClr val="tx1"/>
            </a:solidFill>
            <a:prstDash val="solid"/>
          </a:ln>
        </c:spPr>
        <c:crossAx val="94413568"/>
        <c:crossesAt val="0"/>
        <c:auto val="1"/>
        <c:lblAlgn val="ctr"/>
        <c:lblOffset val="100"/>
        <c:tickLblSkip val="1"/>
        <c:tickMarkSkip val="1"/>
      </c:catAx>
      <c:valAx>
        <c:axId val="94413568"/>
        <c:scaling>
          <c:orientation val="minMax"/>
          <c:max val="7.2"/>
          <c:min val="0"/>
        </c:scaling>
        <c:axPos val="l"/>
        <c:numFmt formatCode="&quot;&quot;#,##0.0&quot;&quot;;&quot;&quot;\-&quot;&quot;#,##0.0&quot;&quot;;&quot;&quot;0&quot;&quot;" sourceLinked="1"/>
        <c:majorTickMark val="none"/>
        <c:tickLblPos val="none"/>
        <c:spPr>
          <a:ln w="10200">
            <a:noFill/>
          </a:ln>
        </c:spPr>
        <c:crossAx val="94403584"/>
        <c:crosses val="autoZero"/>
        <c:crossBetween val="between"/>
        <c:majorUnit val="1"/>
      </c:valAx>
      <c:spPr>
        <a:noFill/>
        <a:ln w="27199">
          <a:noFill/>
        </a:ln>
      </c:spPr>
    </c:plotArea>
    <c:plotVisOnly val="1"/>
    <c:dispBlanksAs val="gap"/>
  </c:chart>
  <c:spPr>
    <a:noFill/>
    <a:ln>
      <a:noFill/>
    </a:ln>
  </c:spPr>
  <c:txPr>
    <a:bodyPr/>
    <a:lstStyle/>
    <a:p>
      <a:pPr>
        <a:defRPr sz="1285"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66666666666667"/>
          <c:y val="4.6808510638297871E-2"/>
          <c:w val="0.8"/>
          <c:h val="0.8574468085106387"/>
        </c:manualLayout>
      </c:layout>
      <c:scatterChart>
        <c:scatterStyle val="lineMarker"/>
        <c:ser>
          <c:idx val="0"/>
          <c:order val="0"/>
          <c:tx>
            <c:strRef>
              <c:f>Sheet1!$B$1</c:f>
              <c:strCache>
                <c:ptCount val="1"/>
              </c:strCache>
            </c:strRef>
          </c:tx>
          <c:spPr>
            <a:ln w="29141">
              <a:noFill/>
            </a:ln>
          </c:spPr>
          <c:marker>
            <c:symbol val="circle"/>
            <c:size val="6"/>
            <c:spPr>
              <a:solidFill>
                <a:schemeClr val="tx2"/>
              </a:solidFill>
              <a:ln>
                <a:solidFill>
                  <a:schemeClr val="tx1"/>
                </a:solidFill>
              </a:ln>
            </c:spPr>
          </c:marker>
          <c:xVal>
            <c:numRef>
              <c:f>Sheet1!$A$2:$A$13</c:f>
              <c:numCache>
                <c:formatCode>General</c:formatCode>
                <c:ptCount val="12"/>
                <c:pt idx="0">
                  <c:v>8.4518714302939184</c:v>
                </c:pt>
                <c:pt idx="1">
                  <c:v>8.520701430344289</c:v>
                </c:pt>
                <c:pt idx="2">
                  <c:v>8.5152533110654005</c:v>
                </c:pt>
                <c:pt idx="3">
                  <c:v>8.4036042482461095</c:v>
                </c:pt>
                <c:pt idx="4">
                  <c:v>8.4518022537425246</c:v>
                </c:pt>
                <c:pt idx="5">
                  <c:v>8.5096421539563067</c:v>
                </c:pt>
                <c:pt idx="6">
                  <c:v>8.5448729478039329</c:v>
                </c:pt>
                <c:pt idx="7">
                  <c:v>8.6044431566090847</c:v>
                </c:pt>
                <c:pt idx="8">
                  <c:v>8.6861489897530539</c:v>
                </c:pt>
                <c:pt idx="9">
                  <c:v>8.7562189107464832</c:v>
                </c:pt>
                <c:pt idx="10">
                  <c:v>8.8301868068337068</c:v>
                </c:pt>
                <c:pt idx="11">
                  <c:v>8.9105766764149248</c:v>
                </c:pt>
              </c:numCache>
            </c:numRef>
          </c:xVal>
          <c:yVal>
            <c:numRef>
              <c:f>Sheet1!$B$2:$B$13</c:f>
              <c:numCache>
                <c:formatCode>General</c:formatCode>
                <c:ptCount val="12"/>
                <c:pt idx="0">
                  <c:v>5.4071717714607335</c:v>
                </c:pt>
                <c:pt idx="1">
                  <c:v>5.5568280617001724</c:v>
                </c:pt>
                <c:pt idx="2">
                  <c:v>5.5872486584008874</c:v>
                </c:pt>
                <c:pt idx="3">
                  <c:v>5.4071717714607335</c:v>
                </c:pt>
                <c:pt idx="4">
                  <c:v>5.3890717298171138</c:v>
                </c:pt>
                <c:pt idx="5">
                  <c:v>5.4205349992728955</c:v>
                </c:pt>
                <c:pt idx="6">
                  <c:v>5.4293456289550575</c:v>
                </c:pt>
                <c:pt idx="7">
                  <c:v>5.5984219589990065</c:v>
                </c:pt>
                <c:pt idx="8">
                  <c:v>5.7268477475878479</c:v>
                </c:pt>
                <c:pt idx="9">
                  <c:v>5.7037824746568493</c:v>
                </c:pt>
                <c:pt idx="10">
                  <c:v>5.777652323223343</c:v>
                </c:pt>
                <c:pt idx="11">
                  <c:v>5.846438775058389</c:v>
                </c:pt>
              </c:numCache>
            </c:numRef>
          </c:yVal>
        </c:ser>
        <c:axId val="124458496"/>
        <c:axId val="124460416"/>
      </c:scatterChart>
      <c:valAx>
        <c:axId val="124458496"/>
        <c:scaling>
          <c:orientation val="minMax"/>
          <c:max val="9"/>
          <c:min val="8.4"/>
        </c:scaling>
        <c:axPos val="b"/>
        <c:numFmt formatCode="General" sourceLinked="0"/>
        <c:majorTickMark val="in"/>
        <c:tickLblPos val="nextTo"/>
        <c:spPr>
          <a:ln w="12951">
            <a:solidFill>
              <a:schemeClr val="tx1"/>
            </a:solidFill>
            <a:prstDash val="solid"/>
          </a:ln>
        </c:spPr>
        <c:txPr>
          <a:bodyPr rot="0" vert="horz"/>
          <a:lstStyle/>
          <a:p>
            <a:pPr>
              <a:defRPr sz="1224" b="0" i="0" u="none" strike="noStrike" baseline="0">
                <a:solidFill>
                  <a:schemeClr val="tx1"/>
                </a:solidFill>
                <a:latin typeface="Arial"/>
                <a:ea typeface="Arial"/>
                <a:cs typeface="Arial"/>
              </a:defRPr>
            </a:pPr>
            <a:endParaRPr lang="en-US"/>
          </a:p>
        </c:txPr>
        <c:crossAx val="124460416"/>
        <c:crossesAt val="5.25"/>
        <c:crossBetween val="midCat"/>
        <c:majorUnit val="0.1"/>
      </c:valAx>
      <c:valAx>
        <c:axId val="124460416"/>
        <c:scaling>
          <c:orientation val="minMax"/>
          <c:max val="6"/>
          <c:min val="5.25"/>
        </c:scaling>
        <c:axPos val="l"/>
        <c:numFmt formatCode="&quot;&quot;#,##0.00&quot;&quot;;&quot;&quot;\-&quot;&quot;#,##0.00&quot;&quot;;&quot;&quot;0&quot;&quot;" sourceLinked="0"/>
        <c:majorTickMark val="in"/>
        <c:tickLblPos val="nextTo"/>
        <c:spPr>
          <a:ln w="12951">
            <a:solidFill>
              <a:schemeClr val="tx1"/>
            </a:solidFill>
            <a:prstDash val="solid"/>
          </a:ln>
        </c:spPr>
        <c:txPr>
          <a:bodyPr rot="0" vert="horz"/>
          <a:lstStyle/>
          <a:p>
            <a:pPr>
              <a:defRPr sz="1224" b="0" i="0" u="none" strike="noStrike" baseline="0">
                <a:solidFill>
                  <a:schemeClr val="tx1"/>
                </a:solidFill>
                <a:latin typeface="Arial"/>
                <a:ea typeface="Arial"/>
                <a:cs typeface="Arial"/>
              </a:defRPr>
            </a:pPr>
            <a:endParaRPr lang="en-US"/>
          </a:p>
        </c:txPr>
        <c:crossAx val="124458496"/>
        <c:crossesAt val="8.4"/>
        <c:crossBetween val="midCat"/>
        <c:majorUnit val="0.25"/>
      </c:valAx>
      <c:spPr>
        <a:noFill/>
        <a:ln w="12951">
          <a:solidFill>
            <a:schemeClr val="tx1"/>
          </a:solidFill>
          <a:prstDash val="solid"/>
        </a:ln>
      </c:spPr>
    </c:plotArea>
    <c:plotVisOnly val="1"/>
    <c:dispBlanksAs val="gap"/>
  </c:chart>
  <c:spPr>
    <a:noFill/>
    <a:ln>
      <a:noFill/>
    </a:ln>
  </c:spPr>
  <c:txPr>
    <a:bodyPr/>
    <a:lstStyle/>
    <a:p>
      <a:pPr>
        <a:defRPr sz="1224" b="1" i="0" u="none" strike="noStrike" baseline="0">
          <a:solidFill>
            <a:schemeClr val="tx1"/>
          </a:solidFill>
          <a:latin typeface="Arial"/>
          <a:ea typeface="Arial"/>
          <a:cs typeface="Arial"/>
        </a:defRPr>
      </a:pPr>
      <a:endParaRPr lang="en-US"/>
    </a:p>
  </c:txPr>
  <c:externalData r:id="rId1"/>
</c:chartSpace>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0.17882</cdr:x>
      <cdr:y>0.63191</cdr:y>
    </cdr:from>
    <cdr:to>
      <cdr:x>0.59102</cdr:x>
      <cdr:y>0.77774</cdr:y>
    </cdr:to>
    <cdr:sp macro="" textlink="">
      <cdr:nvSpPr>
        <cdr:cNvPr id="2" name="TextBox 1"/>
        <cdr:cNvSpPr txBox="1"/>
      </cdr:nvSpPr>
      <cdr:spPr>
        <a:xfrm xmlns:a="http://schemas.openxmlformats.org/drawingml/2006/main">
          <a:off x="856344" y="2648346"/>
          <a:ext cx="1973943" cy="611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smtClean="0"/>
            <a:t>&gt;6</a:t>
          </a:r>
          <a:r>
            <a:rPr lang="en-US" sz="3200" b="1" baseline="0" dirty="0" smtClean="0"/>
            <a:t> </a:t>
          </a:r>
          <a:r>
            <a:rPr lang="en-US" sz="3200" b="1" baseline="0" dirty="0"/>
            <a:t>Tn</a:t>
          </a:r>
          <a:endParaRPr lang="en-US" sz="3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6154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6154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6154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D6C4877-6284-4992-9EA9-F6F9E45AA6E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1204" name="Rectangle 4"/>
          <p:cNvSpPr>
            <a:spLocks noGrp="1" noRot="1" noChangeAspect="1" noChangeArrowheads="1" noTextEdit="1"/>
          </p:cNvSpPr>
          <p:nvPr>
            <p:ph type="sldImg" idx="2"/>
          </p:nvPr>
        </p:nvSpPr>
        <p:spPr bwMode="auto">
          <a:xfrm>
            <a:off x="990600" y="698500"/>
            <a:ext cx="4878388"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18A09761-56DA-4F51-998F-99E9D11576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mazon.com/exec/obidos/ISBN=9264145494/braddelong00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416425"/>
            <a:ext cx="5029200" cy="4183063"/>
          </a:xfrm>
          <a:noFill/>
          <a:ln/>
        </p:spPr>
        <p:txBody>
          <a:bodyPr/>
          <a:lstStyle/>
          <a:p>
            <a:r>
              <a:rPr lang="en-US" dirty="0" smtClean="0"/>
              <a:t>Good Morning</a:t>
            </a:r>
          </a:p>
          <a:p>
            <a:r>
              <a:rPr lang="en-US" dirty="0" smtClean="0"/>
              <a:t>Weak health systems is one of five issues addressed by the Foundation's Strategy for the 21st Century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030B3E-CDEC-4382-BDE9-568E09722E3D}" type="slidenum">
              <a:rPr lang="en-US"/>
              <a:pPr/>
              <a:t>13</a:t>
            </a:fld>
            <a:endParaRPr lang="en-US" dirty="0"/>
          </a:p>
        </p:txBody>
      </p:sp>
      <p:sp>
        <p:nvSpPr>
          <p:cNvPr id="5" name="doc id"/>
          <p:cNvSpPr>
            <a:spLocks noGrp="1" noChangeArrowheads="1"/>
          </p:cNvSpPr>
          <p:nvPr>
            <p:ph type="ftr" sz="quarter" idx="4"/>
          </p:nvPr>
        </p:nvSpPr>
        <p:spPr>
          <a:ln/>
        </p:spPr>
        <p:txBody>
          <a:bodyPr/>
          <a:lstStyle/>
          <a:p>
            <a:r>
              <a:rPr lang="cs-CZ"/>
              <a:t>NJE-162116.019-20090716-mheaHR1</a:t>
            </a:r>
          </a:p>
        </p:txBody>
      </p:sp>
      <p:sp>
        <p:nvSpPr>
          <p:cNvPr id="679938" name="Rectangle 2"/>
          <p:cNvSpPr>
            <a:spLocks noGrp="1" noRot="1" noChangeAspect="1" noChangeArrowheads="1" noTextEdit="1"/>
          </p:cNvSpPr>
          <p:nvPr>
            <p:ph type="sldImg"/>
          </p:nvPr>
        </p:nvSpPr>
        <p:spPr>
          <a:xfrm>
            <a:off x="569913" y="582613"/>
            <a:ext cx="5726112" cy="4090987"/>
          </a:xfrm>
          <a:ln/>
        </p:spPr>
      </p:sp>
      <p:sp>
        <p:nvSpPr>
          <p:cNvPr id="679939" name="Rectangle 3"/>
          <p:cNvSpPr>
            <a:spLocks noGrp="1" noChangeArrowheads="1"/>
          </p:cNvSpPr>
          <p:nvPr>
            <p:ph type="body" idx="1"/>
          </p:nvPr>
        </p:nvSpPr>
        <p:spPr>
          <a:xfrm>
            <a:off x="556098" y="4994939"/>
            <a:ext cx="5842928" cy="239680"/>
          </a:xfrm>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757AAC2-C522-45AA-859C-0F04200814EC}" type="slidenum">
              <a:rPr lang="en-US"/>
              <a:pPr/>
              <a:t>14</a:t>
            </a:fld>
            <a:endParaRPr lang="en-US" dirty="0"/>
          </a:p>
        </p:txBody>
      </p:sp>
      <p:sp>
        <p:nvSpPr>
          <p:cNvPr id="5" name="doc id"/>
          <p:cNvSpPr>
            <a:spLocks noGrp="1" noChangeArrowheads="1"/>
          </p:cNvSpPr>
          <p:nvPr>
            <p:ph type="ftr" sz="quarter" idx="4"/>
          </p:nvPr>
        </p:nvSpPr>
        <p:spPr>
          <a:ln/>
        </p:spPr>
        <p:txBody>
          <a:bodyPr/>
          <a:lstStyle/>
          <a:p>
            <a:r>
              <a:rPr lang="cs-CZ"/>
              <a:t>NJE-162116.019-20090716-mheaHR1</a:t>
            </a:r>
          </a:p>
        </p:txBody>
      </p:sp>
      <p:sp>
        <p:nvSpPr>
          <p:cNvPr id="756738" name="Rectangle 2"/>
          <p:cNvSpPr>
            <a:spLocks noGrp="1" noRot="1" noChangeAspect="1" noChangeArrowheads="1" noTextEdit="1"/>
          </p:cNvSpPr>
          <p:nvPr>
            <p:ph type="sldImg"/>
          </p:nvPr>
        </p:nvSpPr>
        <p:spPr>
          <a:xfrm>
            <a:off x="569913" y="582613"/>
            <a:ext cx="5726112" cy="4090987"/>
          </a:xfrm>
          <a:ln/>
        </p:spPr>
      </p:sp>
      <p:sp>
        <p:nvSpPr>
          <p:cNvPr id="756739" name="Rectangle 3"/>
          <p:cNvSpPr>
            <a:spLocks noGrp="1" noChangeArrowheads="1"/>
          </p:cNvSpPr>
          <p:nvPr>
            <p:ph type="body" idx="1"/>
          </p:nvPr>
        </p:nvSpPr>
        <p:spPr>
          <a:xfrm>
            <a:off x="556097" y="4996536"/>
            <a:ext cx="5844494" cy="246072"/>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E5A364-7C03-4E4F-B23F-8E35C2B74B3D}" type="slidenum">
              <a:rPr lang="en-US"/>
              <a:pPr/>
              <a:t>15</a:t>
            </a:fld>
            <a:endParaRPr lang="en-US" dirty="0"/>
          </a:p>
        </p:txBody>
      </p:sp>
      <p:sp>
        <p:nvSpPr>
          <p:cNvPr id="5" name="doc id"/>
          <p:cNvSpPr>
            <a:spLocks noGrp="1" noChangeArrowheads="1"/>
          </p:cNvSpPr>
          <p:nvPr>
            <p:ph type="ftr" sz="quarter" idx="4"/>
          </p:nvPr>
        </p:nvSpPr>
        <p:spPr>
          <a:ln/>
        </p:spPr>
        <p:txBody>
          <a:bodyPr/>
          <a:lstStyle/>
          <a:p>
            <a:r>
              <a:rPr lang="cs-CZ"/>
              <a:t>NJE-162116.019-20090716-mheaHR1</a:t>
            </a:r>
          </a:p>
        </p:txBody>
      </p:sp>
      <p:sp>
        <p:nvSpPr>
          <p:cNvPr id="677890" name="Rectangle 2"/>
          <p:cNvSpPr>
            <a:spLocks noGrp="1" noRot="1" noChangeAspect="1" noChangeArrowheads="1" noTextEdit="1"/>
          </p:cNvSpPr>
          <p:nvPr>
            <p:ph type="sldImg"/>
          </p:nvPr>
        </p:nvSpPr>
        <p:spPr>
          <a:xfrm>
            <a:off x="569913" y="582613"/>
            <a:ext cx="5726112" cy="4090987"/>
          </a:xfrm>
          <a:ln/>
        </p:spPr>
      </p:sp>
      <p:sp>
        <p:nvSpPr>
          <p:cNvPr id="677891" name="Rectangle 3"/>
          <p:cNvSpPr>
            <a:spLocks noGrp="1" noChangeArrowheads="1"/>
          </p:cNvSpPr>
          <p:nvPr>
            <p:ph type="body" idx="1"/>
          </p:nvPr>
        </p:nvSpPr>
        <p:spPr>
          <a:xfrm>
            <a:off x="556098" y="4994939"/>
            <a:ext cx="5842928" cy="239680"/>
          </a:xfrm>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To accelerate the progress and improve the success of middle- and low-income countries that are implementing national health reforms designed to improve health outcomes and financial protection for the poor and move toward universal health coverage </a:t>
            </a:r>
            <a:endParaRPr lang="en-US" sz="1200" dirty="0" smtClean="0"/>
          </a:p>
          <a:p>
            <a:endParaRPr lang="en-US" dirty="0" smtClean="0"/>
          </a:p>
          <a:p>
            <a:pPr>
              <a:buNone/>
            </a:pPr>
            <a:r>
              <a:rPr lang="en-US" sz="1200" b="1" dirty="0" smtClean="0"/>
              <a:t>Core Objectives:</a:t>
            </a:r>
            <a:br>
              <a:rPr lang="en-US" sz="1200" b="1" dirty="0" smtClean="0"/>
            </a:br>
            <a:endParaRPr lang="en-US" sz="1200" dirty="0" smtClean="0"/>
          </a:p>
          <a:p>
            <a:pPr lvl="0"/>
            <a:r>
              <a:rPr lang="en-US" sz="1200" dirty="0" smtClean="0"/>
              <a:t>Highlight universal health coverage (UHC) as a core global priority necessary to expand access to a core set of proven health interventions for the poor, ultimately improving their health and financial risk protection</a:t>
            </a:r>
            <a:br>
              <a:rPr lang="en-US" sz="1200" dirty="0" smtClean="0"/>
            </a:br>
            <a:endParaRPr lang="en-US" sz="1200" dirty="0" smtClean="0"/>
          </a:p>
          <a:p>
            <a:pPr lvl="0"/>
            <a:r>
              <a:rPr lang="en-US" sz="1200" dirty="0" smtClean="0"/>
              <a:t>Generate a greater body of evidence regarding the impact of national financing reforms on the health and financial risk protection of the poor</a:t>
            </a:r>
            <a:br>
              <a:rPr lang="en-US" sz="1200" dirty="0" smtClean="0"/>
            </a:br>
            <a:endParaRPr lang="en-US" sz="1200" dirty="0" smtClean="0"/>
          </a:p>
          <a:p>
            <a:pPr lvl="0"/>
            <a:r>
              <a:rPr lang="en-US" sz="1200" dirty="0" smtClean="0"/>
              <a:t> Foster capacity and create a learning platform that promotes active South-South learning, documentation of successful practices, resources for practitioners, and appropriate design and implementation technical assistance support for UHC implementation</a:t>
            </a:r>
          </a:p>
          <a:p>
            <a:endParaRPr lang="en-US" dirty="0"/>
          </a:p>
        </p:txBody>
      </p:sp>
      <p:sp>
        <p:nvSpPr>
          <p:cNvPr id="4" name="Slide Number Placeholder 3"/>
          <p:cNvSpPr>
            <a:spLocks noGrp="1"/>
          </p:cNvSpPr>
          <p:nvPr>
            <p:ph type="sldNum" sz="quarter" idx="10"/>
          </p:nvPr>
        </p:nvSpPr>
        <p:spPr/>
        <p:txBody>
          <a:bodyPr/>
          <a:lstStyle/>
          <a:p>
            <a:pPr>
              <a:defRPr/>
            </a:pPr>
            <a:fld id="{18A09761-56DA-4F51-998F-99E9D115766B}"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5355EF83-F0D9-41DF-ABFF-4A4C8FBF5718}" type="slidenum">
              <a:rPr lang="en-US" sz="1200"/>
              <a:pPr algn="r"/>
              <a:t>17</a:t>
            </a:fld>
            <a:endParaRPr lang="en-US" sz="1200"/>
          </a:p>
        </p:txBody>
      </p:sp>
      <p:sp>
        <p:nvSpPr>
          <p:cNvPr id="165890" name="Rectangle 2"/>
          <p:cNvSpPr>
            <a:spLocks noGrp="1" noRot="1" noChangeAspect="1" noChangeArrowheads="1" noTextEdit="1"/>
          </p:cNvSpPr>
          <p:nvPr>
            <p:ph type="sldImg"/>
          </p:nvPr>
        </p:nvSpPr>
        <p:spPr>
          <a:xfrm>
            <a:off x="992188" y="698500"/>
            <a:ext cx="4878387" cy="3484563"/>
          </a:xfrm>
          <a:ln/>
        </p:spPr>
      </p:sp>
      <p:sp>
        <p:nvSpPr>
          <p:cNvPr id="165891"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ko-KR" sz="1200" dirty="0" smtClean="0">
                <a:solidFill>
                  <a:schemeClr val="bg2"/>
                </a:solidFill>
                <a:latin typeface="Calibri" pitchFamily="34" charset="0"/>
                <a:ea typeface="Gulim"/>
                <a:cs typeface="Gulim"/>
              </a:rPr>
              <a:t>RF and some partners (R4D, Thai MOH, various other countries)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ko-KR" sz="1200" dirty="0" smtClean="0">
                <a:solidFill>
                  <a:schemeClr val="bg2"/>
                </a:solidFill>
                <a:latin typeface="Calibri" pitchFamily="34" charset="0"/>
                <a:ea typeface="Gulim"/>
                <a:cs typeface="Gulim"/>
              </a:rPr>
              <a:t>Global advocacy and agenda-setting to build support for universal health coverage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ko-KR" sz="1200" dirty="0" smtClean="0">
                <a:solidFill>
                  <a:schemeClr val="bg2"/>
                </a:solidFill>
                <a:latin typeface="Calibri" pitchFamily="34" charset="0"/>
                <a:ea typeface="Gulim"/>
                <a:cs typeface="Gulim"/>
              </a:rPr>
              <a:t>Analysis to strengthen the evidence base and its applications in countries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ko-KR" sz="1200" dirty="0" smtClean="0">
                <a:solidFill>
                  <a:schemeClr val="bg2"/>
                </a:solidFill>
                <a:latin typeface="Calibri" pitchFamily="34" charset="0"/>
                <a:ea typeface="Gulim"/>
                <a:cs typeface="Gulim"/>
              </a:rPr>
              <a:t>Facilitation of on the ground monitoring and learning of UHC implementation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ko-KR" sz="1200" dirty="0" smtClean="0">
                <a:solidFill>
                  <a:schemeClr val="bg2"/>
                </a:solidFill>
                <a:latin typeface="Calibri" pitchFamily="34" charset="0"/>
                <a:ea typeface="Gulim"/>
                <a:cs typeface="Gulim"/>
              </a:rPr>
              <a:t>Thailand,</a:t>
            </a:r>
            <a:r>
              <a:rPr lang="en-US" altLang="ko-KR" sz="1200" baseline="0" dirty="0" smtClean="0">
                <a:solidFill>
                  <a:schemeClr val="bg2"/>
                </a:solidFill>
                <a:latin typeface="Calibri" pitchFamily="34" charset="0"/>
                <a:ea typeface="Gulim"/>
                <a:cs typeface="Gulim"/>
              </a:rPr>
              <a:t>  Brazil,  Ghana</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baseline="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ko-KR" sz="1200" baseline="0" dirty="0" smtClean="0">
                <a:solidFill>
                  <a:schemeClr val="bg2"/>
                </a:solidFill>
                <a:latin typeface="Calibri" pitchFamily="34" charset="0"/>
                <a:ea typeface="Gulim"/>
                <a:cs typeface="Gulim"/>
              </a:rPr>
              <a:t>R4D, WB, WHO, ILO</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baseline="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ko-KR" sz="1200" dirty="0" smtClean="0">
                <a:solidFill>
                  <a:schemeClr val="bg2"/>
                </a:solidFill>
                <a:latin typeface="Calibri" pitchFamily="34" charset="0"/>
                <a:ea typeface="Gulim"/>
                <a:cs typeface="Gulim"/>
              </a:rPr>
              <a:t>RF, Dutch, Norway, DHHS</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altLang="ko-KR" sz="1200" dirty="0" smtClean="0">
                <a:solidFill>
                  <a:schemeClr val="bg2"/>
                </a:solidFill>
                <a:latin typeface="Calibri" pitchFamily="34" charset="0"/>
                <a:ea typeface="Gulim"/>
                <a:cs typeface="Gulim"/>
              </a:rPr>
              <a:t>Use FPGH,</a:t>
            </a:r>
            <a:r>
              <a:rPr lang="en-US" altLang="ko-KR" sz="1200" baseline="0" dirty="0" smtClean="0">
                <a:solidFill>
                  <a:schemeClr val="bg2"/>
                </a:solidFill>
                <a:latin typeface="Calibri" pitchFamily="34" charset="0"/>
                <a:ea typeface="Gulim"/>
                <a:cs typeface="Gulim"/>
              </a:rPr>
              <a:t> Millennium Summit, G8, G24, G20, PMAC and finally UNGASS</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ko-KR" sz="1200" dirty="0" smtClean="0">
              <a:solidFill>
                <a:schemeClr val="bg2"/>
              </a:solidFill>
              <a:latin typeface="Calibri" pitchFamily="34" charset="0"/>
              <a:ea typeface="Gulim"/>
              <a:cs typeface="Gulim"/>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ko-KR" sz="1200" dirty="0" smtClean="0">
              <a:solidFill>
                <a:schemeClr val="bg2"/>
              </a:solidFill>
              <a:latin typeface="Calibri" pitchFamily="34" charset="0"/>
              <a:ea typeface="Gulim"/>
              <a:cs typeface="Gulim"/>
            </a:endParaRPr>
          </a:p>
        </p:txBody>
      </p:sp>
      <p:sp>
        <p:nvSpPr>
          <p:cNvPr id="4" name="Slide Number Placeholder 3"/>
          <p:cNvSpPr>
            <a:spLocks noGrp="1"/>
          </p:cNvSpPr>
          <p:nvPr>
            <p:ph type="sldNum" sz="quarter" idx="10"/>
          </p:nvPr>
        </p:nvSpPr>
        <p:spPr>
          <a:xfrm>
            <a:off x="6120194" y="8926774"/>
            <a:ext cx="543564" cy="185872"/>
          </a:xfrm>
        </p:spPr>
        <p:txBody>
          <a:bodyPr/>
          <a:lstStyle/>
          <a:p>
            <a:pPr>
              <a:defRPr/>
            </a:pPr>
            <a:fld id="{6C5BD3D4-F0AF-48C2-87E9-A7EF33302C4A}"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xfrm>
            <a:off x="989013" y="696913"/>
            <a:ext cx="4879975" cy="3486150"/>
          </a:xfrm>
          <a:ln/>
        </p:spPr>
      </p:sp>
      <p:sp>
        <p:nvSpPr>
          <p:cNvPr id="176131" name="Notes Placeholder 2"/>
          <p:cNvSpPr>
            <a:spLocks noGrp="1"/>
          </p:cNvSpPr>
          <p:nvPr>
            <p:ph type="body" idx="1"/>
          </p:nvPr>
        </p:nvSpPr>
        <p:spPr>
          <a:noFill/>
          <a:ln/>
        </p:spPr>
        <p:txBody>
          <a:bodyPr/>
          <a:lstStyle/>
          <a:p>
            <a:pPr>
              <a:lnSpc>
                <a:spcPct val="90000"/>
              </a:lnSpc>
              <a:spcBef>
                <a:spcPct val="0"/>
              </a:spcBef>
            </a:pPr>
            <a:endParaRPr lang="en-US" sz="1600" dirty="0" smtClean="0"/>
          </a:p>
          <a:p>
            <a:pPr>
              <a:lnSpc>
                <a:spcPct val="90000"/>
              </a:lnSpc>
              <a:spcBef>
                <a:spcPct val="0"/>
              </a:spcBef>
            </a:pPr>
            <a:r>
              <a:rPr lang="en-US" sz="1600" dirty="0" smtClean="0"/>
              <a:t>In the end, we expect our impact will go beyond the 3 to 5 countries we work in, and that both global leverage and south-to-south collaboration will foster a movement where the </a:t>
            </a:r>
            <a:r>
              <a:rPr lang="en-US" sz="1600" dirty="0" err="1" smtClean="0"/>
              <a:t>the</a:t>
            </a:r>
            <a:r>
              <a:rPr lang="en-US" sz="1600" dirty="0" smtClean="0"/>
              <a:t> right transformation of health systems is manifested in measurable expansion of universal health coverage, with the corresponding impact on improved health status and financial protection of poor and vulnerable people</a:t>
            </a:r>
          </a:p>
          <a:p>
            <a:pPr>
              <a:lnSpc>
                <a:spcPct val="90000"/>
              </a:lnSpc>
              <a:spcBef>
                <a:spcPct val="0"/>
              </a:spcBef>
            </a:pPr>
            <a:endParaRPr lang="en-US" sz="1600" dirty="0" smtClean="0"/>
          </a:p>
        </p:txBody>
      </p:sp>
      <p:sp>
        <p:nvSpPr>
          <p:cNvPr id="17613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0398" tIns="45199" rIns="90398" bIns="45199" anchor="b"/>
          <a:lstStyle/>
          <a:p>
            <a:pPr algn="r"/>
            <a:fld id="{FEACE1B5-1C9F-40B9-B88A-9DFF6B5C77AB}"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93775" y="698500"/>
            <a:ext cx="4878388" cy="3484563"/>
          </a:xfrm>
          <a:ln/>
        </p:spPr>
      </p:sp>
      <p:sp>
        <p:nvSpPr>
          <p:cNvPr id="629763" name="Rectangle 3"/>
          <p:cNvSpPr>
            <a:spLocks noGrp="1" noChangeArrowheads="1"/>
          </p:cNvSpPr>
          <p:nvPr>
            <p:ph type="body" idx="1"/>
          </p:nvPr>
        </p:nvSpPr>
        <p:spPr>
          <a:xfrm>
            <a:off x="914400" y="4416425"/>
            <a:ext cx="5029200" cy="4183063"/>
          </a:xfrm>
          <a:ln/>
        </p:spPr>
        <p:txBody>
          <a:bodyPr/>
          <a:lstStyle/>
          <a:p>
            <a:pPr>
              <a:defRPr/>
            </a:pPr>
            <a:endParaRPr lang="en-US" sz="1000" dirty="0" smtClean="0">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89013" y="696913"/>
            <a:ext cx="4879975" cy="3486150"/>
          </a:xfrm>
          <a:ln/>
        </p:spPr>
      </p:sp>
      <p:sp>
        <p:nvSpPr>
          <p:cNvPr id="5325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80000"/>
              </a:lnSpc>
            </a:pPr>
            <a:r>
              <a:rPr lang="en-US" sz="1200" dirty="0" smtClean="0"/>
              <a:t>While performance is paramount in terms of coverage, quality and affordability, most policy makers have focused on trying to increase health spending in poor countries and rein on costs in rich ones. </a:t>
            </a:r>
          </a:p>
          <a:p>
            <a:pPr>
              <a:lnSpc>
                <a:spcPct val="80000"/>
              </a:lnSpc>
            </a:pPr>
            <a:endParaRPr lang="en-US" sz="1200" dirty="0" smtClean="0"/>
          </a:p>
          <a:p>
            <a:pPr>
              <a:lnSpc>
                <a:spcPct val="80000"/>
              </a:lnSpc>
            </a:pPr>
            <a:r>
              <a:rPr lang="en-US" sz="1200" dirty="0" smtClean="0"/>
              <a:t>In this slide we plot the relationship between gross domestic product (GDP) of 174 countries in 2005 against their total health spending</a:t>
            </a:r>
          </a:p>
          <a:p>
            <a:pPr>
              <a:lnSpc>
                <a:spcPct val="80000"/>
              </a:lnSpc>
            </a:pPr>
            <a:r>
              <a:rPr lang="en-US" sz="1200" dirty="0" smtClean="0"/>
              <a:t>Not surprisingly richer countries spend more in health than poorer ones.  But the obvious relationship hides two other important facts: </a:t>
            </a:r>
          </a:p>
          <a:p>
            <a:pPr>
              <a:lnSpc>
                <a:spcPct val="80000"/>
              </a:lnSpc>
            </a:pPr>
            <a:r>
              <a:rPr lang="en-US" sz="1200" dirty="0" smtClean="0"/>
              <a:t>[CLICK]  First, the relationship is not just positive but highly correlated (“R” squares of 95% are unusual): this means that little else accounts for THE, including policy interventions.  </a:t>
            </a:r>
          </a:p>
          <a:p>
            <a:pPr>
              <a:lnSpc>
                <a:spcPct val="80000"/>
              </a:lnSpc>
            </a:pPr>
            <a:r>
              <a:rPr lang="en-US" sz="1200" dirty="0" smtClean="0"/>
              <a:t>Furthermore, it means that if governments increase or decrease their health budgets, the private sector does the opposite and in the end the total still falls on the predicted line</a:t>
            </a:r>
          </a:p>
          <a:p>
            <a:pPr>
              <a:lnSpc>
                <a:spcPct val="80000"/>
              </a:lnSpc>
            </a:pPr>
            <a:r>
              <a:rPr lang="en-US" sz="1200" dirty="0" smtClean="0"/>
              <a:t>And third, foreign aid does not seem to make a significant or sustainable difference.  </a:t>
            </a:r>
          </a:p>
          <a:p>
            <a:pPr>
              <a:lnSpc>
                <a:spcPct val="80000"/>
              </a:lnSpc>
            </a:pPr>
            <a:r>
              <a:rPr lang="en-US" sz="1200" dirty="0" smtClean="0"/>
              <a:t>This is what Prof. van der Gaag has called “The first law of health economics” and applies equally to countries with national health systems (like Vietnam and India) or those with over 80% of health in private hands (like Eritrea); in countries devoting the greatest proportion of their government budgets to defense as in those with no army (Costa Rica); and so on.</a:t>
            </a:r>
          </a:p>
          <a:p>
            <a:pPr>
              <a:lnSpc>
                <a:spcPct val="80000"/>
              </a:lnSpc>
            </a:pPr>
            <a:r>
              <a:rPr lang="en-US" sz="1200" dirty="0" smtClean="0"/>
              <a:t>[CLICK]  The second important observation in this correlation is that health spending grows faster than the GDP that drives it – that is, richer countries spend a larger and growing proportion of their GDP in health than poorer countries</a:t>
            </a:r>
          </a:p>
          <a:p>
            <a:pPr>
              <a:lnSpc>
                <a:spcPct val="80000"/>
              </a:lnSpc>
            </a:pPr>
            <a:r>
              <a:rPr lang="en-US" sz="1200" dirty="0" smtClean="0"/>
              <a:t>Tied to an unprecedented growth in GDP around the world in the last 30 years, most countries are having unprecedented surge in health spending, a phenomenon we are calling “The economic transition of health” (driven not by advocacy, and immune to cost control, as we know in the US - or in China where THE has grown 50 fold in the last 25 years)</a:t>
            </a:r>
          </a:p>
          <a:p>
            <a:pPr>
              <a:lnSpc>
                <a:spcPct val="80000"/>
              </a:lnSpc>
            </a:pPr>
            <a:r>
              <a:rPr lang="en-US" sz="1200" dirty="0" smtClean="0"/>
              <a:t>{CLICK}  As economic development unfolds, THE will grow dramatically in the 21st century, even in the poorest countries we are targeting with our strategy</a:t>
            </a:r>
          </a:p>
          <a:p>
            <a:pPr>
              <a:lnSpc>
                <a:spcPct val="80000"/>
              </a:lnSpc>
            </a:pPr>
            <a:r>
              <a:rPr lang="en-US" sz="1200" dirty="0" smtClean="0"/>
              <a:t>Economist thus point out that, at macro level, health spending behaves as a </a:t>
            </a:r>
            <a:r>
              <a:rPr lang="en-US" sz="1200" i="1" u="sng" dirty="0" smtClean="0"/>
              <a:t>national luxury</a:t>
            </a:r>
            <a:r>
              <a:rPr lang="en-US" sz="1200" dirty="0" smtClean="0"/>
              <a:t> (income elasticity is &gt;1, i.e. THE as a proportion of GDP is greater in richer countries), but for people within countries, health spending behaves as an </a:t>
            </a:r>
            <a:r>
              <a:rPr lang="en-US" sz="1200" i="1" u="sng" dirty="0" smtClean="0"/>
              <a:t>individual necessity</a:t>
            </a:r>
            <a:r>
              <a:rPr lang="en-US" sz="1200" dirty="0" smtClean="0"/>
              <a:t> (income elasticity is &lt;1, i.e. health spending as a proportion of income is greater among poorer families). </a:t>
            </a:r>
          </a:p>
          <a:p>
            <a:pPr>
              <a:lnSpc>
                <a:spcPct val="80000"/>
              </a:lnSpc>
            </a:pPr>
            <a:r>
              <a:rPr lang="en-US" sz="1200" dirty="0" smtClean="0"/>
              <a:t>But poorer families living in richer countries without health insurance or social protection will face unaffordable health care inflation and a growing risk of </a:t>
            </a:r>
            <a:r>
              <a:rPr lang="en-US" sz="1200" i="1" u="sng" dirty="0" smtClean="0"/>
              <a:t>catastrophic health expenditure</a:t>
            </a:r>
            <a:r>
              <a:rPr lang="en-US" sz="1200" dirty="0" smtClean="0"/>
              <a:t>. </a:t>
            </a:r>
          </a:p>
          <a:p>
            <a:pPr>
              <a:lnSpc>
                <a:spcPct val="80000"/>
              </a:lnSpc>
            </a:pPr>
            <a:r>
              <a:rPr lang="en-US" sz="1200" dirty="0" smtClean="0"/>
              <a:t>The outcome of this historical transformation in health can be good (as in Mexico or Thailand) or not so good (as in China and the US) and it will depend on political will, professional stewardship, and better HS performance.  New research and capabilities are   needed to steer this transformation in the right direction.</a:t>
            </a:r>
          </a:p>
          <a:p>
            <a:pPr eaLnBrk="1" hangingPunct="1">
              <a:lnSpc>
                <a:spcPct val="80000"/>
              </a:lnSpc>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18A09761-56DA-4F51-998F-99E9D115766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ct val="80000"/>
              </a:lnSpc>
            </a:pPr>
            <a:r>
              <a:rPr lang="en-US" sz="1200" dirty="0" smtClean="0">
                <a:latin typeface="Arial" pitchFamily="34" charset="0"/>
              </a:rPr>
              <a:t>Source: Bradford J. DeLong, “Estimating World GDP, One Million B.C.–Present.” 1998 Berkeley</a:t>
            </a:r>
          </a:p>
          <a:p>
            <a:pPr>
              <a:lnSpc>
                <a:spcPct val="80000"/>
              </a:lnSpc>
            </a:pPr>
            <a:r>
              <a:rPr lang="en-US" sz="1200" dirty="0" smtClean="0">
                <a:latin typeface="Arial" pitchFamily="34" charset="0"/>
              </a:rPr>
              <a:t>http://www.j-bradford-delong.net/TCEH/1998_Draft/World_GDP/Estimating_World_GDP.html</a:t>
            </a:r>
          </a:p>
          <a:p>
            <a:pPr>
              <a:lnSpc>
                <a:spcPct val="80000"/>
              </a:lnSpc>
            </a:pPr>
            <a:endParaRPr lang="en-US" sz="1200" dirty="0" smtClean="0">
              <a:latin typeface="Arial" pitchFamily="34" charset="0"/>
            </a:endParaRPr>
          </a:p>
          <a:p>
            <a:pPr>
              <a:lnSpc>
                <a:spcPct val="80000"/>
              </a:lnSpc>
            </a:pPr>
            <a:r>
              <a:rPr lang="en-US" sz="1200" dirty="0" smtClean="0">
                <a:latin typeface="Arial" pitchFamily="34" charset="0"/>
              </a:rPr>
              <a:t>Angus Maddison (1995) has constructed estimates of real GDP per capita for the world from 1820 to 1992 [Angus Maddison (1995), </a:t>
            </a:r>
            <a:r>
              <a:rPr lang="en-US" sz="1200" i="1" dirty="0" smtClean="0">
                <a:latin typeface="Arial" pitchFamily="34" charset="0"/>
                <a:hlinkClick r:id="rId3"/>
              </a:rPr>
              <a:t>Monitoring the World Economy, 1820-1992</a:t>
            </a:r>
            <a:r>
              <a:rPr lang="en-US" sz="1200" dirty="0" smtClean="0">
                <a:latin typeface="Arial" pitchFamily="34" charset="0"/>
                <a:hlinkClick r:id="rId3"/>
              </a:rPr>
              <a:t> </a:t>
            </a:r>
            <a:r>
              <a:rPr lang="en-US" sz="1200" dirty="0" smtClean="0">
                <a:latin typeface="Arial" pitchFamily="34" charset="0"/>
              </a:rPr>
              <a:t>(Paris: OECD: xxxx). ]. His estimates are best thought of as Laspeyres purchasing power parity estimates in 1990 international dollars. That is, they:</a:t>
            </a:r>
          </a:p>
          <a:p>
            <a:pPr>
              <a:lnSpc>
                <a:spcPct val="80000"/>
              </a:lnSpc>
            </a:pPr>
            <a:r>
              <a:rPr lang="en-US" sz="1200" dirty="0" smtClean="0">
                <a:latin typeface="Arial" pitchFamily="34" charset="0"/>
              </a:rPr>
              <a:t>Compare income levels across countries not using current exchange rates, but instead trying to change one currency into another at rates that keep purchasing power constant ("purchasing power parity"). </a:t>
            </a:r>
          </a:p>
          <a:p>
            <a:pPr>
              <a:lnSpc>
                <a:spcPct val="80000"/>
              </a:lnSpc>
            </a:pPr>
            <a:r>
              <a:rPr lang="en-US" sz="1200" dirty="0" smtClean="0">
                <a:latin typeface="Arial" pitchFamily="34" charset="0"/>
              </a:rPr>
              <a:t>Value goods in relative terms using the prices found in a country in the middle of the world distribution of income ("international"). </a:t>
            </a:r>
          </a:p>
          <a:p>
            <a:pPr>
              <a:lnSpc>
                <a:spcPct val="80000"/>
              </a:lnSpc>
            </a:pPr>
            <a:r>
              <a:rPr lang="en-US" sz="1200" dirty="0" smtClean="0">
                <a:latin typeface="Arial" pitchFamily="34" charset="0"/>
              </a:rPr>
              <a:t>Calculate a value for 1990 GDP per capita in the United States equal to U.S. current-dollar GDP per capita in 1990 ("1990 dollars"). </a:t>
            </a:r>
          </a:p>
          <a:p>
            <a:pPr>
              <a:lnSpc>
                <a:spcPct val="80000"/>
              </a:lnSpc>
            </a:pPr>
            <a:r>
              <a:rPr lang="en-US" sz="1200" dirty="0" smtClean="0">
                <a:latin typeface="Arial" pitchFamily="34" charset="0"/>
              </a:rPr>
              <a:t>Do not take explicit account of the benefits of the introduction of new goods and new types of goods, but instead calculate GDP per capita in the past by valuing the commodities produced in the past at recent prices--and not making any correction for the restricted range of choice enforced by limited production possibilities ("Laspeyres"). </a:t>
            </a:r>
          </a:p>
          <a:p>
            <a:pPr>
              <a:lnSpc>
                <a:spcPct val="80000"/>
              </a:lnSpc>
            </a:pPr>
            <a:r>
              <a:rPr lang="en-US" sz="1200" dirty="0" smtClean="0">
                <a:latin typeface="Arial" pitchFamily="34" charset="0"/>
              </a:rPr>
              <a:t>All of these save the last is reasonabl--is in fact a way of proceeding vastly preferable to the alternatives. I will return to the last of these later. But first I want to extend Maddison's estimates backward before 1820.</a:t>
            </a:r>
          </a:p>
          <a:p>
            <a:pPr>
              <a:lnSpc>
                <a:spcPct val="80000"/>
              </a:lnSpc>
            </a:pPr>
            <a:r>
              <a:rPr lang="en-US" sz="1200" dirty="0" smtClean="0">
                <a:latin typeface="Arial" pitchFamily="34" charset="0"/>
              </a:rPr>
              <a:t>If you plot the rates of world population growth against Maddison's estimates of world GDP per capita, you find a very high and significant correlation between the two from the early nineteenth century until roughly World War II. After World War II the demographic transition has begun to take hold in large parts of the world, but before World War II the higher is world GDP per capita, the faster is population growth--with a 1 percentage point per year increase in population growth associated with an increase in average world GDP per capita of $1,165 (with a t-statistic of 7.4 and an adjusted-R2 of 0.84).</a:t>
            </a:r>
          </a:p>
          <a:p>
            <a:pPr>
              <a:lnSpc>
                <a:spcPct val="80000"/>
              </a:lnSpc>
            </a:pPr>
            <a:endParaRPr lang="en-US" sz="1200" dirty="0" smtClean="0">
              <a:latin typeface="Arial" pitchFamily="34" charset="0"/>
            </a:endParaRPr>
          </a:p>
          <a:p>
            <a:pPr>
              <a:lnSpc>
                <a:spcPct val="80000"/>
              </a:lnSpc>
            </a:pPr>
            <a:endParaRPr lang="en-US" sz="1200" dirty="0" smtClean="0">
              <a:latin typeface="Arial" pitchFamily="34" charset="0"/>
            </a:endParaRPr>
          </a:p>
          <a:p>
            <a:pPr>
              <a:lnSpc>
                <a:spcPct val="80000"/>
              </a:lnSpc>
            </a:pPr>
            <a:r>
              <a:rPr lang="en-US" sz="1200" b="1" dirty="0" smtClean="0">
                <a:latin typeface="Arial" pitchFamily="34" charset="0"/>
              </a:rPr>
              <a:t>The experience of the United States has been well publicized</a:t>
            </a:r>
          </a:p>
          <a:p>
            <a:pPr>
              <a:lnSpc>
                <a:spcPct val="80000"/>
              </a:lnSpc>
            </a:pPr>
            <a:r>
              <a:rPr lang="en-US" sz="1200" b="1" dirty="0" smtClean="0">
                <a:latin typeface="Arial" pitchFamily="34" charset="0"/>
              </a:rPr>
              <a:t>Despite efforts to control health costs, health spending has increased 50 fold over the last two generations, and it now stands at over $2 trillion dollars a year. </a:t>
            </a:r>
          </a:p>
          <a:p>
            <a:pPr>
              <a:lnSpc>
                <a:spcPct val="80000"/>
              </a:lnSpc>
            </a:pPr>
            <a:endParaRPr lang="en-US" sz="1200" b="1" dirty="0" smtClean="0">
              <a:latin typeface="Arial" pitchFamily="34" charset="0"/>
            </a:endParaRPr>
          </a:p>
          <a:p>
            <a:pPr>
              <a:lnSpc>
                <a:spcPct val="80000"/>
              </a:lnSpc>
            </a:pPr>
            <a:r>
              <a:rPr lang="en-US" sz="1200" b="1" dirty="0" smtClean="0">
                <a:latin typeface="Arial" pitchFamily="34" charset="0"/>
              </a:rPr>
              <a:t>This is now an issue in Presidential elections.    But is it atypical? </a:t>
            </a:r>
          </a:p>
          <a:p>
            <a:pPr>
              <a:lnSpc>
                <a:spcPct val="80000"/>
              </a:lnSpc>
            </a:pPr>
            <a:endParaRPr lang="en-US" sz="1200" b="1" dirty="0" smtClean="0">
              <a:latin typeface="Arial" pitchFamily="34" charset="0"/>
            </a:endParaRPr>
          </a:p>
          <a:p>
            <a:pPr>
              <a:lnSpc>
                <a:spcPct val="80000"/>
              </a:lnSpc>
            </a:pPr>
            <a:endParaRPr lang="en-US" sz="1200" b="1" dirty="0" smtClean="0">
              <a:latin typeface="Arial" pitchFamily="34" charset="0"/>
            </a:endParaRPr>
          </a:p>
          <a:p>
            <a:pPr>
              <a:lnSpc>
                <a:spcPct val="80000"/>
              </a:lnSpc>
            </a:pPr>
            <a:endParaRPr lang="en-US" sz="1200" dirty="0" smtClean="0">
              <a:latin typeface="Arial" pitchFamily="34" charset="0"/>
            </a:endParaRPr>
          </a:p>
          <a:p>
            <a:pPr>
              <a:lnSpc>
                <a:spcPct val="80000"/>
              </a:lnSpc>
            </a:pPr>
            <a:r>
              <a:rPr lang="en-US" sz="1200" dirty="0" smtClean="0">
                <a:latin typeface="Arial" pitchFamily="34" charset="0"/>
              </a:rPr>
              <a:t>Expenditures in the United States on health care were nearly $1.9 trillion in 2004, more than two and a half times the $717 billion spent in 1990, and more than seven times the $255 billion spent in 1980. The approximately $1.9 trillion in national health expenditures (NHE) in 2004 represents 16.0% of the Gross Domestic Product (GDP), three times larger than the industry’s share in 1960. About half of this increase occurred from 1980 to 1993, when health as a share of the GDP rose from 9.1% to 13.8%. Health care as a share of GDP remained roughly constant during the rest of the 1990s, began to rise fairly rapidly after 2000, but leveled off in 2004. (KFF website)</a:t>
            </a:r>
          </a:p>
          <a:p>
            <a:pPr>
              <a:lnSpc>
                <a:spcPct val="80000"/>
              </a:lnSpc>
            </a:pPr>
            <a:endParaRPr lang="en-US" sz="1200" dirty="0" smtClean="0">
              <a:latin typeface="Arial" pitchFamily="34" charset="0"/>
            </a:endParaRPr>
          </a:p>
          <a:p>
            <a:pPr>
              <a:lnSpc>
                <a:spcPct val="80000"/>
              </a:lnSpc>
            </a:pPr>
            <a:r>
              <a:rPr lang="en-US" sz="1200" dirty="0" smtClean="0">
                <a:latin typeface="Arial" pitchFamily="34" charset="0"/>
              </a:rPr>
              <a:t>Notes: With the 2004 estimates, the Centers for Medicare and Medicaid Services (CMS) incorporated new concepts, methods, and data sources in the National Health Expenditure Accounts and revised the entire time series back to 1960. According to CMS, the most important revisions were the introduction of estimates of investment in medical equipment and software, expanded estimates of investment in medical-sector structures, and the use of updated data from the U.S. Census Bureau’s 2002 Economic Census and other sources. Overall, these changes raised the estimates of health spending 3-4% for nearly all years prior to 2004.</a:t>
            </a:r>
          </a:p>
          <a:p>
            <a:pPr>
              <a:lnSpc>
                <a:spcPct val="80000"/>
              </a:lnSpc>
            </a:pPr>
            <a:r>
              <a:rPr lang="en-US" sz="1200" dirty="0" smtClean="0">
                <a:latin typeface="Arial" pitchFamily="34" charset="0"/>
              </a:rPr>
              <a:t>Source: Centers for Medicare and Medicaid Services, Office of the Actuary, National Health Statistics Group, at http://www.cms.hhs.gov/NationalHealthExpendData/ (see Historical; NHE summary including share of GDP, CY 1960-2004; file nhegdp04.zip).</a:t>
            </a:r>
          </a:p>
          <a:p>
            <a:pPr>
              <a:lnSpc>
                <a:spcPct val="80000"/>
              </a:lnSpc>
            </a:pPr>
            <a:endParaRPr lang="es-MX" sz="1200" dirty="0" smtClean="0">
              <a:latin typeface="Arial" pitchFamily="34" charset="0"/>
            </a:endParaRPr>
          </a:p>
          <a:p>
            <a:pPr>
              <a:lnSpc>
                <a:spcPct val="80000"/>
              </a:lnSpc>
            </a:pPr>
            <a:r>
              <a:rPr lang="en-US" sz="1200" dirty="0" smtClean="0">
                <a:latin typeface="Arial" pitchFamily="34" charset="0"/>
              </a:rPr>
              <a:t>So, let’s see how this unfolds in China:</a:t>
            </a:r>
          </a:p>
          <a:p>
            <a:pPr>
              <a:lnSpc>
                <a:spcPct val="80000"/>
              </a:lnSpc>
            </a:pPr>
            <a:endParaRPr lang="en-US" sz="1200" dirty="0" smtClean="0">
              <a:latin typeface="Arial" pitchFamily="34" charset="0"/>
            </a:endParaRPr>
          </a:p>
          <a:p>
            <a:pPr>
              <a:lnSpc>
                <a:spcPct val="80000"/>
              </a:lnSpc>
            </a:pPr>
            <a:r>
              <a:rPr lang="en-US" sz="1200" dirty="0" smtClean="0">
                <a:latin typeface="Arial" pitchFamily="34" charset="0"/>
              </a:rPr>
              <a:t>The economic transition of health is taking hold, dramatically so – with health spending growing 50 fold in one generation !</a:t>
            </a:r>
          </a:p>
          <a:p>
            <a:pPr>
              <a:lnSpc>
                <a:spcPct val="80000"/>
              </a:lnSpc>
            </a:pPr>
            <a:endParaRPr lang="en-US" sz="1200" dirty="0" smtClean="0">
              <a:latin typeface="Arial" pitchFamily="34" charset="0"/>
            </a:endParaRPr>
          </a:p>
          <a:p>
            <a:pPr>
              <a:lnSpc>
                <a:spcPct val="80000"/>
              </a:lnSpc>
            </a:pPr>
            <a:r>
              <a:rPr lang="en-US" sz="1200" dirty="0" smtClean="0">
                <a:latin typeface="Arial" pitchFamily="34" charset="0"/>
              </a:rPr>
              <a:t>(and the chinese are not better off than the American in terms of access or quality of care)</a:t>
            </a:r>
          </a:p>
          <a:p>
            <a:pPr>
              <a:lnSpc>
                <a:spcPct val="80000"/>
              </a:lnSpc>
            </a:pPr>
            <a:endParaRPr lang="es-MX" sz="12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6C842F1-36B0-4808-A210-3F0CA3450D6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A09761-56DA-4F51-998F-99E9D115766B}"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Arial" pitchFamily="34" charset="0"/>
            </a:endParaRPr>
          </a:p>
          <a:p>
            <a:endParaRPr lang="en-US" dirty="0" smtClean="0">
              <a:latin typeface="Arial" pitchFamily="34" charset="0"/>
            </a:endParaRPr>
          </a:p>
          <a:p>
            <a:pPr>
              <a:buFontTx/>
              <a:buChar char="•"/>
            </a:pPr>
            <a:r>
              <a:rPr lang="en-US" dirty="0" smtClean="0">
                <a:latin typeface="Arial" pitchFamily="34" charset="0"/>
              </a:rPr>
              <a:t>In addition, the world’s poorest countries lack structured health financing systems.  </a:t>
            </a:r>
          </a:p>
          <a:p>
            <a:pPr>
              <a:buFontTx/>
              <a:buChar char="•"/>
            </a:pPr>
            <a:r>
              <a:rPr lang="en-US" dirty="0" smtClean="0">
                <a:latin typeface="Arial" pitchFamily="34" charset="0"/>
              </a:rPr>
              <a:t>This results in a huge out-of-pocket expenditure burden on the poor.</a:t>
            </a:r>
          </a:p>
          <a:p>
            <a:pPr>
              <a:buFontTx/>
              <a:buChar char="•"/>
            </a:pPr>
            <a:r>
              <a:rPr lang="en-US" dirty="0" smtClean="0">
                <a:latin typeface="Arial" pitchFamily="34" charset="0"/>
              </a:rPr>
              <a:t>The World Bank reports that out-of-pocket spending accounts for 93% of private spending, and more than 60% of total health spending in low-income countries.</a:t>
            </a:r>
          </a:p>
          <a:p>
            <a:pPr>
              <a:buFontTx/>
              <a:buChar char="•"/>
            </a:pPr>
            <a:r>
              <a:rPr lang="en-US" dirty="0" smtClean="0">
                <a:latin typeface="Arial" pitchFamily="34" charset="0"/>
              </a:rPr>
              <a:t>This spending places an unbalanced – and crushing – burden on the poorest citizens of the world.</a:t>
            </a:r>
          </a:p>
          <a:p>
            <a:pPr eaLnBrk="1" hangingPunct="1">
              <a:lnSpc>
                <a:spcPct val="80000"/>
              </a:lnSpc>
              <a:spcBef>
                <a:spcPct val="0"/>
              </a:spcBef>
              <a:buClr>
                <a:schemeClr val="tx2"/>
              </a:buClr>
            </a:pPr>
            <a:endParaRPr lang="en-US" dirty="0" smtClean="0">
              <a:latin typeface="Arial" pitchFamily="34" charset="0"/>
            </a:endParaRPr>
          </a:p>
          <a:p>
            <a:pPr eaLnBrk="1" hangingPunct="1">
              <a:lnSpc>
                <a:spcPct val="80000"/>
              </a:lnSpc>
              <a:spcBef>
                <a:spcPct val="0"/>
              </a:spcBef>
              <a:buClr>
                <a:schemeClr val="tx2"/>
              </a:buClr>
            </a:pPr>
            <a:r>
              <a:rPr lang="en-US" dirty="0" smtClean="0">
                <a:latin typeface="Arial" pitchFamily="34" charset="0"/>
              </a:rPr>
              <a:t>Addendum: Ill health is an immediate and present challenge in the daily life of poor families, and healthcare spending tips millions of people into poverty[</a:t>
            </a:r>
            <a:r>
              <a:rPr lang="en-US" dirty="0" err="1" smtClean="0">
                <a:latin typeface="Arial" pitchFamily="34" charset="0"/>
              </a:rPr>
              <a:t>i</a:t>
            </a:r>
            <a:r>
              <a:rPr lang="en-US" dirty="0" smtClean="0">
                <a:latin typeface="Arial" pitchFamily="34" charset="0"/>
              </a:rPr>
              <a:t>] Every year, nearly 50 million households worldwide, or more than 150 million individuals, face catastrophic health-care expenditures; of these, about 25 million households containing more than 100 million people are pushed into poverty by these costs.[ii] </a:t>
            </a:r>
          </a:p>
          <a:p>
            <a:r>
              <a:rPr lang="en-US" dirty="0" smtClean="0">
                <a:latin typeface="Arial" pitchFamily="34" charset="0"/>
              </a:rPr>
              <a:t> </a:t>
            </a:r>
          </a:p>
          <a:p>
            <a:r>
              <a:rPr lang="en-US" sz="1200" kern="1200" baseline="0" dirty="0" smtClean="0">
                <a:solidFill>
                  <a:schemeClr val="tx1"/>
                </a:solidFill>
                <a:latin typeface="Arial" charset="0"/>
                <a:ea typeface="+mn-ea"/>
                <a:cs typeface="+mn-cs"/>
              </a:rPr>
              <a:t>Poor households and poor countries bear the largest burden of illness and have the least financial protection against health shocks. There are significant inequities in both households’ contributions toward financing health care and in their access to publicly financed health services (large reliance on regressive user charges and pro-rich benefit incidence of spending). The public share of total health expenditure is 29 percent in low-income countries, 42 percent in lower-middle-income countries, 56 percent in upper-middle-income countries, and 65 percent in high-income countries. .  (</a:t>
            </a:r>
            <a:r>
              <a:rPr lang="en-US" sz="1200" kern="1200" baseline="0" dirty="0" err="1" smtClean="0">
                <a:solidFill>
                  <a:schemeClr val="tx1"/>
                </a:solidFill>
                <a:latin typeface="Arial" charset="0"/>
                <a:ea typeface="+mn-ea"/>
                <a:cs typeface="+mn-cs"/>
              </a:rPr>
              <a:t>Preker</a:t>
            </a:r>
            <a:r>
              <a:rPr lang="en-US" sz="1200" kern="1200" baseline="0" dirty="0" smtClean="0">
                <a:solidFill>
                  <a:schemeClr val="tx1"/>
                </a:solidFill>
                <a:latin typeface="Arial" charset="0"/>
                <a:ea typeface="+mn-ea"/>
                <a:cs typeface="+mn-cs"/>
              </a:rPr>
              <a:t> 2009)</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Paradoxically, the poorer the country, the larger is the amount of out-of pocket spending and the lower is the level of financial protection against health shocks (</a:t>
            </a:r>
            <a:r>
              <a:rPr lang="en-US" sz="1200" kern="1200" baseline="0" dirty="0" err="1" smtClean="0">
                <a:solidFill>
                  <a:schemeClr val="tx1"/>
                </a:solidFill>
                <a:latin typeface="Arial" charset="0"/>
                <a:ea typeface="+mn-ea"/>
                <a:cs typeface="+mn-cs"/>
              </a:rPr>
              <a:t>Dror</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Preker</a:t>
            </a:r>
            <a:r>
              <a:rPr lang="en-US" sz="1200" kern="1200" baseline="0" dirty="0" smtClean="0">
                <a:solidFill>
                  <a:schemeClr val="tx1"/>
                </a:solidFill>
                <a:latin typeface="Arial" charset="0"/>
                <a:ea typeface="+mn-ea"/>
                <a:cs typeface="+mn-cs"/>
              </a:rPr>
              <a:t>, eds. 2002): 93 percent in low-income countries; 85 percent in middle-income countries; and 56 percent in high-income countries. It is unfortunate that out-of-pocket expenditure—the most inequitable source of health financing—predominates in low- and middle-income countries. Government-mandated public health insurance programs account for only some 2 percent of total spending on health in low-income countries, 15 percent in lower-middle income countries, and 30 percent in upper-Middle-income and high-income countries. .  (</a:t>
            </a:r>
            <a:r>
              <a:rPr lang="en-US" sz="1200" kern="1200" baseline="0" dirty="0" err="1" smtClean="0">
                <a:solidFill>
                  <a:schemeClr val="tx1"/>
                </a:solidFill>
                <a:latin typeface="Arial" charset="0"/>
                <a:ea typeface="+mn-ea"/>
                <a:cs typeface="+mn-cs"/>
              </a:rPr>
              <a:t>Preker</a:t>
            </a:r>
            <a:r>
              <a:rPr lang="en-US" sz="1200" kern="1200" baseline="0" dirty="0" smtClean="0">
                <a:solidFill>
                  <a:schemeClr val="tx1"/>
                </a:solidFill>
                <a:latin typeface="Arial" charset="0"/>
                <a:ea typeface="+mn-ea"/>
                <a:cs typeface="+mn-cs"/>
              </a:rPr>
              <a:t> 2009)</a:t>
            </a:r>
            <a:endParaRPr lang="en-US" dirty="0" smtClean="0">
              <a:latin typeface="Arial" pitchFamily="34" charset="0"/>
            </a:endParaRPr>
          </a:p>
          <a:p>
            <a:endParaRPr lang="en-US" dirty="0"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A081C8F4-1781-4D39-90E6-2E7C1204D52D}"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p:spPr>
        <p:txBody>
          <a:bodyPr/>
          <a:lstStyle/>
          <a:p>
            <a:pPr>
              <a:lnSpc>
                <a:spcPct val="80000"/>
              </a:lnSpc>
            </a:pPr>
            <a:r>
              <a:rPr lang="en-US" sz="900" dirty="0" smtClean="0"/>
              <a:t>THS’s strategy is based on the observation that a decade long effort in global health focused on MDGs and priority diseases has neglected health systems resulting in </a:t>
            </a:r>
            <a:r>
              <a:rPr lang="en-US" sz="1600" dirty="0" smtClean="0"/>
              <a:t>weakened stewardship, dysfunctional service delivery, and inequitable financing</a:t>
            </a:r>
          </a:p>
          <a:p>
            <a:pPr>
              <a:lnSpc>
                <a:spcPct val="80000"/>
              </a:lnSpc>
            </a:pPr>
            <a:endParaRPr lang="en-US" sz="1600" dirty="0" smtClean="0"/>
          </a:p>
          <a:p>
            <a:pPr marL="514350" indent="-514350" eaLnBrk="1" hangingPunct="1">
              <a:buFont typeface="+mj-lt"/>
              <a:buAutoNum type="arabicPeriod"/>
            </a:pPr>
            <a:r>
              <a:rPr lang="en-US" sz="1600" dirty="0" smtClean="0"/>
              <a:t>And this is occurring a time of profound, unprecedented transformation of health systems, driven by demographic, epidemiologic, economic and technological transitions that pose incredible challenges and opportunities </a:t>
            </a:r>
            <a:br>
              <a:rPr lang="en-US" sz="1600" dirty="0" smtClean="0"/>
            </a:br>
            <a:r>
              <a:rPr lang="en-US" altLang="zh-CN" sz="2800" b="1" dirty="0" smtClean="0"/>
              <a:t>How health is financed:</a:t>
            </a:r>
          </a:p>
          <a:p>
            <a:pPr lvl="1" eaLnBrk="1" hangingPunct="1"/>
            <a:r>
              <a:rPr lang="en-US" altLang="zh-CN" sz="2000" dirty="0" smtClean="0"/>
              <a:t>Pooled coverage replaces OOP payments at point of service</a:t>
            </a:r>
          </a:p>
          <a:p>
            <a:pPr lvl="1" eaLnBrk="1" hangingPunct="1"/>
            <a:r>
              <a:rPr lang="en-US" altLang="zh-CN" sz="2000" dirty="0" smtClean="0"/>
              <a:t>The burden (cost) of health care is shifted</a:t>
            </a:r>
          </a:p>
          <a:p>
            <a:pPr lvl="2" eaLnBrk="1" hangingPunct="1"/>
            <a:r>
              <a:rPr lang="en-US" altLang="zh-CN" sz="1800" dirty="0" smtClean="0"/>
              <a:t>From being borne mainly by the sick (</a:t>
            </a:r>
            <a:r>
              <a:rPr lang="en-US" altLang="zh-CN" sz="1800" dirty="0" smtClean="0">
                <a:latin typeface="Vrinda"/>
                <a:cs typeface="Vrinda"/>
              </a:rPr>
              <a:t>˜</a:t>
            </a:r>
            <a:r>
              <a:rPr lang="en-US" altLang="zh-CN" sz="1800" dirty="0" smtClean="0"/>
              <a:t>5% of population)</a:t>
            </a:r>
          </a:p>
          <a:p>
            <a:pPr lvl="2" eaLnBrk="1" hangingPunct="1"/>
            <a:r>
              <a:rPr lang="en-US" altLang="zh-CN" sz="1800" dirty="0" smtClean="0"/>
              <a:t>To being shared by all (100%)</a:t>
            </a:r>
          </a:p>
          <a:p>
            <a:pPr lvl="1" eaLnBrk="1" hangingPunct="1"/>
            <a:r>
              <a:rPr lang="en-US" altLang="zh-CN" sz="2000" dirty="0" smtClean="0"/>
              <a:t>Decreasing dependence on ODA as local health spending grows</a:t>
            </a:r>
          </a:p>
          <a:p>
            <a:pPr lvl="1" eaLnBrk="1" hangingPunct="1"/>
            <a:r>
              <a:rPr lang="en-US" altLang="zh-CN" sz="2000" dirty="0" smtClean="0"/>
              <a:t>Moving toward “universal health coverage”</a:t>
            </a:r>
          </a:p>
          <a:p>
            <a:pPr>
              <a:lnSpc>
                <a:spcPct val="80000"/>
              </a:lnSpc>
            </a:pPr>
            <a:endParaRPr lang="en-US" sz="900" dirty="0" smtClean="0"/>
          </a:p>
          <a:p>
            <a:pPr>
              <a:lnSpc>
                <a:spcPct val="80000"/>
              </a:lnSpc>
            </a:pPr>
            <a:endParaRPr lang="en-US" sz="900" dirty="0" smtClean="0"/>
          </a:p>
          <a:p>
            <a:pPr>
              <a:lnSpc>
                <a:spcPct val="80000"/>
              </a:lnSpc>
            </a:pPr>
            <a:r>
              <a:rPr lang="en-US" sz="900" dirty="0" smtClean="0"/>
              <a:t>READ FROM SLIDE</a:t>
            </a:r>
          </a:p>
          <a:p>
            <a:pPr>
              <a:lnSpc>
                <a:spcPct val="80000"/>
              </a:lnSpc>
              <a:buFontTx/>
              <a:buChar char="•"/>
            </a:pPr>
            <a:endParaRPr lang="en-US" sz="900" dirty="0" smtClean="0"/>
          </a:p>
          <a:p>
            <a:pPr>
              <a:lnSpc>
                <a:spcPct val="80000"/>
              </a:lnSpc>
            </a:pPr>
            <a:r>
              <a:rPr lang="en-US" sz="900" dirty="0" smtClean="0"/>
              <a:t>Since the RAS component has been partly aimed at directing resources towards health systems, this is a rather strong statement. We know that there are two ways in which increased (or redirected) donor transfers can contribute to improved systems performance:  a) The money buys skills in the form of TA or advanced training so that stewards are in a position to make better evidence-based policymaking; and b) there are many countries that are absolutely too poor to provide even a basic package (however defined) of coverage for most citizens.  In this case, transfers can bridge a gap. </a:t>
            </a:r>
          </a:p>
          <a:p>
            <a:pPr>
              <a:lnSpc>
                <a:spcPct val="80000"/>
              </a:lnSpc>
              <a:buFontTx/>
              <a:buChar char="•"/>
            </a:pPr>
            <a:endParaRPr lang="en-US" sz="900" dirty="0" smtClean="0"/>
          </a:p>
          <a:p>
            <a:pPr eaLnBrk="1" hangingPunct="1">
              <a:lnSpc>
                <a:spcPct val="80000"/>
              </a:lnSpc>
              <a:spcBef>
                <a:spcPct val="0"/>
              </a:spcBef>
              <a:buClr>
                <a:schemeClr val="tx2"/>
              </a:buClr>
            </a:pPr>
            <a:endParaRPr lang="en-US" sz="900" dirty="0" smtClean="0"/>
          </a:p>
          <a:p>
            <a:pPr eaLnBrk="1" hangingPunct="1">
              <a:lnSpc>
                <a:spcPct val="80000"/>
              </a:lnSpc>
              <a:spcBef>
                <a:spcPct val="0"/>
              </a:spcBef>
              <a:buClr>
                <a:schemeClr val="tx2"/>
              </a:buClr>
            </a:pPr>
            <a:endParaRPr lang="en-US" sz="900" dirty="0" smtClean="0"/>
          </a:p>
          <a:p>
            <a:pPr eaLnBrk="1" hangingPunct="1">
              <a:lnSpc>
                <a:spcPct val="80000"/>
              </a:lnSpc>
              <a:spcBef>
                <a:spcPct val="0"/>
              </a:spcBef>
              <a:buClr>
                <a:schemeClr val="tx2"/>
              </a:buClr>
            </a:pPr>
            <a:r>
              <a:rPr lang="en-US" sz="900" dirty="0" smtClean="0"/>
              <a:t>Addendum: Ill health is an immediate and present challenge in the daily life of poor families, and healthcare spending tips millions of people into poverty[</a:t>
            </a:r>
            <a:r>
              <a:rPr lang="en-US" sz="900" dirty="0" err="1" smtClean="0"/>
              <a:t>i</a:t>
            </a:r>
            <a:r>
              <a:rPr lang="en-US" sz="900" dirty="0" smtClean="0"/>
              <a:t>] Every year, nearly 50 million households worldwide, or more than 150 million individuals, face catastrophic health-care expenditures; of these, about 25 million households containing more than 100 million people are pushed into poverty by these costs.[ii] </a:t>
            </a:r>
          </a:p>
          <a:p>
            <a:pPr>
              <a:lnSpc>
                <a:spcPct val="80000"/>
              </a:lnSpc>
            </a:pPr>
            <a:endParaRPr lang="en-US" sz="900" dirty="0" smtClean="0"/>
          </a:p>
          <a:p>
            <a:pPr>
              <a:lnSpc>
                <a:spcPct val="80000"/>
              </a:lnSpc>
            </a:pPr>
            <a:endParaRPr lang="en-US"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pPr eaLnBrk="1" hangingPunct="1">
              <a:lnSpc>
                <a:spcPct val="80000"/>
              </a:lnSpc>
              <a:spcBef>
                <a:spcPct val="0"/>
              </a:spcBef>
            </a:pPr>
            <a:r>
              <a:rPr lang="en-US" sz="1000" dirty="0" smtClean="0"/>
              <a:t>We’ve constructed this map , the first of its kind, based on a recent report by the International Labor Organization</a:t>
            </a:r>
            <a:br>
              <a:rPr lang="en-US" sz="1000" dirty="0" smtClean="0"/>
            </a:br>
            <a:r>
              <a:rPr lang="en-US" sz="1000" dirty="0" smtClean="0"/>
              <a:t>(which defined coverage as </a:t>
            </a:r>
            <a:r>
              <a:rPr lang="en-US" sz="1400" dirty="0" smtClean="0"/>
              <a:t>the population “</a:t>
            </a:r>
            <a:r>
              <a:rPr lang="en-US" sz="1400" i="1" dirty="0" smtClean="0"/>
              <a:t>formally” </a:t>
            </a:r>
            <a:r>
              <a:rPr lang="en-US" sz="1400" dirty="0" smtClean="0"/>
              <a:t>covered by social health protection</a:t>
            </a:r>
            <a:r>
              <a:rPr lang="en-US" sz="1000" dirty="0" smtClean="0"/>
              <a:t> – explaining the US and South African rank)</a:t>
            </a:r>
          </a:p>
          <a:p>
            <a:pPr>
              <a:lnSpc>
                <a:spcPct val="80000"/>
              </a:lnSpc>
            </a:pPr>
            <a:endParaRPr lang="en-US" sz="1000" dirty="0" smtClean="0"/>
          </a:p>
          <a:p>
            <a:pPr eaLnBrk="1" hangingPunct="1">
              <a:lnSpc>
                <a:spcPct val="80000"/>
              </a:lnSpc>
              <a:spcBef>
                <a:spcPct val="0"/>
              </a:spcBef>
            </a:pPr>
            <a:r>
              <a:rPr lang="en-US" sz="800" dirty="0" smtClean="0"/>
              <a:t>Universal health coverage, the hallmark of a well-functioning health system, </a:t>
            </a:r>
          </a:p>
          <a:p>
            <a:pPr eaLnBrk="1" hangingPunct="1">
              <a:lnSpc>
                <a:spcPct val="80000"/>
              </a:lnSpc>
              <a:spcBef>
                <a:spcPct val="0"/>
              </a:spcBef>
              <a:buFontTx/>
              <a:buChar char="•"/>
            </a:pPr>
            <a:r>
              <a:rPr lang="en-US" sz="800" dirty="0" smtClean="0"/>
              <a:t>Is the right aspiration on human rights and economic grounds</a:t>
            </a:r>
          </a:p>
          <a:p>
            <a:pPr eaLnBrk="1" hangingPunct="1">
              <a:lnSpc>
                <a:spcPct val="80000"/>
              </a:lnSpc>
              <a:spcBef>
                <a:spcPct val="0"/>
              </a:spcBef>
              <a:buFontTx/>
              <a:buChar char="•"/>
            </a:pPr>
            <a:r>
              <a:rPr lang="en-US" sz="800" dirty="0" smtClean="0"/>
              <a:t>It is feasible: t</a:t>
            </a:r>
            <a:r>
              <a:rPr lang="en-US" sz="1000" dirty="0" smtClean="0"/>
              <a:t>here are nearly 50 countries in the world with UHC today </a:t>
            </a:r>
          </a:p>
          <a:p>
            <a:pPr eaLnBrk="1" hangingPunct="1">
              <a:lnSpc>
                <a:spcPct val="80000"/>
              </a:lnSpc>
              <a:spcBef>
                <a:spcPct val="0"/>
              </a:spcBef>
              <a:buFontTx/>
              <a:buChar char="•"/>
            </a:pPr>
            <a:r>
              <a:rPr lang="en-US" sz="1000" dirty="0" smtClean="0"/>
              <a:t>And it is a measurable indicator of progress in health systems strengthening</a:t>
            </a:r>
          </a:p>
          <a:p>
            <a:pPr eaLnBrk="1" hangingPunct="1">
              <a:lnSpc>
                <a:spcPct val="80000"/>
              </a:lnSpc>
              <a:spcBef>
                <a:spcPct val="0"/>
              </a:spcBef>
            </a:pPr>
            <a:endParaRPr lang="en-US" sz="1000" dirty="0" smtClean="0"/>
          </a:p>
          <a:p>
            <a:pPr>
              <a:lnSpc>
                <a:spcPct val="80000"/>
              </a:lnSpc>
              <a:buFontTx/>
              <a:buChar char="•"/>
            </a:pPr>
            <a:r>
              <a:rPr lang="en-US" sz="1000" dirty="0" smtClean="0"/>
              <a:t>But in Africa and Asia, where most poor people live, most countries don’t have UHC (or we can’t even tell)</a:t>
            </a:r>
          </a:p>
          <a:p>
            <a:pPr>
              <a:lnSpc>
                <a:spcPct val="80000"/>
              </a:lnSpc>
              <a:buFontTx/>
              <a:buChar char="•"/>
            </a:pPr>
            <a:r>
              <a:rPr lang="en-US" sz="1000" dirty="0" smtClean="0"/>
              <a:t>Yet, it is happening already, from Mexico to Thailand, budding in Ghana, Rwanda and Vietnam, and even China and India.</a:t>
            </a:r>
          </a:p>
          <a:p>
            <a:pPr>
              <a:lnSpc>
                <a:spcPct val="80000"/>
              </a:lnSpc>
              <a:buFontTx/>
              <a:buChar char="•"/>
            </a:pPr>
            <a:endParaRPr lang="en-US" sz="1000" dirty="0" smtClean="0"/>
          </a:p>
          <a:p>
            <a:pPr>
              <a:lnSpc>
                <a:spcPct val="80000"/>
              </a:lnSpc>
              <a:buFontTx/>
              <a:buChar char="•"/>
            </a:pPr>
            <a:r>
              <a:rPr lang="en-US" sz="1000" dirty="0" smtClean="0"/>
              <a:t>We believe THS efforts, directly or indirectly, will help fill in blue several countries by next decade</a:t>
            </a:r>
          </a:p>
          <a:p>
            <a:pPr>
              <a:lnSpc>
                <a:spcPct val="80000"/>
              </a:lnSpc>
              <a:buFontTx/>
              <a:buChar char="•"/>
            </a:pPr>
            <a:r>
              <a:rPr lang="en-US" sz="1000" dirty="0" smtClean="0"/>
              <a:t>We also believe making health systems visible and more appealing will facilitate the promotion of this agenda</a:t>
            </a:r>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r>
              <a:rPr lang="en-US" sz="1000" dirty="0" smtClean="0"/>
              <a:t>51 countries (or 46.3%) of 110 countries the ILO has data for have formal UHC (&gt;95%).</a:t>
            </a:r>
            <a:r>
              <a:rPr lang="en-US" dirty="0" smtClean="0"/>
              <a:t> </a:t>
            </a:r>
          </a:p>
          <a:p>
            <a:pPr lvl="1">
              <a:lnSpc>
                <a:spcPct val="80000"/>
              </a:lnSpc>
            </a:pPr>
            <a:r>
              <a:rPr lang="en-US" sz="900" b="1" dirty="0" smtClean="0"/>
              <a:t>1 </a:t>
            </a:r>
            <a:r>
              <a:rPr lang="en-US" sz="900" dirty="0" smtClean="0"/>
              <a:t>Low-Income (LI) Country (equal to 0.9% of the total and 4% of the LI group). </a:t>
            </a:r>
            <a:r>
              <a:rPr lang="en-US" sz="500" dirty="0" smtClean="0"/>
              <a:t>Countries in this group with UHC: Gambia.</a:t>
            </a:r>
          </a:p>
          <a:p>
            <a:pPr lvl="1">
              <a:lnSpc>
                <a:spcPct val="80000"/>
              </a:lnSpc>
            </a:pPr>
            <a:r>
              <a:rPr lang="en-US" sz="900" b="1" dirty="0" smtClean="0"/>
              <a:t>7</a:t>
            </a:r>
            <a:r>
              <a:rPr lang="en-US" sz="900" dirty="0" smtClean="0"/>
              <a:t> Lower-Middle Income (LMI) Countries (equal to 6.36% of the total and 21.8% of the LMI group).</a:t>
            </a:r>
            <a:r>
              <a:rPr lang="en-US" sz="500" dirty="0" smtClean="0"/>
              <a:t> Countries in this group with UHC: Armenia, Bosnia and Herzegovina, Mongolia, Thailand, The FYR of Macedonia, Tunisia, Ukraine.</a:t>
            </a:r>
          </a:p>
          <a:p>
            <a:pPr lvl="1">
              <a:lnSpc>
                <a:spcPct val="80000"/>
              </a:lnSpc>
            </a:pPr>
            <a:r>
              <a:rPr lang="en-US" sz="900" b="1" dirty="0" smtClean="0"/>
              <a:t>13</a:t>
            </a:r>
            <a:r>
              <a:rPr lang="en-US" sz="900" dirty="0" smtClean="0"/>
              <a:t> Upper-Middle Income (UMI) Countries (equal to 11.8% of the total and 61.9% of the UMI group). </a:t>
            </a:r>
            <a:r>
              <a:rPr lang="en-US" sz="500" dirty="0" smtClean="0"/>
              <a:t>Countries in this group with UHC: Argentina, Belarus, Bulgaria, Chile, Costa Rica, Croatia, Cuba, Lebanon, Serbia and Montenegro, Panama, Romania, South Africa, Venezuela.</a:t>
            </a:r>
          </a:p>
          <a:p>
            <a:pPr lvl="1">
              <a:lnSpc>
                <a:spcPct val="80000"/>
              </a:lnSpc>
            </a:pPr>
            <a:r>
              <a:rPr lang="en-US" sz="900" b="1" dirty="0" smtClean="0"/>
              <a:t>30 </a:t>
            </a:r>
            <a:r>
              <a:rPr lang="en-US" sz="900" dirty="0" smtClean="0"/>
              <a:t>High-Income (HI) Countries ( equal to 27.2% of the total and 93.75% of the HI group). </a:t>
            </a:r>
            <a:r>
              <a:rPr lang="en-US" sz="500" dirty="0" smtClean="0"/>
              <a:t>Countries in this group with UHC: Australia, Austria, Belgium, Canada, Czech Republic, Denmark, Estonia, Finland, France, Germany, Greece, Hungary, Iceland, Ireland, Italy, Japan, Korea, Luxembourg, Netherlands, New Zealand, Norway, Oman, Portugal, Slovakia, Slovenia, Spain, Sweden, Switzerland, United Kingdom, United States .</a:t>
            </a:r>
            <a:endParaRPr lang="en-US" sz="500" b="1" dirty="0" smtClean="0"/>
          </a:p>
          <a:p>
            <a:pPr eaLnBrk="1" hangingPunct="1">
              <a:lnSpc>
                <a:spcPct val="80000"/>
              </a:lnSpc>
            </a:pPr>
            <a:endParaRPr lang="en-US" sz="1700" dirty="0" smtClean="0"/>
          </a:p>
          <a:p>
            <a:pPr eaLnBrk="1" hangingPunct="1">
              <a:lnSpc>
                <a:spcPct val="80000"/>
              </a:lnSpc>
            </a:pPr>
            <a:endParaRPr lang="en-US" sz="1700" dirty="0" smtClean="0"/>
          </a:p>
          <a:p>
            <a:pPr eaLnBrk="1" hangingPunct="1">
              <a:lnSpc>
                <a:spcPct val="80000"/>
              </a:lnSpc>
            </a:pPr>
            <a:r>
              <a:rPr lang="en-US" sz="1700" dirty="0" smtClean="0"/>
              <a:t>Formal Health Coverage:</a:t>
            </a:r>
          </a:p>
          <a:p>
            <a:pPr lvl="1" eaLnBrk="1" hangingPunct="1">
              <a:lnSpc>
                <a:spcPct val="80000"/>
              </a:lnSpc>
            </a:pPr>
            <a:r>
              <a:rPr lang="en-US" sz="1400" dirty="0" smtClean="0"/>
              <a:t>“Measured in terms of the population </a:t>
            </a:r>
            <a:r>
              <a:rPr lang="en-US" sz="1400" i="1" dirty="0" smtClean="0"/>
              <a:t>formally </a:t>
            </a:r>
            <a:r>
              <a:rPr lang="en-US" sz="1400" dirty="0" smtClean="0"/>
              <a:t>covered by social health protection, e.g. under legislation, without reference being made to effective access to health services, quality of services or other dimensions of coverage” (ILO definition).</a:t>
            </a:r>
          </a:p>
          <a:p>
            <a:pPr lvl="1" eaLnBrk="1" hangingPunct="1">
              <a:lnSpc>
                <a:spcPct val="80000"/>
              </a:lnSpc>
            </a:pPr>
            <a:r>
              <a:rPr lang="en-US" sz="1400" dirty="0" smtClean="0"/>
              <a:t>Not always a reliable measure of access to services. </a:t>
            </a:r>
          </a:p>
          <a:p>
            <a:pPr eaLnBrk="1" hangingPunct="1">
              <a:lnSpc>
                <a:spcPct val="80000"/>
              </a:lnSpc>
            </a:pPr>
            <a:r>
              <a:rPr lang="en-US" sz="1700" dirty="0" smtClean="0"/>
              <a:t>Out-of-Pocket (OOP) Expenditure</a:t>
            </a:r>
            <a:r>
              <a:rPr lang="en-US" sz="1600" dirty="0" smtClean="0"/>
              <a:t>:</a:t>
            </a:r>
          </a:p>
          <a:p>
            <a:pPr lvl="1" eaLnBrk="1" hangingPunct="1">
              <a:lnSpc>
                <a:spcPct val="80000"/>
              </a:lnSpc>
            </a:pPr>
            <a:r>
              <a:rPr lang="en-US" sz="1400" dirty="0" smtClean="0"/>
              <a:t>OOP remains as a key financing mechanism for many low-income countries.</a:t>
            </a:r>
          </a:p>
          <a:p>
            <a:pPr lvl="1" eaLnBrk="1" hangingPunct="1">
              <a:lnSpc>
                <a:spcPct val="80000"/>
              </a:lnSpc>
            </a:pPr>
            <a:r>
              <a:rPr lang="en-US" sz="1400" dirty="0" smtClean="0"/>
              <a:t>Universal formal health coverage does not always mean low OOP (e.g. Tunisia has almost universal health coverage while its OOP is 45%).</a:t>
            </a:r>
          </a:p>
          <a:p>
            <a:pPr eaLnBrk="1" hangingPunct="1">
              <a:lnSpc>
                <a:spcPct val="80000"/>
              </a:lnSpc>
            </a:pPr>
            <a:endParaRPr lang="en-US" sz="800" dirty="0" smtClean="0"/>
          </a:p>
        </p:txBody>
      </p:sp>
      <p:sp>
        <p:nvSpPr>
          <p:cNvPr id="15872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F6E62B4E-4C86-4986-8D99-9C11AEE7C773}" type="slidenum">
              <a:rPr lang="en-US" sz="1200"/>
              <a:pPr algn="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5"/>
            <a:ext cx="81597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39863" y="3886200"/>
            <a:ext cx="67214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73025"/>
            <a:ext cx="2160587" cy="6053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73025"/>
            <a:ext cx="6329363" cy="6053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73025"/>
            <a:ext cx="8642350" cy="1085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1600200"/>
            <a:ext cx="42449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73025"/>
            <a:ext cx="8642350" cy="1085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9425" y="1600200"/>
            <a:ext cx="424497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9425" y="3938588"/>
            <a:ext cx="424497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42449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7"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9425" y="73025"/>
            <a:ext cx="8642350" cy="1085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79425" y="1600200"/>
            <a:ext cx="8642350" cy="4525963"/>
          </a:xfrm>
        </p:spPr>
        <p:txBody>
          <a:bodyPr/>
          <a:lstStyle/>
          <a:p>
            <a:pPr lvl="0"/>
            <a:endParaRPr lang="en-US" noProof="0" smtClean="0"/>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94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custDataLst>
              <p:tags r:id="rId17"/>
            </p:custDataLst>
          </p:nvPr>
        </p:nvSpPr>
        <p:spPr bwMode="auto">
          <a:xfrm>
            <a:off x="0" y="0"/>
            <a:ext cx="9601200" cy="1143000"/>
          </a:xfrm>
          <a:prstGeom prst="rect">
            <a:avLst/>
          </a:prstGeom>
          <a:gradFill rotWithShape="0">
            <a:gsLst>
              <a:gs pos="0">
                <a:schemeClr val="bg1"/>
              </a:gs>
              <a:gs pos="100000">
                <a:srgbClr val="1D7F67"/>
              </a:gs>
            </a:gsLst>
            <a:lin ang="0" scaled="1"/>
          </a:gradFill>
          <a:ln w="9525">
            <a:noFill/>
            <a:miter lim="800000"/>
            <a:headEnd/>
            <a:tailEnd/>
          </a:ln>
        </p:spPr>
        <p:txBody>
          <a:bodyPr wrap="none" anchor="ctr"/>
          <a:lstStyle/>
          <a:p>
            <a:pPr>
              <a:defRPr/>
            </a:pPr>
            <a:endParaRPr lang="en-US" b="1"/>
          </a:p>
        </p:txBody>
      </p:sp>
      <p:sp>
        <p:nvSpPr>
          <p:cNvPr id="1029" name="Rectangle 2"/>
          <p:cNvSpPr>
            <a:spLocks noGrp="1" noChangeArrowheads="1"/>
          </p:cNvSpPr>
          <p:nvPr>
            <p:ph type="title"/>
            <p:custDataLst>
              <p:tags r:id="rId18"/>
            </p:custDataLst>
          </p:nvPr>
        </p:nvSpPr>
        <p:spPr bwMode="auto">
          <a:xfrm>
            <a:off x="479425" y="73025"/>
            <a:ext cx="8642350" cy="1085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custDataLst>
              <p:tags r:id="rId19"/>
            </p:custDataLst>
          </p:nvPr>
        </p:nvSpPr>
        <p:spPr bwMode="auto">
          <a:xfrm>
            <a:off x="479425" y="1600200"/>
            <a:ext cx="86423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custDataLst>
              <p:tags r:id="rId20"/>
            </p:custDataLst>
          </p:nvPr>
        </p:nvSpPr>
        <p:spPr bwMode="auto">
          <a:xfrm>
            <a:off x="479425" y="6245225"/>
            <a:ext cx="2241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2" name="Rectangle 5"/>
          <p:cNvSpPr>
            <a:spLocks noGrp="1" noChangeArrowheads="1"/>
          </p:cNvSpPr>
          <p:nvPr>
            <p:ph type="ftr" sz="quarter" idx="3"/>
            <p:custDataLst>
              <p:tags r:id="rId21"/>
            </p:custDataLst>
          </p:nvPr>
        </p:nvSpPr>
        <p:spPr bwMode="auto">
          <a:xfrm>
            <a:off x="3279775" y="6245225"/>
            <a:ext cx="30416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3" name="Rectangle 6"/>
          <p:cNvSpPr>
            <a:spLocks noGrp="1" noChangeArrowheads="1"/>
          </p:cNvSpPr>
          <p:nvPr>
            <p:ph type="sldNum" sz="quarter" idx="4"/>
            <p:custDataLst>
              <p:tags r:id="rId22"/>
            </p:custDataLst>
          </p:nvPr>
        </p:nvSpPr>
        <p:spPr bwMode="auto">
          <a:xfrm>
            <a:off x="6880225" y="6324600"/>
            <a:ext cx="24923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pPr>
              <a:defRPr/>
            </a:pPr>
            <a:endParaRPr lang="en-GB"/>
          </a:p>
        </p:txBody>
      </p:sp>
      <p:pic>
        <p:nvPicPr>
          <p:cNvPr id="1034" name="Picture 45" descr="rf_logo with white background"/>
          <p:cNvPicPr>
            <a:picLocks noChangeAspect="1" noChangeArrowheads="1"/>
          </p:cNvPicPr>
          <p:nvPr userDrawn="1">
            <p:custDataLst>
              <p:tags r:id="rId23"/>
            </p:custDataLst>
          </p:nvPr>
        </p:nvPicPr>
        <p:blipFill>
          <a:blip r:embed="rId24" cstate="print">
            <a:clrChange>
              <a:clrFrom>
                <a:srgbClr val="FEFEFE"/>
              </a:clrFrom>
              <a:clrTo>
                <a:srgbClr val="FEFEFE">
                  <a:alpha val="0"/>
                </a:srgbClr>
              </a:clrTo>
            </a:clrChange>
          </a:blip>
          <a:srcRect/>
          <a:stretch>
            <a:fillRect/>
          </a:stretch>
        </p:blipFill>
        <p:spPr bwMode="auto">
          <a:xfrm>
            <a:off x="195263" y="152400"/>
            <a:ext cx="1208087" cy="457200"/>
          </a:xfrm>
          <a:prstGeom prst="rect">
            <a:avLst/>
          </a:prstGeom>
          <a:noFill/>
          <a:ln w="9525">
            <a:noFill/>
            <a:miter lim="800000"/>
            <a:headEnd/>
            <a:tailEnd/>
          </a:ln>
        </p:spPr>
      </p:pic>
      <p:graphicFrame>
        <p:nvGraphicFramePr>
          <p:cNvPr id="1026" name="Rectangle 23" hidden="1"/>
          <p:cNvGraphicFramePr>
            <a:graphicFrameLocks/>
          </p:cNvGraphicFramePr>
          <p:nvPr/>
        </p:nvGraphicFramePr>
        <p:xfrm>
          <a:off x="0" y="0"/>
          <a:ext cx="158750" cy="158750"/>
        </p:xfrm>
        <a:graphic>
          <a:graphicData uri="http://schemas.openxmlformats.org/presentationml/2006/ole">
            <p:oleObj spid="_x0000_s1026" r:id="rId25" imgW="0" imgH="0" progId="">
              <p:embed/>
            </p:oleObj>
          </a:graphicData>
        </a:graphic>
      </p:graphicFrame>
      <p:sp>
        <p:nvSpPr>
          <p:cNvPr id="1071" name="Text Box 47"/>
          <p:cNvSpPr txBox="1">
            <a:spLocks noChangeArrowheads="1"/>
          </p:cNvSpPr>
          <p:nvPr userDrawn="1"/>
        </p:nvSpPr>
        <p:spPr bwMode="auto">
          <a:xfrm>
            <a:off x="8966200" y="6629400"/>
            <a:ext cx="184150" cy="133350"/>
          </a:xfrm>
          <a:prstGeom prst="rect">
            <a:avLst/>
          </a:prstGeom>
          <a:noFill/>
          <a:ln w="9525" algn="ctr">
            <a:noFill/>
            <a:miter lim="800000"/>
            <a:headEnd/>
            <a:tailEnd/>
          </a:ln>
          <a:effectLst/>
        </p:spPr>
        <p:txBody>
          <a:bodyPr wrap="none" lIns="0" tIns="0" rIns="0" bIns="0"/>
          <a:lstStyle/>
          <a:p>
            <a:pPr algn="r">
              <a:defRPr/>
            </a:pPr>
            <a:fld id="{D8F24D54-CFFB-44FA-BE7A-565521ADE833}" type="slidenum">
              <a:rPr lang="en-US" sz="900">
                <a:cs typeface="Arial" charset="0"/>
              </a:rPr>
              <a:pPr algn="r">
                <a:defRPr/>
              </a:pPr>
              <a:t>‹#›</a:t>
            </a:fld>
            <a:endParaRPr lang="en-US" sz="900">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2400">
          <a:solidFill>
            <a:schemeClr val="tx2"/>
          </a:solidFill>
          <a:latin typeface="+mj-lt"/>
          <a:ea typeface="+mj-ea"/>
          <a:cs typeface="+mj-cs"/>
        </a:defRPr>
      </a:lvl1pPr>
      <a:lvl2pPr algn="ctr" rtl="0" eaLnBrk="0" fontAlgn="base" hangingPunct="0">
        <a:lnSpc>
          <a:spcPct val="90000"/>
        </a:lnSpc>
        <a:spcBef>
          <a:spcPct val="0"/>
        </a:spcBef>
        <a:spcAft>
          <a:spcPct val="0"/>
        </a:spcAft>
        <a:defRPr sz="2400">
          <a:solidFill>
            <a:schemeClr val="tx2"/>
          </a:solidFill>
          <a:latin typeface="Arial" charset="0"/>
        </a:defRPr>
      </a:lvl2pPr>
      <a:lvl3pPr algn="ctr" rtl="0" eaLnBrk="0" fontAlgn="base" hangingPunct="0">
        <a:lnSpc>
          <a:spcPct val="90000"/>
        </a:lnSpc>
        <a:spcBef>
          <a:spcPct val="0"/>
        </a:spcBef>
        <a:spcAft>
          <a:spcPct val="0"/>
        </a:spcAft>
        <a:defRPr sz="2400">
          <a:solidFill>
            <a:schemeClr val="tx2"/>
          </a:solidFill>
          <a:latin typeface="Arial" charset="0"/>
        </a:defRPr>
      </a:lvl3pPr>
      <a:lvl4pPr algn="ctr" rtl="0" eaLnBrk="0" fontAlgn="base" hangingPunct="0">
        <a:lnSpc>
          <a:spcPct val="90000"/>
        </a:lnSpc>
        <a:spcBef>
          <a:spcPct val="0"/>
        </a:spcBef>
        <a:spcAft>
          <a:spcPct val="0"/>
        </a:spcAft>
        <a:defRPr sz="2400">
          <a:solidFill>
            <a:schemeClr val="tx2"/>
          </a:solidFill>
          <a:latin typeface="Arial" charset="0"/>
        </a:defRPr>
      </a:lvl4pPr>
      <a:lvl5pPr algn="ctr" rtl="0" eaLnBrk="0" fontAlgn="base" hangingPunct="0">
        <a:lnSpc>
          <a:spcPct val="90000"/>
        </a:lnSpc>
        <a:spcBef>
          <a:spcPct val="0"/>
        </a:spcBef>
        <a:spcAft>
          <a:spcPct val="0"/>
        </a:spcAft>
        <a:defRPr sz="2400">
          <a:solidFill>
            <a:schemeClr val="tx2"/>
          </a:solidFill>
          <a:latin typeface="Arial" charset="0"/>
        </a:defRPr>
      </a:lvl5pPr>
      <a:lvl6pPr marL="457200" algn="ctr" rtl="0" fontAlgn="base">
        <a:lnSpc>
          <a:spcPct val="90000"/>
        </a:lnSpc>
        <a:spcBef>
          <a:spcPct val="0"/>
        </a:spcBef>
        <a:spcAft>
          <a:spcPct val="0"/>
        </a:spcAft>
        <a:defRPr sz="2400">
          <a:solidFill>
            <a:schemeClr val="tx2"/>
          </a:solidFill>
          <a:latin typeface="Arial" charset="0"/>
        </a:defRPr>
      </a:lvl6pPr>
      <a:lvl7pPr marL="914400" algn="ctr" rtl="0" fontAlgn="base">
        <a:lnSpc>
          <a:spcPct val="90000"/>
        </a:lnSpc>
        <a:spcBef>
          <a:spcPct val="0"/>
        </a:spcBef>
        <a:spcAft>
          <a:spcPct val="0"/>
        </a:spcAft>
        <a:defRPr sz="2400">
          <a:solidFill>
            <a:schemeClr val="tx2"/>
          </a:solidFill>
          <a:latin typeface="Arial" charset="0"/>
        </a:defRPr>
      </a:lvl7pPr>
      <a:lvl8pPr marL="1371600" algn="ctr" rtl="0" fontAlgn="base">
        <a:lnSpc>
          <a:spcPct val="90000"/>
        </a:lnSpc>
        <a:spcBef>
          <a:spcPct val="0"/>
        </a:spcBef>
        <a:spcAft>
          <a:spcPct val="0"/>
        </a:spcAft>
        <a:defRPr sz="2400">
          <a:solidFill>
            <a:schemeClr val="tx2"/>
          </a:solidFill>
          <a:latin typeface="Arial" charset="0"/>
        </a:defRPr>
      </a:lvl8pPr>
      <a:lvl9pPr marL="1828800" algn="ctr" rtl="0" fontAlgn="base">
        <a:lnSpc>
          <a:spcPct val="90000"/>
        </a:lnSpc>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52.xml"/><Relationship Id="rId7" Type="http://schemas.openxmlformats.org/officeDocument/2006/relationships/notesSlide" Target="../notesSlides/notesSlide1.xml"/><Relationship Id="rId2" Type="http://schemas.openxmlformats.org/officeDocument/2006/relationships/tags" Target="../tags/tag51.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54.xml"/><Relationship Id="rId10" Type="http://schemas.openxmlformats.org/officeDocument/2006/relationships/image" Target="../media/image1.jpeg"/><Relationship Id="rId4" Type="http://schemas.openxmlformats.org/officeDocument/2006/relationships/tags" Target="../tags/tag53.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oleObject" Target="../embeddings/oleObject3.bin"/><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notesSlide" Target="../notesSlides/notesSlide10.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chart" Target="../charts/chart3.xml"/><Relationship Id="rId1" Type="http://schemas.openxmlformats.org/officeDocument/2006/relationships/vmlDrawing" Target="../drawings/vmlDrawing4.v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slideLayout" Target="../slideLayouts/slideLayout6.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image" Target="../media/image16.jpeg"/><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hyperlink" Target="https://www.cia.gov/library/publications/the-world-factbook/graphics/flags/large/gh-lgflag.gif" TargetMode="External"/><Relationship Id="rId30"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 Type="http://schemas.openxmlformats.org/officeDocument/2006/relationships/tags" Target="../tags/tag81.xml"/><Relationship Id="rId21" Type="http://schemas.openxmlformats.org/officeDocument/2006/relationships/tags" Target="../tags/tag99.xml"/><Relationship Id="rId34" Type="http://schemas.openxmlformats.org/officeDocument/2006/relationships/oleObject" Target="../embeddings/oleObject5.bin"/><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notesSlide" Target="../notesSlides/notesSlide11.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1" Type="http://schemas.openxmlformats.org/officeDocument/2006/relationships/vmlDrawing" Target="../drawings/vmlDrawing5.v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slideLayout" Target="../slideLayouts/slideLayout6.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oleObject" Target="../embeddings/oleObject7.bin"/><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image" Target="../media/image20.jpeg"/><Relationship Id="rId3" Type="http://schemas.openxmlformats.org/officeDocument/2006/relationships/tags" Target="../tags/tag111.xml"/><Relationship Id="rId21" Type="http://schemas.openxmlformats.org/officeDocument/2006/relationships/tags" Target="../tags/tag129.xml"/><Relationship Id="rId34" Type="http://schemas.openxmlformats.org/officeDocument/2006/relationships/slideLayout" Target="../slideLayouts/slideLayout6.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hyperlink" Target="http://qldfutsal.sportzvault.com/files/31163/images/New%20Folder/Michael/thailand%20flag.png" TargetMode="Externa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vmlDrawing" Target="../drawings/vmlDrawing6.v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oleObject" Target="../embeddings/oleObject9.bin"/><Relationship Id="rId40" Type="http://schemas.openxmlformats.org/officeDocument/2006/relationships/chart" Target="../charts/chart4.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oleObject" Target="../embeddings/oleObject8.bin"/><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tags" Target="../tags/tag179.xml"/><Relationship Id="rId21" Type="http://schemas.openxmlformats.org/officeDocument/2006/relationships/tags" Target="../tags/tag161.xml"/><Relationship Id="rId34" Type="http://schemas.openxmlformats.org/officeDocument/2006/relationships/tags" Target="../tags/tag174.xml"/><Relationship Id="rId42" Type="http://schemas.openxmlformats.org/officeDocument/2006/relationships/notesSlide" Target="../notesSlides/notesSlide14.xml"/><Relationship Id="rId47" Type="http://schemas.openxmlformats.org/officeDocument/2006/relationships/image" Target="../media/image23.png"/><Relationship Id="rId50" Type="http://schemas.openxmlformats.org/officeDocument/2006/relationships/image" Target="../media/image26.gif"/><Relationship Id="rId55" Type="http://schemas.openxmlformats.org/officeDocument/2006/relationships/hyperlink" Target="http://upload.wikimedia.org/wikipedia/commons/6/6d/Japan_flag_-_variant.png" TargetMode="External"/><Relationship Id="rId7" Type="http://schemas.openxmlformats.org/officeDocument/2006/relationships/tags" Target="../tags/tag14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41" Type="http://schemas.openxmlformats.org/officeDocument/2006/relationships/slideLayout" Target="../slideLayouts/slideLayout7.xml"/><Relationship Id="rId54" Type="http://schemas.openxmlformats.org/officeDocument/2006/relationships/image" Target="../media/image28.jpeg"/><Relationship Id="rId62" Type="http://schemas.openxmlformats.org/officeDocument/2006/relationships/image" Target="../media/image35.png"/><Relationship Id="rId1" Type="http://schemas.openxmlformats.org/officeDocument/2006/relationships/vmlDrawing" Target="../drawings/vmlDrawing7.v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tags" Target="../tags/tag177.xml"/><Relationship Id="rId40" Type="http://schemas.openxmlformats.org/officeDocument/2006/relationships/tags" Target="../tags/tag180.xml"/><Relationship Id="rId45" Type="http://schemas.openxmlformats.org/officeDocument/2006/relationships/oleObject" Target="../embeddings/oleObject10.bin"/><Relationship Id="rId53" Type="http://schemas.openxmlformats.org/officeDocument/2006/relationships/hyperlink" Target="http://media.battlestarwiki.org/images/thumb/c/c3/Flag_of_France.svg/640px-Flag_of_France.svg.png" TargetMode="External"/><Relationship Id="rId58" Type="http://schemas.openxmlformats.org/officeDocument/2006/relationships/image" Target="../media/image31.png"/><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tags" Target="../tags/tag176.xml"/><Relationship Id="rId49" Type="http://schemas.openxmlformats.org/officeDocument/2006/relationships/image" Target="../media/image25.jpeg"/><Relationship Id="rId57" Type="http://schemas.openxmlformats.org/officeDocument/2006/relationships/image" Target="../media/image30.png"/><Relationship Id="rId61" Type="http://schemas.openxmlformats.org/officeDocument/2006/relationships/image" Target="../media/image34.png"/><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4" Type="http://schemas.openxmlformats.org/officeDocument/2006/relationships/image" Target="../media/image22.jpeg"/><Relationship Id="rId52" Type="http://schemas.openxmlformats.org/officeDocument/2006/relationships/image" Target="../media/image27.png"/><Relationship Id="rId60" Type="http://schemas.openxmlformats.org/officeDocument/2006/relationships/image" Target="../media/image33.png"/><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tags" Target="../tags/tag175.xml"/><Relationship Id="rId43" Type="http://schemas.openxmlformats.org/officeDocument/2006/relationships/hyperlink" Target="http://www.bamako2008.org/" TargetMode="External"/><Relationship Id="rId48" Type="http://schemas.openxmlformats.org/officeDocument/2006/relationships/image" Target="../media/image24.jpeg"/><Relationship Id="rId56" Type="http://schemas.openxmlformats.org/officeDocument/2006/relationships/image" Target="../media/image29.png"/><Relationship Id="rId8" Type="http://schemas.openxmlformats.org/officeDocument/2006/relationships/tags" Target="../tags/tag148.xml"/><Relationship Id="rId51" Type="http://schemas.openxmlformats.org/officeDocument/2006/relationships/hyperlink" Target="http://images1.wikia.nocookie.net/anime/en/images/c/cf/Flag_of_Canada.svg" TargetMode="External"/><Relationship Id="rId3" Type="http://schemas.openxmlformats.org/officeDocument/2006/relationships/tags" Target="../tags/tag143.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tags" Target="../tags/tag178.xml"/><Relationship Id="rId46" Type="http://schemas.openxmlformats.org/officeDocument/2006/relationships/oleObject" Target="../embeddings/oleObject11.bin"/><Relationship Id="rId5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36.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media.battlestarwiki.org/images/thumb/c/c3/Flag_of_France.svg/640px-Flag_of_France.svg.png" TargetMode="External"/><Relationship Id="rId5" Type="http://schemas.openxmlformats.org/officeDocument/2006/relationships/image" Target="../media/image29.png"/><Relationship Id="rId4" Type="http://schemas.openxmlformats.org/officeDocument/2006/relationships/hyperlink" Target="http://upload.wikimedia.org/wikipedia/commons/6/6d/Japan_flag_-_variant.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Office_Excel_97-2003_Worksheet2.xl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Microsoft_Office_Excel_97-2003_Worksheet1.xls"/><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58750" cy="158750"/>
        </p:xfrm>
        <a:graphic>
          <a:graphicData uri="http://schemas.openxmlformats.org/presentationml/2006/ole">
            <p:oleObj spid="_x0000_s2050" r:id="rId8" imgW="0" imgH="0" progId="">
              <p:embed/>
            </p:oleObj>
          </a:graphicData>
        </a:graphic>
      </p:graphicFrame>
      <p:pic>
        <p:nvPicPr>
          <p:cNvPr id="2051" name="Picture 3" descr="2113-12 crystalize &amp; pointillize"/>
          <p:cNvPicPr>
            <a:picLocks noChangeAspect="1" noChangeArrowheads="1"/>
          </p:cNvPicPr>
          <p:nvPr>
            <p:custDataLst>
              <p:tags r:id="rId2"/>
            </p:custDataLst>
          </p:nvPr>
        </p:nvPicPr>
        <p:blipFill>
          <a:blip r:embed="rId9" cstate="print"/>
          <a:srcRect/>
          <a:stretch>
            <a:fillRect/>
          </a:stretch>
        </p:blipFill>
        <p:spPr bwMode="auto">
          <a:xfrm>
            <a:off x="0" y="762000"/>
            <a:ext cx="9601200" cy="6096000"/>
          </a:xfrm>
          <a:prstGeom prst="rect">
            <a:avLst/>
          </a:prstGeom>
          <a:noFill/>
          <a:ln w="9525">
            <a:noFill/>
            <a:miter lim="800000"/>
            <a:headEnd/>
            <a:tailEnd/>
          </a:ln>
        </p:spPr>
      </p:pic>
      <p:sp>
        <p:nvSpPr>
          <p:cNvPr id="2052" name="Rectangle 4"/>
          <p:cNvSpPr>
            <a:spLocks noChangeArrowheads="1"/>
          </p:cNvSpPr>
          <p:nvPr>
            <p:custDataLst>
              <p:tags r:id="rId3"/>
            </p:custDataLst>
          </p:nvPr>
        </p:nvSpPr>
        <p:spPr bwMode="auto">
          <a:xfrm>
            <a:off x="0" y="0"/>
            <a:ext cx="9601200" cy="1143000"/>
          </a:xfrm>
          <a:prstGeom prst="rect">
            <a:avLst/>
          </a:prstGeom>
          <a:gradFill rotWithShape="0">
            <a:gsLst>
              <a:gs pos="0">
                <a:schemeClr val="bg1"/>
              </a:gs>
              <a:gs pos="100000">
                <a:srgbClr val="1D7F67"/>
              </a:gs>
            </a:gsLst>
            <a:lin ang="0" scaled="1"/>
          </a:gradFill>
          <a:ln w="9525">
            <a:noFill/>
            <a:miter lim="800000"/>
            <a:headEnd/>
            <a:tailEnd/>
          </a:ln>
        </p:spPr>
        <p:txBody>
          <a:bodyPr wrap="none" anchor="ctr"/>
          <a:lstStyle/>
          <a:p>
            <a:endParaRPr lang="en-US" dirty="0"/>
          </a:p>
        </p:txBody>
      </p:sp>
      <p:pic>
        <p:nvPicPr>
          <p:cNvPr id="2053" name="Picture 5" descr="rf_logo with white background"/>
          <p:cNvPicPr>
            <a:picLocks noChangeAspect="1" noChangeArrowheads="1"/>
          </p:cNvPicPr>
          <p:nvPr>
            <p:custDataLst>
              <p:tags r:id="rId4"/>
            </p:custDataLst>
          </p:nvPr>
        </p:nvPicPr>
        <p:blipFill>
          <a:blip r:embed="rId10" cstate="print">
            <a:clrChange>
              <a:clrFrom>
                <a:srgbClr val="FEFEFE"/>
              </a:clrFrom>
              <a:clrTo>
                <a:srgbClr val="FEFEFE">
                  <a:alpha val="0"/>
                </a:srgbClr>
              </a:clrTo>
            </a:clrChange>
          </a:blip>
          <a:srcRect/>
          <a:stretch>
            <a:fillRect/>
          </a:stretch>
        </p:blipFill>
        <p:spPr bwMode="auto">
          <a:xfrm>
            <a:off x="152400" y="123825"/>
            <a:ext cx="2462213" cy="933450"/>
          </a:xfrm>
          <a:prstGeom prst="rect">
            <a:avLst/>
          </a:prstGeom>
          <a:noFill/>
          <a:ln w="9525">
            <a:noFill/>
            <a:miter lim="800000"/>
            <a:headEnd/>
            <a:tailEnd/>
          </a:ln>
        </p:spPr>
      </p:pic>
      <p:sp>
        <p:nvSpPr>
          <p:cNvPr id="2054" name="Rectangle 6"/>
          <p:cNvSpPr>
            <a:spLocks noChangeArrowheads="1"/>
          </p:cNvSpPr>
          <p:nvPr>
            <p:custDataLst>
              <p:tags r:id="rId5"/>
            </p:custDataLst>
          </p:nvPr>
        </p:nvSpPr>
        <p:spPr bwMode="auto">
          <a:xfrm>
            <a:off x="461963" y="1894122"/>
            <a:ext cx="8482012" cy="1143000"/>
          </a:xfrm>
          <a:prstGeom prst="rect">
            <a:avLst/>
          </a:prstGeom>
          <a:noFill/>
          <a:ln w="9525">
            <a:noFill/>
            <a:miter lim="800000"/>
            <a:headEnd/>
            <a:tailEnd/>
          </a:ln>
        </p:spPr>
        <p:txBody>
          <a:bodyPr/>
          <a:lstStyle/>
          <a:p>
            <a:pPr lvl="0"/>
            <a:r>
              <a:rPr lang="es-ES_tradnl" sz="4400" b="1" dirty="0" smtClean="0">
                <a:solidFill>
                  <a:schemeClr val="bg1"/>
                </a:solidFill>
              </a:rPr>
              <a:t>Cobertura universal de salud: nueva frontera en salud global</a:t>
            </a:r>
            <a:endParaRPr lang="en-US" sz="4400" dirty="0" smtClean="0">
              <a:solidFill>
                <a:schemeClr val="bg1"/>
              </a:solidFill>
            </a:endParaRPr>
          </a:p>
          <a:p>
            <a:pPr eaLnBrk="0" hangingPunct="0">
              <a:lnSpc>
                <a:spcPts val="4300"/>
              </a:lnSpc>
            </a:pPr>
            <a:r>
              <a:rPr lang="en-US" sz="3200" b="1" dirty="0">
                <a:solidFill>
                  <a:schemeClr val="bg1"/>
                </a:solidFill>
              </a:rPr>
              <a:t/>
            </a:r>
            <a:br>
              <a:rPr lang="en-US" sz="3200" b="1" dirty="0">
                <a:solidFill>
                  <a:schemeClr val="bg1"/>
                </a:solidFill>
              </a:rPr>
            </a:br>
            <a:r>
              <a:rPr lang="en-US" sz="2400" dirty="0" smtClean="0">
                <a:solidFill>
                  <a:schemeClr val="bg1"/>
                </a:solidFill>
              </a:rPr>
              <a:t> Ariel Pablos-Mendez</a:t>
            </a:r>
          </a:p>
          <a:p>
            <a:pPr eaLnBrk="0" hangingPunct="0">
              <a:lnSpc>
                <a:spcPts val="4300"/>
              </a:lnSpc>
            </a:pPr>
            <a:r>
              <a:rPr lang="en-US" sz="2400" dirty="0" smtClean="0">
                <a:solidFill>
                  <a:schemeClr val="bg1"/>
                </a:solidFill>
              </a:rPr>
              <a:t> </a:t>
            </a:r>
          </a:p>
          <a:p>
            <a:pPr eaLnBrk="0" hangingPunct="0">
              <a:lnSpc>
                <a:spcPts val="4300"/>
              </a:lnSpc>
            </a:pPr>
            <a:r>
              <a:rPr lang="en-US" sz="3200" i="1" dirty="0" err="1" smtClean="0">
                <a:solidFill>
                  <a:schemeClr val="bg1"/>
                </a:solidFill>
              </a:rPr>
              <a:t>Conferencia</a:t>
            </a:r>
            <a:r>
              <a:rPr lang="en-US" sz="3200" i="1" dirty="0" smtClean="0">
                <a:solidFill>
                  <a:schemeClr val="bg1"/>
                </a:solidFill>
              </a:rPr>
              <a:t> regional </a:t>
            </a:r>
            <a:r>
              <a:rPr lang="en-US" sz="3200" i="1" dirty="0" err="1" smtClean="0">
                <a:solidFill>
                  <a:schemeClr val="bg1"/>
                </a:solidFill>
              </a:rPr>
              <a:t>sobre</a:t>
            </a:r>
            <a:r>
              <a:rPr lang="en-US" sz="3200" i="1" dirty="0" smtClean="0">
                <a:solidFill>
                  <a:schemeClr val="bg1"/>
                </a:solidFill>
              </a:rPr>
              <a:t> la </a:t>
            </a:r>
            <a:r>
              <a:rPr lang="en-US" sz="3200" i="1" dirty="0" err="1" smtClean="0">
                <a:solidFill>
                  <a:schemeClr val="bg1"/>
                </a:solidFill>
              </a:rPr>
              <a:t>Mujer</a:t>
            </a:r>
            <a:r>
              <a:rPr lang="en-US" sz="1800" b="1" dirty="0">
                <a:solidFill>
                  <a:schemeClr val="bg1"/>
                </a:solidFill>
              </a:rPr>
              <a:t/>
            </a:r>
            <a:br>
              <a:rPr lang="en-US" sz="1800" b="1" dirty="0">
                <a:solidFill>
                  <a:schemeClr val="bg1"/>
                </a:solidFill>
              </a:rPr>
            </a:br>
            <a:r>
              <a:rPr lang="en-US" sz="2000" b="1" i="1" dirty="0" smtClean="0">
                <a:solidFill>
                  <a:schemeClr val="bg1"/>
                </a:solidFill>
              </a:rPr>
              <a:t>Julio 15, 2010</a:t>
            </a:r>
            <a:r>
              <a:rPr lang="en-US" sz="2800" b="1" i="1" dirty="0">
                <a:solidFill>
                  <a:schemeClr val="bg1"/>
                </a:solidFill>
              </a:rPr>
              <a:t/>
            </a:r>
            <a:br>
              <a:rPr lang="en-US" sz="2800" b="1" i="1" dirty="0">
                <a:solidFill>
                  <a:schemeClr val="bg1"/>
                </a:solidFill>
              </a:rPr>
            </a:br>
            <a:endParaRPr lang="en-US" sz="28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idx="4294967295"/>
          </p:nvPr>
        </p:nvSpPr>
        <p:spPr>
          <a:xfrm>
            <a:off x="479425" y="30163"/>
            <a:ext cx="8642350" cy="1085850"/>
          </a:xfrm>
        </p:spPr>
        <p:txBody>
          <a:bodyPr/>
          <a:lstStyle/>
          <a:p>
            <a:r>
              <a:rPr lang="en-US" b="1" dirty="0" smtClean="0"/>
              <a:t>The Economic Transition of Health</a:t>
            </a:r>
          </a:p>
        </p:txBody>
      </p:sp>
      <p:sp>
        <p:nvSpPr>
          <p:cNvPr id="508931" name="Rectangle 3"/>
          <p:cNvSpPr>
            <a:spLocks noGrp="1" noChangeArrowheads="1"/>
          </p:cNvSpPr>
          <p:nvPr>
            <p:ph type="body" idx="4294967295"/>
          </p:nvPr>
        </p:nvSpPr>
        <p:spPr>
          <a:xfrm>
            <a:off x="407987" y="1316038"/>
            <a:ext cx="8968241" cy="4967287"/>
          </a:xfrm>
        </p:spPr>
        <p:txBody>
          <a:bodyPr/>
          <a:lstStyle/>
          <a:p>
            <a:pPr>
              <a:spcBef>
                <a:spcPct val="75000"/>
              </a:spcBef>
            </a:pPr>
            <a:r>
              <a:rPr lang="en-US" sz="2000" b="1" dirty="0" smtClean="0"/>
              <a:t>Health spending is growing fast</a:t>
            </a:r>
            <a:r>
              <a:rPr lang="en-US" sz="2000" dirty="0" smtClean="0"/>
              <a:t>, driven by economic development in the last 25 years and is likely to accelerate by 2020 and 2050.</a:t>
            </a:r>
          </a:p>
          <a:p>
            <a:pPr>
              <a:spcBef>
                <a:spcPct val="75000"/>
              </a:spcBef>
            </a:pPr>
            <a:r>
              <a:rPr lang="en-US" sz="2000" dirty="0" smtClean="0"/>
              <a:t>In most low-income countries the default growth is </a:t>
            </a:r>
            <a:r>
              <a:rPr lang="en-US" sz="2000" b="1" dirty="0" smtClean="0"/>
              <a:t>private, out-of-pocket</a:t>
            </a:r>
            <a:r>
              <a:rPr lang="en-US" sz="2000" dirty="0" smtClean="0"/>
              <a:t> (</a:t>
            </a:r>
            <a:r>
              <a:rPr lang="en-US" sz="2000" b="1" dirty="0" smtClean="0"/>
              <a:t>50-80%</a:t>
            </a:r>
            <a:r>
              <a:rPr lang="en-US" sz="2000" dirty="0" smtClean="0"/>
              <a:t> vs. 10% in richer countries), which is inefficient &amp; regressive.</a:t>
            </a:r>
          </a:p>
          <a:p>
            <a:pPr>
              <a:spcBef>
                <a:spcPct val="75000"/>
              </a:spcBef>
            </a:pPr>
            <a:r>
              <a:rPr lang="en-US" sz="2000" dirty="0" smtClean="0"/>
              <a:t>As a result of uncontrollable inflation, millions of families are facing impoverishing </a:t>
            </a:r>
            <a:r>
              <a:rPr lang="en-US" sz="2000" b="1" dirty="0" smtClean="0"/>
              <a:t>catastrophic health expenditures,</a:t>
            </a:r>
            <a:r>
              <a:rPr lang="en-US" sz="2000" dirty="0" smtClean="0"/>
              <a:t> even as the burden of disease declines. </a:t>
            </a:r>
          </a:p>
          <a:p>
            <a:pPr>
              <a:spcBef>
                <a:spcPct val="75000"/>
              </a:spcBef>
            </a:pPr>
            <a:r>
              <a:rPr lang="en-US" sz="2000" dirty="0" smtClean="0"/>
              <a:t>If THE grows as predicted (relatively insensitive to government budget-control or ODA), it is </a:t>
            </a:r>
            <a:r>
              <a:rPr lang="en-US" sz="2000" b="1" dirty="0" smtClean="0"/>
              <a:t>better to focus on improving HS performance and pre-paid, risk pooling </a:t>
            </a:r>
            <a:r>
              <a:rPr lang="en-US" sz="2000" dirty="0" smtClean="0"/>
              <a:t>[UHC probably easier at 5% than 15% GDP].</a:t>
            </a:r>
          </a:p>
          <a:p>
            <a:pPr>
              <a:spcBef>
                <a:spcPct val="75000"/>
              </a:spcBef>
            </a:pPr>
            <a:r>
              <a:rPr lang="en-US" sz="2000" dirty="0" smtClean="0"/>
              <a:t>UHC is about </a:t>
            </a:r>
            <a:r>
              <a:rPr lang="en-US" sz="2000" b="1" dirty="0" smtClean="0"/>
              <a:t>national stewardship</a:t>
            </a:r>
            <a:r>
              <a:rPr lang="en-US" sz="2000" dirty="0" smtClean="0"/>
              <a:t> &amp; </a:t>
            </a:r>
            <a:r>
              <a:rPr lang="en-US" sz="2000" b="1" dirty="0" smtClean="0"/>
              <a:t>reorganizing domestic health finance</a:t>
            </a:r>
            <a:r>
              <a:rPr lang="en-US" sz="2000" dirty="0" smtClean="0"/>
              <a:t>, but requires both </a:t>
            </a:r>
            <a:r>
              <a:rPr lang="en-US" sz="2000" b="1" dirty="0" smtClean="0"/>
              <a:t>new</a:t>
            </a:r>
            <a:r>
              <a:rPr lang="en-US" sz="2000" dirty="0" smtClean="0"/>
              <a:t> </a:t>
            </a:r>
            <a:r>
              <a:rPr lang="en-US" sz="2000" b="1" dirty="0" smtClean="0"/>
              <a:t>country capacity and international support – </a:t>
            </a:r>
            <a:r>
              <a:rPr lang="en-US" sz="2000" dirty="0" smtClean="0"/>
              <a:t>including new economic research and guidance.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animEffect transition="in" filter="dissolve">
                                      <p:cBhvr>
                                        <p:cTn id="7" dur="500"/>
                                        <p:tgtEl>
                                          <p:spTgt spid="508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8931">
                                            <p:txEl>
                                              <p:pRg st="1" end="1"/>
                                            </p:txEl>
                                          </p:spTgt>
                                        </p:tgtEl>
                                        <p:attrNameLst>
                                          <p:attrName>style.visibility</p:attrName>
                                        </p:attrNameLst>
                                      </p:cBhvr>
                                      <p:to>
                                        <p:strVal val="visible"/>
                                      </p:to>
                                    </p:set>
                                    <p:animEffect transition="in" filter="dissolve">
                                      <p:cBhvr>
                                        <p:cTn id="12" dur="500"/>
                                        <p:tgtEl>
                                          <p:spTgt spid="508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8931">
                                            <p:txEl>
                                              <p:pRg st="2" end="2"/>
                                            </p:txEl>
                                          </p:spTgt>
                                        </p:tgtEl>
                                        <p:attrNameLst>
                                          <p:attrName>style.visibility</p:attrName>
                                        </p:attrNameLst>
                                      </p:cBhvr>
                                      <p:to>
                                        <p:strVal val="visible"/>
                                      </p:to>
                                    </p:set>
                                    <p:animEffect transition="in" filter="dissolve">
                                      <p:cBhvr>
                                        <p:cTn id="17" dur="500"/>
                                        <p:tgtEl>
                                          <p:spTgt spid="508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8931">
                                            <p:txEl>
                                              <p:pRg st="3" end="3"/>
                                            </p:txEl>
                                          </p:spTgt>
                                        </p:tgtEl>
                                        <p:attrNameLst>
                                          <p:attrName>style.visibility</p:attrName>
                                        </p:attrNameLst>
                                      </p:cBhvr>
                                      <p:to>
                                        <p:strVal val="visible"/>
                                      </p:to>
                                    </p:set>
                                    <p:animEffect transition="in" filter="dissolve">
                                      <p:cBhvr>
                                        <p:cTn id="22" dur="500"/>
                                        <p:tgtEl>
                                          <p:spTgt spid="508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8931">
                                            <p:txEl>
                                              <p:pRg st="4" end="4"/>
                                            </p:txEl>
                                          </p:spTgt>
                                        </p:tgtEl>
                                        <p:attrNameLst>
                                          <p:attrName>style.visibility</p:attrName>
                                        </p:attrNameLst>
                                      </p:cBhvr>
                                      <p:to>
                                        <p:strVal val="visible"/>
                                      </p:to>
                                    </p:set>
                                    <p:animEffect transition="in" filter="dissolve">
                                      <p:cBhvr>
                                        <p:cTn id="27" dur="500"/>
                                        <p:tgtEl>
                                          <p:spTgt spid="508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
          <p:cNvSpPr>
            <a:spLocks noChangeArrowheads="1"/>
          </p:cNvSpPr>
          <p:nvPr/>
        </p:nvSpPr>
        <p:spPr bwMode="auto">
          <a:xfrm>
            <a:off x="0" y="285750"/>
            <a:ext cx="9601200" cy="3492500"/>
          </a:xfrm>
          <a:prstGeom prst="rect">
            <a:avLst/>
          </a:prstGeom>
          <a:solidFill>
            <a:schemeClr val="bg1"/>
          </a:solidFill>
          <a:ln w="9525" algn="ctr">
            <a:noFill/>
            <a:round/>
            <a:headEnd/>
            <a:tailEnd/>
          </a:ln>
        </p:spPr>
        <p:txBody>
          <a:bodyPr/>
          <a:lstStyle/>
          <a:p>
            <a:pPr algn="ctr"/>
            <a:endParaRPr lang="en-US" b="1"/>
          </a:p>
        </p:txBody>
      </p:sp>
      <p:pic>
        <p:nvPicPr>
          <p:cNvPr id="157698" name="Picture 1" descr="SDXTMPPPT01.emf"/>
          <p:cNvPicPr>
            <a:picLocks/>
          </p:cNvPicPr>
          <p:nvPr/>
        </p:nvPicPr>
        <p:blipFill>
          <a:blip r:embed="rId3" cstate="print"/>
          <a:srcRect/>
          <a:stretch>
            <a:fillRect/>
          </a:stretch>
        </p:blipFill>
        <p:spPr bwMode="auto">
          <a:xfrm>
            <a:off x="160338" y="596900"/>
            <a:ext cx="9280525" cy="6096000"/>
          </a:xfrm>
          <a:prstGeom prst="rect">
            <a:avLst/>
          </a:prstGeom>
          <a:noFill/>
          <a:ln w="9525">
            <a:noFill/>
            <a:miter lim="800000"/>
            <a:headEnd/>
            <a:tailEnd/>
          </a:ln>
        </p:spPr>
      </p:pic>
      <p:sp>
        <p:nvSpPr>
          <p:cNvPr id="3" name="TextBox 2"/>
          <p:cNvSpPr txBox="1"/>
          <p:nvPr/>
        </p:nvSpPr>
        <p:spPr>
          <a:xfrm>
            <a:off x="0" y="0"/>
            <a:ext cx="9601200" cy="555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20000"/>
              </a:lnSpc>
              <a:defRPr/>
            </a:pPr>
            <a:r>
              <a:rPr lang="en-US" sz="2400" dirty="0">
                <a:solidFill>
                  <a:schemeClr val="bg1"/>
                </a:solidFill>
              </a:rPr>
              <a:t>UNIVERSAL COVERAGE: a new frontier for global health</a:t>
            </a:r>
            <a:endParaRPr lang="en-US" sz="2400" i="1" dirty="0">
              <a:solidFill>
                <a:schemeClr val="bg1"/>
              </a:solidFill>
            </a:endParaRPr>
          </a:p>
        </p:txBody>
      </p:sp>
      <p:sp>
        <p:nvSpPr>
          <p:cNvPr id="4" name="Rectangle 3"/>
          <p:cNvSpPr/>
          <p:nvPr/>
        </p:nvSpPr>
        <p:spPr>
          <a:xfrm>
            <a:off x="4445000" y="4725988"/>
            <a:ext cx="4879975" cy="1979612"/>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sz="4800">
              <a:solidFill>
                <a:schemeClr val="accent2"/>
              </a:solidFill>
            </a:endParaRPr>
          </a:p>
        </p:txBody>
      </p:sp>
      <p:sp>
        <p:nvSpPr>
          <p:cNvPr id="7" name="TextBox 6"/>
          <p:cNvSpPr txBox="1"/>
          <p:nvPr/>
        </p:nvSpPr>
        <p:spPr>
          <a:xfrm>
            <a:off x="1360488" y="4419600"/>
            <a:ext cx="879475" cy="276225"/>
          </a:xfrm>
          <a:prstGeom prst="rect">
            <a:avLst/>
          </a:prstGeom>
          <a:noFill/>
        </p:spPr>
        <p:txBody>
          <a:bodyPr>
            <a:spAutoFit/>
          </a:bodyPr>
          <a:lstStyle/>
          <a:p>
            <a:pPr algn="ctr">
              <a:defRPr/>
            </a:pPr>
            <a:r>
              <a:rPr lang="en-US" sz="1200" b="1" dirty="0">
                <a:solidFill>
                  <a:schemeClr val="accent1">
                    <a:lumMod val="50000"/>
                  </a:schemeClr>
                </a:solidFill>
              </a:rPr>
              <a:t>Positive</a:t>
            </a:r>
          </a:p>
        </p:txBody>
      </p:sp>
      <p:sp>
        <p:nvSpPr>
          <p:cNvPr id="8" name="TextBox 7"/>
          <p:cNvSpPr txBox="1"/>
          <p:nvPr/>
        </p:nvSpPr>
        <p:spPr>
          <a:xfrm>
            <a:off x="1360488" y="6019800"/>
            <a:ext cx="879475" cy="276225"/>
          </a:xfrm>
          <a:prstGeom prst="rect">
            <a:avLst/>
          </a:prstGeom>
          <a:noFill/>
        </p:spPr>
        <p:txBody>
          <a:bodyPr>
            <a:spAutoFit/>
          </a:bodyPr>
          <a:lstStyle/>
          <a:p>
            <a:pPr algn="ctr">
              <a:defRPr/>
            </a:pPr>
            <a:r>
              <a:rPr lang="en-US" sz="1200" b="1" dirty="0">
                <a:solidFill>
                  <a:schemeClr val="accent1">
                    <a:lumMod val="50000"/>
                  </a:schemeClr>
                </a:solidFill>
              </a:rPr>
              <a:t>Negative</a:t>
            </a:r>
          </a:p>
        </p:txBody>
      </p:sp>
      <p:sp>
        <p:nvSpPr>
          <p:cNvPr id="9" name="Up-Down Arrow 8"/>
          <p:cNvSpPr/>
          <p:nvPr/>
        </p:nvSpPr>
        <p:spPr>
          <a:xfrm>
            <a:off x="1679575" y="4724400"/>
            <a:ext cx="160338"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704" name="TextBox 4"/>
          <p:cNvSpPr txBox="1">
            <a:spLocks noChangeArrowheads="1"/>
          </p:cNvSpPr>
          <p:nvPr/>
        </p:nvSpPr>
        <p:spPr bwMode="auto">
          <a:xfrm>
            <a:off x="3040063" y="6550024"/>
            <a:ext cx="5508851" cy="276999"/>
          </a:xfrm>
          <a:prstGeom prst="rect">
            <a:avLst/>
          </a:prstGeom>
          <a:noFill/>
          <a:ln w="9525">
            <a:noFill/>
            <a:miter lim="800000"/>
            <a:headEnd/>
            <a:tailEnd/>
          </a:ln>
        </p:spPr>
        <p:txBody>
          <a:bodyPr wrap="square">
            <a:spAutoFit/>
          </a:bodyPr>
          <a:lstStyle/>
          <a:p>
            <a:pPr algn="r"/>
            <a:r>
              <a:rPr lang="en-US" sz="1200" i="1" dirty="0"/>
              <a:t>Source: </a:t>
            </a:r>
            <a:r>
              <a:rPr lang="en-US" sz="1200" i="1" dirty="0" smtClean="0"/>
              <a:t>Lancet 2009 (</a:t>
            </a:r>
            <a:r>
              <a:rPr lang="en-US" sz="1200" dirty="0" smtClean="0"/>
              <a:t>ILO data 2008; map </a:t>
            </a:r>
            <a:r>
              <a:rPr lang="en-US" sz="1200" dirty="0"/>
              <a:t>by R4D</a:t>
            </a:r>
            <a:r>
              <a:rPr lang="en-US" sz="1200" dirty="0" smtClean="0"/>
              <a:t>.)</a:t>
            </a:r>
            <a:endParaRPr lang="en-US" sz="1200" dirty="0"/>
          </a:p>
        </p:txBody>
      </p:sp>
      <p:graphicFrame>
        <p:nvGraphicFramePr>
          <p:cNvPr id="157734" name="Group 38"/>
          <p:cNvGraphicFramePr>
            <a:graphicFrameLocks noGrp="1"/>
          </p:cNvGraphicFramePr>
          <p:nvPr/>
        </p:nvGraphicFramePr>
        <p:xfrm>
          <a:off x="3454400" y="4718050"/>
          <a:ext cx="5089525" cy="1568451"/>
        </p:xfrm>
        <a:graphic>
          <a:graphicData uri="http://schemas.openxmlformats.org/drawingml/2006/table">
            <a:tbl>
              <a:tblPr/>
              <a:tblGrid>
                <a:gridCol w="1443038"/>
                <a:gridCol w="1066800"/>
                <a:gridCol w="1039812"/>
                <a:gridCol w="1539875"/>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FF"/>
                        </a:solidFill>
                        <a:effectLst/>
                        <a:latin typeface="Arial" charset="0"/>
                      </a:endParaRPr>
                    </a:p>
                  </a:txBody>
                  <a:tcPr horzOverflow="overflow">
                    <a:lnL w="28575" cap="flat" cmpd="sng" algn="ctr">
                      <a:solidFill>
                        <a:srgbClr val="3C8C93"/>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C8C93"/>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E4649"/>
                          </a:solidFill>
                          <a:effectLst/>
                          <a:latin typeface="Arial" charset="0"/>
                        </a:rPr>
                        <a:t># countries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C8C93"/>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E4649"/>
                          </a:solidFill>
                          <a:effectLst/>
                          <a:latin typeface="Arial" charset="0"/>
                        </a:rPr>
                        <a:t>THE as % GDP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3C8C93"/>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1E4649"/>
                          </a:solidFill>
                          <a:effectLst/>
                          <a:latin typeface="Arial" charset="0"/>
                        </a:rPr>
                        <a:t>Median formal coverage</a:t>
                      </a:r>
                    </a:p>
                  </a:txBody>
                  <a:tcPr horzOverflow="overflow">
                    <a:lnL w="12700" cap="flat" cmpd="sng" algn="ctr">
                      <a:solidFill>
                        <a:schemeClr val="bg1"/>
                      </a:solidFill>
                      <a:prstDash val="solid"/>
                      <a:round/>
                      <a:headEnd type="none" w="med" len="med"/>
                      <a:tailEnd type="none" w="med" len="med"/>
                    </a:lnL>
                    <a:lnR w="28575" cap="flat" cmpd="sng" algn="ctr">
                      <a:solidFill>
                        <a:srgbClr val="3C8C93"/>
                      </a:solidFill>
                      <a:prstDash val="solid"/>
                      <a:round/>
                      <a:headEnd type="none" w="med" len="med"/>
                      <a:tailEnd type="none" w="med" len="med"/>
                    </a:lnR>
                    <a:lnT w="28575" cap="flat" cmpd="sng" algn="ctr">
                      <a:solidFill>
                        <a:srgbClr val="3C8C93"/>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E4649"/>
                          </a:solidFill>
                          <a:effectLst/>
                          <a:latin typeface="Arial" charset="0"/>
                        </a:rPr>
                        <a:t>High income</a:t>
                      </a:r>
                    </a:p>
                  </a:txBody>
                  <a:tcPr horzOverflow="overflow">
                    <a:lnL w="28575" cap="flat" cmpd="sng" algn="ctr">
                      <a:solidFill>
                        <a:srgbClr val="3C8C93"/>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28575" cap="flat" cmpd="sng" algn="ctr">
                      <a:solidFill>
                        <a:srgbClr val="3C8C9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E4649"/>
                          </a:solidFill>
                          <a:effectLst/>
                          <a:latin typeface="Arial" charset="0"/>
                        </a:rPr>
                        <a:t>Middle income</a:t>
                      </a:r>
                    </a:p>
                  </a:txBody>
                  <a:tcPr horzOverflow="overflow">
                    <a:lnL w="28575" cap="flat" cmpd="sng" algn="ctr">
                      <a:solidFill>
                        <a:srgbClr val="3C8C9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82%</a:t>
                      </a:r>
                    </a:p>
                  </a:txBody>
                  <a:tcPr horzOverflow="overflow">
                    <a:lnL w="12700" cap="flat" cmpd="sng" algn="ctr">
                      <a:solidFill>
                        <a:schemeClr val="bg1"/>
                      </a:solidFill>
                      <a:prstDash val="solid"/>
                      <a:round/>
                      <a:headEnd type="none" w="med" len="med"/>
                      <a:tailEnd type="none" w="med" len="med"/>
                    </a:lnL>
                    <a:lnR w="28575" cap="flat" cmpd="sng" algn="ctr">
                      <a:solidFill>
                        <a:srgbClr val="3C8C9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E4649"/>
                          </a:solidFill>
                          <a:effectLst/>
                          <a:latin typeface="Arial" charset="0"/>
                        </a:rPr>
                        <a:t>Low income</a:t>
                      </a:r>
                    </a:p>
                  </a:txBody>
                  <a:tcPr horzOverflow="overflow">
                    <a:lnL w="28575" cap="flat" cmpd="sng" algn="ctr">
                      <a:solidFill>
                        <a:srgbClr val="3C8C9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C8C93"/>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C8C93"/>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C8C93"/>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28575" cap="flat" cmpd="sng" algn="ctr">
                      <a:solidFill>
                        <a:srgbClr val="3C8C93"/>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3C8C93"/>
                      </a:solidFill>
                      <a:prstDash val="solid"/>
                      <a:round/>
                      <a:headEnd type="none" w="med" len="med"/>
                      <a:tailEnd type="none" w="med" len="med"/>
                    </a:lnB>
                    <a:lnTlToBr>
                      <a:noFill/>
                    </a:lnTlToBr>
                    <a:lnBlToTr>
                      <a:noFill/>
                    </a:lnBlToTr>
                    <a:solidFill>
                      <a:srgbClr val="E7F3F4"/>
                    </a:solidFill>
                  </a:tcPr>
                </a:tc>
              </a:tr>
            </a:tbl>
          </a:graphicData>
        </a:graphic>
      </p:graphicFrame>
      <p:sp>
        <p:nvSpPr>
          <p:cNvPr id="253989" name="Oval 37"/>
          <p:cNvSpPr>
            <a:spLocks noChangeArrowheads="1"/>
          </p:cNvSpPr>
          <p:nvPr/>
        </p:nvSpPr>
        <p:spPr bwMode="auto">
          <a:xfrm rot="-495059">
            <a:off x="3775075" y="1905000"/>
            <a:ext cx="4484688" cy="2090738"/>
          </a:xfrm>
          <a:prstGeom prst="ellipse">
            <a:avLst/>
          </a:prstGeom>
          <a:noFill/>
          <a:ln w="38100">
            <a:solidFill>
              <a:srgbClr val="FF33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3989"/>
                                        </p:tgtEl>
                                        <p:attrNameLst>
                                          <p:attrName>style.visibility</p:attrName>
                                        </p:attrNameLst>
                                      </p:cBhvr>
                                      <p:to>
                                        <p:strVal val="visible"/>
                                      </p:to>
                                    </p:set>
                                    <p:animEffect transition="in" filter="wheel(4)">
                                      <p:cBhvr>
                                        <p:cTn id="7" dur="2000"/>
                                        <p:tgtEl>
                                          <p:spTgt spid="253989"/>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57734"/>
                                        </p:tgtEl>
                                        <p:attrNameLst>
                                          <p:attrName>style.visibility</p:attrName>
                                        </p:attrNameLst>
                                      </p:cBhvr>
                                      <p:to>
                                        <p:strVal val="visible"/>
                                      </p:to>
                                    </p:set>
                                    <p:animEffect transition="in" filter="dissolve">
                                      <p:cBhvr>
                                        <p:cTn id="11" dur="1000"/>
                                        <p:tgtEl>
                                          <p:spTgt spid="157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yet coverage per se may not cost much more</a:t>
            </a:r>
            <a:endParaRPr lang="en-US" dirty="0"/>
          </a:p>
        </p:txBody>
      </p:sp>
      <p:pic>
        <p:nvPicPr>
          <p:cNvPr id="4" name="Picture 3"/>
          <p:cNvPicPr>
            <a:picLocks noChangeAspect="1"/>
          </p:cNvPicPr>
          <p:nvPr/>
        </p:nvPicPr>
        <p:blipFill>
          <a:blip r:embed="rId2" cstate="print"/>
          <a:stretch>
            <a:fillRect/>
          </a:stretch>
        </p:blipFill>
        <p:spPr>
          <a:xfrm>
            <a:off x="450983" y="1315359"/>
            <a:ext cx="8813960" cy="5470071"/>
          </a:xfrm>
          <a:prstGeom prst="rect">
            <a:avLst/>
          </a:prstGeom>
        </p:spPr>
      </p:pic>
      <p:sp>
        <p:nvSpPr>
          <p:cNvPr id="5" name="Oval 4"/>
          <p:cNvSpPr/>
          <p:nvPr/>
        </p:nvSpPr>
        <p:spPr bwMode="auto">
          <a:xfrm>
            <a:off x="7838382" y="1643243"/>
            <a:ext cx="379828" cy="196947"/>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798298" y="6081487"/>
            <a:ext cx="9071429" cy="307777"/>
          </a:xfrm>
          <a:prstGeom prst="rect">
            <a:avLst/>
          </a:prstGeom>
          <a:solidFill>
            <a:schemeClr val="bg1"/>
          </a:solidFill>
          <a:ln>
            <a:noFill/>
          </a:ln>
        </p:spPr>
        <p:txBody>
          <a:bodyPr wrap="square" rtlCol="0">
            <a:spAutoFit/>
          </a:bodyPr>
          <a:lstStyle/>
          <a:p>
            <a:r>
              <a:rPr lang="en-US" sz="1400" dirty="0" smtClean="0"/>
              <a:t>&lt;25%		26-50%		51-75%		&gt;75%</a:t>
            </a:r>
            <a:endParaRPr lang="en-US" sz="1400" dirty="0"/>
          </a:p>
        </p:txBody>
      </p:sp>
      <p:sp>
        <p:nvSpPr>
          <p:cNvPr id="7" name="TextBox 6"/>
          <p:cNvSpPr txBox="1"/>
          <p:nvPr/>
        </p:nvSpPr>
        <p:spPr>
          <a:xfrm>
            <a:off x="5908417" y="6330458"/>
            <a:ext cx="1688124" cy="276999"/>
          </a:xfrm>
          <a:prstGeom prst="rect">
            <a:avLst/>
          </a:prstGeom>
          <a:noFill/>
        </p:spPr>
        <p:txBody>
          <a:bodyPr wrap="square" rtlCol="0">
            <a:spAutoFit/>
          </a:bodyPr>
          <a:lstStyle/>
          <a:p>
            <a:r>
              <a:rPr lang="en-US" sz="1200" b="1" dirty="0" smtClean="0">
                <a:latin typeface="Arial Black" pitchFamily="34" charset="0"/>
              </a:rPr>
              <a:t>(ILO 2008)</a:t>
            </a:r>
            <a:endParaRPr lang="en-US" sz="1200" b="1"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8914" name="Rectangle 2" hidden="1"/>
          <p:cNvGraphicFramePr>
            <a:graphicFrameLocks/>
          </p:cNvGraphicFramePr>
          <p:nvPr/>
        </p:nvGraphicFramePr>
        <p:xfrm>
          <a:off x="0" y="0"/>
          <a:ext cx="170083" cy="161974"/>
        </p:xfrm>
        <a:graphic>
          <a:graphicData uri="http://schemas.openxmlformats.org/presentationml/2006/ole">
            <p:oleObj spid="_x0000_s219138" name="think-cell Slide" r:id="rId26" imgW="0" imgH="0" progId="">
              <p:embed/>
            </p:oleObj>
          </a:graphicData>
        </a:graphic>
      </p:graphicFrame>
      <p:sp>
        <p:nvSpPr>
          <p:cNvPr id="678915" name="Rectangle 3" hidden="1"/>
          <p:cNvSpPr>
            <a:spLocks noChangeArrowheads="1"/>
          </p:cNvSpPr>
          <p:nvPr>
            <p:custDataLst>
              <p:tags r:id="rId2"/>
            </p:custDataLst>
          </p:nvPr>
        </p:nvSpPr>
        <p:spPr bwMode="auto">
          <a:xfrm>
            <a:off x="0" y="0"/>
            <a:ext cx="170083" cy="161974"/>
          </a:xfrm>
          <a:prstGeom prst="rect">
            <a:avLst/>
          </a:prstGeom>
          <a:solidFill>
            <a:schemeClr val="accent1"/>
          </a:solidFill>
          <a:ln w="9525">
            <a:solidFill>
              <a:schemeClr val="tx1"/>
            </a:solidFill>
            <a:miter lim="800000"/>
            <a:headEnd/>
            <a:tailEnd/>
          </a:ln>
          <a:effectLst/>
        </p:spPr>
        <p:txBody>
          <a:bodyPr wrap="none" lIns="0" tIns="0" rIns="0" bIns="0" anchor="ctr"/>
          <a:lstStyle/>
          <a:p>
            <a:pPr algn="ctr">
              <a:lnSpc>
                <a:spcPct val="90000"/>
              </a:lnSpc>
            </a:pPr>
            <a:r>
              <a:rPr lang="en-US" dirty="0">
                <a:cs typeface="Arial" charset="0"/>
              </a:rPr>
              <a:t>,</a:t>
            </a:r>
          </a:p>
        </p:txBody>
      </p:sp>
      <p:sp>
        <p:nvSpPr>
          <p:cNvPr id="678933" name="Rectangle 21"/>
          <p:cNvSpPr>
            <a:spLocks noGrp="1" noChangeArrowheads="1"/>
          </p:cNvSpPr>
          <p:nvPr>
            <p:ph type="title"/>
            <p:custDataLst>
              <p:tags r:id="rId3"/>
            </p:custDataLst>
          </p:nvPr>
        </p:nvSpPr>
        <p:spPr>
          <a:xfrm>
            <a:off x="127565" y="234864"/>
            <a:ext cx="9233819" cy="589587"/>
          </a:xfrm>
        </p:spPr>
        <p:txBody>
          <a:bodyPr>
            <a:normAutofit/>
          </a:bodyPr>
          <a:lstStyle/>
          <a:p>
            <a:r>
              <a:rPr lang="en-US" dirty="0" smtClean="0"/>
              <a:t>Health spending and reform in </a:t>
            </a:r>
            <a:r>
              <a:rPr lang="en-US" dirty="0"/>
              <a:t>Ghana</a:t>
            </a:r>
          </a:p>
        </p:txBody>
      </p:sp>
      <p:sp>
        <p:nvSpPr>
          <p:cNvPr id="678934" name="McK 5. Source"/>
          <p:cNvSpPr>
            <a:spLocks noChangeArrowheads="1"/>
          </p:cNvSpPr>
          <p:nvPr>
            <p:custDataLst>
              <p:tags r:id="rId4"/>
            </p:custDataLst>
          </p:nvPr>
        </p:nvSpPr>
        <p:spPr bwMode="auto">
          <a:xfrm>
            <a:off x="127562" y="6566446"/>
            <a:ext cx="7352699" cy="155496"/>
          </a:xfrm>
          <a:prstGeom prst="rect">
            <a:avLst/>
          </a:prstGeom>
          <a:noFill/>
          <a:ln w="9525">
            <a:noFill/>
            <a:miter lim="800000"/>
            <a:headEnd/>
            <a:tailEnd/>
          </a:ln>
          <a:effectLst/>
        </p:spPr>
        <p:txBody>
          <a:bodyPr lIns="0" tIns="0" rIns="0" bIns="0" anchor="ctr">
            <a:spAutoFit/>
          </a:bodyPr>
          <a:lstStyle/>
          <a:p>
            <a:pPr marL="639714" indent="-639714" defTabSz="939580">
              <a:tabLst>
                <a:tab pos="643046" algn="l"/>
              </a:tabLst>
            </a:pPr>
            <a:r>
              <a:rPr lang="en-US" sz="1000" dirty="0">
                <a:solidFill>
                  <a:srgbClr val="000000"/>
                </a:solidFill>
              </a:rPr>
              <a:t>SOURCE: International Monetary Fund, World Economic Outlook Database, October 2009; WHOSIS</a:t>
            </a:r>
          </a:p>
        </p:txBody>
      </p:sp>
      <p:pic>
        <p:nvPicPr>
          <p:cNvPr id="678935" name="Picture 23" descr="See full size image">
            <a:hlinkClick r:id="rId27"/>
          </p:cNvPr>
          <p:cNvPicPr>
            <a:picLocks noChangeArrowheads="1"/>
          </p:cNvPicPr>
          <p:nvPr>
            <p:custDataLst>
              <p:tags r:id="rId5"/>
            </p:custDataLst>
          </p:nvPr>
        </p:nvPicPr>
        <p:blipFill>
          <a:blip r:embed="rId28" cstate="print"/>
          <a:srcRect/>
          <a:stretch>
            <a:fillRect/>
          </a:stretch>
        </p:blipFill>
        <p:spPr bwMode="auto">
          <a:xfrm>
            <a:off x="8572196" y="205709"/>
            <a:ext cx="789186" cy="502121"/>
          </a:xfrm>
          <a:prstGeom prst="rect">
            <a:avLst/>
          </a:prstGeom>
          <a:noFill/>
        </p:spPr>
      </p:pic>
      <p:sp>
        <p:nvSpPr>
          <p:cNvPr id="35" name="TextBox 34"/>
          <p:cNvSpPr txBox="1"/>
          <p:nvPr/>
        </p:nvSpPr>
        <p:spPr>
          <a:xfrm>
            <a:off x="6821721" y="6603999"/>
            <a:ext cx="2191657" cy="261610"/>
          </a:xfrm>
          <a:prstGeom prst="rect">
            <a:avLst/>
          </a:prstGeom>
          <a:solidFill>
            <a:schemeClr val="bg1"/>
          </a:solidFill>
        </p:spPr>
        <p:txBody>
          <a:bodyPr wrap="square" rtlCol="0">
            <a:spAutoFit/>
          </a:bodyPr>
          <a:lstStyle/>
          <a:p>
            <a:pPr algn="r"/>
            <a:r>
              <a:rPr lang="en-US" sz="1100" b="1" dirty="0" smtClean="0">
                <a:solidFill>
                  <a:schemeClr val="accent2"/>
                </a:solidFill>
              </a:rPr>
              <a:t>McKinsey Co 2010</a:t>
            </a:r>
            <a:endParaRPr lang="en-US" sz="1100" b="1" dirty="0">
              <a:solidFill>
                <a:schemeClr val="accent2"/>
              </a:solidFill>
            </a:endParaRPr>
          </a:p>
        </p:txBody>
      </p:sp>
      <p:sp>
        <p:nvSpPr>
          <p:cNvPr id="36" name="Rectangle 6"/>
          <p:cNvSpPr>
            <a:spLocks noChangeArrowheads="1"/>
          </p:cNvSpPr>
          <p:nvPr>
            <p:custDataLst>
              <p:tags r:id="rId6"/>
            </p:custDataLst>
          </p:nvPr>
        </p:nvSpPr>
        <p:spPr bwMode="gray">
          <a:xfrm>
            <a:off x="5085780" y="1399184"/>
            <a:ext cx="3998658" cy="461665"/>
          </a:xfrm>
          <a:prstGeom prst="rect">
            <a:avLst/>
          </a:prstGeom>
          <a:noFill/>
          <a:ln w="9525">
            <a:noFill/>
            <a:miter lim="800000"/>
            <a:headEnd/>
            <a:tailEnd/>
          </a:ln>
          <a:effectLst/>
        </p:spPr>
        <p:txBody>
          <a:bodyPr lIns="0" tIns="0" rIns="0" bIns="0" anchor="b">
            <a:spAutoFit/>
          </a:bodyPr>
          <a:lstStyle/>
          <a:p>
            <a:pPr defTabSz="939580">
              <a:buClr>
                <a:schemeClr val="tx2"/>
              </a:buClr>
            </a:pPr>
            <a:r>
              <a:rPr lang="en-US" altLang="zh-CN" sz="1500" b="1" dirty="0">
                <a:ea typeface="SimSun" pitchFamily="2" charset="-122"/>
              </a:rPr>
              <a:t>Total health </a:t>
            </a:r>
            <a:r>
              <a:rPr lang="en-US" altLang="zh-CN" sz="1500" b="1" dirty="0" smtClean="0">
                <a:ea typeface="SimSun" pitchFamily="2" charset="-122"/>
              </a:rPr>
              <a:t>expenditures, %GDP</a:t>
            </a:r>
            <a:endParaRPr lang="en-US" altLang="zh-CN" sz="1500" b="1" dirty="0">
              <a:ea typeface="SimSun" pitchFamily="2" charset="-122"/>
            </a:endParaRPr>
          </a:p>
          <a:p>
            <a:pPr defTabSz="939580">
              <a:buClr>
                <a:schemeClr val="tx2"/>
              </a:buClr>
            </a:pPr>
            <a:r>
              <a:rPr lang="en-US" altLang="zh-CN" sz="1500" dirty="0">
                <a:ea typeface="SimSun" pitchFamily="2" charset="-122"/>
              </a:rPr>
              <a:t>Percent</a:t>
            </a:r>
            <a:r>
              <a:rPr lang="en-US" altLang="zh-CN" sz="1500" b="1" dirty="0">
                <a:ea typeface="SimSun" pitchFamily="2" charset="-122"/>
              </a:rPr>
              <a:t> </a:t>
            </a:r>
          </a:p>
        </p:txBody>
      </p:sp>
      <p:sp>
        <p:nvSpPr>
          <p:cNvPr id="37" name="AutoShape 11"/>
          <p:cNvSpPr>
            <a:spLocks noChangeArrowheads="1"/>
          </p:cNvSpPr>
          <p:nvPr>
            <p:custDataLst>
              <p:tags r:id="rId7"/>
            </p:custDataLst>
          </p:nvPr>
        </p:nvSpPr>
        <p:spPr bwMode="auto">
          <a:xfrm>
            <a:off x="4877989" y="1151641"/>
            <a:ext cx="4483394" cy="5038145"/>
          </a:xfrm>
          <a:prstGeom prst="roundRect">
            <a:avLst>
              <a:gd name="adj" fmla="val 0"/>
            </a:avLst>
          </a:prstGeom>
          <a:noFill/>
          <a:ln w="9525">
            <a:noFill/>
            <a:round/>
            <a:headEnd/>
            <a:tailEnd/>
          </a:ln>
          <a:effectLst/>
        </p:spPr>
        <p:txBody>
          <a:bodyPr wrap="none" lIns="95957" tIns="47979" rIns="95957" bIns="47979" anchor="ctr"/>
          <a:lstStyle/>
          <a:p>
            <a:endParaRPr lang="en-US" dirty="0"/>
          </a:p>
        </p:txBody>
      </p:sp>
      <p:graphicFrame>
        <p:nvGraphicFramePr>
          <p:cNvPr id="38" name="Object 5"/>
          <p:cNvGraphicFramePr>
            <a:graphicFrameLocks/>
          </p:cNvGraphicFramePr>
          <p:nvPr>
            <p:custDataLst>
              <p:tags r:id="rId8"/>
            </p:custDataLst>
          </p:nvPr>
        </p:nvGraphicFramePr>
        <p:xfrm>
          <a:off x="4704741" y="2398424"/>
          <a:ext cx="4411125" cy="3312449"/>
        </p:xfrm>
        <a:graphic>
          <a:graphicData uri="http://schemas.openxmlformats.org/drawingml/2006/chart">
            <c:chart xmlns:c="http://schemas.openxmlformats.org/drawingml/2006/chart" xmlns:r="http://schemas.openxmlformats.org/officeDocument/2006/relationships" r:id="rId29"/>
          </a:graphicData>
        </a:graphic>
      </p:graphicFrame>
      <p:sp>
        <p:nvSpPr>
          <p:cNvPr id="39" name="Rectangle 14"/>
          <p:cNvSpPr>
            <a:spLocks noChangeArrowheads="1"/>
          </p:cNvSpPr>
          <p:nvPr>
            <p:custDataLst>
              <p:tags r:id="rId9"/>
            </p:custDataLst>
          </p:nvPr>
        </p:nvSpPr>
        <p:spPr bwMode="auto">
          <a:xfrm>
            <a:off x="7950678" y="5803762"/>
            <a:ext cx="1193325" cy="287551"/>
          </a:xfrm>
          <a:prstGeom prst="rect">
            <a:avLst/>
          </a:prstGeom>
          <a:noFill/>
          <a:ln w="9525">
            <a:noFill/>
            <a:miter lim="800000"/>
            <a:headEnd/>
            <a:tailEnd/>
          </a:ln>
          <a:effectLst/>
        </p:spPr>
        <p:txBody>
          <a:bodyPr lIns="0" tIns="0" rIns="0" bIns="0"/>
          <a:lstStyle/>
          <a:p>
            <a:pPr algn="ctr" defTabSz="939580">
              <a:buClr>
                <a:schemeClr val="tx2"/>
              </a:buClr>
            </a:pPr>
            <a:fld id="{8F8532BA-FF15-400D-9C25-BDA118C155E4}" type="datetime'''''''''''''''''''''''''''''''''''2''''''''''''0''''07'''">
              <a:rPr lang="en-US" sz="1500">
                <a:cs typeface="Arial" charset="0"/>
              </a:rPr>
              <a:pPr algn="ctr" defTabSz="939580">
                <a:buClr>
                  <a:schemeClr val="tx2"/>
                </a:buClr>
              </a:pPr>
              <a:t>2007</a:t>
            </a:fld>
            <a:endParaRPr lang="en-US" sz="1500" dirty="0">
              <a:cs typeface="Arial" charset="0"/>
            </a:endParaRPr>
          </a:p>
        </p:txBody>
      </p:sp>
      <p:sp>
        <p:nvSpPr>
          <p:cNvPr id="40" name="Rectangle 15"/>
          <p:cNvSpPr>
            <a:spLocks noChangeArrowheads="1"/>
          </p:cNvSpPr>
          <p:nvPr>
            <p:custDataLst>
              <p:tags r:id="rId10"/>
            </p:custDataLst>
          </p:nvPr>
        </p:nvSpPr>
        <p:spPr bwMode="auto">
          <a:xfrm>
            <a:off x="7160887" y="5803762"/>
            <a:ext cx="1193325" cy="287551"/>
          </a:xfrm>
          <a:prstGeom prst="rect">
            <a:avLst/>
          </a:prstGeom>
          <a:noFill/>
          <a:ln w="9525">
            <a:noFill/>
            <a:miter lim="800000"/>
            <a:headEnd/>
            <a:tailEnd/>
          </a:ln>
          <a:effectLst/>
        </p:spPr>
        <p:txBody>
          <a:bodyPr lIns="0" tIns="0" rIns="0" bIns="0"/>
          <a:lstStyle/>
          <a:p>
            <a:pPr algn="ctr" defTabSz="939580">
              <a:buClr>
                <a:schemeClr val="tx2"/>
              </a:buClr>
            </a:pPr>
            <a:fld id="{D0F5ABFA-C473-46D5-9A10-FA8635E16D08}" type="datetime'''''''''''''''2''''''''''''''''0''''06'">
              <a:rPr lang="en-US" sz="1500">
                <a:cs typeface="Arial" charset="0"/>
              </a:rPr>
              <a:pPr algn="ctr" defTabSz="939580">
                <a:buClr>
                  <a:schemeClr val="tx2"/>
                </a:buClr>
              </a:pPr>
              <a:t>2006</a:t>
            </a:fld>
            <a:endParaRPr lang="en-US" sz="1500" dirty="0">
              <a:cs typeface="Arial" charset="0"/>
            </a:endParaRPr>
          </a:p>
        </p:txBody>
      </p:sp>
      <p:sp>
        <p:nvSpPr>
          <p:cNvPr id="41" name="Rectangle 16"/>
          <p:cNvSpPr>
            <a:spLocks noChangeArrowheads="1"/>
          </p:cNvSpPr>
          <p:nvPr>
            <p:custDataLst>
              <p:tags r:id="rId11"/>
            </p:custDataLst>
          </p:nvPr>
        </p:nvSpPr>
        <p:spPr bwMode="auto">
          <a:xfrm>
            <a:off x="6314822" y="5803762"/>
            <a:ext cx="1193325" cy="287551"/>
          </a:xfrm>
          <a:prstGeom prst="rect">
            <a:avLst/>
          </a:prstGeom>
          <a:noFill/>
          <a:ln w="9525">
            <a:noFill/>
            <a:miter lim="800000"/>
            <a:headEnd/>
            <a:tailEnd/>
          </a:ln>
          <a:effectLst/>
        </p:spPr>
        <p:txBody>
          <a:bodyPr lIns="0" tIns="0" rIns="0" bIns="0"/>
          <a:lstStyle/>
          <a:p>
            <a:pPr algn="ctr" defTabSz="939580">
              <a:buClr>
                <a:schemeClr val="tx2"/>
              </a:buClr>
            </a:pPr>
            <a:fld id="{A3C166C1-78AC-4FD2-B2ED-C082104DA70C}" type="datetime'''2''0''''0''''4'''''''''''''''''''''''''''''''''">
              <a:rPr lang="en-US" sz="1500">
                <a:cs typeface="Arial" charset="0"/>
              </a:rPr>
              <a:pPr algn="ctr" defTabSz="939580">
                <a:buClr>
                  <a:schemeClr val="tx2"/>
                </a:buClr>
              </a:pPr>
              <a:t>2004</a:t>
            </a:fld>
            <a:endParaRPr lang="en-US" sz="1500" dirty="0">
              <a:cs typeface="Arial" charset="0"/>
            </a:endParaRPr>
          </a:p>
        </p:txBody>
      </p:sp>
      <p:sp>
        <p:nvSpPr>
          <p:cNvPr id="42" name="Rectangle 17"/>
          <p:cNvSpPr>
            <a:spLocks noChangeArrowheads="1"/>
          </p:cNvSpPr>
          <p:nvPr>
            <p:custDataLst>
              <p:tags r:id="rId12"/>
            </p:custDataLst>
          </p:nvPr>
        </p:nvSpPr>
        <p:spPr bwMode="auto">
          <a:xfrm>
            <a:off x="5426553" y="5803762"/>
            <a:ext cx="1193325" cy="287551"/>
          </a:xfrm>
          <a:prstGeom prst="rect">
            <a:avLst/>
          </a:prstGeom>
          <a:noFill/>
          <a:ln w="9525">
            <a:noFill/>
            <a:miter lim="800000"/>
            <a:headEnd/>
            <a:tailEnd/>
          </a:ln>
          <a:effectLst/>
        </p:spPr>
        <p:txBody>
          <a:bodyPr lIns="0" tIns="0" rIns="0" bIns="0"/>
          <a:lstStyle/>
          <a:p>
            <a:pPr algn="ctr" defTabSz="939580">
              <a:buClr>
                <a:schemeClr val="tx2"/>
              </a:buClr>
            </a:pPr>
            <a:fld id="{7563F1B7-D09B-4491-AAC4-F32E972144A4}" type="datetime'2''''''''''''''''''''0''''0''2'''''''''''''''''''''">
              <a:rPr lang="en-US" sz="1500" smtClean="0">
                <a:cs typeface="Arial" charset="0"/>
              </a:rPr>
              <a:pPr algn="ctr" defTabSz="939580">
                <a:buClr>
                  <a:schemeClr val="tx2"/>
                </a:buClr>
              </a:pPr>
              <a:t>2002</a:t>
            </a:fld>
            <a:r>
              <a:rPr lang="en-US" sz="1500" dirty="0" smtClean="0">
                <a:cs typeface="Arial" charset="0"/>
              </a:rPr>
              <a:t>   </a:t>
            </a:r>
            <a:endParaRPr lang="en-US" sz="1500" dirty="0">
              <a:cs typeface="Arial" charset="0"/>
            </a:endParaRPr>
          </a:p>
        </p:txBody>
      </p:sp>
      <p:sp>
        <p:nvSpPr>
          <p:cNvPr id="43" name="Rectangle 42"/>
          <p:cNvSpPr/>
          <p:nvPr/>
        </p:nvSpPr>
        <p:spPr bwMode="auto">
          <a:xfrm>
            <a:off x="4895559" y="2419645"/>
            <a:ext cx="710873" cy="3221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34" name="Rectangle 6"/>
          <p:cNvSpPr>
            <a:spLocks noChangeArrowheads="1"/>
          </p:cNvSpPr>
          <p:nvPr>
            <p:custDataLst>
              <p:tags r:id="rId13"/>
            </p:custDataLst>
          </p:nvPr>
        </p:nvSpPr>
        <p:spPr bwMode="auto">
          <a:xfrm>
            <a:off x="155136" y="1138845"/>
            <a:ext cx="4335422" cy="5111915"/>
          </a:xfrm>
          <a:prstGeom prst="rect">
            <a:avLst/>
          </a:prstGeom>
          <a:noFill/>
          <a:ln w="9525" algn="ctr">
            <a:noFill/>
            <a:miter lim="800000"/>
            <a:headEnd/>
            <a:tailEnd/>
          </a:ln>
          <a:effectLst/>
        </p:spPr>
        <p:txBody>
          <a:bodyPr wrap="none" lIns="95957" tIns="47979" rIns="95957" bIns="47979" anchor="ctr"/>
          <a:lstStyle/>
          <a:p>
            <a:endParaRPr lang="en-US" dirty="0"/>
          </a:p>
        </p:txBody>
      </p:sp>
      <p:sp>
        <p:nvSpPr>
          <p:cNvPr id="44" name="Rectangle 7"/>
          <p:cNvSpPr>
            <a:spLocks noChangeArrowheads="1"/>
          </p:cNvSpPr>
          <p:nvPr>
            <p:custDataLst>
              <p:tags r:id="rId14"/>
            </p:custDataLst>
          </p:nvPr>
        </p:nvSpPr>
        <p:spPr bwMode="auto">
          <a:xfrm>
            <a:off x="222708" y="1358888"/>
            <a:ext cx="4253782" cy="461665"/>
          </a:xfrm>
          <a:prstGeom prst="rect">
            <a:avLst/>
          </a:prstGeom>
          <a:noFill/>
          <a:ln w="9525">
            <a:noFill/>
            <a:miter lim="800000"/>
            <a:headEnd/>
            <a:tailEnd/>
          </a:ln>
          <a:effectLst/>
        </p:spPr>
        <p:txBody>
          <a:bodyPr lIns="0" tIns="0" rIns="0" bIns="0">
            <a:spAutoFit/>
          </a:bodyPr>
          <a:lstStyle/>
          <a:p>
            <a:pPr defTabSz="939580">
              <a:buClr>
                <a:schemeClr val="tx2"/>
              </a:buClr>
            </a:pPr>
            <a:r>
              <a:rPr lang="en-US" sz="1500" b="1" dirty="0"/>
              <a:t>Health insurance coverage rate in Ghana</a:t>
            </a:r>
          </a:p>
          <a:p>
            <a:pPr defTabSz="939580">
              <a:buClr>
                <a:schemeClr val="tx2"/>
              </a:buClr>
            </a:pPr>
            <a:r>
              <a:rPr lang="en-US" sz="1500" dirty="0"/>
              <a:t>Percent</a:t>
            </a:r>
          </a:p>
        </p:txBody>
      </p:sp>
      <p:graphicFrame>
        <p:nvGraphicFramePr>
          <p:cNvPr id="45" name="Object 16"/>
          <p:cNvGraphicFramePr>
            <a:graphicFrameLocks/>
          </p:cNvGraphicFramePr>
          <p:nvPr/>
        </p:nvGraphicFramePr>
        <p:xfrm>
          <a:off x="265689" y="1982732"/>
          <a:ext cx="4019068" cy="3846895"/>
        </p:xfrm>
        <a:graphic>
          <a:graphicData uri="http://schemas.openxmlformats.org/presentationml/2006/ole">
            <p:oleObj spid="_x0000_s219140" name="Chart" r:id="rId30" imgW="3752730" imgH="3771900" progId="MSGraph.Chart.8">
              <p:embed followColorScheme="full"/>
            </p:oleObj>
          </a:graphicData>
        </a:graphic>
      </p:graphicFrame>
      <p:sp>
        <p:nvSpPr>
          <p:cNvPr id="46" name="Line 17"/>
          <p:cNvSpPr>
            <a:spLocks noChangeShapeType="1"/>
          </p:cNvSpPr>
          <p:nvPr>
            <p:custDataLst>
              <p:tags r:id="rId15"/>
            </p:custDataLst>
          </p:nvPr>
        </p:nvSpPr>
        <p:spPr bwMode="auto">
          <a:xfrm>
            <a:off x="3966248" y="2065847"/>
            <a:ext cx="0" cy="1302275"/>
          </a:xfrm>
          <a:prstGeom prst="line">
            <a:avLst/>
          </a:prstGeom>
          <a:noFill/>
          <a:ln w="9525">
            <a:solidFill>
              <a:schemeClr val="tx1"/>
            </a:solidFill>
            <a:prstDash val="lgDash"/>
            <a:round/>
            <a:headEnd/>
            <a:tailEnd/>
          </a:ln>
          <a:effectLst/>
        </p:spPr>
        <p:txBody>
          <a:bodyPr wrap="none" lIns="95957" tIns="47979" rIns="95957" bIns="47979" anchor="ctr"/>
          <a:lstStyle/>
          <a:p>
            <a:endParaRPr lang="en-US" dirty="0"/>
          </a:p>
        </p:txBody>
      </p:sp>
      <p:sp>
        <p:nvSpPr>
          <p:cNvPr id="47" name="Line 18"/>
          <p:cNvSpPr>
            <a:spLocks noChangeShapeType="1"/>
          </p:cNvSpPr>
          <p:nvPr>
            <p:custDataLst>
              <p:tags r:id="rId16"/>
            </p:custDataLst>
          </p:nvPr>
        </p:nvSpPr>
        <p:spPr bwMode="auto">
          <a:xfrm>
            <a:off x="3072064" y="2079914"/>
            <a:ext cx="908245" cy="0"/>
          </a:xfrm>
          <a:prstGeom prst="line">
            <a:avLst/>
          </a:prstGeom>
          <a:noFill/>
          <a:ln w="9525">
            <a:solidFill>
              <a:schemeClr val="tx1"/>
            </a:solidFill>
            <a:prstDash val="lgDash"/>
            <a:round/>
            <a:headEnd/>
            <a:tailEnd/>
          </a:ln>
          <a:effectLst/>
        </p:spPr>
        <p:txBody>
          <a:bodyPr wrap="none" lIns="95957" tIns="47979" rIns="95957" bIns="47979" anchor="ctr"/>
          <a:lstStyle/>
          <a:p>
            <a:endParaRPr lang="en-US" dirty="0"/>
          </a:p>
        </p:txBody>
      </p:sp>
      <p:sp>
        <p:nvSpPr>
          <p:cNvPr id="48" name="Line 19"/>
          <p:cNvSpPr>
            <a:spLocks noChangeShapeType="1"/>
          </p:cNvSpPr>
          <p:nvPr>
            <p:custDataLst>
              <p:tags r:id="rId17"/>
            </p:custDataLst>
          </p:nvPr>
        </p:nvSpPr>
        <p:spPr bwMode="auto">
          <a:xfrm>
            <a:off x="3072062" y="2079914"/>
            <a:ext cx="0" cy="1302275"/>
          </a:xfrm>
          <a:prstGeom prst="line">
            <a:avLst/>
          </a:prstGeom>
          <a:noFill/>
          <a:ln w="9525">
            <a:solidFill>
              <a:schemeClr val="tx1"/>
            </a:solidFill>
            <a:prstDash val="lgDash"/>
            <a:round/>
            <a:headEnd/>
            <a:tailEnd/>
          </a:ln>
          <a:effectLst/>
        </p:spPr>
        <p:txBody>
          <a:bodyPr wrap="none" lIns="95957" tIns="47979" rIns="95957" bIns="47979" anchor="ctr"/>
          <a:lstStyle/>
          <a:p>
            <a:endParaRPr lang="en-US" dirty="0"/>
          </a:p>
        </p:txBody>
      </p:sp>
      <p:sp>
        <p:nvSpPr>
          <p:cNvPr id="49" name="Line 20"/>
          <p:cNvSpPr>
            <a:spLocks noChangeShapeType="1"/>
          </p:cNvSpPr>
          <p:nvPr>
            <p:custDataLst>
              <p:tags r:id="rId18"/>
            </p:custDataLst>
          </p:nvPr>
        </p:nvSpPr>
        <p:spPr bwMode="auto">
          <a:xfrm>
            <a:off x="3072064" y="3382189"/>
            <a:ext cx="908245" cy="0"/>
          </a:xfrm>
          <a:prstGeom prst="line">
            <a:avLst/>
          </a:prstGeom>
          <a:noFill/>
          <a:ln w="9525">
            <a:solidFill>
              <a:schemeClr val="tx1"/>
            </a:solidFill>
            <a:round/>
            <a:headEnd/>
            <a:tailEnd/>
          </a:ln>
          <a:effectLst/>
        </p:spPr>
        <p:txBody>
          <a:bodyPr wrap="none" lIns="95957" tIns="47979" rIns="95957" bIns="47979" anchor="ctr"/>
          <a:lstStyle/>
          <a:p>
            <a:endParaRPr lang="en-US" dirty="0"/>
          </a:p>
        </p:txBody>
      </p:sp>
      <p:sp>
        <p:nvSpPr>
          <p:cNvPr id="50" name="Rectangle 21"/>
          <p:cNvSpPr>
            <a:spLocks noChangeArrowheads="1"/>
          </p:cNvSpPr>
          <p:nvPr>
            <p:custDataLst>
              <p:tags r:id="rId19"/>
            </p:custDataLst>
          </p:nvPr>
        </p:nvSpPr>
        <p:spPr bwMode="auto">
          <a:xfrm>
            <a:off x="3308480" y="5828004"/>
            <a:ext cx="435413" cy="217046"/>
          </a:xfrm>
          <a:prstGeom prst="rect">
            <a:avLst/>
          </a:prstGeom>
          <a:noFill/>
          <a:ln w="9525">
            <a:noFill/>
            <a:miter lim="800000"/>
            <a:headEnd/>
            <a:tailEnd/>
          </a:ln>
          <a:effectLst/>
        </p:spPr>
        <p:txBody>
          <a:bodyPr lIns="0" tIns="0" rIns="0" bIns="0"/>
          <a:lstStyle/>
          <a:p>
            <a:pPr algn="ctr" defTabSz="939580">
              <a:buClr>
                <a:schemeClr val="tx2"/>
              </a:buClr>
            </a:pPr>
            <a:fld id="{D3F53884-DD41-407C-AC60-0F3B644A1393}" type="datetime'''''''''20''''''''''''''''''''0''9'''">
              <a:rPr lang="en-US" sz="1500"/>
              <a:pPr algn="ctr" defTabSz="939580">
                <a:buClr>
                  <a:schemeClr val="tx2"/>
                </a:buClr>
              </a:pPr>
              <a:t>2009</a:t>
            </a:fld>
            <a:endParaRPr lang="en-US" sz="1500" dirty="0"/>
          </a:p>
        </p:txBody>
      </p:sp>
      <p:sp>
        <p:nvSpPr>
          <p:cNvPr id="51" name="Rectangle 22"/>
          <p:cNvSpPr>
            <a:spLocks noChangeArrowheads="1"/>
          </p:cNvSpPr>
          <p:nvPr>
            <p:custDataLst>
              <p:tags r:id="rId20"/>
            </p:custDataLst>
          </p:nvPr>
        </p:nvSpPr>
        <p:spPr bwMode="auto">
          <a:xfrm>
            <a:off x="3362904" y="1836953"/>
            <a:ext cx="326561" cy="217046"/>
          </a:xfrm>
          <a:prstGeom prst="rect">
            <a:avLst/>
          </a:prstGeom>
          <a:noFill/>
          <a:ln w="9525">
            <a:noFill/>
            <a:miter lim="800000"/>
            <a:headEnd/>
            <a:tailEnd/>
          </a:ln>
          <a:effectLst/>
        </p:spPr>
        <p:txBody>
          <a:bodyPr wrap="none" lIns="23323" tIns="0" rIns="23323" bIns="0" anchor="b"/>
          <a:lstStyle/>
          <a:p>
            <a:pPr algn="ctr" defTabSz="939580">
              <a:buClr>
                <a:schemeClr val="tx2"/>
              </a:buClr>
            </a:pPr>
            <a:fld id="{6A99107D-E637-4716-9490-DEA8156655D5}" type="datetime'''''''''''''''''''''''''''''''''''''''''7''''''0'''''''''''''">
              <a:rPr lang="en-US" sz="1500"/>
              <a:pPr algn="ctr" defTabSz="939580">
                <a:buClr>
                  <a:schemeClr val="tx2"/>
                </a:buClr>
              </a:pPr>
              <a:t>70</a:t>
            </a:fld>
            <a:r>
              <a:rPr lang="en-US" sz="1500" baseline="30000" dirty="0"/>
              <a:t>1</a:t>
            </a:r>
          </a:p>
        </p:txBody>
      </p:sp>
      <p:sp>
        <p:nvSpPr>
          <p:cNvPr id="52" name="Rectangle 23"/>
          <p:cNvSpPr>
            <a:spLocks noChangeArrowheads="1"/>
          </p:cNvSpPr>
          <p:nvPr>
            <p:custDataLst>
              <p:tags r:id="rId21"/>
            </p:custDataLst>
          </p:nvPr>
        </p:nvSpPr>
        <p:spPr bwMode="auto">
          <a:xfrm>
            <a:off x="2043060" y="5828004"/>
            <a:ext cx="435413" cy="217046"/>
          </a:xfrm>
          <a:prstGeom prst="rect">
            <a:avLst/>
          </a:prstGeom>
          <a:noFill/>
          <a:ln w="9525">
            <a:noFill/>
            <a:miter lim="800000"/>
            <a:headEnd/>
            <a:tailEnd/>
          </a:ln>
          <a:effectLst/>
        </p:spPr>
        <p:txBody>
          <a:bodyPr lIns="0" tIns="0" rIns="0" bIns="0"/>
          <a:lstStyle/>
          <a:p>
            <a:pPr algn="ctr" defTabSz="939580">
              <a:buClr>
                <a:schemeClr val="tx2"/>
              </a:buClr>
            </a:pPr>
            <a:fld id="{50300379-AEC0-4D84-838B-2F0C4DF93865}" type="datetime'''''''''''''''''''20''''''''''''''''''''''0''''''6'''''''''">
              <a:rPr lang="en-US" sz="1500"/>
              <a:pPr algn="ctr" defTabSz="939580">
                <a:buClr>
                  <a:schemeClr val="tx2"/>
                </a:buClr>
              </a:pPr>
              <a:t>2006</a:t>
            </a:fld>
            <a:endParaRPr lang="en-US" sz="1500" dirty="0"/>
          </a:p>
        </p:txBody>
      </p:sp>
      <p:sp>
        <p:nvSpPr>
          <p:cNvPr id="53" name="Rectangle 24"/>
          <p:cNvSpPr>
            <a:spLocks noChangeArrowheads="1"/>
          </p:cNvSpPr>
          <p:nvPr>
            <p:custDataLst>
              <p:tags r:id="rId22"/>
            </p:custDataLst>
          </p:nvPr>
        </p:nvSpPr>
        <p:spPr bwMode="auto">
          <a:xfrm>
            <a:off x="777641" y="5828004"/>
            <a:ext cx="435413" cy="217046"/>
          </a:xfrm>
          <a:prstGeom prst="rect">
            <a:avLst/>
          </a:prstGeom>
          <a:noFill/>
          <a:ln w="9525">
            <a:noFill/>
            <a:miter lim="800000"/>
            <a:headEnd/>
            <a:tailEnd/>
          </a:ln>
          <a:effectLst/>
        </p:spPr>
        <p:txBody>
          <a:bodyPr lIns="0" tIns="0" rIns="0" bIns="0"/>
          <a:lstStyle/>
          <a:p>
            <a:pPr algn="ctr" defTabSz="939580">
              <a:buClr>
                <a:schemeClr val="tx2"/>
              </a:buClr>
            </a:pPr>
            <a:fld id="{815BF299-97C2-4ED2-B149-D3643F2FAD71}" type="datetime'''''''''2''0''''''0''''''''''''''''''''''''''''3'''''''">
              <a:rPr lang="en-US" sz="1500"/>
              <a:pPr algn="ctr" defTabSz="939580">
                <a:buClr>
                  <a:schemeClr val="tx2"/>
                </a:buClr>
              </a:pPr>
              <a:t>2003</a:t>
            </a:fld>
            <a:endParaRPr lang="en-US" sz="1500" dirty="0"/>
          </a:p>
        </p:txBody>
      </p:sp>
      <p:pic>
        <p:nvPicPr>
          <p:cNvPr id="54" name="Picture 23" descr="See full size image">
            <a:hlinkClick r:id="rId27"/>
          </p:cNvPr>
          <p:cNvPicPr>
            <a:picLocks noChangeArrowheads="1"/>
          </p:cNvPicPr>
          <p:nvPr>
            <p:custDataLst>
              <p:tags r:id="rId23"/>
            </p:custDataLst>
          </p:nvPr>
        </p:nvPicPr>
        <p:blipFill>
          <a:blip r:embed="rId28" cstate="print"/>
          <a:srcRect/>
          <a:stretch>
            <a:fillRect/>
          </a:stretch>
        </p:blipFill>
        <p:spPr bwMode="auto">
          <a:xfrm>
            <a:off x="525472" y="2456542"/>
            <a:ext cx="789186" cy="5021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1+#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000" fill="hold"/>
                                        <p:tgtEl>
                                          <p:spTgt spid="40"/>
                                        </p:tgtEl>
                                        <p:attrNameLst>
                                          <p:attrName>ppt_x</p:attrName>
                                        </p:attrNameLst>
                                      </p:cBhvr>
                                      <p:tavLst>
                                        <p:tav tm="0">
                                          <p:val>
                                            <p:strVal val="1+#ppt_w/2"/>
                                          </p:val>
                                        </p:tav>
                                        <p:tav tm="100000">
                                          <p:val>
                                            <p:strVal val="#ppt_x"/>
                                          </p:val>
                                        </p:tav>
                                      </p:tavLst>
                                    </p:anim>
                                    <p:anim calcmode="lin" valueType="num">
                                      <p:cBhvr additive="base">
                                        <p:cTn id="24" dur="10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000" fill="hold"/>
                                        <p:tgtEl>
                                          <p:spTgt spid="41"/>
                                        </p:tgtEl>
                                        <p:attrNameLst>
                                          <p:attrName>ppt_x</p:attrName>
                                        </p:attrNameLst>
                                      </p:cBhvr>
                                      <p:tavLst>
                                        <p:tav tm="0">
                                          <p:val>
                                            <p:strVal val="1+#ppt_w/2"/>
                                          </p:val>
                                        </p:tav>
                                        <p:tav tm="100000">
                                          <p:val>
                                            <p:strVal val="#ppt_x"/>
                                          </p:val>
                                        </p:tav>
                                      </p:tavLst>
                                    </p:anim>
                                    <p:anim calcmode="lin" valueType="num">
                                      <p:cBhvr additive="base">
                                        <p:cTn id="28" dur="10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1+#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000" fill="hold"/>
                                        <p:tgtEl>
                                          <p:spTgt spid="43"/>
                                        </p:tgtEl>
                                        <p:attrNameLst>
                                          <p:attrName>ppt_x</p:attrName>
                                        </p:attrNameLst>
                                      </p:cBhvr>
                                      <p:tavLst>
                                        <p:tav tm="0">
                                          <p:val>
                                            <p:strVal val="1+#ppt_w/2"/>
                                          </p:val>
                                        </p:tav>
                                        <p:tav tm="100000">
                                          <p:val>
                                            <p:strVal val="#ppt_x"/>
                                          </p:val>
                                        </p:tav>
                                      </p:tavLst>
                                    </p:anim>
                                    <p:anim calcmode="lin" valueType="num">
                                      <p:cBhvr additive="base">
                                        <p:cTn id="3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Graphic spid="38" grpId="0">
        <p:bldAsOne/>
      </p:bldGraphic>
      <p:bldP spid="39" grpId="0"/>
      <p:bldP spid="40" grpId="0"/>
      <p:bldP spid="41" grpId="0"/>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5714" name="Rectangle 2" hidden="1"/>
          <p:cNvGraphicFramePr>
            <a:graphicFrameLocks/>
          </p:cNvGraphicFramePr>
          <p:nvPr/>
        </p:nvGraphicFramePr>
        <p:xfrm>
          <a:off x="0" y="0"/>
          <a:ext cx="170083" cy="161974"/>
        </p:xfrm>
        <a:graphic>
          <a:graphicData uri="http://schemas.openxmlformats.org/presentationml/2006/ole">
            <p:oleObj spid="_x0000_s235522" name="think-cell Slide" r:id="rId34" imgW="0" imgH="0" progId="">
              <p:embed/>
            </p:oleObj>
          </a:graphicData>
        </a:graphic>
      </p:graphicFrame>
      <p:sp>
        <p:nvSpPr>
          <p:cNvPr id="755715" name="Rectangle 3" hidden="1"/>
          <p:cNvSpPr>
            <a:spLocks noChangeArrowheads="1"/>
          </p:cNvSpPr>
          <p:nvPr>
            <p:custDataLst>
              <p:tags r:id="rId2"/>
            </p:custDataLst>
          </p:nvPr>
        </p:nvSpPr>
        <p:spPr bwMode="auto">
          <a:xfrm>
            <a:off x="0" y="0"/>
            <a:ext cx="170083" cy="161974"/>
          </a:xfrm>
          <a:prstGeom prst="rect">
            <a:avLst/>
          </a:prstGeom>
          <a:solidFill>
            <a:schemeClr val="accent1"/>
          </a:solidFill>
          <a:ln w="9525" algn="ctr">
            <a:solidFill>
              <a:schemeClr val="tx1"/>
            </a:solidFill>
            <a:miter lim="800000"/>
            <a:headEnd/>
            <a:tailEnd/>
          </a:ln>
          <a:effectLst/>
        </p:spPr>
        <p:txBody>
          <a:bodyPr wrap="none" lIns="0" tIns="0" rIns="0" bIns="0" anchor="ctr"/>
          <a:lstStyle/>
          <a:p>
            <a:pPr algn="ctr" defTabSz="939580">
              <a:buClr>
                <a:schemeClr val="tx2"/>
              </a:buClr>
            </a:pPr>
            <a:r>
              <a:rPr lang="en-US" sz="1500" dirty="0">
                <a:cs typeface="Arial" charset="0"/>
              </a:rPr>
              <a:t>0</a:t>
            </a:r>
          </a:p>
        </p:txBody>
      </p:sp>
      <p:sp>
        <p:nvSpPr>
          <p:cNvPr id="755716" name="Rectangle 4"/>
          <p:cNvSpPr>
            <a:spLocks noGrp="1" noChangeArrowheads="1"/>
          </p:cNvSpPr>
          <p:nvPr>
            <p:ph type="title"/>
            <p:custDataLst>
              <p:tags r:id="rId3"/>
            </p:custDataLst>
          </p:nvPr>
        </p:nvSpPr>
        <p:spPr>
          <a:xfrm>
            <a:off x="392340" y="305254"/>
            <a:ext cx="8642351" cy="696232"/>
          </a:xfrm>
        </p:spPr>
        <p:txBody>
          <a:bodyPr>
            <a:normAutofit/>
          </a:bodyPr>
          <a:lstStyle/>
          <a:p>
            <a:r>
              <a:rPr lang="en-US" dirty="0" smtClean="0"/>
              <a:t>Health spending and reform in Ghana</a:t>
            </a:r>
            <a:endParaRPr lang="en-US" dirty="0"/>
          </a:p>
        </p:txBody>
      </p:sp>
      <p:sp>
        <p:nvSpPr>
          <p:cNvPr id="755717" name="McK 5. Source"/>
          <p:cNvSpPr>
            <a:spLocks noChangeArrowheads="1"/>
          </p:cNvSpPr>
          <p:nvPr>
            <p:custDataLst>
              <p:tags r:id="rId4"/>
            </p:custDataLst>
          </p:nvPr>
        </p:nvSpPr>
        <p:spPr bwMode="auto">
          <a:xfrm>
            <a:off x="127563" y="6456304"/>
            <a:ext cx="9056933" cy="374162"/>
          </a:xfrm>
          <a:prstGeom prst="rect">
            <a:avLst/>
          </a:prstGeom>
          <a:noFill/>
          <a:ln w="9525">
            <a:noFill/>
            <a:miter lim="800000"/>
            <a:headEnd/>
            <a:tailEnd/>
          </a:ln>
          <a:effectLst/>
        </p:spPr>
        <p:txBody>
          <a:bodyPr lIns="0" tIns="0" rIns="0" bIns="0" anchor="ctr">
            <a:spAutoFit/>
          </a:bodyPr>
          <a:lstStyle/>
          <a:p>
            <a:pPr marL="639714" indent="-639714" algn="l" defTabSz="939580">
              <a:tabLst>
                <a:tab pos="643046" algn="l"/>
              </a:tabLst>
            </a:pPr>
            <a:r>
              <a:rPr lang="en-US" sz="800" dirty="0">
                <a:solidFill>
                  <a:srgbClr val="000000"/>
                </a:solidFill>
              </a:rPr>
              <a:t>SOURCE: International Labor Organization, Social health protection: an ILO strategy towards universal access to health care, Social Security Department, August 2007; Results for Development, Joint Learning Workshop: Moving Toward Universal Health Coverage, Country Case Studies, 2010; Ghana Ministry of Health, Independent Review, Health Sector Programme of Work, April 2009; National Health Insurance Scheme, “The road to Ghana’s Healthcare Financing,” 2010; Interviews</a:t>
            </a:r>
          </a:p>
        </p:txBody>
      </p:sp>
      <p:sp>
        <p:nvSpPr>
          <p:cNvPr id="755737" name="McK 4. Footnote"/>
          <p:cNvSpPr txBox="1">
            <a:spLocks noChangeArrowheads="1"/>
          </p:cNvSpPr>
          <p:nvPr>
            <p:custDataLst>
              <p:tags r:id="rId5"/>
            </p:custDataLst>
          </p:nvPr>
        </p:nvSpPr>
        <p:spPr bwMode="auto">
          <a:xfrm>
            <a:off x="-41252" y="6244104"/>
            <a:ext cx="9158982" cy="153888"/>
          </a:xfrm>
          <a:prstGeom prst="rect">
            <a:avLst/>
          </a:prstGeom>
          <a:noFill/>
          <a:ln w="9525">
            <a:noFill/>
            <a:miter lim="800000"/>
            <a:headEnd/>
            <a:tailEnd/>
          </a:ln>
          <a:effectLst/>
        </p:spPr>
        <p:txBody>
          <a:bodyPr lIns="0" tIns="0" rIns="0" bIns="0" anchor="b">
            <a:spAutoFit/>
          </a:bodyPr>
          <a:lstStyle/>
          <a:p>
            <a:pPr marL="109951" indent="-109951" defTabSz="939580"/>
            <a:r>
              <a:rPr lang="en-US" sz="1000" dirty="0"/>
              <a:t>1 National Health Insurance Scheme estimates coverage at 70% of the population, but interviewees and other sources suggest coverage is between 45-60%</a:t>
            </a:r>
          </a:p>
        </p:txBody>
      </p:sp>
      <p:sp>
        <p:nvSpPr>
          <p:cNvPr id="26" name="TextBox 25"/>
          <p:cNvSpPr txBox="1"/>
          <p:nvPr/>
        </p:nvSpPr>
        <p:spPr>
          <a:xfrm>
            <a:off x="7413674" y="6606675"/>
            <a:ext cx="1788385" cy="261610"/>
          </a:xfrm>
          <a:prstGeom prst="rect">
            <a:avLst/>
          </a:prstGeom>
          <a:solidFill>
            <a:schemeClr val="bg1"/>
          </a:solidFill>
        </p:spPr>
        <p:txBody>
          <a:bodyPr wrap="square" rtlCol="0">
            <a:spAutoFit/>
          </a:bodyPr>
          <a:lstStyle/>
          <a:p>
            <a:pPr algn="r"/>
            <a:r>
              <a:rPr lang="en-US" sz="1100" b="1" dirty="0" smtClean="0">
                <a:solidFill>
                  <a:schemeClr val="accent2"/>
                </a:solidFill>
              </a:rPr>
              <a:t>McKinsey Co 2010</a:t>
            </a:r>
            <a:endParaRPr lang="en-US" sz="1100" b="1" dirty="0">
              <a:solidFill>
                <a:schemeClr val="accent2"/>
              </a:solidFill>
            </a:endParaRPr>
          </a:p>
        </p:txBody>
      </p:sp>
      <p:sp>
        <p:nvSpPr>
          <p:cNvPr id="40" name="Rectangle 25"/>
          <p:cNvSpPr>
            <a:spLocks noChangeArrowheads="1"/>
          </p:cNvSpPr>
          <p:nvPr>
            <p:custDataLst>
              <p:tags r:id="rId6"/>
            </p:custDataLst>
          </p:nvPr>
        </p:nvSpPr>
        <p:spPr bwMode="auto">
          <a:xfrm>
            <a:off x="4599224" y="1418497"/>
            <a:ext cx="5072316" cy="5074780"/>
          </a:xfrm>
          <a:prstGeom prst="rect">
            <a:avLst/>
          </a:prstGeom>
          <a:solidFill>
            <a:schemeClr val="bg1"/>
          </a:solidFill>
          <a:ln w="9525">
            <a:noFill/>
            <a:miter lim="800000"/>
            <a:headEnd/>
            <a:tailEnd/>
          </a:ln>
          <a:effectLst/>
        </p:spPr>
        <p:txBody>
          <a:bodyPr wrap="none" lIns="95957" tIns="47979" rIns="95957" bIns="47979" anchor="ctr"/>
          <a:lstStyle/>
          <a:p>
            <a:endParaRPr lang="en-US" dirty="0"/>
          </a:p>
        </p:txBody>
      </p:sp>
      <p:graphicFrame>
        <p:nvGraphicFramePr>
          <p:cNvPr id="41" name="Object 26"/>
          <p:cNvGraphicFramePr>
            <a:graphicFrameLocks/>
          </p:cNvGraphicFramePr>
          <p:nvPr/>
        </p:nvGraphicFramePr>
        <p:xfrm>
          <a:off x="4378434" y="1758467"/>
          <a:ext cx="5124291" cy="4458435"/>
        </p:xfrm>
        <a:graphic>
          <a:graphicData uri="http://schemas.openxmlformats.org/presentationml/2006/ole">
            <p:oleObj spid="_x0000_s235524" name="Chart" r:id="rId35" imgW="5010120" imgH="4572000" progId="MSGraph.Chart.8">
              <p:embed followColorScheme="full"/>
            </p:oleObj>
          </a:graphicData>
        </a:graphic>
      </p:graphicFrame>
      <p:sp>
        <p:nvSpPr>
          <p:cNvPr id="42" name="Rectangle 27"/>
          <p:cNvSpPr>
            <a:spLocks noChangeArrowheads="1"/>
          </p:cNvSpPr>
          <p:nvPr>
            <p:custDataLst>
              <p:tags r:id="rId7"/>
            </p:custDataLst>
          </p:nvPr>
        </p:nvSpPr>
        <p:spPr bwMode="auto">
          <a:xfrm>
            <a:off x="5452712" y="1476995"/>
            <a:ext cx="3402660" cy="322110"/>
          </a:xfrm>
          <a:prstGeom prst="rect">
            <a:avLst/>
          </a:prstGeom>
          <a:solidFill>
            <a:schemeClr val="bg1"/>
          </a:solidFill>
          <a:ln w="9525">
            <a:noFill/>
            <a:miter lim="800000"/>
            <a:headEnd/>
            <a:tailEnd/>
          </a:ln>
          <a:effectLst/>
        </p:spPr>
        <p:txBody>
          <a:bodyPr wrap="none" lIns="0" tIns="0" rIns="0" bIns="0" anchor="b"/>
          <a:lstStyle/>
          <a:p>
            <a:pPr defTabSz="939580">
              <a:lnSpc>
                <a:spcPct val="90000"/>
              </a:lnSpc>
              <a:buClr>
                <a:schemeClr val="tx2"/>
              </a:buClr>
            </a:pPr>
            <a:r>
              <a:rPr lang="en-US" b="1" dirty="0"/>
              <a:t>Out of pocket spend / total health expenditure</a:t>
            </a:r>
            <a:endParaRPr lang="en-US" dirty="0"/>
          </a:p>
          <a:p>
            <a:pPr defTabSz="939580">
              <a:lnSpc>
                <a:spcPct val="90000"/>
              </a:lnSpc>
              <a:buClr>
                <a:schemeClr val="tx2"/>
              </a:buClr>
            </a:pPr>
            <a:r>
              <a:rPr lang="en-US" dirty="0">
                <a:solidFill>
                  <a:srgbClr val="808080"/>
                </a:solidFill>
              </a:rPr>
              <a:t>Percent</a:t>
            </a:r>
          </a:p>
        </p:txBody>
      </p:sp>
      <p:sp>
        <p:nvSpPr>
          <p:cNvPr id="43" name="Rectangle 28"/>
          <p:cNvSpPr>
            <a:spLocks noChangeArrowheads="1"/>
          </p:cNvSpPr>
          <p:nvPr>
            <p:custDataLst>
              <p:tags r:id="rId8"/>
            </p:custDataLst>
          </p:nvPr>
        </p:nvSpPr>
        <p:spPr bwMode="auto">
          <a:xfrm>
            <a:off x="7137764" y="6104947"/>
            <a:ext cx="336205" cy="161054"/>
          </a:xfrm>
          <a:prstGeom prst="rect">
            <a:avLst/>
          </a:prstGeom>
          <a:solidFill>
            <a:schemeClr val="bg1"/>
          </a:solidFill>
          <a:ln w="9525">
            <a:noFill/>
            <a:miter lim="800000"/>
            <a:headEnd/>
            <a:tailEnd/>
          </a:ln>
          <a:effectLst/>
        </p:spPr>
        <p:txBody>
          <a:bodyPr wrap="none" lIns="0" tIns="0" rIns="0" bIns="0"/>
          <a:lstStyle/>
          <a:p>
            <a:pPr algn="r" defTabSz="939580">
              <a:lnSpc>
                <a:spcPct val="90000"/>
              </a:lnSpc>
              <a:buClr>
                <a:schemeClr val="tx2"/>
              </a:buClr>
            </a:pPr>
            <a:r>
              <a:rPr lang="en-US" b="1" dirty="0"/>
              <a:t>Year</a:t>
            </a:r>
            <a:endParaRPr lang="en-US" dirty="0">
              <a:solidFill>
                <a:srgbClr val="808080"/>
              </a:solidFill>
            </a:endParaRPr>
          </a:p>
        </p:txBody>
      </p:sp>
      <p:sp>
        <p:nvSpPr>
          <p:cNvPr id="44" name="Line 29"/>
          <p:cNvSpPr>
            <a:spLocks noChangeShapeType="1"/>
          </p:cNvSpPr>
          <p:nvPr>
            <p:custDataLst>
              <p:tags r:id="rId9"/>
            </p:custDataLst>
          </p:nvPr>
        </p:nvSpPr>
        <p:spPr bwMode="auto">
          <a:xfrm>
            <a:off x="7871944" y="2310190"/>
            <a:ext cx="219265" cy="249326"/>
          </a:xfrm>
          <a:prstGeom prst="line">
            <a:avLst/>
          </a:prstGeom>
          <a:noFill/>
          <a:ln w="19050">
            <a:solidFill>
              <a:srgbClr val="808080"/>
            </a:solidFill>
            <a:round/>
            <a:headEnd/>
            <a:tailEnd type="triangle" w="med" len="med"/>
          </a:ln>
          <a:effectLst/>
        </p:spPr>
        <p:txBody>
          <a:bodyPr lIns="95957" tIns="47979" rIns="95957" bIns="47979"/>
          <a:lstStyle/>
          <a:p>
            <a:endParaRPr lang="en-US" dirty="0"/>
          </a:p>
        </p:txBody>
      </p:sp>
      <p:sp>
        <p:nvSpPr>
          <p:cNvPr id="45" name="Line 30"/>
          <p:cNvSpPr>
            <a:spLocks noChangeShapeType="1"/>
          </p:cNvSpPr>
          <p:nvPr>
            <p:custDataLst>
              <p:tags r:id="rId10"/>
            </p:custDataLst>
          </p:nvPr>
        </p:nvSpPr>
        <p:spPr bwMode="auto">
          <a:xfrm flipV="1">
            <a:off x="6385416" y="3482127"/>
            <a:ext cx="537604" cy="1043760"/>
          </a:xfrm>
          <a:prstGeom prst="line">
            <a:avLst/>
          </a:prstGeom>
          <a:noFill/>
          <a:ln w="19050">
            <a:solidFill>
              <a:srgbClr val="808080"/>
            </a:solidFill>
            <a:round/>
            <a:headEnd/>
            <a:tailEnd type="triangle" w="med" len="med"/>
          </a:ln>
          <a:effectLst/>
        </p:spPr>
        <p:txBody>
          <a:bodyPr lIns="95957" tIns="47979" rIns="95957" bIns="47979"/>
          <a:lstStyle/>
          <a:p>
            <a:endParaRPr lang="en-US" dirty="0"/>
          </a:p>
        </p:txBody>
      </p:sp>
      <p:sp>
        <p:nvSpPr>
          <p:cNvPr id="46" name="Line 31"/>
          <p:cNvSpPr>
            <a:spLocks noChangeShapeType="1"/>
          </p:cNvSpPr>
          <p:nvPr>
            <p:custDataLst>
              <p:tags r:id="rId11"/>
            </p:custDataLst>
          </p:nvPr>
        </p:nvSpPr>
        <p:spPr bwMode="auto">
          <a:xfrm flipV="1">
            <a:off x="8865230" y="4987885"/>
            <a:ext cx="365441" cy="501748"/>
          </a:xfrm>
          <a:prstGeom prst="line">
            <a:avLst/>
          </a:prstGeom>
          <a:noFill/>
          <a:ln w="19050">
            <a:solidFill>
              <a:srgbClr val="808080"/>
            </a:solidFill>
            <a:round/>
            <a:headEnd/>
            <a:tailEnd type="triangle" w="med" len="med"/>
          </a:ln>
          <a:effectLst/>
        </p:spPr>
        <p:txBody>
          <a:bodyPr lIns="95957" tIns="47979" rIns="95957" bIns="47979"/>
          <a:lstStyle/>
          <a:p>
            <a:endParaRPr lang="en-US" dirty="0"/>
          </a:p>
        </p:txBody>
      </p:sp>
      <p:sp>
        <p:nvSpPr>
          <p:cNvPr id="47" name="Rectangle 32"/>
          <p:cNvSpPr>
            <a:spLocks noChangeArrowheads="1"/>
          </p:cNvSpPr>
          <p:nvPr>
            <p:custDataLst>
              <p:tags r:id="rId12"/>
            </p:custDataLst>
          </p:nvPr>
        </p:nvSpPr>
        <p:spPr bwMode="auto">
          <a:xfrm>
            <a:off x="7702058" y="2000107"/>
            <a:ext cx="1702191" cy="589338"/>
          </a:xfrm>
          <a:prstGeom prst="rect">
            <a:avLst/>
          </a:prstGeom>
          <a:solidFill>
            <a:srgbClr val="0070C0"/>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GB" b="1" dirty="0" smtClean="0">
                <a:solidFill>
                  <a:schemeClr val="bg1"/>
                </a:solidFill>
              </a:rPr>
              <a:t>NIHA </a:t>
            </a:r>
            <a:r>
              <a:rPr lang="en-GB" dirty="0" smtClean="0">
                <a:solidFill>
                  <a:schemeClr val="bg1"/>
                </a:solidFill>
              </a:rPr>
              <a:t/>
            </a:r>
            <a:br>
              <a:rPr lang="en-GB" dirty="0" smtClean="0">
                <a:solidFill>
                  <a:schemeClr val="bg1"/>
                </a:solidFill>
              </a:rPr>
            </a:br>
            <a:r>
              <a:rPr lang="en-GB" dirty="0" smtClean="0">
                <a:solidFill>
                  <a:schemeClr val="bg1"/>
                </a:solidFill>
              </a:rPr>
              <a:t>established</a:t>
            </a:r>
            <a:endParaRPr lang="en-GB" dirty="0">
              <a:solidFill>
                <a:schemeClr val="bg1"/>
              </a:solidFill>
            </a:endParaRPr>
          </a:p>
        </p:txBody>
      </p:sp>
      <p:sp>
        <p:nvSpPr>
          <p:cNvPr id="48" name="Rectangle 33"/>
          <p:cNvSpPr>
            <a:spLocks noChangeArrowheads="1"/>
          </p:cNvSpPr>
          <p:nvPr>
            <p:custDataLst>
              <p:tags r:id="rId13"/>
            </p:custDataLst>
          </p:nvPr>
        </p:nvSpPr>
        <p:spPr bwMode="auto">
          <a:xfrm>
            <a:off x="7421224" y="4762207"/>
            <a:ext cx="1378929" cy="835559"/>
          </a:xfrm>
          <a:prstGeom prst="rect">
            <a:avLst/>
          </a:prstGeom>
          <a:solidFill>
            <a:schemeClr val="bg1"/>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GB" dirty="0"/>
              <a:t>45-70% of population covered</a:t>
            </a:r>
          </a:p>
        </p:txBody>
      </p:sp>
      <p:sp>
        <p:nvSpPr>
          <p:cNvPr id="49" name="Rectangle 34"/>
          <p:cNvSpPr>
            <a:spLocks noChangeArrowheads="1"/>
          </p:cNvSpPr>
          <p:nvPr>
            <p:custDataLst>
              <p:tags r:id="rId14"/>
            </p:custDataLst>
          </p:nvPr>
        </p:nvSpPr>
        <p:spPr bwMode="auto">
          <a:xfrm>
            <a:off x="5613238" y="4192867"/>
            <a:ext cx="1466636" cy="835559"/>
          </a:xfrm>
          <a:prstGeom prst="rect">
            <a:avLst/>
          </a:prstGeom>
          <a:solidFill>
            <a:schemeClr val="bg1"/>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GB" dirty="0"/>
              <a:t>Less than 1% of population covered</a:t>
            </a:r>
          </a:p>
        </p:txBody>
      </p:sp>
      <p:sp>
        <p:nvSpPr>
          <p:cNvPr id="30" name="Rectangle 4"/>
          <p:cNvSpPr>
            <a:spLocks noChangeArrowheads="1"/>
          </p:cNvSpPr>
          <p:nvPr>
            <p:custDataLst>
              <p:tags r:id="rId15"/>
            </p:custDataLst>
          </p:nvPr>
        </p:nvSpPr>
        <p:spPr bwMode="auto">
          <a:xfrm>
            <a:off x="391617" y="1368255"/>
            <a:ext cx="3848984" cy="5307905"/>
          </a:xfrm>
          <a:prstGeom prst="rect">
            <a:avLst/>
          </a:prstGeom>
          <a:solidFill>
            <a:schemeClr val="bg1"/>
          </a:solidFill>
          <a:ln w="9525">
            <a:noFill/>
            <a:miter lim="800000"/>
            <a:headEnd/>
            <a:tailEnd/>
          </a:ln>
          <a:effectLst/>
        </p:spPr>
        <p:txBody>
          <a:bodyPr wrap="none" lIns="95957" tIns="47979" rIns="95957" bIns="47979" anchor="ctr"/>
          <a:lstStyle/>
          <a:p>
            <a:endParaRPr lang="en-US" dirty="0"/>
          </a:p>
        </p:txBody>
      </p:sp>
      <p:graphicFrame>
        <p:nvGraphicFramePr>
          <p:cNvPr id="31" name="Object 5"/>
          <p:cNvGraphicFramePr>
            <a:graphicFrameLocks/>
          </p:cNvGraphicFramePr>
          <p:nvPr/>
        </p:nvGraphicFramePr>
        <p:xfrm>
          <a:off x="445726" y="1722470"/>
          <a:ext cx="3825172" cy="4643809"/>
        </p:xfrm>
        <a:graphic>
          <a:graphicData uri="http://schemas.openxmlformats.org/presentationml/2006/ole">
            <p:oleObj spid="_x0000_s235525" name="Chart" r:id="rId36" imgW="3571830" imgH="4552860" progId="MSGraph.Chart.8">
              <p:embed followColorScheme="full"/>
            </p:oleObj>
          </a:graphicData>
        </a:graphic>
      </p:graphicFrame>
      <p:sp>
        <p:nvSpPr>
          <p:cNvPr id="32" name="Line 6"/>
          <p:cNvSpPr>
            <a:spLocks noChangeShapeType="1"/>
          </p:cNvSpPr>
          <p:nvPr>
            <p:custDataLst>
              <p:tags r:id="rId16"/>
            </p:custDataLst>
          </p:nvPr>
        </p:nvSpPr>
        <p:spPr bwMode="auto">
          <a:xfrm flipH="1" flipV="1">
            <a:off x="1100863" y="4910636"/>
            <a:ext cx="40820" cy="22676"/>
          </a:xfrm>
          <a:prstGeom prst="line">
            <a:avLst/>
          </a:prstGeom>
          <a:noFill/>
          <a:ln w="3175">
            <a:solidFill>
              <a:schemeClr val="tx1"/>
            </a:solidFill>
            <a:round/>
            <a:headEnd/>
            <a:tailEnd/>
          </a:ln>
          <a:effectLst/>
        </p:spPr>
        <p:txBody>
          <a:bodyPr wrap="none" lIns="95957" tIns="47979" rIns="95957" bIns="47979" anchor="ctr"/>
          <a:lstStyle/>
          <a:p>
            <a:endParaRPr lang="en-US" dirty="0"/>
          </a:p>
        </p:txBody>
      </p:sp>
      <p:sp>
        <p:nvSpPr>
          <p:cNvPr id="33" name="Rectangle 7"/>
          <p:cNvSpPr>
            <a:spLocks noChangeArrowheads="1"/>
          </p:cNvSpPr>
          <p:nvPr>
            <p:custDataLst>
              <p:tags r:id="rId17"/>
            </p:custDataLst>
          </p:nvPr>
        </p:nvSpPr>
        <p:spPr bwMode="auto">
          <a:xfrm>
            <a:off x="1001636" y="6210093"/>
            <a:ext cx="1365769" cy="336907"/>
          </a:xfrm>
          <a:prstGeom prst="rect">
            <a:avLst/>
          </a:prstGeom>
          <a:solidFill>
            <a:schemeClr val="bg1"/>
          </a:solidFill>
          <a:ln w="9525">
            <a:noFill/>
            <a:miter lim="800000"/>
            <a:headEnd/>
            <a:tailEnd/>
          </a:ln>
          <a:effectLst/>
        </p:spPr>
        <p:txBody>
          <a:bodyPr wrap="none" lIns="0" tIns="0" rIns="0" bIns="0"/>
          <a:lstStyle/>
          <a:p>
            <a:pPr algn="l" defTabSz="939580">
              <a:lnSpc>
                <a:spcPct val="90000"/>
              </a:lnSpc>
              <a:buClr>
                <a:schemeClr val="tx2"/>
              </a:buClr>
            </a:pPr>
            <a:r>
              <a:rPr lang="en-US" b="1" dirty="0"/>
              <a:t>Ln </a:t>
            </a:r>
            <a:r>
              <a:rPr lang="en-US" b="1" dirty="0" smtClean="0"/>
              <a:t>GDP   </a:t>
            </a:r>
            <a:r>
              <a:rPr lang="en-US" dirty="0" smtClean="0">
                <a:solidFill>
                  <a:srgbClr val="808080"/>
                </a:solidFill>
              </a:rPr>
              <a:t>Per </a:t>
            </a:r>
            <a:r>
              <a:rPr lang="en-US" dirty="0">
                <a:solidFill>
                  <a:srgbClr val="808080"/>
                </a:solidFill>
              </a:rPr>
              <a:t>capita, millions</a:t>
            </a:r>
          </a:p>
        </p:txBody>
      </p:sp>
      <p:sp>
        <p:nvSpPr>
          <p:cNvPr id="34" name="Rectangle 8"/>
          <p:cNvSpPr>
            <a:spLocks noChangeArrowheads="1"/>
          </p:cNvSpPr>
          <p:nvPr>
            <p:custDataLst>
              <p:tags r:id="rId18"/>
            </p:custDataLst>
          </p:nvPr>
        </p:nvSpPr>
        <p:spPr bwMode="auto">
          <a:xfrm>
            <a:off x="3551763" y="2714261"/>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C362837C-8163-42E1-B4CA-39BAF42C3458}" type="datetime'''''2''0''''''''''''''''''''0''''''''''''''''''6'''''''">
              <a:rPr lang="en-US"/>
              <a:pPr defTabSz="939580">
                <a:buClr>
                  <a:schemeClr val="tx2"/>
                </a:buClr>
              </a:pPr>
              <a:t>2006</a:t>
            </a:fld>
            <a:endParaRPr lang="en-US" dirty="0"/>
          </a:p>
        </p:txBody>
      </p:sp>
      <p:sp>
        <p:nvSpPr>
          <p:cNvPr id="35" name="Rectangle 9"/>
          <p:cNvSpPr>
            <a:spLocks noChangeArrowheads="1"/>
          </p:cNvSpPr>
          <p:nvPr>
            <p:custDataLst>
              <p:tags r:id="rId19"/>
            </p:custDataLst>
          </p:nvPr>
        </p:nvSpPr>
        <p:spPr bwMode="auto">
          <a:xfrm>
            <a:off x="3194588" y="3034971"/>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82B9D338-0195-4D04-B0CE-824BD7F26D35}" type="datetime'''''''''''''''''2''''''''''''''''''''''0''''0''5'">
              <a:rPr lang="en-US"/>
              <a:pPr defTabSz="939580">
                <a:buClr>
                  <a:schemeClr val="tx2"/>
                </a:buClr>
              </a:pPr>
              <a:t>2005</a:t>
            </a:fld>
            <a:endParaRPr lang="en-US" dirty="0"/>
          </a:p>
        </p:txBody>
      </p:sp>
      <p:sp>
        <p:nvSpPr>
          <p:cNvPr id="36" name="Rectangle 10"/>
          <p:cNvSpPr>
            <a:spLocks noChangeArrowheads="1"/>
          </p:cNvSpPr>
          <p:nvPr>
            <p:custDataLst>
              <p:tags r:id="rId20"/>
            </p:custDataLst>
          </p:nvPr>
        </p:nvSpPr>
        <p:spPr bwMode="auto">
          <a:xfrm>
            <a:off x="2878233" y="3375117"/>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428C67DE-DA6E-4842-BDE2-E9A4F6AB8896}" type="datetime'''''''''''''2''''''''''''''0''''''''''''''0''4'">
              <a:rPr lang="en-US"/>
              <a:pPr defTabSz="939580">
                <a:buClr>
                  <a:schemeClr val="tx2"/>
                </a:buClr>
              </a:pPr>
              <a:t>2004</a:t>
            </a:fld>
            <a:endParaRPr lang="en-US" dirty="0"/>
          </a:p>
        </p:txBody>
      </p:sp>
      <p:sp>
        <p:nvSpPr>
          <p:cNvPr id="37" name="Rectangle 11"/>
          <p:cNvSpPr>
            <a:spLocks noChangeArrowheads="1"/>
          </p:cNvSpPr>
          <p:nvPr>
            <p:custDataLst>
              <p:tags r:id="rId21"/>
            </p:custDataLst>
          </p:nvPr>
        </p:nvSpPr>
        <p:spPr bwMode="auto">
          <a:xfrm>
            <a:off x="2602698" y="3588924"/>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6B02C000-C76F-4EF2-B33E-BDE870B85AEC}" type="datetime'''''''''''''2''''0''''''''''''''''0''''''''''''''''''3'">
              <a:rPr lang="en-US"/>
              <a:pPr defTabSz="939580">
                <a:buClr>
                  <a:schemeClr val="tx2"/>
                </a:buClr>
              </a:pPr>
              <a:t>2003</a:t>
            </a:fld>
            <a:endParaRPr lang="en-US" dirty="0"/>
          </a:p>
        </p:txBody>
      </p:sp>
      <p:sp>
        <p:nvSpPr>
          <p:cNvPr id="38" name="Rectangle 12"/>
          <p:cNvSpPr>
            <a:spLocks noChangeArrowheads="1"/>
          </p:cNvSpPr>
          <p:nvPr>
            <p:custDataLst>
              <p:tags r:id="rId22"/>
            </p:custDataLst>
          </p:nvPr>
        </p:nvSpPr>
        <p:spPr bwMode="auto">
          <a:xfrm>
            <a:off x="1820315" y="3637516"/>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4D7F7CDD-3A12-4778-93EC-C622D14FF998}" type="datetime'''''''''200''''2'''''''''''''''''''''''''''''''''">
              <a:rPr lang="en-US"/>
              <a:pPr defTabSz="939580">
                <a:buClr>
                  <a:schemeClr val="tx2"/>
                </a:buClr>
              </a:pPr>
              <a:t>2002</a:t>
            </a:fld>
            <a:endParaRPr lang="en-US" dirty="0"/>
          </a:p>
        </p:txBody>
      </p:sp>
      <p:sp>
        <p:nvSpPr>
          <p:cNvPr id="50" name="Rectangle 13"/>
          <p:cNvSpPr>
            <a:spLocks noChangeArrowheads="1"/>
          </p:cNvSpPr>
          <p:nvPr>
            <p:custDataLst>
              <p:tags r:id="rId23"/>
            </p:custDataLst>
          </p:nvPr>
        </p:nvSpPr>
        <p:spPr bwMode="auto">
          <a:xfrm>
            <a:off x="2174088" y="3375117"/>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4414BB47-E548-41FB-8249-420AC530CADA}" type="datetime'''''''''''''''''''''''2''0''0''1'''''''''''''''''''''">
              <a:rPr lang="en-US"/>
              <a:pPr defTabSz="939580">
                <a:buClr>
                  <a:schemeClr val="tx2"/>
                </a:buClr>
              </a:pPr>
              <a:t>2001</a:t>
            </a:fld>
            <a:endParaRPr lang="en-US" dirty="0"/>
          </a:p>
        </p:txBody>
      </p:sp>
      <p:sp>
        <p:nvSpPr>
          <p:cNvPr id="51" name="Rectangle 14"/>
          <p:cNvSpPr>
            <a:spLocks noChangeArrowheads="1"/>
          </p:cNvSpPr>
          <p:nvPr>
            <p:custDataLst>
              <p:tags r:id="rId24"/>
            </p:custDataLst>
          </p:nvPr>
        </p:nvSpPr>
        <p:spPr bwMode="auto">
          <a:xfrm>
            <a:off x="1640027" y="3260117"/>
            <a:ext cx="401396" cy="186271"/>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BFA39817-A666-444D-89A7-09630F311249}" type="datetime'2''''000'''''''''''''''''''''''''''''''''''''''''">
              <a:rPr lang="en-US"/>
              <a:pPr defTabSz="939580">
                <a:buClr>
                  <a:schemeClr val="tx2"/>
                </a:buClr>
              </a:pPr>
              <a:t>2000</a:t>
            </a:fld>
            <a:endParaRPr lang="en-US" dirty="0"/>
          </a:p>
        </p:txBody>
      </p:sp>
      <p:sp>
        <p:nvSpPr>
          <p:cNvPr id="52" name="Rectangle 15"/>
          <p:cNvSpPr>
            <a:spLocks noChangeArrowheads="1"/>
          </p:cNvSpPr>
          <p:nvPr>
            <p:custDataLst>
              <p:tags r:id="rId25"/>
            </p:custDataLst>
          </p:nvPr>
        </p:nvSpPr>
        <p:spPr bwMode="auto">
          <a:xfrm>
            <a:off x="1279450" y="3588924"/>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9E75D378-68F5-4AF5-AC03-0A92FA0EF283}" type="datetime'19''''''''''''''''''''''''9''''''''9'''''''''''''''">
              <a:rPr lang="en-US"/>
              <a:pPr defTabSz="939580">
                <a:buClr>
                  <a:schemeClr val="tx2"/>
                </a:buClr>
              </a:pPr>
              <a:t>1999</a:t>
            </a:fld>
            <a:endParaRPr lang="en-US" dirty="0"/>
          </a:p>
        </p:txBody>
      </p:sp>
      <p:sp>
        <p:nvSpPr>
          <p:cNvPr id="53" name="Rectangle 16"/>
          <p:cNvSpPr>
            <a:spLocks noChangeArrowheads="1"/>
          </p:cNvSpPr>
          <p:nvPr>
            <p:custDataLst>
              <p:tags r:id="rId26"/>
            </p:custDataLst>
          </p:nvPr>
        </p:nvSpPr>
        <p:spPr bwMode="auto">
          <a:xfrm>
            <a:off x="1643429" y="3977662"/>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35A87877-BAE3-445C-B7D1-7650CFC128D2}" type="datetime'''1''''''''''9''''''9''8'''''''''''''''''''''''''''''">
              <a:rPr lang="en-US"/>
              <a:pPr defTabSz="939580">
                <a:buClr>
                  <a:schemeClr val="tx2"/>
                </a:buClr>
              </a:pPr>
              <a:t>1998</a:t>
            </a:fld>
            <a:endParaRPr lang="en-US" dirty="0"/>
          </a:p>
        </p:txBody>
      </p:sp>
      <p:sp>
        <p:nvSpPr>
          <p:cNvPr id="54" name="Rectangle 17"/>
          <p:cNvSpPr>
            <a:spLocks noChangeArrowheads="1"/>
          </p:cNvSpPr>
          <p:nvPr>
            <p:custDataLst>
              <p:tags r:id="rId27"/>
            </p:custDataLst>
          </p:nvPr>
        </p:nvSpPr>
        <p:spPr bwMode="auto">
          <a:xfrm>
            <a:off x="1490354" y="4210906"/>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DBD7C4E3-B10B-480C-8D15-A232B7B8A886}" type="datetime'''1''''''''''''''''''9''''9''7'''''''''''''">
              <a:rPr lang="en-US"/>
              <a:pPr defTabSz="939580">
                <a:buClr>
                  <a:schemeClr val="tx2"/>
                </a:buClr>
              </a:pPr>
              <a:t>1997</a:t>
            </a:fld>
            <a:endParaRPr lang="en-US" dirty="0"/>
          </a:p>
        </p:txBody>
      </p:sp>
      <p:sp>
        <p:nvSpPr>
          <p:cNvPr id="55" name="Rectangle 18"/>
          <p:cNvSpPr>
            <a:spLocks noChangeArrowheads="1"/>
          </p:cNvSpPr>
          <p:nvPr>
            <p:custDataLst>
              <p:tags r:id="rId28"/>
            </p:custDataLst>
          </p:nvPr>
        </p:nvSpPr>
        <p:spPr bwMode="auto">
          <a:xfrm>
            <a:off x="1316869" y="4735703"/>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8544A180-E955-41E9-8439-EB68629AD321}" type="datetime'''''''''19''''''''''''''''''''9''''''''6'''''''">
              <a:rPr lang="en-US"/>
              <a:pPr defTabSz="939580">
                <a:buClr>
                  <a:schemeClr val="tx2"/>
                </a:buClr>
              </a:pPr>
              <a:t>1996</a:t>
            </a:fld>
            <a:endParaRPr lang="en-US" dirty="0"/>
          </a:p>
        </p:txBody>
      </p:sp>
      <p:sp>
        <p:nvSpPr>
          <p:cNvPr id="56" name="Rectangle 19"/>
          <p:cNvSpPr>
            <a:spLocks noChangeArrowheads="1"/>
          </p:cNvSpPr>
          <p:nvPr>
            <p:custDataLst>
              <p:tags r:id="rId29"/>
            </p:custDataLst>
          </p:nvPr>
        </p:nvSpPr>
        <p:spPr bwMode="auto">
          <a:xfrm>
            <a:off x="1111069" y="4933312"/>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4D423385-7FBA-4499-8720-2B9930150240}" type="datetime'''''''''''''''''''''''''''''1995'''''''''''''''''">
              <a:rPr lang="en-US"/>
              <a:pPr defTabSz="939580">
                <a:buClr>
                  <a:schemeClr val="tx2"/>
                </a:buClr>
              </a:pPr>
              <a:t>1995</a:t>
            </a:fld>
            <a:endParaRPr lang="en-US" dirty="0"/>
          </a:p>
        </p:txBody>
      </p:sp>
      <p:sp>
        <p:nvSpPr>
          <p:cNvPr id="57" name="Rectangle 20"/>
          <p:cNvSpPr>
            <a:spLocks noChangeArrowheads="1"/>
          </p:cNvSpPr>
          <p:nvPr>
            <p:custDataLst>
              <p:tags r:id="rId30"/>
            </p:custDataLst>
          </p:nvPr>
        </p:nvSpPr>
        <p:spPr bwMode="auto">
          <a:xfrm>
            <a:off x="281354" y="1462198"/>
            <a:ext cx="2423394" cy="352534"/>
          </a:xfrm>
          <a:prstGeom prst="rect">
            <a:avLst/>
          </a:prstGeom>
          <a:solidFill>
            <a:schemeClr val="bg1"/>
          </a:solidFill>
          <a:ln w="9525">
            <a:noFill/>
            <a:miter lim="800000"/>
            <a:headEnd/>
            <a:tailEnd/>
          </a:ln>
          <a:effectLst/>
        </p:spPr>
        <p:txBody>
          <a:bodyPr wrap="none" lIns="0" tIns="0" rIns="0" bIns="0" anchor="b"/>
          <a:lstStyle/>
          <a:p>
            <a:pPr algn="l" defTabSz="939580">
              <a:lnSpc>
                <a:spcPct val="90000"/>
              </a:lnSpc>
              <a:buClr>
                <a:schemeClr val="tx2"/>
              </a:buClr>
            </a:pPr>
            <a:r>
              <a:rPr lang="en-US" b="1" dirty="0"/>
              <a:t>Ln Total health expenditure</a:t>
            </a:r>
            <a:endParaRPr lang="en-US" dirty="0"/>
          </a:p>
          <a:p>
            <a:pPr algn="l" defTabSz="939580">
              <a:lnSpc>
                <a:spcPct val="90000"/>
              </a:lnSpc>
              <a:buClr>
                <a:schemeClr val="tx2"/>
              </a:buClr>
            </a:pPr>
            <a:r>
              <a:rPr lang="en-US" dirty="0">
                <a:solidFill>
                  <a:srgbClr val="808080"/>
                </a:solidFill>
              </a:rPr>
              <a:t>Per capita</a:t>
            </a:r>
          </a:p>
        </p:txBody>
      </p:sp>
      <p:sp>
        <p:nvSpPr>
          <p:cNvPr id="58" name="Oval 24"/>
          <p:cNvSpPr>
            <a:spLocks noChangeArrowheads="1"/>
          </p:cNvSpPr>
          <p:nvPr>
            <p:custDataLst>
              <p:tags r:id="rId31"/>
            </p:custDataLst>
          </p:nvPr>
        </p:nvSpPr>
        <p:spPr bwMode="auto">
          <a:xfrm>
            <a:off x="998815" y="2056647"/>
            <a:ext cx="1224599" cy="448669"/>
          </a:xfrm>
          <a:prstGeom prst="ellipse">
            <a:avLst/>
          </a:prstGeom>
          <a:solidFill>
            <a:schemeClr val="bg1"/>
          </a:solidFill>
          <a:ln w="9525">
            <a:noFill/>
            <a:round/>
            <a:headEnd/>
            <a:tailEnd/>
          </a:ln>
          <a:effectLst/>
        </p:spPr>
        <p:txBody>
          <a:bodyPr wrap="none" lIns="95957" tIns="47979" rIns="95957" bIns="47979" anchor="ctr"/>
          <a:lstStyle/>
          <a:p>
            <a:pPr algn="ctr"/>
            <a:r>
              <a:rPr lang="en-GB" dirty="0">
                <a:solidFill>
                  <a:schemeClr val="bg1">
                    <a:lumMod val="65000"/>
                  </a:schemeClr>
                </a:solidFill>
              </a:rPr>
              <a:t>R</a:t>
            </a:r>
            <a:r>
              <a:rPr lang="en-GB" baseline="30000" dirty="0">
                <a:solidFill>
                  <a:schemeClr val="bg1">
                    <a:lumMod val="65000"/>
                  </a:schemeClr>
                </a:solidFill>
              </a:rPr>
              <a:t>2 </a:t>
            </a:r>
            <a:r>
              <a:rPr lang="en-GB" dirty="0">
                <a:solidFill>
                  <a:schemeClr val="bg1">
                    <a:lumMod val="65000"/>
                  </a:schemeClr>
                </a:solidFill>
              </a:rPr>
              <a:t>= 0.82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ppt_x"/>
                                          </p:val>
                                        </p:tav>
                                        <p:tav tm="100000">
                                          <p:val>
                                            <p:strVal val="#ppt_x"/>
                                          </p:val>
                                        </p:tav>
                                      </p:tavLst>
                                    </p:anim>
                                    <p:anim calcmode="lin" valueType="num">
                                      <p:cBhvr additive="base">
                                        <p:cTn id="20" dur="10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ppt_x"/>
                                          </p:val>
                                        </p:tav>
                                        <p:tav tm="100000">
                                          <p:val>
                                            <p:strVal val="#ppt_x"/>
                                          </p:val>
                                        </p:tav>
                                      </p:tavLst>
                                    </p:anim>
                                    <p:anim calcmode="lin" valueType="num">
                                      <p:cBhvr additive="base">
                                        <p:cTn id="24" dur="100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ppt_x"/>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ppt_x"/>
                                          </p:val>
                                        </p:tav>
                                        <p:tav tm="100000">
                                          <p:val>
                                            <p:strVal val="#ppt_x"/>
                                          </p:val>
                                        </p:tav>
                                      </p:tavLst>
                                    </p:anim>
                                    <p:anim calcmode="lin" valueType="num">
                                      <p:cBhvr additive="base">
                                        <p:cTn id="32" dur="10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ppt_x"/>
                                          </p:val>
                                        </p:tav>
                                        <p:tav tm="100000">
                                          <p:val>
                                            <p:strVal val="#ppt_x"/>
                                          </p:val>
                                        </p:tav>
                                      </p:tavLst>
                                    </p:anim>
                                    <p:anim calcmode="lin" valueType="num">
                                      <p:cBhvr additive="base">
                                        <p:cTn id="36" dur="10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1000" fill="hold"/>
                                        <p:tgtEl>
                                          <p:spTgt spid="48"/>
                                        </p:tgtEl>
                                        <p:attrNameLst>
                                          <p:attrName>ppt_x</p:attrName>
                                        </p:attrNameLst>
                                      </p:cBhvr>
                                      <p:tavLst>
                                        <p:tav tm="0">
                                          <p:val>
                                            <p:strVal val="#ppt_x"/>
                                          </p:val>
                                        </p:tav>
                                        <p:tav tm="100000">
                                          <p:val>
                                            <p:strVal val="#ppt_x"/>
                                          </p:val>
                                        </p:tav>
                                      </p:tavLst>
                                    </p:anim>
                                    <p:anim calcmode="lin" valueType="num">
                                      <p:cBhvr additive="base">
                                        <p:cTn id="40" dur="1000" fill="hold"/>
                                        <p:tgtEl>
                                          <p:spTgt spid="4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1000" fill="hold"/>
                                        <p:tgtEl>
                                          <p:spTgt spid="49"/>
                                        </p:tgtEl>
                                        <p:attrNameLst>
                                          <p:attrName>ppt_x</p:attrName>
                                        </p:attrNameLst>
                                      </p:cBhvr>
                                      <p:tavLst>
                                        <p:tav tm="0">
                                          <p:val>
                                            <p:strVal val="#ppt_x"/>
                                          </p:val>
                                        </p:tav>
                                        <p:tav tm="100000">
                                          <p:val>
                                            <p:strVal val="#ppt_x"/>
                                          </p:val>
                                        </p:tav>
                                      </p:tavLst>
                                    </p:anim>
                                    <p:anim calcmode="lin" valueType="num">
                                      <p:cBhvr additive="base">
                                        <p:cTn id="44"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OleChart spid="41" grpId="0"/>
      <p:bldP spid="42" grpId="0" animBg="1"/>
      <p:bldP spid="43" grpId="0" animBg="1"/>
      <p:bldP spid="44" grpId="0" animBg="1"/>
      <p:bldP spid="45" grpId="0" animBg="1"/>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866" name="Rectangle 2" hidden="1"/>
          <p:cNvGraphicFramePr>
            <a:graphicFrameLocks/>
          </p:cNvGraphicFramePr>
          <p:nvPr/>
        </p:nvGraphicFramePr>
        <p:xfrm>
          <a:off x="0" y="0"/>
          <a:ext cx="170083" cy="161974"/>
        </p:xfrm>
        <a:graphic>
          <a:graphicData uri="http://schemas.openxmlformats.org/presentationml/2006/ole">
            <p:oleObj spid="_x0000_s221186" name="think-cell Slide" r:id="rId36" imgW="0" imgH="0" progId="">
              <p:embed/>
            </p:oleObj>
          </a:graphicData>
        </a:graphic>
      </p:graphicFrame>
      <p:sp>
        <p:nvSpPr>
          <p:cNvPr id="676867" name="Rectangle 3" hidden="1"/>
          <p:cNvSpPr>
            <a:spLocks noChangeArrowheads="1"/>
          </p:cNvSpPr>
          <p:nvPr>
            <p:custDataLst>
              <p:tags r:id="rId2"/>
            </p:custDataLst>
          </p:nvPr>
        </p:nvSpPr>
        <p:spPr bwMode="auto">
          <a:xfrm>
            <a:off x="0" y="0"/>
            <a:ext cx="170083" cy="161974"/>
          </a:xfrm>
          <a:prstGeom prst="rect">
            <a:avLst/>
          </a:prstGeom>
          <a:solidFill>
            <a:schemeClr val="accent1"/>
          </a:solidFill>
          <a:ln w="9525">
            <a:solidFill>
              <a:schemeClr val="tx1"/>
            </a:solidFill>
            <a:miter lim="800000"/>
            <a:headEnd/>
            <a:tailEnd/>
          </a:ln>
          <a:effectLst/>
        </p:spPr>
        <p:txBody>
          <a:bodyPr wrap="none" lIns="0" tIns="0" rIns="0" bIns="0" anchor="ctr"/>
          <a:lstStyle/>
          <a:p>
            <a:pPr algn="ctr">
              <a:lnSpc>
                <a:spcPct val="90000"/>
              </a:lnSpc>
            </a:pPr>
            <a:r>
              <a:rPr lang="en-US" dirty="0">
                <a:cs typeface="Arial" charset="0"/>
              </a:rPr>
              <a:t>,</a:t>
            </a:r>
          </a:p>
        </p:txBody>
      </p:sp>
      <p:sp>
        <p:nvSpPr>
          <p:cNvPr id="676869" name="Rectangle 5"/>
          <p:cNvSpPr>
            <a:spLocks noChangeArrowheads="1"/>
          </p:cNvSpPr>
          <p:nvPr>
            <p:custDataLst>
              <p:tags r:id="rId3"/>
            </p:custDataLst>
          </p:nvPr>
        </p:nvSpPr>
        <p:spPr bwMode="auto">
          <a:xfrm>
            <a:off x="4034144" y="1259958"/>
            <a:ext cx="5311699" cy="5307905"/>
          </a:xfrm>
          <a:prstGeom prst="rect">
            <a:avLst/>
          </a:prstGeom>
          <a:solidFill>
            <a:schemeClr val="bg1"/>
          </a:solidFill>
          <a:ln w="9525">
            <a:noFill/>
            <a:miter lim="800000"/>
            <a:headEnd/>
            <a:tailEnd/>
          </a:ln>
          <a:effectLst/>
        </p:spPr>
        <p:txBody>
          <a:bodyPr wrap="none" lIns="95957" tIns="47979" rIns="95957" bIns="47979" anchor="ctr"/>
          <a:lstStyle/>
          <a:p>
            <a:endParaRPr lang="en-US" dirty="0"/>
          </a:p>
        </p:txBody>
      </p:sp>
      <p:sp>
        <p:nvSpPr>
          <p:cNvPr id="676888" name="Rectangle 24"/>
          <p:cNvSpPr>
            <a:spLocks noGrp="1" noChangeArrowheads="1"/>
          </p:cNvSpPr>
          <p:nvPr>
            <p:ph type="title"/>
            <p:custDataLst>
              <p:tags r:id="rId4"/>
            </p:custDataLst>
          </p:nvPr>
        </p:nvSpPr>
        <p:spPr>
          <a:xfrm>
            <a:off x="127565" y="234864"/>
            <a:ext cx="9233819" cy="589587"/>
          </a:xfrm>
        </p:spPr>
        <p:txBody>
          <a:bodyPr>
            <a:normAutofit/>
          </a:bodyPr>
          <a:lstStyle/>
          <a:p>
            <a:r>
              <a:rPr lang="en-US" dirty="0" smtClean="0"/>
              <a:t>Similar experience in </a:t>
            </a:r>
            <a:r>
              <a:rPr lang="en-US" dirty="0"/>
              <a:t>Thailand</a:t>
            </a:r>
          </a:p>
        </p:txBody>
      </p:sp>
      <p:sp>
        <p:nvSpPr>
          <p:cNvPr id="676889" name="McK 5. Source"/>
          <p:cNvSpPr>
            <a:spLocks noChangeArrowheads="1"/>
          </p:cNvSpPr>
          <p:nvPr>
            <p:custDataLst>
              <p:tags r:id="rId5"/>
            </p:custDataLst>
          </p:nvPr>
        </p:nvSpPr>
        <p:spPr bwMode="auto">
          <a:xfrm>
            <a:off x="127562" y="6566446"/>
            <a:ext cx="7352699" cy="155496"/>
          </a:xfrm>
          <a:prstGeom prst="rect">
            <a:avLst/>
          </a:prstGeom>
          <a:noFill/>
          <a:ln w="9525" algn="ctr">
            <a:noFill/>
            <a:miter lim="800000"/>
            <a:headEnd/>
            <a:tailEnd/>
          </a:ln>
          <a:effectLst/>
        </p:spPr>
        <p:txBody>
          <a:bodyPr lIns="0" tIns="0" rIns="0" bIns="0" anchor="ctr">
            <a:spAutoFit/>
          </a:bodyPr>
          <a:lstStyle/>
          <a:p>
            <a:pPr marL="639714" indent="-639714" defTabSz="939580">
              <a:tabLst>
                <a:tab pos="643046" algn="l"/>
              </a:tabLst>
            </a:pPr>
            <a:r>
              <a:rPr lang="en-US" sz="1000" dirty="0">
                <a:solidFill>
                  <a:srgbClr val="000000"/>
                </a:solidFill>
              </a:rPr>
              <a:t>SOURCE: International Monetary Fund, World Economic Outlook Database, October 2009; WHOSIS</a:t>
            </a:r>
          </a:p>
        </p:txBody>
      </p:sp>
      <p:graphicFrame>
        <p:nvGraphicFramePr>
          <p:cNvPr id="676890" name="Object 26"/>
          <p:cNvGraphicFramePr>
            <a:graphicFrameLocks/>
          </p:cNvGraphicFramePr>
          <p:nvPr/>
        </p:nvGraphicFramePr>
        <p:xfrm>
          <a:off x="4097074" y="1600105"/>
          <a:ext cx="5366127" cy="4663246"/>
        </p:xfrm>
        <a:graphic>
          <a:graphicData uri="http://schemas.openxmlformats.org/presentationml/2006/ole">
            <p:oleObj spid="_x0000_s221187" name="Chart" r:id="rId37" imgW="5010120" imgH="4572000" progId="MSGraph.Chart.8">
              <p:embed followColorScheme="full"/>
            </p:oleObj>
          </a:graphicData>
        </a:graphic>
      </p:graphicFrame>
      <p:sp>
        <p:nvSpPr>
          <p:cNvPr id="676891" name="Rectangle 27"/>
          <p:cNvSpPr>
            <a:spLocks noChangeArrowheads="1"/>
          </p:cNvSpPr>
          <p:nvPr>
            <p:custDataLst>
              <p:tags r:id="rId6"/>
            </p:custDataLst>
          </p:nvPr>
        </p:nvSpPr>
        <p:spPr bwMode="auto">
          <a:xfrm>
            <a:off x="4299155" y="1480514"/>
            <a:ext cx="4908603" cy="336907"/>
          </a:xfrm>
          <a:prstGeom prst="rect">
            <a:avLst/>
          </a:prstGeom>
          <a:noFill/>
          <a:ln w="9525">
            <a:noFill/>
            <a:miter lim="800000"/>
            <a:headEnd/>
            <a:tailEnd/>
          </a:ln>
          <a:effectLst/>
        </p:spPr>
        <p:txBody>
          <a:bodyPr wrap="none" lIns="0" tIns="0" rIns="0" bIns="0" anchor="b"/>
          <a:lstStyle/>
          <a:p>
            <a:pPr defTabSz="939580">
              <a:lnSpc>
                <a:spcPct val="90000"/>
              </a:lnSpc>
              <a:buClr>
                <a:schemeClr val="tx2"/>
              </a:buClr>
            </a:pPr>
            <a:r>
              <a:rPr lang="en-US" b="1" dirty="0" smtClean="0"/>
              <a:t>OOP </a:t>
            </a:r>
            <a:r>
              <a:rPr lang="en-US" b="1" dirty="0"/>
              <a:t>spend as a proportion of </a:t>
            </a:r>
            <a:r>
              <a:rPr lang="en-US" b="1" dirty="0" smtClean="0"/>
              <a:t>THE</a:t>
            </a:r>
            <a:endParaRPr lang="en-US" dirty="0" smtClean="0"/>
          </a:p>
          <a:p>
            <a:pPr defTabSz="939580">
              <a:lnSpc>
                <a:spcPct val="90000"/>
              </a:lnSpc>
              <a:buClr>
                <a:schemeClr val="tx2"/>
              </a:buClr>
            </a:pPr>
            <a:r>
              <a:rPr lang="en-US" dirty="0" smtClean="0">
                <a:solidFill>
                  <a:srgbClr val="808080"/>
                </a:solidFill>
              </a:rPr>
              <a:t>Percent</a:t>
            </a:r>
            <a:endParaRPr lang="en-US" dirty="0">
              <a:solidFill>
                <a:srgbClr val="808080"/>
              </a:solidFill>
            </a:endParaRPr>
          </a:p>
        </p:txBody>
      </p:sp>
      <p:sp>
        <p:nvSpPr>
          <p:cNvPr id="676892" name="Rectangle 28"/>
          <p:cNvSpPr>
            <a:spLocks noChangeArrowheads="1"/>
          </p:cNvSpPr>
          <p:nvPr>
            <p:custDataLst>
              <p:tags r:id="rId7"/>
            </p:custDataLst>
          </p:nvPr>
        </p:nvSpPr>
        <p:spPr bwMode="auto">
          <a:xfrm>
            <a:off x="6569613" y="6158069"/>
            <a:ext cx="984739" cy="242733"/>
          </a:xfrm>
          <a:prstGeom prst="rect">
            <a:avLst/>
          </a:prstGeom>
          <a:noFill/>
          <a:ln w="9525">
            <a:noFill/>
            <a:miter lim="800000"/>
            <a:headEnd/>
            <a:tailEnd/>
          </a:ln>
          <a:effectLst/>
        </p:spPr>
        <p:txBody>
          <a:bodyPr wrap="none" lIns="0" tIns="0" rIns="0" bIns="0"/>
          <a:lstStyle/>
          <a:p>
            <a:pPr algn="r" defTabSz="939580">
              <a:lnSpc>
                <a:spcPct val="90000"/>
              </a:lnSpc>
              <a:buClr>
                <a:schemeClr val="tx2"/>
              </a:buClr>
            </a:pPr>
            <a:r>
              <a:rPr lang="en-US" b="1" dirty="0"/>
              <a:t>Year</a:t>
            </a:r>
            <a:endParaRPr lang="en-US" dirty="0">
              <a:solidFill>
                <a:srgbClr val="808080"/>
              </a:solidFill>
            </a:endParaRPr>
          </a:p>
        </p:txBody>
      </p:sp>
      <p:sp>
        <p:nvSpPr>
          <p:cNvPr id="676894" name="Line 30"/>
          <p:cNvSpPr>
            <a:spLocks noChangeShapeType="1"/>
          </p:cNvSpPr>
          <p:nvPr>
            <p:custDataLst>
              <p:tags r:id="rId8"/>
            </p:custDataLst>
          </p:nvPr>
        </p:nvSpPr>
        <p:spPr bwMode="auto">
          <a:xfrm flipV="1">
            <a:off x="4881489" y="2272300"/>
            <a:ext cx="6472" cy="1455639"/>
          </a:xfrm>
          <a:prstGeom prst="line">
            <a:avLst/>
          </a:prstGeom>
          <a:noFill/>
          <a:ln w="19050">
            <a:solidFill>
              <a:srgbClr val="808080"/>
            </a:solidFill>
            <a:round/>
            <a:headEnd/>
            <a:tailEnd type="triangle" w="med" len="med"/>
          </a:ln>
          <a:effectLst/>
        </p:spPr>
        <p:txBody>
          <a:bodyPr lIns="95957" tIns="47979" rIns="95957" bIns="47979"/>
          <a:lstStyle/>
          <a:p>
            <a:endParaRPr lang="en-US" dirty="0"/>
          </a:p>
        </p:txBody>
      </p:sp>
      <p:sp>
        <p:nvSpPr>
          <p:cNvPr id="676895" name="Line 31"/>
          <p:cNvSpPr>
            <a:spLocks noChangeShapeType="1"/>
          </p:cNvSpPr>
          <p:nvPr>
            <p:custDataLst>
              <p:tags r:id="rId9"/>
            </p:custDataLst>
          </p:nvPr>
        </p:nvSpPr>
        <p:spPr bwMode="auto">
          <a:xfrm flipH="1">
            <a:off x="7803188" y="4366629"/>
            <a:ext cx="253424" cy="317470"/>
          </a:xfrm>
          <a:prstGeom prst="line">
            <a:avLst/>
          </a:prstGeom>
          <a:noFill/>
          <a:ln w="19050">
            <a:solidFill>
              <a:srgbClr val="808080"/>
            </a:solidFill>
            <a:round/>
            <a:headEnd/>
            <a:tailEnd type="triangle" w="med" len="med"/>
          </a:ln>
          <a:effectLst/>
        </p:spPr>
        <p:txBody>
          <a:bodyPr lIns="95957" tIns="47979" rIns="95957" bIns="47979"/>
          <a:lstStyle/>
          <a:p>
            <a:endParaRPr lang="en-US" dirty="0"/>
          </a:p>
        </p:txBody>
      </p:sp>
      <p:sp>
        <p:nvSpPr>
          <p:cNvPr id="676896" name="Rectangle 32"/>
          <p:cNvSpPr>
            <a:spLocks noChangeArrowheads="1"/>
          </p:cNvSpPr>
          <p:nvPr>
            <p:custDataLst>
              <p:tags r:id="rId10"/>
            </p:custDataLst>
          </p:nvPr>
        </p:nvSpPr>
        <p:spPr bwMode="auto">
          <a:xfrm>
            <a:off x="4805225" y="3796620"/>
            <a:ext cx="1089139" cy="835559"/>
          </a:xfrm>
          <a:prstGeom prst="rect">
            <a:avLst/>
          </a:prstGeom>
          <a:solidFill>
            <a:schemeClr val="bg1"/>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US" dirty="0"/>
              <a:t>70% of population covered</a:t>
            </a:r>
          </a:p>
        </p:txBody>
      </p:sp>
      <p:sp>
        <p:nvSpPr>
          <p:cNvPr id="676898" name="Rectangle 34"/>
          <p:cNvSpPr>
            <a:spLocks noChangeArrowheads="1"/>
          </p:cNvSpPr>
          <p:nvPr>
            <p:custDataLst>
              <p:tags r:id="rId11"/>
            </p:custDataLst>
          </p:nvPr>
        </p:nvSpPr>
        <p:spPr bwMode="auto">
          <a:xfrm>
            <a:off x="7962315" y="3513591"/>
            <a:ext cx="1080256" cy="835559"/>
          </a:xfrm>
          <a:prstGeom prst="rect">
            <a:avLst/>
          </a:prstGeom>
          <a:solidFill>
            <a:schemeClr val="bg1"/>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US" dirty="0"/>
              <a:t>96% of population covered</a:t>
            </a:r>
          </a:p>
        </p:txBody>
      </p:sp>
      <p:pic>
        <p:nvPicPr>
          <p:cNvPr id="676899" name="Picture 35" descr="See full size image">
            <a:hlinkClick r:id="rId38"/>
          </p:cNvPr>
          <p:cNvPicPr>
            <a:picLocks noChangeAspect="1" noChangeArrowheads="1"/>
          </p:cNvPicPr>
          <p:nvPr>
            <p:custDataLst>
              <p:tags r:id="rId12"/>
            </p:custDataLst>
          </p:nvPr>
        </p:nvPicPr>
        <p:blipFill>
          <a:blip r:embed="rId39" cstate="print"/>
          <a:srcRect/>
          <a:stretch>
            <a:fillRect/>
          </a:stretch>
        </p:blipFill>
        <p:spPr bwMode="auto">
          <a:xfrm>
            <a:off x="8529993" y="318251"/>
            <a:ext cx="789186" cy="502121"/>
          </a:xfrm>
          <a:prstGeom prst="rect">
            <a:avLst/>
          </a:prstGeom>
          <a:noFill/>
        </p:spPr>
      </p:pic>
      <p:sp>
        <p:nvSpPr>
          <p:cNvPr id="38" name="TextBox 37"/>
          <p:cNvSpPr txBox="1"/>
          <p:nvPr/>
        </p:nvSpPr>
        <p:spPr>
          <a:xfrm>
            <a:off x="6705609" y="6487887"/>
            <a:ext cx="2191657" cy="261610"/>
          </a:xfrm>
          <a:prstGeom prst="rect">
            <a:avLst/>
          </a:prstGeom>
          <a:solidFill>
            <a:schemeClr val="bg1"/>
          </a:solidFill>
        </p:spPr>
        <p:txBody>
          <a:bodyPr wrap="square" rtlCol="0">
            <a:spAutoFit/>
          </a:bodyPr>
          <a:lstStyle/>
          <a:p>
            <a:pPr algn="r"/>
            <a:r>
              <a:rPr lang="en-US" sz="1100" b="1" dirty="0" smtClean="0">
                <a:solidFill>
                  <a:schemeClr val="accent2"/>
                </a:solidFill>
              </a:rPr>
              <a:t>McKinsey Co 2010</a:t>
            </a:r>
            <a:endParaRPr lang="en-US" sz="1100" b="1" dirty="0">
              <a:solidFill>
                <a:schemeClr val="accent2"/>
              </a:solidFill>
            </a:endParaRPr>
          </a:p>
        </p:txBody>
      </p:sp>
      <p:sp>
        <p:nvSpPr>
          <p:cNvPr id="39" name="Rectangle 4"/>
          <p:cNvSpPr>
            <a:spLocks noChangeArrowheads="1"/>
          </p:cNvSpPr>
          <p:nvPr>
            <p:custDataLst>
              <p:tags r:id="rId13"/>
            </p:custDataLst>
          </p:nvPr>
        </p:nvSpPr>
        <p:spPr bwMode="auto">
          <a:xfrm>
            <a:off x="106376" y="1231815"/>
            <a:ext cx="3848984" cy="5307905"/>
          </a:xfrm>
          <a:prstGeom prst="rect">
            <a:avLst/>
          </a:prstGeom>
          <a:solidFill>
            <a:schemeClr val="bg1"/>
          </a:solidFill>
          <a:ln w="9525">
            <a:noFill/>
            <a:miter lim="800000"/>
            <a:headEnd/>
            <a:tailEnd/>
          </a:ln>
          <a:effectLst/>
        </p:spPr>
        <p:txBody>
          <a:bodyPr wrap="none" lIns="95957" tIns="47979" rIns="95957" bIns="47979" anchor="ctr"/>
          <a:lstStyle/>
          <a:p>
            <a:endParaRPr lang="en-US" dirty="0"/>
          </a:p>
        </p:txBody>
      </p:sp>
      <p:graphicFrame>
        <p:nvGraphicFramePr>
          <p:cNvPr id="40" name="Object 3"/>
          <p:cNvGraphicFramePr>
            <a:graphicFrameLocks/>
          </p:cNvGraphicFramePr>
          <p:nvPr>
            <p:custDataLst>
              <p:tags r:id="rId14"/>
            </p:custDataLst>
          </p:nvPr>
        </p:nvGraphicFramePr>
        <p:xfrm>
          <a:off x="28137" y="1571962"/>
          <a:ext cx="3927223" cy="4663246"/>
        </p:xfrm>
        <a:graphic>
          <a:graphicData uri="http://schemas.openxmlformats.org/drawingml/2006/chart">
            <c:chart xmlns:c="http://schemas.openxmlformats.org/drawingml/2006/chart" xmlns:r="http://schemas.openxmlformats.org/officeDocument/2006/relationships" r:id="rId40"/>
          </a:graphicData>
        </a:graphic>
      </p:graphicFrame>
      <p:sp>
        <p:nvSpPr>
          <p:cNvPr id="41" name="Line 7"/>
          <p:cNvSpPr>
            <a:spLocks noChangeShapeType="1"/>
          </p:cNvSpPr>
          <p:nvPr>
            <p:custDataLst>
              <p:tags r:id="rId15"/>
            </p:custDataLst>
          </p:nvPr>
        </p:nvSpPr>
        <p:spPr bwMode="auto">
          <a:xfrm flipH="1">
            <a:off x="1191506" y="4664055"/>
            <a:ext cx="0" cy="134438"/>
          </a:xfrm>
          <a:prstGeom prst="line">
            <a:avLst/>
          </a:prstGeom>
          <a:noFill/>
          <a:ln w="3175">
            <a:solidFill>
              <a:schemeClr val="tx1"/>
            </a:solidFill>
            <a:round/>
            <a:headEnd/>
            <a:tailEnd/>
          </a:ln>
          <a:effectLst/>
        </p:spPr>
        <p:txBody>
          <a:bodyPr wrap="none" lIns="95957" tIns="47979" rIns="95957" bIns="47979" anchor="ctr"/>
          <a:lstStyle/>
          <a:p>
            <a:endParaRPr lang="en-US" dirty="0"/>
          </a:p>
        </p:txBody>
      </p:sp>
      <p:sp>
        <p:nvSpPr>
          <p:cNvPr id="42" name="Line 8"/>
          <p:cNvSpPr>
            <a:spLocks noChangeShapeType="1"/>
          </p:cNvSpPr>
          <p:nvPr>
            <p:custDataLst>
              <p:tags r:id="rId16"/>
            </p:custDataLst>
          </p:nvPr>
        </p:nvSpPr>
        <p:spPr bwMode="auto">
          <a:xfrm flipH="1">
            <a:off x="691461" y="4850327"/>
            <a:ext cx="64632" cy="45353"/>
          </a:xfrm>
          <a:prstGeom prst="line">
            <a:avLst/>
          </a:prstGeom>
          <a:noFill/>
          <a:ln w="3175">
            <a:solidFill>
              <a:schemeClr val="tx1"/>
            </a:solidFill>
            <a:round/>
            <a:headEnd/>
            <a:tailEnd/>
          </a:ln>
          <a:effectLst/>
        </p:spPr>
        <p:txBody>
          <a:bodyPr wrap="none" lIns="95957" tIns="47979" rIns="95957" bIns="47979" anchor="ctr"/>
          <a:lstStyle/>
          <a:p>
            <a:endParaRPr lang="en-US" dirty="0"/>
          </a:p>
        </p:txBody>
      </p:sp>
      <p:sp>
        <p:nvSpPr>
          <p:cNvPr id="43" name="Line 9"/>
          <p:cNvSpPr>
            <a:spLocks noChangeShapeType="1"/>
          </p:cNvSpPr>
          <p:nvPr>
            <p:custDataLst>
              <p:tags r:id="rId17"/>
            </p:custDataLst>
          </p:nvPr>
        </p:nvSpPr>
        <p:spPr bwMode="auto">
          <a:xfrm flipH="1" flipV="1">
            <a:off x="941484" y="4945893"/>
            <a:ext cx="146272" cy="66409"/>
          </a:xfrm>
          <a:prstGeom prst="line">
            <a:avLst/>
          </a:prstGeom>
          <a:noFill/>
          <a:ln w="3175">
            <a:solidFill>
              <a:schemeClr val="tx1"/>
            </a:solidFill>
            <a:round/>
            <a:headEnd/>
            <a:tailEnd/>
          </a:ln>
          <a:effectLst/>
        </p:spPr>
        <p:txBody>
          <a:bodyPr wrap="none" lIns="95957" tIns="47979" rIns="95957" bIns="47979" anchor="ctr"/>
          <a:lstStyle/>
          <a:p>
            <a:endParaRPr lang="en-US" dirty="0"/>
          </a:p>
        </p:txBody>
      </p:sp>
      <p:sp>
        <p:nvSpPr>
          <p:cNvPr id="44" name="Rectangle 10"/>
          <p:cNvSpPr>
            <a:spLocks noChangeArrowheads="1"/>
          </p:cNvSpPr>
          <p:nvPr>
            <p:custDataLst>
              <p:tags r:id="rId18"/>
            </p:custDataLst>
          </p:nvPr>
        </p:nvSpPr>
        <p:spPr bwMode="auto">
          <a:xfrm>
            <a:off x="184613" y="1325762"/>
            <a:ext cx="2136246" cy="336907"/>
          </a:xfrm>
          <a:prstGeom prst="rect">
            <a:avLst/>
          </a:prstGeom>
          <a:noFill/>
          <a:ln w="9525">
            <a:noFill/>
            <a:miter lim="800000"/>
            <a:headEnd/>
            <a:tailEnd/>
          </a:ln>
          <a:effectLst/>
        </p:spPr>
        <p:txBody>
          <a:bodyPr wrap="none" lIns="0" tIns="0" rIns="0" bIns="0" anchor="b"/>
          <a:lstStyle/>
          <a:p>
            <a:pPr algn="l" defTabSz="939580">
              <a:lnSpc>
                <a:spcPct val="90000"/>
              </a:lnSpc>
              <a:buClr>
                <a:schemeClr val="tx2"/>
              </a:buClr>
            </a:pPr>
            <a:r>
              <a:rPr lang="en-US" b="1" dirty="0"/>
              <a:t>Ln Total health expenditure</a:t>
            </a:r>
            <a:endParaRPr lang="en-US" dirty="0"/>
          </a:p>
          <a:p>
            <a:pPr defTabSz="939580">
              <a:lnSpc>
                <a:spcPct val="90000"/>
              </a:lnSpc>
              <a:buClr>
                <a:schemeClr val="tx2"/>
              </a:buClr>
            </a:pPr>
            <a:r>
              <a:rPr lang="en-US" dirty="0">
                <a:solidFill>
                  <a:srgbClr val="808080"/>
                </a:solidFill>
              </a:rPr>
              <a:t>Per capita, USD, PPP</a:t>
            </a:r>
          </a:p>
        </p:txBody>
      </p:sp>
      <p:sp>
        <p:nvSpPr>
          <p:cNvPr id="45" name="Rectangle 11"/>
          <p:cNvSpPr>
            <a:spLocks noChangeArrowheads="1"/>
          </p:cNvSpPr>
          <p:nvPr>
            <p:custDataLst>
              <p:tags r:id="rId19"/>
            </p:custDataLst>
          </p:nvPr>
        </p:nvSpPr>
        <p:spPr bwMode="auto">
          <a:xfrm>
            <a:off x="618980" y="6214331"/>
            <a:ext cx="3199074" cy="411555"/>
          </a:xfrm>
          <a:prstGeom prst="rect">
            <a:avLst/>
          </a:prstGeom>
          <a:noFill/>
          <a:ln w="9525">
            <a:noFill/>
            <a:miter lim="800000"/>
            <a:headEnd/>
            <a:tailEnd/>
          </a:ln>
          <a:effectLst/>
        </p:spPr>
        <p:txBody>
          <a:bodyPr wrap="none" lIns="0" tIns="0" rIns="0" bIns="0"/>
          <a:lstStyle/>
          <a:p>
            <a:pPr algn="l" defTabSz="939580">
              <a:lnSpc>
                <a:spcPct val="90000"/>
              </a:lnSpc>
              <a:buClr>
                <a:schemeClr val="tx2"/>
              </a:buClr>
            </a:pPr>
            <a:r>
              <a:rPr lang="en-US" b="1" dirty="0"/>
              <a:t>Ln </a:t>
            </a:r>
            <a:r>
              <a:rPr lang="en-US" b="1" dirty="0" smtClean="0"/>
              <a:t>GDP  </a:t>
            </a:r>
            <a:r>
              <a:rPr lang="en-US" dirty="0" smtClean="0">
                <a:solidFill>
                  <a:srgbClr val="808080"/>
                </a:solidFill>
              </a:rPr>
              <a:t>Per </a:t>
            </a:r>
            <a:r>
              <a:rPr lang="en-US" dirty="0">
                <a:solidFill>
                  <a:srgbClr val="808080"/>
                </a:solidFill>
              </a:rPr>
              <a:t>capita, USD millions, PPP</a:t>
            </a:r>
          </a:p>
        </p:txBody>
      </p:sp>
      <p:sp>
        <p:nvSpPr>
          <p:cNvPr id="46" name="Rectangle 12"/>
          <p:cNvSpPr>
            <a:spLocks noChangeArrowheads="1"/>
          </p:cNvSpPr>
          <p:nvPr>
            <p:custDataLst>
              <p:tags r:id="rId20"/>
            </p:custDataLst>
          </p:nvPr>
        </p:nvSpPr>
        <p:spPr bwMode="auto">
          <a:xfrm>
            <a:off x="2763075" y="2538950"/>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3910F4C4-38F6-4978-940B-F20412301526}" type="datetime'''''2''0''''''''''''''''''''0''''''''''''''''''6'''''''">
              <a:rPr lang="en-US"/>
              <a:pPr defTabSz="939580">
                <a:buClr>
                  <a:schemeClr val="tx2"/>
                </a:buClr>
              </a:pPr>
              <a:t>2006</a:t>
            </a:fld>
            <a:endParaRPr lang="en-US" dirty="0"/>
          </a:p>
        </p:txBody>
      </p:sp>
      <p:sp>
        <p:nvSpPr>
          <p:cNvPr id="47" name="Rectangle 13"/>
          <p:cNvSpPr>
            <a:spLocks noChangeArrowheads="1"/>
          </p:cNvSpPr>
          <p:nvPr>
            <p:custDataLst>
              <p:tags r:id="rId21"/>
            </p:custDataLst>
          </p:nvPr>
        </p:nvSpPr>
        <p:spPr bwMode="auto">
          <a:xfrm>
            <a:off x="2892338" y="2888814"/>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9CD44AD4-23DE-4DCD-AF57-67823FCF8765}" type="datetime'''''''''''''''''2''''''''''''''''''''''0''''0''5'">
              <a:rPr lang="en-US"/>
              <a:pPr defTabSz="939580">
                <a:buClr>
                  <a:schemeClr val="tx2"/>
                </a:buClr>
              </a:pPr>
              <a:t>2005</a:t>
            </a:fld>
            <a:endParaRPr lang="en-US" dirty="0"/>
          </a:p>
        </p:txBody>
      </p:sp>
      <p:sp>
        <p:nvSpPr>
          <p:cNvPr id="48" name="Rectangle 14"/>
          <p:cNvSpPr>
            <a:spLocks noChangeArrowheads="1"/>
          </p:cNvSpPr>
          <p:nvPr>
            <p:custDataLst>
              <p:tags r:id="rId22"/>
            </p:custDataLst>
          </p:nvPr>
        </p:nvSpPr>
        <p:spPr bwMode="auto">
          <a:xfrm>
            <a:off x="2514754" y="3277553"/>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35E6EAAA-86F5-4C79-B2DC-C26025651DB0}" type="datetime'''''''''''''2''''''''''''''0''''''''''''''0''4'">
              <a:rPr lang="en-US"/>
              <a:pPr defTabSz="939580">
                <a:buClr>
                  <a:schemeClr val="tx2"/>
                </a:buClr>
              </a:pPr>
              <a:t>2004</a:t>
            </a:fld>
            <a:endParaRPr lang="en-US" dirty="0"/>
          </a:p>
        </p:txBody>
      </p:sp>
      <p:sp>
        <p:nvSpPr>
          <p:cNvPr id="49" name="Rectangle 15"/>
          <p:cNvSpPr>
            <a:spLocks noChangeArrowheads="1"/>
          </p:cNvSpPr>
          <p:nvPr>
            <p:custDataLst>
              <p:tags r:id="rId23"/>
            </p:custDataLst>
          </p:nvPr>
        </p:nvSpPr>
        <p:spPr bwMode="auto">
          <a:xfrm>
            <a:off x="1620116" y="3160932"/>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9FADA860-253E-48B4-BF47-39D512C1516F}" type="datetime'''''''''''''2''''0''''''''''''''''0''''''''''''''''''3'">
              <a:rPr lang="en-US"/>
              <a:pPr defTabSz="939580">
                <a:buClr>
                  <a:schemeClr val="tx2"/>
                </a:buClr>
              </a:pPr>
              <a:t>2003</a:t>
            </a:fld>
            <a:endParaRPr lang="en-US" dirty="0"/>
          </a:p>
        </p:txBody>
      </p:sp>
      <p:sp>
        <p:nvSpPr>
          <p:cNvPr id="50" name="Rectangle 16"/>
          <p:cNvSpPr>
            <a:spLocks noChangeArrowheads="1"/>
          </p:cNvSpPr>
          <p:nvPr>
            <p:custDataLst>
              <p:tags r:id="rId24"/>
            </p:custDataLst>
          </p:nvPr>
        </p:nvSpPr>
        <p:spPr bwMode="auto">
          <a:xfrm>
            <a:off x="1739174" y="3831506"/>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E4700251-1208-4E2D-9E61-022BBC735061}" type="datetime'''''''''200''''2'''''''''''''''''''''''''''''''''">
              <a:rPr lang="en-US"/>
              <a:pPr defTabSz="939580">
                <a:buClr>
                  <a:schemeClr val="tx2"/>
                </a:buClr>
              </a:pPr>
              <a:t>2002</a:t>
            </a:fld>
            <a:endParaRPr lang="en-US" dirty="0"/>
          </a:p>
        </p:txBody>
      </p:sp>
      <p:sp>
        <p:nvSpPr>
          <p:cNvPr id="51" name="Rectangle 17"/>
          <p:cNvSpPr>
            <a:spLocks noChangeArrowheads="1"/>
          </p:cNvSpPr>
          <p:nvPr>
            <p:custDataLst>
              <p:tags r:id="rId25"/>
            </p:custDataLst>
          </p:nvPr>
        </p:nvSpPr>
        <p:spPr bwMode="auto">
          <a:xfrm>
            <a:off x="1433024" y="4715887"/>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EF486C9D-2B1A-48BC-8DDC-20F9F6B8895E}" type="datetime'''''''''''''''''''''''2''0''0''1'''''''''''''''''''''">
              <a:rPr lang="en-US"/>
              <a:pPr defTabSz="939580">
                <a:buClr>
                  <a:schemeClr val="tx2"/>
                </a:buClr>
              </a:pPr>
              <a:t>2001</a:t>
            </a:fld>
            <a:endParaRPr lang="en-US" dirty="0"/>
          </a:p>
        </p:txBody>
      </p:sp>
      <p:sp>
        <p:nvSpPr>
          <p:cNvPr id="52" name="Rectangle 18"/>
          <p:cNvSpPr>
            <a:spLocks noChangeArrowheads="1"/>
          </p:cNvSpPr>
          <p:nvPr>
            <p:custDataLst>
              <p:tags r:id="rId26"/>
            </p:custDataLst>
          </p:nvPr>
        </p:nvSpPr>
        <p:spPr bwMode="auto">
          <a:xfrm>
            <a:off x="990808" y="4477786"/>
            <a:ext cx="401396" cy="186271"/>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C9D31E2A-0E30-4AAD-B3E0-303AE9954472}" type="datetime'2''''000'''''''''''''''''''''''''''''''''''''''''">
              <a:rPr lang="en-US"/>
              <a:pPr defTabSz="939580">
                <a:buClr>
                  <a:schemeClr val="tx2"/>
                </a:buClr>
              </a:pPr>
              <a:t>2000</a:t>
            </a:fld>
            <a:endParaRPr lang="en-US" dirty="0"/>
          </a:p>
        </p:txBody>
      </p:sp>
      <p:sp>
        <p:nvSpPr>
          <p:cNvPr id="53" name="Rectangle 19"/>
          <p:cNvSpPr>
            <a:spLocks noChangeArrowheads="1"/>
          </p:cNvSpPr>
          <p:nvPr>
            <p:custDataLst>
              <p:tags r:id="rId27"/>
            </p:custDataLst>
          </p:nvPr>
        </p:nvSpPr>
        <p:spPr bwMode="auto">
          <a:xfrm>
            <a:off x="686359" y="5077092"/>
            <a:ext cx="401396" cy="186271"/>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9EB4C995-EC32-4B36-A778-2EB3046370CB}" type="datetime'19''''''''''''''''''''''''9''''''''9'''''''''''''''">
              <a:rPr lang="en-US"/>
              <a:pPr defTabSz="939580">
                <a:buClr>
                  <a:schemeClr val="tx2"/>
                </a:buClr>
              </a:pPr>
              <a:t>1999</a:t>
            </a:fld>
            <a:endParaRPr lang="en-US" dirty="0"/>
          </a:p>
        </p:txBody>
      </p:sp>
      <p:sp>
        <p:nvSpPr>
          <p:cNvPr id="54" name="Rectangle 20"/>
          <p:cNvSpPr>
            <a:spLocks noChangeArrowheads="1"/>
          </p:cNvSpPr>
          <p:nvPr>
            <p:custDataLst>
              <p:tags r:id="rId28"/>
            </p:custDataLst>
          </p:nvPr>
        </p:nvSpPr>
        <p:spPr bwMode="auto">
          <a:xfrm>
            <a:off x="686359" y="4664055"/>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C3EB6CCC-DE90-4682-B48A-F4C2380A279A}" type="datetime'''1''''''''''9''''''9''8'''''''''''''''''''''''''''''">
              <a:rPr lang="en-US"/>
              <a:pPr defTabSz="939580">
                <a:buClr>
                  <a:schemeClr val="tx2"/>
                </a:buClr>
              </a:pPr>
              <a:t>1998</a:t>
            </a:fld>
            <a:endParaRPr lang="en-US" dirty="0"/>
          </a:p>
        </p:txBody>
      </p:sp>
      <p:sp>
        <p:nvSpPr>
          <p:cNvPr id="55" name="Rectangle 21"/>
          <p:cNvSpPr>
            <a:spLocks noChangeArrowheads="1"/>
          </p:cNvSpPr>
          <p:nvPr>
            <p:custDataLst>
              <p:tags r:id="rId29"/>
            </p:custDataLst>
          </p:nvPr>
        </p:nvSpPr>
        <p:spPr bwMode="auto">
          <a:xfrm>
            <a:off x="752692" y="3889817"/>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7CFF799C-9ABF-414A-948A-7672A57ACEE6}" type="datetime'''1''''''''''''''''''9''''9''7'''''''''''''">
              <a:rPr lang="en-US"/>
              <a:pPr defTabSz="939580">
                <a:buClr>
                  <a:schemeClr val="tx2"/>
                </a:buClr>
              </a:pPr>
              <a:t>1997</a:t>
            </a:fld>
            <a:endParaRPr lang="en-US" dirty="0"/>
          </a:p>
        </p:txBody>
      </p:sp>
      <p:sp>
        <p:nvSpPr>
          <p:cNvPr id="56" name="Rectangle 22"/>
          <p:cNvSpPr>
            <a:spLocks noChangeArrowheads="1"/>
          </p:cNvSpPr>
          <p:nvPr>
            <p:custDataLst>
              <p:tags r:id="rId30"/>
            </p:custDataLst>
          </p:nvPr>
        </p:nvSpPr>
        <p:spPr bwMode="auto">
          <a:xfrm>
            <a:off x="1310564" y="4045312"/>
            <a:ext cx="401396" cy="186270"/>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2AA48118-570D-4D00-8D53-D2CC193A5EC0}" type="datetime'''''''''19''''''''''''''''''''9''''''''6'''''''">
              <a:rPr lang="en-US"/>
              <a:pPr defTabSz="939580">
                <a:buClr>
                  <a:schemeClr val="tx2"/>
                </a:buClr>
              </a:pPr>
              <a:t>1996</a:t>
            </a:fld>
            <a:endParaRPr lang="en-US" dirty="0"/>
          </a:p>
        </p:txBody>
      </p:sp>
      <p:sp>
        <p:nvSpPr>
          <p:cNvPr id="57" name="Rectangle 23"/>
          <p:cNvSpPr>
            <a:spLocks noChangeArrowheads="1"/>
          </p:cNvSpPr>
          <p:nvPr>
            <p:custDataLst>
              <p:tags r:id="rId31"/>
            </p:custDataLst>
          </p:nvPr>
        </p:nvSpPr>
        <p:spPr bwMode="auto">
          <a:xfrm>
            <a:off x="1087756" y="5009063"/>
            <a:ext cx="401396" cy="186271"/>
          </a:xfrm>
          <a:prstGeom prst="rect">
            <a:avLst/>
          </a:prstGeom>
          <a:solidFill>
            <a:schemeClr val="bg1"/>
          </a:solidFill>
          <a:ln w="9525">
            <a:noFill/>
            <a:miter lim="800000"/>
            <a:headEnd/>
            <a:tailEnd/>
          </a:ln>
          <a:effectLst/>
        </p:spPr>
        <p:txBody>
          <a:bodyPr wrap="none" lIns="19991" tIns="0" rIns="19991" bIns="0" anchor="ctr"/>
          <a:lstStyle/>
          <a:p>
            <a:pPr defTabSz="939580">
              <a:buClr>
                <a:schemeClr val="tx2"/>
              </a:buClr>
            </a:pPr>
            <a:fld id="{8706210D-B08E-49EA-A16B-B64F0E986E1D}" type="datetime'''''''''''''''''''''''''''''1995'''''''''''''''''">
              <a:rPr lang="en-US"/>
              <a:pPr defTabSz="939580">
                <a:buClr>
                  <a:schemeClr val="tx2"/>
                </a:buClr>
              </a:pPr>
              <a:t>1995</a:t>
            </a:fld>
            <a:endParaRPr lang="en-US" dirty="0"/>
          </a:p>
        </p:txBody>
      </p:sp>
      <p:sp>
        <p:nvSpPr>
          <p:cNvPr id="58" name="Oval 36"/>
          <p:cNvSpPr>
            <a:spLocks noChangeArrowheads="1"/>
          </p:cNvSpPr>
          <p:nvPr>
            <p:custDataLst>
              <p:tags r:id="rId32"/>
            </p:custDataLst>
          </p:nvPr>
        </p:nvSpPr>
        <p:spPr bwMode="auto">
          <a:xfrm>
            <a:off x="713574" y="1920209"/>
            <a:ext cx="1224599" cy="448669"/>
          </a:xfrm>
          <a:prstGeom prst="ellipse">
            <a:avLst/>
          </a:prstGeom>
          <a:solidFill>
            <a:schemeClr val="bg1"/>
          </a:solidFill>
          <a:ln w="9525">
            <a:noFill/>
            <a:round/>
            <a:headEnd/>
            <a:tailEnd/>
          </a:ln>
          <a:effectLst/>
        </p:spPr>
        <p:txBody>
          <a:bodyPr wrap="none" lIns="95957" tIns="47979" rIns="95957" bIns="47979" anchor="ctr"/>
          <a:lstStyle/>
          <a:p>
            <a:pPr algn="ctr"/>
            <a:r>
              <a:rPr lang="en-GB" dirty="0">
                <a:solidFill>
                  <a:schemeClr val="bg1">
                    <a:lumMod val="65000"/>
                  </a:schemeClr>
                </a:solidFill>
              </a:rPr>
              <a:t>R</a:t>
            </a:r>
            <a:r>
              <a:rPr lang="en-GB" baseline="30000" dirty="0">
                <a:solidFill>
                  <a:schemeClr val="bg1">
                    <a:lumMod val="65000"/>
                  </a:schemeClr>
                </a:solidFill>
              </a:rPr>
              <a:t>2 </a:t>
            </a:r>
            <a:r>
              <a:rPr lang="en-GB" dirty="0">
                <a:solidFill>
                  <a:schemeClr val="bg1">
                    <a:lumMod val="65000"/>
                  </a:schemeClr>
                </a:solidFill>
              </a:rPr>
              <a:t>= 0.88</a:t>
            </a:r>
          </a:p>
        </p:txBody>
      </p:sp>
      <p:sp>
        <p:nvSpPr>
          <p:cNvPr id="59" name="Rectangle 32"/>
          <p:cNvSpPr>
            <a:spLocks noChangeArrowheads="1"/>
          </p:cNvSpPr>
          <p:nvPr>
            <p:custDataLst>
              <p:tags r:id="rId33"/>
            </p:custDataLst>
          </p:nvPr>
        </p:nvSpPr>
        <p:spPr bwMode="auto">
          <a:xfrm>
            <a:off x="6935373" y="2534680"/>
            <a:ext cx="2236763" cy="589338"/>
          </a:xfrm>
          <a:prstGeom prst="rect">
            <a:avLst/>
          </a:prstGeom>
          <a:solidFill>
            <a:srgbClr val="0070C0"/>
          </a:solidFill>
          <a:ln w="9525">
            <a:solidFill>
              <a:srgbClr val="808080"/>
            </a:solidFill>
            <a:miter lim="800000"/>
            <a:headEnd/>
            <a:tailEnd/>
          </a:ln>
          <a:effectLst/>
        </p:spPr>
        <p:txBody>
          <a:bodyPr wrap="square" lIns="47979" tIns="47979" rIns="47979" bIns="47979" anchor="ctr">
            <a:spAutoFit/>
          </a:bodyPr>
          <a:lstStyle/>
          <a:p>
            <a:pPr defTabSz="939580">
              <a:buClr>
                <a:schemeClr val="tx2"/>
              </a:buClr>
            </a:pPr>
            <a:r>
              <a:rPr lang="en-GB" b="1" dirty="0" smtClean="0">
                <a:solidFill>
                  <a:schemeClr val="bg1"/>
                </a:solidFill>
              </a:rPr>
              <a:t>UHC </a:t>
            </a:r>
            <a:r>
              <a:rPr lang="en-GB" dirty="0" smtClean="0">
                <a:solidFill>
                  <a:schemeClr val="bg1"/>
                </a:solidFill>
              </a:rPr>
              <a:t/>
            </a:r>
            <a:br>
              <a:rPr lang="en-GB" dirty="0" smtClean="0">
                <a:solidFill>
                  <a:schemeClr val="bg1"/>
                </a:solidFill>
              </a:rPr>
            </a:br>
            <a:r>
              <a:rPr lang="en-GB" dirty="0" smtClean="0">
                <a:solidFill>
                  <a:schemeClr val="bg1"/>
                </a:solidFill>
              </a:rPr>
              <a:t>30 Baht &amp; NHSO</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solidFill>
              </a:rPr>
              <a:t>Global movement towards UHC</a:t>
            </a:r>
            <a:endParaRPr lang="en-US" sz="3200" b="1" dirty="0">
              <a:solidFill>
                <a:schemeClr val="accent2"/>
              </a:solidFill>
            </a:endParaRPr>
          </a:p>
        </p:txBody>
      </p:sp>
      <p:sp>
        <p:nvSpPr>
          <p:cNvPr id="727042" name="Oval 2"/>
          <p:cNvSpPr>
            <a:spLocks noChangeArrowheads="1"/>
          </p:cNvSpPr>
          <p:nvPr/>
        </p:nvSpPr>
        <p:spPr bwMode="auto">
          <a:xfrm>
            <a:off x="377371" y="2728686"/>
            <a:ext cx="2569029" cy="251097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043" name="Oval 3"/>
          <p:cNvSpPr>
            <a:spLocks noChangeArrowheads="1"/>
          </p:cNvSpPr>
          <p:nvPr/>
        </p:nvSpPr>
        <p:spPr bwMode="auto">
          <a:xfrm>
            <a:off x="6585854" y="2728686"/>
            <a:ext cx="2674260" cy="2481945"/>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044" name="AutoShape 4"/>
          <p:cNvSpPr>
            <a:spLocks noChangeArrowheads="1"/>
          </p:cNvSpPr>
          <p:nvPr/>
        </p:nvSpPr>
        <p:spPr bwMode="auto">
          <a:xfrm>
            <a:off x="3328761" y="3164106"/>
            <a:ext cx="2999468" cy="1335995"/>
          </a:xfrm>
          <a:prstGeom prst="rightArrow">
            <a:avLst>
              <a:gd name="adj1" fmla="val 50000"/>
              <a:gd name="adj2" fmla="val 52923"/>
            </a:avLst>
          </a:prstGeom>
          <a:solidFill>
            <a:srgbClr val="DAEEF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045" name="Text Box 5"/>
          <p:cNvSpPr txBox="1">
            <a:spLocks noChangeArrowheads="1"/>
          </p:cNvSpPr>
          <p:nvPr/>
        </p:nvSpPr>
        <p:spPr bwMode="auto">
          <a:xfrm>
            <a:off x="3483429" y="3619724"/>
            <a:ext cx="2214334" cy="328156"/>
          </a:xfrm>
          <a:prstGeom prst="rect">
            <a:avLst/>
          </a:prstGeom>
          <a:solidFill>
            <a:srgbClr val="DAEEF3"/>
          </a:solidFill>
          <a:ln w="9525">
            <a:solidFill>
              <a:srgbClr val="DAEEF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1" u="none" strike="noStrike" cap="none" normalizeH="0" baseline="0" dirty="0" smtClean="0">
                <a:ln>
                  <a:noFill/>
                </a:ln>
                <a:solidFill>
                  <a:schemeClr val="tx1"/>
                </a:solidFill>
                <a:effectLst/>
                <a:latin typeface="Calibri" pitchFamily="34" charset="0"/>
                <a:cs typeface="Arial" pitchFamily="34" charset="0"/>
              </a:rPr>
              <a:t>Policy Influence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46" name="Text Box 6"/>
          <p:cNvSpPr txBox="1">
            <a:spLocks noChangeArrowheads="1"/>
          </p:cNvSpPr>
          <p:nvPr/>
        </p:nvSpPr>
        <p:spPr bwMode="auto">
          <a:xfrm>
            <a:off x="3255735" y="4618029"/>
            <a:ext cx="3362780" cy="1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Aft>
                <a:spcPts val="1000"/>
              </a:spcAft>
              <a:buFont typeface="Symbol" pitchFamily="18" charset="2"/>
              <a:buChar char="·"/>
            </a:pPr>
            <a:r>
              <a:rPr kumimoji="0" lang="en-US" sz="1800" b="0" i="0" u="none" strike="noStrike" cap="none" normalizeH="0" baseline="0" dirty="0" smtClean="0">
                <a:ln>
                  <a:noFill/>
                </a:ln>
                <a:solidFill>
                  <a:schemeClr val="tx1"/>
                </a:solidFill>
                <a:effectLst/>
                <a:latin typeface="+mn-lt"/>
                <a:cs typeface="Arial" pitchFamily="34" charset="0"/>
              </a:rPr>
              <a:t>  </a:t>
            </a:r>
            <a:r>
              <a:rPr lang="en-US" sz="1800" dirty="0" smtClean="0">
                <a:latin typeface="+mn-lt"/>
                <a:cs typeface="Arial" pitchFamily="34" charset="0"/>
              </a:rPr>
              <a:t>High –level advocacy</a:t>
            </a:r>
            <a:endParaRPr kumimoji="0" lang="en-US" sz="1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lang="en-US" sz="1800" dirty="0" smtClean="0">
                <a:latin typeface="+mn-lt"/>
                <a:cs typeface="Arial" pitchFamily="34" charset="0"/>
              </a:rPr>
              <a:t>  </a:t>
            </a:r>
            <a:r>
              <a:rPr kumimoji="0" lang="en-US" sz="1800" i="0" u="none" strike="noStrike" cap="none" normalizeH="0" baseline="0" dirty="0" smtClean="0">
                <a:ln>
                  <a:noFill/>
                </a:ln>
                <a:solidFill>
                  <a:schemeClr val="tx1"/>
                </a:solidFill>
                <a:effectLst/>
                <a:latin typeface="+mn-lt"/>
                <a:cs typeface="Arial" pitchFamily="34" charset="0"/>
              </a:rPr>
              <a:t>Analysis and evidence</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sz="1800" b="0" i="0" u="none" strike="noStrike" cap="none" normalizeH="0" baseline="0" dirty="0" smtClean="0">
                <a:ln>
                  <a:noFill/>
                </a:ln>
                <a:solidFill>
                  <a:schemeClr val="tx1"/>
                </a:solidFill>
                <a:effectLst/>
                <a:latin typeface="+mn-lt"/>
                <a:cs typeface="Arial" pitchFamily="34" charset="0"/>
              </a:rPr>
              <a:t>  Country networks/capacity</a:t>
            </a:r>
            <a:endParaRPr kumimoji="0" lang="en-US" sz="4400" b="0" i="0" u="none" strike="noStrike" cap="none" normalizeH="0" baseline="0" dirty="0" smtClean="0">
              <a:ln>
                <a:noFill/>
              </a:ln>
              <a:solidFill>
                <a:schemeClr val="tx1"/>
              </a:solidFill>
              <a:effectLst/>
              <a:latin typeface="+mn-lt"/>
              <a:cs typeface="Arial" pitchFamily="34" charset="0"/>
            </a:endParaRPr>
          </a:p>
        </p:txBody>
      </p:sp>
      <p:sp>
        <p:nvSpPr>
          <p:cNvPr id="727047" name="Text Box 7"/>
          <p:cNvSpPr txBox="1">
            <a:spLocks noChangeArrowheads="1"/>
          </p:cNvSpPr>
          <p:nvPr/>
        </p:nvSpPr>
        <p:spPr bwMode="auto">
          <a:xfrm>
            <a:off x="825046" y="3251877"/>
            <a:ext cx="1831069" cy="1682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pitchFamily="34" charset="0"/>
              </a:rPr>
              <a:t>Laudable </a:t>
            </a:r>
            <a:br>
              <a:rPr kumimoji="0" lang="en-US" sz="2800" b="1" i="0" u="none" strike="noStrike" cap="none" normalizeH="0" baseline="0" dirty="0" smtClean="0">
                <a:ln>
                  <a:noFill/>
                </a:ln>
                <a:solidFill>
                  <a:srgbClr val="FFFFFF"/>
                </a:solidFill>
                <a:effectLst/>
                <a:latin typeface="Calibri" pitchFamily="34" charset="0"/>
                <a:cs typeface="Arial" pitchFamily="34" charset="0"/>
              </a:rPr>
            </a:br>
            <a:r>
              <a:rPr kumimoji="0" lang="en-US" sz="2800" b="1" i="0" u="none" strike="noStrike" cap="none" normalizeH="0" baseline="0" dirty="0" smtClean="0">
                <a:ln>
                  <a:noFill/>
                </a:ln>
                <a:solidFill>
                  <a:srgbClr val="FFFFFF"/>
                </a:solidFill>
                <a:effectLst/>
                <a:latin typeface="Calibri" pitchFamily="34" charset="0"/>
                <a:cs typeface="Arial" pitchFamily="34" charset="0"/>
              </a:rPr>
              <a:t>but</a:t>
            </a:r>
            <a:br>
              <a:rPr kumimoji="0" lang="en-US" sz="2800" b="1" i="0" u="none" strike="noStrike" cap="none" normalizeH="0" baseline="0" dirty="0" smtClean="0">
                <a:ln>
                  <a:noFill/>
                </a:ln>
                <a:solidFill>
                  <a:srgbClr val="FFFFFF"/>
                </a:solidFill>
                <a:effectLst/>
                <a:latin typeface="Calibri" pitchFamily="34" charset="0"/>
                <a:cs typeface="Arial" pitchFamily="34" charset="0"/>
              </a:rPr>
            </a:br>
            <a:r>
              <a:rPr kumimoji="0" lang="en-US" sz="2800" b="1" i="0" u="none" strike="noStrike" cap="none" normalizeH="0" baseline="0" dirty="0" smtClean="0">
                <a:ln>
                  <a:noFill/>
                </a:ln>
                <a:solidFill>
                  <a:srgbClr val="FFFFFF"/>
                </a:solidFill>
                <a:effectLst/>
                <a:latin typeface="Calibri" pitchFamily="34" charset="0"/>
                <a:cs typeface="Arial" pitchFamily="34" charset="0"/>
              </a:rPr>
              <a:t>Unrealistic</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48" name="Text Box 8"/>
          <p:cNvSpPr txBox="1">
            <a:spLocks noChangeArrowheads="1"/>
          </p:cNvSpPr>
          <p:nvPr/>
        </p:nvSpPr>
        <p:spPr bwMode="auto">
          <a:xfrm>
            <a:off x="7022190" y="3196092"/>
            <a:ext cx="1889578" cy="1782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rgbClr val="FFFFFF"/>
                </a:solidFill>
                <a:effectLst/>
                <a:latin typeface="Calibri" pitchFamily="34" charset="0"/>
                <a:cs typeface="Arial" pitchFamily="34" charset="0"/>
              </a:rPr>
              <a:t>Feasible </a:t>
            </a:r>
            <a:r>
              <a:rPr kumimoji="0" lang="en-US" sz="2800" b="1" i="0" u="none" strike="noStrike" cap="none" normalizeH="0" baseline="0" dirty="0" smtClean="0">
                <a:ln>
                  <a:noFill/>
                </a:ln>
                <a:solidFill>
                  <a:srgbClr val="FFFFFF"/>
                </a:solidFill>
                <a:effectLst/>
                <a:latin typeface="Times New Roman" pitchFamily="18" charset="0"/>
                <a:cs typeface="Arial" pitchFamily="34" charset="0"/>
              </a:rPr>
              <a:t/>
            </a:r>
            <a:br>
              <a:rPr kumimoji="0" lang="en-US" sz="2800" b="1" i="0" u="none" strike="noStrike" cap="none" normalizeH="0" baseline="0" dirty="0" smtClean="0">
                <a:ln>
                  <a:noFill/>
                </a:ln>
                <a:solidFill>
                  <a:srgbClr val="FFFFFF"/>
                </a:solidFill>
                <a:effectLst/>
                <a:latin typeface="Times New Roman" pitchFamily="18" charset="0"/>
                <a:cs typeface="Arial" pitchFamily="34" charset="0"/>
              </a:rPr>
            </a:br>
            <a:r>
              <a:rPr kumimoji="0" lang="en-US" sz="2800" b="1" i="0" u="none" strike="noStrike" cap="none" normalizeH="0" baseline="0" dirty="0" smtClean="0">
                <a:ln>
                  <a:noFill/>
                </a:ln>
                <a:solidFill>
                  <a:srgbClr val="FFFFFF"/>
                </a:solidFill>
                <a:effectLst/>
                <a:latin typeface="Calibri" pitchFamily="34" charset="0"/>
                <a:cs typeface="Arial" pitchFamily="34" charset="0"/>
              </a:rPr>
              <a:t>and</a:t>
            </a:r>
            <a:r>
              <a:rPr kumimoji="0" lang="en-US" sz="2800" b="1" i="0" u="none" strike="noStrike" cap="none" normalizeH="0" baseline="0" dirty="0" smtClean="0">
                <a:ln>
                  <a:noFill/>
                </a:ln>
                <a:solidFill>
                  <a:srgbClr val="FFFFFF"/>
                </a:solidFill>
                <a:effectLst/>
                <a:latin typeface="Times New Roman" pitchFamily="18" charset="0"/>
                <a:cs typeface="Arial" pitchFamily="34" charset="0"/>
              </a:rPr>
              <a:t/>
            </a:r>
            <a:br>
              <a:rPr kumimoji="0" lang="en-US" sz="2800" b="1" i="0" u="none" strike="noStrike" cap="none" normalizeH="0" baseline="0" dirty="0" smtClean="0">
                <a:ln>
                  <a:noFill/>
                </a:ln>
                <a:solidFill>
                  <a:srgbClr val="FFFFFF"/>
                </a:solidFill>
                <a:effectLst/>
                <a:latin typeface="Times New Roman" pitchFamily="18" charset="0"/>
                <a:cs typeface="Arial" pitchFamily="34" charset="0"/>
              </a:rPr>
            </a:br>
            <a:r>
              <a:rPr kumimoji="0" lang="en-US" sz="2800" b="1" i="0" u="none" strike="noStrike" cap="none" normalizeH="0" baseline="0" dirty="0" smtClean="0">
                <a:ln>
                  <a:noFill/>
                </a:ln>
                <a:solidFill>
                  <a:srgbClr val="FFFFFF"/>
                </a:solidFill>
                <a:effectLst/>
                <a:latin typeface="Calibri" pitchFamily="34" charset="0"/>
                <a:cs typeface="Arial" pitchFamily="34" charset="0"/>
              </a:rPr>
              <a:t>Inevitable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699657" y="1988457"/>
            <a:ext cx="3976913" cy="870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smtClean="0">
                <a:ln>
                  <a:noFill/>
                </a:ln>
                <a:solidFill>
                  <a:schemeClr val="accent2"/>
                </a:solidFill>
                <a:effectLst/>
                <a:latin typeface="Calibri" pitchFamily="34" charset="0"/>
                <a:cs typeface="Arial" pitchFamily="34" charset="0"/>
              </a:rPr>
              <a:t>UHC in LMICs</a:t>
            </a:r>
            <a:endParaRPr kumimoji="0" lang="en-US" sz="6600" b="0" i="0" u="none" strike="noStrike" cap="none" normalizeH="0" baseline="0" dirty="0" smtClean="0">
              <a:ln>
                <a:noFill/>
              </a:ln>
              <a:solidFill>
                <a:schemeClr val="accent2"/>
              </a:solidFill>
              <a:effectLst/>
              <a:latin typeface="Arial" pitchFamily="34" charset="0"/>
              <a:cs typeface="Arial" pitchFamily="34" charset="0"/>
            </a:endParaRPr>
          </a:p>
        </p:txBody>
      </p:sp>
      <p:sp>
        <p:nvSpPr>
          <p:cNvPr id="12" name="TextBox 11"/>
          <p:cNvSpPr txBox="1"/>
          <p:nvPr/>
        </p:nvSpPr>
        <p:spPr>
          <a:xfrm>
            <a:off x="725717" y="5428347"/>
            <a:ext cx="1872343" cy="615553"/>
          </a:xfrm>
          <a:prstGeom prst="rect">
            <a:avLst/>
          </a:prstGeom>
          <a:noFill/>
        </p:spPr>
        <p:txBody>
          <a:bodyPr wrap="square" rtlCol="0">
            <a:spAutoFit/>
          </a:bodyPr>
          <a:lstStyle/>
          <a:p>
            <a:r>
              <a:rPr lang="en-US" i="1" dirty="0" smtClean="0"/>
              <a:t>World Coverage</a:t>
            </a:r>
            <a:r>
              <a:rPr lang="en-US" dirty="0" smtClean="0"/>
              <a:t>: </a:t>
            </a:r>
            <a:r>
              <a:rPr lang="en-US" sz="1800" b="1" dirty="0" smtClean="0"/>
              <a:t>40%</a:t>
            </a:r>
            <a:endParaRPr lang="en-US" b="1" dirty="0"/>
          </a:p>
        </p:txBody>
      </p:sp>
      <p:sp>
        <p:nvSpPr>
          <p:cNvPr id="13" name="TextBox 12"/>
          <p:cNvSpPr txBox="1"/>
          <p:nvPr/>
        </p:nvSpPr>
        <p:spPr>
          <a:xfrm>
            <a:off x="7017660" y="5435604"/>
            <a:ext cx="1872343" cy="615553"/>
          </a:xfrm>
          <a:prstGeom prst="rect">
            <a:avLst/>
          </a:prstGeom>
          <a:noFill/>
        </p:spPr>
        <p:txBody>
          <a:bodyPr wrap="square" rtlCol="0">
            <a:spAutoFit/>
          </a:bodyPr>
          <a:lstStyle/>
          <a:p>
            <a:r>
              <a:rPr lang="en-US" i="1" dirty="0" smtClean="0"/>
              <a:t>World Coverage</a:t>
            </a:r>
            <a:r>
              <a:rPr lang="en-US" dirty="0" smtClean="0"/>
              <a:t>: </a:t>
            </a:r>
            <a:r>
              <a:rPr lang="en-US" sz="1800" b="1" dirty="0" smtClean="0"/>
              <a:t>80%</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27046"/>
                                        </p:tgtEl>
                                        <p:attrNameLst>
                                          <p:attrName>style.visibility</p:attrName>
                                        </p:attrNameLst>
                                      </p:cBhvr>
                                      <p:to>
                                        <p:strVal val="visible"/>
                                      </p:to>
                                    </p:set>
                                    <p:animEffect transition="in" filter="dissolve">
                                      <p:cBhvr>
                                        <p:cTn id="16" dur="500"/>
                                        <p:tgtEl>
                                          <p:spTgt spid="72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6"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idx="4294967295"/>
            <p:custDataLst>
              <p:tags r:id="rId2"/>
            </p:custDataLst>
          </p:nvPr>
        </p:nvSpPr>
        <p:spPr/>
        <p:txBody>
          <a:bodyPr/>
          <a:lstStyle/>
          <a:p>
            <a:pPr eaLnBrk="1" hangingPunct="1"/>
            <a:r>
              <a:rPr lang="en-US" sz="2800" dirty="0" smtClean="0"/>
              <a:t>Gaining momentum on the global agenda</a:t>
            </a:r>
          </a:p>
        </p:txBody>
      </p:sp>
      <p:sp>
        <p:nvSpPr>
          <p:cNvPr id="156677" name="Text Box 5"/>
          <p:cNvSpPr txBox="1">
            <a:spLocks noChangeArrowheads="1"/>
          </p:cNvSpPr>
          <p:nvPr>
            <p:custDataLst>
              <p:tags r:id="rId3"/>
            </p:custDataLst>
          </p:nvPr>
        </p:nvSpPr>
        <p:spPr bwMode="auto">
          <a:xfrm>
            <a:off x="246971" y="3955595"/>
            <a:ext cx="611187" cy="212725"/>
          </a:xfrm>
          <a:prstGeom prst="rect">
            <a:avLst/>
          </a:prstGeom>
          <a:noFill/>
          <a:ln w="9525" algn="ctr">
            <a:noFill/>
            <a:miter lim="800000"/>
            <a:headEnd/>
            <a:tailEnd/>
          </a:ln>
        </p:spPr>
        <p:txBody>
          <a:bodyPr wrap="none" lIns="0" tIns="0" rIns="0" bIns="0">
            <a:spAutoFit/>
          </a:bodyPr>
          <a:lstStyle/>
          <a:p>
            <a:pPr algn="ctr"/>
            <a:r>
              <a:rPr lang="en-US" sz="1400"/>
              <a:t>Sept 07</a:t>
            </a:r>
          </a:p>
        </p:txBody>
      </p:sp>
      <p:sp>
        <p:nvSpPr>
          <p:cNvPr id="156678" name="Text Box 7"/>
          <p:cNvSpPr txBox="1">
            <a:spLocks noChangeArrowheads="1"/>
          </p:cNvSpPr>
          <p:nvPr>
            <p:custDataLst>
              <p:tags r:id="rId4"/>
            </p:custDataLst>
          </p:nvPr>
        </p:nvSpPr>
        <p:spPr bwMode="auto">
          <a:xfrm>
            <a:off x="1385500" y="3955595"/>
            <a:ext cx="596318" cy="215444"/>
          </a:xfrm>
          <a:prstGeom prst="rect">
            <a:avLst/>
          </a:prstGeom>
          <a:solidFill>
            <a:schemeClr val="bg1"/>
          </a:solidFill>
          <a:ln w="9525" algn="ctr">
            <a:noFill/>
            <a:miter lim="800000"/>
            <a:headEnd/>
            <a:tailEnd/>
          </a:ln>
        </p:spPr>
        <p:txBody>
          <a:bodyPr wrap="none" lIns="0" tIns="0" rIns="0" bIns="0">
            <a:spAutoFit/>
          </a:bodyPr>
          <a:lstStyle/>
          <a:p>
            <a:pPr algn="ctr"/>
            <a:r>
              <a:rPr lang="en-US" sz="1400" b="1" dirty="0">
                <a:solidFill>
                  <a:srgbClr val="3F7D5D"/>
                </a:solidFill>
              </a:rPr>
              <a:t>May 08</a:t>
            </a:r>
          </a:p>
        </p:txBody>
      </p:sp>
      <p:sp>
        <p:nvSpPr>
          <p:cNvPr id="156679" name="Text Box 9"/>
          <p:cNvSpPr txBox="1">
            <a:spLocks noChangeArrowheads="1"/>
          </p:cNvSpPr>
          <p:nvPr>
            <p:custDataLst>
              <p:tags r:id="rId5"/>
            </p:custDataLst>
          </p:nvPr>
        </p:nvSpPr>
        <p:spPr bwMode="auto">
          <a:xfrm>
            <a:off x="2391052" y="3955595"/>
            <a:ext cx="506549" cy="215444"/>
          </a:xfrm>
          <a:prstGeom prst="rect">
            <a:avLst/>
          </a:prstGeom>
          <a:noFill/>
          <a:ln w="9525" algn="ctr">
            <a:noFill/>
            <a:miter lim="800000"/>
            <a:headEnd/>
            <a:tailEnd/>
          </a:ln>
        </p:spPr>
        <p:txBody>
          <a:bodyPr wrap="none" lIns="0" tIns="0" rIns="0" bIns="0">
            <a:spAutoFit/>
          </a:bodyPr>
          <a:lstStyle/>
          <a:p>
            <a:pPr algn="ctr"/>
            <a:r>
              <a:rPr lang="en-US" sz="1400" b="1" dirty="0">
                <a:solidFill>
                  <a:srgbClr val="FF0000"/>
                </a:solidFill>
              </a:rPr>
              <a:t>Jul 08</a:t>
            </a:r>
          </a:p>
        </p:txBody>
      </p:sp>
      <p:sp>
        <p:nvSpPr>
          <p:cNvPr id="156680" name="Text Box 12"/>
          <p:cNvSpPr txBox="1">
            <a:spLocks noChangeArrowheads="1"/>
          </p:cNvSpPr>
          <p:nvPr>
            <p:custDataLst>
              <p:tags r:id="rId6"/>
            </p:custDataLst>
          </p:nvPr>
        </p:nvSpPr>
        <p:spPr bwMode="auto">
          <a:xfrm>
            <a:off x="3556787" y="3955595"/>
            <a:ext cx="567463" cy="215444"/>
          </a:xfrm>
          <a:prstGeom prst="rect">
            <a:avLst/>
          </a:prstGeom>
          <a:noFill/>
          <a:ln w="9525" algn="ctr">
            <a:noFill/>
            <a:miter lim="800000"/>
            <a:headEnd/>
            <a:tailEnd/>
          </a:ln>
        </p:spPr>
        <p:txBody>
          <a:bodyPr wrap="none" lIns="0" tIns="0" rIns="0" bIns="0">
            <a:spAutoFit/>
          </a:bodyPr>
          <a:lstStyle/>
          <a:p>
            <a:pPr algn="ctr"/>
            <a:r>
              <a:rPr lang="en-US" sz="1400" dirty="0" smtClean="0"/>
              <a:t>Nov </a:t>
            </a:r>
            <a:r>
              <a:rPr lang="en-US" sz="1400" dirty="0"/>
              <a:t>08</a:t>
            </a:r>
          </a:p>
        </p:txBody>
      </p:sp>
      <p:sp>
        <p:nvSpPr>
          <p:cNvPr id="156681" name="Text Box 14"/>
          <p:cNvSpPr txBox="1">
            <a:spLocks noChangeArrowheads="1"/>
          </p:cNvSpPr>
          <p:nvPr>
            <p:custDataLst>
              <p:tags r:id="rId7"/>
            </p:custDataLst>
          </p:nvPr>
        </p:nvSpPr>
        <p:spPr bwMode="auto">
          <a:xfrm>
            <a:off x="4353313" y="3955594"/>
            <a:ext cx="766236" cy="215444"/>
          </a:xfrm>
          <a:prstGeom prst="rect">
            <a:avLst/>
          </a:prstGeom>
          <a:noFill/>
          <a:ln w="9525" algn="ctr">
            <a:noFill/>
            <a:miter lim="800000"/>
            <a:headEnd/>
            <a:tailEnd/>
          </a:ln>
        </p:spPr>
        <p:txBody>
          <a:bodyPr wrap="none" lIns="0" tIns="0" rIns="0" bIns="0">
            <a:spAutoFit/>
          </a:bodyPr>
          <a:lstStyle/>
          <a:p>
            <a:pPr algn="ctr"/>
            <a:r>
              <a:rPr lang="en-US" sz="1400" dirty="0" smtClean="0"/>
              <a:t>Spring 09</a:t>
            </a:r>
            <a:endParaRPr lang="en-US" sz="1400" dirty="0"/>
          </a:p>
        </p:txBody>
      </p:sp>
      <p:sp>
        <p:nvSpPr>
          <p:cNvPr id="602129" name="Rectangle 19"/>
          <p:cNvSpPr>
            <a:spLocks noChangeArrowheads="1"/>
          </p:cNvSpPr>
          <p:nvPr>
            <p:custDataLst>
              <p:tags r:id="rId8"/>
            </p:custDataLst>
          </p:nvPr>
        </p:nvSpPr>
        <p:spPr bwMode="auto">
          <a:xfrm>
            <a:off x="1993223" y="2293256"/>
            <a:ext cx="1301750" cy="1045028"/>
          </a:xfrm>
          <a:prstGeom prst="rect">
            <a:avLst/>
          </a:prstGeom>
          <a:solidFill>
            <a:srgbClr val="CEE6C8"/>
          </a:solidFill>
          <a:ln w="9525" algn="ctr">
            <a:solidFill>
              <a:srgbClr val="008080"/>
            </a:solidFill>
            <a:miter lim="800000"/>
            <a:headEnd/>
            <a:tailEnd/>
          </a:ln>
        </p:spPr>
        <p:txBody>
          <a:bodyPr lIns="18000" rIns="18000" anchor="ctr"/>
          <a:lstStyle/>
          <a:p>
            <a:pPr algn="ctr"/>
            <a:r>
              <a:rPr lang="en-GB" sz="1400" dirty="0"/>
              <a:t>Atlanta meeting of  </a:t>
            </a:r>
            <a:r>
              <a:rPr lang="en-GB" sz="1400" b="1" dirty="0"/>
              <a:t>UNSG &amp;</a:t>
            </a:r>
            <a:r>
              <a:rPr lang="en-GB" sz="1400" dirty="0"/>
              <a:t> </a:t>
            </a:r>
            <a:r>
              <a:rPr lang="en-GB" sz="1400" b="1" dirty="0"/>
              <a:t>The </a:t>
            </a:r>
            <a:r>
              <a:rPr lang="en-GB" sz="1400" b="1" dirty="0" smtClean="0"/>
              <a:t>Elders</a:t>
            </a:r>
            <a:endParaRPr lang="en-GB" sz="1400" dirty="0"/>
          </a:p>
        </p:txBody>
      </p:sp>
      <p:grpSp>
        <p:nvGrpSpPr>
          <p:cNvPr id="5" name="Group 22"/>
          <p:cNvGrpSpPr>
            <a:grpSpLocks/>
          </p:cNvGrpSpPr>
          <p:nvPr>
            <p:custDataLst>
              <p:tags r:id="rId9"/>
            </p:custDataLst>
          </p:nvPr>
        </p:nvGrpSpPr>
        <p:grpSpPr bwMode="auto">
          <a:xfrm>
            <a:off x="545421" y="4211183"/>
            <a:ext cx="8528050" cy="82550"/>
            <a:chOff x="341" y="1920"/>
            <a:chExt cx="5372" cy="52"/>
          </a:xfrm>
        </p:grpSpPr>
        <p:sp>
          <p:nvSpPr>
            <p:cNvPr id="156723" name="Line 23"/>
            <p:cNvSpPr>
              <a:spLocks noChangeShapeType="1"/>
            </p:cNvSpPr>
            <p:nvPr>
              <p:custDataLst>
                <p:tags r:id="rId24"/>
              </p:custDataLst>
            </p:nvPr>
          </p:nvSpPr>
          <p:spPr bwMode="auto">
            <a:xfrm>
              <a:off x="341" y="1946"/>
              <a:ext cx="5372" cy="0"/>
            </a:xfrm>
            <a:prstGeom prst="line">
              <a:avLst/>
            </a:prstGeom>
            <a:noFill/>
            <a:ln w="9525">
              <a:solidFill>
                <a:srgbClr val="008080"/>
              </a:solidFill>
              <a:round/>
              <a:headEnd/>
              <a:tailEnd/>
            </a:ln>
          </p:spPr>
          <p:txBody>
            <a:bodyPr/>
            <a:lstStyle/>
            <a:p>
              <a:endParaRPr lang="en-US"/>
            </a:p>
          </p:txBody>
        </p:sp>
        <p:sp>
          <p:nvSpPr>
            <p:cNvPr id="156724" name="Line 24"/>
            <p:cNvSpPr>
              <a:spLocks noChangeShapeType="1"/>
            </p:cNvSpPr>
            <p:nvPr>
              <p:custDataLst>
                <p:tags r:id="rId25"/>
              </p:custDataLst>
            </p:nvPr>
          </p:nvSpPr>
          <p:spPr bwMode="auto">
            <a:xfrm>
              <a:off x="341" y="1920"/>
              <a:ext cx="0" cy="52"/>
            </a:xfrm>
            <a:prstGeom prst="line">
              <a:avLst/>
            </a:prstGeom>
            <a:noFill/>
            <a:ln w="9525">
              <a:solidFill>
                <a:srgbClr val="008080"/>
              </a:solidFill>
              <a:round/>
              <a:headEnd/>
              <a:tailEnd/>
            </a:ln>
          </p:spPr>
          <p:txBody>
            <a:bodyPr/>
            <a:lstStyle/>
            <a:p>
              <a:endParaRPr lang="en-US"/>
            </a:p>
          </p:txBody>
        </p:sp>
        <p:sp>
          <p:nvSpPr>
            <p:cNvPr id="156725" name="Line 25"/>
            <p:cNvSpPr>
              <a:spLocks noChangeShapeType="1"/>
            </p:cNvSpPr>
            <p:nvPr>
              <p:custDataLst>
                <p:tags r:id="rId26"/>
              </p:custDataLst>
            </p:nvPr>
          </p:nvSpPr>
          <p:spPr bwMode="auto">
            <a:xfrm>
              <a:off x="5713" y="1920"/>
              <a:ext cx="0" cy="52"/>
            </a:xfrm>
            <a:prstGeom prst="line">
              <a:avLst/>
            </a:prstGeom>
            <a:noFill/>
            <a:ln w="9525">
              <a:solidFill>
                <a:srgbClr val="008080"/>
              </a:solidFill>
              <a:round/>
              <a:headEnd/>
              <a:tailEnd/>
            </a:ln>
          </p:spPr>
          <p:txBody>
            <a:bodyPr/>
            <a:lstStyle/>
            <a:p>
              <a:endParaRPr lang="en-US"/>
            </a:p>
          </p:txBody>
        </p:sp>
        <p:sp>
          <p:nvSpPr>
            <p:cNvPr id="156726" name="Line 26"/>
            <p:cNvSpPr>
              <a:spLocks noChangeShapeType="1"/>
            </p:cNvSpPr>
            <p:nvPr>
              <p:custDataLst>
                <p:tags r:id="rId27"/>
              </p:custDataLst>
            </p:nvPr>
          </p:nvSpPr>
          <p:spPr bwMode="auto">
            <a:xfrm>
              <a:off x="699" y="1920"/>
              <a:ext cx="0" cy="52"/>
            </a:xfrm>
            <a:prstGeom prst="line">
              <a:avLst/>
            </a:prstGeom>
            <a:noFill/>
            <a:ln w="9525">
              <a:solidFill>
                <a:srgbClr val="008080"/>
              </a:solidFill>
              <a:round/>
              <a:headEnd/>
              <a:tailEnd/>
            </a:ln>
          </p:spPr>
          <p:txBody>
            <a:bodyPr/>
            <a:lstStyle/>
            <a:p>
              <a:endParaRPr lang="en-US"/>
            </a:p>
          </p:txBody>
        </p:sp>
        <p:sp>
          <p:nvSpPr>
            <p:cNvPr id="156727" name="Line 27"/>
            <p:cNvSpPr>
              <a:spLocks noChangeShapeType="1"/>
            </p:cNvSpPr>
            <p:nvPr>
              <p:custDataLst>
                <p:tags r:id="rId28"/>
              </p:custDataLst>
            </p:nvPr>
          </p:nvSpPr>
          <p:spPr bwMode="auto">
            <a:xfrm>
              <a:off x="1057" y="1920"/>
              <a:ext cx="0" cy="52"/>
            </a:xfrm>
            <a:prstGeom prst="line">
              <a:avLst/>
            </a:prstGeom>
            <a:noFill/>
            <a:ln w="9525">
              <a:solidFill>
                <a:srgbClr val="008080"/>
              </a:solidFill>
              <a:round/>
              <a:headEnd/>
              <a:tailEnd/>
            </a:ln>
          </p:spPr>
          <p:txBody>
            <a:bodyPr/>
            <a:lstStyle/>
            <a:p>
              <a:endParaRPr lang="en-US"/>
            </a:p>
          </p:txBody>
        </p:sp>
        <p:sp>
          <p:nvSpPr>
            <p:cNvPr id="156728" name="Line 28"/>
            <p:cNvSpPr>
              <a:spLocks noChangeShapeType="1"/>
            </p:cNvSpPr>
            <p:nvPr>
              <p:custDataLst>
                <p:tags r:id="rId29"/>
              </p:custDataLst>
            </p:nvPr>
          </p:nvSpPr>
          <p:spPr bwMode="auto">
            <a:xfrm>
              <a:off x="1415" y="1920"/>
              <a:ext cx="0" cy="52"/>
            </a:xfrm>
            <a:prstGeom prst="line">
              <a:avLst/>
            </a:prstGeom>
            <a:noFill/>
            <a:ln w="9525">
              <a:solidFill>
                <a:srgbClr val="008080"/>
              </a:solidFill>
              <a:round/>
              <a:headEnd/>
              <a:tailEnd/>
            </a:ln>
          </p:spPr>
          <p:txBody>
            <a:bodyPr/>
            <a:lstStyle/>
            <a:p>
              <a:endParaRPr lang="en-US"/>
            </a:p>
          </p:txBody>
        </p:sp>
        <p:sp>
          <p:nvSpPr>
            <p:cNvPr id="156729" name="Line 29"/>
            <p:cNvSpPr>
              <a:spLocks noChangeShapeType="1"/>
            </p:cNvSpPr>
            <p:nvPr>
              <p:custDataLst>
                <p:tags r:id="rId30"/>
              </p:custDataLst>
            </p:nvPr>
          </p:nvSpPr>
          <p:spPr bwMode="auto">
            <a:xfrm>
              <a:off x="1773" y="1920"/>
              <a:ext cx="0" cy="52"/>
            </a:xfrm>
            <a:prstGeom prst="line">
              <a:avLst/>
            </a:prstGeom>
            <a:noFill/>
            <a:ln w="9525">
              <a:solidFill>
                <a:srgbClr val="008080"/>
              </a:solidFill>
              <a:round/>
              <a:headEnd/>
              <a:tailEnd/>
            </a:ln>
          </p:spPr>
          <p:txBody>
            <a:bodyPr/>
            <a:lstStyle/>
            <a:p>
              <a:endParaRPr lang="en-US"/>
            </a:p>
          </p:txBody>
        </p:sp>
        <p:sp>
          <p:nvSpPr>
            <p:cNvPr id="156730" name="Line 30"/>
            <p:cNvSpPr>
              <a:spLocks noChangeShapeType="1"/>
            </p:cNvSpPr>
            <p:nvPr>
              <p:custDataLst>
                <p:tags r:id="rId31"/>
              </p:custDataLst>
            </p:nvPr>
          </p:nvSpPr>
          <p:spPr bwMode="auto">
            <a:xfrm>
              <a:off x="2131" y="1920"/>
              <a:ext cx="0" cy="52"/>
            </a:xfrm>
            <a:prstGeom prst="line">
              <a:avLst/>
            </a:prstGeom>
            <a:noFill/>
            <a:ln w="9525">
              <a:solidFill>
                <a:srgbClr val="008080"/>
              </a:solidFill>
              <a:round/>
              <a:headEnd/>
              <a:tailEnd/>
            </a:ln>
          </p:spPr>
          <p:txBody>
            <a:bodyPr/>
            <a:lstStyle/>
            <a:p>
              <a:endParaRPr lang="en-US"/>
            </a:p>
          </p:txBody>
        </p:sp>
        <p:sp>
          <p:nvSpPr>
            <p:cNvPr id="156731" name="Line 31"/>
            <p:cNvSpPr>
              <a:spLocks noChangeShapeType="1"/>
            </p:cNvSpPr>
            <p:nvPr>
              <p:custDataLst>
                <p:tags r:id="rId32"/>
              </p:custDataLst>
            </p:nvPr>
          </p:nvSpPr>
          <p:spPr bwMode="auto">
            <a:xfrm>
              <a:off x="2489" y="1920"/>
              <a:ext cx="0" cy="52"/>
            </a:xfrm>
            <a:prstGeom prst="line">
              <a:avLst/>
            </a:prstGeom>
            <a:noFill/>
            <a:ln w="9525">
              <a:solidFill>
                <a:srgbClr val="008080"/>
              </a:solidFill>
              <a:round/>
              <a:headEnd/>
              <a:tailEnd/>
            </a:ln>
          </p:spPr>
          <p:txBody>
            <a:bodyPr/>
            <a:lstStyle/>
            <a:p>
              <a:endParaRPr lang="en-US"/>
            </a:p>
          </p:txBody>
        </p:sp>
        <p:sp>
          <p:nvSpPr>
            <p:cNvPr id="156732" name="Line 32"/>
            <p:cNvSpPr>
              <a:spLocks noChangeShapeType="1"/>
            </p:cNvSpPr>
            <p:nvPr>
              <p:custDataLst>
                <p:tags r:id="rId33"/>
              </p:custDataLst>
            </p:nvPr>
          </p:nvSpPr>
          <p:spPr bwMode="auto">
            <a:xfrm>
              <a:off x="2847" y="1920"/>
              <a:ext cx="0" cy="52"/>
            </a:xfrm>
            <a:prstGeom prst="line">
              <a:avLst/>
            </a:prstGeom>
            <a:noFill/>
            <a:ln w="9525">
              <a:solidFill>
                <a:srgbClr val="008080"/>
              </a:solidFill>
              <a:round/>
              <a:headEnd/>
              <a:tailEnd/>
            </a:ln>
          </p:spPr>
          <p:txBody>
            <a:bodyPr/>
            <a:lstStyle/>
            <a:p>
              <a:endParaRPr lang="en-US"/>
            </a:p>
          </p:txBody>
        </p:sp>
        <p:sp>
          <p:nvSpPr>
            <p:cNvPr id="156733" name="Line 33"/>
            <p:cNvSpPr>
              <a:spLocks noChangeShapeType="1"/>
            </p:cNvSpPr>
            <p:nvPr>
              <p:custDataLst>
                <p:tags r:id="rId34"/>
              </p:custDataLst>
            </p:nvPr>
          </p:nvSpPr>
          <p:spPr bwMode="auto">
            <a:xfrm>
              <a:off x="3206" y="1920"/>
              <a:ext cx="0" cy="52"/>
            </a:xfrm>
            <a:prstGeom prst="line">
              <a:avLst/>
            </a:prstGeom>
            <a:noFill/>
            <a:ln w="9525">
              <a:solidFill>
                <a:srgbClr val="008080"/>
              </a:solidFill>
              <a:round/>
              <a:headEnd/>
              <a:tailEnd/>
            </a:ln>
          </p:spPr>
          <p:txBody>
            <a:bodyPr/>
            <a:lstStyle/>
            <a:p>
              <a:endParaRPr lang="en-US"/>
            </a:p>
          </p:txBody>
        </p:sp>
        <p:sp>
          <p:nvSpPr>
            <p:cNvPr id="156734" name="Line 34"/>
            <p:cNvSpPr>
              <a:spLocks noChangeShapeType="1"/>
            </p:cNvSpPr>
            <p:nvPr>
              <p:custDataLst>
                <p:tags r:id="rId35"/>
              </p:custDataLst>
            </p:nvPr>
          </p:nvSpPr>
          <p:spPr bwMode="auto">
            <a:xfrm>
              <a:off x="3564" y="1920"/>
              <a:ext cx="0" cy="52"/>
            </a:xfrm>
            <a:prstGeom prst="line">
              <a:avLst/>
            </a:prstGeom>
            <a:noFill/>
            <a:ln w="9525">
              <a:solidFill>
                <a:srgbClr val="008080"/>
              </a:solidFill>
              <a:round/>
              <a:headEnd/>
              <a:tailEnd/>
            </a:ln>
          </p:spPr>
          <p:txBody>
            <a:bodyPr/>
            <a:lstStyle/>
            <a:p>
              <a:endParaRPr lang="en-US"/>
            </a:p>
          </p:txBody>
        </p:sp>
        <p:sp>
          <p:nvSpPr>
            <p:cNvPr id="156735" name="Line 35"/>
            <p:cNvSpPr>
              <a:spLocks noChangeShapeType="1"/>
            </p:cNvSpPr>
            <p:nvPr>
              <p:custDataLst>
                <p:tags r:id="rId36"/>
              </p:custDataLst>
            </p:nvPr>
          </p:nvSpPr>
          <p:spPr bwMode="auto">
            <a:xfrm>
              <a:off x="3922" y="1920"/>
              <a:ext cx="0" cy="52"/>
            </a:xfrm>
            <a:prstGeom prst="line">
              <a:avLst/>
            </a:prstGeom>
            <a:noFill/>
            <a:ln w="9525">
              <a:solidFill>
                <a:srgbClr val="008080"/>
              </a:solidFill>
              <a:round/>
              <a:headEnd/>
              <a:tailEnd/>
            </a:ln>
          </p:spPr>
          <p:txBody>
            <a:bodyPr/>
            <a:lstStyle/>
            <a:p>
              <a:endParaRPr lang="en-US"/>
            </a:p>
          </p:txBody>
        </p:sp>
        <p:sp>
          <p:nvSpPr>
            <p:cNvPr id="156736" name="Line 36"/>
            <p:cNvSpPr>
              <a:spLocks noChangeShapeType="1"/>
            </p:cNvSpPr>
            <p:nvPr>
              <p:custDataLst>
                <p:tags r:id="rId37"/>
              </p:custDataLst>
            </p:nvPr>
          </p:nvSpPr>
          <p:spPr bwMode="auto">
            <a:xfrm>
              <a:off x="4996" y="1920"/>
              <a:ext cx="0" cy="52"/>
            </a:xfrm>
            <a:prstGeom prst="line">
              <a:avLst/>
            </a:prstGeom>
            <a:noFill/>
            <a:ln w="9525">
              <a:solidFill>
                <a:srgbClr val="008080"/>
              </a:solidFill>
              <a:round/>
              <a:headEnd/>
              <a:tailEnd/>
            </a:ln>
          </p:spPr>
          <p:txBody>
            <a:bodyPr/>
            <a:lstStyle/>
            <a:p>
              <a:endParaRPr lang="en-US"/>
            </a:p>
          </p:txBody>
        </p:sp>
        <p:sp>
          <p:nvSpPr>
            <p:cNvPr id="156737" name="Line 37"/>
            <p:cNvSpPr>
              <a:spLocks noChangeShapeType="1"/>
            </p:cNvSpPr>
            <p:nvPr>
              <p:custDataLst>
                <p:tags r:id="rId38"/>
              </p:custDataLst>
            </p:nvPr>
          </p:nvSpPr>
          <p:spPr bwMode="auto">
            <a:xfrm>
              <a:off x="4280" y="1920"/>
              <a:ext cx="0" cy="52"/>
            </a:xfrm>
            <a:prstGeom prst="line">
              <a:avLst/>
            </a:prstGeom>
            <a:noFill/>
            <a:ln w="9525">
              <a:solidFill>
                <a:srgbClr val="008080"/>
              </a:solidFill>
              <a:round/>
              <a:headEnd/>
              <a:tailEnd/>
            </a:ln>
          </p:spPr>
          <p:txBody>
            <a:bodyPr/>
            <a:lstStyle/>
            <a:p>
              <a:endParaRPr lang="en-US"/>
            </a:p>
          </p:txBody>
        </p:sp>
        <p:sp>
          <p:nvSpPr>
            <p:cNvPr id="156738" name="Line 38"/>
            <p:cNvSpPr>
              <a:spLocks noChangeShapeType="1"/>
            </p:cNvSpPr>
            <p:nvPr>
              <p:custDataLst>
                <p:tags r:id="rId39"/>
              </p:custDataLst>
            </p:nvPr>
          </p:nvSpPr>
          <p:spPr bwMode="auto">
            <a:xfrm>
              <a:off x="4638" y="1920"/>
              <a:ext cx="0" cy="52"/>
            </a:xfrm>
            <a:prstGeom prst="line">
              <a:avLst/>
            </a:prstGeom>
            <a:noFill/>
            <a:ln w="9525">
              <a:solidFill>
                <a:srgbClr val="008080"/>
              </a:solidFill>
              <a:round/>
              <a:headEnd/>
              <a:tailEnd/>
            </a:ln>
          </p:spPr>
          <p:txBody>
            <a:bodyPr/>
            <a:lstStyle/>
            <a:p>
              <a:endParaRPr lang="en-US"/>
            </a:p>
          </p:txBody>
        </p:sp>
        <p:sp>
          <p:nvSpPr>
            <p:cNvPr id="156739" name="Line 39"/>
            <p:cNvSpPr>
              <a:spLocks noChangeShapeType="1"/>
            </p:cNvSpPr>
            <p:nvPr>
              <p:custDataLst>
                <p:tags r:id="rId40"/>
              </p:custDataLst>
            </p:nvPr>
          </p:nvSpPr>
          <p:spPr bwMode="auto">
            <a:xfrm>
              <a:off x="5354" y="1920"/>
              <a:ext cx="0" cy="52"/>
            </a:xfrm>
            <a:prstGeom prst="line">
              <a:avLst/>
            </a:prstGeom>
            <a:noFill/>
            <a:ln w="9525">
              <a:solidFill>
                <a:srgbClr val="008080"/>
              </a:solidFill>
              <a:round/>
              <a:headEnd/>
              <a:tailEnd/>
            </a:ln>
          </p:spPr>
          <p:txBody>
            <a:bodyPr/>
            <a:lstStyle/>
            <a:p>
              <a:endParaRPr lang="en-US"/>
            </a:p>
          </p:txBody>
        </p:sp>
      </p:grpSp>
      <p:sp>
        <p:nvSpPr>
          <p:cNvPr id="156687" name="Text Box 41"/>
          <p:cNvSpPr txBox="1">
            <a:spLocks noChangeArrowheads="1"/>
          </p:cNvSpPr>
          <p:nvPr>
            <p:custDataLst>
              <p:tags r:id="rId10"/>
            </p:custDataLst>
          </p:nvPr>
        </p:nvSpPr>
        <p:spPr bwMode="auto">
          <a:xfrm>
            <a:off x="8310938" y="3955595"/>
            <a:ext cx="766236" cy="215444"/>
          </a:xfrm>
          <a:prstGeom prst="rect">
            <a:avLst/>
          </a:prstGeom>
          <a:noFill/>
          <a:ln w="9525" algn="ctr">
            <a:noFill/>
            <a:miter lim="800000"/>
            <a:headEnd/>
            <a:tailEnd/>
          </a:ln>
        </p:spPr>
        <p:txBody>
          <a:bodyPr wrap="none" lIns="0" tIns="0" rIns="0" bIns="0">
            <a:spAutoFit/>
          </a:bodyPr>
          <a:lstStyle/>
          <a:p>
            <a:pPr algn="ctr"/>
            <a:r>
              <a:rPr lang="en-US" sz="1400" dirty="0" smtClean="0"/>
              <a:t>Nov 2010</a:t>
            </a:r>
            <a:endParaRPr lang="en-US" sz="1400" dirty="0"/>
          </a:p>
        </p:txBody>
      </p:sp>
      <p:sp>
        <p:nvSpPr>
          <p:cNvPr id="602160" name="Rectangle 50"/>
          <p:cNvSpPr>
            <a:spLocks noChangeArrowheads="1"/>
          </p:cNvSpPr>
          <p:nvPr>
            <p:custDataLst>
              <p:tags r:id="rId11"/>
            </p:custDataLst>
          </p:nvPr>
        </p:nvSpPr>
        <p:spPr bwMode="auto">
          <a:xfrm>
            <a:off x="7517721" y="4250870"/>
            <a:ext cx="1587" cy="1588"/>
          </a:xfrm>
          <a:prstGeom prst="rect">
            <a:avLst/>
          </a:prstGeom>
          <a:noFill/>
          <a:ln w="9525" algn="ctr">
            <a:noFill/>
            <a:miter lim="800000"/>
            <a:headEnd/>
            <a:tailEnd/>
          </a:ln>
        </p:spPr>
        <p:txBody>
          <a:bodyPr wrap="none" lIns="0" tIns="0" rIns="0" bIns="0" anchor="ctr"/>
          <a:lstStyle/>
          <a:p>
            <a:pPr algn="ctr"/>
            <a:endParaRPr lang="en-US" sz="2000" b="1"/>
          </a:p>
        </p:txBody>
      </p:sp>
      <p:sp>
        <p:nvSpPr>
          <p:cNvPr id="156690" name="Rectangle 51"/>
          <p:cNvSpPr>
            <a:spLocks noChangeArrowheads="1"/>
          </p:cNvSpPr>
          <p:nvPr>
            <p:custDataLst>
              <p:tags r:id="rId12"/>
            </p:custDataLst>
          </p:nvPr>
        </p:nvSpPr>
        <p:spPr bwMode="auto">
          <a:xfrm>
            <a:off x="7541533" y="4250870"/>
            <a:ext cx="0" cy="1588"/>
          </a:xfrm>
          <a:prstGeom prst="rect">
            <a:avLst/>
          </a:prstGeom>
          <a:noFill/>
          <a:ln w="9525" algn="ctr">
            <a:noFill/>
            <a:miter lim="800000"/>
            <a:headEnd/>
            <a:tailEnd/>
          </a:ln>
        </p:spPr>
        <p:txBody>
          <a:bodyPr wrap="none" lIns="0" tIns="0" rIns="0" bIns="0" anchor="ctr"/>
          <a:lstStyle/>
          <a:p>
            <a:pPr algn="ctr"/>
            <a:endParaRPr lang="en-US" sz="2000" b="1"/>
          </a:p>
        </p:txBody>
      </p:sp>
      <p:sp>
        <p:nvSpPr>
          <p:cNvPr id="602162" name="Rectangle 52"/>
          <p:cNvSpPr>
            <a:spLocks noChangeArrowheads="1"/>
          </p:cNvSpPr>
          <p:nvPr>
            <p:custDataLst>
              <p:tags r:id="rId13"/>
            </p:custDataLst>
          </p:nvPr>
        </p:nvSpPr>
        <p:spPr bwMode="auto">
          <a:xfrm>
            <a:off x="7641546" y="4257220"/>
            <a:ext cx="1587" cy="1588"/>
          </a:xfrm>
          <a:prstGeom prst="rect">
            <a:avLst/>
          </a:prstGeom>
          <a:solidFill>
            <a:schemeClr val="accent1"/>
          </a:solidFill>
          <a:ln w="9525" algn="ctr">
            <a:solidFill>
              <a:srgbClr val="008080"/>
            </a:solidFill>
            <a:miter lim="800000"/>
            <a:headEnd/>
            <a:tailEnd/>
          </a:ln>
        </p:spPr>
        <p:txBody>
          <a:bodyPr wrap="none" anchor="ctr"/>
          <a:lstStyle/>
          <a:p>
            <a:pPr algn="ctr"/>
            <a:endParaRPr lang="en-US" sz="2000" b="1"/>
          </a:p>
        </p:txBody>
      </p:sp>
      <p:sp>
        <p:nvSpPr>
          <p:cNvPr id="156692" name="Text Box 55"/>
          <p:cNvSpPr txBox="1">
            <a:spLocks noChangeArrowheads="1"/>
          </p:cNvSpPr>
          <p:nvPr>
            <p:custDataLst>
              <p:tags r:id="rId14"/>
            </p:custDataLst>
          </p:nvPr>
        </p:nvSpPr>
        <p:spPr bwMode="auto">
          <a:xfrm>
            <a:off x="70758" y="3825420"/>
            <a:ext cx="207963" cy="338138"/>
          </a:xfrm>
          <a:prstGeom prst="rect">
            <a:avLst/>
          </a:prstGeom>
          <a:noFill/>
          <a:ln w="9525" algn="ctr">
            <a:noFill/>
            <a:miter lim="800000"/>
            <a:headEnd/>
            <a:tailEnd/>
          </a:ln>
        </p:spPr>
        <p:txBody>
          <a:bodyPr>
            <a:spAutoFit/>
          </a:bodyPr>
          <a:lstStyle/>
          <a:p>
            <a:pPr algn="ctr">
              <a:spcBef>
                <a:spcPct val="50000"/>
              </a:spcBef>
            </a:pPr>
            <a:endParaRPr lang="en-US" b="1"/>
          </a:p>
        </p:txBody>
      </p:sp>
      <p:pic>
        <p:nvPicPr>
          <p:cNvPr id="602166" name="Picture 56" descr="logo_english">
            <a:hlinkClick r:id="rId43"/>
          </p:cNvPr>
          <p:cNvPicPr>
            <a:picLocks noChangeAspect="1" noChangeArrowheads="1"/>
          </p:cNvPicPr>
          <p:nvPr>
            <p:custDataLst>
              <p:tags r:id="rId15"/>
            </p:custDataLst>
          </p:nvPr>
        </p:nvPicPr>
        <p:blipFill>
          <a:blip r:embed="rId44" cstate="print"/>
          <a:srcRect r="91000"/>
          <a:stretch>
            <a:fillRect/>
          </a:stretch>
        </p:blipFill>
        <p:spPr bwMode="auto">
          <a:xfrm>
            <a:off x="3585944" y="4830080"/>
            <a:ext cx="957030" cy="1106261"/>
          </a:xfrm>
          <a:prstGeom prst="rect">
            <a:avLst/>
          </a:prstGeom>
          <a:noFill/>
          <a:ln w="9525">
            <a:solidFill>
              <a:schemeClr val="bg2"/>
            </a:solidFill>
            <a:miter lim="800000"/>
            <a:headEnd/>
            <a:tailEnd/>
          </a:ln>
        </p:spPr>
      </p:pic>
      <p:graphicFrame>
        <p:nvGraphicFramePr>
          <p:cNvPr id="156674" name="Rectangle 62" hidden="1"/>
          <p:cNvGraphicFramePr>
            <a:graphicFrameLocks/>
          </p:cNvGraphicFramePr>
          <p:nvPr/>
        </p:nvGraphicFramePr>
        <p:xfrm>
          <a:off x="0" y="0"/>
          <a:ext cx="158750" cy="158750"/>
        </p:xfrm>
        <a:graphic>
          <a:graphicData uri="http://schemas.openxmlformats.org/presentationml/2006/ole">
            <p:oleObj spid="_x0000_s135170" r:id="rId45" imgW="0" imgH="0" progId="">
              <p:embed/>
            </p:oleObj>
          </a:graphicData>
        </a:graphic>
      </p:graphicFrame>
      <p:sp>
        <p:nvSpPr>
          <p:cNvPr id="72726" name="Rectangle 66"/>
          <p:cNvSpPr>
            <a:spLocks noChangeArrowheads="1"/>
          </p:cNvSpPr>
          <p:nvPr/>
        </p:nvSpPr>
        <p:spPr bwMode="auto">
          <a:xfrm>
            <a:off x="4563385" y="3557133"/>
            <a:ext cx="184150" cy="369887"/>
          </a:xfrm>
          <a:prstGeom prst="rect">
            <a:avLst/>
          </a:prstGeom>
          <a:noFill/>
          <a:ln w="9525" algn="ctr">
            <a:noFill/>
            <a:miter lim="800000"/>
            <a:headEnd/>
            <a:tailEnd/>
          </a:ln>
        </p:spPr>
        <p:txBody>
          <a:bodyPr wrap="none" anchor="ctr">
            <a:spAutoFit/>
          </a:bodyPr>
          <a:lstStyle/>
          <a:p>
            <a:pPr algn="ctr"/>
            <a:endParaRPr lang="en-US" sz="1800" b="1"/>
          </a:p>
        </p:txBody>
      </p:sp>
      <p:sp>
        <p:nvSpPr>
          <p:cNvPr id="72727" name="Rectangle 68"/>
          <p:cNvSpPr>
            <a:spLocks noChangeArrowheads="1"/>
          </p:cNvSpPr>
          <p:nvPr/>
        </p:nvSpPr>
        <p:spPr bwMode="auto">
          <a:xfrm>
            <a:off x="2277385" y="3299958"/>
            <a:ext cx="184150" cy="369887"/>
          </a:xfrm>
          <a:prstGeom prst="rect">
            <a:avLst/>
          </a:prstGeom>
          <a:noFill/>
          <a:ln w="9525" algn="ctr">
            <a:noFill/>
            <a:miter lim="800000"/>
            <a:headEnd/>
            <a:tailEnd/>
          </a:ln>
        </p:spPr>
        <p:txBody>
          <a:bodyPr wrap="none" anchor="ctr">
            <a:spAutoFit/>
          </a:bodyPr>
          <a:lstStyle/>
          <a:p>
            <a:pPr algn="ctr"/>
            <a:endParaRPr lang="en-US" sz="1800" b="1"/>
          </a:p>
        </p:txBody>
      </p:sp>
      <p:graphicFrame>
        <p:nvGraphicFramePr>
          <p:cNvPr id="156675" name="Object 69"/>
          <p:cNvGraphicFramePr>
            <a:graphicFrameLocks noChangeAspect="1"/>
          </p:cNvGraphicFramePr>
          <p:nvPr/>
        </p:nvGraphicFramePr>
        <p:xfrm>
          <a:off x="345396" y="2288720"/>
          <a:ext cx="1400175" cy="1069975"/>
        </p:xfrm>
        <a:graphic>
          <a:graphicData uri="http://schemas.openxmlformats.org/presentationml/2006/ole">
            <p:oleObj spid="_x0000_s135171" name="Slide" r:id="rId46" imgW="4572129" imgH="3428876" progId="PowerPoint.Slide.8">
              <p:embed/>
            </p:oleObj>
          </a:graphicData>
        </a:graphic>
      </p:graphicFrame>
      <p:sp>
        <p:nvSpPr>
          <p:cNvPr id="156698" name="Text Box 55"/>
          <p:cNvSpPr txBox="1">
            <a:spLocks noChangeArrowheads="1"/>
          </p:cNvSpPr>
          <p:nvPr>
            <p:custDataLst>
              <p:tags r:id="rId16"/>
            </p:custDataLst>
          </p:nvPr>
        </p:nvSpPr>
        <p:spPr bwMode="auto">
          <a:xfrm>
            <a:off x="9268733" y="3825420"/>
            <a:ext cx="207963" cy="338138"/>
          </a:xfrm>
          <a:prstGeom prst="rect">
            <a:avLst/>
          </a:prstGeom>
          <a:noFill/>
          <a:ln w="9525" algn="ctr">
            <a:noFill/>
            <a:miter lim="800000"/>
            <a:headEnd/>
            <a:tailEnd/>
          </a:ln>
        </p:spPr>
        <p:txBody>
          <a:bodyPr>
            <a:spAutoFit/>
          </a:bodyPr>
          <a:lstStyle/>
          <a:p>
            <a:pPr algn="ctr">
              <a:spcBef>
                <a:spcPct val="50000"/>
              </a:spcBef>
            </a:pPr>
            <a:endParaRPr lang="en-US" b="1"/>
          </a:p>
        </p:txBody>
      </p:sp>
      <p:sp>
        <p:nvSpPr>
          <p:cNvPr id="156714" name="Text Box 41"/>
          <p:cNvSpPr txBox="1">
            <a:spLocks noChangeArrowheads="1"/>
          </p:cNvSpPr>
          <p:nvPr>
            <p:custDataLst>
              <p:tags r:id="rId17"/>
            </p:custDataLst>
          </p:nvPr>
        </p:nvSpPr>
        <p:spPr bwMode="auto">
          <a:xfrm>
            <a:off x="6184322" y="3955596"/>
            <a:ext cx="755015" cy="215444"/>
          </a:xfrm>
          <a:prstGeom prst="rect">
            <a:avLst/>
          </a:prstGeom>
          <a:solidFill>
            <a:schemeClr val="bg1"/>
          </a:solidFill>
          <a:ln w="9525" algn="ctr">
            <a:noFill/>
            <a:miter lim="800000"/>
            <a:headEnd/>
            <a:tailEnd/>
          </a:ln>
        </p:spPr>
        <p:txBody>
          <a:bodyPr wrap="none" lIns="0" tIns="0" rIns="0" bIns="0">
            <a:spAutoFit/>
          </a:bodyPr>
          <a:lstStyle/>
          <a:p>
            <a:pPr algn="ctr"/>
            <a:r>
              <a:rPr lang="en-US" sz="1400" dirty="0" smtClean="0"/>
              <a:t>Feb 2010</a:t>
            </a:r>
            <a:endParaRPr lang="en-US" sz="1400" dirty="0"/>
          </a:p>
        </p:txBody>
      </p:sp>
      <p:sp>
        <p:nvSpPr>
          <p:cNvPr id="65" name="Rectangle 64"/>
          <p:cNvSpPr/>
          <p:nvPr/>
        </p:nvSpPr>
        <p:spPr>
          <a:xfrm>
            <a:off x="383945" y="1543050"/>
            <a:ext cx="103981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2007</a:t>
            </a:r>
          </a:p>
        </p:txBody>
      </p:sp>
      <p:sp>
        <p:nvSpPr>
          <p:cNvPr id="3" name="Rectangle 64"/>
          <p:cNvSpPr/>
          <p:nvPr/>
        </p:nvSpPr>
        <p:spPr>
          <a:xfrm>
            <a:off x="2125665" y="1557338"/>
            <a:ext cx="1039812" cy="304800"/>
          </a:xfrm>
          <a:prstGeom prst="rect">
            <a:avLst/>
          </a:prstGeom>
          <a:gradFill>
            <a:gsLst>
              <a:gs pos="0">
                <a:schemeClr val="accent2">
                  <a:lumMod val="50000"/>
                  <a:alpha val="92000"/>
                </a:schemeClr>
              </a:gs>
              <a:gs pos="20000">
                <a:srgbClr val="0A128C"/>
              </a:gs>
              <a:gs pos="70000">
                <a:srgbClr val="0070C0"/>
              </a:gs>
              <a:gs pos="88000">
                <a:schemeClr val="accent5">
                  <a:lumMod val="50000"/>
                </a:schemeClr>
              </a:gs>
              <a:gs pos="100000">
                <a:schemeClr val="accent5">
                  <a:lumMod val="75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2008</a:t>
            </a:r>
          </a:p>
        </p:txBody>
      </p:sp>
      <p:sp>
        <p:nvSpPr>
          <p:cNvPr id="4" name="Rectangle 64"/>
          <p:cNvSpPr/>
          <p:nvPr/>
        </p:nvSpPr>
        <p:spPr>
          <a:xfrm>
            <a:off x="3783964" y="1571853"/>
            <a:ext cx="1039812" cy="304800"/>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rPr>
              <a:t>2009</a:t>
            </a:r>
          </a:p>
        </p:txBody>
      </p:sp>
      <p:sp>
        <p:nvSpPr>
          <p:cNvPr id="68" name="Rectangle 64"/>
          <p:cNvSpPr/>
          <p:nvPr/>
        </p:nvSpPr>
        <p:spPr>
          <a:xfrm>
            <a:off x="5474831" y="1564598"/>
            <a:ext cx="1039812" cy="304800"/>
          </a:xfrm>
          <a:prstGeom prst="rect">
            <a:avLst/>
          </a:prstGeom>
          <a:gradFill>
            <a:gsLst>
              <a:gs pos="0">
                <a:srgbClr val="FFF200"/>
              </a:gs>
              <a:gs pos="45000">
                <a:srgbClr val="FF7A00"/>
              </a:gs>
              <a:gs pos="70000">
                <a:srgbClr val="FF0300"/>
              </a:gs>
              <a:gs pos="100000">
                <a:srgbClr val="4D0808"/>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FFFFFF"/>
                </a:solidFill>
              </a:rPr>
              <a:t>2010</a:t>
            </a:r>
            <a:endParaRPr lang="en-US" b="1" dirty="0">
              <a:solidFill>
                <a:srgbClr val="FFFFFF"/>
              </a:solidFill>
            </a:endParaRPr>
          </a:p>
        </p:txBody>
      </p:sp>
      <p:sp>
        <p:nvSpPr>
          <p:cNvPr id="70" name="Text Box 14"/>
          <p:cNvSpPr txBox="1">
            <a:spLocks noChangeArrowheads="1"/>
          </p:cNvSpPr>
          <p:nvPr>
            <p:custDataLst>
              <p:tags r:id="rId18"/>
            </p:custDataLst>
          </p:nvPr>
        </p:nvSpPr>
        <p:spPr bwMode="auto">
          <a:xfrm>
            <a:off x="5310935" y="3962855"/>
            <a:ext cx="665247" cy="215444"/>
          </a:xfrm>
          <a:prstGeom prst="rect">
            <a:avLst/>
          </a:prstGeom>
          <a:noFill/>
          <a:ln w="9525" algn="ctr">
            <a:noFill/>
            <a:miter lim="800000"/>
            <a:headEnd/>
            <a:tailEnd/>
          </a:ln>
        </p:spPr>
        <p:txBody>
          <a:bodyPr wrap="none" lIns="0" tIns="0" rIns="0" bIns="0">
            <a:spAutoFit/>
          </a:bodyPr>
          <a:lstStyle/>
          <a:p>
            <a:pPr algn="ctr"/>
            <a:r>
              <a:rPr lang="en-US" sz="1400" b="1" dirty="0" smtClean="0">
                <a:solidFill>
                  <a:srgbClr val="0070C0"/>
                </a:solidFill>
              </a:rPr>
              <a:t>June 09</a:t>
            </a:r>
            <a:endParaRPr lang="en-US" sz="1400" b="1" dirty="0">
              <a:solidFill>
                <a:srgbClr val="0070C0"/>
              </a:solidFill>
            </a:endParaRPr>
          </a:p>
        </p:txBody>
      </p:sp>
      <p:pic>
        <p:nvPicPr>
          <p:cNvPr id="77" name="Picture 9"/>
          <p:cNvPicPr>
            <a:picLocks noChangeAspect="1" noChangeArrowheads="1"/>
          </p:cNvPicPr>
          <p:nvPr/>
        </p:nvPicPr>
        <p:blipFill>
          <a:blip r:embed="rId47" cstate="print"/>
          <a:srcRect/>
          <a:stretch>
            <a:fillRect/>
          </a:stretch>
        </p:blipFill>
        <p:spPr bwMode="auto">
          <a:xfrm>
            <a:off x="8128001" y="4876748"/>
            <a:ext cx="1219199" cy="1103082"/>
          </a:xfrm>
          <a:prstGeom prst="rect">
            <a:avLst/>
          </a:prstGeom>
          <a:noFill/>
          <a:ln w="9525">
            <a:noFill/>
            <a:miter lim="800000"/>
            <a:headEnd/>
            <a:tailEnd/>
          </a:ln>
          <a:effectLst/>
        </p:spPr>
      </p:pic>
      <p:sp>
        <p:nvSpPr>
          <p:cNvPr id="78" name="Rectangle 77"/>
          <p:cNvSpPr/>
          <p:nvPr/>
        </p:nvSpPr>
        <p:spPr>
          <a:xfrm>
            <a:off x="8128000" y="4891263"/>
            <a:ext cx="1262743" cy="1077218"/>
          </a:xfrm>
          <a:prstGeom prst="rect">
            <a:avLst/>
          </a:prstGeom>
        </p:spPr>
        <p:txBody>
          <a:bodyPr wrap="square">
            <a:spAutoFit/>
          </a:bodyPr>
          <a:lstStyle/>
          <a:p>
            <a:pPr rtl="1"/>
            <a:r>
              <a:rPr lang="en-GB" b="1" dirty="0" smtClean="0">
                <a:solidFill>
                  <a:schemeClr val="bg1"/>
                </a:solidFill>
              </a:rPr>
              <a:t>W.H.R.</a:t>
            </a:r>
          </a:p>
          <a:p>
            <a:pPr rtl="1"/>
            <a:endParaRPr lang="en-GB" i="1" dirty="0" smtClean="0">
              <a:solidFill>
                <a:schemeClr val="bg1"/>
              </a:solidFill>
            </a:endParaRPr>
          </a:p>
          <a:p>
            <a:pPr rtl="1"/>
            <a:endParaRPr lang="en-US" b="1" dirty="0" smtClean="0">
              <a:solidFill>
                <a:schemeClr val="bg1"/>
              </a:solidFill>
              <a:effectLst>
                <a:outerShdw blurRad="38100" dist="38100" dir="2700000" algn="tl">
                  <a:srgbClr val="000000">
                    <a:alpha val="43137"/>
                  </a:srgbClr>
                </a:outerShdw>
              </a:effectLst>
            </a:endParaRPr>
          </a:p>
          <a:p>
            <a:pPr rtl="1"/>
            <a:r>
              <a:rPr lang="en-US" b="1" i="1" dirty="0" err="1" smtClean="0">
                <a:solidFill>
                  <a:schemeClr val="bg1"/>
                </a:solidFill>
                <a:effectLst>
                  <a:outerShdw blurRad="38100" dist="38100" dir="2700000" algn="tl">
                    <a:srgbClr val="000000">
                      <a:alpha val="43137"/>
                    </a:srgbClr>
                  </a:outerShdw>
                </a:effectLst>
              </a:rPr>
              <a:t>Montreaux</a:t>
            </a:r>
            <a:endParaRPr lang="en-GB" i="1" dirty="0" smtClean="0">
              <a:solidFill>
                <a:schemeClr val="bg1"/>
              </a:solidFill>
            </a:endParaRPr>
          </a:p>
        </p:txBody>
      </p:sp>
      <p:grpSp>
        <p:nvGrpSpPr>
          <p:cNvPr id="96" name="Group 95"/>
          <p:cNvGrpSpPr/>
          <p:nvPr/>
        </p:nvGrpSpPr>
        <p:grpSpPr>
          <a:xfrm>
            <a:off x="355602" y="4818740"/>
            <a:ext cx="1255485" cy="1088573"/>
            <a:chOff x="399144" y="4992913"/>
            <a:chExt cx="1255485" cy="1088573"/>
          </a:xfrm>
        </p:grpSpPr>
        <p:pic>
          <p:nvPicPr>
            <p:cNvPr id="87" name="Picture 9"/>
            <p:cNvPicPr>
              <a:picLocks noChangeAspect="1" noChangeArrowheads="1"/>
            </p:cNvPicPr>
            <p:nvPr/>
          </p:nvPicPr>
          <p:blipFill>
            <a:blip r:embed="rId48" cstate="print"/>
            <a:srcRect/>
            <a:stretch>
              <a:fillRect/>
            </a:stretch>
          </p:blipFill>
          <p:spPr bwMode="auto">
            <a:xfrm>
              <a:off x="399144" y="4992913"/>
              <a:ext cx="1235900" cy="1088573"/>
            </a:xfrm>
            <a:prstGeom prst="rect">
              <a:avLst/>
            </a:prstGeom>
            <a:noFill/>
            <a:ln w="9525">
              <a:noFill/>
              <a:miter lim="800000"/>
              <a:headEnd/>
              <a:tailEnd/>
            </a:ln>
            <a:effectLst/>
          </p:spPr>
        </p:pic>
        <p:sp>
          <p:nvSpPr>
            <p:cNvPr id="89" name="Rectangle 88"/>
            <p:cNvSpPr/>
            <p:nvPr/>
          </p:nvSpPr>
          <p:spPr>
            <a:xfrm>
              <a:off x="411843" y="5210629"/>
              <a:ext cx="1242786" cy="830997"/>
            </a:xfrm>
            <a:prstGeom prst="rect">
              <a:avLst/>
            </a:prstGeom>
          </p:spPr>
          <p:txBody>
            <a:bodyPr wrap="square">
              <a:spAutoFit/>
            </a:bodyPr>
            <a:lstStyle/>
            <a:p>
              <a:r>
                <a:rPr lang="en-GB" b="1" dirty="0" smtClean="0">
                  <a:solidFill>
                    <a:schemeClr val="bg1"/>
                  </a:solidFill>
                  <a:effectLst>
                    <a:outerShdw blurRad="38100" dist="38100" dir="2700000" algn="tl">
                      <a:srgbClr val="000000">
                        <a:alpha val="43137"/>
                      </a:srgbClr>
                    </a:outerShdw>
                  </a:effectLst>
                </a:rPr>
                <a:t>WHA Resolution</a:t>
              </a:r>
            </a:p>
            <a:p>
              <a:r>
                <a:rPr lang="en-GB" b="1" dirty="0" smtClean="0">
                  <a:solidFill>
                    <a:schemeClr val="bg1"/>
                  </a:solidFill>
                  <a:effectLst>
                    <a:outerShdw blurRad="38100" dist="38100" dir="2700000" algn="tl">
                      <a:srgbClr val="000000">
                        <a:alpha val="43137"/>
                      </a:srgbClr>
                    </a:outerShdw>
                  </a:effectLst>
                </a:rPr>
                <a:t>2005</a:t>
              </a:r>
              <a:endParaRPr lang="en-US" sz="1050" dirty="0">
                <a:solidFill>
                  <a:schemeClr val="bg1"/>
                </a:solidFill>
                <a:effectLst>
                  <a:outerShdw blurRad="38100" dist="38100" dir="2700000" algn="tl">
                    <a:srgbClr val="000000">
                      <a:alpha val="43137"/>
                    </a:srgbClr>
                  </a:outerShdw>
                </a:effectLst>
              </a:endParaRPr>
            </a:p>
          </p:txBody>
        </p:sp>
      </p:grpSp>
      <p:grpSp>
        <p:nvGrpSpPr>
          <p:cNvPr id="100" name="Group 99"/>
          <p:cNvGrpSpPr/>
          <p:nvPr/>
        </p:nvGrpSpPr>
        <p:grpSpPr>
          <a:xfrm>
            <a:off x="3672116" y="2287361"/>
            <a:ext cx="1290411" cy="1070200"/>
            <a:chOff x="3680506" y="2214791"/>
            <a:chExt cx="1427162" cy="1070200"/>
          </a:xfrm>
        </p:grpSpPr>
        <p:sp>
          <p:nvSpPr>
            <p:cNvPr id="602200" name="Rectangle 18"/>
            <p:cNvSpPr>
              <a:spLocks noChangeArrowheads="1"/>
            </p:cNvSpPr>
            <p:nvPr>
              <p:custDataLst>
                <p:tags r:id="rId23"/>
              </p:custDataLst>
            </p:nvPr>
          </p:nvSpPr>
          <p:spPr bwMode="auto">
            <a:xfrm>
              <a:off x="3680506" y="2220685"/>
              <a:ext cx="1427162" cy="1064306"/>
            </a:xfrm>
            <a:prstGeom prst="rect">
              <a:avLst/>
            </a:prstGeom>
            <a:solidFill>
              <a:srgbClr val="EAE9B5"/>
            </a:solidFill>
            <a:ln w="9525" algn="ctr">
              <a:solidFill>
                <a:srgbClr val="008080"/>
              </a:solidFill>
              <a:miter lim="800000"/>
              <a:headEnd/>
              <a:tailEnd/>
            </a:ln>
          </p:spPr>
          <p:txBody>
            <a:bodyPr lIns="18000" rIns="18000" anchor="ctr"/>
            <a:lstStyle/>
            <a:p>
              <a:pPr algn="ctr"/>
              <a:endParaRPr lang="en-GB" b="1" i="1" dirty="0" smtClean="0"/>
            </a:p>
            <a:p>
              <a:pPr algn="ctr"/>
              <a:r>
                <a:rPr lang="en-GB" sz="1400" b="1" i="1" dirty="0" smtClean="0"/>
                <a:t/>
              </a:r>
              <a:br>
                <a:rPr lang="en-GB" sz="1400" b="1" i="1" dirty="0" smtClean="0"/>
              </a:br>
              <a:r>
                <a:rPr lang="en-GB" sz="1400" b="1" dirty="0" smtClean="0"/>
                <a:t>IOM</a:t>
              </a:r>
              <a:r>
                <a:rPr lang="en-GB" sz="1400" dirty="0" smtClean="0"/>
                <a:t> Report</a:t>
              </a:r>
              <a:r>
                <a:rPr lang="en-GB" sz="1400" dirty="0"/>
                <a:t/>
              </a:r>
              <a:br>
                <a:rPr lang="en-GB" sz="1400" dirty="0"/>
              </a:br>
              <a:r>
                <a:rPr lang="en-GB" sz="1400" dirty="0" smtClean="0"/>
                <a:t>Obama’s GHI</a:t>
              </a:r>
              <a:endParaRPr lang="en-US" sz="1400" dirty="0"/>
            </a:p>
          </p:txBody>
        </p:sp>
        <p:pic>
          <p:nvPicPr>
            <p:cNvPr id="197638" name="Picture 6" descr="http://www.anbsoft.com/images/usflag_med.jpg"/>
            <p:cNvPicPr>
              <a:picLocks noChangeAspect="1" noChangeArrowheads="1"/>
            </p:cNvPicPr>
            <p:nvPr/>
          </p:nvPicPr>
          <p:blipFill>
            <a:blip r:embed="rId49" cstate="print"/>
            <a:srcRect/>
            <a:stretch>
              <a:fillRect/>
            </a:stretch>
          </p:blipFill>
          <p:spPr bwMode="auto">
            <a:xfrm>
              <a:off x="3692071" y="2214791"/>
              <a:ext cx="1402443" cy="546851"/>
            </a:xfrm>
            <a:prstGeom prst="rect">
              <a:avLst/>
            </a:prstGeom>
            <a:noFill/>
          </p:spPr>
        </p:pic>
      </p:grpSp>
      <p:grpSp>
        <p:nvGrpSpPr>
          <p:cNvPr id="98" name="Group 97"/>
          <p:cNvGrpSpPr/>
          <p:nvPr/>
        </p:nvGrpSpPr>
        <p:grpSpPr>
          <a:xfrm>
            <a:off x="4789718" y="4818743"/>
            <a:ext cx="1436915" cy="1132113"/>
            <a:chOff x="4949371" y="4914628"/>
            <a:chExt cx="1436915" cy="1195886"/>
          </a:xfrm>
        </p:grpSpPr>
        <p:sp>
          <p:nvSpPr>
            <p:cNvPr id="602131" name="Rectangle 21"/>
            <p:cNvSpPr>
              <a:spLocks noChangeArrowheads="1"/>
            </p:cNvSpPr>
            <p:nvPr>
              <p:custDataLst>
                <p:tags r:id="rId22"/>
              </p:custDataLst>
            </p:nvPr>
          </p:nvSpPr>
          <p:spPr bwMode="auto">
            <a:xfrm>
              <a:off x="5023303" y="4945289"/>
              <a:ext cx="1333954" cy="1160463"/>
            </a:xfrm>
            <a:prstGeom prst="rect">
              <a:avLst/>
            </a:prstGeom>
            <a:solidFill>
              <a:srgbClr val="CEE6C8"/>
            </a:solidFill>
            <a:ln w="9525" algn="ctr">
              <a:solidFill>
                <a:srgbClr val="008080"/>
              </a:solidFill>
              <a:miter lim="800000"/>
              <a:headEnd/>
              <a:tailEnd/>
            </a:ln>
          </p:spPr>
          <p:txBody>
            <a:bodyPr lIns="18000" rIns="18000" anchor="ctr"/>
            <a:lstStyle/>
            <a:p>
              <a:pPr algn="ctr"/>
              <a:endParaRPr lang="en-GB" sz="1400" dirty="0">
                <a:solidFill>
                  <a:schemeClr val="bg1"/>
                </a:solidFill>
                <a:effectLst>
                  <a:outerShdw blurRad="38100" dist="38100" dir="2700000" algn="tl">
                    <a:srgbClr val="000000">
                      <a:alpha val="43137"/>
                    </a:srgbClr>
                  </a:outerShdw>
                </a:effectLst>
              </a:endParaRPr>
            </a:p>
          </p:txBody>
        </p:sp>
        <p:pic>
          <p:nvPicPr>
            <p:cNvPr id="197642" name="Picture 10" descr="UN Flag"/>
            <p:cNvPicPr>
              <a:picLocks noChangeAspect="1" noChangeArrowheads="1"/>
            </p:cNvPicPr>
            <p:nvPr/>
          </p:nvPicPr>
          <p:blipFill>
            <a:blip r:embed="rId50" cstate="print"/>
            <a:srcRect/>
            <a:stretch>
              <a:fillRect/>
            </a:stretch>
          </p:blipFill>
          <p:spPr bwMode="auto">
            <a:xfrm>
              <a:off x="5032375" y="4959350"/>
              <a:ext cx="1339396" cy="1151164"/>
            </a:xfrm>
            <a:prstGeom prst="rect">
              <a:avLst/>
            </a:prstGeom>
            <a:noFill/>
          </p:spPr>
        </p:pic>
        <p:sp>
          <p:nvSpPr>
            <p:cNvPr id="94" name="Rectangle 93"/>
            <p:cNvSpPr/>
            <p:nvPr/>
          </p:nvSpPr>
          <p:spPr>
            <a:xfrm>
              <a:off x="4949371" y="4914628"/>
              <a:ext cx="1436915" cy="986179"/>
            </a:xfrm>
            <a:prstGeom prst="rect">
              <a:avLst/>
            </a:prstGeom>
          </p:spPr>
          <p:txBody>
            <a:bodyPr wrap="square">
              <a:spAutoFit/>
            </a:bodyPr>
            <a:lstStyle/>
            <a:p>
              <a:pPr indent="457200">
                <a:lnSpc>
                  <a:spcPts val="820"/>
                </a:lnSpc>
              </a:pPr>
              <a:endParaRPr lang="en-GB" b="1" dirty="0" smtClean="0">
                <a:solidFill>
                  <a:schemeClr val="bg1"/>
                </a:solidFill>
                <a:effectLst>
                  <a:outerShdw blurRad="38100" dist="38100" dir="2700000" algn="tl">
                    <a:srgbClr val="000000">
                      <a:alpha val="43137"/>
                    </a:srgbClr>
                  </a:outerShdw>
                </a:effectLst>
              </a:endParaRPr>
            </a:p>
            <a:p>
              <a:r>
                <a:rPr lang="en-GB" b="1" dirty="0" smtClean="0">
                  <a:solidFill>
                    <a:schemeClr val="bg1"/>
                  </a:solidFill>
                  <a:effectLst>
                    <a:outerShdw blurRad="38100" dist="38100" dir="2700000" algn="tl">
                      <a:srgbClr val="000000">
                        <a:alpha val="43137"/>
                      </a:srgbClr>
                    </a:outerShdw>
                  </a:effectLst>
                </a:rPr>
                <a:t>UN SG </a:t>
              </a:r>
              <a:r>
                <a:rPr lang="en-GB" dirty="0" smtClean="0">
                  <a:solidFill>
                    <a:schemeClr val="bg1"/>
                  </a:solidFill>
                  <a:effectLst>
                    <a:outerShdw blurRad="38100" dist="38100" dir="2700000" algn="tl">
                      <a:srgbClr val="000000">
                        <a:alpha val="43137"/>
                      </a:srgbClr>
                    </a:outerShdw>
                  </a:effectLst>
                </a:rPr>
                <a:t/>
              </a:r>
              <a:br>
                <a:rPr lang="en-GB" dirty="0" smtClean="0">
                  <a:solidFill>
                    <a:schemeClr val="bg1"/>
                  </a:solidFill>
                  <a:effectLst>
                    <a:outerShdw blurRad="38100" dist="38100" dir="2700000" algn="tl">
                      <a:srgbClr val="000000">
                        <a:alpha val="43137"/>
                      </a:srgbClr>
                    </a:outerShdw>
                  </a:effectLst>
                </a:rPr>
              </a:br>
              <a:r>
                <a:rPr lang="en-GB" dirty="0" smtClean="0">
                  <a:solidFill>
                    <a:schemeClr val="bg1"/>
                  </a:solidFill>
                  <a:effectLst>
                    <a:outerShdw blurRad="38100" dist="38100" dir="2700000" algn="tl">
                      <a:srgbClr val="000000">
                        <a:alpha val="43137"/>
                      </a:srgbClr>
                    </a:outerShdw>
                  </a:effectLst>
                </a:rPr>
                <a:t>Forum  on Global Health</a:t>
              </a:r>
              <a:endParaRPr lang="en-GB" dirty="0">
                <a:solidFill>
                  <a:schemeClr val="bg1"/>
                </a:solidFill>
                <a:effectLst>
                  <a:outerShdw blurRad="38100" dist="38100" dir="2700000" algn="tl">
                    <a:srgbClr val="000000">
                      <a:alpha val="43137"/>
                    </a:srgbClr>
                  </a:outerShdw>
                </a:effectLst>
              </a:endParaRPr>
            </a:p>
          </p:txBody>
        </p:sp>
      </p:grpSp>
      <p:grpSp>
        <p:nvGrpSpPr>
          <p:cNvPr id="118" name="Group 117"/>
          <p:cNvGrpSpPr/>
          <p:nvPr/>
        </p:nvGrpSpPr>
        <p:grpSpPr>
          <a:xfrm>
            <a:off x="6566134" y="4848110"/>
            <a:ext cx="1453016" cy="1349490"/>
            <a:chOff x="6870928" y="4848110"/>
            <a:chExt cx="1453016" cy="1349490"/>
          </a:xfrm>
        </p:grpSpPr>
        <p:sp>
          <p:nvSpPr>
            <p:cNvPr id="602202" name="Rectangle 19"/>
            <p:cNvSpPr>
              <a:spLocks noChangeArrowheads="1"/>
            </p:cNvSpPr>
            <p:nvPr>
              <p:custDataLst>
                <p:tags r:id="rId21"/>
              </p:custDataLst>
            </p:nvPr>
          </p:nvSpPr>
          <p:spPr bwMode="auto">
            <a:xfrm>
              <a:off x="6870928" y="4848110"/>
              <a:ext cx="1184275" cy="1160462"/>
            </a:xfrm>
            <a:prstGeom prst="rect">
              <a:avLst/>
            </a:prstGeom>
            <a:solidFill>
              <a:schemeClr val="accent1"/>
            </a:solidFill>
            <a:ln w="9525" algn="ctr">
              <a:solidFill>
                <a:srgbClr val="008080"/>
              </a:solidFill>
              <a:miter lim="800000"/>
              <a:headEnd/>
              <a:tailEnd/>
            </a:ln>
          </p:spPr>
          <p:txBody>
            <a:bodyPr lIns="18000" rIns="18000" anchor="ctr"/>
            <a:lstStyle/>
            <a:p>
              <a:pPr algn="ctr"/>
              <a:r>
                <a:rPr lang="en-GB" sz="1400" b="1" dirty="0" smtClean="0"/>
                <a:t>G8 </a:t>
              </a:r>
            </a:p>
            <a:p>
              <a:pPr algn="ctr"/>
              <a:r>
                <a:rPr lang="en-GB" sz="1400" b="1" dirty="0" smtClean="0"/>
                <a:t/>
              </a:r>
              <a:br>
                <a:rPr lang="en-GB" sz="1400" b="1" dirty="0" smtClean="0"/>
              </a:br>
              <a:r>
                <a:rPr lang="en-GB" sz="1400" b="1" dirty="0" smtClean="0"/>
                <a:t/>
              </a:r>
              <a:br>
                <a:rPr lang="en-GB" sz="1400" b="1" dirty="0" smtClean="0"/>
              </a:br>
              <a:endParaRPr lang="en-GB" sz="1400" b="1" dirty="0"/>
            </a:p>
          </p:txBody>
        </p:sp>
        <p:pic>
          <p:nvPicPr>
            <p:cNvPr id="197637" name="Picture 5" descr="File:Flag of Canada.svg">
              <a:hlinkClick r:id="rId51"/>
            </p:cNvPr>
            <p:cNvPicPr>
              <a:picLocks noChangeAspect="1" noChangeArrowheads="1"/>
            </p:cNvPicPr>
            <p:nvPr/>
          </p:nvPicPr>
          <p:blipFill>
            <a:blip r:embed="rId52" cstate="print"/>
            <a:srcRect/>
            <a:stretch>
              <a:fillRect/>
            </a:stretch>
          </p:blipFill>
          <p:spPr bwMode="auto">
            <a:xfrm>
              <a:off x="6879772" y="5262447"/>
              <a:ext cx="1204686" cy="493826"/>
            </a:xfrm>
            <a:prstGeom prst="rect">
              <a:avLst/>
            </a:prstGeom>
            <a:noFill/>
          </p:spPr>
        </p:pic>
        <p:pic>
          <p:nvPicPr>
            <p:cNvPr id="197639" name="Picture 7" descr="See full size image">
              <a:hlinkClick r:id="rId53"/>
            </p:cNvPr>
            <p:cNvPicPr>
              <a:picLocks noChangeAspect="1" noChangeArrowheads="1"/>
            </p:cNvPicPr>
            <p:nvPr/>
          </p:nvPicPr>
          <p:blipFill>
            <a:blip r:embed="rId54" cstate="print"/>
            <a:srcRect/>
            <a:stretch>
              <a:fillRect/>
            </a:stretch>
          </p:blipFill>
          <p:spPr bwMode="auto">
            <a:xfrm>
              <a:off x="7180944" y="5666240"/>
              <a:ext cx="1143000" cy="531360"/>
            </a:xfrm>
            <a:prstGeom prst="rect">
              <a:avLst/>
            </a:prstGeom>
            <a:noFill/>
          </p:spPr>
        </p:pic>
      </p:grpSp>
      <p:grpSp>
        <p:nvGrpSpPr>
          <p:cNvPr id="97" name="Group 96"/>
          <p:cNvGrpSpPr/>
          <p:nvPr/>
        </p:nvGrpSpPr>
        <p:grpSpPr>
          <a:xfrm>
            <a:off x="1901374" y="4790892"/>
            <a:ext cx="1378858" cy="1159963"/>
            <a:chOff x="1944914" y="4950551"/>
            <a:chExt cx="1378858" cy="1130934"/>
          </a:xfrm>
        </p:grpSpPr>
        <p:pic>
          <p:nvPicPr>
            <p:cNvPr id="197640" name="Picture 8" descr="File:Japan flag - variant.png">
              <a:hlinkClick r:id="rId55"/>
            </p:cNvPr>
            <p:cNvPicPr>
              <a:picLocks noChangeAspect="1" noChangeArrowheads="1"/>
            </p:cNvPicPr>
            <p:nvPr/>
          </p:nvPicPr>
          <p:blipFill>
            <a:blip r:embed="rId56" cstate="print"/>
            <a:srcRect/>
            <a:stretch>
              <a:fillRect/>
            </a:stretch>
          </p:blipFill>
          <p:spPr bwMode="auto">
            <a:xfrm>
              <a:off x="1969862" y="4950551"/>
              <a:ext cx="1353910" cy="1130934"/>
            </a:xfrm>
            <a:prstGeom prst="rect">
              <a:avLst/>
            </a:prstGeom>
            <a:noFill/>
          </p:spPr>
        </p:pic>
        <p:sp>
          <p:nvSpPr>
            <p:cNvPr id="83" name="Rectangle 82"/>
            <p:cNvSpPr/>
            <p:nvPr/>
          </p:nvSpPr>
          <p:spPr>
            <a:xfrm>
              <a:off x="1944914" y="4994441"/>
              <a:ext cx="1351643" cy="1077218"/>
            </a:xfrm>
            <a:prstGeom prst="rect">
              <a:avLst/>
            </a:prstGeom>
            <a:ln>
              <a:solidFill>
                <a:schemeClr val="tx2"/>
              </a:solidFill>
            </a:ln>
          </p:spPr>
          <p:txBody>
            <a:bodyPr wrap="square">
              <a:spAutoFit/>
            </a:bodyPr>
            <a:lstStyle/>
            <a:p>
              <a:r>
                <a:rPr lang="en-GB" b="1" dirty="0" smtClean="0"/>
                <a:t>G8 summit (Japan)</a:t>
              </a:r>
              <a:br>
                <a:rPr lang="en-GB" b="1" dirty="0" smtClean="0"/>
              </a:br>
              <a:r>
                <a:rPr lang="en-GB" dirty="0" smtClean="0"/>
                <a:t>HS WG &amp; HLTF</a:t>
              </a:r>
              <a:endParaRPr lang="en-GB" dirty="0"/>
            </a:p>
          </p:txBody>
        </p:sp>
      </p:grpSp>
      <p:grpSp>
        <p:nvGrpSpPr>
          <p:cNvPr id="110" name="Group 8"/>
          <p:cNvGrpSpPr/>
          <p:nvPr/>
        </p:nvGrpSpPr>
        <p:grpSpPr>
          <a:xfrm>
            <a:off x="5376824" y="2627086"/>
            <a:ext cx="1430400" cy="754742"/>
            <a:chOff x="1518568" y="3658270"/>
            <a:chExt cx="5025561" cy="2152204"/>
          </a:xfrm>
        </p:grpSpPr>
        <p:pic>
          <p:nvPicPr>
            <p:cNvPr id="111" name="Picture 2"/>
            <p:cNvPicPr>
              <a:picLocks noChangeAspect="1" noChangeArrowheads="1"/>
            </p:cNvPicPr>
            <p:nvPr/>
          </p:nvPicPr>
          <p:blipFill>
            <a:blip r:embed="rId57" cstate="print"/>
            <a:srcRect/>
            <a:stretch>
              <a:fillRect/>
            </a:stretch>
          </p:blipFill>
          <p:spPr bwMode="auto">
            <a:xfrm>
              <a:off x="1518568" y="3658270"/>
              <a:ext cx="1676400" cy="1076325"/>
            </a:xfrm>
            <a:prstGeom prst="rect">
              <a:avLst/>
            </a:prstGeom>
            <a:noFill/>
            <a:ln w="9525">
              <a:noFill/>
              <a:miter lim="800000"/>
              <a:headEnd/>
              <a:tailEnd/>
            </a:ln>
          </p:spPr>
        </p:pic>
        <p:pic>
          <p:nvPicPr>
            <p:cNvPr id="112" name="Picture 3"/>
            <p:cNvPicPr>
              <a:picLocks noChangeAspect="1" noChangeArrowheads="1"/>
            </p:cNvPicPr>
            <p:nvPr/>
          </p:nvPicPr>
          <p:blipFill>
            <a:blip r:embed="rId58" cstate="print"/>
            <a:srcRect/>
            <a:stretch>
              <a:fillRect/>
            </a:stretch>
          </p:blipFill>
          <p:spPr bwMode="auto">
            <a:xfrm>
              <a:off x="3196782" y="3658271"/>
              <a:ext cx="1676400" cy="1076325"/>
            </a:xfrm>
            <a:prstGeom prst="rect">
              <a:avLst/>
            </a:prstGeom>
            <a:noFill/>
            <a:ln w="9525">
              <a:noFill/>
              <a:miter lim="800000"/>
              <a:headEnd/>
              <a:tailEnd/>
            </a:ln>
          </p:spPr>
        </p:pic>
        <p:pic>
          <p:nvPicPr>
            <p:cNvPr id="113" name="Picture 4"/>
            <p:cNvPicPr>
              <a:picLocks noChangeAspect="1" noChangeArrowheads="1"/>
            </p:cNvPicPr>
            <p:nvPr/>
          </p:nvPicPr>
          <p:blipFill>
            <a:blip r:embed="rId59" cstate="print"/>
            <a:srcRect/>
            <a:stretch>
              <a:fillRect/>
            </a:stretch>
          </p:blipFill>
          <p:spPr bwMode="auto">
            <a:xfrm>
              <a:off x="4855040" y="3658271"/>
              <a:ext cx="1676400" cy="1076325"/>
            </a:xfrm>
            <a:prstGeom prst="rect">
              <a:avLst/>
            </a:prstGeom>
            <a:noFill/>
            <a:ln w="9525">
              <a:noFill/>
              <a:miter lim="800000"/>
              <a:headEnd/>
              <a:tailEnd/>
            </a:ln>
          </p:spPr>
        </p:pic>
        <p:pic>
          <p:nvPicPr>
            <p:cNvPr id="114" name="Picture 5"/>
            <p:cNvPicPr>
              <a:picLocks noChangeAspect="1" noChangeArrowheads="1"/>
            </p:cNvPicPr>
            <p:nvPr/>
          </p:nvPicPr>
          <p:blipFill>
            <a:blip r:embed="rId60" cstate="print"/>
            <a:srcRect/>
            <a:stretch>
              <a:fillRect/>
            </a:stretch>
          </p:blipFill>
          <p:spPr bwMode="auto">
            <a:xfrm>
              <a:off x="1527174" y="4731657"/>
              <a:ext cx="1710642" cy="1068611"/>
            </a:xfrm>
            <a:prstGeom prst="rect">
              <a:avLst/>
            </a:prstGeom>
            <a:noFill/>
            <a:ln w="9525">
              <a:noFill/>
              <a:miter lim="800000"/>
              <a:headEnd/>
              <a:tailEnd/>
            </a:ln>
          </p:spPr>
        </p:pic>
        <p:pic>
          <p:nvPicPr>
            <p:cNvPr id="115" name="Picture 6"/>
            <p:cNvPicPr>
              <a:picLocks noChangeAspect="1" noChangeArrowheads="1"/>
            </p:cNvPicPr>
            <p:nvPr/>
          </p:nvPicPr>
          <p:blipFill>
            <a:blip r:embed="rId61" cstate="print"/>
            <a:srcRect/>
            <a:stretch>
              <a:fillRect/>
            </a:stretch>
          </p:blipFill>
          <p:spPr bwMode="auto">
            <a:xfrm>
              <a:off x="3196772" y="4734149"/>
              <a:ext cx="1676400" cy="1076325"/>
            </a:xfrm>
            <a:prstGeom prst="rect">
              <a:avLst/>
            </a:prstGeom>
            <a:noFill/>
            <a:ln w="9525">
              <a:noFill/>
              <a:miter lim="800000"/>
              <a:headEnd/>
              <a:tailEnd/>
            </a:ln>
          </p:spPr>
        </p:pic>
        <p:pic>
          <p:nvPicPr>
            <p:cNvPr id="116" name="Picture 7"/>
            <p:cNvPicPr>
              <a:picLocks noChangeAspect="1" noChangeArrowheads="1"/>
            </p:cNvPicPr>
            <p:nvPr/>
          </p:nvPicPr>
          <p:blipFill>
            <a:blip r:embed="rId62" cstate="print"/>
            <a:srcRect/>
            <a:stretch>
              <a:fillRect/>
            </a:stretch>
          </p:blipFill>
          <p:spPr bwMode="auto">
            <a:xfrm>
              <a:off x="4867729" y="4734149"/>
              <a:ext cx="1676400" cy="1076325"/>
            </a:xfrm>
            <a:prstGeom prst="rect">
              <a:avLst/>
            </a:prstGeom>
            <a:noFill/>
            <a:ln w="9525">
              <a:noFill/>
              <a:miter lim="800000"/>
              <a:headEnd/>
              <a:tailEnd/>
            </a:ln>
          </p:spPr>
        </p:pic>
      </p:grpSp>
      <p:sp>
        <p:nvSpPr>
          <p:cNvPr id="117" name="Rectangle 116"/>
          <p:cNvSpPr/>
          <p:nvPr/>
        </p:nvSpPr>
        <p:spPr>
          <a:xfrm>
            <a:off x="5326765" y="2249714"/>
            <a:ext cx="1625601" cy="1169551"/>
          </a:xfrm>
          <a:prstGeom prst="rect">
            <a:avLst/>
          </a:prstGeom>
          <a:ln>
            <a:noFill/>
          </a:ln>
        </p:spPr>
        <p:txBody>
          <a:bodyPr wrap="square">
            <a:spAutoFit/>
          </a:bodyPr>
          <a:lstStyle/>
          <a:p>
            <a:r>
              <a:rPr lang="en-US" sz="1000" b="1" dirty="0" smtClean="0"/>
              <a:t>Joint Learning Network </a:t>
            </a:r>
          </a:p>
          <a:p>
            <a:r>
              <a:rPr lang="en-US" sz="1050" dirty="0" smtClean="0"/>
              <a:t>Delhi India</a:t>
            </a:r>
          </a:p>
          <a:p>
            <a:endParaRPr lang="en-US" sz="1200" dirty="0" smtClean="0"/>
          </a:p>
          <a:p>
            <a:endParaRPr lang="en-US" sz="1200" dirty="0" smtClean="0"/>
          </a:p>
          <a:p>
            <a:endParaRPr lang="en-US" sz="1200" dirty="0" smtClean="0"/>
          </a:p>
          <a:p>
            <a:r>
              <a:rPr lang="en-US" sz="1200" dirty="0" smtClean="0"/>
              <a:t>	</a:t>
            </a:r>
          </a:p>
        </p:txBody>
      </p:sp>
      <p:sp>
        <p:nvSpPr>
          <p:cNvPr id="79" name="Rectangle 19"/>
          <p:cNvSpPr>
            <a:spLocks noChangeArrowheads="1"/>
          </p:cNvSpPr>
          <p:nvPr>
            <p:custDataLst>
              <p:tags r:id="rId19"/>
            </p:custDataLst>
          </p:nvPr>
        </p:nvSpPr>
        <p:spPr bwMode="auto">
          <a:xfrm>
            <a:off x="7094897" y="2315030"/>
            <a:ext cx="1301750" cy="1045028"/>
          </a:xfrm>
          <a:prstGeom prst="rect">
            <a:avLst/>
          </a:prstGeom>
          <a:solidFill>
            <a:srgbClr val="CEE6C8"/>
          </a:solidFill>
          <a:ln w="9525" algn="ctr">
            <a:solidFill>
              <a:srgbClr val="008080"/>
            </a:solidFill>
            <a:miter lim="800000"/>
            <a:headEnd/>
            <a:tailEnd/>
          </a:ln>
        </p:spPr>
        <p:txBody>
          <a:bodyPr lIns="18000" rIns="18000" anchor="ctr"/>
          <a:lstStyle/>
          <a:p>
            <a:pPr algn="ctr"/>
            <a:r>
              <a:rPr lang="en-GB" sz="1400" b="1" dirty="0" smtClean="0"/>
              <a:t>WHA </a:t>
            </a:r>
            <a:r>
              <a:rPr lang="en-GB" sz="1400" dirty="0" smtClean="0"/>
              <a:t>satellite</a:t>
            </a:r>
            <a:r>
              <a:rPr lang="en-GB" sz="1400" b="1" dirty="0" smtClean="0"/>
              <a:t> </a:t>
            </a:r>
            <a:r>
              <a:rPr lang="en-GB" sz="1400" dirty="0" smtClean="0"/>
              <a:t>sessions on UHC  2009/10</a:t>
            </a:r>
            <a:endParaRPr lang="en-GB" sz="1400" dirty="0"/>
          </a:p>
        </p:txBody>
      </p:sp>
      <p:sp>
        <p:nvSpPr>
          <p:cNvPr id="80" name="Text Box 41"/>
          <p:cNvSpPr txBox="1">
            <a:spLocks noChangeArrowheads="1"/>
          </p:cNvSpPr>
          <p:nvPr>
            <p:custDataLst>
              <p:tags r:id="rId20"/>
            </p:custDataLst>
          </p:nvPr>
        </p:nvSpPr>
        <p:spPr bwMode="auto">
          <a:xfrm>
            <a:off x="7192334" y="3962856"/>
            <a:ext cx="785471" cy="215444"/>
          </a:xfrm>
          <a:prstGeom prst="rect">
            <a:avLst/>
          </a:prstGeom>
          <a:solidFill>
            <a:schemeClr val="bg1"/>
          </a:solidFill>
          <a:ln w="9525" algn="ctr">
            <a:noFill/>
            <a:miter lim="800000"/>
            <a:headEnd/>
            <a:tailEnd/>
          </a:ln>
        </p:spPr>
        <p:txBody>
          <a:bodyPr wrap="none" lIns="0" tIns="0" rIns="0" bIns="0">
            <a:spAutoFit/>
          </a:bodyPr>
          <a:lstStyle/>
          <a:p>
            <a:pPr algn="ctr"/>
            <a:r>
              <a:rPr lang="en-US" sz="1400" dirty="0" smtClean="0"/>
              <a:t>May 2010</a:t>
            </a:r>
            <a:endParaRPr lang="en-U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81" y="713834"/>
            <a:ext cx="9233819" cy="298327"/>
          </a:xfrm>
        </p:spPr>
        <p:txBody>
          <a:bodyPr/>
          <a:lstStyle/>
          <a:p>
            <a:r>
              <a:rPr lang="en-US" dirty="0" smtClean="0">
                <a:solidFill>
                  <a:schemeClr val="accent6"/>
                </a:solidFill>
              </a:rPr>
              <a:t>Global Movement for Universal Health Coverage</a:t>
            </a:r>
            <a:endParaRPr lang="en-US" dirty="0"/>
          </a:p>
        </p:txBody>
      </p:sp>
      <p:sp>
        <p:nvSpPr>
          <p:cNvPr id="4" name="Rectangle 15"/>
          <p:cNvSpPr>
            <a:spLocks noChangeArrowheads="1"/>
          </p:cNvSpPr>
          <p:nvPr/>
        </p:nvSpPr>
        <p:spPr bwMode="auto">
          <a:xfrm>
            <a:off x="1687132" y="5355082"/>
            <a:ext cx="7164229" cy="755424"/>
          </a:xfrm>
          <a:prstGeom prst="rect">
            <a:avLst/>
          </a:prstGeom>
          <a:blipFill>
            <a:blip r:embed="rId3" cstate="print"/>
            <a:tile tx="0" ty="0" sx="100000" sy="100000" flip="none" algn="tl"/>
          </a:blipFill>
          <a:ln w="9525">
            <a:solidFill>
              <a:schemeClr val="tx1"/>
            </a:solidFill>
            <a:miter lim="800000"/>
            <a:headEnd/>
            <a:tailEnd/>
          </a:ln>
          <a:effectLst>
            <a:outerShdw dist="35921" dir="2700000" algn="ctr" rotWithShape="0">
              <a:schemeClr val="accent1"/>
            </a:outerShdw>
          </a:effectLst>
        </p:spPr>
        <p:txBody>
          <a:bodyPr wrap="none" lIns="91428" tIns="45714" rIns="91428" bIns="45714" anchor="ctr"/>
          <a:lstStyle/>
          <a:p>
            <a:pPr algn="ctr" fontAlgn="auto">
              <a:spcBef>
                <a:spcPts val="0"/>
              </a:spcBef>
              <a:spcAft>
                <a:spcPts val="0"/>
              </a:spcAft>
              <a:defRPr/>
            </a:pPr>
            <a:r>
              <a:rPr lang="en-US" sz="2000" dirty="0">
                <a:solidFill>
                  <a:schemeClr val="bg1"/>
                </a:solidFill>
                <a:latin typeface="+mn-lt"/>
              </a:rPr>
              <a:t>JLN of LMICs implementing UHC</a:t>
            </a:r>
          </a:p>
        </p:txBody>
      </p:sp>
      <p:sp>
        <p:nvSpPr>
          <p:cNvPr id="5" name="Rectangle 20"/>
          <p:cNvSpPr>
            <a:spLocks noChangeArrowheads="1"/>
          </p:cNvSpPr>
          <p:nvPr/>
        </p:nvSpPr>
        <p:spPr bwMode="auto">
          <a:xfrm>
            <a:off x="3605909" y="1854196"/>
            <a:ext cx="3418761" cy="246221"/>
          </a:xfrm>
          <a:prstGeom prst="rect">
            <a:avLst/>
          </a:prstGeom>
          <a:noFill/>
          <a:ln w="9525">
            <a:noFill/>
            <a:miter lim="800000"/>
            <a:headEnd/>
            <a:tailEnd/>
          </a:ln>
        </p:spPr>
        <p:txBody>
          <a:bodyPr wrap="square" lIns="0" tIns="0" rIns="0" bIns="0">
            <a:spAutoFit/>
          </a:bodyPr>
          <a:lstStyle/>
          <a:p>
            <a:pPr defTabSz="895232">
              <a:buSzPct val="120000"/>
            </a:pPr>
            <a:r>
              <a:rPr lang="en-US" altLang="ko-KR" b="1" dirty="0">
                <a:solidFill>
                  <a:schemeClr val="bg1"/>
                </a:solidFill>
                <a:latin typeface="Calibri" pitchFamily="34" charset="0"/>
                <a:ea typeface="Gulim"/>
                <a:cs typeface="Gulim"/>
              </a:rPr>
              <a:t>     UN SG        &amp;     UN GASS?</a:t>
            </a:r>
          </a:p>
        </p:txBody>
      </p:sp>
      <p:sp>
        <p:nvSpPr>
          <p:cNvPr id="6" name="Rectangle 5"/>
          <p:cNvSpPr/>
          <p:nvPr/>
        </p:nvSpPr>
        <p:spPr>
          <a:xfrm>
            <a:off x="1245885" y="2115454"/>
            <a:ext cx="8069580"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pic>
        <p:nvPicPr>
          <p:cNvPr id="7" name="Picture 8" descr="File:Japan flag - variant.png">
            <a:hlinkClick r:id="rId4"/>
          </p:cNvPr>
          <p:cNvPicPr>
            <a:picLocks noChangeAspect="1" noChangeArrowheads="1"/>
          </p:cNvPicPr>
          <p:nvPr/>
        </p:nvPicPr>
        <p:blipFill>
          <a:blip r:embed="rId5" cstate="print"/>
          <a:srcRect/>
          <a:stretch>
            <a:fillRect/>
          </a:stretch>
        </p:blipFill>
        <p:spPr bwMode="auto">
          <a:xfrm>
            <a:off x="1657364" y="2184397"/>
            <a:ext cx="960120" cy="638711"/>
          </a:xfrm>
          <a:prstGeom prst="rect">
            <a:avLst/>
          </a:prstGeom>
          <a:noFill/>
          <a:ln>
            <a:solidFill>
              <a:schemeClr val="accent2"/>
            </a:solidFill>
          </a:ln>
        </p:spPr>
      </p:pic>
      <p:pic>
        <p:nvPicPr>
          <p:cNvPr id="8" name="Picture 7" descr="See full size image">
            <a:hlinkClick r:id="rId6"/>
          </p:cNvPr>
          <p:cNvPicPr>
            <a:picLocks noChangeAspect="1" noChangeArrowheads="1"/>
          </p:cNvPicPr>
          <p:nvPr/>
        </p:nvPicPr>
        <p:blipFill>
          <a:blip r:embed="rId7" cstate="print"/>
          <a:srcRect/>
          <a:stretch>
            <a:fillRect/>
          </a:stretch>
        </p:blipFill>
        <p:spPr bwMode="auto">
          <a:xfrm>
            <a:off x="8001015" y="2137222"/>
            <a:ext cx="965382" cy="631372"/>
          </a:xfrm>
          <a:prstGeom prst="rect">
            <a:avLst/>
          </a:prstGeom>
          <a:noFill/>
        </p:spPr>
      </p:pic>
      <p:cxnSp>
        <p:nvCxnSpPr>
          <p:cNvPr id="9" name="Straight Arrow Connector 8"/>
          <p:cNvCxnSpPr/>
          <p:nvPr/>
        </p:nvCxnSpPr>
        <p:spPr>
          <a:xfrm>
            <a:off x="2926096" y="2333178"/>
            <a:ext cx="4697729"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09138" y="2365824"/>
            <a:ext cx="2322290" cy="338542"/>
          </a:xfrm>
          <a:prstGeom prst="rect">
            <a:avLst/>
          </a:prstGeom>
          <a:noFill/>
        </p:spPr>
        <p:txBody>
          <a:bodyPr wrap="square" lIns="91428" tIns="45714" rIns="91428" bIns="45714" rtlCol="0">
            <a:spAutoFit/>
          </a:bodyPr>
          <a:lstStyle/>
          <a:p>
            <a:r>
              <a:rPr lang="en-US" b="1" dirty="0" smtClean="0"/>
              <a:t>G8 </a:t>
            </a:r>
            <a:r>
              <a:rPr lang="en-US" b="1" dirty="0" smtClean="0"/>
              <a:t>Summits  </a:t>
            </a:r>
            <a:endParaRPr lang="en-US" b="1" dirty="0"/>
          </a:p>
        </p:txBody>
      </p:sp>
      <p:pic>
        <p:nvPicPr>
          <p:cNvPr id="11" name="Picture 10" descr="UN Flag"/>
          <p:cNvPicPr>
            <a:picLocks noChangeAspect="1" noChangeArrowheads="1"/>
          </p:cNvPicPr>
          <p:nvPr/>
        </p:nvPicPr>
        <p:blipFill>
          <a:blip r:embed="rId8" cstate="print"/>
          <a:srcRect/>
          <a:stretch>
            <a:fillRect/>
          </a:stretch>
        </p:blipFill>
        <p:spPr bwMode="auto">
          <a:xfrm>
            <a:off x="4695485" y="1426925"/>
            <a:ext cx="1083212" cy="764523"/>
          </a:xfrm>
          <a:prstGeom prst="rect">
            <a:avLst/>
          </a:prstGeom>
          <a:noFill/>
        </p:spPr>
      </p:pic>
      <p:sp>
        <p:nvSpPr>
          <p:cNvPr id="12" name="Left Brace 11"/>
          <p:cNvSpPr/>
          <p:nvPr/>
        </p:nvSpPr>
        <p:spPr>
          <a:xfrm>
            <a:off x="1428750" y="5032827"/>
            <a:ext cx="114301" cy="1415143"/>
          </a:xfrm>
          <a:prstGeom prst="leftBrace">
            <a:avLst/>
          </a:prstGeom>
          <a:ln w="12700"/>
        </p:spPr>
        <p:style>
          <a:lnRef idx="1">
            <a:schemeClr val="accent1"/>
          </a:lnRef>
          <a:fillRef idx="0">
            <a:schemeClr val="accent1"/>
          </a:fillRef>
          <a:effectRef idx="0">
            <a:schemeClr val="accent1"/>
          </a:effectRef>
          <a:fontRef idx="minor">
            <a:schemeClr val="tx1"/>
          </a:fontRef>
        </p:style>
        <p:txBody>
          <a:bodyPr lIns="91428" tIns="45714" rIns="91428" bIns="45714" rtlCol="0" anchor="ctr"/>
          <a:lstStyle/>
          <a:p>
            <a:pPr algn="ctr"/>
            <a:endParaRPr lang="en-US" sz="1800" b="1" dirty="0"/>
          </a:p>
        </p:txBody>
      </p:sp>
      <p:sp>
        <p:nvSpPr>
          <p:cNvPr id="13" name="Left Brace 12"/>
          <p:cNvSpPr/>
          <p:nvPr/>
        </p:nvSpPr>
        <p:spPr>
          <a:xfrm>
            <a:off x="1428751" y="1843217"/>
            <a:ext cx="91434" cy="1404353"/>
          </a:xfrm>
          <a:prstGeom prst="leftBrace">
            <a:avLst/>
          </a:prstGeom>
          <a:ln w="12700"/>
        </p:spPr>
        <p:style>
          <a:lnRef idx="1">
            <a:schemeClr val="accent1"/>
          </a:lnRef>
          <a:fillRef idx="0">
            <a:schemeClr val="accent1"/>
          </a:fillRef>
          <a:effectRef idx="0">
            <a:schemeClr val="accent1"/>
          </a:effectRef>
          <a:fontRef idx="minor">
            <a:schemeClr val="tx1"/>
          </a:fontRef>
        </p:style>
        <p:txBody>
          <a:bodyPr lIns="91428" tIns="45714" rIns="91428" bIns="45714" rtlCol="0" anchor="ctr"/>
          <a:lstStyle/>
          <a:p>
            <a:pPr algn="ctr"/>
            <a:endParaRPr lang="en-US" sz="1800" b="1" dirty="0"/>
          </a:p>
        </p:txBody>
      </p:sp>
      <p:sp>
        <p:nvSpPr>
          <p:cNvPr id="14" name="Left Brace 13"/>
          <p:cNvSpPr/>
          <p:nvPr/>
        </p:nvSpPr>
        <p:spPr>
          <a:xfrm>
            <a:off x="1463042" y="3345539"/>
            <a:ext cx="48005" cy="1589315"/>
          </a:xfrm>
          <a:prstGeom prst="leftBrace">
            <a:avLst/>
          </a:prstGeom>
          <a:ln w="12700"/>
        </p:spPr>
        <p:style>
          <a:lnRef idx="1">
            <a:schemeClr val="accent1"/>
          </a:lnRef>
          <a:fillRef idx="0">
            <a:schemeClr val="accent1"/>
          </a:fillRef>
          <a:effectRef idx="0">
            <a:schemeClr val="accent1"/>
          </a:effectRef>
          <a:fontRef idx="minor">
            <a:schemeClr val="tx1"/>
          </a:fontRef>
        </p:style>
        <p:txBody>
          <a:bodyPr lIns="91428" tIns="45714" rIns="91428" bIns="45714" rtlCol="0" anchor="ctr"/>
          <a:lstStyle/>
          <a:p>
            <a:pPr algn="ctr"/>
            <a:endParaRPr lang="en-US" sz="1800" b="1" dirty="0"/>
          </a:p>
        </p:txBody>
      </p:sp>
      <p:sp>
        <p:nvSpPr>
          <p:cNvPr id="15" name="TextBox 14"/>
          <p:cNvSpPr txBox="1"/>
          <p:nvPr/>
        </p:nvSpPr>
        <p:spPr>
          <a:xfrm>
            <a:off x="354335" y="2050144"/>
            <a:ext cx="1085849" cy="923330"/>
          </a:xfrm>
          <a:prstGeom prst="rect">
            <a:avLst/>
          </a:prstGeom>
          <a:noFill/>
        </p:spPr>
        <p:txBody>
          <a:bodyPr wrap="square" lIns="91428" tIns="45714" rIns="91428" bIns="45714" rtlCol="0">
            <a:spAutoFit/>
          </a:bodyPr>
          <a:lstStyle/>
          <a:p>
            <a:pPr algn="r"/>
            <a:r>
              <a:rPr lang="en-US" sz="1800" b="1" dirty="0">
                <a:solidFill>
                  <a:srgbClr val="4982D7"/>
                </a:solidFill>
              </a:rPr>
              <a:t>Global Agenda</a:t>
            </a:r>
          </a:p>
          <a:p>
            <a:pPr algn="r"/>
            <a:r>
              <a:rPr lang="en-US" sz="1800" b="1" dirty="0">
                <a:solidFill>
                  <a:srgbClr val="4982D7"/>
                </a:solidFill>
              </a:rPr>
              <a:t>Setting</a:t>
            </a:r>
          </a:p>
        </p:txBody>
      </p:sp>
      <p:sp>
        <p:nvSpPr>
          <p:cNvPr id="16" name="TextBox 15"/>
          <p:cNvSpPr txBox="1"/>
          <p:nvPr/>
        </p:nvSpPr>
        <p:spPr>
          <a:xfrm>
            <a:off x="114305" y="3846287"/>
            <a:ext cx="1360170" cy="646319"/>
          </a:xfrm>
          <a:prstGeom prst="rect">
            <a:avLst/>
          </a:prstGeom>
          <a:noFill/>
        </p:spPr>
        <p:txBody>
          <a:bodyPr wrap="square" lIns="91428" tIns="45714" rIns="91428" bIns="45714" rtlCol="0">
            <a:spAutoFit/>
          </a:bodyPr>
          <a:lstStyle/>
          <a:p>
            <a:pPr algn="r"/>
            <a:r>
              <a:rPr lang="en-US" sz="1800" b="1" dirty="0">
                <a:solidFill>
                  <a:srgbClr val="00B050"/>
                </a:solidFill>
              </a:rPr>
              <a:t>Analysis &amp; Evidence</a:t>
            </a:r>
          </a:p>
        </p:txBody>
      </p:sp>
      <p:sp>
        <p:nvSpPr>
          <p:cNvPr id="17" name="TextBox 16"/>
          <p:cNvSpPr txBox="1"/>
          <p:nvPr/>
        </p:nvSpPr>
        <p:spPr>
          <a:xfrm>
            <a:off x="1" y="5334039"/>
            <a:ext cx="1474470" cy="923330"/>
          </a:xfrm>
          <a:prstGeom prst="rect">
            <a:avLst/>
          </a:prstGeom>
          <a:noFill/>
        </p:spPr>
        <p:txBody>
          <a:bodyPr wrap="square" lIns="91428" tIns="45714" rIns="91428" bIns="45714" rtlCol="0">
            <a:spAutoFit/>
          </a:bodyPr>
          <a:lstStyle/>
          <a:p>
            <a:pPr algn="r"/>
            <a:r>
              <a:rPr lang="en-US" sz="1800" b="1" dirty="0">
                <a:solidFill>
                  <a:srgbClr val="5B513D"/>
                </a:solidFill>
              </a:rPr>
              <a:t>Capacity on the Ground</a:t>
            </a:r>
          </a:p>
        </p:txBody>
      </p:sp>
      <p:sp>
        <p:nvSpPr>
          <p:cNvPr id="18" name="Oval 17"/>
          <p:cNvSpPr/>
          <p:nvPr/>
        </p:nvSpPr>
        <p:spPr>
          <a:xfrm>
            <a:off x="1809932" y="3780971"/>
            <a:ext cx="2023110" cy="1066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dirty="0" smtClean="0">
                <a:solidFill>
                  <a:srgbClr val="5B513D"/>
                </a:solidFill>
              </a:rPr>
              <a:t>World Health Report 2010</a:t>
            </a:r>
            <a:endParaRPr lang="en-US" dirty="0">
              <a:solidFill>
                <a:srgbClr val="5B513D"/>
              </a:solidFill>
            </a:endParaRPr>
          </a:p>
        </p:txBody>
      </p:sp>
      <p:sp>
        <p:nvSpPr>
          <p:cNvPr id="19" name="Oval 18"/>
          <p:cNvSpPr/>
          <p:nvPr/>
        </p:nvSpPr>
        <p:spPr>
          <a:xfrm>
            <a:off x="4226614" y="3780967"/>
            <a:ext cx="2023110" cy="1066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dirty="0" smtClean="0">
                <a:solidFill>
                  <a:srgbClr val="5B513D"/>
                </a:solidFill>
              </a:rPr>
              <a:t>Montreaux</a:t>
            </a:r>
            <a:br>
              <a:rPr lang="en-US" dirty="0" smtClean="0">
                <a:solidFill>
                  <a:srgbClr val="5B513D"/>
                </a:solidFill>
              </a:rPr>
            </a:br>
            <a:r>
              <a:rPr lang="en-US" dirty="0" smtClean="0">
                <a:solidFill>
                  <a:srgbClr val="5B513D"/>
                </a:solidFill>
              </a:rPr>
              <a:t>Symposium</a:t>
            </a:r>
            <a:endParaRPr lang="en-US" dirty="0">
              <a:solidFill>
                <a:srgbClr val="5B513D"/>
              </a:solidFill>
            </a:endParaRPr>
          </a:p>
        </p:txBody>
      </p:sp>
      <p:sp>
        <p:nvSpPr>
          <p:cNvPr id="20" name="Oval 19"/>
          <p:cNvSpPr/>
          <p:nvPr/>
        </p:nvSpPr>
        <p:spPr>
          <a:xfrm>
            <a:off x="6609003" y="3780963"/>
            <a:ext cx="2085053" cy="1066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dirty="0" smtClean="0">
                <a:solidFill>
                  <a:srgbClr val="5B513D"/>
                </a:solidFill>
              </a:rPr>
              <a:t>Macro-</a:t>
            </a:r>
            <a:br>
              <a:rPr lang="en-US" dirty="0" smtClean="0">
                <a:solidFill>
                  <a:srgbClr val="5B513D"/>
                </a:solidFill>
              </a:rPr>
            </a:br>
            <a:r>
              <a:rPr lang="en-US" dirty="0" smtClean="0">
                <a:solidFill>
                  <a:srgbClr val="5B513D"/>
                </a:solidFill>
              </a:rPr>
              <a:t>economics of UHC</a:t>
            </a:r>
            <a:endParaRPr lang="en-US" dirty="0">
              <a:solidFill>
                <a:srgbClr val="5B513D"/>
              </a:solidFill>
            </a:endParaRPr>
          </a:p>
        </p:txBody>
      </p:sp>
      <p:sp>
        <p:nvSpPr>
          <p:cNvPr id="21" name="Rounded Rectangle 20"/>
          <p:cNvSpPr/>
          <p:nvPr/>
        </p:nvSpPr>
        <p:spPr>
          <a:xfrm>
            <a:off x="2883879" y="2779479"/>
            <a:ext cx="2841675" cy="384635"/>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i="1" dirty="0" smtClean="0">
                <a:solidFill>
                  <a:srgbClr val="FF0000"/>
                </a:solidFill>
              </a:rPr>
              <a:t>High Level Ambassadors</a:t>
            </a:r>
            <a:endParaRPr lang="en-US" i="1" dirty="0">
              <a:solidFill>
                <a:srgbClr val="FF0000"/>
              </a:solidFill>
            </a:endParaRPr>
          </a:p>
        </p:txBody>
      </p:sp>
      <p:sp>
        <p:nvSpPr>
          <p:cNvPr id="22" name="Rounded Rectangle 21"/>
          <p:cNvSpPr/>
          <p:nvPr/>
        </p:nvSpPr>
        <p:spPr>
          <a:xfrm>
            <a:off x="5740963" y="2772222"/>
            <a:ext cx="1743054" cy="384635"/>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i="1" dirty="0" smtClean="0">
                <a:solidFill>
                  <a:schemeClr val="accent2"/>
                </a:solidFill>
              </a:rPr>
              <a:t>FPGH Group</a:t>
            </a:r>
            <a:endParaRPr lang="en-US" i="1" dirty="0">
              <a:solidFill>
                <a:schemeClr val="accent2"/>
              </a:solidFill>
            </a:endParaRPr>
          </a:p>
        </p:txBody>
      </p:sp>
      <p:sp>
        <p:nvSpPr>
          <p:cNvPr id="23" name="Explosion 1 22"/>
          <p:cNvSpPr/>
          <p:nvPr/>
        </p:nvSpPr>
        <p:spPr bwMode="auto">
          <a:xfrm>
            <a:off x="2699658" y="1306286"/>
            <a:ext cx="1698171" cy="957944"/>
          </a:xfrm>
          <a:prstGeom prst="irregularSeal1">
            <a:avLst/>
          </a:prstGeom>
          <a:solidFill>
            <a:schemeClr val="accent1"/>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Brazil</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2011</a:t>
            </a:r>
            <a:endParaRPr kumimoji="0" lang="en-US" sz="1600" b="1" i="0" u="none" strike="noStrike" cap="none" normalizeH="0" baseline="0" dirty="0" smtClean="0">
              <a:ln>
                <a:noFill/>
              </a:ln>
              <a:solidFill>
                <a:schemeClr val="tx1"/>
              </a:solidFill>
              <a:effectLst/>
              <a:latin typeface="Arial" charset="0"/>
            </a:endParaRPr>
          </a:p>
        </p:txBody>
      </p:sp>
      <p:sp>
        <p:nvSpPr>
          <p:cNvPr id="24" name="Explosion 1 23"/>
          <p:cNvSpPr/>
          <p:nvPr/>
        </p:nvSpPr>
        <p:spPr bwMode="auto">
          <a:xfrm>
            <a:off x="5972572" y="1451428"/>
            <a:ext cx="1923199" cy="820061"/>
          </a:xfrm>
          <a:prstGeom prst="irregularSeal1">
            <a:avLst/>
          </a:prstGeom>
          <a:solidFill>
            <a:srgbClr val="FDC7C7"/>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 ECLAN</a:t>
            </a: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1000"/>
                                        <p:tgtEl>
                                          <p:spTgt spid="12"/>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10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1000"/>
                                        <p:tgtEl>
                                          <p:spTgt spid="1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par>
                          <p:cTn id="52" fill="hold">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par>
                                <p:cTn id="56" presetID="9"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childTnLst>
                          </p:cTn>
                        </p:par>
                        <p:par>
                          <p:cTn id="59" fill="hold">
                            <p:stCondLst>
                              <p:cond delay="2000"/>
                            </p:stCondLst>
                            <p:childTnLst>
                              <p:par>
                                <p:cTn id="60" presetID="9"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dissolve">
                                      <p:cBhvr>
                                        <p:cTn id="67" dur="500"/>
                                        <p:tgtEl>
                                          <p:spTgt spid="21"/>
                                        </p:tgtEl>
                                      </p:cBhvr>
                                    </p:animEffect>
                                  </p:childTnLst>
                                </p:cTn>
                              </p:par>
                            </p:childTnLst>
                          </p:cTn>
                        </p:par>
                        <p:par>
                          <p:cTn id="68" fill="hold">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dissolv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dissolve">
                                      <p:cBhvr>
                                        <p:cTn id="81" dur="10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dissolve">
                                      <p:cBhvr>
                                        <p:cTn id="8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p:bldP spid="12" grpId="0" animBg="1"/>
      <p:bldP spid="13" grpId="0" animBg="1"/>
      <p:bldP spid="14" grpId="0" animBg="1"/>
      <p:bldP spid="15" grpId="0"/>
      <p:bldP spid="16" grpId="0"/>
      <p:bldP spid="17" grpId="0"/>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1363"/>
            <a:ext cx="9601200" cy="8309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200000"/>
              </a:lnSpc>
              <a:spcBef>
                <a:spcPts val="0"/>
              </a:spcBef>
              <a:spcAft>
                <a:spcPts val="0"/>
              </a:spcAft>
              <a:defRPr/>
            </a:pPr>
            <a:r>
              <a:rPr lang="en-US" sz="2400" dirty="0">
                <a:solidFill>
                  <a:schemeClr val="bg1"/>
                </a:solidFill>
              </a:rPr>
              <a:t>UNIVERSAL COVERAGE: a new frontier for global health</a:t>
            </a:r>
            <a:endParaRPr lang="en-US" sz="2400" i="1" dirty="0">
              <a:solidFill>
                <a:schemeClr val="bg1"/>
              </a:solidFill>
            </a:endParaRPr>
          </a:p>
        </p:txBody>
      </p:sp>
      <p:sp>
        <p:nvSpPr>
          <p:cNvPr id="7" name="TextBox 6"/>
          <p:cNvSpPr txBox="1"/>
          <p:nvPr/>
        </p:nvSpPr>
        <p:spPr>
          <a:xfrm>
            <a:off x="1360488" y="4374238"/>
            <a:ext cx="879475" cy="276225"/>
          </a:xfrm>
          <a:prstGeom prst="rect">
            <a:avLst/>
          </a:prstGeom>
          <a:noFill/>
        </p:spPr>
        <p:txBody>
          <a:bodyPr>
            <a:spAutoFit/>
          </a:bodyPr>
          <a:lstStyle/>
          <a:p>
            <a:pPr algn="ctr" fontAlgn="auto">
              <a:spcBef>
                <a:spcPts val="0"/>
              </a:spcBef>
              <a:spcAft>
                <a:spcPts val="0"/>
              </a:spcAft>
              <a:defRPr/>
            </a:pPr>
            <a:r>
              <a:rPr lang="en-US" sz="1200" b="1" dirty="0">
                <a:solidFill>
                  <a:schemeClr val="accent1">
                    <a:lumMod val="50000"/>
                  </a:schemeClr>
                </a:solidFill>
                <a:latin typeface="+mn-lt"/>
              </a:rPr>
              <a:t>Positive</a:t>
            </a:r>
          </a:p>
        </p:txBody>
      </p:sp>
      <p:sp>
        <p:nvSpPr>
          <p:cNvPr id="8" name="TextBox 7"/>
          <p:cNvSpPr txBox="1"/>
          <p:nvPr/>
        </p:nvSpPr>
        <p:spPr>
          <a:xfrm>
            <a:off x="1360488" y="5727700"/>
            <a:ext cx="879475" cy="276225"/>
          </a:xfrm>
          <a:prstGeom prst="rect">
            <a:avLst/>
          </a:prstGeom>
          <a:noFill/>
        </p:spPr>
        <p:txBody>
          <a:bodyPr>
            <a:spAutoFit/>
          </a:bodyPr>
          <a:lstStyle/>
          <a:p>
            <a:pPr algn="ctr" fontAlgn="auto">
              <a:spcBef>
                <a:spcPts val="0"/>
              </a:spcBef>
              <a:spcAft>
                <a:spcPts val="0"/>
              </a:spcAft>
              <a:defRPr/>
            </a:pPr>
            <a:r>
              <a:rPr lang="en-US" sz="1200" b="1" dirty="0">
                <a:solidFill>
                  <a:schemeClr val="accent1">
                    <a:lumMod val="50000"/>
                  </a:schemeClr>
                </a:solidFill>
                <a:latin typeface="+mn-lt"/>
              </a:rPr>
              <a:t>Negative</a:t>
            </a:r>
          </a:p>
        </p:txBody>
      </p:sp>
      <p:sp>
        <p:nvSpPr>
          <p:cNvPr id="9" name="Up-Down Arrow 8"/>
          <p:cNvSpPr/>
          <p:nvPr/>
        </p:nvSpPr>
        <p:spPr>
          <a:xfrm>
            <a:off x="1679575" y="4432300"/>
            <a:ext cx="160338"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5110" name="Rectangle 38"/>
          <p:cNvSpPr>
            <a:spLocks noChangeArrowheads="1"/>
          </p:cNvSpPr>
          <p:nvPr/>
        </p:nvSpPr>
        <p:spPr bwMode="auto">
          <a:xfrm>
            <a:off x="0" y="3263900"/>
            <a:ext cx="2162175" cy="3302000"/>
          </a:xfrm>
          <a:prstGeom prst="rect">
            <a:avLst/>
          </a:prstGeom>
          <a:solidFill>
            <a:schemeClr val="bg1"/>
          </a:solidFill>
          <a:ln w="9525">
            <a:noFill/>
            <a:miter lim="800000"/>
            <a:headEnd/>
            <a:tailEnd/>
          </a:ln>
        </p:spPr>
        <p:txBody>
          <a:bodyPr wrap="none" anchor="ctr"/>
          <a:lstStyle/>
          <a:p>
            <a:endParaRPr lang="en-US" sz="1800">
              <a:latin typeface="Calibri" pitchFamily="34" charset="0"/>
            </a:endParaRPr>
          </a:p>
        </p:txBody>
      </p:sp>
      <p:sp>
        <p:nvSpPr>
          <p:cNvPr id="90" name="Freeform 6"/>
          <p:cNvSpPr>
            <a:spLocks/>
          </p:cNvSpPr>
          <p:nvPr/>
        </p:nvSpPr>
        <p:spPr bwMode="auto">
          <a:xfrm>
            <a:off x="7602538" y="5321976"/>
            <a:ext cx="261937" cy="225425"/>
          </a:xfrm>
          <a:custGeom>
            <a:avLst/>
            <a:gdLst>
              <a:gd name="T0" fmla="*/ 50932 w 180"/>
              <a:gd name="T1" fmla="*/ 178567 h 178"/>
              <a:gd name="T2" fmla="*/ 68395 w 180"/>
              <a:gd name="T3" fmla="*/ 164636 h 178"/>
              <a:gd name="T4" fmla="*/ 85857 w 180"/>
              <a:gd name="T5" fmla="*/ 150705 h 178"/>
              <a:gd name="T6" fmla="*/ 135335 w 180"/>
              <a:gd name="T7" fmla="*/ 110180 h 178"/>
              <a:gd name="T8" fmla="*/ 170260 w 180"/>
              <a:gd name="T9" fmla="*/ 96249 h 178"/>
              <a:gd name="T10" fmla="*/ 186267 w 180"/>
              <a:gd name="T11" fmla="*/ 110180 h 178"/>
              <a:gd name="T12" fmla="*/ 186267 w 180"/>
              <a:gd name="T13" fmla="*/ 96249 h 178"/>
              <a:gd name="T14" fmla="*/ 238655 w 180"/>
              <a:gd name="T15" fmla="*/ 27862 h 178"/>
              <a:gd name="T16" fmla="*/ 221192 w 180"/>
              <a:gd name="T17" fmla="*/ 27862 h 178"/>
              <a:gd name="T18" fmla="*/ 221192 w 180"/>
              <a:gd name="T19" fmla="*/ 0 h 178"/>
              <a:gd name="T20" fmla="*/ 170260 w 180"/>
              <a:gd name="T21" fmla="*/ 40526 h 178"/>
              <a:gd name="T22" fmla="*/ 119327 w 180"/>
              <a:gd name="T23" fmla="*/ 68387 h 178"/>
              <a:gd name="T24" fmla="*/ 103320 w 180"/>
              <a:gd name="T25" fmla="*/ 68387 h 178"/>
              <a:gd name="T26" fmla="*/ 50932 w 180"/>
              <a:gd name="T27" fmla="*/ 96249 h 178"/>
              <a:gd name="T28" fmla="*/ 0 w 180"/>
              <a:gd name="T29" fmla="*/ 124110 h 178"/>
              <a:gd name="T30" fmla="*/ 34925 w 180"/>
              <a:gd name="T31" fmla="*/ 150705 h 178"/>
              <a:gd name="T32" fmla="*/ 50932 w 180"/>
              <a:gd name="T33" fmla="*/ 178567 h 1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78"/>
              <a:gd name="T53" fmla="*/ 180 w 180"/>
              <a:gd name="T54" fmla="*/ 178 h 1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78">
                <a:moveTo>
                  <a:pt x="38" y="177"/>
                </a:moveTo>
                <a:lnTo>
                  <a:pt x="51" y="163"/>
                </a:lnTo>
                <a:lnTo>
                  <a:pt x="64" y="149"/>
                </a:lnTo>
                <a:lnTo>
                  <a:pt x="102" y="109"/>
                </a:lnTo>
                <a:lnTo>
                  <a:pt x="128" y="95"/>
                </a:lnTo>
                <a:lnTo>
                  <a:pt x="140" y="109"/>
                </a:lnTo>
                <a:lnTo>
                  <a:pt x="140" y="95"/>
                </a:lnTo>
                <a:lnTo>
                  <a:pt x="179" y="28"/>
                </a:lnTo>
                <a:lnTo>
                  <a:pt x="166" y="28"/>
                </a:lnTo>
                <a:lnTo>
                  <a:pt x="166" y="0"/>
                </a:lnTo>
                <a:lnTo>
                  <a:pt x="128" y="40"/>
                </a:lnTo>
                <a:lnTo>
                  <a:pt x="89" y="68"/>
                </a:lnTo>
                <a:lnTo>
                  <a:pt x="77" y="68"/>
                </a:lnTo>
                <a:lnTo>
                  <a:pt x="38" y="95"/>
                </a:lnTo>
                <a:lnTo>
                  <a:pt x="0" y="123"/>
                </a:lnTo>
                <a:lnTo>
                  <a:pt x="26" y="149"/>
                </a:lnTo>
                <a:lnTo>
                  <a:pt x="38" y="177"/>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1" name="Freeform 7"/>
          <p:cNvSpPr>
            <a:spLocks/>
          </p:cNvSpPr>
          <p:nvPr/>
        </p:nvSpPr>
        <p:spPr bwMode="auto">
          <a:xfrm>
            <a:off x="1076325" y="2313663"/>
            <a:ext cx="1423988" cy="835025"/>
          </a:xfrm>
          <a:custGeom>
            <a:avLst/>
            <a:gdLst>
              <a:gd name="T0" fmla="*/ 155118 w 972"/>
              <a:gd name="T1" fmla="*/ 456159 h 659"/>
              <a:gd name="T2" fmla="*/ 294138 w 972"/>
              <a:gd name="T3" fmla="*/ 484036 h 659"/>
              <a:gd name="T4" fmla="*/ 345356 w 972"/>
              <a:gd name="T5" fmla="*/ 484036 h 659"/>
              <a:gd name="T6" fmla="*/ 396575 w 972"/>
              <a:gd name="T7" fmla="*/ 539788 h 659"/>
              <a:gd name="T8" fmla="*/ 449256 w 972"/>
              <a:gd name="T9" fmla="*/ 567665 h 659"/>
              <a:gd name="T10" fmla="*/ 482914 w 972"/>
              <a:gd name="T11" fmla="*/ 623418 h 659"/>
              <a:gd name="T12" fmla="*/ 518035 w 972"/>
              <a:gd name="T13" fmla="*/ 609479 h 659"/>
              <a:gd name="T14" fmla="*/ 586813 w 972"/>
              <a:gd name="T15" fmla="*/ 567665 h 659"/>
              <a:gd name="T16" fmla="*/ 655592 w 972"/>
              <a:gd name="T17" fmla="*/ 567665 h 659"/>
              <a:gd name="T18" fmla="*/ 671689 w 972"/>
              <a:gd name="T19" fmla="*/ 581603 h 659"/>
              <a:gd name="T20" fmla="*/ 706810 w 972"/>
              <a:gd name="T21" fmla="*/ 581603 h 659"/>
              <a:gd name="T22" fmla="*/ 724370 w 972"/>
              <a:gd name="T23" fmla="*/ 553727 h 659"/>
              <a:gd name="T24" fmla="*/ 809246 w 972"/>
              <a:gd name="T25" fmla="*/ 553727 h 659"/>
              <a:gd name="T26" fmla="*/ 844367 w 972"/>
              <a:gd name="T27" fmla="*/ 553727 h 659"/>
              <a:gd name="T28" fmla="*/ 861928 w 972"/>
              <a:gd name="T29" fmla="*/ 623418 h 659"/>
              <a:gd name="T30" fmla="*/ 913146 w 972"/>
              <a:gd name="T31" fmla="*/ 651294 h 659"/>
              <a:gd name="T32" fmla="*/ 895585 w 972"/>
              <a:gd name="T33" fmla="*/ 581603 h 659"/>
              <a:gd name="T34" fmla="*/ 932170 w 972"/>
              <a:gd name="T35" fmla="*/ 511912 h 659"/>
              <a:gd name="T36" fmla="*/ 983388 w 972"/>
              <a:gd name="T37" fmla="*/ 484036 h 659"/>
              <a:gd name="T38" fmla="*/ 1034606 w 972"/>
              <a:gd name="T39" fmla="*/ 456159 h 659"/>
              <a:gd name="T40" fmla="*/ 1034606 w 972"/>
              <a:gd name="T41" fmla="*/ 415612 h 659"/>
              <a:gd name="T42" fmla="*/ 1052166 w 972"/>
              <a:gd name="T43" fmla="*/ 359859 h 659"/>
              <a:gd name="T44" fmla="*/ 1085824 w 972"/>
              <a:gd name="T45" fmla="*/ 373797 h 659"/>
              <a:gd name="T46" fmla="*/ 1103384 w 972"/>
              <a:gd name="T47" fmla="*/ 373797 h 659"/>
              <a:gd name="T48" fmla="*/ 1120945 w 972"/>
              <a:gd name="T49" fmla="*/ 333250 h 659"/>
              <a:gd name="T50" fmla="*/ 1154603 w 972"/>
              <a:gd name="T51" fmla="*/ 318044 h 659"/>
              <a:gd name="T52" fmla="*/ 1207284 w 972"/>
              <a:gd name="T53" fmla="*/ 318044 h 659"/>
              <a:gd name="T54" fmla="*/ 1207284 w 972"/>
              <a:gd name="T55" fmla="*/ 304106 h 659"/>
              <a:gd name="T56" fmla="*/ 1223381 w 972"/>
              <a:gd name="T57" fmla="*/ 277497 h 659"/>
              <a:gd name="T58" fmla="*/ 1309720 w 972"/>
              <a:gd name="T59" fmla="*/ 234415 h 659"/>
              <a:gd name="T60" fmla="*/ 1292160 w 972"/>
              <a:gd name="T61" fmla="*/ 178662 h 659"/>
              <a:gd name="T62" fmla="*/ 1258502 w 972"/>
              <a:gd name="T63" fmla="*/ 178662 h 659"/>
              <a:gd name="T64" fmla="*/ 1207284 w 972"/>
              <a:gd name="T65" fmla="*/ 234415 h 659"/>
              <a:gd name="T66" fmla="*/ 1172163 w 972"/>
              <a:gd name="T67" fmla="*/ 234415 h 659"/>
              <a:gd name="T68" fmla="*/ 1103384 w 972"/>
              <a:gd name="T69" fmla="*/ 234415 h 659"/>
              <a:gd name="T70" fmla="*/ 1069727 w 972"/>
              <a:gd name="T71" fmla="*/ 263559 h 659"/>
              <a:gd name="T72" fmla="*/ 1034606 w 972"/>
              <a:gd name="T73" fmla="*/ 263559 h 659"/>
              <a:gd name="T74" fmla="*/ 964364 w 972"/>
              <a:gd name="T75" fmla="*/ 290168 h 659"/>
              <a:gd name="T76" fmla="*/ 932170 w 972"/>
              <a:gd name="T77" fmla="*/ 290168 h 659"/>
              <a:gd name="T78" fmla="*/ 964364 w 972"/>
              <a:gd name="T79" fmla="*/ 248353 h 659"/>
              <a:gd name="T80" fmla="*/ 932170 w 972"/>
              <a:gd name="T81" fmla="*/ 234415 h 659"/>
              <a:gd name="T82" fmla="*/ 946803 w 972"/>
              <a:gd name="T83" fmla="*/ 207806 h 659"/>
              <a:gd name="T84" fmla="*/ 932170 w 972"/>
              <a:gd name="T85" fmla="*/ 192601 h 659"/>
              <a:gd name="T86" fmla="*/ 878025 w 972"/>
              <a:gd name="T87" fmla="*/ 221744 h 659"/>
              <a:gd name="T88" fmla="*/ 826807 w 972"/>
              <a:gd name="T89" fmla="*/ 277497 h 659"/>
              <a:gd name="T90" fmla="*/ 826807 w 972"/>
              <a:gd name="T91" fmla="*/ 234415 h 659"/>
              <a:gd name="T92" fmla="*/ 844367 w 972"/>
              <a:gd name="T93" fmla="*/ 192601 h 659"/>
              <a:gd name="T94" fmla="*/ 946803 w 972"/>
              <a:gd name="T95" fmla="*/ 167258 h 659"/>
              <a:gd name="T96" fmla="*/ 878025 w 972"/>
              <a:gd name="T97" fmla="*/ 138115 h 659"/>
              <a:gd name="T98" fmla="*/ 775589 w 972"/>
              <a:gd name="T99" fmla="*/ 138115 h 659"/>
              <a:gd name="T100" fmla="*/ 724370 w 972"/>
              <a:gd name="T101" fmla="*/ 67157 h 659"/>
              <a:gd name="T102" fmla="*/ 500474 w 972"/>
              <a:gd name="T103" fmla="*/ 41815 h 659"/>
              <a:gd name="T104" fmla="*/ 155118 w 972"/>
              <a:gd name="T105" fmla="*/ 0 h 659"/>
              <a:gd name="T106" fmla="*/ 137557 w 972"/>
              <a:gd name="T107" fmla="*/ 41815 h 659"/>
              <a:gd name="T108" fmla="*/ 103900 w 972"/>
              <a:gd name="T109" fmla="*/ 12671 h 659"/>
              <a:gd name="T110" fmla="*/ 35121 w 972"/>
              <a:gd name="T111" fmla="*/ 167258 h 659"/>
              <a:gd name="T112" fmla="*/ 0 w 972"/>
              <a:gd name="T113" fmla="*/ 248353 h 659"/>
              <a:gd name="T114" fmla="*/ 51218 w 972"/>
              <a:gd name="T115" fmla="*/ 389003 h 659"/>
              <a:gd name="T116" fmla="*/ 86339 w 972"/>
              <a:gd name="T117" fmla="*/ 443488 h 6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2"/>
              <a:gd name="T178" fmla="*/ 0 h 659"/>
              <a:gd name="T179" fmla="*/ 972 w 972"/>
              <a:gd name="T180" fmla="*/ 659 h 6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2" h="659">
                <a:moveTo>
                  <a:pt x="64" y="439"/>
                </a:moveTo>
                <a:lnTo>
                  <a:pt x="115" y="451"/>
                </a:lnTo>
                <a:lnTo>
                  <a:pt x="180" y="479"/>
                </a:lnTo>
                <a:lnTo>
                  <a:pt x="218" y="479"/>
                </a:lnTo>
                <a:lnTo>
                  <a:pt x="218" y="465"/>
                </a:lnTo>
                <a:lnTo>
                  <a:pt x="256" y="479"/>
                </a:lnTo>
                <a:lnTo>
                  <a:pt x="282" y="548"/>
                </a:lnTo>
                <a:lnTo>
                  <a:pt x="294" y="534"/>
                </a:lnTo>
                <a:lnTo>
                  <a:pt x="320" y="534"/>
                </a:lnTo>
                <a:lnTo>
                  <a:pt x="333" y="561"/>
                </a:lnTo>
                <a:lnTo>
                  <a:pt x="345" y="589"/>
                </a:lnTo>
                <a:lnTo>
                  <a:pt x="358" y="616"/>
                </a:lnTo>
                <a:lnTo>
                  <a:pt x="371" y="630"/>
                </a:lnTo>
                <a:lnTo>
                  <a:pt x="384" y="603"/>
                </a:lnTo>
                <a:lnTo>
                  <a:pt x="422" y="575"/>
                </a:lnTo>
                <a:lnTo>
                  <a:pt x="435" y="561"/>
                </a:lnTo>
                <a:lnTo>
                  <a:pt x="460" y="548"/>
                </a:lnTo>
                <a:lnTo>
                  <a:pt x="486" y="561"/>
                </a:lnTo>
                <a:lnTo>
                  <a:pt x="498" y="561"/>
                </a:lnTo>
                <a:lnTo>
                  <a:pt x="498" y="575"/>
                </a:lnTo>
                <a:lnTo>
                  <a:pt x="524" y="561"/>
                </a:lnTo>
                <a:lnTo>
                  <a:pt x="524" y="575"/>
                </a:lnTo>
                <a:lnTo>
                  <a:pt x="537" y="575"/>
                </a:lnTo>
                <a:lnTo>
                  <a:pt x="537" y="548"/>
                </a:lnTo>
                <a:lnTo>
                  <a:pt x="549" y="548"/>
                </a:lnTo>
                <a:lnTo>
                  <a:pt x="600" y="548"/>
                </a:lnTo>
                <a:lnTo>
                  <a:pt x="600" y="561"/>
                </a:lnTo>
                <a:lnTo>
                  <a:pt x="626" y="548"/>
                </a:lnTo>
                <a:lnTo>
                  <a:pt x="639" y="575"/>
                </a:lnTo>
                <a:lnTo>
                  <a:pt x="639" y="616"/>
                </a:lnTo>
                <a:lnTo>
                  <a:pt x="664" y="658"/>
                </a:lnTo>
                <a:lnTo>
                  <a:pt x="677" y="644"/>
                </a:lnTo>
                <a:lnTo>
                  <a:pt x="677" y="616"/>
                </a:lnTo>
                <a:lnTo>
                  <a:pt x="664" y="575"/>
                </a:lnTo>
                <a:lnTo>
                  <a:pt x="664" y="534"/>
                </a:lnTo>
                <a:lnTo>
                  <a:pt x="691" y="506"/>
                </a:lnTo>
                <a:lnTo>
                  <a:pt x="702" y="506"/>
                </a:lnTo>
                <a:lnTo>
                  <a:pt x="729" y="479"/>
                </a:lnTo>
                <a:lnTo>
                  <a:pt x="742" y="465"/>
                </a:lnTo>
                <a:lnTo>
                  <a:pt x="767" y="451"/>
                </a:lnTo>
                <a:lnTo>
                  <a:pt x="780" y="425"/>
                </a:lnTo>
                <a:lnTo>
                  <a:pt x="767" y="411"/>
                </a:lnTo>
                <a:lnTo>
                  <a:pt x="780" y="396"/>
                </a:lnTo>
                <a:lnTo>
                  <a:pt x="780" y="356"/>
                </a:lnTo>
                <a:lnTo>
                  <a:pt x="780" y="396"/>
                </a:lnTo>
                <a:lnTo>
                  <a:pt x="805" y="370"/>
                </a:lnTo>
                <a:lnTo>
                  <a:pt x="805" y="356"/>
                </a:lnTo>
                <a:lnTo>
                  <a:pt x="818" y="370"/>
                </a:lnTo>
                <a:lnTo>
                  <a:pt x="831" y="342"/>
                </a:lnTo>
                <a:lnTo>
                  <a:pt x="831" y="329"/>
                </a:lnTo>
                <a:lnTo>
                  <a:pt x="831" y="315"/>
                </a:lnTo>
                <a:lnTo>
                  <a:pt x="856" y="315"/>
                </a:lnTo>
                <a:lnTo>
                  <a:pt x="882" y="301"/>
                </a:lnTo>
                <a:lnTo>
                  <a:pt x="895" y="315"/>
                </a:lnTo>
                <a:lnTo>
                  <a:pt x="907" y="301"/>
                </a:lnTo>
                <a:lnTo>
                  <a:pt x="895" y="301"/>
                </a:lnTo>
                <a:lnTo>
                  <a:pt x="895" y="287"/>
                </a:lnTo>
                <a:lnTo>
                  <a:pt x="907" y="274"/>
                </a:lnTo>
                <a:lnTo>
                  <a:pt x="933" y="246"/>
                </a:lnTo>
                <a:lnTo>
                  <a:pt x="971" y="232"/>
                </a:lnTo>
                <a:lnTo>
                  <a:pt x="958" y="205"/>
                </a:lnTo>
                <a:lnTo>
                  <a:pt x="958" y="177"/>
                </a:lnTo>
                <a:lnTo>
                  <a:pt x="946" y="177"/>
                </a:lnTo>
                <a:lnTo>
                  <a:pt x="933" y="177"/>
                </a:lnTo>
                <a:lnTo>
                  <a:pt x="920" y="205"/>
                </a:lnTo>
                <a:lnTo>
                  <a:pt x="895" y="232"/>
                </a:lnTo>
                <a:lnTo>
                  <a:pt x="882" y="219"/>
                </a:lnTo>
                <a:lnTo>
                  <a:pt x="869" y="232"/>
                </a:lnTo>
                <a:lnTo>
                  <a:pt x="844" y="219"/>
                </a:lnTo>
                <a:lnTo>
                  <a:pt x="818" y="232"/>
                </a:lnTo>
                <a:lnTo>
                  <a:pt x="805" y="260"/>
                </a:lnTo>
                <a:lnTo>
                  <a:pt x="793" y="260"/>
                </a:lnTo>
                <a:lnTo>
                  <a:pt x="767" y="246"/>
                </a:lnTo>
                <a:lnTo>
                  <a:pt x="767" y="260"/>
                </a:lnTo>
                <a:lnTo>
                  <a:pt x="753" y="274"/>
                </a:lnTo>
                <a:lnTo>
                  <a:pt x="715" y="287"/>
                </a:lnTo>
                <a:lnTo>
                  <a:pt x="702" y="287"/>
                </a:lnTo>
                <a:lnTo>
                  <a:pt x="691" y="287"/>
                </a:lnTo>
                <a:lnTo>
                  <a:pt x="691" y="274"/>
                </a:lnTo>
                <a:lnTo>
                  <a:pt x="715" y="246"/>
                </a:lnTo>
                <a:lnTo>
                  <a:pt x="702" y="232"/>
                </a:lnTo>
                <a:lnTo>
                  <a:pt x="691" y="232"/>
                </a:lnTo>
                <a:lnTo>
                  <a:pt x="691" y="219"/>
                </a:lnTo>
                <a:lnTo>
                  <a:pt x="702" y="205"/>
                </a:lnTo>
                <a:lnTo>
                  <a:pt x="702" y="191"/>
                </a:lnTo>
                <a:lnTo>
                  <a:pt x="691" y="191"/>
                </a:lnTo>
                <a:lnTo>
                  <a:pt x="664" y="205"/>
                </a:lnTo>
                <a:lnTo>
                  <a:pt x="651" y="219"/>
                </a:lnTo>
                <a:lnTo>
                  <a:pt x="651" y="232"/>
                </a:lnTo>
                <a:lnTo>
                  <a:pt x="613" y="274"/>
                </a:lnTo>
                <a:lnTo>
                  <a:pt x="613" y="260"/>
                </a:lnTo>
                <a:lnTo>
                  <a:pt x="613" y="232"/>
                </a:lnTo>
                <a:lnTo>
                  <a:pt x="639" y="191"/>
                </a:lnTo>
                <a:lnTo>
                  <a:pt x="626" y="191"/>
                </a:lnTo>
                <a:lnTo>
                  <a:pt x="651" y="165"/>
                </a:lnTo>
                <a:lnTo>
                  <a:pt x="702" y="165"/>
                </a:lnTo>
                <a:lnTo>
                  <a:pt x="639" y="136"/>
                </a:lnTo>
                <a:lnTo>
                  <a:pt x="651" y="136"/>
                </a:lnTo>
                <a:lnTo>
                  <a:pt x="613" y="136"/>
                </a:lnTo>
                <a:lnTo>
                  <a:pt x="575" y="136"/>
                </a:lnTo>
                <a:lnTo>
                  <a:pt x="613" y="110"/>
                </a:lnTo>
                <a:lnTo>
                  <a:pt x="537" y="67"/>
                </a:lnTo>
                <a:lnTo>
                  <a:pt x="511" y="67"/>
                </a:lnTo>
                <a:lnTo>
                  <a:pt x="371" y="41"/>
                </a:lnTo>
                <a:lnTo>
                  <a:pt x="231" y="13"/>
                </a:lnTo>
                <a:lnTo>
                  <a:pt x="115" y="0"/>
                </a:lnTo>
                <a:lnTo>
                  <a:pt x="102" y="27"/>
                </a:lnTo>
                <a:lnTo>
                  <a:pt x="102" y="41"/>
                </a:lnTo>
                <a:lnTo>
                  <a:pt x="102" y="13"/>
                </a:lnTo>
                <a:lnTo>
                  <a:pt x="77" y="13"/>
                </a:lnTo>
                <a:lnTo>
                  <a:pt x="64" y="67"/>
                </a:lnTo>
                <a:lnTo>
                  <a:pt x="26" y="165"/>
                </a:lnTo>
                <a:lnTo>
                  <a:pt x="13" y="219"/>
                </a:lnTo>
                <a:lnTo>
                  <a:pt x="0" y="246"/>
                </a:lnTo>
                <a:lnTo>
                  <a:pt x="26" y="342"/>
                </a:lnTo>
                <a:lnTo>
                  <a:pt x="38" y="384"/>
                </a:lnTo>
                <a:lnTo>
                  <a:pt x="51" y="411"/>
                </a:lnTo>
                <a:lnTo>
                  <a:pt x="64" y="439"/>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2" name="Freeform 8"/>
          <p:cNvSpPr>
            <a:spLocks/>
          </p:cNvSpPr>
          <p:nvPr/>
        </p:nvSpPr>
        <p:spPr bwMode="auto">
          <a:xfrm>
            <a:off x="2981325" y="1161138"/>
            <a:ext cx="1011238" cy="1047750"/>
          </a:xfrm>
          <a:custGeom>
            <a:avLst/>
            <a:gdLst>
              <a:gd name="T0" fmla="*/ 152400 w 689"/>
              <a:gd name="T1" fmla="*/ 810260 h 825"/>
              <a:gd name="T2" fmla="*/ 221273 w 689"/>
              <a:gd name="T3" fmla="*/ 836930 h 825"/>
              <a:gd name="T4" fmla="*/ 274027 w 689"/>
              <a:gd name="T5" fmla="*/ 767080 h 825"/>
              <a:gd name="T6" fmla="*/ 395654 w 689"/>
              <a:gd name="T7" fmla="*/ 627380 h 825"/>
              <a:gd name="T8" fmla="*/ 637442 w 689"/>
              <a:gd name="T9" fmla="*/ 599440 h 825"/>
              <a:gd name="T10" fmla="*/ 552450 w 689"/>
              <a:gd name="T11" fmla="*/ 543560 h 825"/>
              <a:gd name="T12" fmla="*/ 741485 w 689"/>
              <a:gd name="T13" fmla="*/ 530860 h 825"/>
              <a:gd name="T14" fmla="*/ 603738 w 689"/>
              <a:gd name="T15" fmla="*/ 501650 h 825"/>
              <a:gd name="T16" fmla="*/ 741485 w 689"/>
              <a:gd name="T17" fmla="*/ 461010 h 825"/>
              <a:gd name="T18" fmla="*/ 706315 w 689"/>
              <a:gd name="T19" fmla="*/ 375920 h 825"/>
              <a:gd name="T20" fmla="*/ 792773 w 689"/>
              <a:gd name="T21" fmla="*/ 335280 h 825"/>
              <a:gd name="T22" fmla="*/ 723900 w 689"/>
              <a:gd name="T23" fmla="*/ 265430 h 825"/>
              <a:gd name="T24" fmla="*/ 844062 w 689"/>
              <a:gd name="T25" fmla="*/ 209550 h 825"/>
              <a:gd name="T26" fmla="*/ 861646 w 689"/>
              <a:gd name="T27" fmla="*/ 153670 h 825"/>
              <a:gd name="T28" fmla="*/ 930519 w 689"/>
              <a:gd name="T29" fmla="*/ 153670 h 825"/>
              <a:gd name="T30" fmla="*/ 723900 w 689"/>
              <a:gd name="T31" fmla="*/ 153670 h 825"/>
              <a:gd name="T32" fmla="*/ 759069 w 689"/>
              <a:gd name="T33" fmla="*/ 111760 h 825"/>
              <a:gd name="T34" fmla="*/ 810358 w 689"/>
              <a:gd name="T35" fmla="*/ 55880 h 825"/>
              <a:gd name="T36" fmla="*/ 498231 w 689"/>
              <a:gd name="T37" fmla="*/ 0 h 825"/>
              <a:gd name="T38" fmla="*/ 221273 w 689"/>
              <a:gd name="T39" fmla="*/ 139700 h 825"/>
              <a:gd name="T40" fmla="*/ 83527 w 689"/>
              <a:gd name="T41" fmla="*/ 181610 h 825"/>
              <a:gd name="T42" fmla="*/ 14654 w 689"/>
              <a:gd name="T43" fmla="*/ 223520 h 825"/>
              <a:gd name="T44" fmla="*/ 83527 w 689"/>
              <a:gd name="T45" fmla="*/ 251460 h 825"/>
              <a:gd name="T46" fmla="*/ 32238 w 689"/>
              <a:gd name="T47" fmla="*/ 265430 h 825"/>
              <a:gd name="T48" fmla="*/ 67408 w 689"/>
              <a:gd name="T49" fmla="*/ 293370 h 825"/>
              <a:gd name="T50" fmla="*/ 118696 w 689"/>
              <a:gd name="T51" fmla="*/ 335280 h 825"/>
              <a:gd name="T52" fmla="*/ 136281 w 689"/>
              <a:gd name="T53" fmla="*/ 405130 h 825"/>
              <a:gd name="T54" fmla="*/ 118696 w 689"/>
              <a:gd name="T55" fmla="*/ 419100 h 825"/>
              <a:gd name="T56" fmla="*/ 136281 w 689"/>
              <a:gd name="T57" fmla="*/ 474980 h 825"/>
              <a:gd name="T58" fmla="*/ 49823 w 689"/>
              <a:gd name="T59" fmla="*/ 474980 h 825"/>
              <a:gd name="T60" fmla="*/ 101112 w 689"/>
              <a:gd name="T61" fmla="*/ 501650 h 825"/>
              <a:gd name="T62" fmla="*/ 67408 w 689"/>
              <a:gd name="T63" fmla="*/ 530860 h 825"/>
              <a:gd name="T64" fmla="*/ 49823 w 689"/>
              <a:gd name="T65" fmla="*/ 698500 h 825"/>
              <a:gd name="T66" fmla="*/ 101112 w 689"/>
              <a:gd name="T67" fmla="*/ 725170 h 825"/>
              <a:gd name="T68" fmla="*/ 83527 w 689"/>
              <a:gd name="T69" fmla="*/ 767080 h 825"/>
              <a:gd name="T70" fmla="*/ 136281 w 689"/>
              <a:gd name="T71" fmla="*/ 810260 h 8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9"/>
              <a:gd name="T109" fmla="*/ 0 h 825"/>
              <a:gd name="T110" fmla="*/ 689 w 689"/>
              <a:gd name="T111" fmla="*/ 825 h 8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9" h="825">
                <a:moveTo>
                  <a:pt x="101" y="797"/>
                </a:moveTo>
                <a:lnTo>
                  <a:pt x="113" y="797"/>
                </a:lnTo>
                <a:lnTo>
                  <a:pt x="139" y="824"/>
                </a:lnTo>
                <a:lnTo>
                  <a:pt x="164" y="824"/>
                </a:lnTo>
                <a:lnTo>
                  <a:pt x="177" y="824"/>
                </a:lnTo>
                <a:lnTo>
                  <a:pt x="203" y="755"/>
                </a:lnTo>
                <a:lnTo>
                  <a:pt x="228" y="673"/>
                </a:lnTo>
                <a:lnTo>
                  <a:pt x="292" y="618"/>
                </a:lnTo>
                <a:lnTo>
                  <a:pt x="330" y="632"/>
                </a:lnTo>
                <a:lnTo>
                  <a:pt x="471" y="590"/>
                </a:lnTo>
                <a:lnTo>
                  <a:pt x="381" y="563"/>
                </a:lnTo>
                <a:lnTo>
                  <a:pt x="408" y="535"/>
                </a:lnTo>
                <a:lnTo>
                  <a:pt x="522" y="578"/>
                </a:lnTo>
                <a:lnTo>
                  <a:pt x="548" y="523"/>
                </a:lnTo>
                <a:lnTo>
                  <a:pt x="484" y="480"/>
                </a:lnTo>
                <a:lnTo>
                  <a:pt x="446" y="494"/>
                </a:lnTo>
                <a:lnTo>
                  <a:pt x="433" y="454"/>
                </a:lnTo>
                <a:lnTo>
                  <a:pt x="548" y="454"/>
                </a:lnTo>
                <a:lnTo>
                  <a:pt x="586" y="358"/>
                </a:lnTo>
                <a:lnTo>
                  <a:pt x="522" y="370"/>
                </a:lnTo>
                <a:lnTo>
                  <a:pt x="522" y="303"/>
                </a:lnTo>
                <a:lnTo>
                  <a:pt x="586" y="330"/>
                </a:lnTo>
                <a:lnTo>
                  <a:pt x="573" y="248"/>
                </a:lnTo>
                <a:lnTo>
                  <a:pt x="535" y="261"/>
                </a:lnTo>
                <a:lnTo>
                  <a:pt x="548" y="220"/>
                </a:lnTo>
                <a:lnTo>
                  <a:pt x="624" y="206"/>
                </a:lnTo>
                <a:lnTo>
                  <a:pt x="612" y="179"/>
                </a:lnTo>
                <a:lnTo>
                  <a:pt x="637" y="151"/>
                </a:lnTo>
                <a:lnTo>
                  <a:pt x="663" y="179"/>
                </a:lnTo>
                <a:lnTo>
                  <a:pt x="688" y="151"/>
                </a:lnTo>
                <a:lnTo>
                  <a:pt x="637" y="96"/>
                </a:lnTo>
                <a:lnTo>
                  <a:pt x="535" y="151"/>
                </a:lnTo>
                <a:lnTo>
                  <a:pt x="510" y="138"/>
                </a:lnTo>
                <a:lnTo>
                  <a:pt x="561" y="110"/>
                </a:lnTo>
                <a:lnTo>
                  <a:pt x="471" y="83"/>
                </a:lnTo>
                <a:lnTo>
                  <a:pt x="599" y="55"/>
                </a:lnTo>
                <a:lnTo>
                  <a:pt x="599" y="14"/>
                </a:lnTo>
                <a:lnTo>
                  <a:pt x="368" y="0"/>
                </a:lnTo>
                <a:lnTo>
                  <a:pt x="241" y="0"/>
                </a:lnTo>
                <a:lnTo>
                  <a:pt x="164" y="138"/>
                </a:lnTo>
                <a:lnTo>
                  <a:pt x="139" y="124"/>
                </a:lnTo>
                <a:lnTo>
                  <a:pt x="62" y="179"/>
                </a:lnTo>
                <a:lnTo>
                  <a:pt x="0" y="193"/>
                </a:lnTo>
                <a:lnTo>
                  <a:pt x="11" y="220"/>
                </a:lnTo>
                <a:lnTo>
                  <a:pt x="62" y="220"/>
                </a:lnTo>
                <a:lnTo>
                  <a:pt x="62" y="248"/>
                </a:lnTo>
                <a:lnTo>
                  <a:pt x="11" y="248"/>
                </a:lnTo>
                <a:lnTo>
                  <a:pt x="24" y="261"/>
                </a:lnTo>
                <a:lnTo>
                  <a:pt x="11" y="275"/>
                </a:lnTo>
                <a:lnTo>
                  <a:pt x="50" y="289"/>
                </a:lnTo>
                <a:lnTo>
                  <a:pt x="75" y="289"/>
                </a:lnTo>
                <a:lnTo>
                  <a:pt x="88" y="330"/>
                </a:lnTo>
                <a:lnTo>
                  <a:pt x="75" y="370"/>
                </a:lnTo>
                <a:lnTo>
                  <a:pt x="101" y="399"/>
                </a:lnTo>
                <a:lnTo>
                  <a:pt x="75" y="399"/>
                </a:lnTo>
                <a:lnTo>
                  <a:pt x="88" y="413"/>
                </a:lnTo>
                <a:lnTo>
                  <a:pt x="75" y="413"/>
                </a:lnTo>
                <a:lnTo>
                  <a:pt x="101" y="468"/>
                </a:lnTo>
                <a:lnTo>
                  <a:pt x="62" y="454"/>
                </a:lnTo>
                <a:lnTo>
                  <a:pt x="37" y="468"/>
                </a:lnTo>
                <a:lnTo>
                  <a:pt x="50" y="508"/>
                </a:lnTo>
                <a:lnTo>
                  <a:pt x="75" y="494"/>
                </a:lnTo>
                <a:lnTo>
                  <a:pt x="62" y="523"/>
                </a:lnTo>
                <a:lnTo>
                  <a:pt x="50" y="523"/>
                </a:lnTo>
                <a:lnTo>
                  <a:pt x="24" y="632"/>
                </a:lnTo>
                <a:lnTo>
                  <a:pt x="37" y="687"/>
                </a:lnTo>
                <a:lnTo>
                  <a:pt x="62" y="687"/>
                </a:lnTo>
                <a:lnTo>
                  <a:pt x="75" y="714"/>
                </a:lnTo>
                <a:lnTo>
                  <a:pt x="62" y="728"/>
                </a:lnTo>
                <a:lnTo>
                  <a:pt x="62" y="755"/>
                </a:lnTo>
                <a:lnTo>
                  <a:pt x="75" y="769"/>
                </a:lnTo>
                <a:lnTo>
                  <a:pt x="101" y="797"/>
                </a:lnTo>
              </a:path>
            </a:pathLst>
          </a:cu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3" name="Freeform 9" descr="Light downward diagonal"/>
          <p:cNvSpPr>
            <a:spLocks/>
          </p:cNvSpPr>
          <p:nvPr/>
        </p:nvSpPr>
        <p:spPr bwMode="auto">
          <a:xfrm>
            <a:off x="4700588" y="1267501"/>
            <a:ext cx="3244850" cy="1481137"/>
          </a:xfrm>
          <a:custGeom>
            <a:avLst/>
            <a:gdLst>
              <a:gd name="T0" fmla="*/ 550095 w 2219"/>
              <a:gd name="T1" fmla="*/ 820459 h 1168"/>
              <a:gd name="T2" fmla="*/ 670062 w 2219"/>
              <a:gd name="T3" fmla="*/ 820459 h 1168"/>
              <a:gd name="T4" fmla="*/ 756381 w 2219"/>
              <a:gd name="T5" fmla="*/ 779880 h 1168"/>
              <a:gd name="T6" fmla="*/ 909997 w 2219"/>
              <a:gd name="T7" fmla="*/ 724084 h 1168"/>
              <a:gd name="T8" fmla="*/ 1082634 w 2219"/>
              <a:gd name="T9" fmla="*/ 764663 h 1168"/>
              <a:gd name="T10" fmla="*/ 1151395 w 2219"/>
              <a:gd name="T11" fmla="*/ 820459 h 1168"/>
              <a:gd name="T12" fmla="*/ 1321105 w 2219"/>
              <a:gd name="T13" fmla="*/ 932052 h 1168"/>
              <a:gd name="T14" fmla="*/ 1495205 w 2219"/>
              <a:gd name="T15" fmla="*/ 835676 h 1168"/>
              <a:gd name="T16" fmla="*/ 1682471 w 2219"/>
              <a:gd name="T17" fmla="*/ 820459 h 1168"/>
              <a:gd name="T18" fmla="*/ 1855107 w 2219"/>
              <a:gd name="T19" fmla="*/ 820459 h 1168"/>
              <a:gd name="T20" fmla="*/ 1975075 w 2219"/>
              <a:gd name="T21" fmla="*/ 779880 h 1168"/>
              <a:gd name="T22" fmla="*/ 2008724 w 2219"/>
              <a:gd name="T23" fmla="*/ 680968 h 1168"/>
              <a:gd name="T24" fmla="*/ 2181360 w 2219"/>
              <a:gd name="T25" fmla="*/ 792561 h 1168"/>
              <a:gd name="T26" fmla="*/ 2336440 w 2219"/>
              <a:gd name="T27" fmla="*/ 806510 h 1168"/>
              <a:gd name="T28" fmla="*/ 2405202 w 2219"/>
              <a:gd name="T29" fmla="*/ 946001 h 1168"/>
              <a:gd name="T30" fmla="*/ 2370090 w 2219"/>
              <a:gd name="T31" fmla="*/ 625172 h 1168"/>
              <a:gd name="T32" fmla="*/ 2215010 w 2219"/>
              <a:gd name="T33" fmla="*/ 612491 h 1168"/>
              <a:gd name="T34" fmla="*/ 2387646 w 2219"/>
              <a:gd name="T35" fmla="*/ 401987 h 1168"/>
              <a:gd name="T36" fmla="*/ 2542726 w 2219"/>
              <a:gd name="T37" fmla="*/ 263764 h 1168"/>
              <a:gd name="T38" fmla="*/ 2576375 w 2219"/>
              <a:gd name="T39" fmla="*/ 249815 h 1168"/>
              <a:gd name="T40" fmla="*/ 2593931 w 2219"/>
              <a:gd name="T41" fmla="*/ 417204 h 1168"/>
              <a:gd name="T42" fmla="*/ 2765104 w 2219"/>
              <a:gd name="T43" fmla="*/ 556695 h 1168"/>
              <a:gd name="T44" fmla="*/ 2749011 w 2219"/>
              <a:gd name="T45" fmla="*/ 431153 h 1168"/>
              <a:gd name="T46" fmla="*/ 2680249 w 2219"/>
              <a:gd name="T47" fmla="*/ 319561 h 1168"/>
              <a:gd name="T48" fmla="*/ 2800217 w 2219"/>
              <a:gd name="T49" fmla="*/ 278981 h 1168"/>
              <a:gd name="T50" fmla="*/ 2971390 w 2219"/>
              <a:gd name="T51" fmla="*/ 153440 h 1168"/>
              <a:gd name="T52" fmla="*/ 2851422 w 2219"/>
              <a:gd name="T53" fmla="*/ 97644 h 1168"/>
              <a:gd name="T54" fmla="*/ 2817773 w 2219"/>
              <a:gd name="T55" fmla="*/ 68477 h 1168"/>
              <a:gd name="T56" fmla="*/ 2593931 w 2219"/>
              <a:gd name="T57" fmla="*/ 97644 h 1168"/>
              <a:gd name="T58" fmla="*/ 2198917 w 2219"/>
              <a:gd name="T59" fmla="*/ 27898 h 1168"/>
              <a:gd name="T60" fmla="*/ 1855107 w 2219"/>
              <a:gd name="T61" fmla="*/ 68477 h 1168"/>
              <a:gd name="T62" fmla="*/ 1458629 w 2219"/>
              <a:gd name="T63" fmla="*/ 97644 h 1168"/>
              <a:gd name="T64" fmla="*/ 1306475 w 2219"/>
              <a:gd name="T65" fmla="*/ 97644 h 1168"/>
              <a:gd name="T66" fmla="*/ 1288919 w 2219"/>
              <a:gd name="T67" fmla="*/ 0 h 1168"/>
              <a:gd name="T68" fmla="*/ 1133839 w 2219"/>
              <a:gd name="T69" fmla="*/ 0 h 1168"/>
              <a:gd name="T70" fmla="*/ 858792 w 2219"/>
              <a:gd name="T71" fmla="*/ 167389 h 1168"/>
              <a:gd name="T72" fmla="*/ 876348 w 2219"/>
              <a:gd name="T73" fmla="*/ 263764 h 1168"/>
              <a:gd name="T74" fmla="*/ 756381 w 2219"/>
              <a:gd name="T75" fmla="*/ 278981 h 1168"/>
              <a:gd name="T76" fmla="*/ 841236 w 2219"/>
              <a:gd name="T77" fmla="*/ 375357 h 1168"/>
              <a:gd name="T78" fmla="*/ 807586 w 2219"/>
              <a:gd name="T79" fmla="*/ 431153 h 1168"/>
              <a:gd name="T80" fmla="*/ 790030 w 2219"/>
              <a:gd name="T81" fmla="*/ 431153 h 1168"/>
              <a:gd name="T82" fmla="*/ 652506 w 2219"/>
              <a:gd name="T83" fmla="*/ 263764 h 1168"/>
              <a:gd name="T84" fmla="*/ 670062 w 2219"/>
              <a:gd name="T85" fmla="*/ 401987 h 1168"/>
              <a:gd name="T86" fmla="*/ 532539 w 2219"/>
              <a:gd name="T87" fmla="*/ 431153 h 1168"/>
              <a:gd name="T88" fmla="*/ 446221 w 2219"/>
              <a:gd name="T89" fmla="*/ 431153 h 1168"/>
              <a:gd name="T90" fmla="*/ 291141 w 2219"/>
              <a:gd name="T91" fmla="*/ 486949 h 1168"/>
              <a:gd name="T92" fmla="*/ 291141 w 2219"/>
              <a:gd name="T93" fmla="*/ 513579 h 1168"/>
              <a:gd name="T94" fmla="*/ 153617 w 2219"/>
              <a:gd name="T95" fmla="*/ 569376 h 1168"/>
              <a:gd name="T96" fmla="*/ 84855 w 2219"/>
              <a:gd name="T97" fmla="*/ 542746 h 1168"/>
              <a:gd name="T98" fmla="*/ 222379 w 2219"/>
              <a:gd name="T99" fmla="*/ 513579 h 1168"/>
              <a:gd name="T100" fmla="*/ 0 w 2219"/>
              <a:gd name="T101" fmla="*/ 445102 h 1168"/>
              <a:gd name="T102" fmla="*/ 33649 w 2219"/>
              <a:gd name="T103" fmla="*/ 556695 h 1168"/>
              <a:gd name="T104" fmla="*/ 33649 w 2219"/>
              <a:gd name="T105" fmla="*/ 724084 h 1168"/>
              <a:gd name="T106" fmla="*/ 84855 w 2219"/>
              <a:gd name="T107" fmla="*/ 779880 h 1168"/>
              <a:gd name="T108" fmla="*/ 102411 w 2219"/>
              <a:gd name="T109" fmla="*/ 862306 h 1168"/>
              <a:gd name="T110" fmla="*/ 119968 w 2219"/>
              <a:gd name="T111" fmla="*/ 918103 h 1168"/>
              <a:gd name="T112" fmla="*/ 153617 w 2219"/>
              <a:gd name="T113" fmla="*/ 946001 h 1168"/>
              <a:gd name="T114" fmla="*/ 188729 w 2219"/>
              <a:gd name="T115" fmla="*/ 958682 h 1168"/>
              <a:gd name="T116" fmla="*/ 257491 w 2219"/>
              <a:gd name="T117" fmla="*/ 987848 h 1168"/>
              <a:gd name="T118" fmla="*/ 275047 w 2219"/>
              <a:gd name="T119" fmla="*/ 1057593 h 1168"/>
              <a:gd name="T120" fmla="*/ 359902 w 2219"/>
              <a:gd name="T121" fmla="*/ 1126071 h 1168"/>
              <a:gd name="T122" fmla="*/ 497426 w 2219"/>
              <a:gd name="T123" fmla="*/ 1169186 h 1168"/>
              <a:gd name="T124" fmla="*/ 481333 w 2219"/>
              <a:gd name="T125" fmla="*/ 1113390 h 1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19"/>
              <a:gd name="T190" fmla="*/ 0 h 1168"/>
              <a:gd name="T191" fmla="*/ 2219 w 2219"/>
              <a:gd name="T192" fmla="*/ 1168 h 1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19" h="1168">
                <a:moveTo>
                  <a:pt x="408" y="1030"/>
                </a:moveTo>
                <a:lnTo>
                  <a:pt x="369" y="934"/>
                </a:lnTo>
                <a:lnTo>
                  <a:pt x="382" y="865"/>
                </a:lnTo>
                <a:lnTo>
                  <a:pt x="408" y="810"/>
                </a:lnTo>
                <a:lnTo>
                  <a:pt x="433" y="810"/>
                </a:lnTo>
                <a:lnTo>
                  <a:pt x="459" y="825"/>
                </a:lnTo>
                <a:lnTo>
                  <a:pt x="459" y="810"/>
                </a:lnTo>
                <a:lnTo>
                  <a:pt x="497" y="810"/>
                </a:lnTo>
                <a:lnTo>
                  <a:pt x="510" y="837"/>
                </a:lnTo>
                <a:lnTo>
                  <a:pt x="535" y="837"/>
                </a:lnTo>
                <a:lnTo>
                  <a:pt x="535" y="770"/>
                </a:lnTo>
                <a:lnTo>
                  <a:pt x="561" y="770"/>
                </a:lnTo>
                <a:lnTo>
                  <a:pt x="599" y="770"/>
                </a:lnTo>
                <a:lnTo>
                  <a:pt x="624" y="755"/>
                </a:lnTo>
                <a:lnTo>
                  <a:pt x="650" y="727"/>
                </a:lnTo>
                <a:lnTo>
                  <a:pt x="675" y="715"/>
                </a:lnTo>
                <a:lnTo>
                  <a:pt x="725" y="715"/>
                </a:lnTo>
                <a:lnTo>
                  <a:pt x="739" y="727"/>
                </a:lnTo>
                <a:lnTo>
                  <a:pt x="765" y="727"/>
                </a:lnTo>
                <a:lnTo>
                  <a:pt x="803" y="755"/>
                </a:lnTo>
                <a:lnTo>
                  <a:pt x="816" y="770"/>
                </a:lnTo>
                <a:lnTo>
                  <a:pt x="827" y="796"/>
                </a:lnTo>
                <a:lnTo>
                  <a:pt x="854" y="782"/>
                </a:lnTo>
                <a:lnTo>
                  <a:pt x="854" y="810"/>
                </a:lnTo>
                <a:lnTo>
                  <a:pt x="905" y="825"/>
                </a:lnTo>
                <a:lnTo>
                  <a:pt x="918" y="865"/>
                </a:lnTo>
                <a:lnTo>
                  <a:pt x="956" y="892"/>
                </a:lnTo>
                <a:lnTo>
                  <a:pt x="980" y="920"/>
                </a:lnTo>
                <a:lnTo>
                  <a:pt x="1031" y="865"/>
                </a:lnTo>
                <a:lnTo>
                  <a:pt x="1071" y="865"/>
                </a:lnTo>
                <a:lnTo>
                  <a:pt x="1122" y="865"/>
                </a:lnTo>
                <a:lnTo>
                  <a:pt x="1109" y="825"/>
                </a:lnTo>
                <a:lnTo>
                  <a:pt x="1133" y="796"/>
                </a:lnTo>
                <a:lnTo>
                  <a:pt x="1184" y="810"/>
                </a:lnTo>
                <a:lnTo>
                  <a:pt x="1197" y="825"/>
                </a:lnTo>
                <a:lnTo>
                  <a:pt x="1248" y="810"/>
                </a:lnTo>
                <a:lnTo>
                  <a:pt x="1325" y="851"/>
                </a:lnTo>
                <a:lnTo>
                  <a:pt x="1337" y="825"/>
                </a:lnTo>
                <a:lnTo>
                  <a:pt x="1363" y="837"/>
                </a:lnTo>
                <a:lnTo>
                  <a:pt x="1376" y="810"/>
                </a:lnTo>
                <a:lnTo>
                  <a:pt x="1427" y="810"/>
                </a:lnTo>
                <a:lnTo>
                  <a:pt x="1439" y="825"/>
                </a:lnTo>
                <a:lnTo>
                  <a:pt x="1452" y="810"/>
                </a:lnTo>
                <a:lnTo>
                  <a:pt x="1465" y="770"/>
                </a:lnTo>
                <a:lnTo>
                  <a:pt x="1465" y="727"/>
                </a:lnTo>
                <a:lnTo>
                  <a:pt x="1452" y="727"/>
                </a:lnTo>
                <a:lnTo>
                  <a:pt x="1465" y="686"/>
                </a:lnTo>
                <a:lnTo>
                  <a:pt x="1490" y="672"/>
                </a:lnTo>
                <a:lnTo>
                  <a:pt x="1541" y="700"/>
                </a:lnTo>
                <a:lnTo>
                  <a:pt x="1592" y="770"/>
                </a:lnTo>
                <a:lnTo>
                  <a:pt x="1605" y="782"/>
                </a:lnTo>
                <a:lnTo>
                  <a:pt x="1618" y="782"/>
                </a:lnTo>
                <a:lnTo>
                  <a:pt x="1669" y="825"/>
                </a:lnTo>
                <a:lnTo>
                  <a:pt x="1694" y="825"/>
                </a:lnTo>
                <a:lnTo>
                  <a:pt x="1707" y="810"/>
                </a:lnTo>
                <a:lnTo>
                  <a:pt x="1733" y="796"/>
                </a:lnTo>
                <a:lnTo>
                  <a:pt x="1733" y="892"/>
                </a:lnTo>
                <a:lnTo>
                  <a:pt x="1694" y="906"/>
                </a:lnTo>
                <a:lnTo>
                  <a:pt x="1733" y="961"/>
                </a:lnTo>
                <a:lnTo>
                  <a:pt x="1784" y="934"/>
                </a:lnTo>
                <a:lnTo>
                  <a:pt x="1809" y="770"/>
                </a:lnTo>
                <a:lnTo>
                  <a:pt x="1796" y="715"/>
                </a:lnTo>
                <a:lnTo>
                  <a:pt x="1771" y="631"/>
                </a:lnTo>
                <a:lnTo>
                  <a:pt x="1758" y="617"/>
                </a:lnTo>
                <a:lnTo>
                  <a:pt x="1733" y="605"/>
                </a:lnTo>
                <a:lnTo>
                  <a:pt x="1694" y="646"/>
                </a:lnTo>
                <a:lnTo>
                  <a:pt x="1694" y="617"/>
                </a:lnTo>
                <a:lnTo>
                  <a:pt x="1643" y="605"/>
                </a:lnTo>
                <a:lnTo>
                  <a:pt x="1656" y="562"/>
                </a:lnTo>
                <a:lnTo>
                  <a:pt x="1694" y="440"/>
                </a:lnTo>
                <a:lnTo>
                  <a:pt x="1771" y="412"/>
                </a:lnTo>
                <a:lnTo>
                  <a:pt x="1771" y="397"/>
                </a:lnTo>
                <a:lnTo>
                  <a:pt x="1822" y="412"/>
                </a:lnTo>
                <a:lnTo>
                  <a:pt x="1847" y="385"/>
                </a:lnTo>
                <a:lnTo>
                  <a:pt x="1847" y="316"/>
                </a:lnTo>
                <a:lnTo>
                  <a:pt x="1886" y="261"/>
                </a:lnTo>
                <a:lnTo>
                  <a:pt x="1898" y="302"/>
                </a:lnTo>
                <a:lnTo>
                  <a:pt x="1924" y="302"/>
                </a:lnTo>
                <a:lnTo>
                  <a:pt x="1924" y="247"/>
                </a:lnTo>
                <a:lnTo>
                  <a:pt x="1911" y="247"/>
                </a:lnTo>
                <a:lnTo>
                  <a:pt x="1924" y="220"/>
                </a:lnTo>
                <a:lnTo>
                  <a:pt x="1962" y="302"/>
                </a:lnTo>
                <a:lnTo>
                  <a:pt x="1937" y="412"/>
                </a:lnTo>
                <a:lnTo>
                  <a:pt x="1924" y="412"/>
                </a:lnTo>
                <a:lnTo>
                  <a:pt x="1937" y="481"/>
                </a:lnTo>
                <a:lnTo>
                  <a:pt x="2026" y="631"/>
                </a:lnTo>
                <a:lnTo>
                  <a:pt x="2026" y="562"/>
                </a:lnTo>
                <a:lnTo>
                  <a:pt x="2051" y="550"/>
                </a:lnTo>
                <a:lnTo>
                  <a:pt x="2039" y="495"/>
                </a:lnTo>
                <a:lnTo>
                  <a:pt x="2051" y="481"/>
                </a:lnTo>
                <a:lnTo>
                  <a:pt x="2039" y="481"/>
                </a:lnTo>
                <a:lnTo>
                  <a:pt x="2039" y="426"/>
                </a:lnTo>
                <a:lnTo>
                  <a:pt x="2026" y="412"/>
                </a:lnTo>
                <a:lnTo>
                  <a:pt x="2026" y="385"/>
                </a:lnTo>
                <a:lnTo>
                  <a:pt x="1988" y="385"/>
                </a:lnTo>
                <a:lnTo>
                  <a:pt x="1988" y="316"/>
                </a:lnTo>
                <a:lnTo>
                  <a:pt x="2000" y="288"/>
                </a:lnTo>
                <a:lnTo>
                  <a:pt x="2026" y="316"/>
                </a:lnTo>
                <a:lnTo>
                  <a:pt x="2039" y="275"/>
                </a:lnTo>
                <a:lnTo>
                  <a:pt x="2077" y="275"/>
                </a:lnTo>
                <a:lnTo>
                  <a:pt x="2115" y="275"/>
                </a:lnTo>
                <a:lnTo>
                  <a:pt x="2153" y="233"/>
                </a:lnTo>
                <a:lnTo>
                  <a:pt x="2204" y="192"/>
                </a:lnTo>
                <a:lnTo>
                  <a:pt x="2204" y="151"/>
                </a:lnTo>
                <a:lnTo>
                  <a:pt x="2192" y="137"/>
                </a:lnTo>
                <a:lnTo>
                  <a:pt x="2153" y="137"/>
                </a:lnTo>
                <a:lnTo>
                  <a:pt x="2128" y="123"/>
                </a:lnTo>
                <a:lnTo>
                  <a:pt x="2115" y="96"/>
                </a:lnTo>
                <a:lnTo>
                  <a:pt x="2192" y="110"/>
                </a:lnTo>
                <a:lnTo>
                  <a:pt x="2218" y="110"/>
                </a:lnTo>
                <a:lnTo>
                  <a:pt x="2179" y="41"/>
                </a:lnTo>
                <a:lnTo>
                  <a:pt x="2090" y="68"/>
                </a:lnTo>
                <a:lnTo>
                  <a:pt x="2026" y="27"/>
                </a:lnTo>
                <a:lnTo>
                  <a:pt x="1962" y="41"/>
                </a:lnTo>
                <a:lnTo>
                  <a:pt x="1949" y="82"/>
                </a:lnTo>
                <a:lnTo>
                  <a:pt x="1924" y="96"/>
                </a:lnTo>
                <a:lnTo>
                  <a:pt x="1911" y="55"/>
                </a:lnTo>
                <a:lnTo>
                  <a:pt x="1822" y="110"/>
                </a:lnTo>
                <a:lnTo>
                  <a:pt x="1733" y="41"/>
                </a:lnTo>
                <a:lnTo>
                  <a:pt x="1631" y="27"/>
                </a:lnTo>
                <a:lnTo>
                  <a:pt x="1541" y="68"/>
                </a:lnTo>
                <a:lnTo>
                  <a:pt x="1490" y="55"/>
                </a:lnTo>
                <a:lnTo>
                  <a:pt x="1427" y="41"/>
                </a:lnTo>
                <a:lnTo>
                  <a:pt x="1376" y="68"/>
                </a:lnTo>
                <a:lnTo>
                  <a:pt x="1350" y="110"/>
                </a:lnTo>
                <a:lnTo>
                  <a:pt x="1235" y="55"/>
                </a:lnTo>
                <a:lnTo>
                  <a:pt x="1109" y="41"/>
                </a:lnTo>
                <a:lnTo>
                  <a:pt x="1082" y="96"/>
                </a:lnTo>
                <a:lnTo>
                  <a:pt x="1058" y="55"/>
                </a:lnTo>
                <a:lnTo>
                  <a:pt x="980" y="137"/>
                </a:lnTo>
                <a:lnTo>
                  <a:pt x="993" y="110"/>
                </a:lnTo>
                <a:lnTo>
                  <a:pt x="969" y="96"/>
                </a:lnTo>
                <a:lnTo>
                  <a:pt x="980" y="55"/>
                </a:lnTo>
                <a:lnTo>
                  <a:pt x="993" y="27"/>
                </a:lnTo>
                <a:lnTo>
                  <a:pt x="980" y="0"/>
                </a:lnTo>
                <a:lnTo>
                  <a:pt x="956" y="0"/>
                </a:lnTo>
                <a:lnTo>
                  <a:pt x="929" y="0"/>
                </a:lnTo>
                <a:lnTo>
                  <a:pt x="892" y="41"/>
                </a:lnTo>
                <a:lnTo>
                  <a:pt x="878" y="0"/>
                </a:lnTo>
                <a:lnTo>
                  <a:pt x="841" y="0"/>
                </a:lnTo>
                <a:lnTo>
                  <a:pt x="816" y="27"/>
                </a:lnTo>
                <a:lnTo>
                  <a:pt x="816" y="68"/>
                </a:lnTo>
                <a:lnTo>
                  <a:pt x="701" y="96"/>
                </a:lnTo>
                <a:lnTo>
                  <a:pt x="637" y="165"/>
                </a:lnTo>
                <a:lnTo>
                  <a:pt x="650" y="192"/>
                </a:lnTo>
                <a:lnTo>
                  <a:pt x="599" y="220"/>
                </a:lnTo>
                <a:lnTo>
                  <a:pt x="624" y="247"/>
                </a:lnTo>
                <a:lnTo>
                  <a:pt x="650" y="261"/>
                </a:lnTo>
                <a:lnTo>
                  <a:pt x="650" y="275"/>
                </a:lnTo>
                <a:lnTo>
                  <a:pt x="586" y="261"/>
                </a:lnTo>
                <a:lnTo>
                  <a:pt x="586" y="302"/>
                </a:lnTo>
                <a:lnTo>
                  <a:pt x="561" y="275"/>
                </a:lnTo>
                <a:lnTo>
                  <a:pt x="548" y="316"/>
                </a:lnTo>
                <a:lnTo>
                  <a:pt x="573" y="330"/>
                </a:lnTo>
                <a:lnTo>
                  <a:pt x="586" y="385"/>
                </a:lnTo>
                <a:lnTo>
                  <a:pt x="624" y="371"/>
                </a:lnTo>
                <a:lnTo>
                  <a:pt x="663" y="426"/>
                </a:lnTo>
                <a:lnTo>
                  <a:pt x="612" y="385"/>
                </a:lnTo>
                <a:lnTo>
                  <a:pt x="599" y="397"/>
                </a:lnTo>
                <a:lnTo>
                  <a:pt x="599" y="426"/>
                </a:lnTo>
                <a:lnTo>
                  <a:pt x="599" y="481"/>
                </a:lnTo>
                <a:lnTo>
                  <a:pt x="548" y="467"/>
                </a:lnTo>
                <a:lnTo>
                  <a:pt x="586" y="452"/>
                </a:lnTo>
                <a:lnTo>
                  <a:pt x="586" y="426"/>
                </a:lnTo>
                <a:lnTo>
                  <a:pt x="573" y="397"/>
                </a:lnTo>
                <a:lnTo>
                  <a:pt x="522" y="316"/>
                </a:lnTo>
                <a:lnTo>
                  <a:pt x="522" y="261"/>
                </a:lnTo>
                <a:lnTo>
                  <a:pt x="484" y="261"/>
                </a:lnTo>
                <a:lnTo>
                  <a:pt x="484" y="316"/>
                </a:lnTo>
                <a:lnTo>
                  <a:pt x="471" y="342"/>
                </a:lnTo>
                <a:lnTo>
                  <a:pt x="497" y="412"/>
                </a:lnTo>
                <a:lnTo>
                  <a:pt x="497" y="397"/>
                </a:lnTo>
                <a:lnTo>
                  <a:pt x="408" y="385"/>
                </a:lnTo>
                <a:lnTo>
                  <a:pt x="395" y="397"/>
                </a:lnTo>
                <a:lnTo>
                  <a:pt x="408" y="426"/>
                </a:lnTo>
                <a:lnTo>
                  <a:pt x="395" y="426"/>
                </a:lnTo>
                <a:lnTo>
                  <a:pt x="344" y="440"/>
                </a:lnTo>
                <a:lnTo>
                  <a:pt x="318" y="495"/>
                </a:lnTo>
                <a:lnTo>
                  <a:pt x="306" y="481"/>
                </a:lnTo>
                <a:lnTo>
                  <a:pt x="331" y="426"/>
                </a:lnTo>
                <a:lnTo>
                  <a:pt x="255" y="452"/>
                </a:lnTo>
                <a:lnTo>
                  <a:pt x="267" y="481"/>
                </a:lnTo>
                <a:lnTo>
                  <a:pt x="242" y="495"/>
                </a:lnTo>
                <a:lnTo>
                  <a:pt x="216" y="481"/>
                </a:lnTo>
                <a:lnTo>
                  <a:pt x="216" y="452"/>
                </a:lnTo>
                <a:lnTo>
                  <a:pt x="191" y="452"/>
                </a:lnTo>
                <a:lnTo>
                  <a:pt x="191" y="481"/>
                </a:lnTo>
                <a:lnTo>
                  <a:pt x="216" y="507"/>
                </a:lnTo>
                <a:lnTo>
                  <a:pt x="178" y="521"/>
                </a:lnTo>
                <a:lnTo>
                  <a:pt x="153" y="550"/>
                </a:lnTo>
                <a:lnTo>
                  <a:pt x="153" y="576"/>
                </a:lnTo>
                <a:lnTo>
                  <a:pt x="114" y="562"/>
                </a:lnTo>
                <a:lnTo>
                  <a:pt x="127" y="605"/>
                </a:lnTo>
                <a:lnTo>
                  <a:pt x="89" y="591"/>
                </a:lnTo>
                <a:lnTo>
                  <a:pt x="76" y="550"/>
                </a:lnTo>
                <a:lnTo>
                  <a:pt x="63" y="536"/>
                </a:lnTo>
                <a:lnTo>
                  <a:pt x="51" y="507"/>
                </a:lnTo>
                <a:lnTo>
                  <a:pt x="114" y="536"/>
                </a:lnTo>
                <a:lnTo>
                  <a:pt x="153" y="536"/>
                </a:lnTo>
                <a:lnTo>
                  <a:pt x="165" y="507"/>
                </a:lnTo>
                <a:lnTo>
                  <a:pt x="153" y="481"/>
                </a:lnTo>
                <a:lnTo>
                  <a:pt x="76" y="452"/>
                </a:lnTo>
                <a:lnTo>
                  <a:pt x="12" y="440"/>
                </a:lnTo>
                <a:lnTo>
                  <a:pt x="0" y="440"/>
                </a:lnTo>
                <a:lnTo>
                  <a:pt x="0" y="467"/>
                </a:lnTo>
                <a:lnTo>
                  <a:pt x="0" y="495"/>
                </a:lnTo>
                <a:lnTo>
                  <a:pt x="25" y="507"/>
                </a:lnTo>
                <a:lnTo>
                  <a:pt x="25" y="550"/>
                </a:lnTo>
                <a:lnTo>
                  <a:pt x="12" y="562"/>
                </a:lnTo>
                <a:lnTo>
                  <a:pt x="25" y="617"/>
                </a:lnTo>
                <a:lnTo>
                  <a:pt x="51" y="646"/>
                </a:lnTo>
                <a:lnTo>
                  <a:pt x="25" y="715"/>
                </a:lnTo>
                <a:lnTo>
                  <a:pt x="38" y="727"/>
                </a:lnTo>
                <a:lnTo>
                  <a:pt x="51" y="741"/>
                </a:lnTo>
                <a:lnTo>
                  <a:pt x="51" y="755"/>
                </a:lnTo>
                <a:lnTo>
                  <a:pt x="63" y="770"/>
                </a:lnTo>
                <a:lnTo>
                  <a:pt x="51" y="782"/>
                </a:lnTo>
                <a:lnTo>
                  <a:pt x="63" y="810"/>
                </a:lnTo>
                <a:lnTo>
                  <a:pt x="63" y="825"/>
                </a:lnTo>
                <a:lnTo>
                  <a:pt x="76" y="851"/>
                </a:lnTo>
                <a:lnTo>
                  <a:pt x="76" y="865"/>
                </a:lnTo>
                <a:lnTo>
                  <a:pt x="89" y="879"/>
                </a:lnTo>
                <a:lnTo>
                  <a:pt x="89" y="892"/>
                </a:lnTo>
                <a:lnTo>
                  <a:pt x="89" y="906"/>
                </a:lnTo>
                <a:lnTo>
                  <a:pt x="76" y="906"/>
                </a:lnTo>
                <a:lnTo>
                  <a:pt x="76" y="947"/>
                </a:lnTo>
                <a:lnTo>
                  <a:pt x="102" y="934"/>
                </a:lnTo>
                <a:lnTo>
                  <a:pt x="114" y="934"/>
                </a:lnTo>
                <a:lnTo>
                  <a:pt x="114" y="920"/>
                </a:lnTo>
                <a:lnTo>
                  <a:pt x="127" y="920"/>
                </a:lnTo>
                <a:lnTo>
                  <a:pt x="140" y="934"/>
                </a:lnTo>
                <a:lnTo>
                  <a:pt x="140" y="947"/>
                </a:lnTo>
                <a:lnTo>
                  <a:pt x="153" y="961"/>
                </a:lnTo>
                <a:lnTo>
                  <a:pt x="165" y="961"/>
                </a:lnTo>
                <a:lnTo>
                  <a:pt x="178" y="961"/>
                </a:lnTo>
                <a:lnTo>
                  <a:pt x="191" y="975"/>
                </a:lnTo>
                <a:lnTo>
                  <a:pt x="191" y="989"/>
                </a:lnTo>
                <a:lnTo>
                  <a:pt x="204" y="975"/>
                </a:lnTo>
                <a:lnTo>
                  <a:pt x="216" y="1002"/>
                </a:lnTo>
                <a:lnTo>
                  <a:pt x="204" y="1044"/>
                </a:lnTo>
                <a:lnTo>
                  <a:pt x="191" y="1085"/>
                </a:lnTo>
                <a:lnTo>
                  <a:pt x="242" y="1140"/>
                </a:lnTo>
                <a:lnTo>
                  <a:pt x="242" y="1112"/>
                </a:lnTo>
                <a:lnTo>
                  <a:pt x="267" y="1112"/>
                </a:lnTo>
                <a:lnTo>
                  <a:pt x="280" y="1112"/>
                </a:lnTo>
                <a:lnTo>
                  <a:pt x="306" y="1099"/>
                </a:lnTo>
                <a:lnTo>
                  <a:pt x="357" y="1154"/>
                </a:lnTo>
                <a:lnTo>
                  <a:pt x="369" y="1154"/>
                </a:lnTo>
                <a:lnTo>
                  <a:pt x="382" y="1154"/>
                </a:lnTo>
                <a:lnTo>
                  <a:pt x="382" y="1167"/>
                </a:lnTo>
                <a:lnTo>
                  <a:pt x="395" y="1154"/>
                </a:lnTo>
                <a:lnTo>
                  <a:pt x="357" y="1099"/>
                </a:lnTo>
                <a:lnTo>
                  <a:pt x="357" y="1071"/>
                </a:lnTo>
                <a:lnTo>
                  <a:pt x="408" y="1030"/>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4" name="Freeform 10" descr="Light downward diagonal"/>
          <p:cNvSpPr>
            <a:spLocks/>
          </p:cNvSpPr>
          <p:nvPr/>
        </p:nvSpPr>
        <p:spPr bwMode="auto">
          <a:xfrm>
            <a:off x="4987925" y="3008988"/>
            <a:ext cx="544513" cy="436563"/>
          </a:xfrm>
          <a:custGeom>
            <a:avLst/>
            <a:gdLst>
              <a:gd name="T0" fmla="*/ 381159 w 370"/>
              <a:gd name="T1" fmla="*/ 180735 h 343"/>
              <a:gd name="T2" fmla="*/ 398819 w 370"/>
              <a:gd name="T3" fmla="*/ 180735 h 343"/>
              <a:gd name="T4" fmla="*/ 416479 w 370"/>
              <a:gd name="T5" fmla="*/ 194735 h 343"/>
              <a:gd name="T6" fmla="*/ 416479 w 370"/>
              <a:gd name="T7" fmla="*/ 208736 h 343"/>
              <a:gd name="T8" fmla="*/ 485647 w 370"/>
              <a:gd name="T9" fmla="*/ 208736 h 343"/>
              <a:gd name="T10" fmla="*/ 503307 w 370"/>
              <a:gd name="T11" fmla="*/ 224009 h 343"/>
              <a:gd name="T12" fmla="*/ 503307 w 370"/>
              <a:gd name="T13" fmla="*/ 250737 h 343"/>
              <a:gd name="T14" fmla="*/ 434139 w 370"/>
              <a:gd name="T15" fmla="*/ 292739 h 343"/>
              <a:gd name="T16" fmla="*/ 345839 w 370"/>
              <a:gd name="T17" fmla="*/ 336014 h 343"/>
              <a:gd name="T18" fmla="*/ 310520 w 370"/>
              <a:gd name="T19" fmla="*/ 348741 h 343"/>
              <a:gd name="T20" fmla="*/ 225163 w 370"/>
              <a:gd name="T21" fmla="*/ 336014 h 343"/>
              <a:gd name="T22" fmla="*/ 207504 w 370"/>
              <a:gd name="T23" fmla="*/ 348741 h 343"/>
              <a:gd name="T24" fmla="*/ 172184 w 370"/>
              <a:gd name="T25" fmla="*/ 306740 h 343"/>
              <a:gd name="T26" fmla="*/ 138336 w 370"/>
              <a:gd name="T27" fmla="*/ 264738 h 343"/>
              <a:gd name="T28" fmla="*/ 120676 w 370"/>
              <a:gd name="T29" fmla="*/ 236737 h 343"/>
              <a:gd name="T30" fmla="*/ 120676 w 370"/>
              <a:gd name="T31" fmla="*/ 224009 h 343"/>
              <a:gd name="T32" fmla="*/ 85356 w 370"/>
              <a:gd name="T33" fmla="*/ 194735 h 343"/>
              <a:gd name="T34" fmla="*/ 67696 w 370"/>
              <a:gd name="T35" fmla="*/ 194735 h 343"/>
              <a:gd name="T36" fmla="*/ 50036 w 370"/>
              <a:gd name="T37" fmla="*/ 180735 h 343"/>
              <a:gd name="T38" fmla="*/ 50036 w 370"/>
              <a:gd name="T39" fmla="*/ 168007 h 343"/>
              <a:gd name="T40" fmla="*/ 0 w 370"/>
              <a:gd name="T41" fmla="*/ 98004 h 343"/>
              <a:gd name="T42" fmla="*/ 0 w 370"/>
              <a:gd name="T43" fmla="*/ 84003 h 343"/>
              <a:gd name="T44" fmla="*/ 67696 w 370"/>
              <a:gd name="T45" fmla="*/ 70003 h 343"/>
              <a:gd name="T46" fmla="*/ 67696 w 370"/>
              <a:gd name="T47" fmla="*/ 42002 h 343"/>
              <a:gd name="T48" fmla="*/ 50036 w 370"/>
              <a:gd name="T49" fmla="*/ 28001 h 343"/>
              <a:gd name="T50" fmla="*/ 67696 w 370"/>
              <a:gd name="T51" fmla="*/ 0 h 343"/>
              <a:gd name="T52" fmla="*/ 103016 w 370"/>
              <a:gd name="T53" fmla="*/ 12728 h 343"/>
              <a:gd name="T54" fmla="*/ 189844 w 370"/>
              <a:gd name="T55" fmla="*/ 42002 h 343"/>
              <a:gd name="T56" fmla="*/ 189844 w 370"/>
              <a:gd name="T57" fmla="*/ 56002 h 343"/>
              <a:gd name="T58" fmla="*/ 207504 w 370"/>
              <a:gd name="T59" fmla="*/ 56002 h 343"/>
              <a:gd name="T60" fmla="*/ 225163 w 370"/>
              <a:gd name="T61" fmla="*/ 70003 h 343"/>
              <a:gd name="T62" fmla="*/ 259012 w 370"/>
              <a:gd name="T63" fmla="*/ 84003 h 343"/>
              <a:gd name="T64" fmla="*/ 276671 w 370"/>
              <a:gd name="T65" fmla="*/ 98004 h 343"/>
              <a:gd name="T66" fmla="*/ 310520 w 370"/>
              <a:gd name="T67" fmla="*/ 98004 h 343"/>
              <a:gd name="T68" fmla="*/ 310520 w 370"/>
              <a:gd name="T69" fmla="*/ 84003 h 343"/>
              <a:gd name="T70" fmla="*/ 345839 w 370"/>
              <a:gd name="T71" fmla="*/ 98004 h 343"/>
              <a:gd name="T72" fmla="*/ 381159 w 370"/>
              <a:gd name="T73" fmla="*/ 180735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343"/>
              <a:gd name="T113" fmla="*/ 370 w 370"/>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343">
                <a:moveTo>
                  <a:pt x="279" y="177"/>
                </a:moveTo>
                <a:lnTo>
                  <a:pt x="292" y="177"/>
                </a:lnTo>
                <a:lnTo>
                  <a:pt x="305" y="191"/>
                </a:lnTo>
                <a:lnTo>
                  <a:pt x="305" y="205"/>
                </a:lnTo>
                <a:lnTo>
                  <a:pt x="356" y="205"/>
                </a:lnTo>
                <a:lnTo>
                  <a:pt x="369" y="220"/>
                </a:lnTo>
                <a:lnTo>
                  <a:pt x="369" y="246"/>
                </a:lnTo>
                <a:lnTo>
                  <a:pt x="318" y="287"/>
                </a:lnTo>
                <a:lnTo>
                  <a:pt x="254" y="329"/>
                </a:lnTo>
                <a:lnTo>
                  <a:pt x="228" y="342"/>
                </a:lnTo>
                <a:lnTo>
                  <a:pt x="165" y="329"/>
                </a:lnTo>
                <a:lnTo>
                  <a:pt x="152" y="342"/>
                </a:lnTo>
                <a:lnTo>
                  <a:pt x="126" y="301"/>
                </a:lnTo>
                <a:lnTo>
                  <a:pt x="101" y="260"/>
                </a:lnTo>
                <a:lnTo>
                  <a:pt x="88" y="232"/>
                </a:lnTo>
                <a:lnTo>
                  <a:pt x="88" y="220"/>
                </a:lnTo>
                <a:lnTo>
                  <a:pt x="63" y="191"/>
                </a:lnTo>
                <a:lnTo>
                  <a:pt x="50" y="191"/>
                </a:lnTo>
                <a:lnTo>
                  <a:pt x="37" y="177"/>
                </a:lnTo>
                <a:lnTo>
                  <a:pt x="37" y="165"/>
                </a:lnTo>
                <a:lnTo>
                  <a:pt x="0" y="96"/>
                </a:lnTo>
                <a:lnTo>
                  <a:pt x="0" y="82"/>
                </a:lnTo>
                <a:lnTo>
                  <a:pt x="50" y="68"/>
                </a:lnTo>
                <a:lnTo>
                  <a:pt x="50" y="41"/>
                </a:lnTo>
                <a:lnTo>
                  <a:pt x="37" y="27"/>
                </a:lnTo>
                <a:lnTo>
                  <a:pt x="50" y="0"/>
                </a:lnTo>
                <a:lnTo>
                  <a:pt x="75" y="13"/>
                </a:lnTo>
                <a:lnTo>
                  <a:pt x="139" y="41"/>
                </a:lnTo>
                <a:lnTo>
                  <a:pt x="139" y="55"/>
                </a:lnTo>
                <a:lnTo>
                  <a:pt x="152" y="55"/>
                </a:lnTo>
                <a:lnTo>
                  <a:pt x="165" y="68"/>
                </a:lnTo>
                <a:lnTo>
                  <a:pt x="190" y="82"/>
                </a:lnTo>
                <a:lnTo>
                  <a:pt x="203" y="96"/>
                </a:lnTo>
                <a:lnTo>
                  <a:pt x="228" y="96"/>
                </a:lnTo>
                <a:lnTo>
                  <a:pt x="228" y="82"/>
                </a:lnTo>
                <a:lnTo>
                  <a:pt x="254" y="96"/>
                </a:lnTo>
                <a:lnTo>
                  <a:pt x="279" y="177"/>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95" name="Freeform 11"/>
          <p:cNvSpPr>
            <a:spLocks/>
          </p:cNvSpPr>
          <p:nvPr/>
        </p:nvSpPr>
        <p:spPr bwMode="auto">
          <a:xfrm>
            <a:off x="2200275" y="3723363"/>
            <a:ext cx="1008063" cy="1028700"/>
          </a:xfrm>
          <a:custGeom>
            <a:avLst/>
            <a:gdLst>
              <a:gd name="T0" fmla="*/ 619858 w 689"/>
              <a:gd name="T1" fmla="*/ 638503 h 812"/>
              <a:gd name="T2" fmla="*/ 655027 w 689"/>
              <a:gd name="T3" fmla="*/ 610632 h 812"/>
              <a:gd name="T4" fmla="*/ 775189 w 689"/>
              <a:gd name="T5" fmla="*/ 582761 h 812"/>
              <a:gd name="T6" fmla="*/ 808892 w 689"/>
              <a:gd name="T7" fmla="*/ 528286 h 812"/>
              <a:gd name="T8" fmla="*/ 826477 w 689"/>
              <a:gd name="T9" fmla="*/ 487746 h 812"/>
              <a:gd name="T10" fmla="*/ 826477 w 689"/>
              <a:gd name="T11" fmla="*/ 387663 h 812"/>
              <a:gd name="T12" fmla="*/ 912935 w 689"/>
              <a:gd name="T13" fmla="*/ 277445 h 812"/>
              <a:gd name="T14" fmla="*/ 895350 w 689"/>
              <a:gd name="T15" fmla="*/ 222969 h 812"/>
              <a:gd name="T16" fmla="*/ 792773 w 689"/>
              <a:gd name="T17" fmla="*/ 167227 h 812"/>
              <a:gd name="T18" fmla="*/ 706315 w 689"/>
              <a:gd name="T19" fmla="*/ 167227 h 812"/>
              <a:gd name="T20" fmla="*/ 688731 w 689"/>
              <a:gd name="T21" fmla="*/ 139356 h 812"/>
              <a:gd name="T22" fmla="*/ 568569 w 689"/>
              <a:gd name="T23" fmla="*/ 153291 h 812"/>
              <a:gd name="T24" fmla="*/ 550985 w 689"/>
              <a:gd name="T25" fmla="*/ 125420 h 812"/>
              <a:gd name="T26" fmla="*/ 533400 w 689"/>
              <a:gd name="T27" fmla="*/ 111485 h 812"/>
              <a:gd name="T28" fmla="*/ 533400 w 689"/>
              <a:gd name="T29" fmla="*/ 69678 h 812"/>
              <a:gd name="T30" fmla="*/ 499696 w 689"/>
              <a:gd name="T31" fmla="*/ 69678 h 812"/>
              <a:gd name="T32" fmla="*/ 464527 w 689"/>
              <a:gd name="T33" fmla="*/ 69678 h 812"/>
              <a:gd name="T34" fmla="*/ 413238 w 689"/>
              <a:gd name="T35" fmla="*/ 69678 h 812"/>
              <a:gd name="T36" fmla="*/ 344365 w 689"/>
              <a:gd name="T37" fmla="*/ 97549 h 812"/>
              <a:gd name="T38" fmla="*/ 326781 w 689"/>
              <a:gd name="T39" fmla="*/ 55742 h 812"/>
              <a:gd name="T40" fmla="*/ 293077 w 689"/>
              <a:gd name="T41" fmla="*/ 27871 h 812"/>
              <a:gd name="T42" fmla="*/ 206619 w 689"/>
              <a:gd name="T43" fmla="*/ 27871 h 812"/>
              <a:gd name="T44" fmla="*/ 224204 w 689"/>
              <a:gd name="T45" fmla="*/ 83614 h 812"/>
              <a:gd name="T46" fmla="*/ 155331 w 689"/>
              <a:gd name="T47" fmla="*/ 83614 h 812"/>
              <a:gd name="T48" fmla="*/ 120162 w 689"/>
              <a:gd name="T49" fmla="*/ 69678 h 812"/>
              <a:gd name="T50" fmla="*/ 86458 w 689"/>
              <a:gd name="T51" fmla="*/ 83614 h 812"/>
              <a:gd name="T52" fmla="*/ 104042 w 689"/>
              <a:gd name="T53" fmla="*/ 97549 h 812"/>
              <a:gd name="T54" fmla="*/ 104042 w 689"/>
              <a:gd name="T55" fmla="*/ 125420 h 812"/>
              <a:gd name="T56" fmla="*/ 86458 w 689"/>
              <a:gd name="T57" fmla="*/ 195098 h 812"/>
              <a:gd name="T58" fmla="*/ 17585 w 689"/>
              <a:gd name="T59" fmla="*/ 222969 h 812"/>
              <a:gd name="T60" fmla="*/ 0 w 689"/>
              <a:gd name="T61" fmla="*/ 292647 h 812"/>
              <a:gd name="T62" fmla="*/ 51288 w 689"/>
              <a:gd name="T63" fmla="*/ 320519 h 812"/>
              <a:gd name="T64" fmla="*/ 104042 w 689"/>
              <a:gd name="T65" fmla="*/ 348390 h 812"/>
              <a:gd name="T66" fmla="*/ 137746 w 689"/>
              <a:gd name="T67" fmla="*/ 348390 h 812"/>
              <a:gd name="T68" fmla="*/ 172915 w 689"/>
              <a:gd name="T69" fmla="*/ 320519 h 812"/>
              <a:gd name="T70" fmla="*/ 206619 w 689"/>
              <a:gd name="T71" fmla="*/ 362325 h 812"/>
              <a:gd name="T72" fmla="*/ 257908 w 689"/>
              <a:gd name="T73" fmla="*/ 376261 h 812"/>
              <a:gd name="T74" fmla="*/ 326781 w 689"/>
              <a:gd name="T75" fmla="*/ 443405 h 812"/>
              <a:gd name="T76" fmla="*/ 395654 w 689"/>
              <a:gd name="T77" fmla="*/ 487746 h 812"/>
              <a:gd name="T78" fmla="*/ 395654 w 689"/>
              <a:gd name="T79" fmla="*/ 568825 h 812"/>
              <a:gd name="T80" fmla="*/ 448408 w 689"/>
              <a:gd name="T81" fmla="*/ 568825 h 812"/>
              <a:gd name="T82" fmla="*/ 448408 w 689"/>
              <a:gd name="T83" fmla="*/ 597964 h 812"/>
              <a:gd name="T84" fmla="*/ 482112 w 689"/>
              <a:gd name="T85" fmla="*/ 638503 h 812"/>
              <a:gd name="T86" fmla="*/ 499696 w 689"/>
              <a:gd name="T87" fmla="*/ 680310 h 812"/>
              <a:gd name="T88" fmla="*/ 464527 w 689"/>
              <a:gd name="T89" fmla="*/ 763924 h 812"/>
              <a:gd name="T90" fmla="*/ 533400 w 689"/>
              <a:gd name="T91" fmla="*/ 819666 h 8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9"/>
              <a:gd name="T139" fmla="*/ 0 h 812"/>
              <a:gd name="T140" fmla="*/ 689 w 689"/>
              <a:gd name="T141" fmla="*/ 812 h 8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9" h="812">
                <a:moveTo>
                  <a:pt x="458" y="701"/>
                </a:moveTo>
                <a:lnTo>
                  <a:pt x="458" y="632"/>
                </a:lnTo>
                <a:lnTo>
                  <a:pt x="471" y="632"/>
                </a:lnTo>
                <a:lnTo>
                  <a:pt x="484" y="604"/>
                </a:lnTo>
                <a:lnTo>
                  <a:pt x="522" y="577"/>
                </a:lnTo>
                <a:lnTo>
                  <a:pt x="573" y="577"/>
                </a:lnTo>
                <a:lnTo>
                  <a:pt x="586" y="563"/>
                </a:lnTo>
                <a:lnTo>
                  <a:pt x="598" y="522"/>
                </a:lnTo>
                <a:lnTo>
                  <a:pt x="611" y="494"/>
                </a:lnTo>
                <a:lnTo>
                  <a:pt x="611" y="482"/>
                </a:lnTo>
                <a:lnTo>
                  <a:pt x="611" y="467"/>
                </a:lnTo>
                <a:lnTo>
                  <a:pt x="611" y="384"/>
                </a:lnTo>
                <a:lnTo>
                  <a:pt x="649" y="317"/>
                </a:lnTo>
                <a:lnTo>
                  <a:pt x="675" y="275"/>
                </a:lnTo>
                <a:lnTo>
                  <a:pt x="688" y="248"/>
                </a:lnTo>
                <a:lnTo>
                  <a:pt x="662" y="220"/>
                </a:lnTo>
                <a:lnTo>
                  <a:pt x="611" y="179"/>
                </a:lnTo>
                <a:lnTo>
                  <a:pt x="586" y="165"/>
                </a:lnTo>
                <a:lnTo>
                  <a:pt x="573" y="179"/>
                </a:lnTo>
                <a:lnTo>
                  <a:pt x="522" y="165"/>
                </a:lnTo>
                <a:lnTo>
                  <a:pt x="509" y="152"/>
                </a:lnTo>
                <a:lnTo>
                  <a:pt x="509" y="138"/>
                </a:lnTo>
                <a:lnTo>
                  <a:pt x="458" y="124"/>
                </a:lnTo>
                <a:lnTo>
                  <a:pt x="420" y="152"/>
                </a:lnTo>
                <a:lnTo>
                  <a:pt x="433" y="124"/>
                </a:lnTo>
                <a:lnTo>
                  <a:pt x="407" y="124"/>
                </a:lnTo>
                <a:lnTo>
                  <a:pt x="394" y="124"/>
                </a:lnTo>
                <a:lnTo>
                  <a:pt x="394" y="110"/>
                </a:lnTo>
                <a:lnTo>
                  <a:pt x="407" y="83"/>
                </a:lnTo>
                <a:lnTo>
                  <a:pt x="394" y="69"/>
                </a:lnTo>
                <a:lnTo>
                  <a:pt x="394" y="28"/>
                </a:lnTo>
                <a:lnTo>
                  <a:pt x="369" y="69"/>
                </a:lnTo>
                <a:lnTo>
                  <a:pt x="356" y="69"/>
                </a:lnTo>
                <a:lnTo>
                  <a:pt x="343" y="69"/>
                </a:lnTo>
                <a:lnTo>
                  <a:pt x="319" y="55"/>
                </a:lnTo>
                <a:lnTo>
                  <a:pt x="305" y="69"/>
                </a:lnTo>
                <a:lnTo>
                  <a:pt x="292" y="69"/>
                </a:lnTo>
                <a:lnTo>
                  <a:pt x="255" y="97"/>
                </a:lnTo>
                <a:lnTo>
                  <a:pt x="242" y="69"/>
                </a:lnTo>
                <a:lnTo>
                  <a:pt x="242" y="55"/>
                </a:lnTo>
                <a:lnTo>
                  <a:pt x="230" y="0"/>
                </a:lnTo>
                <a:lnTo>
                  <a:pt x="217" y="28"/>
                </a:lnTo>
                <a:lnTo>
                  <a:pt x="191" y="28"/>
                </a:lnTo>
                <a:lnTo>
                  <a:pt x="153" y="28"/>
                </a:lnTo>
                <a:lnTo>
                  <a:pt x="166" y="55"/>
                </a:lnTo>
                <a:lnTo>
                  <a:pt x="166" y="83"/>
                </a:lnTo>
                <a:lnTo>
                  <a:pt x="128" y="83"/>
                </a:lnTo>
                <a:lnTo>
                  <a:pt x="115" y="83"/>
                </a:lnTo>
                <a:lnTo>
                  <a:pt x="102" y="69"/>
                </a:lnTo>
                <a:lnTo>
                  <a:pt x="89" y="69"/>
                </a:lnTo>
                <a:lnTo>
                  <a:pt x="89" y="83"/>
                </a:lnTo>
                <a:lnTo>
                  <a:pt x="64" y="83"/>
                </a:lnTo>
                <a:lnTo>
                  <a:pt x="64" y="97"/>
                </a:lnTo>
                <a:lnTo>
                  <a:pt x="77" y="97"/>
                </a:lnTo>
                <a:lnTo>
                  <a:pt x="64" y="110"/>
                </a:lnTo>
                <a:lnTo>
                  <a:pt x="77" y="124"/>
                </a:lnTo>
                <a:lnTo>
                  <a:pt x="64" y="152"/>
                </a:lnTo>
                <a:lnTo>
                  <a:pt x="64" y="193"/>
                </a:lnTo>
                <a:lnTo>
                  <a:pt x="38" y="193"/>
                </a:lnTo>
                <a:lnTo>
                  <a:pt x="13" y="220"/>
                </a:lnTo>
                <a:lnTo>
                  <a:pt x="0" y="262"/>
                </a:lnTo>
                <a:lnTo>
                  <a:pt x="0" y="289"/>
                </a:lnTo>
                <a:lnTo>
                  <a:pt x="26" y="317"/>
                </a:lnTo>
                <a:lnTo>
                  <a:pt x="38" y="317"/>
                </a:lnTo>
                <a:lnTo>
                  <a:pt x="51" y="329"/>
                </a:lnTo>
                <a:lnTo>
                  <a:pt x="77" y="344"/>
                </a:lnTo>
                <a:lnTo>
                  <a:pt x="89" y="329"/>
                </a:lnTo>
                <a:lnTo>
                  <a:pt x="102" y="344"/>
                </a:lnTo>
                <a:lnTo>
                  <a:pt x="115" y="329"/>
                </a:lnTo>
                <a:lnTo>
                  <a:pt x="128" y="317"/>
                </a:lnTo>
                <a:lnTo>
                  <a:pt x="153" y="317"/>
                </a:lnTo>
                <a:lnTo>
                  <a:pt x="153" y="358"/>
                </a:lnTo>
                <a:lnTo>
                  <a:pt x="166" y="372"/>
                </a:lnTo>
                <a:lnTo>
                  <a:pt x="191" y="372"/>
                </a:lnTo>
                <a:lnTo>
                  <a:pt x="217" y="398"/>
                </a:lnTo>
                <a:lnTo>
                  <a:pt x="242" y="439"/>
                </a:lnTo>
                <a:lnTo>
                  <a:pt x="268" y="453"/>
                </a:lnTo>
                <a:lnTo>
                  <a:pt x="292" y="482"/>
                </a:lnTo>
                <a:lnTo>
                  <a:pt x="281" y="522"/>
                </a:lnTo>
                <a:lnTo>
                  <a:pt x="292" y="563"/>
                </a:lnTo>
                <a:lnTo>
                  <a:pt x="319" y="563"/>
                </a:lnTo>
                <a:lnTo>
                  <a:pt x="332" y="563"/>
                </a:lnTo>
                <a:lnTo>
                  <a:pt x="343" y="577"/>
                </a:lnTo>
                <a:lnTo>
                  <a:pt x="332" y="591"/>
                </a:lnTo>
                <a:lnTo>
                  <a:pt x="356" y="604"/>
                </a:lnTo>
                <a:lnTo>
                  <a:pt x="356" y="632"/>
                </a:lnTo>
                <a:lnTo>
                  <a:pt x="369" y="646"/>
                </a:lnTo>
                <a:lnTo>
                  <a:pt x="369" y="673"/>
                </a:lnTo>
                <a:lnTo>
                  <a:pt x="319" y="728"/>
                </a:lnTo>
                <a:lnTo>
                  <a:pt x="343" y="756"/>
                </a:lnTo>
                <a:lnTo>
                  <a:pt x="383" y="797"/>
                </a:lnTo>
                <a:lnTo>
                  <a:pt x="394" y="811"/>
                </a:lnTo>
                <a:lnTo>
                  <a:pt x="458" y="701"/>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6" name="Freeform 12"/>
          <p:cNvSpPr>
            <a:spLocks/>
          </p:cNvSpPr>
          <p:nvPr/>
        </p:nvSpPr>
        <p:spPr bwMode="auto">
          <a:xfrm>
            <a:off x="6956425" y="4209138"/>
            <a:ext cx="1016000" cy="944563"/>
          </a:xfrm>
          <a:custGeom>
            <a:avLst/>
            <a:gdLst>
              <a:gd name="T0" fmla="*/ 728646 w 693"/>
              <a:gd name="T1" fmla="*/ 125519 h 745"/>
              <a:gd name="T2" fmla="*/ 642147 w 693"/>
              <a:gd name="T3" fmla="*/ 111573 h 745"/>
              <a:gd name="T4" fmla="*/ 608427 w 693"/>
              <a:gd name="T5" fmla="*/ 69733 h 745"/>
              <a:gd name="T6" fmla="*/ 642147 w 693"/>
              <a:gd name="T7" fmla="*/ 43108 h 745"/>
              <a:gd name="T8" fmla="*/ 624554 w 693"/>
              <a:gd name="T9" fmla="*/ 43108 h 745"/>
              <a:gd name="T10" fmla="*/ 521928 w 693"/>
              <a:gd name="T11" fmla="*/ 13947 h 745"/>
              <a:gd name="T12" fmla="*/ 504335 w 693"/>
              <a:gd name="T13" fmla="*/ 27893 h 745"/>
              <a:gd name="T14" fmla="*/ 451556 w 693"/>
              <a:gd name="T15" fmla="*/ 83679 h 745"/>
              <a:gd name="T16" fmla="*/ 416369 w 693"/>
              <a:gd name="T17" fmla="*/ 97626 h 745"/>
              <a:gd name="T18" fmla="*/ 398776 w 693"/>
              <a:gd name="T19" fmla="*/ 55786 h 745"/>
              <a:gd name="T20" fmla="*/ 294684 w 693"/>
              <a:gd name="T21" fmla="*/ 111573 h 745"/>
              <a:gd name="T22" fmla="*/ 294684 w 693"/>
              <a:gd name="T23" fmla="*/ 111573 h 745"/>
              <a:gd name="T24" fmla="*/ 260964 w 693"/>
              <a:gd name="T25" fmla="*/ 153412 h 745"/>
              <a:gd name="T26" fmla="*/ 243371 w 693"/>
              <a:gd name="T27" fmla="*/ 181305 h 745"/>
              <a:gd name="T28" fmla="*/ 192058 w 693"/>
              <a:gd name="T29" fmla="*/ 210466 h 745"/>
              <a:gd name="T30" fmla="*/ 17593 w 693"/>
              <a:gd name="T31" fmla="*/ 348664 h 745"/>
              <a:gd name="T32" fmla="*/ 35186 w 693"/>
              <a:gd name="T33" fmla="*/ 489398 h 745"/>
              <a:gd name="T34" fmla="*/ 17593 w 693"/>
              <a:gd name="T35" fmla="*/ 571809 h 745"/>
              <a:gd name="T36" fmla="*/ 123152 w 693"/>
              <a:gd name="T37" fmla="*/ 545184 h 745"/>
              <a:gd name="T38" fmla="*/ 225778 w 693"/>
              <a:gd name="T39" fmla="*/ 529970 h 745"/>
              <a:gd name="T40" fmla="*/ 433963 w 693"/>
              <a:gd name="T41" fmla="*/ 529970 h 745"/>
              <a:gd name="T42" fmla="*/ 521928 w 693"/>
              <a:gd name="T43" fmla="*/ 571809 h 745"/>
              <a:gd name="T44" fmla="*/ 521928 w 693"/>
              <a:gd name="T45" fmla="*/ 613649 h 745"/>
              <a:gd name="T46" fmla="*/ 590834 w 693"/>
              <a:gd name="T47" fmla="*/ 725222 h 745"/>
              <a:gd name="T48" fmla="*/ 659740 w 693"/>
              <a:gd name="T49" fmla="*/ 753115 h 745"/>
              <a:gd name="T50" fmla="*/ 728646 w 693"/>
              <a:gd name="T51" fmla="*/ 739168 h 745"/>
              <a:gd name="T52" fmla="*/ 816612 w 693"/>
              <a:gd name="T53" fmla="*/ 627595 h 745"/>
              <a:gd name="T54" fmla="*/ 885518 w 693"/>
              <a:gd name="T55" fmla="*/ 557863 h 745"/>
              <a:gd name="T56" fmla="*/ 919238 w 693"/>
              <a:gd name="T57" fmla="*/ 460237 h 745"/>
              <a:gd name="T58" fmla="*/ 901645 w 693"/>
              <a:gd name="T59" fmla="*/ 348664 h 745"/>
              <a:gd name="T60" fmla="*/ 885518 w 693"/>
              <a:gd name="T61" fmla="*/ 308092 h 745"/>
              <a:gd name="T62" fmla="*/ 832739 w 693"/>
              <a:gd name="T63" fmla="*/ 210466 h 745"/>
              <a:gd name="T64" fmla="*/ 799019 w 693"/>
              <a:gd name="T65" fmla="*/ 83679 h 7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3"/>
              <a:gd name="T100" fmla="*/ 0 h 745"/>
              <a:gd name="T101" fmla="*/ 693 w 693"/>
              <a:gd name="T102" fmla="*/ 745 h 7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3" h="745">
                <a:moveTo>
                  <a:pt x="563" y="0"/>
                </a:moveTo>
                <a:lnTo>
                  <a:pt x="538" y="124"/>
                </a:lnTo>
                <a:lnTo>
                  <a:pt x="512" y="165"/>
                </a:lnTo>
                <a:lnTo>
                  <a:pt x="474" y="110"/>
                </a:lnTo>
                <a:lnTo>
                  <a:pt x="449" y="97"/>
                </a:lnTo>
                <a:lnTo>
                  <a:pt x="449" y="69"/>
                </a:lnTo>
                <a:lnTo>
                  <a:pt x="461" y="69"/>
                </a:lnTo>
                <a:lnTo>
                  <a:pt x="474" y="42"/>
                </a:lnTo>
                <a:lnTo>
                  <a:pt x="474" y="28"/>
                </a:lnTo>
                <a:lnTo>
                  <a:pt x="461" y="42"/>
                </a:lnTo>
                <a:lnTo>
                  <a:pt x="410" y="14"/>
                </a:lnTo>
                <a:lnTo>
                  <a:pt x="385" y="14"/>
                </a:lnTo>
                <a:lnTo>
                  <a:pt x="385" y="28"/>
                </a:lnTo>
                <a:lnTo>
                  <a:pt x="372" y="28"/>
                </a:lnTo>
                <a:lnTo>
                  <a:pt x="334" y="69"/>
                </a:lnTo>
                <a:lnTo>
                  <a:pt x="334" y="83"/>
                </a:lnTo>
                <a:lnTo>
                  <a:pt x="320" y="83"/>
                </a:lnTo>
                <a:lnTo>
                  <a:pt x="307" y="97"/>
                </a:lnTo>
                <a:lnTo>
                  <a:pt x="307" y="69"/>
                </a:lnTo>
                <a:lnTo>
                  <a:pt x="295" y="55"/>
                </a:lnTo>
                <a:lnTo>
                  <a:pt x="269" y="83"/>
                </a:lnTo>
                <a:lnTo>
                  <a:pt x="218" y="110"/>
                </a:lnTo>
                <a:lnTo>
                  <a:pt x="218" y="138"/>
                </a:lnTo>
                <a:lnTo>
                  <a:pt x="218" y="110"/>
                </a:lnTo>
                <a:lnTo>
                  <a:pt x="193" y="124"/>
                </a:lnTo>
                <a:lnTo>
                  <a:pt x="193" y="152"/>
                </a:lnTo>
                <a:lnTo>
                  <a:pt x="180" y="165"/>
                </a:lnTo>
                <a:lnTo>
                  <a:pt x="180" y="179"/>
                </a:lnTo>
                <a:lnTo>
                  <a:pt x="154" y="208"/>
                </a:lnTo>
                <a:lnTo>
                  <a:pt x="142" y="208"/>
                </a:lnTo>
                <a:lnTo>
                  <a:pt x="26" y="234"/>
                </a:lnTo>
                <a:lnTo>
                  <a:pt x="13" y="344"/>
                </a:lnTo>
                <a:lnTo>
                  <a:pt x="26" y="414"/>
                </a:lnTo>
                <a:lnTo>
                  <a:pt x="26" y="483"/>
                </a:lnTo>
                <a:lnTo>
                  <a:pt x="0" y="524"/>
                </a:lnTo>
                <a:lnTo>
                  <a:pt x="13" y="565"/>
                </a:lnTo>
                <a:lnTo>
                  <a:pt x="51" y="565"/>
                </a:lnTo>
                <a:lnTo>
                  <a:pt x="91" y="538"/>
                </a:lnTo>
                <a:lnTo>
                  <a:pt x="154" y="551"/>
                </a:lnTo>
                <a:lnTo>
                  <a:pt x="167" y="524"/>
                </a:lnTo>
                <a:lnTo>
                  <a:pt x="269" y="496"/>
                </a:lnTo>
                <a:lnTo>
                  <a:pt x="320" y="524"/>
                </a:lnTo>
                <a:lnTo>
                  <a:pt x="334" y="606"/>
                </a:lnTo>
                <a:lnTo>
                  <a:pt x="385" y="565"/>
                </a:lnTo>
                <a:lnTo>
                  <a:pt x="358" y="620"/>
                </a:lnTo>
                <a:lnTo>
                  <a:pt x="385" y="606"/>
                </a:lnTo>
                <a:lnTo>
                  <a:pt x="385" y="675"/>
                </a:lnTo>
                <a:lnTo>
                  <a:pt x="436" y="716"/>
                </a:lnTo>
                <a:lnTo>
                  <a:pt x="461" y="716"/>
                </a:lnTo>
                <a:lnTo>
                  <a:pt x="487" y="744"/>
                </a:lnTo>
                <a:lnTo>
                  <a:pt x="512" y="730"/>
                </a:lnTo>
                <a:lnTo>
                  <a:pt x="538" y="730"/>
                </a:lnTo>
                <a:lnTo>
                  <a:pt x="563" y="703"/>
                </a:lnTo>
                <a:lnTo>
                  <a:pt x="603" y="620"/>
                </a:lnTo>
                <a:lnTo>
                  <a:pt x="628" y="593"/>
                </a:lnTo>
                <a:lnTo>
                  <a:pt x="654" y="551"/>
                </a:lnTo>
                <a:lnTo>
                  <a:pt x="679" y="469"/>
                </a:lnTo>
                <a:lnTo>
                  <a:pt x="679" y="455"/>
                </a:lnTo>
                <a:lnTo>
                  <a:pt x="692" y="400"/>
                </a:lnTo>
                <a:lnTo>
                  <a:pt x="666" y="344"/>
                </a:lnTo>
                <a:lnTo>
                  <a:pt x="666" y="318"/>
                </a:lnTo>
                <a:lnTo>
                  <a:pt x="654" y="304"/>
                </a:lnTo>
                <a:lnTo>
                  <a:pt x="654" y="263"/>
                </a:lnTo>
                <a:lnTo>
                  <a:pt x="615" y="208"/>
                </a:lnTo>
                <a:lnTo>
                  <a:pt x="603" y="110"/>
                </a:lnTo>
                <a:lnTo>
                  <a:pt x="590" y="83"/>
                </a:lnTo>
                <a:lnTo>
                  <a:pt x="563"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7" name="Freeform 19"/>
          <p:cNvSpPr>
            <a:spLocks/>
          </p:cNvSpPr>
          <p:nvPr/>
        </p:nvSpPr>
        <p:spPr bwMode="auto">
          <a:xfrm>
            <a:off x="1041400" y="1858051"/>
            <a:ext cx="38100" cy="53975"/>
          </a:xfrm>
          <a:custGeom>
            <a:avLst/>
            <a:gdLst>
              <a:gd name="T0" fmla="*/ 0 w 27"/>
              <a:gd name="T1" fmla="*/ 0 h 42"/>
              <a:gd name="T2" fmla="*/ 0 w 27"/>
              <a:gd name="T3" fmla="*/ 42409 h 42"/>
              <a:gd name="T4" fmla="*/ 32456 w 27"/>
              <a:gd name="T5" fmla="*/ 42409 h 42"/>
              <a:gd name="T6" fmla="*/ 32456 w 27"/>
              <a:gd name="T7" fmla="*/ 0 h 42"/>
              <a:gd name="T8" fmla="*/ 0 w 27"/>
              <a:gd name="T9" fmla="*/ 0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0" y="0"/>
                </a:moveTo>
                <a:lnTo>
                  <a:pt x="0" y="41"/>
                </a:lnTo>
                <a:lnTo>
                  <a:pt x="26" y="41"/>
                </a:lnTo>
                <a:lnTo>
                  <a:pt x="26"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8" name="Freeform 20"/>
          <p:cNvSpPr>
            <a:spLocks/>
          </p:cNvSpPr>
          <p:nvPr/>
        </p:nvSpPr>
        <p:spPr bwMode="auto">
          <a:xfrm>
            <a:off x="1041400" y="1945363"/>
            <a:ext cx="22225" cy="38100"/>
          </a:xfrm>
          <a:custGeom>
            <a:avLst/>
            <a:gdLst>
              <a:gd name="T0" fmla="*/ 14568 w 17"/>
              <a:gd name="T1" fmla="*/ 0 h 29"/>
              <a:gd name="T2" fmla="*/ 0 w 17"/>
              <a:gd name="T3" fmla="*/ 30217 h 29"/>
              <a:gd name="T4" fmla="*/ 14568 w 17"/>
              <a:gd name="T5" fmla="*/ 30217 h 29"/>
              <a:gd name="T6" fmla="*/ 14568 w 17"/>
              <a:gd name="T7" fmla="*/ 0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16" y="0"/>
                </a:moveTo>
                <a:lnTo>
                  <a:pt x="0" y="28"/>
                </a:lnTo>
                <a:lnTo>
                  <a:pt x="16" y="28"/>
                </a:lnTo>
                <a:lnTo>
                  <a:pt x="16"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99" name="Freeform 21"/>
          <p:cNvSpPr>
            <a:spLocks/>
          </p:cNvSpPr>
          <p:nvPr/>
        </p:nvSpPr>
        <p:spPr bwMode="auto">
          <a:xfrm>
            <a:off x="1041400" y="1996163"/>
            <a:ext cx="22225" cy="39688"/>
          </a:xfrm>
          <a:custGeom>
            <a:avLst/>
            <a:gdLst>
              <a:gd name="T0" fmla="*/ 0 w 17"/>
              <a:gd name="T1" fmla="*/ 0 h 31"/>
              <a:gd name="T2" fmla="*/ 14568 w 17"/>
              <a:gd name="T3" fmla="*/ 0 h 31"/>
              <a:gd name="T4" fmla="*/ 14568 w 17"/>
              <a:gd name="T5" fmla="*/ 30726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16" y="0"/>
                </a:lnTo>
                <a:lnTo>
                  <a:pt x="16" y="3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0" name="Freeform 22"/>
          <p:cNvSpPr>
            <a:spLocks/>
          </p:cNvSpPr>
          <p:nvPr/>
        </p:nvSpPr>
        <p:spPr bwMode="auto">
          <a:xfrm>
            <a:off x="1997075" y="3861476"/>
            <a:ext cx="333375" cy="488950"/>
          </a:xfrm>
          <a:custGeom>
            <a:avLst/>
            <a:gdLst>
              <a:gd name="T0" fmla="*/ 105 w 231"/>
              <a:gd name="T1" fmla="*/ 0 h 386"/>
              <a:gd name="T2" fmla="*/ 105 w 231"/>
              <a:gd name="T3" fmla="*/ 11 h 386"/>
              <a:gd name="T4" fmla="*/ 105 w 231"/>
              <a:gd name="T5" fmla="*/ 34 h 386"/>
              <a:gd name="T6" fmla="*/ 46 w 231"/>
              <a:gd name="T7" fmla="*/ 66 h 386"/>
              <a:gd name="T8" fmla="*/ 23 w 231"/>
              <a:gd name="T9" fmla="*/ 88 h 386"/>
              <a:gd name="T10" fmla="*/ 12 w 231"/>
              <a:gd name="T11" fmla="*/ 66 h 386"/>
              <a:gd name="T12" fmla="*/ 0 w 231"/>
              <a:gd name="T13" fmla="*/ 77 h 386"/>
              <a:gd name="T14" fmla="*/ 12 w 231"/>
              <a:gd name="T15" fmla="*/ 55 h 386"/>
              <a:gd name="T16" fmla="*/ 0 w 231"/>
              <a:gd name="T17" fmla="*/ 66 h 386"/>
              <a:gd name="T18" fmla="*/ 0 w 231"/>
              <a:gd name="T19" fmla="*/ 99 h 386"/>
              <a:gd name="T20" fmla="*/ 23 w 231"/>
              <a:gd name="T21" fmla="*/ 121 h 386"/>
              <a:gd name="T22" fmla="*/ 46 w 231"/>
              <a:gd name="T23" fmla="*/ 165 h 386"/>
              <a:gd name="T24" fmla="*/ 81 w 231"/>
              <a:gd name="T25" fmla="*/ 231 h 386"/>
              <a:gd name="T26" fmla="*/ 81 w 231"/>
              <a:gd name="T27" fmla="*/ 242 h 386"/>
              <a:gd name="T28" fmla="*/ 128 w 231"/>
              <a:gd name="T29" fmla="*/ 274 h 386"/>
              <a:gd name="T30" fmla="*/ 152 w 231"/>
              <a:gd name="T31" fmla="*/ 274 h 386"/>
              <a:gd name="T32" fmla="*/ 163 w 231"/>
              <a:gd name="T33" fmla="*/ 297 h 386"/>
              <a:gd name="T34" fmla="*/ 175 w 231"/>
              <a:gd name="T35" fmla="*/ 307 h 386"/>
              <a:gd name="T36" fmla="*/ 186 w 231"/>
              <a:gd name="T37" fmla="*/ 307 h 386"/>
              <a:gd name="T38" fmla="*/ 198 w 231"/>
              <a:gd name="T39" fmla="*/ 297 h 386"/>
              <a:gd name="T40" fmla="*/ 209 w 231"/>
              <a:gd name="T41" fmla="*/ 297 h 386"/>
              <a:gd name="T42" fmla="*/ 209 w 231"/>
              <a:gd name="T43" fmla="*/ 286 h 386"/>
              <a:gd name="T44" fmla="*/ 209 w 231"/>
              <a:gd name="T45" fmla="*/ 274 h 386"/>
              <a:gd name="T46" fmla="*/ 198 w 231"/>
              <a:gd name="T47" fmla="*/ 263 h 386"/>
              <a:gd name="T48" fmla="*/ 209 w 231"/>
              <a:gd name="T49" fmla="*/ 263 h 386"/>
              <a:gd name="T50" fmla="*/ 209 w 231"/>
              <a:gd name="T51" fmla="*/ 242 h 386"/>
              <a:gd name="T52" fmla="*/ 198 w 231"/>
              <a:gd name="T53" fmla="*/ 231 h 386"/>
              <a:gd name="T54" fmla="*/ 209 w 231"/>
              <a:gd name="T55" fmla="*/ 209 h 386"/>
              <a:gd name="T56" fmla="*/ 198 w 231"/>
              <a:gd name="T57" fmla="*/ 187 h 386"/>
              <a:gd name="T58" fmla="*/ 175 w 231"/>
              <a:gd name="T59" fmla="*/ 176 h 386"/>
              <a:gd name="T60" fmla="*/ 163 w 231"/>
              <a:gd name="T61" fmla="*/ 165 h 386"/>
              <a:gd name="T62" fmla="*/ 152 w 231"/>
              <a:gd name="T63" fmla="*/ 165 h 386"/>
              <a:gd name="T64" fmla="*/ 128 w 231"/>
              <a:gd name="T65" fmla="*/ 143 h 386"/>
              <a:gd name="T66" fmla="*/ 128 w 231"/>
              <a:gd name="T67" fmla="*/ 121 h 386"/>
              <a:gd name="T68" fmla="*/ 140 w 231"/>
              <a:gd name="T69" fmla="*/ 88 h 386"/>
              <a:gd name="T70" fmla="*/ 163 w 231"/>
              <a:gd name="T71" fmla="*/ 66 h 386"/>
              <a:gd name="T72" fmla="*/ 186 w 231"/>
              <a:gd name="T73" fmla="*/ 66 h 386"/>
              <a:gd name="T74" fmla="*/ 175 w 231"/>
              <a:gd name="T75" fmla="*/ 44 h 386"/>
              <a:gd name="T76" fmla="*/ 152 w 231"/>
              <a:gd name="T77" fmla="*/ 34 h 386"/>
              <a:gd name="T78" fmla="*/ 128 w 231"/>
              <a:gd name="T79" fmla="*/ 22 h 386"/>
              <a:gd name="T80" fmla="*/ 115 w 231"/>
              <a:gd name="T81" fmla="*/ 0 h 386"/>
              <a:gd name="T82" fmla="*/ 105 w 231"/>
              <a:gd name="T83" fmla="*/ 0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
              <a:gd name="T127" fmla="*/ 0 h 386"/>
              <a:gd name="T128" fmla="*/ 231 w 231"/>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 h="386">
                <a:moveTo>
                  <a:pt x="116" y="0"/>
                </a:moveTo>
                <a:lnTo>
                  <a:pt x="116" y="14"/>
                </a:lnTo>
                <a:lnTo>
                  <a:pt x="116" y="42"/>
                </a:lnTo>
                <a:lnTo>
                  <a:pt x="51" y="83"/>
                </a:lnTo>
                <a:lnTo>
                  <a:pt x="25" y="110"/>
                </a:lnTo>
                <a:lnTo>
                  <a:pt x="13" y="83"/>
                </a:lnTo>
                <a:lnTo>
                  <a:pt x="0" y="97"/>
                </a:lnTo>
                <a:lnTo>
                  <a:pt x="13" y="69"/>
                </a:lnTo>
                <a:lnTo>
                  <a:pt x="0" y="83"/>
                </a:lnTo>
                <a:lnTo>
                  <a:pt x="0" y="124"/>
                </a:lnTo>
                <a:lnTo>
                  <a:pt x="25" y="152"/>
                </a:lnTo>
                <a:lnTo>
                  <a:pt x="51" y="207"/>
                </a:lnTo>
                <a:lnTo>
                  <a:pt x="89" y="289"/>
                </a:lnTo>
                <a:lnTo>
                  <a:pt x="89" y="303"/>
                </a:lnTo>
                <a:lnTo>
                  <a:pt x="141" y="344"/>
                </a:lnTo>
                <a:lnTo>
                  <a:pt x="167" y="344"/>
                </a:lnTo>
                <a:lnTo>
                  <a:pt x="179" y="372"/>
                </a:lnTo>
                <a:lnTo>
                  <a:pt x="192" y="385"/>
                </a:lnTo>
                <a:lnTo>
                  <a:pt x="205" y="385"/>
                </a:lnTo>
                <a:lnTo>
                  <a:pt x="218" y="372"/>
                </a:lnTo>
                <a:lnTo>
                  <a:pt x="230" y="372"/>
                </a:lnTo>
                <a:lnTo>
                  <a:pt x="230" y="358"/>
                </a:lnTo>
                <a:lnTo>
                  <a:pt x="230" y="344"/>
                </a:lnTo>
                <a:lnTo>
                  <a:pt x="218" y="330"/>
                </a:lnTo>
                <a:lnTo>
                  <a:pt x="230" y="330"/>
                </a:lnTo>
                <a:lnTo>
                  <a:pt x="230" y="303"/>
                </a:lnTo>
                <a:lnTo>
                  <a:pt x="218" y="289"/>
                </a:lnTo>
                <a:lnTo>
                  <a:pt x="230" y="262"/>
                </a:lnTo>
                <a:lnTo>
                  <a:pt x="218" y="234"/>
                </a:lnTo>
                <a:lnTo>
                  <a:pt x="192" y="220"/>
                </a:lnTo>
                <a:lnTo>
                  <a:pt x="179" y="207"/>
                </a:lnTo>
                <a:lnTo>
                  <a:pt x="167" y="207"/>
                </a:lnTo>
                <a:lnTo>
                  <a:pt x="141" y="179"/>
                </a:lnTo>
                <a:lnTo>
                  <a:pt x="141" y="152"/>
                </a:lnTo>
                <a:lnTo>
                  <a:pt x="154" y="110"/>
                </a:lnTo>
                <a:lnTo>
                  <a:pt x="179" y="83"/>
                </a:lnTo>
                <a:lnTo>
                  <a:pt x="205" y="83"/>
                </a:lnTo>
                <a:lnTo>
                  <a:pt x="192" y="55"/>
                </a:lnTo>
                <a:lnTo>
                  <a:pt x="167" y="42"/>
                </a:lnTo>
                <a:lnTo>
                  <a:pt x="141" y="28"/>
                </a:lnTo>
                <a:lnTo>
                  <a:pt x="127" y="0"/>
                </a:lnTo>
                <a:lnTo>
                  <a:pt x="116" y="0"/>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1" name="Freeform 23" descr="Light downward diagonal"/>
          <p:cNvSpPr>
            <a:spLocks/>
          </p:cNvSpPr>
          <p:nvPr/>
        </p:nvSpPr>
        <p:spPr bwMode="auto">
          <a:xfrm>
            <a:off x="1997075" y="3828138"/>
            <a:ext cx="163513" cy="173038"/>
          </a:xfrm>
          <a:custGeom>
            <a:avLst/>
            <a:gdLst>
              <a:gd name="T0" fmla="*/ 17062 w 115"/>
              <a:gd name="T1" fmla="*/ 13894 h 137"/>
              <a:gd name="T2" fmla="*/ 0 w 115"/>
              <a:gd name="T3" fmla="*/ 55574 h 137"/>
              <a:gd name="T4" fmla="*/ 0 w 115"/>
              <a:gd name="T5" fmla="*/ 80835 h 137"/>
              <a:gd name="T6" fmla="*/ 17062 w 115"/>
              <a:gd name="T7" fmla="*/ 80835 h 137"/>
              <a:gd name="T8" fmla="*/ 31281 w 115"/>
              <a:gd name="T9" fmla="*/ 95992 h 137"/>
              <a:gd name="T10" fmla="*/ 17062 w 115"/>
              <a:gd name="T11" fmla="*/ 95992 h 137"/>
              <a:gd name="T12" fmla="*/ 0 w 115"/>
              <a:gd name="T13" fmla="*/ 123779 h 137"/>
              <a:gd name="T14" fmla="*/ 17062 w 115"/>
              <a:gd name="T15" fmla="*/ 109885 h 137"/>
              <a:gd name="T16" fmla="*/ 31281 w 115"/>
              <a:gd name="T17" fmla="*/ 136409 h 137"/>
              <a:gd name="T18" fmla="*/ 65405 w 115"/>
              <a:gd name="T19" fmla="*/ 109885 h 137"/>
              <a:gd name="T20" fmla="*/ 145029 w 115"/>
              <a:gd name="T21" fmla="*/ 69468 h 137"/>
              <a:gd name="T22" fmla="*/ 145029 w 115"/>
              <a:gd name="T23" fmla="*/ 41681 h 137"/>
              <a:gd name="T24" fmla="*/ 145029 w 115"/>
              <a:gd name="T25" fmla="*/ 26524 h 137"/>
              <a:gd name="T26" fmla="*/ 127967 w 115"/>
              <a:gd name="T27" fmla="*/ 13894 h 137"/>
              <a:gd name="T28" fmla="*/ 112326 w 115"/>
              <a:gd name="T29" fmla="*/ 13894 h 137"/>
              <a:gd name="T30" fmla="*/ 48343 w 115"/>
              <a:gd name="T31" fmla="*/ 0 h 137"/>
              <a:gd name="T32" fmla="*/ 17062 w 115"/>
              <a:gd name="T33" fmla="*/ 0 h 137"/>
              <a:gd name="T34" fmla="*/ 17062 w 115"/>
              <a:gd name="T35" fmla="*/ 13894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37"/>
              <a:gd name="T56" fmla="*/ 115 w 115"/>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37">
                <a:moveTo>
                  <a:pt x="13" y="14"/>
                </a:moveTo>
                <a:lnTo>
                  <a:pt x="0" y="55"/>
                </a:lnTo>
                <a:lnTo>
                  <a:pt x="0" y="81"/>
                </a:lnTo>
                <a:lnTo>
                  <a:pt x="13" y="81"/>
                </a:lnTo>
                <a:lnTo>
                  <a:pt x="25" y="95"/>
                </a:lnTo>
                <a:lnTo>
                  <a:pt x="13" y="95"/>
                </a:lnTo>
                <a:lnTo>
                  <a:pt x="0" y="123"/>
                </a:lnTo>
                <a:lnTo>
                  <a:pt x="13" y="109"/>
                </a:lnTo>
                <a:lnTo>
                  <a:pt x="25" y="136"/>
                </a:lnTo>
                <a:lnTo>
                  <a:pt x="51" y="109"/>
                </a:lnTo>
                <a:lnTo>
                  <a:pt x="114" y="69"/>
                </a:lnTo>
                <a:lnTo>
                  <a:pt x="114" y="41"/>
                </a:lnTo>
                <a:lnTo>
                  <a:pt x="114" y="27"/>
                </a:lnTo>
                <a:lnTo>
                  <a:pt x="101" y="14"/>
                </a:lnTo>
                <a:lnTo>
                  <a:pt x="88" y="14"/>
                </a:lnTo>
                <a:lnTo>
                  <a:pt x="38" y="0"/>
                </a:lnTo>
                <a:lnTo>
                  <a:pt x="13" y="0"/>
                </a:lnTo>
                <a:lnTo>
                  <a:pt x="13" y="14"/>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2" name="Freeform 24"/>
          <p:cNvSpPr>
            <a:spLocks/>
          </p:cNvSpPr>
          <p:nvPr/>
        </p:nvSpPr>
        <p:spPr bwMode="auto">
          <a:xfrm>
            <a:off x="2044700" y="3510638"/>
            <a:ext cx="320675" cy="458788"/>
          </a:xfrm>
          <a:custGeom>
            <a:avLst/>
            <a:gdLst>
              <a:gd name="T0" fmla="*/ 17564 w 218"/>
              <a:gd name="T1" fmla="*/ 225571 h 360"/>
              <a:gd name="T2" fmla="*/ 0 w 218"/>
              <a:gd name="T3" fmla="*/ 254882 h 360"/>
              <a:gd name="T4" fmla="*/ 68794 w 218"/>
              <a:gd name="T5" fmla="*/ 268901 h 360"/>
              <a:gd name="T6" fmla="*/ 86359 w 218"/>
              <a:gd name="T7" fmla="*/ 268901 h 360"/>
              <a:gd name="T8" fmla="*/ 103923 w 218"/>
              <a:gd name="T9" fmla="*/ 282919 h 360"/>
              <a:gd name="T10" fmla="*/ 120024 w 218"/>
              <a:gd name="T11" fmla="*/ 282919 h 360"/>
              <a:gd name="T12" fmla="*/ 137588 w 218"/>
              <a:gd name="T13" fmla="*/ 310956 h 360"/>
              <a:gd name="T14" fmla="*/ 172717 w 218"/>
              <a:gd name="T15" fmla="*/ 324975 h 360"/>
              <a:gd name="T16" fmla="*/ 206383 w 218"/>
              <a:gd name="T17" fmla="*/ 338993 h 360"/>
              <a:gd name="T18" fmla="*/ 223947 w 218"/>
              <a:gd name="T19" fmla="*/ 367030 h 360"/>
              <a:gd name="T20" fmla="*/ 223947 w 218"/>
              <a:gd name="T21" fmla="*/ 324975 h 360"/>
              <a:gd name="T22" fmla="*/ 241512 w 218"/>
              <a:gd name="T23" fmla="*/ 296938 h 360"/>
              <a:gd name="T24" fmla="*/ 223947 w 218"/>
              <a:gd name="T25" fmla="*/ 282919 h 360"/>
              <a:gd name="T26" fmla="*/ 241512 w 218"/>
              <a:gd name="T27" fmla="*/ 268901 h 360"/>
              <a:gd name="T28" fmla="*/ 223947 w 218"/>
              <a:gd name="T29" fmla="*/ 268901 h 360"/>
              <a:gd name="T30" fmla="*/ 223947 w 218"/>
              <a:gd name="T31" fmla="*/ 254882 h 360"/>
              <a:gd name="T32" fmla="*/ 257612 w 218"/>
              <a:gd name="T33" fmla="*/ 254882 h 360"/>
              <a:gd name="T34" fmla="*/ 257612 w 218"/>
              <a:gd name="T35" fmla="*/ 240864 h 360"/>
              <a:gd name="T36" fmla="*/ 275177 w 218"/>
              <a:gd name="T37" fmla="*/ 240864 h 360"/>
              <a:gd name="T38" fmla="*/ 292741 w 218"/>
              <a:gd name="T39" fmla="*/ 254882 h 360"/>
              <a:gd name="T40" fmla="*/ 275177 w 218"/>
              <a:gd name="T41" fmla="*/ 212827 h 360"/>
              <a:gd name="T42" fmla="*/ 275177 w 218"/>
              <a:gd name="T43" fmla="*/ 156753 h 360"/>
              <a:gd name="T44" fmla="*/ 241512 w 218"/>
              <a:gd name="T45" fmla="*/ 156753 h 360"/>
              <a:gd name="T46" fmla="*/ 172717 w 218"/>
              <a:gd name="T47" fmla="*/ 127441 h 360"/>
              <a:gd name="T48" fmla="*/ 155153 w 218"/>
              <a:gd name="T49" fmla="*/ 100678 h 360"/>
              <a:gd name="T50" fmla="*/ 137588 w 218"/>
              <a:gd name="T51" fmla="*/ 85386 h 360"/>
              <a:gd name="T52" fmla="*/ 155153 w 218"/>
              <a:gd name="T53" fmla="*/ 43330 h 360"/>
              <a:gd name="T54" fmla="*/ 188818 w 218"/>
              <a:gd name="T55" fmla="*/ 28037 h 360"/>
              <a:gd name="T56" fmla="*/ 188818 w 218"/>
              <a:gd name="T57" fmla="*/ 0 h 360"/>
              <a:gd name="T58" fmla="*/ 172717 w 218"/>
              <a:gd name="T59" fmla="*/ 14019 h 360"/>
              <a:gd name="T60" fmla="*/ 155153 w 218"/>
              <a:gd name="T61" fmla="*/ 28037 h 360"/>
              <a:gd name="T62" fmla="*/ 103923 w 218"/>
              <a:gd name="T63" fmla="*/ 43330 h 360"/>
              <a:gd name="T64" fmla="*/ 86359 w 218"/>
              <a:gd name="T65" fmla="*/ 70093 h 360"/>
              <a:gd name="T66" fmla="*/ 51230 w 218"/>
              <a:gd name="T67" fmla="*/ 100678 h 360"/>
              <a:gd name="T68" fmla="*/ 35129 w 218"/>
              <a:gd name="T69" fmla="*/ 112148 h 360"/>
              <a:gd name="T70" fmla="*/ 35129 w 218"/>
              <a:gd name="T71" fmla="*/ 127441 h 360"/>
              <a:gd name="T72" fmla="*/ 35129 w 218"/>
              <a:gd name="T73" fmla="*/ 142734 h 360"/>
              <a:gd name="T74" fmla="*/ 35129 w 218"/>
              <a:gd name="T75" fmla="*/ 198808 h 360"/>
              <a:gd name="T76" fmla="*/ 17564 w 218"/>
              <a:gd name="T77" fmla="*/ 225571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8"/>
              <a:gd name="T118" fmla="*/ 0 h 360"/>
              <a:gd name="T119" fmla="*/ 218 w 21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8" h="360">
                <a:moveTo>
                  <a:pt x="13" y="220"/>
                </a:moveTo>
                <a:lnTo>
                  <a:pt x="0" y="249"/>
                </a:lnTo>
                <a:lnTo>
                  <a:pt x="51" y="263"/>
                </a:lnTo>
                <a:lnTo>
                  <a:pt x="64" y="263"/>
                </a:lnTo>
                <a:lnTo>
                  <a:pt x="77" y="276"/>
                </a:lnTo>
                <a:lnTo>
                  <a:pt x="89" y="276"/>
                </a:lnTo>
                <a:lnTo>
                  <a:pt x="102" y="304"/>
                </a:lnTo>
                <a:lnTo>
                  <a:pt x="128" y="318"/>
                </a:lnTo>
                <a:lnTo>
                  <a:pt x="153" y="331"/>
                </a:lnTo>
                <a:lnTo>
                  <a:pt x="166" y="359"/>
                </a:lnTo>
                <a:lnTo>
                  <a:pt x="166" y="318"/>
                </a:lnTo>
                <a:lnTo>
                  <a:pt x="179" y="290"/>
                </a:lnTo>
                <a:lnTo>
                  <a:pt x="166" y="276"/>
                </a:lnTo>
                <a:lnTo>
                  <a:pt x="179" y="263"/>
                </a:lnTo>
                <a:lnTo>
                  <a:pt x="166" y="263"/>
                </a:lnTo>
                <a:lnTo>
                  <a:pt x="166" y="249"/>
                </a:lnTo>
                <a:lnTo>
                  <a:pt x="191" y="249"/>
                </a:lnTo>
                <a:lnTo>
                  <a:pt x="191" y="235"/>
                </a:lnTo>
                <a:lnTo>
                  <a:pt x="204" y="235"/>
                </a:lnTo>
                <a:lnTo>
                  <a:pt x="217" y="249"/>
                </a:lnTo>
                <a:lnTo>
                  <a:pt x="204" y="208"/>
                </a:lnTo>
                <a:lnTo>
                  <a:pt x="204" y="153"/>
                </a:lnTo>
                <a:lnTo>
                  <a:pt x="179" y="153"/>
                </a:lnTo>
                <a:lnTo>
                  <a:pt x="128" y="124"/>
                </a:lnTo>
                <a:lnTo>
                  <a:pt x="115" y="98"/>
                </a:lnTo>
                <a:lnTo>
                  <a:pt x="102" y="83"/>
                </a:lnTo>
                <a:lnTo>
                  <a:pt x="115" y="42"/>
                </a:lnTo>
                <a:lnTo>
                  <a:pt x="140" y="28"/>
                </a:lnTo>
                <a:lnTo>
                  <a:pt x="140" y="0"/>
                </a:lnTo>
                <a:lnTo>
                  <a:pt x="128" y="14"/>
                </a:lnTo>
                <a:lnTo>
                  <a:pt x="115" y="28"/>
                </a:lnTo>
                <a:lnTo>
                  <a:pt x="77" y="42"/>
                </a:lnTo>
                <a:lnTo>
                  <a:pt x="64" y="69"/>
                </a:lnTo>
                <a:lnTo>
                  <a:pt x="38" y="98"/>
                </a:lnTo>
                <a:lnTo>
                  <a:pt x="26" y="110"/>
                </a:lnTo>
                <a:lnTo>
                  <a:pt x="26" y="124"/>
                </a:lnTo>
                <a:lnTo>
                  <a:pt x="26" y="139"/>
                </a:lnTo>
                <a:lnTo>
                  <a:pt x="26" y="194"/>
                </a:lnTo>
                <a:lnTo>
                  <a:pt x="13" y="220"/>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3" name="Freeform 25"/>
          <p:cNvSpPr>
            <a:spLocks/>
          </p:cNvSpPr>
          <p:nvPr/>
        </p:nvSpPr>
        <p:spPr bwMode="auto">
          <a:xfrm>
            <a:off x="2200275" y="3531276"/>
            <a:ext cx="354013" cy="298450"/>
          </a:xfrm>
          <a:custGeom>
            <a:avLst/>
            <a:gdLst>
              <a:gd name="T0" fmla="*/ 273556 w 242"/>
              <a:gd name="T1" fmla="*/ 27940 h 235"/>
              <a:gd name="T2" fmla="*/ 222355 w 242"/>
              <a:gd name="T3" fmla="*/ 41910 h 235"/>
              <a:gd name="T4" fmla="*/ 204801 w 242"/>
              <a:gd name="T5" fmla="*/ 41910 h 235"/>
              <a:gd name="T6" fmla="*/ 172618 w 242"/>
              <a:gd name="T7" fmla="*/ 27940 h 235"/>
              <a:gd name="T8" fmla="*/ 119955 w 242"/>
              <a:gd name="T9" fmla="*/ 41910 h 235"/>
              <a:gd name="T10" fmla="*/ 119955 w 242"/>
              <a:gd name="T11" fmla="*/ 13970 h 235"/>
              <a:gd name="T12" fmla="*/ 86309 w 242"/>
              <a:gd name="T13" fmla="*/ 0 h 235"/>
              <a:gd name="T14" fmla="*/ 86309 w 242"/>
              <a:gd name="T15" fmla="*/ 13970 h 235"/>
              <a:gd name="T16" fmla="*/ 51200 w 242"/>
              <a:gd name="T17" fmla="*/ 27940 h 235"/>
              <a:gd name="T18" fmla="*/ 51200 w 242"/>
              <a:gd name="T19" fmla="*/ 55880 h 235"/>
              <a:gd name="T20" fmla="*/ 51200 w 242"/>
              <a:gd name="T21" fmla="*/ 69850 h 235"/>
              <a:gd name="T22" fmla="*/ 51200 w 242"/>
              <a:gd name="T23" fmla="*/ 55880 h 235"/>
              <a:gd name="T24" fmla="*/ 35109 w 242"/>
              <a:gd name="T25" fmla="*/ 55880 h 235"/>
              <a:gd name="T26" fmla="*/ 51200 w 242"/>
              <a:gd name="T27" fmla="*/ 27940 h 235"/>
              <a:gd name="T28" fmla="*/ 51200 w 242"/>
              <a:gd name="T29" fmla="*/ 13970 h 235"/>
              <a:gd name="T30" fmla="*/ 17554 w 242"/>
              <a:gd name="T31" fmla="*/ 27940 h 235"/>
              <a:gd name="T32" fmla="*/ 0 w 242"/>
              <a:gd name="T33" fmla="*/ 69850 h 235"/>
              <a:gd name="T34" fmla="*/ 17554 w 242"/>
              <a:gd name="T35" fmla="*/ 83820 h 235"/>
              <a:gd name="T36" fmla="*/ 35109 w 242"/>
              <a:gd name="T37" fmla="*/ 111760 h 235"/>
              <a:gd name="T38" fmla="*/ 103863 w 242"/>
              <a:gd name="T39" fmla="*/ 139700 h 235"/>
              <a:gd name="T40" fmla="*/ 137509 w 242"/>
              <a:gd name="T41" fmla="*/ 139700 h 235"/>
              <a:gd name="T42" fmla="*/ 137509 w 242"/>
              <a:gd name="T43" fmla="*/ 195580 h 235"/>
              <a:gd name="T44" fmla="*/ 155064 w 242"/>
              <a:gd name="T45" fmla="*/ 237490 h 235"/>
              <a:gd name="T46" fmla="*/ 172618 w 242"/>
              <a:gd name="T47" fmla="*/ 237490 h 235"/>
              <a:gd name="T48" fmla="*/ 222355 w 242"/>
              <a:gd name="T49" fmla="*/ 237490 h 235"/>
              <a:gd name="T50" fmla="*/ 222355 w 242"/>
              <a:gd name="T51" fmla="*/ 209550 h 235"/>
              <a:gd name="T52" fmla="*/ 204801 w 242"/>
              <a:gd name="T53" fmla="*/ 181610 h 235"/>
              <a:gd name="T54" fmla="*/ 256001 w 242"/>
              <a:gd name="T55" fmla="*/ 181610 h 235"/>
              <a:gd name="T56" fmla="*/ 291110 w 242"/>
              <a:gd name="T57" fmla="*/ 181610 h 235"/>
              <a:gd name="T58" fmla="*/ 308664 w 242"/>
              <a:gd name="T59" fmla="*/ 153670 h 235"/>
              <a:gd name="T60" fmla="*/ 291110 w 242"/>
              <a:gd name="T61" fmla="*/ 139700 h 235"/>
              <a:gd name="T62" fmla="*/ 308664 w 242"/>
              <a:gd name="T63" fmla="*/ 111760 h 235"/>
              <a:gd name="T64" fmla="*/ 324756 w 242"/>
              <a:gd name="T65" fmla="*/ 83820 h 235"/>
              <a:gd name="T66" fmla="*/ 273556 w 242"/>
              <a:gd name="T67" fmla="*/ 55880 h 235"/>
              <a:gd name="T68" fmla="*/ 256001 w 242"/>
              <a:gd name="T69" fmla="*/ 41910 h 235"/>
              <a:gd name="T70" fmla="*/ 273556 w 242"/>
              <a:gd name="T71" fmla="*/ 27940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235"/>
              <a:gd name="T110" fmla="*/ 242 w 242"/>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235">
                <a:moveTo>
                  <a:pt x="203" y="28"/>
                </a:moveTo>
                <a:lnTo>
                  <a:pt x="165" y="41"/>
                </a:lnTo>
                <a:lnTo>
                  <a:pt x="152" y="41"/>
                </a:lnTo>
                <a:lnTo>
                  <a:pt x="128" y="28"/>
                </a:lnTo>
                <a:lnTo>
                  <a:pt x="89" y="41"/>
                </a:lnTo>
                <a:lnTo>
                  <a:pt x="89" y="14"/>
                </a:lnTo>
                <a:lnTo>
                  <a:pt x="64" y="0"/>
                </a:lnTo>
                <a:lnTo>
                  <a:pt x="64" y="14"/>
                </a:lnTo>
                <a:lnTo>
                  <a:pt x="38" y="28"/>
                </a:lnTo>
                <a:lnTo>
                  <a:pt x="38" y="55"/>
                </a:lnTo>
                <a:lnTo>
                  <a:pt x="38" y="69"/>
                </a:lnTo>
                <a:lnTo>
                  <a:pt x="38" y="55"/>
                </a:lnTo>
                <a:lnTo>
                  <a:pt x="26" y="55"/>
                </a:lnTo>
                <a:lnTo>
                  <a:pt x="38" y="28"/>
                </a:lnTo>
                <a:lnTo>
                  <a:pt x="38" y="14"/>
                </a:lnTo>
                <a:lnTo>
                  <a:pt x="13" y="28"/>
                </a:lnTo>
                <a:lnTo>
                  <a:pt x="0" y="69"/>
                </a:lnTo>
                <a:lnTo>
                  <a:pt x="13" y="83"/>
                </a:lnTo>
                <a:lnTo>
                  <a:pt x="26" y="110"/>
                </a:lnTo>
                <a:lnTo>
                  <a:pt x="77" y="138"/>
                </a:lnTo>
                <a:lnTo>
                  <a:pt x="102" y="138"/>
                </a:lnTo>
                <a:lnTo>
                  <a:pt x="102" y="193"/>
                </a:lnTo>
                <a:lnTo>
                  <a:pt x="115" y="234"/>
                </a:lnTo>
                <a:lnTo>
                  <a:pt x="128" y="234"/>
                </a:lnTo>
                <a:lnTo>
                  <a:pt x="165" y="234"/>
                </a:lnTo>
                <a:lnTo>
                  <a:pt x="165" y="206"/>
                </a:lnTo>
                <a:lnTo>
                  <a:pt x="152" y="179"/>
                </a:lnTo>
                <a:lnTo>
                  <a:pt x="190" y="179"/>
                </a:lnTo>
                <a:lnTo>
                  <a:pt x="216" y="179"/>
                </a:lnTo>
                <a:lnTo>
                  <a:pt x="229" y="151"/>
                </a:lnTo>
                <a:lnTo>
                  <a:pt x="216" y="138"/>
                </a:lnTo>
                <a:lnTo>
                  <a:pt x="229" y="110"/>
                </a:lnTo>
                <a:lnTo>
                  <a:pt x="241" y="83"/>
                </a:lnTo>
                <a:lnTo>
                  <a:pt x="203" y="55"/>
                </a:lnTo>
                <a:lnTo>
                  <a:pt x="190" y="41"/>
                </a:lnTo>
                <a:lnTo>
                  <a:pt x="203" y="2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4" name="Freeform 26"/>
          <p:cNvSpPr>
            <a:spLocks/>
          </p:cNvSpPr>
          <p:nvPr/>
        </p:nvSpPr>
        <p:spPr bwMode="auto">
          <a:xfrm>
            <a:off x="2516188" y="3566201"/>
            <a:ext cx="23812" cy="22225"/>
          </a:xfrm>
          <a:custGeom>
            <a:avLst/>
            <a:gdLst>
              <a:gd name="T0" fmla="*/ 0 w 18"/>
              <a:gd name="T1" fmla="*/ 16996 h 17"/>
              <a:gd name="T2" fmla="*/ 18521 w 18"/>
              <a:gd name="T3" fmla="*/ 16996 h 17"/>
              <a:gd name="T4" fmla="*/ 18521 w 18"/>
              <a:gd name="T5" fmla="*/ 0 h 17"/>
              <a:gd name="T6" fmla="*/ 0 w 18"/>
              <a:gd name="T7" fmla="*/ 0 h 17"/>
              <a:gd name="T8" fmla="*/ 0 w 18"/>
              <a:gd name="T9" fmla="*/ 1699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5" name="Line 27" descr="Light downward diagonal"/>
          <p:cNvSpPr>
            <a:spLocks noChangeShapeType="1"/>
          </p:cNvSpPr>
          <p:nvPr/>
        </p:nvSpPr>
        <p:spPr bwMode="auto">
          <a:xfrm>
            <a:off x="2516188" y="3531276"/>
            <a:ext cx="0" cy="15875"/>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6" name="Line 28" descr="Light downward diagonal"/>
          <p:cNvSpPr>
            <a:spLocks noChangeShapeType="1"/>
          </p:cNvSpPr>
          <p:nvPr/>
        </p:nvSpPr>
        <p:spPr bwMode="auto">
          <a:xfrm flipV="1">
            <a:off x="2516188" y="3496351"/>
            <a:ext cx="0" cy="14287"/>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7" name="Freeform 30"/>
          <p:cNvSpPr>
            <a:spLocks/>
          </p:cNvSpPr>
          <p:nvPr/>
        </p:nvSpPr>
        <p:spPr bwMode="auto">
          <a:xfrm>
            <a:off x="1173163" y="2869288"/>
            <a:ext cx="708025" cy="593725"/>
          </a:xfrm>
          <a:custGeom>
            <a:avLst/>
            <a:gdLst>
              <a:gd name="T0" fmla="*/ 515018 w 485"/>
              <a:gd name="T1" fmla="*/ 473204 h 468"/>
              <a:gd name="T2" fmla="*/ 515018 w 485"/>
              <a:gd name="T3" fmla="*/ 459249 h 468"/>
              <a:gd name="T4" fmla="*/ 515018 w 485"/>
              <a:gd name="T5" fmla="*/ 431339 h 468"/>
              <a:gd name="T6" fmla="*/ 550133 w 485"/>
              <a:gd name="T7" fmla="*/ 431339 h 468"/>
              <a:gd name="T8" fmla="*/ 532576 w 485"/>
              <a:gd name="T9" fmla="*/ 417384 h 468"/>
              <a:gd name="T10" fmla="*/ 550133 w 485"/>
              <a:gd name="T11" fmla="*/ 403429 h 468"/>
              <a:gd name="T12" fmla="*/ 583785 w 485"/>
              <a:gd name="T13" fmla="*/ 403429 h 468"/>
              <a:gd name="T14" fmla="*/ 601342 w 485"/>
              <a:gd name="T15" fmla="*/ 390742 h 468"/>
              <a:gd name="T16" fmla="*/ 618900 w 485"/>
              <a:gd name="T17" fmla="*/ 403429 h 468"/>
              <a:gd name="T18" fmla="*/ 636457 w 485"/>
              <a:gd name="T19" fmla="*/ 361563 h 468"/>
              <a:gd name="T20" fmla="*/ 652551 w 485"/>
              <a:gd name="T21" fmla="*/ 320967 h 468"/>
              <a:gd name="T22" fmla="*/ 636457 w 485"/>
              <a:gd name="T23" fmla="*/ 320967 h 468"/>
              <a:gd name="T24" fmla="*/ 567690 w 485"/>
              <a:gd name="T25" fmla="*/ 320967 h 468"/>
              <a:gd name="T26" fmla="*/ 532576 w 485"/>
              <a:gd name="T27" fmla="*/ 375518 h 468"/>
              <a:gd name="T28" fmla="*/ 532576 w 485"/>
              <a:gd name="T29" fmla="*/ 390742 h 468"/>
              <a:gd name="T30" fmla="*/ 515018 w 485"/>
              <a:gd name="T31" fmla="*/ 375518 h 468"/>
              <a:gd name="T32" fmla="*/ 481366 w 485"/>
              <a:gd name="T33" fmla="*/ 375518 h 468"/>
              <a:gd name="T34" fmla="*/ 463809 w 485"/>
              <a:gd name="T35" fmla="*/ 390742 h 468"/>
              <a:gd name="T36" fmla="*/ 430157 w 485"/>
              <a:gd name="T37" fmla="*/ 375518 h 468"/>
              <a:gd name="T38" fmla="*/ 412600 w 485"/>
              <a:gd name="T39" fmla="*/ 305743 h 468"/>
              <a:gd name="T40" fmla="*/ 395042 w 485"/>
              <a:gd name="T41" fmla="*/ 291788 h 468"/>
              <a:gd name="T42" fmla="*/ 395042 w 485"/>
              <a:gd name="T43" fmla="*/ 223281 h 468"/>
              <a:gd name="T44" fmla="*/ 412600 w 485"/>
              <a:gd name="T45" fmla="*/ 209326 h 468"/>
              <a:gd name="T46" fmla="*/ 412600 w 485"/>
              <a:gd name="T47" fmla="*/ 194102 h 468"/>
              <a:gd name="T48" fmla="*/ 395042 w 485"/>
              <a:gd name="T49" fmla="*/ 180147 h 468"/>
              <a:gd name="T50" fmla="*/ 377485 w 485"/>
              <a:gd name="T51" fmla="*/ 153506 h 468"/>
              <a:gd name="T52" fmla="*/ 361391 w 485"/>
              <a:gd name="T53" fmla="*/ 124327 h 468"/>
              <a:gd name="T54" fmla="*/ 343833 w 485"/>
              <a:gd name="T55" fmla="*/ 97686 h 468"/>
              <a:gd name="T56" fmla="*/ 308718 w 485"/>
              <a:gd name="T57" fmla="*/ 97686 h 468"/>
              <a:gd name="T58" fmla="*/ 292624 w 485"/>
              <a:gd name="T59" fmla="*/ 111641 h 468"/>
              <a:gd name="T60" fmla="*/ 257509 w 485"/>
              <a:gd name="T61" fmla="*/ 41865 h 468"/>
              <a:gd name="T62" fmla="*/ 206300 w 485"/>
              <a:gd name="T63" fmla="*/ 27910 h 468"/>
              <a:gd name="T64" fmla="*/ 206300 w 485"/>
              <a:gd name="T65" fmla="*/ 41865 h 468"/>
              <a:gd name="T66" fmla="*/ 155091 w 485"/>
              <a:gd name="T67" fmla="*/ 41865 h 468"/>
              <a:gd name="T68" fmla="*/ 68767 w 485"/>
              <a:gd name="T69" fmla="*/ 12686 h 468"/>
              <a:gd name="T70" fmla="*/ 0 w 485"/>
              <a:gd name="T71" fmla="*/ 0 h 468"/>
              <a:gd name="T72" fmla="*/ 17557 w 485"/>
              <a:gd name="T73" fmla="*/ 68507 h 468"/>
              <a:gd name="T74" fmla="*/ 33652 w 485"/>
              <a:gd name="T75" fmla="*/ 97686 h 468"/>
              <a:gd name="T76" fmla="*/ 51209 w 485"/>
              <a:gd name="T77" fmla="*/ 124327 h 468"/>
              <a:gd name="T78" fmla="*/ 33652 w 485"/>
              <a:gd name="T79" fmla="*/ 124327 h 468"/>
              <a:gd name="T80" fmla="*/ 51209 w 485"/>
              <a:gd name="T81" fmla="*/ 153506 h 468"/>
              <a:gd name="T82" fmla="*/ 68767 w 485"/>
              <a:gd name="T83" fmla="*/ 167461 h 468"/>
              <a:gd name="T84" fmla="*/ 68767 w 485"/>
              <a:gd name="T85" fmla="*/ 209326 h 468"/>
              <a:gd name="T86" fmla="*/ 119976 w 485"/>
              <a:gd name="T87" fmla="*/ 265146 h 468"/>
              <a:gd name="T88" fmla="*/ 137533 w 485"/>
              <a:gd name="T89" fmla="*/ 249923 h 468"/>
              <a:gd name="T90" fmla="*/ 119976 w 485"/>
              <a:gd name="T91" fmla="*/ 223281 h 468"/>
              <a:gd name="T92" fmla="*/ 86324 w 485"/>
              <a:gd name="T93" fmla="*/ 111641 h 468"/>
              <a:gd name="T94" fmla="*/ 51209 w 485"/>
              <a:gd name="T95" fmla="*/ 68507 h 468"/>
              <a:gd name="T96" fmla="*/ 51209 w 485"/>
              <a:gd name="T97" fmla="*/ 27910 h 468"/>
              <a:gd name="T98" fmla="*/ 86324 w 485"/>
              <a:gd name="T99" fmla="*/ 55820 h 468"/>
              <a:gd name="T100" fmla="*/ 119976 w 485"/>
              <a:gd name="T101" fmla="*/ 124327 h 468"/>
              <a:gd name="T102" fmla="*/ 119976 w 485"/>
              <a:gd name="T103" fmla="*/ 153506 h 468"/>
              <a:gd name="T104" fmla="*/ 137533 w 485"/>
              <a:gd name="T105" fmla="*/ 167461 h 468"/>
              <a:gd name="T106" fmla="*/ 171185 w 485"/>
              <a:gd name="T107" fmla="*/ 223281 h 468"/>
              <a:gd name="T108" fmla="*/ 188742 w 485"/>
              <a:gd name="T109" fmla="*/ 223281 h 468"/>
              <a:gd name="T110" fmla="*/ 223857 w 485"/>
              <a:gd name="T111" fmla="*/ 291788 h 468"/>
              <a:gd name="T112" fmla="*/ 206300 w 485"/>
              <a:gd name="T113" fmla="*/ 334922 h 468"/>
              <a:gd name="T114" fmla="*/ 239952 w 485"/>
              <a:gd name="T115" fmla="*/ 361563 h 468"/>
              <a:gd name="T116" fmla="*/ 308718 w 485"/>
              <a:gd name="T117" fmla="*/ 417384 h 468"/>
              <a:gd name="T118" fmla="*/ 412600 w 485"/>
              <a:gd name="T119" fmla="*/ 446562 h 468"/>
              <a:gd name="T120" fmla="*/ 446252 w 485"/>
              <a:gd name="T121" fmla="*/ 446562 h 468"/>
              <a:gd name="T122" fmla="*/ 481366 w 485"/>
              <a:gd name="T123" fmla="*/ 446562 h 468"/>
              <a:gd name="T124" fmla="*/ 515018 w 485"/>
              <a:gd name="T125" fmla="*/ 473204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382" y="467"/>
                </a:moveTo>
                <a:lnTo>
                  <a:pt x="382" y="453"/>
                </a:lnTo>
                <a:lnTo>
                  <a:pt x="382" y="426"/>
                </a:lnTo>
                <a:lnTo>
                  <a:pt x="408" y="426"/>
                </a:lnTo>
                <a:lnTo>
                  <a:pt x="395" y="412"/>
                </a:lnTo>
                <a:lnTo>
                  <a:pt x="408" y="398"/>
                </a:lnTo>
                <a:lnTo>
                  <a:pt x="433" y="398"/>
                </a:lnTo>
                <a:lnTo>
                  <a:pt x="446" y="385"/>
                </a:lnTo>
                <a:lnTo>
                  <a:pt x="459" y="398"/>
                </a:lnTo>
                <a:lnTo>
                  <a:pt x="472" y="357"/>
                </a:lnTo>
                <a:lnTo>
                  <a:pt x="484" y="316"/>
                </a:lnTo>
                <a:lnTo>
                  <a:pt x="472" y="316"/>
                </a:lnTo>
                <a:lnTo>
                  <a:pt x="421" y="316"/>
                </a:lnTo>
                <a:lnTo>
                  <a:pt x="395" y="371"/>
                </a:lnTo>
                <a:lnTo>
                  <a:pt x="395" y="385"/>
                </a:lnTo>
                <a:lnTo>
                  <a:pt x="382" y="371"/>
                </a:lnTo>
                <a:lnTo>
                  <a:pt x="357" y="371"/>
                </a:lnTo>
                <a:lnTo>
                  <a:pt x="344" y="385"/>
                </a:lnTo>
                <a:lnTo>
                  <a:pt x="319" y="371"/>
                </a:lnTo>
                <a:lnTo>
                  <a:pt x="306" y="302"/>
                </a:lnTo>
                <a:lnTo>
                  <a:pt x="293" y="288"/>
                </a:lnTo>
                <a:lnTo>
                  <a:pt x="293" y="220"/>
                </a:lnTo>
                <a:lnTo>
                  <a:pt x="306" y="206"/>
                </a:lnTo>
                <a:lnTo>
                  <a:pt x="306" y="192"/>
                </a:lnTo>
                <a:lnTo>
                  <a:pt x="293" y="178"/>
                </a:lnTo>
                <a:lnTo>
                  <a:pt x="280" y="151"/>
                </a:lnTo>
                <a:lnTo>
                  <a:pt x="268" y="123"/>
                </a:lnTo>
                <a:lnTo>
                  <a:pt x="255" y="96"/>
                </a:lnTo>
                <a:lnTo>
                  <a:pt x="229" y="96"/>
                </a:lnTo>
                <a:lnTo>
                  <a:pt x="217" y="110"/>
                </a:lnTo>
                <a:lnTo>
                  <a:pt x="191" y="41"/>
                </a:lnTo>
                <a:lnTo>
                  <a:pt x="153" y="27"/>
                </a:lnTo>
                <a:lnTo>
                  <a:pt x="153" y="41"/>
                </a:lnTo>
                <a:lnTo>
                  <a:pt x="115" y="41"/>
                </a:lnTo>
                <a:lnTo>
                  <a:pt x="51" y="13"/>
                </a:lnTo>
                <a:lnTo>
                  <a:pt x="0" y="0"/>
                </a:lnTo>
                <a:lnTo>
                  <a:pt x="13" y="68"/>
                </a:lnTo>
                <a:lnTo>
                  <a:pt x="25" y="96"/>
                </a:lnTo>
                <a:lnTo>
                  <a:pt x="38" y="123"/>
                </a:lnTo>
                <a:lnTo>
                  <a:pt x="25" y="123"/>
                </a:lnTo>
                <a:lnTo>
                  <a:pt x="38" y="151"/>
                </a:lnTo>
                <a:lnTo>
                  <a:pt x="51" y="165"/>
                </a:lnTo>
                <a:lnTo>
                  <a:pt x="51" y="206"/>
                </a:lnTo>
                <a:lnTo>
                  <a:pt x="89" y="261"/>
                </a:lnTo>
                <a:lnTo>
                  <a:pt x="102" y="247"/>
                </a:lnTo>
                <a:lnTo>
                  <a:pt x="89" y="220"/>
                </a:lnTo>
                <a:lnTo>
                  <a:pt x="64" y="110"/>
                </a:lnTo>
                <a:lnTo>
                  <a:pt x="38" y="68"/>
                </a:lnTo>
                <a:lnTo>
                  <a:pt x="38" y="27"/>
                </a:lnTo>
                <a:lnTo>
                  <a:pt x="64" y="55"/>
                </a:lnTo>
                <a:lnTo>
                  <a:pt x="89" y="123"/>
                </a:lnTo>
                <a:lnTo>
                  <a:pt x="89" y="151"/>
                </a:lnTo>
                <a:lnTo>
                  <a:pt x="102" y="165"/>
                </a:lnTo>
                <a:lnTo>
                  <a:pt x="127" y="220"/>
                </a:lnTo>
                <a:lnTo>
                  <a:pt x="140" y="220"/>
                </a:lnTo>
                <a:lnTo>
                  <a:pt x="166" y="288"/>
                </a:lnTo>
                <a:lnTo>
                  <a:pt x="153" y="330"/>
                </a:lnTo>
                <a:lnTo>
                  <a:pt x="178" y="357"/>
                </a:lnTo>
                <a:lnTo>
                  <a:pt x="229" y="412"/>
                </a:lnTo>
                <a:lnTo>
                  <a:pt x="306" y="440"/>
                </a:lnTo>
                <a:lnTo>
                  <a:pt x="331" y="440"/>
                </a:lnTo>
                <a:lnTo>
                  <a:pt x="357" y="440"/>
                </a:lnTo>
                <a:lnTo>
                  <a:pt x="382" y="467"/>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08" name="Freeform 31" descr="Light downward diagonal"/>
          <p:cNvSpPr>
            <a:spLocks/>
          </p:cNvSpPr>
          <p:nvPr/>
        </p:nvSpPr>
        <p:spPr bwMode="auto">
          <a:xfrm>
            <a:off x="1735138" y="3374113"/>
            <a:ext cx="90487" cy="106363"/>
          </a:xfrm>
          <a:custGeom>
            <a:avLst/>
            <a:gdLst>
              <a:gd name="T0" fmla="*/ 32519 w 64"/>
              <a:gd name="T1" fmla="*/ 84578 h 83"/>
              <a:gd name="T2" fmla="*/ 49486 w 64"/>
              <a:gd name="T3" fmla="*/ 84578 h 83"/>
              <a:gd name="T4" fmla="*/ 63624 w 64"/>
              <a:gd name="T5" fmla="*/ 70481 h 83"/>
              <a:gd name="T6" fmla="*/ 79177 w 64"/>
              <a:gd name="T7" fmla="*/ 43570 h 83"/>
              <a:gd name="T8" fmla="*/ 79177 w 64"/>
              <a:gd name="T9" fmla="*/ 29474 h 83"/>
              <a:gd name="T10" fmla="*/ 63624 w 64"/>
              <a:gd name="T11" fmla="*/ 29474 h 83"/>
              <a:gd name="T12" fmla="*/ 63624 w 64"/>
              <a:gd name="T13" fmla="*/ 0 h 83"/>
              <a:gd name="T14" fmla="*/ 32519 w 64"/>
              <a:gd name="T15" fmla="*/ 0 h 83"/>
              <a:gd name="T16" fmla="*/ 16966 w 64"/>
              <a:gd name="T17" fmla="*/ 14096 h 83"/>
              <a:gd name="T18" fmla="*/ 32519 w 64"/>
              <a:gd name="T19" fmla="*/ 29474 h 83"/>
              <a:gd name="T20" fmla="*/ 0 w 64"/>
              <a:gd name="T21" fmla="*/ 29474 h 83"/>
              <a:gd name="T22" fmla="*/ 0 w 64"/>
              <a:gd name="T23" fmla="*/ 56385 h 83"/>
              <a:gd name="T24" fmla="*/ 0 w 64"/>
              <a:gd name="T25" fmla="*/ 70481 h 83"/>
              <a:gd name="T26" fmla="*/ 32519 w 64"/>
              <a:gd name="T27" fmla="*/ 84578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83"/>
              <a:gd name="T44" fmla="*/ 64 w 64"/>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83">
                <a:moveTo>
                  <a:pt x="26" y="82"/>
                </a:moveTo>
                <a:lnTo>
                  <a:pt x="39" y="82"/>
                </a:lnTo>
                <a:lnTo>
                  <a:pt x="50" y="68"/>
                </a:lnTo>
                <a:lnTo>
                  <a:pt x="63" y="42"/>
                </a:lnTo>
                <a:lnTo>
                  <a:pt x="63" y="28"/>
                </a:lnTo>
                <a:lnTo>
                  <a:pt x="50" y="28"/>
                </a:lnTo>
                <a:lnTo>
                  <a:pt x="50" y="0"/>
                </a:lnTo>
                <a:lnTo>
                  <a:pt x="26" y="0"/>
                </a:lnTo>
                <a:lnTo>
                  <a:pt x="13" y="14"/>
                </a:lnTo>
                <a:lnTo>
                  <a:pt x="26" y="28"/>
                </a:lnTo>
                <a:lnTo>
                  <a:pt x="0" y="28"/>
                </a:lnTo>
                <a:lnTo>
                  <a:pt x="0" y="54"/>
                </a:lnTo>
                <a:lnTo>
                  <a:pt x="0" y="68"/>
                </a:lnTo>
                <a:lnTo>
                  <a:pt x="26" y="82"/>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09" name="Freeform 32"/>
          <p:cNvSpPr>
            <a:spLocks/>
          </p:cNvSpPr>
          <p:nvPr/>
        </p:nvSpPr>
        <p:spPr bwMode="auto">
          <a:xfrm>
            <a:off x="2178050" y="1423076"/>
            <a:ext cx="95250" cy="141287"/>
          </a:xfrm>
          <a:custGeom>
            <a:avLst/>
            <a:gdLst>
              <a:gd name="T0" fmla="*/ 0 w 66"/>
              <a:gd name="T1" fmla="*/ 43277 h 111"/>
              <a:gd name="T2" fmla="*/ 17318 w 66"/>
              <a:gd name="T3" fmla="*/ 112012 h 111"/>
              <a:gd name="T4" fmla="*/ 85148 w 66"/>
              <a:gd name="T5" fmla="*/ 70008 h 111"/>
              <a:gd name="T6" fmla="*/ 85148 w 66"/>
              <a:gd name="T7" fmla="*/ 0 h 111"/>
              <a:gd name="T8" fmla="*/ 0 w 66"/>
              <a:gd name="T9" fmla="*/ 43277 h 111"/>
              <a:gd name="T10" fmla="*/ 0 60000 65536"/>
              <a:gd name="T11" fmla="*/ 0 60000 65536"/>
              <a:gd name="T12" fmla="*/ 0 60000 65536"/>
              <a:gd name="T13" fmla="*/ 0 60000 65536"/>
              <a:gd name="T14" fmla="*/ 0 60000 65536"/>
              <a:gd name="T15" fmla="*/ 0 w 66"/>
              <a:gd name="T16" fmla="*/ 0 h 111"/>
              <a:gd name="T17" fmla="*/ 66 w 66"/>
              <a:gd name="T18" fmla="*/ 111 h 111"/>
            </a:gdLst>
            <a:ahLst/>
            <a:cxnLst>
              <a:cxn ang="T10">
                <a:pos x="T0" y="T1"/>
              </a:cxn>
              <a:cxn ang="T11">
                <a:pos x="T2" y="T3"/>
              </a:cxn>
              <a:cxn ang="T12">
                <a:pos x="T4" y="T5"/>
              </a:cxn>
              <a:cxn ang="T13">
                <a:pos x="T6" y="T7"/>
              </a:cxn>
              <a:cxn ang="T14">
                <a:pos x="T8" y="T9"/>
              </a:cxn>
            </a:cxnLst>
            <a:rect l="T15" t="T16" r="T17" b="T18"/>
            <a:pathLst>
              <a:path w="66" h="111">
                <a:moveTo>
                  <a:pt x="0" y="42"/>
                </a:moveTo>
                <a:lnTo>
                  <a:pt x="13" y="110"/>
                </a:lnTo>
                <a:lnTo>
                  <a:pt x="65" y="69"/>
                </a:lnTo>
                <a:lnTo>
                  <a:pt x="65" y="0"/>
                </a:lnTo>
                <a:lnTo>
                  <a:pt x="0" y="42"/>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0" name="Freeform 33"/>
          <p:cNvSpPr>
            <a:spLocks/>
          </p:cNvSpPr>
          <p:nvPr/>
        </p:nvSpPr>
        <p:spPr bwMode="auto">
          <a:xfrm>
            <a:off x="1076325" y="1370688"/>
            <a:ext cx="1728788" cy="1296988"/>
          </a:xfrm>
          <a:custGeom>
            <a:avLst/>
            <a:gdLst>
              <a:gd name="T0" fmla="*/ 1077304 w 1180"/>
              <a:gd name="T1" fmla="*/ 978763 h 1023"/>
              <a:gd name="T2" fmla="*/ 1163664 w 1180"/>
              <a:gd name="T3" fmla="*/ 978763 h 1023"/>
              <a:gd name="T4" fmla="*/ 1232460 w 1180"/>
              <a:gd name="T5" fmla="*/ 953407 h 1023"/>
              <a:gd name="T6" fmla="*/ 1282226 w 1180"/>
              <a:gd name="T7" fmla="*/ 924247 h 1023"/>
              <a:gd name="T8" fmla="*/ 1351021 w 1180"/>
              <a:gd name="T9" fmla="*/ 967353 h 1023"/>
              <a:gd name="T10" fmla="*/ 1317356 w 1180"/>
              <a:gd name="T11" fmla="*/ 1034548 h 1023"/>
              <a:gd name="T12" fmla="*/ 1419817 w 1180"/>
              <a:gd name="T13" fmla="*/ 967353 h 1023"/>
              <a:gd name="T14" fmla="*/ 1368586 w 1180"/>
              <a:gd name="T15" fmla="*/ 911568 h 1023"/>
              <a:gd name="T16" fmla="*/ 1368586 w 1180"/>
              <a:gd name="T17" fmla="*/ 911568 h 1023"/>
              <a:gd name="T18" fmla="*/ 1317356 w 1180"/>
              <a:gd name="T19" fmla="*/ 882408 h 1023"/>
              <a:gd name="T20" fmla="*/ 1198794 w 1180"/>
              <a:gd name="T21" fmla="*/ 938193 h 1023"/>
              <a:gd name="T22" fmla="*/ 1317356 w 1180"/>
              <a:gd name="T23" fmla="*/ 868462 h 1023"/>
              <a:gd name="T24" fmla="*/ 1437381 w 1180"/>
              <a:gd name="T25" fmla="*/ 868462 h 1023"/>
              <a:gd name="T26" fmla="*/ 1454946 w 1180"/>
              <a:gd name="T27" fmla="*/ 868462 h 1023"/>
              <a:gd name="T28" fmla="*/ 1555944 w 1180"/>
              <a:gd name="T29" fmla="*/ 827892 h 1023"/>
              <a:gd name="T30" fmla="*/ 1555944 w 1180"/>
              <a:gd name="T31" fmla="*/ 758161 h 1023"/>
              <a:gd name="T32" fmla="*/ 1487148 w 1180"/>
              <a:gd name="T33" fmla="*/ 690966 h 1023"/>
              <a:gd name="T34" fmla="*/ 1419817 w 1180"/>
              <a:gd name="T35" fmla="*/ 636450 h 1023"/>
              <a:gd name="T36" fmla="*/ 1368586 w 1180"/>
              <a:gd name="T37" fmla="*/ 551505 h 1023"/>
              <a:gd name="T38" fmla="*/ 1250024 w 1180"/>
              <a:gd name="T39" fmla="*/ 483042 h 1023"/>
              <a:gd name="T40" fmla="*/ 1163664 w 1180"/>
              <a:gd name="T41" fmla="*/ 607290 h 1023"/>
              <a:gd name="T42" fmla="*/ 1129999 w 1180"/>
              <a:gd name="T43" fmla="*/ 703645 h 1023"/>
              <a:gd name="T44" fmla="*/ 1112434 w 1180"/>
              <a:gd name="T45" fmla="*/ 787321 h 1023"/>
              <a:gd name="T46" fmla="*/ 1026074 w 1180"/>
              <a:gd name="T47" fmla="*/ 746751 h 1023"/>
              <a:gd name="T48" fmla="*/ 1061203 w 1180"/>
              <a:gd name="T49" fmla="*/ 690966 h 1023"/>
              <a:gd name="T50" fmla="*/ 889947 w 1180"/>
              <a:gd name="T51" fmla="*/ 607290 h 1023"/>
              <a:gd name="T52" fmla="*/ 889947 w 1180"/>
              <a:gd name="T53" fmla="*/ 483042 h 1023"/>
              <a:gd name="T54" fmla="*/ 1008509 w 1180"/>
              <a:gd name="T55" fmla="*/ 427258 h 1023"/>
              <a:gd name="T56" fmla="*/ 1112434 w 1180"/>
              <a:gd name="T57" fmla="*/ 372741 h 1023"/>
              <a:gd name="T58" fmla="*/ 1198794 w 1180"/>
              <a:gd name="T59" fmla="*/ 316957 h 1023"/>
              <a:gd name="T60" fmla="*/ 1282226 w 1180"/>
              <a:gd name="T61" fmla="*/ 262440 h 1023"/>
              <a:gd name="T62" fmla="*/ 1163664 w 1180"/>
              <a:gd name="T63" fmla="*/ 290333 h 1023"/>
              <a:gd name="T64" fmla="*/ 1146100 w 1180"/>
              <a:gd name="T65" fmla="*/ 234548 h 1023"/>
              <a:gd name="T66" fmla="*/ 1129999 w 1180"/>
              <a:gd name="T67" fmla="*/ 193978 h 1023"/>
              <a:gd name="T68" fmla="*/ 1112434 w 1180"/>
              <a:gd name="T69" fmla="*/ 124247 h 1023"/>
              <a:gd name="T70" fmla="*/ 1008509 w 1180"/>
              <a:gd name="T71" fmla="*/ 262440 h 1023"/>
              <a:gd name="T72" fmla="*/ 993872 w 1180"/>
              <a:gd name="T73" fmla="*/ 234548 h 1023"/>
              <a:gd name="T74" fmla="*/ 925077 w 1180"/>
              <a:gd name="T75" fmla="*/ 248494 h 1023"/>
              <a:gd name="T76" fmla="*/ 821152 w 1180"/>
              <a:gd name="T77" fmla="*/ 180032 h 1023"/>
              <a:gd name="T78" fmla="*/ 803587 w 1180"/>
              <a:gd name="T79" fmla="*/ 206656 h 1023"/>
              <a:gd name="T80" fmla="*/ 683561 w 1180"/>
              <a:gd name="T81" fmla="*/ 180032 h 1023"/>
              <a:gd name="T82" fmla="*/ 582564 w 1180"/>
              <a:gd name="T83" fmla="*/ 96355 h 1023"/>
              <a:gd name="T84" fmla="*/ 496204 w 1180"/>
              <a:gd name="T85" fmla="*/ 69731 h 1023"/>
              <a:gd name="T86" fmla="*/ 376178 w 1180"/>
              <a:gd name="T87" fmla="*/ 55784 h 1023"/>
              <a:gd name="T88" fmla="*/ 0 w 1180"/>
              <a:gd name="T89" fmla="*/ 330903 h 1023"/>
              <a:gd name="T90" fmla="*/ 86360 w 1180"/>
              <a:gd name="T91" fmla="*/ 372741 h 1023"/>
              <a:gd name="T92" fmla="*/ 118562 w 1180"/>
              <a:gd name="T93" fmla="*/ 496989 h 1023"/>
              <a:gd name="T94" fmla="*/ 103925 w 1180"/>
              <a:gd name="T95" fmla="*/ 621236 h 1023"/>
              <a:gd name="T96" fmla="*/ 153692 w 1180"/>
              <a:gd name="T97" fmla="*/ 746751 h 1023"/>
              <a:gd name="T98" fmla="*/ 683561 w 1180"/>
              <a:gd name="T99" fmla="*/ 813946 h 1023"/>
              <a:gd name="T100" fmla="*/ 856281 w 1180"/>
              <a:gd name="T101" fmla="*/ 841838 h 1023"/>
              <a:gd name="T102" fmla="*/ 925077 w 1180"/>
              <a:gd name="T103" fmla="*/ 841838 h 1023"/>
              <a:gd name="T104" fmla="*/ 941178 w 1180"/>
              <a:gd name="T105" fmla="*/ 911568 h 1023"/>
              <a:gd name="T106" fmla="*/ 1026074 w 1180"/>
              <a:gd name="T107" fmla="*/ 967353 h 1023"/>
              <a:gd name="T108" fmla="*/ 976307 w 1180"/>
              <a:gd name="T109" fmla="*/ 967353 h 1023"/>
              <a:gd name="T110" fmla="*/ 925077 w 1180"/>
              <a:gd name="T111" fmla="*/ 1021869 h 1023"/>
              <a:gd name="T112" fmla="*/ 993872 w 1180"/>
              <a:gd name="T113" fmla="*/ 1007923 h 1023"/>
              <a:gd name="T114" fmla="*/ 1026074 w 1180"/>
              <a:gd name="T115" fmla="*/ 978763 h 10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0"/>
              <a:gd name="T175" fmla="*/ 0 h 1023"/>
              <a:gd name="T176" fmla="*/ 1180 w 1180"/>
              <a:gd name="T177" fmla="*/ 1023 h 10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0" h="1023">
                <a:moveTo>
                  <a:pt x="760" y="967"/>
                </a:moveTo>
                <a:lnTo>
                  <a:pt x="773" y="967"/>
                </a:lnTo>
                <a:lnTo>
                  <a:pt x="798" y="967"/>
                </a:lnTo>
                <a:lnTo>
                  <a:pt x="811" y="967"/>
                </a:lnTo>
                <a:lnTo>
                  <a:pt x="837" y="955"/>
                </a:lnTo>
                <a:lnTo>
                  <a:pt x="862" y="967"/>
                </a:lnTo>
                <a:lnTo>
                  <a:pt x="875" y="955"/>
                </a:lnTo>
                <a:lnTo>
                  <a:pt x="888" y="967"/>
                </a:lnTo>
                <a:lnTo>
                  <a:pt x="913" y="941"/>
                </a:lnTo>
                <a:lnTo>
                  <a:pt x="926" y="913"/>
                </a:lnTo>
                <a:lnTo>
                  <a:pt x="939" y="913"/>
                </a:lnTo>
                <a:lnTo>
                  <a:pt x="950" y="913"/>
                </a:lnTo>
                <a:lnTo>
                  <a:pt x="950" y="941"/>
                </a:lnTo>
                <a:lnTo>
                  <a:pt x="963" y="967"/>
                </a:lnTo>
                <a:lnTo>
                  <a:pt x="1001" y="955"/>
                </a:lnTo>
                <a:lnTo>
                  <a:pt x="1001" y="967"/>
                </a:lnTo>
                <a:lnTo>
                  <a:pt x="976" y="995"/>
                </a:lnTo>
                <a:lnTo>
                  <a:pt x="976" y="1022"/>
                </a:lnTo>
                <a:lnTo>
                  <a:pt x="1014" y="981"/>
                </a:lnTo>
                <a:lnTo>
                  <a:pt x="1052" y="967"/>
                </a:lnTo>
                <a:lnTo>
                  <a:pt x="1052" y="955"/>
                </a:lnTo>
                <a:lnTo>
                  <a:pt x="1014" y="941"/>
                </a:lnTo>
                <a:lnTo>
                  <a:pt x="1001" y="927"/>
                </a:lnTo>
                <a:lnTo>
                  <a:pt x="1014" y="900"/>
                </a:lnTo>
                <a:lnTo>
                  <a:pt x="989" y="900"/>
                </a:lnTo>
                <a:lnTo>
                  <a:pt x="989" y="886"/>
                </a:lnTo>
                <a:lnTo>
                  <a:pt x="1014" y="900"/>
                </a:lnTo>
                <a:lnTo>
                  <a:pt x="1027" y="872"/>
                </a:lnTo>
                <a:lnTo>
                  <a:pt x="1001" y="858"/>
                </a:lnTo>
                <a:lnTo>
                  <a:pt x="976" y="872"/>
                </a:lnTo>
                <a:lnTo>
                  <a:pt x="963" y="872"/>
                </a:lnTo>
                <a:lnTo>
                  <a:pt x="926" y="913"/>
                </a:lnTo>
                <a:lnTo>
                  <a:pt x="888" y="927"/>
                </a:lnTo>
                <a:lnTo>
                  <a:pt x="926" y="913"/>
                </a:lnTo>
                <a:lnTo>
                  <a:pt x="963" y="858"/>
                </a:lnTo>
                <a:lnTo>
                  <a:pt x="976" y="858"/>
                </a:lnTo>
                <a:lnTo>
                  <a:pt x="1014" y="846"/>
                </a:lnTo>
                <a:lnTo>
                  <a:pt x="1065" y="846"/>
                </a:lnTo>
                <a:lnTo>
                  <a:pt x="1065" y="858"/>
                </a:lnTo>
                <a:lnTo>
                  <a:pt x="1078" y="858"/>
                </a:lnTo>
                <a:lnTo>
                  <a:pt x="1065" y="858"/>
                </a:lnTo>
                <a:lnTo>
                  <a:pt x="1078" y="858"/>
                </a:lnTo>
                <a:lnTo>
                  <a:pt x="1102" y="858"/>
                </a:lnTo>
                <a:lnTo>
                  <a:pt x="1128" y="832"/>
                </a:lnTo>
                <a:lnTo>
                  <a:pt x="1153" y="818"/>
                </a:lnTo>
                <a:lnTo>
                  <a:pt x="1166" y="818"/>
                </a:lnTo>
                <a:lnTo>
                  <a:pt x="1179" y="763"/>
                </a:lnTo>
                <a:lnTo>
                  <a:pt x="1153" y="749"/>
                </a:lnTo>
                <a:lnTo>
                  <a:pt x="1153" y="737"/>
                </a:lnTo>
                <a:lnTo>
                  <a:pt x="1115" y="695"/>
                </a:lnTo>
                <a:lnTo>
                  <a:pt x="1102" y="682"/>
                </a:lnTo>
                <a:lnTo>
                  <a:pt x="1115" y="682"/>
                </a:lnTo>
                <a:lnTo>
                  <a:pt x="1091" y="586"/>
                </a:lnTo>
                <a:lnTo>
                  <a:pt x="1052" y="628"/>
                </a:lnTo>
                <a:lnTo>
                  <a:pt x="1014" y="614"/>
                </a:lnTo>
                <a:lnTo>
                  <a:pt x="1027" y="545"/>
                </a:lnTo>
                <a:lnTo>
                  <a:pt x="1014" y="545"/>
                </a:lnTo>
                <a:lnTo>
                  <a:pt x="989" y="491"/>
                </a:lnTo>
                <a:lnTo>
                  <a:pt x="950" y="464"/>
                </a:lnTo>
                <a:lnTo>
                  <a:pt x="926" y="477"/>
                </a:lnTo>
                <a:lnTo>
                  <a:pt x="888" y="573"/>
                </a:lnTo>
                <a:lnTo>
                  <a:pt x="875" y="586"/>
                </a:lnTo>
                <a:lnTo>
                  <a:pt x="862" y="600"/>
                </a:lnTo>
                <a:lnTo>
                  <a:pt x="888" y="614"/>
                </a:lnTo>
                <a:lnTo>
                  <a:pt x="862" y="668"/>
                </a:lnTo>
                <a:lnTo>
                  <a:pt x="837" y="695"/>
                </a:lnTo>
                <a:lnTo>
                  <a:pt x="837" y="709"/>
                </a:lnTo>
                <a:lnTo>
                  <a:pt x="824" y="749"/>
                </a:lnTo>
                <a:lnTo>
                  <a:pt x="824" y="777"/>
                </a:lnTo>
                <a:lnTo>
                  <a:pt x="798" y="791"/>
                </a:lnTo>
                <a:lnTo>
                  <a:pt x="786" y="777"/>
                </a:lnTo>
                <a:lnTo>
                  <a:pt x="760" y="737"/>
                </a:lnTo>
                <a:lnTo>
                  <a:pt x="786" y="723"/>
                </a:lnTo>
                <a:lnTo>
                  <a:pt x="773" y="695"/>
                </a:lnTo>
                <a:lnTo>
                  <a:pt x="786" y="682"/>
                </a:lnTo>
                <a:lnTo>
                  <a:pt x="747" y="654"/>
                </a:lnTo>
                <a:lnTo>
                  <a:pt x="685" y="586"/>
                </a:lnTo>
                <a:lnTo>
                  <a:pt x="659" y="600"/>
                </a:lnTo>
                <a:lnTo>
                  <a:pt x="659" y="545"/>
                </a:lnTo>
                <a:lnTo>
                  <a:pt x="634" y="531"/>
                </a:lnTo>
                <a:lnTo>
                  <a:pt x="659" y="477"/>
                </a:lnTo>
                <a:lnTo>
                  <a:pt x="697" y="436"/>
                </a:lnTo>
                <a:lnTo>
                  <a:pt x="723" y="410"/>
                </a:lnTo>
                <a:lnTo>
                  <a:pt x="747" y="422"/>
                </a:lnTo>
                <a:lnTo>
                  <a:pt x="760" y="396"/>
                </a:lnTo>
                <a:lnTo>
                  <a:pt x="798" y="396"/>
                </a:lnTo>
                <a:lnTo>
                  <a:pt x="824" y="368"/>
                </a:lnTo>
                <a:lnTo>
                  <a:pt x="862" y="341"/>
                </a:lnTo>
                <a:lnTo>
                  <a:pt x="849" y="327"/>
                </a:lnTo>
                <a:lnTo>
                  <a:pt x="888" y="313"/>
                </a:lnTo>
                <a:lnTo>
                  <a:pt x="888" y="327"/>
                </a:lnTo>
                <a:lnTo>
                  <a:pt x="926" y="327"/>
                </a:lnTo>
                <a:lnTo>
                  <a:pt x="950" y="259"/>
                </a:lnTo>
                <a:lnTo>
                  <a:pt x="926" y="232"/>
                </a:lnTo>
                <a:lnTo>
                  <a:pt x="913" y="273"/>
                </a:lnTo>
                <a:lnTo>
                  <a:pt x="862" y="287"/>
                </a:lnTo>
                <a:lnTo>
                  <a:pt x="849" y="273"/>
                </a:lnTo>
                <a:lnTo>
                  <a:pt x="862" y="246"/>
                </a:lnTo>
                <a:lnTo>
                  <a:pt x="849" y="232"/>
                </a:lnTo>
                <a:lnTo>
                  <a:pt x="837" y="232"/>
                </a:lnTo>
                <a:lnTo>
                  <a:pt x="837" y="204"/>
                </a:lnTo>
                <a:lnTo>
                  <a:pt x="837" y="192"/>
                </a:lnTo>
                <a:lnTo>
                  <a:pt x="837" y="164"/>
                </a:lnTo>
                <a:lnTo>
                  <a:pt x="849" y="150"/>
                </a:lnTo>
                <a:lnTo>
                  <a:pt x="824" y="123"/>
                </a:lnTo>
                <a:lnTo>
                  <a:pt x="786" y="164"/>
                </a:lnTo>
                <a:lnTo>
                  <a:pt x="786" y="246"/>
                </a:lnTo>
                <a:lnTo>
                  <a:pt x="747" y="259"/>
                </a:lnTo>
                <a:lnTo>
                  <a:pt x="747" y="287"/>
                </a:lnTo>
                <a:lnTo>
                  <a:pt x="723" y="287"/>
                </a:lnTo>
                <a:lnTo>
                  <a:pt x="736" y="232"/>
                </a:lnTo>
                <a:lnTo>
                  <a:pt x="710" y="246"/>
                </a:lnTo>
                <a:lnTo>
                  <a:pt x="697" y="232"/>
                </a:lnTo>
                <a:lnTo>
                  <a:pt x="685" y="246"/>
                </a:lnTo>
                <a:lnTo>
                  <a:pt x="634" y="204"/>
                </a:lnTo>
                <a:lnTo>
                  <a:pt x="634" y="192"/>
                </a:lnTo>
                <a:lnTo>
                  <a:pt x="608" y="178"/>
                </a:lnTo>
                <a:lnTo>
                  <a:pt x="595" y="192"/>
                </a:lnTo>
                <a:lnTo>
                  <a:pt x="621" y="204"/>
                </a:lnTo>
                <a:lnTo>
                  <a:pt x="595" y="204"/>
                </a:lnTo>
                <a:lnTo>
                  <a:pt x="571" y="246"/>
                </a:lnTo>
                <a:lnTo>
                  <a:pt x="558" y="204"/>
                </a:lnTo>
                <a:lnTo>
                  <a:pt x="507" y="178"/>
                </a:lnTo>
                <a:lnTo>
                  <a:pt x="520" y="164"/>
                </a:lnTo>
                <a:lnTo>
                  <a:pt x="456" y="95"/>
                </a:lnTo>
                <a:lnTo>
                  <a:pt x="432" y="95"/>
                </a:lnTo>
                <a:lnTo>
                  <a:pt x="406" y="69"/>
                </a:lnTo>
                <a:lnTo>
                  <a:pt x="393" y="41"/>
                </a:lnTo>
                <a:lnTo>
                  <a:pt x="368" y="69"/>
                </a:lnTo>
                <a:lnTo>
                  <a:pt x="355" y="41"/>
                </a:lnTo>
                <a:lnTo>
                  <a:pt x="342" y="55"/>
                </a:lnTo>
                <a:lnTo>
                  <a:pt x="279" y="55"/>
                </a:lnTo>
                <a:lnTo>
                  <a:pt x="203" y="0"/>
                </a:lnTo>
                <a:lnTo>
                  <a:pt x="0" y="313"/>
                </a:lnTo>
                <a:lnTo>
                  <a:pt x="0" y="327"/>
                </a:lnTo>
                <a:lnTo>
                  <a:pt x="13" y="327"/>
                </a:lnTo>
                <a:lnTo>
                  <a:pt x="26" y="368"/>
                </a:lnTo>
                <a:lnTo>
                  <a:pt x="64" y="368"/>
                </a:lnTo>
                <a:lnTo>
                  <a:pt x="77" y="410"/>
                </a:lnTo>
                <a:lnTo>
                  <a:pt x="77" y="464"/>
                </a:lnTo>
                <a:lnTo>
                  <a:pt x="88" y="491"/>
                </a:lnTo>
                <a:lnTo>
                  <a:pt x="88" y="519"/>
                </a:lnTo>
                <a:lnTo>
                  <a:pt x="64" y="559"/>
                </a:lnTo>
                <a:lnTo>
                  <a:pt x="77" y="614"/>
                </a:lnTo>
                <a:lnTo>
                  <a:pt x="64" y="668"/>
                </a:lnTo>
                <a:lnTo>
                  <a:pt x="101" y="723"/>
                </a:lnTo>
                <a:lnTo>
                  <a:pt x="114" y="737"/>
                </a:lnTo>
                <a:lnTo>
                  <a:pt x="229" y="749"/>
                </a:lnTo>
                <a:lnTo>
                  <a:pt x="368" y="777"/>
                </a:lnTo>
                <a:lnTo>
                  <a:pt x="507" y="804"/>
                </a:lnTo>
                <a:lnTo>
                  <a:pt x="533" y="804"/>
                </a:lnTo>
                <a:lnTo>
                  <a:pt x="608" y="846"/>
                </a:lnTo>
                <a:lnTo>
                  <a:pt x="634" y="832"/>
                </a:lnTo>
                <a:lnTo>
                  <a:pt x="646" y="832"/>
                </a:lnTo>
                <a:lnTo>
                  <a:pt x="646" y="818"/>
                </a:lnTo>
                <a:lnTo>
                  <a:pt x="685" y="832"/>
                </a:lnTo>
                <a:lnTo>
                  <a:pt x="685" y="858"/>
                </a:lnTo>
                <a:lnTo>
                  <a:pt x="697" y="858"/>
                </a:lnTo>
                <a:lnTo>
                  <a:pt x="697" y="900"/>
                </a:lnTo>
                <a:lnTo>
                  <a:pt x="736" y="913"/>
                </a:lnTo>
                <a:lnTo>
                  <a:pt x="747" y="913"/>
                </a:lnTo>
                <a:lnTo>
                  <a:pt x="760" y="955"/>
                </a:lnTo>
                <a:lnTo>
                  <a:pt x="736" y="955"/>
                </a:lnTo>
                <a:lnTo>
                  <a:pt x="723" y="927"/>
                </a:lnTo>
                <a:lnTo>
                  <a:pt x="723" y="955"/>
                </a:lnTo>
                <a:lnTo>
                  <a:pt x="723" y="981"/>
                </a:lnTo>
                <a:lnTo>
                  <a:pt x="710" y="981"/>
                </a:lnTo>
                <a:lnTo>
                  <a:pt x="685" y="1009"/>
                </a:lnTo>
                <a:lnTo>
                  <a:pt x="697" y="1022"/>
                </a:lnTo>
                <a:lnTo>
                  <a:pt x="723" y="995"/>
                </a:lnTo>
                <a:lnTo>
                  <a:pt x="736" y="995"/>
                </a:lnTo>
                <a:lnTo>
                  <a:pt x="760" y="995"/>
                </a:lnTo>
                <a:lnTo>
                  <a:pt x="760" y="981"/>
                </a:lnTo>
                <a:lnTo>
                  <a:pt x="760" y="967"/>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1" name="Freeform 34"/>
          <p:cNvSpPr>
            <a:spLocks/>
          </p:cNvSpPr>
          <p:nvPr/>
        </p:nvSpPr>
        <p:spPr bwMode="auto">
          <a:xfrm>
            <a:off x="1076325" y="1370688"/>
            <a:ext cx="1738313" cy="1308100"/>
          </a:xfrm>
          <a:custGeom>
            <a:avLst/>
            <a:gdLst>
              <a:gd name="T0" fmla="*/ 1081877 w 1189"/>
              <a:gd name="T1" fmla="*/ 988370 h 1031"/>
              <a:gd name="T2" fmla="*/ 1168135 w 1189"/>
              <a:gd name="T3" fmla="*/ 988370 h 1031"/>
              <a:gd name="T4" fmla="*/ 1236848 w 1189"/>
              <a:gd name="T5" fmla="*/ 961726 h 1031"/>
              <a:gd name="T6" fmla="*/ 1288018 w 1189"/>
              <a:gd name="T7" fmla="*/ 932544 h 1031"/>
              <a:gd name="T8" fmla="*/ 1358194 w 1189"/>
              <a:gd name="T9" fmla="*/ 975683 h 1031"/>
              <a:gd name="T10" fmla="*/ 1324568 w 1189"/>
              <a:gd name="T11" fmla="*/ 1044196 h 1031"/>
              <a:gd name="T12" fmla="*/ 1426908 w 1189"/>
              <a:gd name="T13" fmla="*/ 975683 h 1031"/>
              <a:gd name="T14" fmla="*/ 1375738 w 1189"/>
              <a:gd name="T15" fmla="*/ 919857 h 1031"/>
              <a:gd name="T16" fmla="*/ 1375738 w 1189"/>
              <a:gd name="T17" fmla="*/ 919857 h 1031"/>
              <a:gd name="T18" fmla="*/ 1324568 w 1189"/>
              <a:gd name="T19" fmla="*/ 891944 h 1031"/>
              <a:gd name="T20" fmla="*/ 1204684 w 1189"/>
              <a:gd name="T21" fmla="*/ 946501 h 1031"/>
              <a:gd name="T22" fmla="*/ 1324568 w 1189"/>
              <a:gd name="T23" fmla="*/ 876719 h 1031"/>
              <a:gd name="T24" fmla="*/ 1444452 w 1189"/>
              <a:gd name="T25" fmla="*/ 876719 h 1031"/>
              <a:gd name="T26" fmla="*/ 1564336 w 1189"/>
              <a:gd name="T27" fmla="*/ 836118 h 1031"/>
              <a:gd name="T28" fmla="*/ 1564336 w 1189"/>
              <a:gd name="T29" fmla="*/ 765067 h 1031"/>
              <a:gd name="T30" fmla="*/ 1495621 w 1189"/>
              <a:gd name="T31" fmla="*/ 697822 h 1031"/>
              <a:gd name="T32" fmla="*/ 1426908 w 1189"/>
              <a:gd name="T33" fmla="*/ 641997 h 1031"/>
              <a:gd name="T34" fmla="*/ 1375738 w 1189"/>
              <a:gd name="T35" fmla="*/ 558258 h 1031"/>
              <a:gd name="T36" fmla="*/ 1255854 w 1189"/>
              <a:gd name="T37" fmla="*/ 487207 h 1031"/>
              <a:gd name="T38" fmla="*/ 1168135 w 1189"/>
              <a:gd name="T39" fmla="*/ 612815 h 1031"/>
              <a:gd name="T40" fmla="*/ 1135971 w 1189"/>
              <a:gd name="T41" fmla="*/ 709241 h 1031"/>
              <a:gd name="T42" fmla="*/ 1116965 w 1189"/>
              <a:gd name="T43" fmla="*/ 794249 h 1031"/>
              <a:gd name="T44" fmla="*/ 1030707 w 1189"/>
              <a:gd name="T45" fmla="*/ 753648 h 1031"/>
              <a:gd name="T46" fmla="*/ 1065795 w 1189"/>
              <a:gd name="T47" fmla="*/ 697822 h 1031"/>
              <a:gd name="T48" fmla="*/ 894741 w 1189"/>
              <a:gd name="T49" fmla="*/ 612815 h 1031"/>
              <a:gd name="T50" fmla="*/ 894741 w 1189"/>
              <a:gd name="T51" fmla="*/ 487207 h 1031"/>
              <a:gd name="T52" fmla="*/ 1013163 w 1189"/>
              <a:gd name="T53" fmla="*/ 431381 h 1031"/>
              <a:gd name="T54" fmla="*/ 1116965 w 1189"/>
              <a:gd name="T55" fmla="*/ 376824 h 1031"/>
              <a:gd name="T56" fmla="*/ 1204684 w 1189"/>
              <a:gd name="T57" fmla="*/ 320998 h 1031"/>
              <a:gd name="T58" fmla="*/ 1288018 w 1189"/>
              <a:gd name="T59" fmla="*/ 265173 h 1031"/>
              <a:gd name="T60" fmla="*/ 1168135 w 1189"/>
              <a:gd name="T61" fmla="*/ 293085 h 1031"/>
              <a:gd name="T62" fmla="*/ 1150591 w 1189"/>
              <a:gd name="T63" fmla="*/ 237260 h 1031"/>
              <a:gd name="T64" fmla="*/ 1135971 w 1189"/>
              <a:gd name="T65" fmla="*/ 195390 h 1031"/>
              <a:gd name="T66" fmla="*/ 1116965 w 1189"/>
              <a:gd name="T67" fmla="*/ 125608 h 1031"/>
              <a:gd name="T68" fmla="*/ 1013163 w 1189"/>
              <a:gd name="T69" fmla="*/ 265173 h 1031"/>
              <a:gd name="T70" fmla="*/ 997081 w 1189"/>
              <a:gd name="T71" fmla="*/ 237260 h 1031"/>
              <a:gd name="T72" fmla="*/ 928367 w 1189"/>
              <a:gd name="T73" fmla="*/ 251216 h 1031"/>
              <a:gd name="T74" fmla="*/ 826028 w 1189"/>
              <a:gd name="T75" fmla="*/ 181434 h 1031"/>
              <a:gd name="T76" fmla="*/ 808484 w 1189"/>
              <a:gd name="T77" fmla="*/ 209347 h 1031"/>
              <a:gd name="T78" fmla="*/ 688600 w 1189"/>
              <a:gd name="T79" fmla="*/ 181434 h 1031"/>
              <a:gd name="T80" fmla="*/ 586260 w 1189"/>
              <a:gd name="T81" fmla="*/ 97695 h 1031"/>
              <a:gd name="T82" fmla="*/ 500003 w 1189"/>
              <a:gd name="T83" fmla="*/ 69782 h 1031"/>
              <a:gd name="T84" fmla="*/ 380119 w 1189"/>
              <a:gd name="T85" fmla="*/ 55826 h 1031"/>
              <a:gd name="T86" fmla="*/ 0 w 1189"/>
              <a:gd name="T87" fmla="*/ 334955 h 1031"/>
              <a:gd name="T88" fmla="*/ 86258 w 1189"/>
              <a:gd name="T89" fmla="*/ 376824 h 1031"/>
              <a:gd name="T90" fmla="*/ 119884 w 1189"/>
              <a:gd name="T91" fmla="*/ 502432 h 1031"/>
              <a:gd name="T92" fmla="*/ 103802 w 1189"/>
              <a:gd name="T93" fmla="*/ 628040 h 1031"/>
              <a:gd name="T94" fmla="*/ 154972 w 1189"/>
              <a:gd name="T95" fmla="*/ 753648 h 1031"/>
              <a:gd name="T96" fmla="*/ 688600 w 1189"/>
              <a:gd name="T97" fmla="*/ 820893 h 1031"/>
              <a:gd name="T98" fmla="*/ 859654 w 1189"/>
              <a:gd name="T99" fmla="*/ 850075 h 1031"/>
              <a:gd name="T100" fmla="*/ 928367 w 1189"/>
              <a:gd name="T101" fmla="*/ 850075 h 1031"/>
              <a:gd name="T102" fmla="*/ 945911 w 1189"/>
              <a:gd name="T103" fmla="*/ 919857 h 1031"/>
              <a:gd name="T104" fmla="*/ 1030707 w 1189"/>
              <a:gd name="T105" fmla="*/ 975683 h 1031"/>
              <a:gd name="T106" fmla="*/ 979537 w 1189"/>
              <a:gd name="T107" fmla="*/ 975683 h 1031"/>
              <a:gd name="T108" fmla="*/ 928367 w 1189"/>
              <a:gd name="T109" fmla="*/ 1031508 h 1031"/>
              <a:gd name="T110" fmla="*/ 997081 w 1189"/>
              <a:gd name="T111" fmla="*/ 1017552 h 1031"/>
              <a:gd name="T112" fmla="*/ 1030707 w 1189"/>
              <a:gd name="T113" fmla="*/ 988370 h 10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9"/>
              <a:gd name="T172" fmla="*/ 0 h 1031"/>
              <a:gd name="T173" fmla="*/ 1189 w 1189"/>
              <a:gd name="T174" fmla="*/ 1031 h 10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9" h="1031">
                <a:moveTo>
                  <a:pt x="766" y="975"/>
                </a:moveTo>
                <a:lnTo>
                  <a:pt x="779" y="975"/>
                </a:lnTo>
                <a:lnTo>
                  <a:pt x="804" y="975"/>
                </a:lnTo>
                <a:lnTo>
                  <a:pt x="817" y="975"/>
                </a:lnTo>
                <a:lnTo>
                  <a:pt x="844" y="962"/>
                </a:lnTo>
                <a:lnTo>
                  <a:pt x="868" y="975"/>
                </a:lnTo>
                <a:lnTo>
                  <a:pt x="882" y="962"/>
                </a:lnTo>
                <a:lnTo>
                  <a:pt x="895" y="975"/>
                </a:lnTo>
                <a:lnTo>
                  <a:pt x="919" y="948"/>
                </a:lnTo>
                <a:lnTo>
                  <a:pt x="933" y="920"/>
                </a:lnTo>
                <a:lnTo>
                  <a:pt x="946" y="920"/>
                </a:lnTo>
                <a:lnTo>
                  <a:pt x="957" y="920"/>
                </a:lnTo>
                <a:lnTo>
                  <a:pt x="957" y="948"/>
                </a:lnTo>
                <a:lnTo>
                  <a:pt x="971" y="975"/>
                </a:lnTo>
                <a:lnTo>
                  <a:pt x="1009" y="962"/>
                </a:lnTo>
                <a:lnTo>
                  <a:pt x="1009" y="975"/>
                </a:lnTo>
                <a:lnTo>
                  <a:pt x="984" y="1003"/>
                </a:lnTo>
                <a:lnTo>
                  <a:pt x="984" y="1030"/>
                </a:lnTo>
                <a:lnTo>
                  <a:pt x="1022" y="989"/>
                </a:lnTo>
                <a:lnTo>
                  <a:pt x="1060" y="975"/>
                </a:lnTo>
                <a:lnTo>
                  <a:pt x="1060" y="962"/>
                </a:lnTo>
                <a:lnTo>
                  <a:pt x="1022" y="948"/>
                </a:lnTo>
                <a:lnTo>
                  <a:pt x="1009" y="934"/>
                </a:lnTo>
                <a:lnTo>
                  <a:pt x="1022" y="907"/>
                </a:lnTo>
                <a:lnTo>
                  <a:pt x="997" y="907"/>
                </a:lnTo>
                <a:lnTo>
                  <a:pt x="997" y="893"/>
                </a:lnTo>
                <a:lnTo>
                  <a:pt x="1022" y="907"/>
                </a:lnTo>
                <a:lnTo>
                  <a:pt x="1035" y="879"/>
                </a:lnTo>
                <a:lnTo>
                  <a:pt x="1009" y="865"/>
                </a:lnTo>
                <a:lnTo>
                  <a:pt x="984" y="879"/>
                </a:lnTo>
                <a:lnTo>
                  <a:pt x="971" y="879"/>
                </a:lnTo>
                <a:lnTo>
                  <a:pt x="933" y="920"/>
                </a:lnTo>
                <a:lnTo>
                  <a:pt x="895" y="934"/>
                </a:lnTo>
                <a:lnTo>
                  <a:pt x="933" y="920"/>
                </a:lnTo>
                <a:lnTo>
                  <a:pt x="971" y="865"/>
                </a:lnTo>
                <a:lnTo>
                  <a:pt x="984" y="865"/>
                </a:lnTo>
                <a:lnTo>
                  <a:pt x="1022" y="852"/>
                </a:lnTo>
                <a:lnTo>
                  <a:pt x="1073" y="852"/>
                </a:lnTo>
                <a:lnTo>
                  <a:pt x="1073" y="865"/>
                </a:lnTo>
                <a:lnTo>
                  <a:pt x="1111" y="865"/>
                </a:lnTo>
                <a:lnTo>
                  <a:pt x="1137" y="838"/>
                </a:lnTo>
                <a:lnTo>
                  <a:pt x="1162" y="824"/>
                </a:lnTo>
                <a:lnTo>
                  <a:pt x="1175" y="824"/>
                </a:lnTo>
                <a:lnTo>
                  <a:pt x="1188" y="769"/>
                </a:lnTo>
                <a:lnTo>
                  <a:pt x="1162" y="755"/>
                </a:lnTo>
                <a:lnTo>
                  <a:pt x="1162" y="743"/>
                </a:lnTo>
                <a:lnTo>
                  <a:pt x="1124" y="700"/>
                </a:lnTo>
                <a:lnTo>
                  <a:pt x="1111" y="688"/>
                </a:lnTo>
                <a:lnTo>
                  <a:pt x="1124" y="688"/>
                </a:lnTo>
                <a:lnTo>
                  <a:pt x="1099" y="590"/>
                </a:lnTo>
                <a:lnTo>
                  <a:pt x="1060" y="633"/>
                </a:lnTo>
                <a:lnTo>
                  <a:pt x="1022" y="619"/>
                </a:lnTo>
                <a:lnTo>
                  <a:pt x="1035" y="550"/>
                </a:lnTo>
                <a:lnTo>
                  <a:pt x="1022" y="550"/>
                </a:lnTo>
                <a:lnTo>
                  <a:pt x="997" y="495"/>
                </a:lnTo>
                <a:lnTo>
                  <a:pt x="957" y="468"/>
                </a:lnTo>
                <a:lnTo>
                  <a:pt x="933" y="480"/>
                </a:lnTo>
                <a:lnTo>
                  <a:pt x="895" y="578"/>
                </a:lnTo>
                <a:lnTo>
                  <a:pt x="882" y="590"/>
                </a:lnTo>
                <a:lnTo>
                  <a:pt x="868" y="604"/>
                </a:lnTo>
                <a:lnTo>
                  <a:pt x="895" y="619"/>
                </a:lnTo>
                <a:lnTo>
                  <a:pt x="868" y="674"/>
                </a:lnTo>
                <a:lnTo>
                  <a:pt x="844" y="700"/>
                </a:lnTo>
                <a:lnTo>
                  <a:pt x="844" y="714"/>
                </a:lnTo>
                <a:lnTo>
                  <a:pt x="830" y="755"/>
                </a:lnTo>
                <a:lnTo>
                  <a:pt x="830" y="783"/>
                </a:lnTo>
                <a:lnTo>
                  <a:pt x="804" y="798"/>
                </a:lnTo>
                <a:lnTo>
                  <a:pt x="792" y="783"/>
                </a:lnTo>
                <a:lnTo>
                  <a:pt x="766" y="743"/>
                </a:lnTo>
                <a:lnTo>
                  <a:pt x="792" y="728"/>
                </a:lnTo>
                <a:lnTo>
                  <a:pt x="779" y="700"/>
                </a:lnTo>
                <a:lnTo>
                  <a:pt x="792" y="688"/>
                </a:lnTo>
                <a:lnTo>
                  <a:pt x="753" y="659"/>
                </a:lnTo>
                <a:lnTo>
                  <a:pt x="690" y="590"/>
                </a:lnTo>
                <a:lnTo>
                  <a:pt x="664" y="604"/>
                </a:lnTo>
                <a:lnTo>
                  <a:pt x="664" y="550"/>
                </a:lnTo>
                <a:lnTo>
                  <a:pt x="639" y="535"/>
                </a:lnTo>
                <a:lnTo>
                  <a:pt x="664" y="480"/>
                </a:lnTo>
                <a:lnTo>
                  <a:pt x="702" y="440"/>
                </a:lnTo>
                <a:lnTo>
                  <a:pt x="728" y="413"/>
                </a:lnTo>
                <a:lnTo>
                  <a:pt x="753" y="426"/>
                </a:lnTo>
                <a:lnTo>
                  <a:pt x="766" y="399"/>
                </a:lnTo>
                <a:lnTo>
                  <a:pt x="804" y="399"/>
                </a:lnTo>
                <a:lnTo>
                  <a:pt x="830" y="371"/>
                </a:lnTo>
                <a:lnTo>
                  <a:pt x="868" y="344"/>
                </a:lnTo>
                <a:lnTo>
                  <a:pt x="855" y="330"/>
                </a:lnTo>
                <a:lnTo>
                  <a:pt x="895" y="316"/>
                </a:lnTo>
                <a:lnTo>
                  <a:pt x="895" y="330"/>
                </a:lnTo>
                <a:lnTo>
                  <a:pt x="933" y="330"/>
                </a:lnTo>
                <a:lnTo>
                  <a:pt x="957" y="261"/>
                </a:lnTo>
                <a:lnTo>
                  <a:pt x="933" y="234"/>
                </a:lnTo>
                <a:lnTo>
                  <a:pt x="919" y="275"/>
                </a:lnTo>
                <a:lnTo>
                  <a:pt x="868" y="289"/>
                </a:lnTo>
                <a:lnTo>
                  <a:pt x="855" y="275"/>
                </a:lnTo>
                <a:lnTo>
                  <a:pt x="868" y="248"/>
                </a:lnTo>
                <a:lnTo>
                  <a:pt x="855" y="234"/>
                </a:lnTo>
                <a:lnTo>
                  <a:pt x="844" y="234"/>
                </a:lnTo>
                <a:lnTo>
                  <a:pt x="844" y="206"/>
                </a:lnTo>
                <a:lnTo>
                  <a:pt x="844" y="193"/>
                </a:lnTo>
                <a:lnTo>
                  <a:pt x="844" y="165"/>
                </a:lnTo>
                <a:lnTo>
                  <a:pt x="855" y="151"/>
                </a:lnTo>
                <a:lnTo>
                  <a:pt x="830" y="124"/>
                </a:lnTo>
                <a:lnTo>
                  <a:pt x="792" y="165"/>
                </a:lnTo>
                <a:lnTo>
                  <a:pt x="792" y="248"/>
                </a:lnTo>
                <a:lnTo>
                  <a:pt x="753" y="261"/>
                </a:lnTo>
                <a:lnTo>
                  <a:pt x="753" y="289"/>
                </a:lnTo>
                <a:lnTo>
                  <a:pt x="728" y="289"/>
                </a:lnTo>
                <a:lnTo>
                  <a:pt x="741" y="234"/>
                </a:lnTo>
                <a:lnTo>
                  <a:pt x="715" y="248"/>
                </a:lnTo>
                <a:lnTo>
                  <a:pt x="702" y="234"/>
                </a:lnTo>
                <a:lnTo>
                  <a:pt x="690" y="248"/>
                </a:lnTo>
                <a:lnTo>
                  <a:pt x="639" y="206"/>
                </a:lnTo>
                <a:lnTo>
                  <a:pt x="639" y="193"/>
                </a:lnTo>
                <a:lnTo>
                  <a:pt x="613" y="179"/>
                </a:lnTo>
                <a:lnTo>
                  <a:pt x="600" y="193"/>
                </a:lnTo>
                <a:lnTo>
                  <a:pt x="626" y="206"/>
                </a:lnTo>
                <a:lnTo>
                  <a:pt x="600" y="206"/>
                </a:lnTo>
                <a:lnTo>
                  <a:pt x="575" y="248"/>
                </a:lnTo>
                <a:lnTo>
                  <a:pt x="562" y="206"/>
                </a:lnTo>
                <a:lnTo>
                  <a:pt x="511" y="179"/>
                </a:lnTo>
                <a:lnTo>
                  <a:pt x="524" y="165"/>
                </a:lnTo>
                <a:lnTo>
                  <a:pt x="460" y="96"/>
                </a:lnTo>
                <a:lnTo>
                  <a:pt x="435" y="96"/>
                </a:lnTo>
                <a:lnTo>
                  <a:pt x="409" y="69"/>
                </a:lnTo>
                <a:lnTo>
                  <a:pt x="396" y="41"/>
                </a:lnTo>
                <a:lnTo>
                  <a:pt x="371" y="69"/>
                </a:lnTo>
                <a:lnTo>
                  <a:pt x="358" y="41"/>
                </a:lnTo>
                <a:lnTo>
                  <a:pt x="344" y="55"/>
                </a:lnTo>
                <a:lnTo>
                  <a:pt x="282" y="55"/>
                </a:lnTo>
                <a:lnTo>
                  <a:pt x="204" y="0"/>
                </a:lnTo>
                <a:lnTo>
                  <a:pt x="0" y="316"/>
                </a:lnTo>
                <a:lnTo>
                  <a:pt x="0" y="330"/>
                </a:lnTo>
                <a:lnTo>
                  <a:pt x="13" y="330"/>
                </a:lnTo>
                <a:lnTo>
                  <a:pt x="26" y="371"/>
                </a:lnTo>
                <a:lnTo>
                  <a:pt x="64" y="371"/>
                </a:lnTo>
                <a:lnTo>
                  <a:pt x="77" y="413"/>
                </a:lnTo>
                <a:lnTo>
                  <a:pt x="77" y="468"/>
                </a:lnTo>
                <a:lnTo>
                  <a:pt x="89" y="495"/>
                </a:lnTo>
                <a:lnTo>
                  <a:pt x="89" y="523"/>
                </a:lnTo>
                <a:lnTo>
                  <a:pt x="64" y="564"/>
                </a:lnTo>
                <a:lnTo>
                  <a:pt x="77" y="619"/>
                </a:lnTo>
                <a:lnTo>
                  <a:pt x="64" y="674"/>
                </a:lnTo>
                <a:lnTo>
                  <a:pt x="102" y="728"/>
                </a:lnTo>
                <a:lnTo>
                  <a:pt x="115" y="743"/>
                </a:lnTo>
                <a:lnTo>
                  <a:pt x="231" y="755"/>
                </a:lnTo>
                <a:lnTo>
                  <a:pt x="371" y="783"/>
                </a:lnTo>
                <a:lnTo>
                  <a:pt x="511" y="810"/>
                </a:lnTo>
                <a:lnTo>
                  <a:pt x="537" y="810"/>
                </a:lnTo>
                <a:lnTo>
                  <a:pt x="613" y="852"/>
                </a:lnTo>
                <a:lnTo>
                  <a:pt x="639" y="838"/>
                </a:lnTo>
                <a:lnTo>
                  <a:pt x="651" y="838"/>
                </a:lnTo>
                <a:lnTo>
                  <a:pt x="651" y="824"/>
                </a:lnTo>
                <a:lnTo>
                  <a:pt x="690" y="838"/>
                </a:lnTo>
                <a:lnTo>
                  <a:pt x="690" y="865"/>
                </a:lnTo>
                <a:lnTo>
                  <a:pt x="702" y="865"/>
                </a:lnTo>
                <a:lnTo>
                  <a:pt x="702" y="907"/>
                </a:lnTo>
                <a:lnTo>
                  <a:pt x="741" y="920"/>
                </a:lnTo>
                <a:lnTo>
                  <a:pt x="753" y="920"/>
                </a:lnTo>
                <a:lnTo>
                  <a:pt x="766" y="962"/>
                </a:lnTo>
                <a:lnTo>
                  <a:pt x="741" y="962"/>
                </a:lnTo>
                <a:lnTo>
                  <a:pt x="728" y="934"/>
                </a:lnTo>
                <a:lnTo>
                  <a:pt x="728" y="962"/>
                </a:lnTo>
                <a:lnTo>
                  <a:pt x="728" y="989"/>
                </a:lnTo>
                <a:lnTo>
                  <a:pt x="715" y="989"/>
                </a:lnTo>
                <a:lnTo>
                  <a:pt x="690" y="1017"/>
                </a:lnTo>
                <a:lnTo>
                  <a:pt x="702" y="1030"/>
                </a:lnTo>
                <a:lnTo>
                  <a:pt x="728" y="1003"/>
                </a:lnTo>
                <a:lnTo>
                  <a:pt x="741" y="1003"/>
                </a:lnTo>
                <a:lnTo>
                  <a:pt x="766" y="1003"/>
                </a:lnTo>
                <a:lnTo>
                  <a:pt x="766" y="989"/>
                </a:lnTo>
                <a:lnTo>
                  <a:pt x="766" y="975"/>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2" name="Line 35"/>
          <p:cNvSpPr>
            <a:spLocks noChangeShapeType="1"/>
          </p:cNvSpPr>
          <p:nvPr/>
        </p:nvSpPr>
        <p:spPr bwMode="auto">
          <a:xfrm flipH="1">
            <a:off x="2643188" y="2469238"/>
            <a:ext cx="25400"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3" name="Freeform 36"/>
          <p:cNvSpPr>
            <a:spLocks/>
          </p:cNvSpPr>
          <p:nvPr/>
        </p:nvSpPr>
        <p:spPr bwMode="auto">
          <a:xfrm>
            <a:off x="2386013" y="1527851"/>
            <a:ext cx="463550" cy="523875"/>
          </a:xfrm>
          <a:custGeom>
            <a:avLst/>
            <a:gdLst>
              <a:gd name="T0" fmla="*/ 273269 w 320"/>
              <a:gd name="T1" fmla="*/ 41961 h 412"/>
              <a:gd name="T2" fmla="*/ 186055 w 320"/>
              <a:gd name="T3" fmla="*/ 0 h 412"/>
              <a:gd name="T4" fmla="*/ 135181 w 320"/>
              <a:gd name="T5" fmla="*/ 13987 h 412"/>
              <a:gd name="T6" fmla="*/ 101749 w 320"/>
              <a:gd name="T7" fmla="*/ 41961 h 412"/>
              <a:gd name="T8" fmla="*/ 84306 w 320"/>
              <a:gd name="T9" fmla="*/ 0 h 412"/>
              <a:gd name="T10" fmla="*/ 0 w 320"/>
              <a:gd name="T11" fmla="*/ 27974 h 412"/>
              <a:gd name="T12" fmla="*/ 15989 w 320"/>
              <a:gd name="T13" fmla="*/ 69935 h 412"/>
              <a:gd name="T14" fmla="*/ 50874 w 320"/>
              <a:gd name="T15" fmla="*/ 97909 h 412"/>
              <a:gd name="T16" fmla="*/ 117738 w 320"/>
              <a:gd name="T17" fmla="*/ 111896 h 412"/>
              <a:gd name="T18" fmla="*/ 135181 w 320"/>
              <a:gd name="T19" fmla="*/ 125883 h 412"/>
              <a:gd name="T20" fmla="*/ 151170 w 320"/>
              <a:gd name="T21" fmla="*/ 125883 h 412"/>
              <a:gd name="T22" fmla="*/ 151170 w 320"/>
              <a:gd name="T23" fmla="*/ 97909 h 412"/>
              <a:gd name="T24" fmla="*/ 219487 w 320"/>
              <a:gd name="T25" fmla="*/ 194546 h 412"/>
              <a:gd name="T26" fmla="*/ 219487 w 320"/>
              <a:gd name="T27" fmla="*/ 209804 h 412"/>
              <a:gd name="T28" fmla="*/ 168613 w 320"/>
              <a:gd name="T29" fmla="*/ 278468 h 412"/>
              <a:gd name="T30" fmla="*/ 135181 w 320"/>
              <a:gd name="T31" fmla="*/ 278468 h 412"/>
              <a:gd name="T32" fmla="*/ 101749 w 320"/>
              <a:gd name="T33" fmla="*/ 264481 h 412"/>
              <a:gd name="T34" fmla="*/ 84306 w 320"/>
              <a:gd name="T35" fmla="*/ 278468 h 412"/>
              <a:gd name="T36" fmla="*/ 84306 w 320"/>
              <a:gd name="T37" fmla="*/ 306441 h 412"/>
              <a:gd name="T38" fmla="*/ 117738 w 320"/>
              <a:gd name="T39" fmla="*/ 320428 h 412"/>
              <a:gd name="T40" fmla="*/ 151170 w 320"/>
              <a:gd name="T41" fmla="*/ 293726 h 412"/>
              <a:gd name="T42" fmla="*/ 168613 w 320"/>
              <a:gd name="T43" fmla="*/ 320428 h 412"/>
              <a:gd name="T44" fmla="*/ 168613 w 320"/>
              <a:gd name="T45" fmla="*/ 349674 h 412"/>
              <a:gd name="T46" fmla="*/ 219487 w 320"/>
              <a:gd name="T47" fmla="*/ 391635 h 412"/>
              <a:gd name="T48" fmla="*/ 273269 w 320"/>
              <a:gd name="T49" fmla="*/ 418337 h 412"/>
              <a:gd name="T50" fmla="*/ 238383 w 320"/>
              <a:gd name="T51" fmla="*/ 349674 h 412"/>
              <a:gd name="T52" fmla="*/ 306700 w 320"/>
              <a:gd name="T53" fmla="*/ 376376 h 412"/>
              <a:gd name="T54" fmla="*/ 322689 w 320"/>
              <a:gd name="T55" fmla="*/ 349674 h 412"/>
              <a:gd name="T56" fmla="*/ 289258 w 320"/>
              <a:gd name="T57" fmla="*/ 306441 h 412"/>
              <a:gd name="T58" fmla="*/ 306700 w 320"/>
              <a:gd name="T59" fmla="*/ 264481 h 412"/>
              <a:gd name="T60" fmla="*/ 322689 w 320"/>
              <a:gd name="T61" fmla="*/ 278468 h 412"/>
              <a:gd name="T62" fmla="*/ 356121 w 320"/>
              <a:gd name="T63" fmla="*/ 320428 h 412"/>
              <a:gd name="T64" fmla="*/ 424438 w 320"/>
              <a:gd name="T65" fmla="*/ 293726 h 412"/>
              <a:gd name="T66" fmla="*/ 391007 w 320"/>
              <a:gd name="T67" fmla="*/ 250494 h 412"/>
              <a:gd name="T68" fmla="*/ 322689 w 320"/>
              <a:gd name="T69" fmla="*/ 209804 h 412"/>
              <a:gd name="T70" fmla="*/ 322689 w 320"/>
              <a:gd name="T71" fmla="*/ 167843 h 412"/>
              <a:gd name="T72" fmla="*/ 373564 w 320"/>
              <a:gd name="T73" fmla="*/ 153856 h 412"/>
              <a:gd name="T74" fmla="*/ 273269 w 320"/>
              <a:gd name="T75" fmla="*/ 69935 h 412"/>
              <a:gd name="T76" fmla="*/ 273269 w 320"/>
              <a:gd name="T77" fmla="*/ 41961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0"/>
              <a:gd name="T118" fmla="*/ 0 h 412"/>
              <a:gd name="T119" fmla="*/ 320 w 320"/>
              <a:gd name="T120" fmla="*/ 412 h 4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0" h="412">
                <a:moveTo>
                  <a:pt x="205" y="41"/>
                </a:moveTo>
                <a:lnTo>
                  <a:pt x="140" y="0"/>
                </a:lnTo>
                <a:lnTo>
                  <a:pt x="102" y="14"/>
                </a:lnTo>
                <a:lnTo>
                  <a:pt x="76" y="41"/>
                </a:lnTo>
                <a:lnTo>
                  <a:pt x="63" y="0"/>
                </a:lnTo>
                <a:lnTo>
                  <a:pt x="0" y="27"/>
                </a:lnTo>
                <a:lnTo>
                  <a:pt x="12" y="69"/>
                </a:lnTo>
                <a:lnTo>
                  <a:pt x="38" y="96"/>
                </a:lnTo>
                <a:lnTo>
                  <a:pt x="89" y="110"/>
                </a:lnTo>
                <a:lnTo>
                  <a:pt x="102" y="124"/>
                </a:lnTo>
                <a:lnTo>
                  <a:pt x="114" y="124"/>
                </a:lnTo>
                <a:lnTo>
                  <a:pt x="114" y="96"/>
                </a:lnTo>
                <a:lnTo>
                  <a:pt x="165" y="191"/>
                </a:lnTo>
                <a:lnTo>
                  <a:pt x="165" y="206"/>
                </a:lnTo>
                <a:lnTo>
                  <a:pt x="127" y="274"/>
                </a:lnTo>
                <a:lnTo>
                  <a:pt x="102" y="274"/>
                </a:lnTo>
                <a:lnTo>
                  <a:pt x="76" y="260"/>
                </a:lnTo>
                <a:lnTo>
                  <a:pt x="63" y="274"/>
                </a:lnTo>
                <a:lnTo>
                  <a:pt x="63" y="301"/>
                </a:lnTo>
                <a:lnTo>
                  <a:pt x="89" y="315"/>
                </a:lnTo>
                <a:lnTo>
                  <a:pt x="114" y="289"/>
                </a:lnTo>
                <a:lnTo>
                  <a:pt x="127" y="315"/>
                </a:lnTo>
                <a:lnTo>
                  <a:pt x="127" y="343"/>
                </a:lnTo>
                <a:lnTo>
                  <a:pt x="165" y="384"/>
                </a:lnTo>
                <a:lnTo>
                  <a:pt x="205" y="411"/>
                </a:lnTo>
                <a:lnTo>
                  <a:pt x="179" y="343"/>
                </a:lnTo>
                <a:lnTo>
                  <a:pt x="230" y="370"/>
                </a:lnTo>
                <a:lnTo>
                  <a:pt x="243" y="343"/>
                </a:lnTo>
                <a:lnTo>
                  <a:pt x="217" y="301"/>
                </a:lnTo>
                <a:lnTo>
                  <a:pt x="230" y="260"/>
                </a:lnTo>
                <a:lnTo>
                  <a:pt x="243" y="274"/>
                </a:lnTo>
                <a:lnTo>
                  <a:pt x="268" y="315"/>
                </a:lnTo>
                <a:lnTo>
                  <a:pt x="319" y="289"/>
                </a:lnTo>
                <a:lnTo>
                  <a:pt x="294" y="246"/>
                </a:lnTo>
                <a:lnTo>
                  <a:pt x="243" y="206"/>
                </a:lnTo>
                <a:lnTo>
                  <a:pt x="243" y="165"/>
                </a:lnTo>
                <a:lnTo>
                  <a:pt x="281" y="151"/>
                </a:lnTo>
                <a:lnTo>
                  <a:pt x="205" y="69"/>
                </a:lnTo>
                <a:lnTo>
                  <a:pt x="205" y="41"/>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4" name="Freeform 37"/>
          <p:cNvSpPr>
            <a:spLocks/>
          </p:cNvSpPr>
          <p:nvPr/>
        </p:nvSpPr>
        <p:spPr bwMode="auto">
          <a:xfrm>
            <a:off x="2689225" y="2434313"/>
            <a:ext cx="160338" cy="155575"/>
          </a:xfrm>
          <a:custGeom>
            <a:avLst/>
            <a:gdLst>
              <a:gd name="T0" fmla="*/ 112211 w 114"/>
              <a:gd name="T1" fmla="*/ 0 h 123"/>
              <a:gd name="T2" fmla="*/ 95166 w 114"/>
              <a:gd name="T3" fmla="*/ 0 h 123"/>
              <a:gd name="T4" fmla="*/ 65338 w 114"/>
              <a:gd name="T5" fmla="*/ 40475 h 123"/>
              <a:gd name="T6" fmla="*/ 0 w 114"/>
              <a:gd name="T7" fmla="*/ 68301 h 123"/>
              <a:gd name="T8" fmla="*/ 0 w 114"/>
              <a:gd name="T9" fmla="*/ 94863 h 123"/>
              <a:gd name="T10" fmla="*/ 65338 w 114"/>
              <a:gd name="T11" fmla="*/ 80950 h 123"/>
              <a:gd name="T12" fmla="*/ 65338 w 114"/>
              <a:gd name="T13" fmla="*/ 94863 h 123"/>
              <a:gd name="T14" fmla="*/ 95166 w 114"/>
              <a:gd name="T15" fmla="*/ 94863 h 123"/>
              <a:gd name="T16" fmla="*/ 78122 w 114"/>
              <a:gd name="T17" fmla="*/ 108776 h 123"/>
              <a:gd name="T18" fmla="*/ 112211 w 114"/>
              <a:gd name="T19" fmla="*/ 94863 h 123"/>
              <a:gd name="T20" fmla="*/ 112211 w 114"/>
              <a:gd name="T21" fmla="*/ 108776 h 123"/>
              <a:gd name="T22" fmla="*/ 143460 w 114"/>
              <a:gd name="T23" fmla="*/ 122689 h 123"/>
              <a:gd name="T24" fmla="*/ 143460 w 114"/>
              <a:gd name="T25" fmla="*/ 108776 h 123"/>
              <a:gd name="T26" fmla="*/ 127836 w 114"/>
              <a:gd name="T27" fmla="*/ 80950 h 123"/>
              <a:gd name="T28" fmla="*/ 127836 w 114"/>
              <a:gd name="T29" fmla="*/ 54388 h 123"/>
              <a:gd name="T30" fmla="*/ 95166 w 114"/>
              <a:gd name="T31" fmla="*/ 54388 h 123"/>
              <a:gd name="T32" fmla="*/ 78122 w 114"/>
              <a:gd name="T33" fmla="*/ 40475 h 123"/>
              <a:gd name="T34" fmla="*/ 112211 w 114"/>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23"/>
              <a:gd name="T56" fmla="*/ 114 w 114"/>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23">
                <a:moveTo>
                  <a:pt x="88" y="0"/>
                </a:moveTo>
                <a:lnTo>
                  <a:pt x="75" y="0"/>
                </a:lnTo>
                <a:lnTo>
                  <a:pt x="51" y="40"/>
                </a:lnTo>
                <a:lnTo>
                  <a:pt x="0" y="68"/>
                </a:lnTo>
                <a:lnTo>
                  <a:pt x="0" y="94"/>
                </a:lnTo>
                <a:lnTo>
                  <a:pt x="51" y="80"/>
                </a:lnTo>
                <a:lnTo>
                  <a:pt x="51" y="94"/>
                </a:lnTo>
                <a:lnTo>
                  <a:pt x="75" y="94"/>
                </a:lnTo>
                <a:lnTo>
                  <a:pt x="62" y="108"/>
                </a:lnTo>
                <a:lnTo>
                  <a:pt x="88" y="94"/>
                </a:lnTo>
                <a:lnTo>
                  <a:pt x="88" y="108"/>
                </a:lnTo>
                <a:lnTo>
                  <a:pt x="113" y="122"/>
                </a:lnTo>
                <a:lnTo>
                  <a:pt x="113" y="108"/>
                </a:lnTo>
                <a:lnTo>
                  <a:pt x="101" y="80"/>
                </a:lnTo>
                <a:lnTo>
                  <a:pt x="101" y="54"/>
                </a:lnTo>
                <a:lnTo>
                  <a:pt x="75" y="54"/>
                </a:lnTo>
                <a:lnTo>
                  <a:pt x="62" y="40"/>
                </a:lnTo>
                <a:lnTo>
                  <a:pt x="88"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5" name="Freeform 38"/>
          <p:cNvSpPr>
            <a:spLocks/>
          </p:cNvSpPr>
          <p:nvPr/>
        </p:nvSpPr>
        <p:spPr bwMode="auto">
          <a:xfrm>
            <a:off x="2293938" y="1824713"/>
            <a:ext cx="128587" cy="106363"/>
          </a:xfrm>
          <a:custGeom>
            <a:avLst/>
            <a:gdLst>
              <a:gd name="T0" fmla="*/ 50568 w 89"/>
              <a:gd name="T1" fmla="*/ 0 h 84"/>
              <a:gd name="T2" fmla="*/ 17338 w 89"/>
              <a:gd name="T3" fmla="*/ 43052 h 84"/>
              <a:gd name="T4" fmla="*/ 0 w 89"/>
              <a:gd name="T5" fmla="*/ 56980 h 84"/>
              <a:gd name="T6" fmla="*/ 0 w 89"/>
              <a:gd name="T7" fmla="*/ 69642 h 84"/>
              <a:gd name="T8" fmla="*/ 33231 w 89"/>
              <a:gd name="T9" fmla="*/ 69642 h 84"/>
              <a:gd name="T10" fmla="*/ 50568 w 89"/>
              <a:gd name="T11" fmla="*/ 56980 h 84"/>
              <a:gd name="T12" fmla="*/ 82354 w 89"/>
              <a:gd name="T13" fmla="*/ 56980 h 84"/>
              <a:gd name="T14" fmla="*/ 50568 w 89"/>
              <a:gd name="T15" fmla="*/ 69642 h 84"/>
              <a:gd name="T16" fmla="*/ 82354 w 89"/>
              <a:gd name="T17" fmla="*/ 83571 h 84"/>
              <a:gd name="T18" fmla="*/ 115585 w 89"/>
              <a:gd name="T19" fmla="*/ 69642 h 84"/>
              <a:gd name="T20" fmla="*/ 82354 w 89"/>
              <a:gd name="T21" fmla="*/ 56980 h 84"/>
              <a:gd name="T22" fmla="*/ 98247 w 89"/>
              <a:gd name="T23" fmla="*/ 43052 h 84"/>
              <a:gd name="T24" fmla="*/ 66461 w 89"/>
              <a:gd name="T25" fmla="*/ 12662 h 84"/>
              <a:gd name="T26" fmla="*/ 50568 w 89"/>
              <a:gd name="T27" fmla="*/ 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84"/>
              <a:gd name="T44" fmla="*/ 89 w 89"/>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84">
                <a:moveTo>
                  <a:pt x="38" y="0"/>
                </a:moveTo>
                <a:lnTo>
                  <a:pt x="13" y="42"/>
                </a:lnTo>
                <a:lnTo>
                  <a:pt x="0" y="56"/>
                </a:lnTo>
                <a:lnTo>
                  <a:pt x="0" y="69"/>
                </a:lnTo>
                <a:lnTo>
                  <a:pt x="25" y="69"/>
                </a:lnTo>
                <a:lnTo>
                  <a:pt x="38" y="56"/>
                </a:lnTo>
                <a:lnTo>
                  <a:pt x="63" y="56"/>
                </a:lnTo>
                <a:lnTo>
                  <a:pt x="38" y="69"/>
                </a:lnTo>
                <a:lnTo>
                  <a:pt x="63" y="83"/>
                </a:lnTo>
                <a:lnTo>
                  <a:pt x="88" y="69"/>
                </a:lnTo>
                <a:lnTo>
                  <a:pt x="63" y="56"/>
                </a:lnTo>
                <a:lnTo>
                  <a:pt x="75" y="42"/>
                </a:lnTo>
                <a:lnTo>
                  <a:pt x="50" y="13"/>
                </a:lnTo>
                <a:lnTo>
                  <a:pt x="38"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6" name="Freeform 39"/>
          <p:cNvSpPr>
            <a:spLocks/>
          </p:cNvSpPr>
          <p:nvPr/>
        </p:nvSpPr>
        <p:spPr bwMode="auto">
          <a:xfrm>
            <a:off x="1149350" y="2242226"/>
            <a:ext cx="60325" cy="71437"/>
          </a:xfrm>
          <a:custGeom>
            <a:avLst/>
            <a:gdLst>
              <a:gd name="T0" fmla="*/ 0 w 39"/>
              <a:gd name="T1" fmla="*/ 0 h 57"/>
              <a:gd name="T2" fmla="*/ 38670 w 39"/>
              <a:gd name="T3" fmla="*/ 41359 h 57"/>
              <a:gd name="T4" fmla="*/ 57231 w 39"/>
              <a:gd name="T5" fmla="*/ 55145 h 57"/>
              <a:gd name="T6" fmla="*/ 38670 w 39"/>
              <a:gd name="T7" fmla="*/ 12533 h 57"/>
              <a:gd name="T8" fmla="*/ 0 w 39"/>
              <a:gd name="T9" fmla="*/ 0 h 57"/>
              <a:gd name="T10" fmla="*/ 0 60000 65536"/>
              <a:gd name="T11" fmla="*/ 0 60000 65536"/>
              <a:gd name="T12" fmla="*/ 0 60000 65536"/>
              <a:gd name="T13" fmla="*/ 0 60000 65536"/>
              <a:gd name="T14" fmla="*/ 0 60000 65536"/>
              <a:gd name="T15" fmla="*/ 0 w 39"/>
              <a:gd name="T16" fmla="*/ 0 h 57"/>
              <a:gd name="T17" fmla="*/ 39 w 39"/>
              <a:gd name="T18" fmla="*/ 57 h 57"/>
            </a:gdLst>
            <a:ahLst/>
            <a:cxnLst>
              <a:cxn ang="T10">
                <a:pos x="T0" y="T1"/>
              </a:cxn>
              <a:cxn ang="T11">
                <a:pos x="T2" y="T3"/>
              </a:cxn>
              <a:cxn ang="T12">
                <a:pos x="T4" y="T5"/>
              </a:cxn>
              <a:cxn ang="T13">
                <a:pos x="T6" y="T7"/>
              </a:cxn>
              <a:cxn ang="T14">
                <a:pos x="T8" y="T9"/>
              </a:cxn>
            </a:cxnLst>
            <a:rect l="T15" t="T16" r="T17" b="T18"/>
            <a:pathLst>
              <a:path w="39" h="57">
                <a:moveTo>
                  <a:pt x="0" y="0"/>
                </a:moveTo>
                <a:lnTo>
                  <a:pt x="26" y="42"/>
                </a:lnTo>
                <a:lnTo>
                  <a:pt x="38" y="56"/>
                </a:lnTo>
                <a:lnTo>
                  <a:pt x="26" y="13"/>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7" name="Freeform 40"/>
          <p:cNvSpPr>
            <a:spLocks/>
          </p:cNvSpPr>
          <p:nvPr/>
        </p:nvSpPr>
        <p:spPr bwMode="auto">
          <a:xfrm>
            <a:off x="2311400" y="1945363"/>
            <a:ext cx="77788" cy="38100"/>
          </a:xfrm>
          <a:custGeom>
            <a:avLst/>
            <a:gdLst>
              <a:gd name="T0" fmla="*/ 70224 w 51"/>
              <a:gd name="T1" fmla="*/ 15766 h 29"/>
              <a:gd name="T2" fmla="*/ 16435 w 51"/>
              <a:gd name="T3" fmla="*/ 0 h 29"/>
              <a:gd name="T4" fmla="*/ 0 w 51"/>
              <a:gd name="T5" fmla="*/ 15766 h 29"/>
              <a:gd name="T6" fmla="*/ 0 w 51"/>
              <a:gd name="T7" fmla="*/ 30217 h 29"/>
              <a:gd name="T8" fmla="*/ 70224 w 51"/>
              <a:gd name="T9" fmla="*/ 15766 h 29"/>
              <a:gd name="T10" fmla="*/ 0 60000 65536"/>
              <a:gd name="T11" fmla="*/ 0 60000 65536"/>
              <a:gd name="T12" fmla="*/ 0 60000 65536"/>
              <a:gd name="T13" fmla="*/ 0 60000 65536"/>
              <a:gd name="T14" fmla="*/ 0 60000 65536"/>
              <a:gd name="T15" fmla="*/ 0 w 51"/>
              <a:gd name="T16" fmla="*/ 0 h 29"/>
              <a:gd name="T17" fmla="*/ 51 w 51"/>
              <a:gd name="T18" fmla="*/ 29 h 29"/>
            </a:gdLst>
            <a:ahLst/>
            <a:cxnLst>
              <a:cxn ang="T10">
                <a:pos x="T0" y="T1"/>
              </a:cxn>
              <a:cxn ang="T11">
                <a:pos x="T2" y="T3"/>
              </a:cxn>
              <a:cxn ang="T12">
                <a:pos x="T4" y="T5"/>
              </a:cxn>
              <a:cxn ang="T13">
                <a:pos x="T6" y="T7"/>
              </a:cxn>
              <a:cxn ang="T14">
                <a:pos x="T8" y="T9"/>
              </a:cxn>
            </a:cxnLst>
            <a:rect l="T15" t="T16" r="T17" b="T18"/>
            <a:pathLst>
              <a:path w="51" h="29">
                <a:moveTo>
                  <a:pt x="50" y="15"/>
                </a:moveTo>
                <a:lnTo>
                  <a:pt x="12" y="0"/>
                </a:lnTo>
                <a:lnTo>
                  <a:pt x="0" y="15"/>
                </a:lnTo>
                <a:lnTo>
                  <a:pt x="0" y="28"/>
                </a:lnTo>
                <a:lnTo>
                  <a:pt x="50" y="15"/>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8" name="Freeform 41"/>
          <p:cNvSpPr>
            <a:spLocks/>
          </p:cNvSpPr>
          <p:nvPr/>
        </p:nvSpPr>
        <p:spPr bwMode="auto">
          <a:xfrm>
            <a:off x="1527175" y="1788201"/>
            <a:ext cx="111125" cy="90487"/>
          </a:xfrm>
          <a:custGeom>
            <a:avLst/>
            <a:gdLst>
              <a:gd name="T0" fmla="*/ 34636 w 77"/>
              <a:gd name="T1" fmla="*/ 0 h 71"/>
              <a:gd name="T2" fmla="*/ 64943 w 77"/>
              <a:gd name="T3" fmla="*/ 14019 h 71"/>
              <a:gd name="T4" fmla="*/ 64943 w 77"/>
              <a:gd name="T5" fmla="*/ 29313 h 71"/>
              <a:gd name="T6" fmla="*/ 82261 w 77"/>
              <a:gd name="T7" fmla="*/ 14019 h 71"/>
              <a:gd name="T8" fmla="*/ 99580 w 77"/>
              <a:gd name="T9" fmla="*/ 42058 h 71"/>
              <a:gd name="T10" fmla="*/ 64943 w 77"/>
              <a:gd name="T11" fmla="*/ 42058 h 71"/>
              <a:gd name="T12" fmla="*/ 49068 w 77"/>
              <a:gd name="T13" fmla="*/ 71371 h 71"/>
              <a:gd name="T14" fmla="*/ 0 w 77"/>
              <a:gd name="T15" fmla="*/ 57352 h 71"/>
              <a:gd name="T16" fmla="*/ 17318 w 77"/>
              <a:gd name="T17" fmla="*/ 29313 h 71"/>
              <a:gd name="T18" fmla="*/ 49068 w 77"/>
              <a:gd name="T19" fmla="*/ 29313 h 71"/>
              <a:gd name="T20" fmla="*/ 34636 w 77"/>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1"/>
              <a:gd name="T35" fmla="*/ 77 w 77"/>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1">
                <a:moveTo>
                  <a:pt x="26" y="0"/>
                </a:moveTo>
                <a:lnTo>
                  <a:pt x="50" y="14"/>
                </a:lnTo>
                <a:lnTo>
                  <a:pt x="50" y="29"/>
                </a:lnTo>
                <a:lnTo>
                  <a:pt x="63" y="14"/>
                </a:lnTo>
                <a:lnTo>
                  <a:pt x="76" y="41"/>
                </a:lnTo>
                <a:lnTo>
                  <a:pt x="50" y="41"/>
                </a:lnTo>
                <a:lnTo>
                  <a:pt x="37" y="70"/>
                </a:lnTo>
                <a:lnTo>
                  <a:pt x="0" y="56"/>
                </a:lnTo>
                <a:lnTo>
                  <a:pt x="13" y="29"/>
                </a:lnTo>
                <a:lnTo>
                  <a:pt x="37" y="29"/>
                </a:lnTo>
                <a:lnTo>
                  <a:pt x="26"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19" name="Freeform 42"/>
          <p:cNvSpPr>
            <a:spLocks/>
          </p:cNvSpPr>
          <p:nvPr/>
        </p:nvSpPr>
        <p:spPr bwMode="auto">
          <a:xfrm>
            <a:off x="1676400" y="2226351"/>
            <a:ext cx="41275" cy="68262"/>
          </a:xfrm>
          <a:custGeom>
            <a:avLst/>
            <a:gdLst>
              <a:gd name="T0" fmla="*/ 0 w 28"/>
              <a:gd name="T1" fmla="*/ 0 h 54"/>
              <a:gd name="T2" fmla="*/ 34018 w 28"/>
              <a:gd name="T3" fmla="*/ 0 h 54"/>
              <a:gd name="T4" fmla="*/ 17009 w 28"/>
              <a:gd name="T5" fmla="*/ 53093 h 54"/>
              <a:gd name="T6" fmla="*/ 0 w 28"/>
              <a:gd name="T7" fmla="*/ 0 h 54"/>
              <a:gd name="T8" fmla="*/ 0 60000 65536"/>
              <a:gd name="T9" fmla="*/ 0 60000 65536"/>
              <a:gd name="T10" fmla="*/ 0 60000 65536"/>
              <a:gd name="T11" fmla="*/ 0 60000 65536"/>
              <a:gd name="T12" fmla="*/ 0 w 28"/>
              <a:gd name="T13" fmla="*/ 0 h 54"/>
              <a:gd name="T14" fmla="*/ 28 w 28"/>
              <a:gd name="T15" fmla="*/ 54 h 54"/>
            </a:gdLst>
            <a:ahLst/>
            <a:cxnLst>
              <a:cxn ang="T8">
                <a:pos x="T0" y="T1"/>
              </a:cxn>
              <a:cxn ang="T9">
                <a:pos x="T2" y="T3"/>
              </a:cxn>
              <a:cxn ang="T10">
                <a:pos x="T4" y="T5"/>
              </a:cxn>
              <a:cxn ang="T11">
                <a:pos x="T6" y="T7"/>
              </a:cxn>
            </a:cxnLst>
            <a:rect l="T12" t="T13" r="T14" b="T15"/>
            <a:pathLst>
              <a:path w="28" h="54">
                <a:moveTo>
                  <a:pt x="0" y="0"/>
                </a:moveTo>
                <a:lnTo>
                  <a:pt x="27" y="0"/>
                </a:lnTo>
                <a:lnTo>
                  <a:pt x="13" y="53"/>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0" name="Freeform 43"/>
          <p:cNvSpPr>
            <a:spLocks/>
          </p:cNvSpPr>
          <p:nvPr/>
        </p:nvSpPr>
        <p:spPr bwMode="auto">
          <a:xfrm>
            <a:off x="1735138" y="1335763"/>
            <a:ext cx="166687" cy="123825"/>
          </a:xfrm>
          <a:custGeom>
            <a:avLst/>
            <a:gdLst>
              <a:gd name="T0" fmla="*/ 0 w 116"/>
              <a:gd name="T1" fmla="*/ 84252 h 97"/>
              <a:gd name="T2" fmla="*/ 17244 w 116"/>
              <a:gd name="T3" fmla="*/ 28084 h 97"/>
              <a:gd name="T4" fmla="*/ 66100 w 116"/>
              <a:gd name="T5" fmla="*/ 0 h 97"/>
              <a:gd name="T6" fmla="*/ 132201 w 116"/>
              <a:gd name="T7" fmla="*/ 0 h 97"/>
              <a:gd name="T8" fmla="*/ 149444 w 116"/>
              <a:gd name="T9" fmla="*/ 28084 h 97"/>
              <a:gd name="T10" fmla="*/ 100588 w 116"/>
              <a:gd name="T11" fmla="*/ 28084 h 97"/>
              <a:gd name="T12" fmla="*/ 50294 w 116"/>
              <a:gd name="T13" fmla="*/ 98294 h 97"/>
              <a:gd name="T14" fmla="*/ 0 w 116"/>
              <a:gd name="T15" fmla="*/ 84252 h 97"/>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7"/>
              <a:gd name="T26" fmla="*/ 116 w 116"/>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7">
                <a:moveTo>
                  <a:pt x="0" y="82"/>
                </a:moveTo>
                <a:lnTo>
                  <a:pt x="13" y="27"/>
                </a:lnTo>
                <a:lnTo>
                  <a:pt x="51" y="0"/>
                </a:lnTo>
                <a:lnTo>
                  <a:pt x="102" y="0"/>
                </a:lnTo>
                <a:lnTo>
                  <a:pt x="115" y="27"/>
                </a:lnTo>
                <a:lnTo>
                  <a:pt x="77" y="27"/>
                </a:lnTo>
                <a:lnTo>
                  <a:pt x="39" y="96"/>
                </a:lnTo>
                <a:lnTo>
                  <a:pt x="0" y="82"/>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1" name="Freeform 44"/>
          <p:cNvSpPr>
            <a:spLocks/>
          </p:cNvSpPr>
          <p:nvPr/>
        </p:nvSpPr>
        <p:spPr bwMode="auto">
          <a:xfrm>
            <a:off x="1863725" y="1388151"/>
            <a:ext cx="260350" cy="211137"/>
          </a:xfrm>
          <a:custGeom>
            <a:avLst/>
            <a:gdLst>
              <a:gd name="T0" fmla="*/ 68360 w 179"/>
              <a:gd name="T1" fmla="*/ 0 h 166"/>
              <a:gd name="T2" fmla="*/ 119266 w 179"/>
              <a:gd name="T3" fmla="*/ 0 h 166"/>
              <a:gd name="T4" fmla="*/ 135266 w 179"/>
              <a:gd name="T5" fmla="*/ 13991 h 166"/>
              <a:gd name="T6" fmla="*/ 135266 w 179"/>
              <a:gd name="T7" fmla="*/ 0 h 166"/>
              <a:gd name="T8" fmla="*/ 186172 w 179"/>
              <a:gd name="T9" fmla="*/ 41973 h 166"/>
              <a:gd name="T10" fmla="*/ 237078 w 179"/>
              <a:gd name="T11" fmla="*/ 27982 h 166"/>
              <a:gd name="T12" fmla="*/ 219625 w 179"/>
              <a:gd name="T13" fmla="*/ 69955 h 166"/>
              <a:gd name="T14" fmla="*/ 219625 w 179"/>
              <a:gd name="T15" fmla="*/ 153902 h 166"/>
              <a:gd name="T16" fmla="*/ 151265 w 179"/>
              <a:gd name="T17" fmla="*/ 167893 h 166"/>
              <a:gd name="T18" fmla="*/ 84359 w 179"/>
              <a:gd name="T19" fmla="*/ 125920 h 166"/>
              <a:gd name="T20" fmla="*/ 33453 w 179"/>
              <a:gd name="T21" fmla="*/ 111929 h 166"/>
              <a:gd name="T22" fmla="*/ 0 w 179"/>
              <a:gd name="T23" fmla="*/ 69955 h 166"/>
              <a:gd name="T24" fmla="*/ 84359 w 179"/>
              <a:gd name="T25" fmla="*/ 97938 h 166"/>
              <a:gd name="T26" fmla="*/ 84359 w 179"/>
              <a:gd name="T27" fmla="*/ 69955 h 166"/>
              <a:gd name="T28" fmla="*/ 33453 w 179"/>
              <a:gd name="T29" fmla="*/ 55964 h 166"/>
              <a:gd name="T30" fmla="*/ 50906 w 179"/>
              <a:gd name="T31" fmla="*/ 41973 h 166"/>
              <a:gd name="T32" fmla="*/ 68360 w 179"/>
              <a:gd name="T33" fmla="*/ 27982 h 166"/>
              <a:gd name="T34" fmla="*/ 68360 w 179"/>
              <a:gd name="T35" fmla="*/ 0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166"/>
              <a:gd name="T56" fmla="*/ 179 w 179"/>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166">
                <a:moveTo>
                  <a:pt x="51" y="0"/>
                </a:moveTo>
                <a:lnTo>
                  <a:pt x="89" y="0"/>
                </a:lnTo>
                <a:lnTo>
                  <a:pt x="102" y="14"/>
                </a:lnTo>
                <a:lnTo>
                  <a:pt x="102" y="0"/>
                </a:lnTo>
                <a:lnTo>
                  <a:pt x="140" y="41"/>
                </a:lnTo>
                <a:lnTo>
                  <a:pt x="178" y="27"/>
                </a:lnTo>
                <a:lnTo>
                  <a:pt x="165" y="69"/>
                </a:lnTo>
                <a:lnTo>
                  <a:pt x="165" y="151"/>
                </a:lnTo>
                <a:lnTo>
                  <a:pt x="114" y="165"/>
                </a:lnTo>
                <a:lnTo>
                  <a:pt x="63" y="124"/>
                </a:lnTo>
                <a:lnTo>
                  <a:pt x="25" y="110"/>
                </a:lnTo>
                <a:lnTo>
                  <a:pt x="0" y="69"/>
                </a:lnTo>
                <a:lnTo>
                  <a:pt x="63" y="96"/>
                </a:lnTo>
                <a:lnTo>
                  <a:pt x="63" y="69"/>
                </a:lnTo>
                <a:lnTo>
                  <a:pt x="25" y="55"/>
                </a:lnTo>
                <a:lnTo>
                  <a:pt x="38" y="41"/>
                </a:lnTo>
                <a:lnTo>
                  <a:pt x="51" y="27"/>
                </a:lnTo>
                <a:lnTo>
                  <a:pt x="51"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2" name="Freeform 45"/>
          <p:cNvSpPr>
            <a:spLocks/>
          </p:cNvSpPr>
          <p:nvPr/>
        </p:nvSpPr>
        <p:spPr bwMode="auto">
          <a:xfrm>
            <a:off x="2474913" y="1370688"/>
            <a:ext cx="323850" cy="176213"/>
          </a:xfrm>
          <a:custGeom>
            <a:avLst/>
            <a:gdLst>
              <a:gd name="T0" fmla="*/ 17578 w 220"/>
              <a:gd name="T1" fmla="*/ 0 h 140"/>
              <a:gd name="T2" fmla="*/ 0 w 220"/>
              <a:gd name="T3" fmla="*/ 27691 h 140"/>
              <a:gd name="T4" fmla="*/ 68847 w 220"/>
              <a:gd name="T5" fmla="*/ 41536 h 140"/>
              <a:gd name="T6" fmla="*/ 87890 w 220"/>
              <a:gd name="T7" fmla="*/ 70485 h 140"/>
              <a:gd name="T8" fmla="*/ 174315 w 220"/>
              <a:gd name="T9" fmla="*/ 110762 h 140"/>
              <a:gd name="T10" fmla="*/ 208006 w 220"/>
              <a:gd name="T11" fmla="*/ 95658 h 140"/>
              <a:gd name="T12" fmla="*/ 278318 w 220"/>
              <a:gd name="T13" fmla="*/ 138453 h 140"/>
              <a:gd name="T14" fmla="*/ 295896 w 220"/>
              <a:gd name="T15" fmla="*/ 95658 h 140"/>
              <a:gd name="T16" fmla="*/ 208006 w 220"/>
              <a:gd name="T17" fmla="*/ 55381 h 140"/>
              <a:gd name="T18" fmla="*/ 191893 w 220"/>
              <a:gd name="T19" fmla="*/ 70485 h 140"/>
              <a:gd name="T20" fmla="*/ 68847 w 220"/>
              <a:gd name="T21" fmla="*/ 27691 h 140"/>
              <a:gd name="T22" fmla="*/ 68847 w 220"/>
              <a:gd name="T23" fmla="*/ 0 h 140"/>
              <a:gd name="T24" fmla="*/ 17578 w 2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40"/>
              <a:gd name="T41" fmla="*/ 220 w 2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40">
                <a:moveTo>
                  <a:pt x="13" y="0"/>
                </a:moveTo>
                <a:lnTo>
                  <a:pt x="0" y="28"/>
                </a:lnTo>
                <a:lnTo>
                  <a:pt x="51" y="41"/>
                </a:lnTo>
                <a:lnTo>
                  <a:pt x="65" y="70"/>
                </a:lnTo>
                <a:lnTo>
                  <a:pt x="129" y="111"/>
                </a:lnTo>
                <a:lnTo>
                  <a:pt x="154" y="96"/>
                </a:lnTo>
                <a:lnTo>
                  <a:pt x="206" y="139"/>
                </a:lnTo>
                <a:lnTo>
                  <a:pt x="219" y="96"/>
                </a:lnTo>
                <a:lnTo>
                  <a:pt x="154" y="55"/>
                </a:lnTo>
                <a:lnTo>
                  <a:pt x="142" y="70"/>
                </a:lnTo>
                <a:lnTo>
                  <a:pt x="51" y="28"/>
                </a:lnTo>
                <a:lnTo>
                  <a:pt x="51" y="0"/>
                </a:lnTo>
                <a:lnTo>
                  <a:pt x="13"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3" name="Freeform 46"/>
          <p:cNvSpPr>
            <a:spLocks/>
          </p:cNvSpPr>
          <p:nvPr/>
        </p:nvSpPr>
        <p:spPr bwMode="auto">
          <a:xfrm>
            <a:off x="2609850" y="1232576"/>
            <a:ext cx="93663" cy="157162"/>
          </a:xfrm>
          <a:custGeom>
            <a:avLst/>
            <a:gdLst>
              <a:gd name="T0" fmla="*/ 33089 w 64"/>
              <a:gd name="T1" fmla="*/ 0 h 125"/>
              <a:gd name="T2" fmla="*/ 15825 w 64"/>
              <a:gd name="T3" fmla="*/ 40234 h 125"/>
              <a:gd name="T4" fmla="*/ 0 w 64"/>
              <a:gd name="T5" fmla="*/ 109385 h 125"/>
              <a:gd name="T6" fmla="*/ 66179 w 64"/>
              <a:gd name="T7" fmla="*/ 123216 h 125"/>
              <a:gd name="T8" fmla="*/ 82004 w 64"/>
              <a:gd name="T9" fmla="*/ 69152 h 125"/>
              <a:gd name="T10" fmla="*/ 33089 w 64"/>
              <a:gd name="T11" fmla="*/ 0 h 125"/>
              <a:gd name="T12" fmla="*/ 0 60000 65536"/>
              <a:gd name="T13" fmla="*/ 0 60000 65536"/>
              <a:gd name="T14" fmla="*/ 0 60000 65536"/>
              <a:gd name="T15" fmla="*/ 0 60000 65536"/>
              <a:gd name="T16" fmla="*/ 0 60000 65536"/>
              <a:gd name="T17" fmla="*/ 0 60000 65536"/>
              <a:gd name="T18" fmla="*/ 0 w 64"/>
              <a:gd name="T19" fmla="*/ 0 h 125"/>
              <a:gd name="T20" fmla="*/ 64 w 64"/>
              <a:gd name="T21" fmla="*/ 125 h 125"/>
            </a:gdLst>
            <a:ahLst/>
            <a:cxnLst>
              <a:cxn ang="T12">
                <a:pos x="T0" y="T1"/>
              </a:cxn>
              <a:cxn ang="T13">
                <a:pos x="T2" y="T3"/>
              </a:cxn>
              <a:cxn ang="T14">
                <a:pos x="T4" y="T5"/>
              </a:cxn>
              <a:cxn ang="T15">
                <a:pos x="T6" y="T7"/>
              </a:cxn>
              <a:cxn ang="T16">
                <a:pos x="T8" y="T9"/>
              </a:cxn>
              <a:cxn ang="T17">
                <a:pos x="T10" y="T11"/>
              </a:cxn>
            </a:cxnLst>
            <a:rect l="T18" t="T19" r="T20" b="T21"/>
            <a:pathLst>
              <a:path w="64" h="125">
                <a:moveTo>
                  <a:pt x="25" y="0"/>
                </a:moveTo>
                <a:lnTo>
                  <a:pt x="12" y="41"/>
                </a:lnTo>
                <a:lnTo>
                  <a:pt x="0" y="110"/>
                </a:lnTo>
                <a:lnTo>
                  <a:pt x="51" y="124"/>
                </a:lnTo>
                <a:lnTo>
                  <a:pt x="63" y="69"/>
                </a:lnTo>
                <a:lnTo>
                  <a:pt x="25"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4" name="Freeform 47"/>
          <p:cNvSpPr>
            <a:spLocks/>
          </p:cNvSpPr>
          <p:nvPr/>
        </p:nvSpPr>
        <p:spPr bwMode="auto">
          <a:xfrm>
            <a:off x="2643188" y="1788201"/>
            <a:ext cx="46037" cy="52387"/>
          </a:xfrm>
          <a:custGeom>
            <a:avLst/>
            <a:gdLst>
              <a:gd name="T0" fmla="*/ 22225 w 28"/>
              <a:gd name="T1" fmla="*/ 0 h 41"/>
              <a:gd name="T2" fmla="*/ 0 w 28"/>
              <a:gd name="T3" fmla="*/ 29388 h 41"/>
              <a:gd name="T4" fmla="*/ 0 w 28"/>
              <a:gd name="T5" fmla="*/ 40888 h 41"/>
              <a:gd name="T6" fmla="*/ 42863 w 28"/>
              <a:gd name="T7" fmla="*/ 29388 h 41"/>
              <a:gd name="T8" fmla="*/ 22225 w 28"/>
              <a:gd name="T9" fmla="*/ 0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14" y="0"/>
                </a:moveTo>
                <a:lnTo>
                  <a:pt x="0" y="28"/>
                </a:lnTo>
                <a:lnTo>
                  <a:pt x="0" y="40"/>
                </a:lnTo>
                <a:lnTo>
                  <a:pt x="27" y="28"/>
                </a:lnTo>
                <a:lnTo>
                  <a:pt x="14"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5" name="Freeform 48"/>
          <p:cNvSpPr>
            <a:spLocks/>
          </p:cNvSpPr>
          <p:nvPr/>
        </p:nvSpPr>
        <p:spPr bwMode="auto">
          <a:xfrm>
            <a:off x="2627313" y="2554963"/>
            <a:ext cx="41275" cy="34925"/>
          </a:xfrm>
          <a:custGeom>
            <a:avLst/>
            <a:gdLst>
              <a:gd name="T0" fmla="*/ 0 w 28"/>
              <a:gd name="T1" fmla="*/ 0 h 28"/>
              <a:gd name="T2" fmla="*/ 19163 w 28"/>
              <a:gd name="T3" fmla="*/ 13721 h 28"/>
              <a:gd name="T4" fmla="*/ 36853 w 28"/>
              <a:gd name="T5" fmla="*/ 26194 h 28"/>
              <a:gd name="T6" fmla="*/ 36853 w 28"/>
              <a:gd name="T7" fmla="*/ 0 h 28"/>
              <a:gd name="T8" fmla="*/ 0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0"/>
                </a:moveTo>
                <a:lnTo>
                  <a:pt x="14" y="14"/>
                </a:lnTo>
                <a:lnTo>
                  <a:pt x="27" y="27"/>
                </a:lnTo>
                <a:lnTo>
                  <a:pt x="27"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6" name="Freeform 49"/>
          <p:cNvSpPr>
            <a:spLocks/>
          </p:cNvSpPr>
          <p:nvPr/>
        </p:nvSpPr>
        <p:spPr bwMode="auto">
          <a:xfrm>
            <a:off x="1490663" y="1629451"/>
            <a:ext cx="130175" cy="90487"/>
          </a:xfrm>
          <a:custGeom>
            <a:avLst/>
            <a:gdLst>
              <a:gd name="T0" fmla="*/ 16089 w 89"/>
              <a:gd name="T1" fmla="*/ 0 h 71"/>
              <a:gd name="T2" fmla="*/ 118474 w 89"/>
              <a:gd name="T3" fmla="*/ 0 h 71"/>
              <a:gd name="T4" fmla="*/ 100922 w 89"/>
              <a:gd name="T5" fmla="*/ 14019 h 71"/>
              <a:gd name="T6" fmla="*/ 118474 w 89"/>
              <a:gd name="T7" fmla="*/ 44607 h 71"/>
              <a:gd name="T8" fmla="*/ 100922 w 89"/>
              <a:gd name="T9" fmla="*/ 57352 h 71"/>
              <a:gd name="T10" fmla="*/ 83370 w 89"/>
              <a:gd name="T11" fmla="*/ 44607 h 71"/>
              <a:gd name="T12" fmla="*/ 51192 w 89"/>
              <a:gd name="T13" fmla="*/ 71371 h 71"/>
              <a:gd name="T14" fmla="*/ 33641 w 89"/>
              <a:gd name="T15" fmla="*/ 44607 h 71"/>
              <a:gd name="T16" fmla="*/ 16089 w 89"/>
              <a:gd name="T17" fmla="*/ 57352 h 71"/>
              <a:gd name="T18" fmla="*/ 0 w 89"/>
              <a:gd name="T19" fmla="*/ 44607 h 71"/>
              <a:gd name="T20" fmla="*/ 33641 w 89"/>
              <a:gd name="T21" fmla="*/ 14019 h 71"/>
              <a:gd name="T22" fmla="*/ 16089 w 89"/>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71"/>
              <a:gd name="T38" fmla="*/ 89 w 8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71">
                <a:moveTo>
                  <a:pt x="12" y="0"/>
                </a:moveTo>
                <a:lnTo>
                  <a:pt x="88" y="0"/>
                </a:lnTo>
                <a:lnTo>
                  <a:pt x="75" y="14"/>
                </a:lnTo>
                <a:lnTo>
                  <a:pt x="88" y="43"/>
                </a:lnTo>
                <a:lnTo>
                  <a:pt x="75" y="56"/>
                </a:lnTo>
                <a:lnTo>
                  <a:pt x="62" y="43"/>
                </a:lnTo>
                <a:lnTo>
                  <a:pt x="38" y="70"/>
                </a:lnTo>
                <a:lnTo>
                  <a:pt x="25" y="43"/>
                </a:lnTo>
                <a:lnTo>
                  <a:pt x="12" y="56"/>
                </a:lnTo>
                <a:lnTo>
                  <a:pt x="0" y="43"/>
                </a:lnTo>
                <a:lnTo>
                  <a:pt x="25" y="14"/>
                </a:lnTo>
                <a:lnTo>
                  <a:pt x="12"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7" name="Freeform 50"/>
          <p:cNvSpPr>
            <a:spLocks/>
          </p:cNvSpPr>
          <p:nvPr/>
        </p:nvSpPr>
        <p:spPr bwMode="auto">
          <a:xfrm>
            <a:off x="2330450" y="1459588"/>
            <a:ext cx="114300" cy="87313"/>
          </a:xfrm>
          <a:custGeom>
            <a:avLst/>
            <a:gdLst>
              <a:gd name="T0" fmla="*/ 0 w 78"/>
              <a:gd name="T1" fmla="*/ 39915 h 70"/>
              <a:gd name="T2" fmla="*/ 17829 w 78"/>
              <a:gd name="T3" fmla="*/ 67356 h 70"/>
              <a:gd name="T4" fmla="*/ 54973 w 78"/>
              <a:gd name="T5" fmla="*/ 26194 h 70"/>
              <a:gd name="T6" fmla="*/ 106974 w 78"/>
              <a:gd name="T7" fmla="*/ 39915 h 70"/>
              <a:gd name="T8" fmla="*/ 106974 w 78"/>
              <a:gd name="T9" fmla="*/ 0 h 70"/>
              <a:gd name="T10" fmla="*/ 17829 w 78"/>
              <a:gd name="T11" fmla="*/ 0 h 70"/>
              <a:gd name="T12" fmla="*/ 0 w 78"/>
              <a:gd name="T13" fmla="*/ 39915 h 70"/>
              <a:gd name="T14" fmla="*/ 0 60000 65536"/>
              <a:gd name="T15" fmla="*/ 0 60000 65536"/>
              <a:gd name="T16" fmla="*/ 0 60000 65536"/>
              <a:gd name="T17" fmla="*/ 0 60000 65536"/>
              <a:gd name="T18" fmla="*/ 0 60000 65536"/>
              <a:gd name="T19" fmla="*/ 0 60000 65536"/>
              <a:gd name="T20" fmla="*/ 0 60000 65536"/>
              <a:gd name="T21" fmla="*/ 0 w 78"/>
              <a:gd name="T22" fmla="*/ 0 h 70"/>
              <a:gd name="T23" fmla="*/ 78 w 78"/>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0">
                <a:moveTo>
                  <a:pt x="0" y="41"/>
                </a:moveTo>
                <a:lnTo>
                  <a:pt x="13" y="69"/>
                </a:lnTo>
                <a:lnTo>
                  <a:pt x="39" y="27"/>
                </a:lnTo>
                <a:lnTo>
                  <a:pt x="77" y="41"/>
                </a:lnTo>
                <a:lnTo>
                  <a:pt x="77" y="0"/>
                </a:lnTo>
                <a:lnTo>
                  <a:pt x="13" y="0"/>
                </a:lnTo>
                <a:lnTo>
                  <a:pt x="0" y="41"/>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8" name="Freeform 51"/>
          <p:cNvSpPr>
            <a:spLocks/>
          </p:cNvSpPr>
          <p:nvPr/>
        </p:nvSpPr>
        <p:spPr bwMode="auto">
          <a:xfrm>
            <a:off x="1938338" y="1232576"/>
            <a:ext cx="152400" cy="88900"/>
          </a:xfrm>
          <a:custGeom>
            <a:avLst/>
            <a:gdLst>
              <a:gd name="T0" fmla="*/ 0 w 103"/>
              <a:gd name="T1" fmla="*/ 41910 h 70"/>
              <a:gd name="T2" fmla="*/ 16276 w 103"/>
              <a:gd name="T3" fmla="*/ 69850 h 70"/>
              <a:gd name="T4" fmla="*/ 140563 w 103"/>
              <a:gd name="T5" fmla="*/ 27940 h 70"/>
              <a:gd name="T6" fmla="*/ 105052 w 103"/>
              <a:gd name="T7" fmla="*/ 0 h 70"/>
              <a:gd name="T8" fmla="*/ 34031 w 103"/>
              <a:gd name="T9" fmla="*/ 0 h 70"/>
              <a:gd name="T10" fmla="*/ 0 w 103"/>
              <a:gd name="T11" fmla="*/ 41910 h 70"/>
              <a:gd name="T12" fmla="*/ 0 60000 65536"/>
              <a:gd name="T13" fmla="*/ 0 60000 65536"/>
              <a:gd name="T14" fmla="*/ 0 60000 65536"/>
              <a:gd name="T15" fmla="*/ 0 60000 65536"/>
              <a:gd name="T16" fmla="*/ 0 60000 65536"/>
              <a:gd name="T17" fmla="*/ 0 60000 65536"/>
              <a:gd name="T18" fmla="*/ 0 w 103"/>
              <a:gd name="T19" fmla="*/ 0 h 70"/>
              <a:gd name="T20" fmla="*/ 103 w 10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03" h="70">
                <a:moveTo>
                  <a:pt x="0" y="41"/>
                </a:moveTo>
                <a:lnTo>
                  <a:pt x="12" y="69"/>
                </a:lnTo>
                <a:lnTo>
                  <a:pt x="102" y="28"/>
                </a:lnTo>
                <a:lnTo>
                  <a:pt x="76" y="0"/>
                </a:lnTo>
                <a:lnTo>
                  <a:pt x="25" y="0"/>
                </a:lnTo>
                <a:lnTo>
                  <a:pt x="0" y="41"/>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29" name="Freeform 52"/>
          <p:cNvSpPr>
            <a:spLocks/>
          </p:cNvSpPr>
          <p:nvPr/>
        </p:nvSpPr>
        <p:spPr bwMode="auto">
          <a:xfrm>
            <a:off x="2033588" y="1267501"/>
            <a:ext cx="207962" cy="104775"/>
          </a:xfrm>
          <a:custGeom>
            <a:avLst/>
            <a:gdLst>
              <a:gd name="T0" fmla="*/ 35169 w 143"/>
              <a:gd name="T1" fmla="*/ 28110 h 82"/>
              <a:gd name="T2" fmla="*/ 0 w 143"/>
              <a:gd name="T3" fmla="*/ 42166 h 82"/>
              <a:gd name="T4" fmla="*/ 52754 w 143"/>
              <a:gd name="T5" fmla="*/ 54943 h 82"/>
              <a:gd name="T6" fmla="*/ 0 w 143"/>
              <a:gd name="T7" fmla="*/ 68998 h 82"/>
              <a:gd name="T8" fmla="*/ 52754 w 143"/>
              <a:gd name="T9" fmla="*/ 83053 h 82"/>
              <a:gd name="T10" fmla="*/ 86458 w 143"/>
              <a:gd name="T11" fmla="*/ 54943 h 82"/>
              <a:gd name="T12" fmla="*/ 191965 w 143"/>
              <a:gd name="T13" fmla="*/ 68998 h 82"/>
              <a:gd name="T14" fmla="*/ 191965 w 143"/>
              <a:gd name="T15" fmla="*/ 42166 h 82"/>
              <a:gd name="T16" fmla="*/ 174381 w 143"/>
              <a:gd name="T17" fmla="*/ 42166 h 82"/>
              <a:gd name="T18" fmla="*/ 174381 w 143"/>
              <a:gd name="T19" fmla="*/ 0 h 82"/>
              <a:gd name="T20" fmla="*/ 86458 w 143"/>
              <a:gd name="T21" fmla="*/ 28110 h 82"/>
              <a:gd name="T22" fmla="*/ 35169 w 143"/>
              <a:gd name="T23" fmla="*/ 2811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82"/>
              <a:gd name="T38" fmla="*/ 143 w 143"/>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82">
                <a:moveTo>
                  <a:pt x="26" y="27"/>
                </a:moveTo>
                <a:lnTo>
                  <a:pt x="0" y="41"/>
                </a:lnTo>
                <a:lnTo>
                  <a:pt x="39" y="54"/>
                </a:lnTo>
                <a:lnTo>
                  <a:pt x="0" y="67"/>
                </a:lnTo>
                <a:lnTo>
                  <a:pt x="39" y="81"/>
                </a:lnTo>
                <a:lnTo>
                  <a:pt x="64" y="54"/>
                </a:lnTo>
                <a:lnTo>
                  <a:pt x="142" y="67"/>
                </a:lnTo>
                <a:lnTo>
                  <a:pt x="142" y="41"/>
                </a:lnTo>
                <a:lnTo>
                  <a:pt x="129" y="41"/>
                </a:lnTo>
                <a:lnTo>
                  <a:pt x="129" y="0"/>
                </a:lnTo>
                <a:lnTo>
                  <a:pt x="64" y="27"/>
                </a:lnTo>
                <a:lnTo>
                  <a:pt x="26" y="27"/>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0" name="Freeform 53"/>
          <p:cNvSpPr>
            <a:spLocks/>
          </p:cNvSpPr>
          <p:nvPr/>
        </p:nvSpPr>
        <p:spPr bwMode="auto">
          <a:xfrm>
            <a:off x="2124075" y="1197651"/>
            <a:ext cx="79375" cy="36512"/>
          </a:xfrm>
          <a:custGeom>
            <a:avLst/>
            <a:gdLst>
              <a:gd name="T0" fmla="*/ 0 w 53"/>
              <a:gd name="T1" fmla="*/ 0 h 28"/>
              <a:gd name="T2" fmla="*/ 17972 w 53"/>
              <a:gd name="T3" fmla="*/ 28689 h 28"/>
              <a:gd name="T4" fmla="*/ 73384 w 53"/>
              <a:gd name="T5" fmla="*/ 28689 h 28"/>
              <a:gd name="T6" fmla="*/ 73384 w 53"/>
              <a:gd name="T7" fmla="*/ 0 h 28"/>
              <a:gd name="T8" fmla="*/ 55413 w 53"/>
              <a:gd name="T9" fmla="*/ 0 h 28"/>
              <a:gd name="T10" fmla="*/ 17972 w 53"/>
              <a:gd name="T11" fmla="*/ 14344 h 28"/>
              <a:gd name="T12" fmla="*/ 0 w 53"/>
              <a:gd name="T13" fmla="*/ 0 h 28"/>
              <a:gd name="T14" fmla="*/ 0 60000 65536"/>
              <a:gd name="T15" fmla="*/ 0 60000 65536"/>
              <a:gd name="T16" fmla="*/ 0 60000 65536"/>
              <a:gd name="T17" fmla="*/ 0 60000 65536"/>
              <a:gd name="T18" fmla="*/ 0 60000 65536"/>
              <a:gd name="T19" fmla="*/ 0 60000 65536"/>
              <a:gd name="T20" fmla="*/ 0 60000 65536"/>
              <a:gd name="T21" fmla="*/ 0 w 53"/>
              <a:gd name="T22" fmla="*/ 0 h 28"/>
              <a:gd name="T23" fmla="*/ 53 w 5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28">
                <a:moveTo>
                  <a:pt x="0" y="0"/>
                </a:moveTo>
                <a:lnTo>
                  <a:pt x="13" y="27"/>
                </a:lnTo>
                <a:lnTo>
                  <a:pt x="52" y="27"/>
                </a:lnTo>
                <a:lnTo>
                  <a:pt x="52" y="0"/>
                </a:lnTo>
                <a:lnTo>
                  <a:pt x="39" y="0"/>
                </a:lnTo>
                <a:lnTo>
                  <a:pt x="13" y="13"/>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1" name="Freeform 54"/>
          <p:cNvSpPr>
            <a:spLocks/>
          </p:cNvSpPr>
          <p:nvPr/>
        </p:nvSpPr>
        <p:spPr bwMode="auto">
          <a:xfrm>
            <a:off x="2293938" y="1197651"/>
            <a:ext cx="25400" cy="71437"/>
          </a:xfrm>
          <a:custGeom>
            <a:avLst/>
            <a:gdLst>
              <a:gd name="T0" fmla="*/ 0 w 18"/>
              <a:gd name="T1" fmla="*/ 12757 h 56"/>
              <a:gd name="T2" fmla="*/ 21167 w 18"/>
              <a:gd name="T3" fmla="*/ 0 h 56"/>
              <a:gd name="T4" fmla="*/ 21167 w 18"/>
              <a:gd name="T5" fmla="*/ 28065 h 56"/>
              <a:gd name="T6" fmla="*/ 0 w 18"/>
              <a:gd name="T7" fmla="*/ 56130 h 56"/>
              <a:gd name="T8" fmla="*/ 0 w 18"/>
              <a:gd name="T9" fmla="*/ 12757 h 56"/>
              <a:gd name="T10" fmla="*/ 0 60000 65536"/>
              <a:gd name="T11" fmla="*/ 0 60000 65536"/>
              <a:gd name="T12" fmla="*/ 0 60000 65536"/>
              <a:gd name="T13" fmla="*/ 0 60000 65536"/>
              <a:gd name="T14" fmla="*/ 0 60000 65536"/>
              <a:gd name="T15" fmla="*/ 0 w 18"/>
              <a:gd name="T16" fmla="*/ 0 h 56"/>
              <a:gd name="T17" fmla="*/ 18 w 18"/>
              <a:gd name="T18" fmla="*/ 56 h 56"/>
            </a:gdLst>
            <a:ahLst/>
            <a:cxnLst>
              <a:cxn ang="T10">
                <a:pos x="T0" y="T1"/>
              </a:cxn>
              <a:cxn ang="T11">
                <a:pos x="T2" y="T3"/>
              </a:cxn>
              <a:cxn ang="T12">
                <a:pos x="T4" y="T5"/>
              </a:cxn>
              <a:cxn ang="T13">
                <a:pos x="T6" y="T7"/>
              </a:cxn>
              <a:cxn ang="T14">
                <a:pos x="T8" y="T9"/>
              </a:cxn>
            </a:cxnLst>
            <a:rect l="T15" t="T16" r="T17" b="T18"/>
            <a:pathLst>
              <a:path w="18" h="56">
                <a:moveTo>
                  <a:pt x="0" y="13"/>
                </a:moveTo>
                <a:lnTo>
                  <a:pt x="17" y="0"/>
                </a:lnTo>
                <a:lnTo>
                  <a:pt x="17" y="27"/>
                </a:lnTo>
                <a:lnTo>
                  <a:pt x="0" y="55"/>
                </a:lnTo>
                <a:lnTo>
                  <a:pt x="0" y="13"/>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2" name="Freeform 55"/>
          <p:cNvSpPr>
            <a:spLocks/>
          </p:cNvSpPr>
          <p:nvPr/>
        </p:nvSpPr>
        <p:spPr bwMode="auto">
          <a:xfrm>
            <a:off x="2273300" y="1300838"/>
            <a:ext cx="130175" cy="106363"/>
          </a:xfrm>
          <a:custGeom>
            <a:avLst/>
            <a:gdLst>
              <a:gd name="T0" fmla="*/ 0 w 89"/>
              <a:gd name="T1" fmla="*/ 14096 h 83"/>
              <a:gd name="T2" fmla="*/ 0 w 89"/>
              <a:gd name="T3" fmla="*/ 56385 h 83"/>
              <a:gd name="T4" fmla="*/ 66461 w 89"/>
              <a:gd name="T5" fmla="*/ 84578 h 83"/>
              <a:gd name="T6" fmla="*/ 115585 w 89"/>
              <a:gd name="T7" fmla="*/ 29474 h 83"/>
              <a:gd name="T8" fmla="*/ 99692 w 89"/>
              <a:gd name="T9" fmla="*/ 0 h 83"/>
              <a:gd name="T10" fmla="*/ 66461 w 89"/>
              <a:gd name="T11" fmla="*/ 41007 h 83"/>
              <a:gd name="T12" fmla="*/ 0 w 89"/>
              <a:gd name="T13" fmla="*/ 14096 h 83"/>
              <a:gd name="T14" fmla="*/ 0 60000 65536"/>
              <a:gd name="T15" fmla="*/ 0 60000 65536"/>
              <a:gd name="T16" fmla="*/ 0 60000 65536"/>
              <a:gd name="T17" fmla="*/ 0 60000 65536"/>
              <a:gd name="T18" fmla="*/ 0 60000 65536"/>
              <a:gd name="T19" fmla="*/ 0 60000 65536"/>
              <a:gd name="T20" fmla="*/ 0 60000 65536"/>
              <a:gd name="T21" fmla="*/ 0 w 89"/>
              <a:gd name="T22" fmla="*/ 0 h 83"/>
              <a:gd name="T23" fmla="*/ 89 w 89"/>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83">
                <a:moveTo>
                  <a:pt x="0" y="14"/>
                </a:moveTo>
                <a:lnTo>
                  <a:pt x="0" y="54"/>
                </a:lnTo>
                <a:lnTo>
                  <a:pt x="50" y="82"/>
                </a:lnTo>
                <a:lnTo>
                  <a:pt x="88" y="28"/>
                </a:lnTo>
                <a:lnTo>
                  <a:pt x="76" y="0"/>
                </a:lnTo>
                <a:lnTo>
                  <a:pt x="50" y="40"/>
                </a:lnTo>
                <a:lnTo>
                  <a:pt x="0" y="1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3" name="Freeform 56" descr="Light downward diagonal"/>
          <p:cNvSpPr>
            <a:spLocks/>
          </p:cNvSpPr>
          <p:nvPr/>
        </p:nvSpPr>
        <p:spPr bwMode="auto">
          <a:xfrm>
            <a:off x="1938338" y="3601126"/>
            <a:ext cx="168275" cy="69850"/>
          </a:xfrm>
          <a:custGeom>
            <a:avLst/>
            <a:gdLst>
              <a:gd name="T0" fmla="*/ 84869 w 115"/>
              <a:gd name="T1" fmla="*/ 27441 h 56"/>
              <a:gd name="T2" fmla="*/ 119987 w 115"/>
              <a:gd name="T3" fmla="*/ 27441 h 56"/>
              <a:gd name="T4" fmla="*/ 137547 w 115"/>
              <a:gd name="T5" fmla="*/ 53635 h 56"/>
              <a:gd name="T6" fmla="*/ 137547 w 115"/>
              <a:gd name="T7" fmla="*/ 39914 h 56"/>
              <a:gd name="T8" fmla="*/ 153642 w 115"/>
              <a:gd name="T9" fmla="*/ 27441 h 56"/>
              <a:gd name="T10" fmla="*/ 119987 w 115"/>
              <a:gd name="T11" fmla="*/ 13721 h 56"/>
              <a:gd name="T12" fmla="*/ 102428 w 115"/>
              <a:gd name="T13" fmla="*/ 0 h 56"/>
              <a:gd name="T14" fmla="*/ 84869 w 115"/>
              <a:gd name="T15" fmla="*/ 13721 h 56"/>
              <a:gd name="T16" fmla="*/ 51214 w 115"/>
              <a:gd name="T17" fmla="*/ 13721 h 56"/>
              <a:gd name="T18" fmla="*/ 33655 w 115"/>
              <a:gd name="T19" fmla="*/ 0 h 56"/>
              <a:gd name="T20" fmla="*/ 16096 w 115"/>
              <a:gd name="T21" fmla="*/ 13721 h 56"/>
              <a:gd name="T22" fmla="*/ 0 w 115"/>
              <a:gd name="T23" fmla="*/ 39914 h 56"/>
              <a:gd name="T24" fmla="*/ 33655 w 115"/>
              <a:gd name="T25" fmla="*/ 39914 h 56"/>
              <a:gd name="T26" fmla="*/ 68773 w 115"/>
              <a:gd name="T27" fmla="*/ 53635 h 56"/>
              <a:gd name="T28" fmla="*/ 84869 w 115"/>
              <a:gd name="T29" fmla="*/ 53635 h 56"/>
              <a:gd name="T30" fmla="*/ 68773 w 115"/>
              <a:gd name="T31" fmla="*/ 27441 h 56"/>
              <a:gd name="T32" fmla="*/ 84869 w 115"/>
              <a:gd name="T33" fmla="*/ 2744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56"/>
              <a:gd name="T53" fmla="*/ 115 w 11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56">
                <a:moveTo>
                  <a:pt x="63" y="28"/>
                </a:moveTo>
                <a:lnTo>
                  <a:pt x="89" y="28"/>
                </a:lnTo>
                <a:lnTo>
                  <a:pt x="102" y="55"/>
                </a:lnTo>
                <a:lnTo>
                  <a:pt x="102" y="41"/>
                </a:lnTo>
                <a:lnTo>
                  <a:pt x="114" y="28"/>
                </a:lnTo>
                <a:lnTo>
                  <a:pt x="89" y="14"/>
                </a:lnTo>
                <a:lnTo>
                  <a:pt x="76" y="0"/>
                </a:lnTo>
                <a:lnTo>
                  <a:pt x="63" y="14"/>
                </a:lnTo>
                <a:lnTo>
                  <a:pt x="38" y="14"/>
                </a:lnTo>
                <a:lnTo>
                  <a:pt x="25" y="0"/>
                </a:lnTo>
                <a:lnTo>
                  <a:pt x="12" y="14"/>
                </a:lnTo>
                <a:lnTo>
                  <a:pt x="0" y="41"/>
                </a:lnTo>
                <a:lnTo>
                  <a:pt x="25" y="41"/>
                </a:lnTo>
                <a:lnTo>
                  <a:pt x="51" y="55"/>
                </a:lnTo>
                <a:lnTo>
                  <a:pt x="63" y="55"/>
                </a:lnTo>
                <a:lnTo>
                  <a:pt x="51" y="28"/>
                </a:lnTo>
                <a:lnTo>
                  <a:pt x="63" y="2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4" name="Freeform 57"/>
          <p:cNvSpPr>
            <a:spLocks/>
          </p:cNvSpPr>
          <p:nvPr/>
        </p:nvSpPr>
        <p:spPr bwMode="auto">
          <a:xfrm>
            <a:off x="1863725" y="3566201"/>
            <a:ext cx="112713" cy="84137"/>
          </a:xfrm>
          <a:custGeom>
            <a:avLst/>
            <a:gdLst>
              <a:gd name="T0" fmla="*/ 104042 w 78"/>
              <a:gd name="T1" fmla="*/ 26372 h 67"/>
              <a:gd name="T2" fmla="*/ 70338 w 78"/>
              <a:gd name="T3" fmla="*/ 0 h 67"/>
              <a:gd name="T4" fmla="*/ 33704 w 78"/>
              <a:gd name="T5" fmla="*/ 0 h 67"/>
              <a:gd name="T6" fmla="*/ 0 w 78"/>
              <a:gd name="T7" fmla="*/ 0 h 67"/>
              <a:gd name="T8" fmla="*/ 0 w 78"/>
              <a:gd name="T9" fmla="*/ 11302 h 67"/>
              <a:gd name="T10" fmla="*/ 33704 w 78"/>
              <a:gd name="T11" fmla="*/ 40185 h 67"/>
              <a:gd name="T12" fmla="*/ 33704 w 78"/>
              <a:gd name="T13" fmla="*/ 26372 h 67"/>
              <a:gd name="T14" fmla="*/ 52754 w 78"/>
              <a:gd name="T15" fmla="*/ 40185 h 67"/>
              <a:gd name="T16" fmla="*/ 70338 w 78"/>
              <a:gd name="T17" fmla="*/ 65301 h 67"/>
              <a:gd name="T18" fmla="*/ 86458 w 78"/>
              <a:gd name="T19" fmla="*/ 40185 h 67"/>
              <a:gd name="T20" fmla="*/ 104042 w 78"/>
              <a:gd name="T21" fmla="*/ 26372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67"/>
              <a:gd name="T35" fmla="*/ 78 w 78"/>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67">
                <a:moveTo>
                  <a:pt x="77" y="26"/>
                </a:moveTo>
                <a:lnTo>
                  <a:pt x="52" y="0"/>
                </a:lnTo>
                <a:lnTo>
                  <a:pt x="25" y="0"/>
                </a:lnTo>
                <a:lnTo>
                  <a:pt x="0" y="0"/>
                </a:lnTo>
                <a:lnTo>
                  <a:pt x="0" y="12"/>
                </a:lnTo>
                <a:lnTo>
                  <a:pt x="25" y="40"/>
                </a:lnTo>
                <a:lnTo>
                  <a:pt x="25" y="26"/>
                </a:lnTo>
                <a:lnTo>
                  <a:pt x="39" y="40"/>
                </a:lnTo>
                <a:lnTo>
                  <a:pt x="52" y="66"/>
                </a:lnTo>
                <a:lnTo>
                  <a:pt x="64" y="40"/>
                </a:lnTo>
                <a:lnTo>
                  <a:pt x="77" y="26"/>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5" name="Freeform 58" descr="Light downward diagonal"/>
          <p:cNvSpPr>
            <a:spLocks/>
          </p:cNvSpPr>
          <p:nvPr/>
        </p:nvSpPr>
        <p:spPr bwMode="auto">
          <a:xfrm>
            <a:off x="1770063" y="3478888"/>
            <a:ext cx="55562" cy="33338"/>
          </a:xfrm>
          <a:custGeom>
            <a:avLst/>
            <a:gdLst>
              <a:gd name="T0" fmla="*/ 49714 w 38"/>
              <a:gd name="T1" fmla="*/ 24695 h 27"/>
              <a:gd name="T2" fmla="*/ 49714 w 38"/>
              <a:gd name="T3" fmla="*/ 0 h 27"/>
              <a:gd name="T4" fmla="*/ 17546 w 38"/>
              <a:gd name="T5" fmla="*/ 0 h 27"/>
              <a:gd name="T6" fmla="*/ 0 w 38"/>
              <a:gd name="T7" fmla="*/ 0 h 27"/>
              <a:gd name="T8" fmla="*/ 32168 w 38"/>
              <a:gd name="T9" fmla="*/ 24695 h 27"/>
              <a:gd name="T10" fmla="*/ 49714 w 38"/>
              <a:gd name="T11" fmla="*/ 24695 h 27"/>
              <a:gd name="T12" fmla="*/ 0 60000 65536"/>
              <a:gd name="T13" fmla="*/ 0 60000 65536"/>
              <a:gd name="T14" fmla="*/ 0 60000 65536"/>
              <a:gd name="T15" fmla="*/ 0 60000 65536"/>
              <a:gd name="T16" fmla="*/ 0 60000 65536"/>
              <a:gd name="T17" fmla="*/ 0 60000 65536"/>
              <a:gd name="T18" fmla="*/ 0 w 38"/>
              <a:gd name="T19" fmla="*/ 0 h 27"/>
              <a:gd name="T20" fmla="*/ 38 w 3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8" h="27">
                <a:moveTo>
                  <a:pt x="37" y="26"/>
                </a:moveTo>
                <a:lnTo>
                  <a:pt x="37" y="0"/>
                </a:lnTo>
                <a:lnTo>
                  <a:pt x="13" y="0"/>
                </a:lnTo>
                <a:lnTo>
                  <a:pt x="0" y="0"/>
                </a:lnTo>
                <a:lnTo>
                  <a:pt x="24" y="26"/>
                </a:lnTo>
                <a:lnTo>
                  <a:pt x="37" y="26"/>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6" name="Freeform 59"/>
          <p:cNvSpPr>
            <a:spLocks/>
          </p:cNvSpPr>
          <p:nvPr/>
        </p:nvSpPr>
        <p:spPr bwMode="auto">
          <a:xfrm>
            <a:off x="1804988" y="3358238"/>
            <a:ext cx="36512" cy="50800"/>
          </a:xfrm>
          <a:custGeom>
            <a:avLst/>
            <a:gdLst>
              <a:gd name="T0" fmla="*/ 0 w 27"/>
              <a:gd name="T1" fmla="*/ 11151 h 41"/>
              <a:gd name="T2" fmla="*/ 0 w 27"/>
              <a:gd name="T3" fmla="*/ 38410 h 41"/>
              <a:gd name="T4" fmla="*/ 16933 w 27"/>
              <a:gd name="T5" fmla="*/ 38410 h 41"/>
              <a:gd name="T6" fmla="*/ 32456 w 27"/>
              <a:gd name="T7" fmla="*/ 11151 h 41"/>
              <a:gd name="T8" fmla="*/ 16933 w 27"/>
              <a:gd name="T9" fmla="*/ 0 h 41"/>
              <a:gd name="T10" fmla="*/ 0 w 27"/>
              <a:gd name="T11" fmla="*/ 11151 h 41"/>
              <a:gd name="T12" fmla="*/ 0 60000 65536"/>
              <a:gd name="T13" fmla="*/ 0 60000 65536"/>
              <a:gd name="T14" fmla="*/ 0 60000 65536"/>
              <a:gd name="T15" fmla="*/ 0 60000 65536"/>
              <a:gd name="T16" fmla="*/ 0 60000 65536"/>
              <a:gd name="T17" fmla="*/ 0 60000 65536"/>
              <a:gd name="T18" fmla="*/ 0 w 27"/>
              <a:gd name="T19" fmla="*/ 0 h 41"/>
              <a:gd name="T20" fmla="*/ 27 w 27"/>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7" h="41">
                <a:moveTo>
                  <a:pt x="0" y="12"/>
                </a:moveTo>
                <a:lnTo>
                  <a:pt x="0" y="40"/>
                </a:lnTo>
                <a:lnTo>
                  <a:pt x="13" y="40"/>
                </a:lnTo>
                <a:lnTo>
                  <a:pt x="26" y="12"/>
                </a:lnTo>
                <a:lnTo>
                  <a:pt x="13" y="0"/>
                </a:lnTo>
                <a:lnTo>
                  <a:pt x="0" y="12"/>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7" name="Freeform 60"/>
          <p:cNvSpPr>
            <a:spLocks/>
          </p:cNvSpPr>
          <p:nvPr/>
        </p:nvSpPr>
        <p:spPr bwMode="auto">
          <a:xfrm>
            <a:off x="1938338" y="3234413"/>
            <a:ext cx="265112" cy="107950"/>
          </a:xfrm>
          <a:custGeom>
            <a:avLst/>
            <a:gdLst>
              <a:gd name="T0" fmla="*/ 0 w 180"/>
              <a:gd name="T1" fmla="*/ 29558 h 84"/>
              <a:gd name="T2" fmla="*/ 16201 w 180"/>
              <a:gd name="T3" fmla="*/ 29558 h 84"/>
              <a:gd name="T4" fmla="*/ 33876 w 180"/>
              <a:gd name="T5" fmla="*/ 14136 h 84"/>
              <a:gd name="T6" fmla="*/ 51550 w 180"/>
              <a:gd name="T7" fmla="*/ 0 h 84"/>
              <a:gd name="T8" fmla="*/ 51550 w 180"/>
              <a:gd name="T9" fmla="*/ 14136 h 84"/>
              <a:gd name="T10" fmla="*/ 104572 w 180"/>
              <a:gd name="T11" fmla="*/ 29558 h 84"/>
              <a:gd name="T12" fmla="*/ 141394 w 180"/>
              <a:gd name="T13" fmla="*/ 43694 h 84"/>
              <a:gd name="T14" fmla="*/ 141394 w 180"/>
              <a:gd name="T15" fmla="*/ 57830 h 84"/>
              <a:gd name="T16" fmla="*/ 175269 w 180"/>
              <a:gd name="T17" fmla="*/ 71967 h 84"/>
              <a:gd name="T18" fmla="*/ 157595 w 180"/>
              <a:gd name="T19" fmla="*/ 71967 h 84"/>
              <a:gd name="T20" fmla="*/ 175269 w 180"/>
              <a:gd name="T21" fmla="*/ 86103 h 84"/>
              <a:gd name="T22" fmla="*/ 244493 w 180"/>
              <a:gd name="T23" fmla="*/ 71967 h 84"/>
              <a:gd name="T24" fmla="*/ 226819 w 180"/>
              <a:gd name="T25" fmla="*/ 57830 h 84"/>
              <a:gd name="T26" fmla="*/ 192943 w 180"/>
              <a:gd name="T27" fmla="*/ 57830 h 84"/>
              <a:gd name="T28" fmla="*/ 210618 w 180"/>
              <a:gd name="T29" fmla="*/ 57830 h 84"/>
              <a:gd name="T30" fmla="*/ 192943 w 180"/>
              <a:gd name="T31" fmla="*/ 43694 h 84"/>
              <a:gd name="T32" fmla="*/ 175269 w 180"/>
              <a:gd name="T33" fmla="*/ 43694 h 84"/>
              <a:gd name="T34" fmla="*/ 141394 w 180"/>
              <a:gd name="T35" fmla="*/ 14136 h 84"/>
              <a:gd name="T36" fmla="*/ 123719 w 180"/>
              <a:gd name="T37" fmla="*/ 14136 h 84"/>
              <a:gd name="T38" fmla="*/ 51550 w 180"/>
              <a:gd name="T39" fmla="*/ 0 h 84"/>
              <a:gd name="T40" fmla="*/ 16201 w 180"/>
              <a:gd name="T41" fmla="*/ 0 h 84"/>
              <a:gd name="T42" fmla="*/ 0 w 180"/>
              <a:gd name="T43" fmla="*/ 29558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84"/>
              <a:gd name="T68" fmla="*/ 180 w 18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84">
                <a:moveTo>
                  <a:pt x="0" y="28"/>
                </a:moveTo>
                <a:lnTo>
                  <a:pt x="12" y="28"/>
                </a:lnTo>
                <a:lnTo>
                  <a:pt x="25" y="14"/>
                </a:lnTo>
                <a:lnTo>
                  <a:pt x="38" y="0"/>
                </a:lnTo>
                <a:lnTo>
                  <a:pt x="38" y="14"/>
                </a:lnTo>
                <a:lnTo>
                  <a:pt x="76" y="28"/>
                </a:lnTo>
                <a:lnTo>
                  <a:pt x="103" y="42"/>
                </a:lnTo>
                <a:lnTo>
                  <a:pt x="103" y="55"/>
                </a:lnTo>
                <a:lnTo>
                  <a:pt x="128" y="69"/>
                </a:lnTo>
                <a:lnTo>
                  <a:pt x="115" y="69"/>
                </a:lnTo>
                <a:lnTo>
                  <a:pt x="128" y="83"/>
                </a:lnTo>
                <a:lnTo>
                  <a:pt x="179" y="69"/>
                </a:lnTo>
                <a:lnTo>
                  <a:pt x="166" y="55"/>
                </a:lnTo>
                <a:lnTo>
                  <a:pt x="141" y="55"/>
                </a:lnTo>
                <a:lnTo>
                  <a:pt x="154" y="55"/>
                </a:lnTo>
                <a:lnTo>
                  <a:pt x="141" y="42"/>
                </a:lnTo>
                <a:lnTo>
                  <a:pt x="128" y="42"/>
                </a:lnTo>
                <a:lnTo>
                  <a:pt x="103" y="14"/>
                </a:lnTo>
                <a:lnTo>
                  <a:pt x="90" y="14"/>
                </a:lnTo>
                <a:lnTo>
                  <a:pt x="38" y="0"/>
                </a:lnTo>
                <a:lnTo>
                  <a:pt x="12" y="0"/>
                </a:lnTo>
                <a:lnTo>
                  <a:pt x="0" y="2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8" name="Line 61"/>
          <p:cNvSpPr>
            <a:spLocks noChangeShapeType="1"/>
          </p:cNvSpPr>
          <p:nvPr/>
        </p:nvSpPr>
        <p:spPr bwMode="auto">
          <a:xfrm>
            <a:off x="1974850" y="3270926"/>
            <a:ext cx="0" cy="17462"/>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39" name="Freeform 62"/>
          <p:cNvSpPr>
            <a:spLocks/>
          </p:cNvSpPr>
          <p:nvPr/>
        </p:nvSpPr>
        <p:spPr bwMode="auto">
          <a:xfrm>
            <a:off x="2090738" y="3374113"/>
            <a:ext cx="49212" cy="22225"/>
          </a:xfrm>
          <a:custGeom>
            <a:avLst/>
            <a:gdLst>
              <a:gd name="T0" fmla="*/ 0 w 37"/>
              <a:gd name="T1" fmla="*/ 0 h 17"/>
              <a:gd name="T2" fmla="*/ 13730 w 37"/>
              <a:gd name="T3" fmla="*/ 16996 h 17"/>
              <a:gd name="T4" fmla="*/ 28832 w 37"/>
              <a:gd name="T5" fmla="*/ 0 h 17"/>
              <a:gd name="T6" fmla="*/ 42562 w 37"/>
              <a:gd name="T7" fmla="*/ 0 h 17"/>
              <a:gd name="T8" fmla="*/ 0 w 37"/>
              <a:gd name="T9" fmla="*/ 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0"/>
                </a:moveTo>
                <a:lnTo>
                  <a:pt x="11" y="16"/>
                </a:lnTo>
                <a:lnTo>
                  <a:pt x="24" y="0"/>
                </a:lnTo>
                <a:lnTo>
                  <a:pt x="36"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0" name="Freeform 63"/>
          <p:cNvSpPr>
            <a:spLocks/>
          </p:cNvSpPr>
          <p:nvPr/>
        </p:nvSpPr>
        <p:spPr bwMode="auto">
          <a:xfrm>
            <a:off x="2090738" y="3182026"/>
            <a:ext cx="20637" cy="22225"/>
          </a:xfrm>
          <a:custGeom>
            <a:avLst/>
            <a:gdLst>
              <a:gd name="T0" fmla="*/ 16051 w 18"/>
              <a:gd name="T1" fmla="*/ 0 h 17"/>
              <a:gd name="T2" fmla="*/ 0 w 18"/>
              <a:gd name="T3" fmla="*/ 16996 h 17"/>
              <a:gd name="T4" fmla="*/ 16051 w 18"/>
              <a:gd name="T5" fmla="*/ 16996 h 17"/>
              <a:gd name="T6" fmla="*/ 1605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16"/>
                </a:lnTo>
                <a:lnTo>
                  <a:pt x="17" y="16"/>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1" name="Line 64"/>
          <p:cNvSpPr>
            <a:spLocks noChangeShapeType="1"/>
          </p:cNvSpPr>
          <p:nvPr/>
        </p:nvSpPr>
        <p:spPr bwMode="auto">
          <a:xfrm>
            <a:off x="2216150" y="3288388"/>
            <a:ext cx="0" cy="17463"/>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2" name="Freeform 65" descr="Light downward diagonal"/>
          <p:cNvSpPr>
            <a:spLocks/>
          </p:cNvSpPr>
          <p:nvPr/>
        </p:nvSpPr>
        <p:spPr bwMode="auto">
          <a:xfrm>
            <a:off x="2460625" y="3374113"/>
            <a:ext cx="25400" cy="22225"/>
          </a:xfrm>
          <a:custGeom>
            <a:avLst/>
            <a:gdLst>
              <a:gd name="T0" fmla="*/ 22412 w 17"/>
              <a:gd name="T1" fmla="*/ 0 h 17"/>
              <a:gd name="T2" fmla="*/ 0 w 17"/>
              <a:gd name="T3" fmla="*/ 0 h 17"/>
              <a:gd name="T4" fmla="*/ 0 w 17"/>
              <a:gd name="T5" fmla="*/ 16996 h 17"/>
              <a:gd name="T6" fmla="*/ 22412 w 17"/>
              <a:gd name="T7" fmla="*/ 16996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3" name="Freeform 66" descr="Light downward diagonal"/>
          <p:cNvSpPr>
            <a:spLocks/>
          </p:cNvSpPr>
          <p:nvPr/>
        </p:nvSpPr>
        <p:spPr bwMode="auto">
          <a:xfrm>
            <a:off x="2365375" y="3374113"/>
            <a:ext cx="38100" cy="22225"/>
          </a:xfrm>
          <a:custGeom>
            <a:avLst/>
            <a:gdLst>
              <a:gd name="T0" fmla="*/ 33704 w 26"/>
              <a:gd name="T1" fmla="*/ 0 h 17"/>
              <a:gd name="T2" fmla="*/ 0 w 26"/>
              <a:gd name="T3" fmla="*/ 0 h 17"/>
              <a:gd name="T4" fmla="*/ 0 w 26"/>
              <a:gd name="T5" fmla="*/ 16996 h 17"/>
              <a:gd name="T6" fmla="*/ 17585 w 26"/>
              <a:gd name="T7" fmla="*/ 16996 h 17"/>
              <a:gd name="T8" fmla="*/ 33704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25" y="0"/>
                </a:moveTo>
                <a:lnTo>
                  <a:pt x="0" y="0"/>
                </a:lnTo>
                <a:lnTo>
                  <a:pt x="0" y="16"/>
                </a:lnTo>
                <a:lnTo>
                  <a:pt x="13" y="16"/>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4" name="Freeform 67" descr="Light downward diagonal"/>
          <p:cNvSpPr>
            <a:spLocks/>
          </p:cNvSpPr>
          <p:nvPr/>
        </p:nvSpPr>
        <p:spPr bwMode="auto">
          <a:xfrm>
            <a:off x="2252663" y="3340776"/>
            <a:ext cx="96837" cy="53975"/>
          </a:xfrm>
          <a:custGeom>
            <a:avLst/>
            <a:gdLst>
              <a:gd name="T0" fmla="*/ 0 w 66"/>
              <a:gd name="T1" fmla="*/ 0 h 42"/>
              <a:gd name="T2" fmla="*/ 0 w 66"/>
              <a:gd name="T3" fmla="*/ 28273 h 42"/>
              <a:gd name="T4" fmla="*/ 0 w 66"/>
              <a:gd name="T5" fmla="*/ 42409 h 42"/>
              <a:gd name="T6" fmla="*/ 17895 w 66"/>
              <a:gd name="T7" fmla="*/ 42409 h 42"/>
              <a:gd name="T8" fmla="*/ 73073 w 66"/>
              <a:gd name="T9" fmla="*/ 28273 h 42"/>
              <a:gd name="T10" fmla="*/ 73073 w 66"/>
              <a:gd name="T11" fmla="*/ 42409 h 42"/>
              <a:gd name="T12" fmla="*/ 90969 w 66"/>
              <a:gd name="T13" fmla="*/ 14136 h 42"/>
              <a:gd name="T14" fmla="*/ 73073 w 66"/>
              <a:gd name="T15" fmla="*/ 14136 h 42"/>
              <a:gd name="T16" fmla="*/ 56669 w 66"/>
              <a:gd name="T17" fmla="*/ 14136 h 42"/>
              <a:gd name="T18" fmla="*/ 56669 w 66"/>
              <a:gd name="T19" fmla="*/ 0 h 42"/>
              <a:gd name="T20" fmla="*/ 0 w 66"/>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2"/>
              <a:gd name="T35" fmla="*/ 66 w 66"/>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2">
                <a:moveTo>
                  <a:pt x="0" y="0"/>
                </a:moveTo>
                <a:lnTo>
                  <a:pt x="0" y="27"/>
                </a:lnTo>
                <a:lnTo>
                  <a:pt x="0" y="41"/>
                </a:lnTo>
                <a:lnTo>
                  <a:pt x="13" y="41"/>
                </a:lnTo>
                <a:lnTo>
                  <a:pt x="52" y="27"/>
                </a:lnTo>
                <a:lnTo>
                  <a:pt x="52" y="41"/>
                </a:lnTo>
                <a:lnTo>
                  <a:pt x="65" y="14"/>
                </a:lnTo>
                <a:lnTo>
                  <a:pt x="52" y="14"/>
                </a:lnTo>
                <a:lnTo>
                  <a:pt x="40" y="14"/>
                </a:lnTo>
                <a:lnTo>
                  <a:pt x="40"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45" name="Freeform 68" descr="Light downward diagonal"/>
          <p:cNvSpPr>
            <a:spLocks/>
          </p:cNvSpPr>
          <p:nvPr/>
        </p:nvSpPr>
        <p:spPr bwMode="auto">
          <a:xfrm>
            <a:off x="2849563" y="3620176"/>
            <a:ext cx="23812" cy="22225"/>
          </a:xfrm>
          <a:custGeom>
            <a:avLst/>
            <a:gdLst>
              <a:gd name="T0" fmla="*/ 0 w 18"/>
              <a:gd name="T1" fmla="*/ 0 h 17"/>
              <a:gd name="T2" fmla="*/ 18521 w 18"/>
              <a:gd name="T3" fmla="*/ 0 h 17"/>
              <a:gd name="T4" fmla="*/ 18521 w 18"/>
              <a:gd name="T5" fmla="*/ 16996 h 17"/>
              <a:gd name="T6" fmla="*/ 0 w 18"/>
              <a:gd name="T7" fmla="*/ 16996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0"/>
                </a:lnTo>
                <a:lnTo>
                  <a:pt x="17" y="16"/>
                </a:lnTo>
                <a:lnTo>
                  <a:pt x="0" y="16"/>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6" name="Line 69" descr="Light downward diagonal"/>
          <p:cNvSpPr>
            <a:spLocks noChangeShapeType="1"/>
          </p:cNvSpPr>
          <p:nvPr/>
        </p:nvSpPr>
        <p:spPr bwMode="auto">
          <a:xfrm flipH="1">
            <a:off x="2497138" y="3461426"/>
            <a:ext cx="19050" cy="17462"/>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7" name="Line 70" descr="Light downward diagonal"/>
          <p:cNvSpPr>
            <a:spLocks noChangeShapeType="1"/>
          </p:cNvSpPr>
          <p:nvPr/>
        </p:nvSpPr>
        <p:spPr bwMode="auto">
          <a:xfrm>
            <a:off x="2498725" y="3443963"/>
            <a:ext cx="0" cy="17463"/>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8" name="Line 71" descr="Light downward diagonal"/>
          <p:cNvSpPr>
            <a:spLocks noChangeShapeType="1"/>
          </p:cNvSpPr>
          <p:nvPr/>
        </p:nvSpPr>
        <p:spPr bwMode="auto">
          <a:xfrm>
            <a:off x="2474913" y="3428088"/>
            <a:ext cx="23812"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49" name="Line 72" descr="Light downward diagonal"/>
          <p:cNvSpPr>
            <a:spLocks noChangeShapeType="1"/>
          </p:cNvSpPr>
          <p:nvPr/>
        </p:nvSpPr>
        <p:spPr bwMode="auto">
          <a:xfrm>
            <a:off x="2460625" y="3393163"/>
            <a:ext cx="0" cy="15875"/>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0" name="Freeform 73" descr="Light downward diagonal"/>
          <p:cNvSpPr>
            <a:spLocks/>
          </p:cNvSpPr>
          <p:nvPr/>
        </p:nvSpPr>
        <p:spPr bwMode="auto">
          <a:xfrm>
            <a:off x="2401888" y="3374113"/>
            <a:ext cx="42862" cy="22225"/>
          </a:xfrm>
          <a:custGeom>
            <a:avLst/>
            <a:gdLst>
              <a:gd name="T0" fmla="*/ 0 w 29"/>
              <a:gd name="T1" fmla="*/ 0 h 17"/>
              <a:gd name="T2" fmla="*/ 41384 w 29"/>
              <a:gd name="T3" fmla="*/ 16996 h 17"/>
              <a:gd name="T4" fmla="*/ 21459 w 29"/>
              <a:gd name="T5" fmla="*/ 16996 h 17"/>
              <a:gd name="T6" fmla="*/ 0 w 29"/>
              <a:gd name="T7" fmla="*/ 0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0" y="0"/>
                </a:moveTo>
                <a:lnTo>
                  <a:pt x="28" y="16"/>
                </a:lnTo>
                <a:lnTo>
                  <a:pt x="14" y="16"/>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1" name="Freeform 74" descr="Light downward diagonal"/>
          <p:cNvSpPr>
            <a:spLocks/>
          </p:cNvSpPr>
          <p:nvPr/>
        </p:nvSpPr>
        <p:spPr bwMode="auto">
          <a:xfrm>
            <a:off x="2460625" y="3409038"/>
            <a:ext cx="25400" cy="20638"/>
          </a:xfrm>
          <a:custGeom>
            <a:avLst/>
            <a:gdLst>
              <a:gd name="T0" fmla="*/ 22412 w 17"/>
              <a:gd name="T1" fmla="*/ 0 h 17"/>
              <a:gd name="T2" fmla="*/ 22412 w 17"/>
              <a:gd name="T3" fmla="*/ 14568 h 17"/>
              <a:gd name="T4" fmla="*/ 0 w 17"/>
              <a:gd name="T5" fmla="*/ 14568 h 17"/>
              <a:gd name="T6" fmla="*/ 0 w 17"/>
              <a:gd name="T7" fmla="*/ 0 h 17"/>
              <a:gd name="T8" fmla="*/ 224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2" name="Freeform 75"/>
          <p:cNvSpPr>
            <a:spLocks/>
          </p:cNvSpPr>
          <p:nvPr/>
        </p:nvSpPr>
        <p:spPr bwMode="auto">
          <a:xfrm>
            <a:off x="2293938" y="4334551"/>
            <a:ext cx="222250" cy="1077912"/>
          </a:xfrm>
          <a:custGeom>
            <a:avLst/>
            <a:gdLst>
              <a:gd name="T0" fmla="*/ 33649 w 153"/>
              <a:gd name="T1" fmla="*/ 677654 h 851"/>
              <a:gd name="T2" fmla="*/ 51205 w 153"/>
              <a:gd name="T3" fmla="*/ 677654 h 851"/>
              <a:gd name="T4" fmla="*/ 51205 w 153"/>
              <a:gd name="T5" fmla="*/ 706787 h 851"/>
              <a:gd name="T6" fmla="*/ 100947 w 153"/>
              <a:gd name="T7" fmla="*/ 816985 h 851"/>
              <a:gd name="T8" fmla="*/ 118502 w 153"/>
              <a:gd name="T9" fmla="*/ 844851 h 851"/>
              <a:gd name="T10" fmla="*/ 169707 w 153"/>
              <a:gd name="T11" fmla="*/ 858784 h 851"/>
              <a:gd name="T12" fmla="*/ 169707 w 153"/>
              <a:gd name="T13" fmla="*/ 832184 h 851"/>
              <a:gd name="T14" fmla="*/ 204819 w 153"/>
              <a:gd name="T15" fmla="*/ 816985 h 851"/>
              <a:gd name="T16" fmla="*/ 136058 w 153"/>
              <a:gd name="T17" fmla="*/ 803052 h 851"/>
              <a:gd name="T18" fmla="*/ 136058 w 153"/>
              <a:gd name="T19" fmla="*/ 776452 h 851"/>
              <a:gd name="T20" fmla="*/ 100947 w 153"/>
              <a:gd name="T21" fmla="*/ 776452 h 851"/>
              <a:gd name="T22" fmla="*/ 100947 w 153"/>
              <a:gd name="T23" fmla="*/ 652321 h 851"/>
              <a:gd name="T24" fmla="*/ 86317 w 153"/>
              <a:gd name="T25" fmla="*/ 637121 h 851"/>
              <a:gd name="T26" fmla="*/ 86317 w 153"/>
              <a:gd name="T27" fmla="*/ 621922 h 851"/>
              <a:gd name="T28" fmla="*/ 100947 w 153"/>
              <a:gd name="T29" fmla="*/ 610522 h 851"/>
              <a:gd name="T30" fmla="*/ 51205 w 153"/>
              <a:gd name="T31" fmla="*/ 499057 h 851"/>
              <a:gd name="T32" fmla="*/ 68761 w 153"/>
              <a:gd name="T33" fmla="*/ 471191 h 851"/>
              <a:gd name="T34" fmla="*/ 51205 w 153"/>
              <a:gd name="T35" fmla="*/ 415459 h 851"/>
              <a:gd name="T36" fmla="*/ 68761 w 153"/>
              <a:gd name="T37" fmla="*/ 415459 h 851"/>
              <a:gd name="T38" fmla="*/ 86317 w 153"/>
              <a:gd name="T39" fmla="*/ 359727 h 851"/>
              <a:gd name="T40" fmla="*/ 51205 w 153"/>
              <a:gd name="T41" fmla="*/ 303994 h 851"/>
              <a:gd name="T42" fmla="*/ 51205 w 153"/>
              <a:gd name="T43" fmla="*/ 262195 h 851"/>
              <a:gd name="T44" fmla="*/ 68761 w 153"/>
              <a:gd name="T45" fmla="*/ 222929 h 851"/>
              <a:gd name="T46" fmla="*/ 86317 w 153"/>
              <a:gd name="T47" fmla="*/ 192530 h 851"/>
              <a:gd name="T48" fmla="*/ 68761 w 153"/>
              <a:gd name="T49" fmla="*/ 151997 h 851"/>
              <a:gd name="T50" fmla="*/ 86317 w 153"/>
              <a:gd name="T51" fmla="*/ 138064 h 851"/>
              <a:gd name="T52" fmla="*/ 100947 w 153"/>
              <a:gd name="T53" fmla="*/ 122864 h 851"/>
              <a:gd name="T54" fmla="*/ 86317 w 153"/>
              <a:gd name="T55" fmla="*/ 111465 h 851"/>
              <a:gd name="T56" fmla="*/ 51205 w 153"/>
              <a:gd name="T57" fmla="*/ 41799 h 851"/>
              <a:gd name="T58" fmla="*/ 33649 w 153"/>
              <a:gd name="T59" fmla="*/ 0 h 851"/>
              <a:gd name="T60" fmla="*/ 17556 w 153"/>
              <a:gd name="T61" fmla="*/ 0 h 851"/>
              <a:gd name="T62" fmla="*/ 0 w 153"/>
              <a:gd name="T63" fmla="*/ 12666 h 851"/>
              <a:gd name="T64" fmla="*/ 17556 w 153"/>
              <a:gd name="T65" fmla="*/ 68399 h 851"/>
              <a:gd name="T66" fmla="*/ 17556 w 153"/>
              <a:gd name="T67" fmla="*/ 178597 h 851"/>
              <a:gd name="T68" fmla="*/ 17556 w 153"/>
              <a:gd name="T69" fmla="*/ 262195 h 851"/>
              <a:gd name="T70" fmla="*/ 33649 w 153"/>
              <a:gd name="T71" fmla="*/ 277395 h 851"/>
              <a:gd name="T72" fmla="*/ 17556 w 153"/>
              <a:gd name="T73" fmla="*/ 290061 h 851"/>
              <a:gd name="T74" fmla="*/ 33649 w 153"/>
              <a:gd name="T75" fmla="*/ 345794 h 851"/>
              <a:gd name="T76" fmla="*/ 0 w 153"/>
              <a:gd name="T77" fmla="*/ 443325 h 851"/>
              <a:gd name="T78" fmla="*/ 17556 w 153"/>
              <a:gd name="T79" fmla="*/ 512990 h 851"/>
              <a:gd name="T80" fmla="*/ 33649 w 153"/>
              <a:gd name="T81" fmla="*/ 540856 h 851"/>
              <a:gd name="T82" fmla="*/ 51205 w 153"/>
              <a:gd name="T83" fmla="*/ 554790 h 851"/>
              <a:gd name="T84" fmla="*/ 51205 w 153"/>
              <a:gd name="T85" fmla="*/ 666254 h 851"/>
              <a:gd name="T86" fmla="*/ 33649 w 153"/>
              <a:gd name="T87" fmla="*/ 666254 h 851"/>
              <a:gd name="T88" fmla="*/ 33649 w 153"/>
              <a:gd name="T89" fmla="*/ 677654 h 8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3"/>
              <a:gd name="T136" fmla="*/ 0 h 851"/>
              <a:gd name="T137" fmla="*/ 153 w 153"/>
              <a:gd name="T138" fmla="*/ 851 h 8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3" h="851">
                <a:moveTo>
                  <a:pt x="25" y="671"/>
                </a:moveTo>
                <a:lnTo>
                  <a:pt x="38" y="671"/>
                </a:lnTo>
                <a:lnTo>
                  <a:pt x="38" y="699"/>
                </a:lnTo>
                <a:lnTo>
                  <a:pt x="75" y="809"/>
                </a:lnTo>
                <a:lnTo>
                  <a:pt x="88" y="836"/>
                </a:lnTo>
                <a:lnTo>
                  <a:pt x="126" y="850"/>
                </a:lnTo>
                <a:lnTo>
                  <a:pt x="126" y="823"/>
                </a:lnTo>
                <a:lnTo>
                  <a:pt x="152" y="809"/>
                </a:lnTo>
                <a:lnTo>
                  <a:pt x="101" y="795"/>
                </a:lnTo>
                <a:lnTo>
                  <a:pt x="101" y="768"/>
                </a:lnTo>
                <a:lnTo>
                  <a:pt x="75" y="768"/>
                </a:lnTo>
                <a:lnTo>
                  <a:pt x="75" y="645"/>
                </a:lnTo>
                <a:lnTo>
                  <a:pt x="64" y="630"/>
                </a:lnTo>
                <a:lnTo>
                  <a:pt x="64" y="616"/>
                </a:lnTo>
                <a:lnTo>
                  <a:pt x="75" y="604"/>
                </a:lnTo>
                <a:lnTo>
                  <a:pt x="38" y="494"/>
                </a:lnTo>
                <a:lnTo>
                  <a:pt x="51" y="466"/>
                </a:lnTo>
                <a:lnTo>
                  <a:pt x="38" y="411"/>
                </a:lnTo>
                <a:lnTo>
                  <a:pt x="51" y="411"/>
                </a:lnTo>
                <a:lnTo>
                  <a:pt x="64" y="356"/>
                </a:lnTo>
                <a:lnTo>
                  <a:pt x="38" y="301"/>
                </a:lnTo>
                <a:lnTo>
                  <a:pt x="38" y="260"/>
                </a:lnTo>
                <a:lnTo>
                  <a:pt x="51" y="220"/>
                </a:lnTo>
                <a:lnTo>
                  <a:pt x="64" y="191"/>
                </a:lnTo>
                <a:lnTo>
                  <a:pt x="51" y="151"/>
                </a:lnTo>
                <a:lnTo>
                  <a:pt x="64" y="137"/>
                </a:lnTo>
                <a:lnTo>
                  <a:pt x="75" y="122"/>
                </a:lnTo>
                <a:lnTo>
                  <a:pt x="64" y="110"/>
                </a:lnTo>
                <a:lnTo>
                  <a:pt x="38" y="41"/>
                </a:lnTo>
                <a:lnTo>
                  <a:pt x="25" y="0"/>
                </a:lnTo>
                <a:lnTo>
                  <a:pt x="13" y="0"/>
                </a:lnTo>
                <a:lnTo>
                  <a:pt x="0" y="13"/>
                </a:lnTo>
                <a:lnTo>
                  <a:pt x="13" y="68"/>
                </a:lnTo>
                <a:lnTo>
                  <a:pt x="13" y="177"/>
                </a:lnTo>
                <a:lnTo>
                  <a:pt x="13" y="260"/>
                </a:lnTo>
                <a:lnTo>
                  <a:pt x="25" y="274"/>
                </a:lnTo>
                <a:lnTo>
                  <a:pt x="13" y="287"/>
                </a:lnTo>
                <a:lnTo>
                  <a:pt x="25" y="342"/>
                </a:lnTo>
                <a:lnTo>
                  <a:pt x="0" y="439"/>
                </a:lnTo>
                <a:lnTo>
                  <a:pt x="13" y="507"/>
                </a:lnTo>
                <a:lnTo>
                  <a:pt x="25" y="535"/>
                </a:lnTo>
                <a:lnTo>
                  <a:pt x="38" y="549"/>
                </a:lnTo>
                <a:lnTo>
                  <a:pt x="38" y="659"/>
                </a:lnTo>
                <a:lnTo>
                  <a:pt x="25" y="659"/>
                </a:lnTo>
                <a:lnTo>
                  <a:pt x="25" y="671"/>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3" name="Freeform 76"/>
          <p:cNvSpPr>
            <a:spLocks/>
          </p:cNvSpPr>
          <p:nvPr/>
        </p:nvSpPr>
        <p:spPr bwMode="auto">
          <a:xfrm>
            <a:off x="2498725" y="5361663"/>
            <a:ext cx="55563" cy="88900"/>
          </a:xfrm>
          <a:custGeom>
            <a:avLst/>
            <a:gdLst>
              <a:gd name="T0" fmla="*/ 35092 w 38"/>
              <a:gd name="T1" fmla="*/ 13970 h 70"/>
              <a:gd name="T2" fmla="*/ 17546 w 38"/>
              <a:gd name="T3" fmla="*/ 0 h 70"/>
              <a:gd name="T4" fmla="*/ 0 w 38"/>
              <a:gd name="T5" fmla="*/ 13970 h 70"/>
              <a:gd name="T6" fmla="*/ 0 w 38"/>
              <a:gd name="T7" fmla="*/ 41910 h 70"/>
              <a:gd name="T8" fmla="*/ 0 w 38"/>
              <a:gd name="T9" fmla="*/ 55880 h 70"/>
              <a:gd name="T10" fmla="*/ 0 w 38"/>
              <a:gd name="T11" fmla="*/ 69850 h 70"/>
              <a:gd name="T12" fmla="*/ 49714 w 38"/>
              <a:gd name="T13" fmla="*/ 69850 h 70"/>
              <a:gd name="T14" fmla="*/ 35092 w 38"/>
              <a:gd name="T15" fmla="*/ 13970 h 7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70"/>
              <a:gd name="T26" fmla="*/ 38 w 3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70">
                <a:moveTo>
                  <a:pt x="26" y="14"/>
                </a:moveTo>
                <a:lnTo>
                  <a:pt x="13" y="0"/>
                </a:lnTo>
                <a:lnTo>
                  <a:pt x="0" y="14"/>
                </a:lnTo>
                <a:lnTo>
                  <a:pt x="0" y="41"/>
                </a:lnTo>
                <a:lnTo>
                  <a:pt x="0" y="55"/>
                </a:lnTo>
                <a:lnTo>
                  <a:pt x="0" y="69"/>
                </a:lnTo>
                <a:lnTo>
                  <a:pt x="37" y="69"/>
                </a:lnTo>
                <a:lnTo>
                  <a:pt x="26"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4" name="Freeform 77"/>
          <p:cNvSpPr>
            <a:spLocks/>
          </p:cNvSpPr>
          <p:nvPr/>
        </p:nvSpPr>
        <p:spPr bwMode="auto">
          <a:xfrm>
            <a:off x="2311400" y="5029876"/>
            <a:ext cx="26988" cy="53975"/>
          </a:xfrm>
          <a:custGeom>
            <a:avLst/>
            <a:gdLst>
              <a:gd name="T0" fmla="*/ 0 w 17"/>
              <a:gd name="T1" fmla="*/ 0 h 43"/>
              <a:gd name="T2" fmla="*/ 0 w 17"/>
              <a:gd name="T3" fmla="*/ 41423 h 43"/>
              <a:gd name="T4" fmla="*/ 22412 w 17"/>
              <a:gd name="T5" fmla="*/ 27615 h 43"/>
              <a:gd name="T6" fmla="*/ 0 w 17"/>
              <a:gd name="T7" fmla="*/ 12552 h 43"/>
              <a:gd name="T8" fmla="*/ 0 w 17"/>
              <a:gd name="T9" fmla="*/ 0 h 43"/>
              <a:gd name="T10" fmla="*/ 0 60000 65536"/>
              <a:gd name="T11" fmla="*/ 0 60000 65536"/>
              <a:gd name="T12" fmla="*/ 0 60000 65536"/>
              <a:gd name="T13" fmla="*/ 0 60000 65536"/>
              <a:gd name="T14" fmla="*/ 0 60000 65536"/>
              <a:gd name="T15" fmla="*/ 0 w 17"/>
              <a:gd name="T16" fmla="*/ 0 h 43"/>
              <a:gd name="T17" fmla="*/ 17 w 17"/>
              <a:gd name="T18" fmla="*/ 43 h 43"/>
            </a:gdLst>
            <a:ahLst/>
            <a:cxnLst>
              <a:cxn ang="T10">
                <a:pos x="T0" y="T1"/>
              </a:cxn>
              <a:cxn ang="T11">
                <a:pos x="T2" y="T3"/>
              </a:cxn>
              <a:cxn ang="T12">
                <a:pos x="T4" y="T5"/>
              </a:cxn>
              <a:cxn ang="T13">
                <a:pos x="T6" y="T7"/>
              </a:cxn>
              <a:cxn ang="T14">
                <a:pos x="T8" y="T9"/>
              </a:cxn>
            </a:cxnLst>
            <a:rect l="T15" t="T16" r="T17" b="T18"/>
            <a:pathLst>
              <a:path w="17" h="43">
                <a:moveTo>
                  <a:pt x="0" y="0"/>
                </a:moveTo>
                <a:lnTo>
                  <a:pt x="0" y="42"/>
                </a:lnTo>
                <a:lnTo>
                  <a:pt x="16" y="28"/>
                </a:lnTo>
                <a:lnTo>
                  <a:pt x="0" y="13"/>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55" name="Freeform 78"/>
          <p:cNvSpPr>
            <a:spLocks/>
          </p:cNvSpPr>
          <p:nvPr/>
        </p:nvSpPr>
        <p:spPr bwMode="auto">
          <a:xfrm>
            <a:off x="2533650" y="5463263"/>
            <a:ext cx="39688" cy="22225"/>
          </a:xfrm>
          <a:custGeom>
            <a:avLst/>
            <a:gdLst>
              <a:gd name="T0" fmla="*/ 0 w 26"/>
              <a:gd name="T1" fmla="*/ 0 h 17"/>
              <a:gd name="T2" fmla="*/ 39688 w 26"/>
              <a:gd name="T3" fmla="*/ 16996 h 17"/>
              <a:gd name="T4" fmla="*/ 19050 w 26"/>
              <a:gd name="T5" fmla="*/ 0 h 17"/>
              <a:gd name="T6" fmla="*/ 0 w 26"/>
              <a:gd name="T7" fmla="*/ 0 h 17"/>
              <a:gd name="T8" fmla="*/ 0 60000 65536"/>
              <a:gd name="T9" fmla="*/ 0 60000 65536"/>
              <a:gd name="T10" fmla="*/ 0 60000 65536"/>
              <a:gd name="T11" fmla="*/ 0 60000 65536"/>
              <a:gd name="T12" fmla="*/ 0 w 26"/>
              <a:gd name="T13" fmla="*/ 0 h 17"/>
              <a:gd name="T14" fmla="*/ 26 w 26"/>
              <a:gd name="T15" fmla="*/ 17 h 17"/>
            </a:gdLst>
            <a:ahLst/>
            <a:cxnLst>
              <a:cxn ang="T8">
                <a:pos x="T0" y="T1"/>
              </a:cxn>
              <a:cxn ang="T9">
                <a:pos x="T2" y="T3"/>
              </a:cxn>
              <a:cxn ang="T10">
                <a:pos x="T4" y="T5"/>
              </a:cxn>
              <a:cxn ang="T11">
                <a:pos x="T6" y="T7"/>
              </a:cxn>
            </a:cxnLst>
            <a:rect l="T12" t="T13" r="T14" b="T15"/>
            <a:pathLst>
              <a:path w="26" h="17">
                <a:moveTo>
                  <a:pt x="0" y="0"/>
                </a:moveTo>
                <a:lnTo>
                  <a:pt x="25" y="16"/>
                </a:lnTo>
                <a:lnTo>
                  <a:pt x="12"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56" name="Freeform 79"/>
          <p:cNvSpPr>
            <a:spLocks/>
          </p:cNvSpPr>
          <p:nvPr/>
        </p:nvSpPr>
        <p:spPr bwMode="auto">
          <a:xfrm>
            <a:off x="2346325" y="4437738"/>
            <a:ext cx="396875" cy="923925"/>
          </a:xfrm>
          <a:custGeom>
            <a:avLst/>
            <a:gdLst>
              <a:gd name="T0" fmla="*/ 107 w 269"/>
              <a:gd name="T1" fmla="*/ 461 h 730"/>
              <a:gd name="T2" fmla="*/ 107 w 269"/>
              <a:gd name="T3" fmla="*/ 427 h 730"/>
              <a:gd name="T4" fmla="*/ 130 w 269"/>
              <a:gd name="T5" fmla="*/ 383 h 730"/>
              <a:gd name="T6" fmla="*/ 142 w 269"/>
              <a:gd name="T7" fmla="*/ 373 h 730"/>
              <a:gd name="T8" fmla="*/ 119 w 269"/>
              <a:gd name="T9" fmla="*/ 362 h 730"/>
              <a:gd name="T10" fmla="*/ 142 w 269"/>
              <a:gd name="T11" fmla="*/ 351 h 730"/>
              <a:gd name="T12" fmla="*/ 154 w 269"/>
              <a:gd name="T13" fmla="*/ 318 h 730"/>
              <a:gd name="T14" fmla="*/ 190 w 269"/>
              <a:gd name="T15" fmla="*/ 307 h 730"/>
              <a:gd name="T16" fmla="*/ 225 w 269"/>
              <a:gd name="T17" fmla="*/ 263 h 730"/>
              <a:gd name="T18" fmla="*/ 214 w 269"/>
              <a:gd name="T19" fmla="*/ 242 h 730"/>
              <a:gd name="T20" fmla="*/ 202 w 269"/>
              <a:gd name="T21" fmla="*/ 219 h 730"/>
              <a:gd name="T22" fmla="*/ 202 w 269"/>
              <a:gd name="T23" fmla="*/ 132 h 730"/>
              <a:gd name="T24" fmla="*/ 249 w 269"/>
              <a:gd name="T25" fmla="*/ 66 h 730"/>
              <a:gd name="T26" fmla="*/ 237 w 269"/>
              <a:gd name="T27" fmla="*/ 77 h 730"/>
              <a:gd name="T28" fmla="*/ 178 w 269"/>
              <a:gd name="T29" fmla="*/ 88 h 730"/>
              <a:gd name="T30" fmla="*/ 130 w 269"/>
              <a:gd name="T31" fmla="*/ 22 h 730"/>
              <a:gd name="T32" fmla="*/ 95 w 269"/>
              <a:gd name="T33" fmla="*/ 11 h 730"/>
              <a:gd name="T34" fmla="*/ 59 w 269"/>
              <a:gd name="T35" fmla="*/ 11 h 730"/>
              <a:gd name="T36" fmla="*/ 35 w 269"/>
              <a:gd name="T37" fmla="*/ 0 h 730"/>
              <a:gd name="T38" fmla="*/ 24 w 269"/>
              <a:gd name="T39" fmla="*/ 44 h 730"/>
              <a:gd name="T40" fmla="*/ 24 w 269"/>
              <a:gd name="T41" fmla="*/ 88 h 730"/>
              <a:gd name="T42" fmla="*/ 0 w 269"/>
              <a:gd name="T43" fmla="*/ 143 h 730"/>
              <a:gd name="T44" fmla="*/ 24 w 269"/>
              <a:gd name="T45" fmla="*/ 219 h 730"/>
              <a:gd name="T46" fmla="*/ 0 w 269"/>
              <a:gd name="T47" fmla="*/ 263 h 730"/>
              <a:gd name="T48" fmla="*/ 0 w 269"/>
              <a:gd name="T49" fmla="*/ 329 h 730"/>
              <a:gd name="T50" fmla="*/ 24 w 269"/>
              <a:gd name="T51" fmla="*/ 427 h 730"/>
              <a:gd name="T52" fmla="*/ 35 w 269"/>
              <a:gd name="T53" fmla="*/ 450 h 730"/>
              <a:gd name="T54" fmla="*/ 59 w 269"/>
              <a:gd name="T55" fmla="*/ 549 h 730"/>
              <a:gd name="T56" fmla="*/ 107 w 269"/>
              <a:gd name="T57" fmla="*/ 581 h 730"/>
              <a:gd name="T58" fmla="*/ 107 w 269"/>
              <a:gd name="T59" fmla="*/ 559 h 730"/>
              <a:gd name="T60" fmla="*/ 107 w 269"/>
              <a:gd name="T61" fmla="*/ 526 h 730"/>
              <a:gd name="T62" fmla="*/ 130 w 269"/>
              <a:gd name="T63" fmla="*/ 482 h 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9"/>
              <a:gd name="T97" fmla="*/ 0 h 730"/>
              <a:gd name="T98" fmla="*/ 269 w 269"/>
              <a:gd name="T99" fmla="*/ 730 h 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9" h="730">
                <a:moveTo>
                  <a:pt x="140" y="578"/>
                </a:moveTo>
                <a:lnTo>
                  <a:pt x="115" y="578"/>
                </a:lnTo>
                <a:lnTo>
                  <a:pt x="102" y="550"/>
                </a:lnTo>
                <a:lnTo>
                  <a:pt x="115" y="536"/>
                </a:lnTo>
                <a:lnTo>
                  <a:pt x="128" y="536"/>
                </a:lnTo>
                <a:lnTo>
                  <a:pt x="140" y="481"/>
                </a:lnTo>
                <a:lnTo>
                  <a:pt x="153" y="481"/>
                </a:lnTo>
                <a:lnTo>
                  <a:pt x="153" y="468"/>
                </a:lnTo>
                <a:lnTo>
                  <a:pt x="140" y="468"/>
                </a:lnTo>
                <a:lnTo>
                  <a:pt x="128" y="454"/>
                </a:lnTo>
                <a:lnTo>
                  <a:pt x="128" y="426"/>
                </a:lnTo>
                <a:lnTo>
                  <a:pt x="153" y="440"/>
                </a:lnTo>
                <a:lnTo>
                  <a:pt x="166" y="426"/>
                </a:lnTo>
                <a:lnTo>
                  <a:pt x="166" y="399"/>
                </a:lnTo>
                <a:lnTo>
                  <a:pt x="153" y="385"/>
                </a:lnTo>
                <a:lnTo>
                  <a:pt x="204" y="385"/>
                </a:lnTo>
                <a:lnTo>
                  <a:pt x="230" y="371"/>
                </a:lnTo>
                <a:lnTo>
                  <a:pt x="242" y="330"/>
                </a:lnTo>
                <a:lnTo>
                  <a:pt x="242" y="316"/>
                </a:lnTo>
                <a:lnTo>
                  <a:pt x="230" y="303"/>
                </a:lnTo>
                <a:lnTo>
                  <a:pt x="217" y="289"/>
                </a:lnTo>
                <a:lnTo>
                  <a:pt x="217" y="275"/>
                </a:lnTo>
                <a:lnTo>
                  <a:pt x="217" y="179"/>
                </a:lnTo>
                <a:lnTo>
                  <a:pt x="217" y="165"/>
                </a:lnTo>
                <a:lnTo>
                  <a:pt x="268" y="110"/>
                </a:lnTo>
                <a:lnTo>
                  <a:pt x="268" y="83"/>
                </a:lnTo>
                <a:lnTo>
                  <a:pt x="255" y="69"/>
                </a:lnTo>
                <a:lnTo>
                  <a:pt x="255" y="96"/>
                </a:lnTo>
                <a:lnTo>
                  <a:pt x="217" y="110"/>
                </a:lnTo>
                <a:lnTo>
                  <a:pt x="191" y="110"/>
                </a:lnTo>
                <a:lnTo>
                  <a:pt x="204" y="83"/>
                </a:lnTo>
                <a:lnTo>
                  <a:pt x="140" y="28"/>
                </a:lnTo>
                <a:lnTo>
                  <a:pt x="128" y="28"/>
                </a:lnTo>
                <a:lnTo>
                  <a:pt x="102" y="14"/>
                </a:lnTo>
                <a:lnTo>
                  <a:pt x="77" y="14"/>
                </a:lnTo>
                <a:lnTo>
                  <a:pt x="64" y="14"/>
                </a:lnTo>
                <a:lnTo>
                  <a:pt x="51" y="14"/>
                </a:lnTo>
                <a:lnTo>
                  <a:pt x="38" y="0"/>
                </a:lnTo>
                <a:lnTo>
                  <a:pt x="38" y="41"/>
                </a:lnTo>
                <a:lnTo>
                  <a:pt x="26" y="55"/>
                </a:lnTo>
                <a:lnTo>
                  <a:pt x="13" y="69"/>
                </a:lnTo>
                <a:lnTo>
                  <a:pt x="26" y="110"/>
                </a:lnTo>
                <a:lnTo>
                  <a:pt x="13" y="138"/>
                </a:lnTo>
                <a:lnTo>
                  <a:pt x="0" y="179"/>
                </a:lnTo>
                <a:lnTo>
                  <a:pt x="0" y="220"/>
                </a:lnTo>
                <a:lnTo>
                  <a:pt x="26" y="275"/>
                </a:lnTo>
                <a:lnTo>
                  <a:pt x="13" y="330"/>
                </a:lnTo>
                <a:lnTo>
                  <a:pt x="0" y="330"/>
                </a:lnTo>
                <a:lnTo>
                  <a:pt x="13" y="385"/>
                </a:lnTo>
                <a:lnTo>
                  <a:pt x="0" y="413"/>
                </a:lnTo>
                <a:lnTo>
                  <a:pt x="38" y="523"/>
                </a:lnTo>
                <a:lnTo>
                  <a:pt x="26" y="536"/>
                </a:lnTo>
                <a:lnTo>
                  <a:pt x="26" y="550"/>
                </a:lnTo>
                <a:lnTo>
                  <a:pt x="38" y="564"/>
                </a:lnTo>
                <a:lnTo>
                  <a:pt x="38" y="688"/>
                </a:lnTo>
                <a:lnTo>
                  <a:pt x="64" y="688"/>
                </a:lnTo>
                <a:lnTo>
                  <a:pt x="64" y="715"/>
                </a:lnTo>
                <a:lnTo>
                  <a:pt x="115" y="729"/>
                </a:lnTo>
                <a:lnTo>
                  <a:pt x="128" y="715"/>
                </a:lnTo>
                <a:lnTo>
                  <a:pt x="115" y="701"/>
                </a:lnTo>
                <a:lnTo>
                  <a:pt x="102" y="688"/>
                </a:lnTo>
                <a:lnTo>
                  <a:pt x="115" y="660"/>
                </a:lnTo>
                <a:lnTo>
                  <a:pt x="115" y="633"/>
                </a:lnTo>
                <a:lnTo>
                  <a:pt x="140" y="605"/>
                </a:lnTo>
                <a:lnTo>
                  <a:pt x="140" y="57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7" name="Freeform 80"/>
          <p:cNvSpPr>
            <a:spLocks/>
          </p:cNvSpPr>
          <p:nvPr/>
        </p:nvSpPr>
        <p:spPr bwMode="auto">
          <a:xfrm>
            <a:off x="2533650" y="5379126"/>
            <a:ext cx="96838" cy="71437"/>
          </a:xfrm>
          <a:custGeom>
            <a:avLst/>
            <a:gdLst>
              <a:gd name="T0" fmla="*/ 0 w 64"/>
              <a:gd name="T1" fmla="*/ 0 h 56"/>
              <a:gd name="T2" fmla="*/ 16644 w 64"/>
              <a:gd name="T3" fmla="*/ 56130 h 56"/>
              <a:gd name="T4" fmla="*/ 36314 w 64"/>
              <a:gd name="T5" fmla="*/ 56130 h 56"/>
              <a:gd name="T6" fmla="*/ 90786 w 64"/>
              <a:gd name="T7" fmla="*/ 42097 h 56"/>
              <a:gd name="T8" fmla="*/ 36314 w 64"/>
              <a:gd name="T9" fmla="*/ 42097 h 56"/>
              <a:gd name="T10" fmla="*/ 0 w 64"/>
              <a:gd name="T11" fmla="*/ 0 h 56"/>
              <a:gd name="T12" fmla="*/ 0 60000 65536"/>
              <a:gd name="T13" fmla="*/ 0 60000 65536"/>
              <a:gd name="T14" fmla="*/ 0 60000 65536"/>
              <a:gd name="T15" fmla="*/ 0 60000 65536"/>
              <a:gd name="T16" fmla="*/ 0 60000 65536"/>
              <a:gd name="T17" fmla="*/ 0 60000 65536"/>
              <a:gd name="T18" fmla="*/ 0 w 64"/>
              <a:gd name="T19" fmla="*/ 0 h 56"/>
              <a:gd name="T20" fmla="*/ 64 w 6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4" h="56">
                <a:moveTo>
                  <a:pt x="0" y="0"/>
                </a:moveTo>
                <a:lnTo>
                  <a:pt x="12" y="55"/>
                </a:lnTo>
                <a:lnTo>
                  <a:pt x="25" y="55"/>
                </a:lnTo>
                <a:lnTo>
                  <a:pt x="63" y="41"/>
                </a:lnTo>
                <a:lnTo>
                  <a:pt x="25" y="41"/>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58" name="Freeform 81"/>
          <p:cNvSpPr>
            <a:spLocks/>
          </p:cNvSpPr>
          <p:nvPr/>
        </p:nvSpPr>
        <p:spPr bwMode="auto">
          <a:xfrm>
            <a:off x="2668588" y="4645701"/>
            <a:ext cx="109537" cy="158750"/>
          </a:xfrm>
          <a:custGeom>
            <a:avLst/>
            <a:gdLst>
              <a:gd name="T0" fmla="*/ 100890 w 76"/>
              <a:gd name="T1" fmla="*/ 83820 h 125"/>
              <a:gd name="T2" fmla="*/ 84806 w 76"/>
              <a:gd name="T3" fmla="*/ 69850 h 125"/>
              <a:gd name="T4" fmla="*/ 33630 w 76"/>
              <a:gd name="T5" fmla="*/ 27940 h 125"/>
              <a:gd name="T6" fmla="*/ 0 w 76"/>
              <a:gd name="T7" fmla="*/ 0 h 125"/>
              <a:gd name="T8" fmla="*/ 0 w 76"/>
              <a:gd name="T9" fmla="*/ 13970 h 125"/>
              <a:gd name="T10" fmla="*/ 0 w 76"/>
              <a:gd name="T11" fmla="*/ 111760 h 125"/>
              <a:gd name="T12" fmla="*/ 67260 w 76"/>
              <a:gd name="T13" fmla="*/ 125730 h 125"/>
              <a:gd name="T14" fmla="*/ 100890 w 76"/>
              <a:gd name="T15" fmla="*/ 111760 h 125"/>
              <a:gd name="T16" fmla="*/ 100890 w 76"/>
              <a:gd name="T17" fmla="*/ 83820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5"/>
              <a:gd name="T29" fmla="*/ 76 w 76"/>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5">
                <a:moveTo>
                  <a:pt x="75" y="83"/>
                </a:moveTo>
                <a:lnTo>
                  <a:pt x="63" y="69"/>
                </a:lnTo>
                <a:lnTo>
                  <a:pt x="25" y="28"/>
                </a:lnTo>
                <a:lnTo>
                  <a:pt x="0" y="0"/>
                </a:lnTo>
                <a:lnTo>
                  <a:pt x="0" y="14"/>
                </a:lnTo>
                <a:lnTo>
                  <a:pt x="0" y="110"/>
                </a:lnTo>
                <a:lnTo>
                  <a:pt x="50" y="124"/>
                </a:lnTo>
                <a:lnTo>
                  <a:pt x="75" y="110"/>
                </a:lnTo>
                <a:lnTo>
                  <a:pt x="75" y="83"/>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59" name="Freeform 82"/>
          <p:cNvSpPr>
            <a:spLocks/>
          </p:cNvSpPr>
          <p:nvPr/>
        </p:nvSpPr>
        <p:spPr bwMode="auto">
          <a:xfrm>
            <a:off x="2722563" y="5290226"/>
            <a:ext cx="26987" cy="34925"/>
          </a:xfrm>
          <a:custGeom>
            <a:avLst/>
            <a:gdLst>
              <a:gd name="T0" fmla="*/ 26988 w 18"/>
              <a:gd name="T1" fmla="*/ 0 h 28"/>
              <a:gd name="T2" fmla="*/ 0 w 18"/>
              <a:gd name="T3" fmla="*/ 0 h 28"/>
              <a:gd name="T4" fmla="*/ 0 w 18"/>
              <a:gd name="T5" fmla="*/ 26194 h 28"/>
              <a:gd name="T6" fmla="*/ 26988 w 18"/>
              <a:gd name="T7" fmla="*/ 26194 h 28"/>
              <a:gd name="T8" fmla="*/ 26988 w 18"/>
              <a:gd name="T9" fmla="*/ 13721 h 28"/>
              <a:gd name="T10" fmla="*/ 26988 w 18"/>
              <a:gd name="T11" fmla="*/ 0 h 28"/>
              <a:gd name="T12" fmla="*/ 0 60000 65536"/>
              <a:gd name="T13" fmla="*/ 0 60000 65536"/>
              <a:gd name="T14" fmla="*/ 0 60000 65536"/>
              <a:gd name="T15" fmla="*/ 0 60000 65536"/>
              <a:gd name="T16" fmla="*/ 0 60000 65536"/>
              <a:gd name="T17" fmla="*/ 0 60000 65536"/>
              <a:gd name="T18" fmla="*/ 0 w 18"/>
              <a:gd name="T19" fmla="*/ 0 h 28"/>
              <a:gd name="T20" fmla="*/ 18 w 1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8" h="28">
                <a:moveTo>
                  <a:pt x="17" y="0"/>
                </a:moveTo>
                <a:lnTo>
                  <a:pt x="0" y="0"/>
                </a:lnTo>
                <a:lnTo>
                  <a:pt x="0" y="27"/>
                </a:lnTo>
                <a:lnTo>
                  <a:pt x="17" y="27"/>
                </a:lnTo>
                <a:lnTo>
                  <a:pt x="17" y="14"/>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0" name="Freeform 83"/>
          <p:cNvSpPr>
            <a:spLocks/>
          </p:cNvSpPr>
          <p:nvPr/>
        </p:nvSpPr>
        <p:spPr bwMode="auto">
          <a:xfrm>
            <a:off x="2689225" y="5290226"/>
            <a:ext cx="20638" cy="22225"/>
          </a:xfrm>
          <a:custGeom>
            <a:avLst/>
            <a:gdLst>
              <a:gd name="T0" fmla="*/ 16996 w 17"/>
              <a:gd name="T1" fmla="*/ 0 h 17"/>
              <a:gd name="T2" fmla="*/ 0 w 17"/>
              <a:gd name="T3" fmla="*/ 0 h 17"/>
              <a:gd name="T4" fmla="*/ 16996 w 17"/>
              <a:gd name="T5" fmla="*/ 16996 h 17"/>
              <a:gd name="T6" fmla="*/ 0 w 17"/>
              <a:gd name="T7" fmla="*/ 16996 h 17"/>
              <a:gd name="T8" fmla="*/ 16996 w 17"/>
              <a:gd name="T9" fmla="*/ 16996 h 17"/>
              <a:gd name="T10" fmla="*/ 1699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16" y="16"/>
                </a:lnTo>
                <a:lnTo>
                  <a:pt x="0" y="16"/>
                </a:lnTo>
                <a:lnTo>
                  <a:pt x="16" y="16"/>
                </a:lnTo>
                <a:lnTo>
                  <a:pt x="16"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1" name="Freeform 84"/>
          <p:cNvSpPr>
            <a:spLocks/>
          </p:cNvSpPr>
          <p:nvPr/>
        </p:nvSpPr>
        <p:spPr bwMode="auto">
          <a:xfrm>
            <a:off x="2311400" y="5101313"/>
            <a:ext cx="38100" cy="33338"/>
          </a:xfrm>
          <a:custGeom>
            <a:avLst/>
            <a:gdLst>
              <a:gd name="T0" fmla="*/ 0 w 26"/>
              <a:gd name="T1" fmla="*/ 0 h 27"/>
              <a:gd name="T2" fmla="*/ 16119 w 26"/>
              <a:gd name="T3" fmla="*/ 0 h 27"/>
              <a:gd name="T4" fmla="*/ 33704 w 26"/>
              <a:gd name="T5" fmla="*/ 24695 h 27"/>
              <a:gd name="T6" fmla="*/ 16119 w 26"/>
              <a:gd name="T7" fmla="*/ 24695 h 27"/>
              <a:gd name="T8" fmla="*/ 0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0"/>
                </a:moveTo>
                <a:lnTo>
                  <a:pt x="12" y="0"/>
                </a:lnTo>
                <a:lnTo>
                  <a:pt x="25" y="26"/>
                </a:lnTo>
                <a:lnTo>
                  <a:pt x="12" y="26"/>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2" name="Freeform 85"/>
          <p:cNvSpPr>
            <a:spLocks/>
          </p:cNvSpPr>
          <p:nvPr/>
        </p:nvSpPr>
        <p:spPr bwMode="auto">
          <a:xfrm>
            <a:off x="2330450" y="5239426"/>
            <a:ext cx="26988" cy="34925"/>
          </a:xfrm>
          <a:custGeom>
            <a:avLst/>
            <a:gdLst>
              <a:gd name="T0" fmla="*/ 0 w 17"/>
              <a:gd name="T1" fmla="*/ 0 h 28"/>
              <a:gd name="T2" fmla="*/ 25400 w 17"/>
              <a:gd name="T3" fmla="*/ 12473 h 28"/>
              <a:gd name="T4" fmla="*/ 0 w 17"/>
              <a:gd name="T5" fmla="*/ 26194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13"/>
                </a:lnTo>
                <a:lnTo>
                  <a:pt x="0" y="27"/>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3" name="Freeform 86"/>
          <p:cNvSpPr>
            <a:spLocks/>
          </p:cNvSpPr>
          <p:nvPr/>
        </p:nvSpPr>
        <p:spPr bwMode="auto">
          <a:xfrm>
            <a:off x="2439988" y="5429926"/>
            <a:ext cx="60325" cy="34925"/>
          </a:xfrm>
          <a:custGeom>
            <a:avLst/>
            <a:gdLst>
              <a:gd name="T0" fmla="*/ 36146 w 39"/>
              <a:gd name="T1" fmla="*/ 0 h 28"/>
              <a:gd name="T2" fmla="*/ 18073 w 39"/>
              <a:gd name="T3" fmla="*/ 0 h 28"/>
              <a:gd name="T4" fmla="*/ 0 w 39"/>
              <a:gd name="T5" fmla="*/ 0 h 28"/>
              <a:gd name="T6" fmla="*/ 18073 w 39"/>
              <a:gd name="T7" fmla="*/ 26194 h 28"/>
              <a:gd name="T8" fmla="*/ 54220 w 39"/>
              <a:gd name="T9" fmla="*/ 26194 h 28"/>
              <a:gd name="T10" fmla="*/ 36146 w 39"/>
              <a:gd name="T11" fmla="*/ 13721 h 28"/>
              <a:gd name="T12" fmla="*/ 54220 w 39"/>
              <a:gd name="T13" fmla="*/ 13721 h 28"/>
              <a:gd name="T14" fmla="*/ 36146 w 3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8"/>
              <a:gd name="T26" fmla="*/ 39 w 3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8">
                <a:moveTo>
                  <a:pt x="25" y="0"/>
                </a:moveTo>
                <a:lnTo>
                  <a:pt x="13" y="0"/>
                </a:lnTo>
                <a:lnTo>
                  <a:pt x="0" y="0"/>
                </a:lnTo>
                <a:lnTo>
                  <a:pt x="13" y="27"/>
                </a:lnTo>
                <a:lnTo>
                  <a:pt x="38" y="27"/>
                </a:lnTo>
                <a:lnTo>
                  <a:pt x="25" y="14"/>
                </a:lnTo>
                <a:lnTo>
                  <a:pt x="38" y="14"/>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64" name="Freeform 87"/>
          <p:cNvSpPr>
            <a:spLocks/>
          </p:cNvSpPr>
          <p:nvPr/>
        </p:nvSpPr>
        <p:spPr bwMode="auto">
          <a:xfrm>
            <a:off x="2386013" y="5361663"/>
            <a:ext cx="22225" cy="34925"/>
          </a:xfrm>
          <a:custGeom>
            <a:avLst/>
            <a:gdLst>
              <a:gd name="T0" fmla="*/ 0 w 17"/>
              <a:gd name="T1" fmla="*/ 0 h 28"/>
              <a:gd name="T2" fmla="*/ 0 w 17"/>
              <a:gd name="T3" fmla="*/ 26194 h 28"/>
              <a:gd name="T4" fmla="*/ 19611 w 17"/>
              <a:gd name="T5" fmla="*/ 13721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0" y="27"/>
                </a:lnTo>
                <a:lnTo>
                  <a:pt x="16" y="14"/>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5" name="Freeform 88" descr="Light downward diagonal"/>
          <p:cNvSpPr>
            <a:spLocks/>
          </p:cNvSpPr>
          <p:nvPr/>
        </p:nvSpPr>
        <p:spPr bwMode="auto">
          <a:xfrm>
            <a:off x="2701925" y="3723363"/>
            <a:ext cx="76200" cy="87313"/>
          </a:xfrm>
          <a:custGeom>
            <a:avLst/>
            <a:gdLst>
              <a:gd name="T0" fmla="*/ 0 w 52"/>
              <a:gd name="T1" fmla="*/ 0 h 69"/>
              <a:gd name="T2" fmla="*/ 0 w 52"/>
              <a:gd name="T3" fmla="*/ 13919 h 69"/>
              <a:gd name="T4" fmla="*/ 0 w 52"/>
              <a:gd name="T5" fmla="*/ 41758 h 69"/>
              <a:gd name="T6" fmla="*/ 0 w 52"/>
              <a:gd name="T7" fmla="*/ 68332 h 69"/>
              <a:gd name="T8" fmla="*/ 17951 w 52"/>
              <a:gd name="T9" fmla="*/ 68332 h 69"/>
              <a:gd name="T10" fmla="*/ 37398 w 52"/>
              <a:gd name="T11" fmla="*/ 68332 h 69"/>
              <a:gd name="T12" fmla="*/ 71804 w 52"/>
              <a:gd name="T13" fmla="*/ 27839 h 69"/>
              <a:gd name="T14" fmla="*/ 37398 w 52"/>
              <a:gd name="T15" fmla="*/ 0 h 69"/>
              <a:gd name="T16" fmla="*/ 0 w 52"/>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9"/>
              <a:gd name="T29" fmla="*/ 52 w 52"/>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9">
                <a:moveTo>
                  <a:pt x="0" y="0"/>
                </a:moveTo>
                <a:lnTo>
                  <a:pt x="0" y="14"/>
                </a:lnTo>
                <a:lnTo>
                  <a:pt x="0" y="42"/>
                </a:lnTo>
                <a:lnTo>
                  <a:pt x="0" y="68"/>
                </a:lnTo>
                <a:lnTo>
                  <a:pt x="13" y="68"/>
                </a:lnTo>
                <a:lnTo>
                  <a:pt x="26" y="68"/>
                </a:lnTo>
                <a:lnTo>
                  <a:pt x="51" y="28"/>
                </a:lnTo>
                <a:lnTo>
                  <a:pt x="26"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66" name="Freeform 89" descr="Light downward diagonal"/>
          <p:cNvSpPr>
            <a:spLocks/>
          </p:cNvSpPr>
          <p:nvPr/>
        </p:nvSpPr>
        <p:spPr bwMode="auto">
          <a:xfrm>
            <a:off x="2498725" y="4386938"/>
            <a:ext cx="227013" cy="190500"/>
          </a:xfrm>
          <a:custGeom>
            <a:avLst/>
            <a:gdLst>
              <a:gd name="T0" fmla="*/ 72 w 153"/>
              <a:gd name="T1" fmla="*/ 0 h 152"/>
              <a:gd name="T2" fmla="*/ 60 w 153"/>
              <a:gd name="T3" fmla="*/ 0 h 152"/>
              <a:gd name="T4" fmla="*/ 24 w 153"/>
              <a:gd name="T5" fmla="*/ 0 h 152"/>
              <a:gd name="T6" fmla="*/ 0 w 153"/>
              <a:gd name="T7" fmla="*/ 43 h 152"/>
              <a:gd name="T8" fmla="*/ 24 w 153"/>
              <a:gd name="T9" fmla="*/ 54 h 152"/>
              <a:gd name="T10" fmla="*/ 36 w 153"/>
              <a:gd name="T11" fmla="*/ 54 h 152"/>
              <a:gd name="T12" fmla="*/ 94 w 153"/>
              <a:gd name="T13" fmla="*/ 98 h 152"/>
              <a:gd name="T14" fmla="*/ 82 w 153"/>
              <a:gd name="T15" fmla="*/ 119 h 152"/>
              <a:gd name="T16" fmla="*/ 107 w 153"/>
              <a:gd name="T17" fmla="*/ 119 h 152"/>
              <a:gd name="T18" fmla="*/ 142 w 153"/>
              <a:gd name="T19" fmla="*/ 108 h 152"/>
              <a:gd name="T20" fmla="*/ 142 w 153"/>
              <a:gd name="T21" fmla="*/ 87 h 152"/>
              <a:gd name="T22" fmla="*/ 142 w 153"/>
              <a:gd name="T23" fmla="*/ 65 h 152"/>
              <a:gd name="T24" fmla="*/ 119 w 153"/>
              <a:gd name="T25" fmla="*/ 54 h 152"/>
              <a:gd name="T26" fmla="*/ 130 w 153"/>
              <a:gd name="T27" fmla="*/ 43 h 152"/>
              <a:gd name="T28" fmla="*/ 119 w 153"/>
              <a:gd name="T29" fmla="*/ 32 h 152"/>
              <a:gd name="T30" fmla="*/ 107 w 153"/>
              <a:gd name="T31" fmla="*/ 32 h 152"/>
              <a:gd name="T32" fmla="*/ 82 w 153"/>
              <a:gd name="T33" fmla="*/ 32 h 152"/>
              <a:gd name="T34" fmla="*/ 72 w 153"/>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152"/>
              <a:gd name="T56" fmla="*/ 153 w 153"/>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152">
                <a:moveTo>
                  <a:pt x="77" y="0"/>
                </a:moveTo>
                <a:lnTo>
                  <a:pt x="64" y="0"/>
                </a:lnTo>
                <a:lnTo>
                  <a:pt x="26" y="0"/>
                </a:lnTo>
                <a:lnTo>
                  <a:pt x="0" y="55"/>
                </a:lnTo>
                <a:lnTo>
                  <a:pt x="26" y="69"/>
                </a:lnTo>
                <a:lnTo>
                  <a:pt x="38" y="69"/>
                </a:lnTo>
                <a:lnTo>
                  <a:pt x="101" y="124"/>
                </a:lnTo>
                <a:lnTo>
                  <a:pt x="88" y="151"/>
                </a:lnTo>
                <a:lnTo>
                  <a:pt x="114" y="151"/>
                </a:lnTo>
                <a:lnTo>
                  <a:pt x="152" y="137"/>
                </a:lnTo>
                <a:lnTo>
                  <a:pt x="152" y="110"/>
                </a:lnTo>
                <a:lnTo>
                  <a:pt x="152" y="82"/>
                </a:lnTo>
                <a:lnTo>
                  <a:pt x="127" y="69"/>
                </a:lnTo>
                <a:lnTo>
                  <a:pt x="139" y="55"/>
                </a:lnTo>
                <a:lnTo>
                  <a:pt x="127" y="41"/>
                </a:lnTo>
                <a:lnTo>
                  <a:pt x="114" y="41"/>
                </a:lnTo>
                <a:lnTo>
                  <a:pt x="88" y="41"/>
                </a:lnTo>
                <a:lnTo>
                  <a:pt x="77" y="0"/>
                </a:lnTo>
              </a:path>
            </a:pathLst>
          </a:cu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67" name="Freeform 90" descr="Light downward diagonal"/>
          <p:cNvSpPr>
            <a:spLocks/>
          </p:cNvSpPr>
          <p:nvPr/>
        </p:nvSpPr>
        <p:spPr bwMode="auto">
          <a:xfrm>
            <a:off x="2592388" y="3705901"/>
            <a:ext cx="111125" cy="104775"/>
          </a:xfrm>
          <a:custGeom>
            <a:avLst/>
            <a:gdLst>
              <a:gd name="T0" fmla="*/ 33193 w 77"/>
              <a:gd name="T1" fmla="*/ 0 h 82"/>
              <a:gd name="T2" fmla="*/ 33193 w 77"/>
              <a:gd name="T3" fmla="*/ 12777 h 82"/>
              <a:gd name="T4" fmla="*/ 0 w 77"/>
              <a:gd name="T5" fmla="*/ 28110 h 82"/>
              <a:gd name="T6" fmla="*/ 17318 w 77"/>
              <a:gd name="T7" fmla="*/ 68998 h 82"/>
              <a:gd name="T8" fmla="*/ 50511 w 77"/>
              <a:gd name="T9" fmla="*/ 83053 h 82"/>
              <a:gd name="T10" fmla="*/ 66386 w 77"/>
              <a:gd name="T11" fmla="*/ 68998 h 82"/>
              <a:gd name="T12" fmla="*/ 99580 w 77"/>
              <a:gd name="T13" fmla="*/ 83053 h 82"/>
              <a:gd name="T14" fmla="*/ 99580 w 77"/>
              <a:gd name="T15" fmla="*/ 54943 h 82"/>
              <a:gd name="T16" fmla="*/ 99580 w 77"/>
              <a:gd name="T17" fmla="*/ 28110 h 82"/>
              <a:gd name="T18" fmla="*/ 99580 w 77"/>
              <a:gd name="T19" fmla="*/ 12777 h 82"/>
              <a:gd name="T20" fmla="*/ 33193 w 77"/>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82"/>
              <a:gd name="T35" fmla="*/ 77 w 77"/>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82">
                <a:moveTo>
                  <a:pt x="25" y="0"/>
                </a:moveTo>
                <a:lnTo>
                  <a:pt x="25" y="13"/>
                </a:lnTo>
                <a:lnTo>
                  <a:pt x="0" y="27"/>
                </a:lnTo>
                <a:lnTo>
                  <a:pt x="13" y="67"/>
                </a:lnTo>
                <a:lnTo>
                  <a:pt x="38" y="81"/>
                </a:lnTo>
                <a:lnTo>
                  <a:pt x="51" y="67"/>
                </a:lnTo>
                <a:lnTo>
                  <a:pt x="76" y="81"/>
                </a:lnTo>
                <a:lnTo>
                  <a:pt x="76" y="54"/>
                </a:lnTo>
                <a:lnTo>
                  <a:pt x="76" y="27"/>
                </a:lnTo>
                <a:lnTo>
                  <a:pt x="76" y="13"/>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168" name="Freeform 91"/>
          <p:cNvSpPr>
            <a:spLocks/>
          </p:cNvSpPr>
          <p:nvPr/>
        </p:nvSpPr>
        <p:spPr bwMode="auto">
          <a:xfrm>
            <a:off x="2797175" y="3845601"/>
            <a:ext cx="23813" cy="22225"/>
          </a:xfrm>
          <a:custGeom>
            <a:avLst/>
            <a:gdLst>
              <a:gd name="T0" fmla="*/ 18521 w 18"/>
              <a:gd name="T1" fmla="*/ 0 h 17"/>
              <a:gd name="T2" fmla="*/ 0 w 18"/>
              <a:gd name="T3" fmla="*/ 0 h 17"/>
              <a:gd name="T4" fmla="*/ 0 w 18"/>
              <a:gd name="T5" fmla="*/ 16996 h 17"/>
              <a:gd name="T6" fmla="*/ 18521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0" y="16"/>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69" name="Freeform 92"/>
          <p:cNvSpPr>
            <a:spLocks/>
          </p:cNvSpPr>
          <p:nvPr/>
        </p:nvSpPr>
        <p:spPr bwMode="auto">
          <a:xfrm>
            <a:off x="4364038" y="1858051"/>
            <a:ext cx="242887" cy="506412"/>
          </a:xfrm>
          <a:custGeom>
            <a:avLst/>
            <a:gdLst>
              <a:gd name="T0" fmla="*/ 0 w 167"/>
              <a:gd name="T1" fmla="*/ 291187 h 400"/>
              <a:gd name="T2" fmla="*/ 0 w 167"/>
              <a:gd name="T3" fmla="*/ 306380 h 400"/>
              <a:gd name="T4" fmla="*/ 51237 w 167"/>
              <a:gd name="T5" fmla="*/ 388672 h 400"/>
              <a:gd name="T6" fmla="*/ 51237 w 167"/>
              <a:gd name="T7" fmla="*/ 402598 h 400"/>
              <a:gd name="T8" fmla="*/ 68804 w 167"/>
              <a:gd name="T9" fmla="*/ 374746 h 400"/>
              <a:gd name="T10" fmla="*/ 103938 w 167"/>
              <a:gd name="T11" fmla="*/ 374746 h 400"/>
              <a:gd name="T12" fmla="*/ 120042 w 167"/>
              <a:gd name="T13" fmla="*/ 346893 h 400"/>
              <a:gd name="T14" fmla="*/ 120042 w 167"/>
              <a:gd name="T15" fmla="*/ 291187 h 400"/>
              <a:gd name="T16" fmla="*/ 137609 w 167"/>
              <a:gd name="T17" fmla="*/ 291187 h 400"/>
              <a:gd name="T18" fmla="*/ 137609 w 167"/>
              <a:gd name="T19" fmla="*/ 277261 h 400"/>
              <a:gd name="T20" fmla="*/ 103938 w 167"/>
              <a:gd name="T21" fmla="*/ 250674 h 400"/>
              <a:gd name="T22" fmla="*/ 103938 w 167"/>
              <a:gd name="T23" fmla="*/ 207629 h 400"/>
              <a:gd name="T24" fmla="*/ 120042 w 167"/>
              <a:gd name="T25" fmla="*/ 181043 h 400"/>
              <a:gd name="T26" fmla="*/ 172743 w 167"/>
              <a:gd name="T27" fmla="*/ 167116 h 400"/>
              <a:gd name="T28" fmla="*/ 188846 w 167"/>
              <a:gd name="T29" fmla="*/ 139264 h 400"/>
              <a:gd name="T30" fmla="*/ 188846 w 167"/>
              <a:gd name="T31" fmla="*/ 97485 h 400"/>
              <a:gd name="T32" fmla="*/ 223980 w 167"/>
              <a:gd name="T33" fmla="*/ 97485 h 400"/>
              <a:gd name="T34" fmla="*/ 223980 w 167"/>
              <a:gd name="T35" fmla="*/ 69632 h 400"/>
              <a:gd name="T36" fmla="*/ 188846 w 167"/>
              <a:gd name="T37" fmla="*/ 27853 h 400"/>
              <a:gd name="T38" fmla="*/ 155176 w 167"/>
              <a:gd name="T39" fmla="*/ 0 h 400"/>
              <a:gd name="T40" fmla="*/ 137609 w 167"/>
              <a:gd name="T41" fmla="*/ 13926 h 400"/>
              <a:gd name="T42" fmla="*/ 120042 w 167"/>
              <a:gd name="T43" fmla="*/ 13926 h 400"/>
              <a:gd name="T44" fmla="*/ 51237 w 167"/>
              <a:gd name="T45" fmla="*/ 97485 h 400"/>
              <a:gd name="T46" fmla="*/ 0 w 167"/>
              <a:gd name="T47" fmla="*/ 181043 h 400"/>
              <a:gd name="T48" fmla="*/ 17567 w 167"/>
              <a:gd name="T49" fmla="*/ 236748 h 400"/>
              <a:gd name="T50" fmla="*/ 0 w 167"/>
              <a:gd name="T51" fmla="*/ 291187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400"/>
              <a:gd name="T80" fmla="*/ 167 w 167"/>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400">
                <a:moveTo>
                  <a:pt x="0" y="289"/>
                </a:moveTo>
                <a:lnTo>
                  <a:pt x="0" y="303"/>
                </a:lnTo>
                <a:lnTo>
                  <a:pt x="38" y="385"/>
                </a:lnTo>
                <a:lnTo>
                  <a:pt x="38" y="399"/>
                </a:lnTo>
                <a:lnTo>
                  <a:pt x="51" y="371"/>
                </a:lnTo>
                <a:lnTo>
                  <a:pt x="77" y="371"/>
                </a:lnTo>
                <a:lnTo>
                  <a:pt x="89" y="344"/>
                </a:lnTo>
                <a:lnTo>
                  <a:pt x="89" y="289"/>
                </a:lnTo>
                <a:lnTo>
                  <a:pt x="102" y="289"/>
                </a:lnTo>
                <a:lnTo>
                  <a:pt x="102" y="275"/>
                </a:lnTo>
                <a:lnTo>
                  <a:pt x="77" y="248"/>
                </a:lnTo>
                <a:lnTo>
                  <a:pt x="77" y="206"/>
                </a:lnTo>
                <a:lnTo>
                  <a:pt x="89" y="179"/>
                </a:lnTo>
                <a:lnTo>
                  <a:pt x="128" y="165"/>
                </a:lnTo>
                <a:lnTo>
                  <a:pt x="140" y="138"/>
                </a:lnTo>
                <a:lnTo>
                  <a:pt x="140" y="96"/>
                </a:lnTo>
                <a:lnTo>
                  <a:pt x="166" y="96"/>
                </a:lnTo>
                <a:lnTo>
                  <a:pt x="166" y="69"/>
                </a:lnTo>
                <a:lnTo>
                  <a:pt x="140" y="28"/>
                </a:lnTo>
                <a:lnTo>
                  <a:pt x="115" y="0"/>
                </a:lnTo>
                <a:lnTo>
                  <a:pt x="102" y="14"/>
                </a:lnTo>
                <a:lnTo>
                  <a:pt x="89" y="14"/>
                </a:lnTo>
                <a:lnTo>
                  <a:pt x="38" y="96"/>
                </a:lnTo>
                <a:lnTo>
                  <a:pt x="0" y="179"/>
                </a:lnTo>
                <a:lnTo>
                  <a:pt x="13" y="234"/>
                </a:lnTo>
                <a:lnTo>
                  <a:pt x="0" y="289"/>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0" name="Freeform 93"/>
          <p:cNvSpPr>
            <a:spLocks/>
          </p:cNvSpPr>
          <p:nvPr/>
        </p:nvSpPr>
        <p:spPr bwMode="auto">
          <a:xfrm>
            <a:off x="4291013" y="2313663"/>
            <a:ext cx="50800" cy="69850"/>
          </a:xfrm>
          <a:custGeom>
            <a:avLst/>
            <a:gdLst>
              <a:gd name="T0" fmla="*/ 15165 w 38"/>
              <a:gd name="T1" fmla="*/ 54610 h 55"/>
              <a:gd name="T2" fmla="*/ 31709 w 38"/>
              <a:gd name="T3" fmla="*/ 54610 h 55"/>
              <a:gd name="T4" fmla="*/ 31709 w 38"/>
              <a:gd name="T5" fmla="*/ 26670 h 55"/>
              <a:gd name="T6" fmla="*/ 44116 w 38"/>
              <a:gd name="T7" fmla="*/ 12700 h 55"/>
              <a:gd name="T8" fmla="*/ 31709 w 38"/>
              <a:gd name="T9" fmla="*/ 0 h 55"/>
              <a:gd name="T10" fmla="*/ 15165 w 38"/>
              <a:gd name="T11" fmla="*/ 12700 h 55"/>
              <a:gd name="T12" fmla="*/ 0 w 38"/>
              <a:gd name="T13" fmla="*/ 26670 h 55"/>
              <a:gd name="T14" fmla="*/ 15165 w 38"/>
              <a:gd name="T15" fmla="*/ 54610 h 5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5"/>
              <a:gd name="T26" fmla="*/ 38 w 3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5">
                <a:moveTo>
                  <a:pt x="13" y="54"/>
                </a:moveTo>
                <a:lnTo>
                  <a:pt x="26" y="54"/>
                </a:lnTo>
                <a:lnTo>
                  <a:pt x="26" y="26"/>
                </a:lnTo>
                <a:lnTo>
                  <a:pt x="37" y="12"/>
                </a:lnTo>
                <a:lnTo>
                  <a:pt x="26" y="0"/>
                </a:lnTo>
                <a:lnTo>
                  <a:pt x="13" y="12"/>
                </a:lnTo>
                <a:lnTo>
                  <a:pt x="0" y="26"/>
                </a:lnTo>
                <a:lnTo>
                  <a:pt x="13" y="5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1" name="Line 94"/>
          <p:cNvSpPr>
            <a:spLocks noChangeShapeType="1"/>
          </p:cNvSpPr>
          <p:nvPr/>
        </p:nvSpPr>
        <p:spPr bwMode="auto">
          <a:xfrm>
            <a:off x="4306888" y="2293026"/>
            <a:ext cx="34925"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2" name="Freeform 95"/>
          <p:cNvSpPr>
            <a:spLocks/>
          </p:cNvSpPr>
          <p:nvPr/>
        </p:nvSpPr>
        <p:spPr bwMode="auto">
          <a:xfrm>
            <a:off x="4383088" y="2327951"/>
            <a:ext cx="0" cy="36512"/>
          </a:xfrm>
          <a:custGeom>
            <a:avLst/>
            <a:gdLst>
              <a:gd name="T0" fmla="*/ 0 w 1"/>
              <a:gd name="T1" fmla="*/ 0 h 30"/>
              <a:gd name="T2" fmla="*/ 0 w 1"/>
              <a:gd name="T3" fmla="*/ 26776 h 30"/>
              <a:gd name="T4" fmla="*/ 0 w 1"/>
              <a:gd name="T5" fmla="*/ 14605 h 30"/>
              <a:gd name="T6" fmla="*/ 0 w 1"/>
              <a:gd name="T7" fmla="*/ 0 h 30"/>
              <a:gd name="T8" fmla="*/ 0 60000 65536"/>
              <a:gd name="T9" fmla="*/ 0 60000 65536"/>
              <a:gd name="T10" fmla="*/ 0 60000 65536"/>
              <a:gd name="T11" fmla="*/ 0 60000 65536"/>
              <a:gd name="T12" fmla="*/ 0 w 1"/>
              <a:gd name="T13" fmla="*/ 0 h 30"/>
              <a:gd name="T14" fmla="*/ 0 w 1"/>
              <a:gd name="T15" fmla="*/ 30 h 30"/>
            </a:gdLst>
            <a:ahLst/>
            <a:cxnLst>
              <a:cxn ang="T8">
                <a:pos x="T0" y="T1"/>
              </a:cxn>
              <a:cxn ang="T9">
                <a:pos x="T2" y="T3"/>
              </a:cxn>
              <a:cxn ang="T10">
                <a:pos x="T4" y="T5"/>
              </a:cxn>
              <a:cxn ang="T11">
                <a:pos x="T6" y="T7"/>
              </a:cxn>
            </a:cxnLst>
            <a:rect l="T12" t="T13" r="T14" b="T15"/>
            <a:pathLst>
              <a:path w="1" h="30">
                <a:moveTo>
                  <a:pt x="0" y="0"/>
                </a:moveTo>
                <a:lnTo>
                  <a:pt x="0" y="29"/>
                </a:lnTo>
                <a:lnTo>
                  <a:pt x="0" y="15"/>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3" name="Freeform 96"/>
          <p:cNvSpPr>
            <a:spLocks/>
          </p:cNvSpPr>
          <p:nvPr/>
        </p:nvSpPr>
        <p:spPr bwMode="auto">
          <a:xfrm>
            <a:off x="4341813" y="2347001"/>
            <a:ext cx="28575" cy="20637"/>
          </a:xfrm>
          <a:custGeom>
            <a:avLst/>
            <a:gdLst>
              <a:gd name="T0" fmla="*/ 0 w 18"/>
              <a:gd name="T1" fmla="*/ 0 h 17"/>
              <a:gd name="T2" fmla="*/ 0 w 18"/>
              <a:gd name="T3" fmla="*/ 14568 h 17"/>
              <a:gd name="T4" fmla="*/ 23989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0"/>
                </a:moveTo>
                <a:lnTo>
                  <a:pt x="0" y="16"/>
                </a:lnTo>
                <a:lnTo>
                  <a:pt x="17" y="0"/>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4" name="Freeform 97"/>
          <p:cNvSpPr>
            <a:spLocks/>
          </p:cNvSpPr>
          <p:nvPr/>
        </p:nvSpPr>
        <p:spPr bwMode="auto">
          <a:xfrm>
            <a:off x="4214813" y="1769151"/>
            <a:ext cx="487362" cy="509587"/>
          </a:xfrm>
          <a:custGeom>
            <a:avLst/>
            <a:gdLst>
              <a:gd name="T0" fmla="*/ 135667 w 333"/>
              <a:gd name="T1" fmla="*/ 363810 h 402"/>
              <a:gd name="T2" fmla="*/ 153172 w 333"/>
              <a:gd name="T3" fmla="*/ 309302 h 402"/>
              <a:gd name="T4" fmla="*/ 135667 w 333"/>
              <a:gd name="T5" fmla="*/ 252259 h 402"/>
              <a:gd name="T6" fmla="*/ 186724 w 333"/>
              <a:gd name="T7" fmla="*/ 168595 h 402"/>
              <a:gd name="T8" fmla="*/ 255287 w 333"/>
              <a:gd name="T9" fmla="*/ 84931 h 402"/>
              <a:gd name="T10" fmla="*/ 272793 w 333"/>
              <a:gd name="T11" fmla="*/ 84931 h 402"/>
              <a:gd name="T12" fmla="*/ 290298 w 333"/>
              <a:gd name="T13" fmla="*/ 69720 h 402"/>
              <a:gd name="T14" fmla="*/ 307803 w 333"/>
              <a:gd name="T15" fmla="*/ 69720 h 402"/>
              <a:gd name="T16" fmla="*/ 358861 w 333"/>
              <a:gd name="T17" fmla="*/ 84931 h 402"/>
              <a:gd name="T18" fmla="*/ 376366 w 333"/>
              <a:gd name="T19" fmla="*/ 69720 h 402"/>
              <a:gd name="T20" fmla="*/ 376366 w 333"/>
              <a:gd name="T21" fmla="*/ 55776 h 402"/>
              <a:gd name="T22" fmla="*/ 409918 w 333"/>
              <a:gd name="T23" fmla="*/ 43099 h 402"/>
              <a:gd name="T24" fmla="*/ 444929 w 333"/>
              <a:gd name="T25" fmla="*/ 69720 h 402"/>
              <a:gd name="T26" fmla="*/ 444929 w 333"/>
              <a:gd name="T27" fmla="*/ 43099 h 402"/>
              <a:gd name="T28" fmla="*/ 444929 w 333"/>
              <a:gd name="T29" fmla="*/ 27888 h 402"/>
              <a:gd name="T30" fmla="*/ 427424 w 333"/>
              <a:gd name="T31" fmla="*/ 0 h 402"/>
              <a:gd name="T32" fmla="*/ 376366 w 333"/>
              <a:gd name="T33" fmla="*/ 13944 h 402"/>
              <a:gd name="T34" fmla="*/ 376366 w 333"/>
              <a:gd name="T35" fmla="*/ 0 h 402"/>
              <a:gd name="T36" fmla="*/ 341355 w 333"/>
              <a:gd name="T37" fmla="*/ 13944 h 402"/>
              <a:gd name="T38" fmla="*/ 323850 w 333"/>
              <a:gd name="T39" fmla="*/ 27888 h 402"/>
              <a:gd name="T40" fmla="*/ 223194 w 333"/>
              <a:gd name="T41" fmla="*/ 55776 h 402"/>
              <a:gd name="T42" fmla="*/ 204230 w 333"/>
              <a:gd name="T43" fmla="*/ 55776 h 402"/>
              <a:gd name="T44" fmla="*/ 204230 w 333"/>
              <a:gd name="T45" fmla="*/ 69720 h 402"/>
              <a:gd name="T46" fmla="*/ 102115 w 333"/>
              <a:gd name="T47" fmla="*/ 223103 h 402"/>
              <a:gd name="T48" fmla="*/ 49599 w 333"/>
              <a:gd name="T49" fmla="*/ 238315 h 402"/>
              <a:gd name="T50" fmla="*/ 49599 w 333"/>
              <a:gd name="T51" fmla="*/ 267470 h 402"/>
              <a:gd name="T52" fmla="*/ 0 w 333"/>
              <a:gd name="T53" fmla="*/ 294091 h 402"/>
              <a:gd name="T54" fmla="*/ 16047 w 333"/>
              <a:gd name="T55" fmla="*/ 379022 h 402"/>
              <a:gd name="T56" fmla="*/ 0 w 333"/>
              <a:gd name="T57" fmla="*/ 391698 h 402"/>
              <a:gd name="T58" fmla="*/ 49599 w 333"/>
              <a:gd name="T59" fmla="*/ 405642 h 402"/>
              <a:gd name="T60" fmla="*/ 67104 w 333"/>
              <a:gd name="T61" fmla="*/ 391698 h 402"/>
              <a:gd name="T62" fmla="*/ 118161 w 333"/>
              <a:gd name="T63" fmla="*/ 363810 h 402"/>
              <a:gd name="T64" fmla="*/ 135667 w 333"/>
              <a:gd name="T65" fmla="*/ 363810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3"/>
              <a:gd name="T100" fmla="*/ 0 h 402"/>
              <a:gd name="T101" fmla="*/ 333 w 333"/>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3" h="402">
                <a:moveTo>
                  <a:pt x="101" y="360"/>
                </a:moveTo>
                <a:lnTo>
                  <a:pt x="114" y="305"/>
                </a:lnTo>
                <a:lnTo>
                  <a:pt x="101" y="249"/>
                </a:lnTo>
                <a:lnTo>
                  <a:pt x="139" y="166"/>
                </a:lnTo>
                <a:lnTo>
                  <a:pt x="190" y="84"/>
                </a:lnTo>
                <a:lnTo>
                  <a:pt x="204" y="84"/>
                </a:lnTo>
                <a:lnTo>
                  <a:pt x="217" y="69"/>
                </a:lnTo>
                <a:lnTo>
                  <a:pt x="230" y="69"/>
                </a:lnTo>
                <a:lnTo>
                  <a:pt x="268" y="84"/>
                </a:lnTo>
                <a:lnTo>
                  <a:pt x="281" y="69"/>
                </a:lnTo>
                <a:lnTo>
                  <a:pt x="281" y="55"/>
                </a:lnTo>
                <a:lnTo>
                  <a:pt x="306" y="43"/>
                </a:lnTo>
                <a:lnTo>
                  <a:pt x="332" y="69"/>
                </a:lnTo>
                <a:lnTo>
                  <a:pt x="332" y="43"/>
                </a:lnTo>
                <a:lnTo>
                  <a:pt x="332" y="28"/>
                </a:lnTo>
                <a:lnTo>
                  <a:pt x="319" y="0"/>
                </a:lnTo>
                <a:lnTo>
                  <a:pt x="281" y="14"/>
                </a:lnTo>
                <a:lnTo>
                  <a:pt x="281" y="0"/>
                </a:lnTo>
                <a:lnTo>
                  <a:pt x="255" y="14"/>
                </a:lnTo>
                <a:lnTo>
                  <a:pt x="242" y="28"/>
                </a:lnTo>
                <a:lnTo>
                  <a:pt x="166" y="55"/>
                </a:lnTo>
                <a:lnTo>
                  <a:pt x="152" y="55"/>
                </a:lnTo>
                <a:lnTo>
                  <a:pt x="152" y="69"/>
                </a:lnTo>
                <a:lnTo>
                  <a:pt x="76" y="221"/>
                </a:lnTo>
                <a:lnTo>
                  <a:pt x="37" y="235"/>
                </a:lnTo>
                <a:lnTo>
                  <a:pt x="37" y="264"/>
                </a:lnTo>
                <a:lnTo>
                  <a:pt x="0" y="290"/>
                </a:lnTo>
                <a:lnTo>
                  <a:pt x="12" y="374"/>
                </a:lnTo>
                <a:lnTo>
                  <a:pt x="0" y="387"/>
                </a:lnTo>
                <a:lnTo>
                  <a:pt x="37" y="401"/>
                </a:lnTo>
                <a:lnTo>
                  <a:pt x="50" y="387"/>
                </a:lnTo>
                <a:lnTo>
                  <a:pt x="88" y="360"/>
                </a:lnTo>
                <a:lnTo>
                  <a:pt x="101" y="36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5" name="Freeform 98"/>
          <p:cNvSpPr>
            <a:spLocks/>
          </p:cNvSpPr>
          <p:nvPr/>
        </p:nvSpPr>
        <p:spPr bwMode="auto">
          <a:xfrm>
            <a:off x="4532313" y="1824713"/>
            <a:ext cx="242887" cy="384175"/>
          </a:xfrm>
          <a:custGeom>
            <a:avLst/>
            <a:gdLst>
              <a:gd name="T0" fmla="*/ 69219 w 166"/>
              <a:gd name="T1" fmla="*/ 124255 h 303"/>
              <a:gd name="T2" fmla="*/ 86892 w 166"/>
              <a:gd name="T3" fmla="*/ 124255 h 303"/>
              <a:gd name="T4" fmla="*/ 86892 w 166"/>
              <a:gd name="T5" fmla="*/ 153416 h 303"/>
              <a:gd name="T6" fmla="*/ 33873 w 166"/>
              <a:gd name="T7" fmla="*/ 223151 h 303"/>
              <a:gd name="T8" fmla="*/ 33873 w 166"/>
              <a:gd name="T9" fmla="*/ 278939 h 303"/>
              <a:gd name="T10" fmla="*/ 86892 w 166"/>
              <a:gd name="T11" fmla="*/ 305565 h 303"/>
              <a:gd name="T12" fmla="*/ 189984 w 166"/>
              <a:gd name="T13" fmla="*/ 278939 h 303"/>
              <a:gd name="T14" fmla="*/ 225329 w 166"/>
              <a:gd name="T15" fmla="*/ 209204 h 303"/>
              <a:gd name="T16" fmla="*/ 189984 w 166"/>
              <a:gd name="T17" fmla="*/ 180042 h 303"/>
              <a:gd name="T18" fmla="*/ 172311 w 166"/>
              <a:gd name="T19" fmla="*/ 124255 h 303"/>
              <a:gd name="T20" fmla="*/ 189984 w 166"/>
              <a:gd name="T21" fmla="*/ 111576 h 303"/>
              <a:gd name="T22" fmla="*/ 189984 w 166"/>
              <a:gd name="T23" fmla="*/ 68467 h 303"/>
              <a:gd name="T24" fmla="*/ 156111 w 166"/>
              <a:gd name="T25" fmla="*/ 55788 h 303"/>
              <a:gd name="T26" fmla="*/ 156111 w 166"/>
              <a:gd name="T27" fmla="*/ 27894 h 303"/>
              <a:gd name="T28" fmla="*/ 120765 w 166"/>
              <a:gd name="T29" fmla="*/ 0 h 303"/>
              <a:gd name="T30" fmla="*/ 86892 w 166"/>
              <a:gd name="T31" fmla="*/ 12679 h 303"/>
              <a:gd name="T32" fmla="*/ 86892 w 166"/>
              <a:gd name="T33" fmla="*/ 27894 h 303"/>
              <a:gd name="T34" fmla="*/ 69219 w 166"/>
              <a:gd name="T35" fmla="*/ 41841 h 303"/>
              <a:gd name="T36" fmla="*/ 17673 w 166"/>
              <a:gd name="T37" fmla="*/ 27894 h 303"/>
              <a:gd name="T38" fmla="*/ 0 w 166"/>
              <a:gd name="T39" fmla="*/ 27894 h 303"/>
              <a:gd name="T40" fmla="*/ 33873 w 166"/>
              <a:gd name="T41" fmla="*/ 55788 h 303"/>
              <a:gd name="T42" fmla="*/ 69219 w 166"/>
              <a:gd name="T43" fmla="*/ 97629 h 303"/>
              <a:gd name="T44" fmla="*/ 69219 w 166"/>
              <a:gd name="T45" fmla="*/ 124255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303"/>
              <a:gd name="T71" fmla="*/ 166 w 166"/>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303">
                <a:moveTo>
                  <a:pt x="51" y="123"/>
                </a:moveTo>
                <a:lnTo>
                  <a:pt x="64" y="123"/>
                </a:lnTo>
                <a:lnTo>
                  <a:pt x="64" y="151"/>
                </a:lnTo>
                <a:lnTo>
                  <a:pt x="25" y="220"/>
                </a:lnTo>
                <a:lnTo>
                  <a:pt x="25" y="275"/>
                </a:lnTo>
                <a:lnTo>
                  <a:pt x="64" y="302"/>
                </a:lnTo>
                <a:lnTo>
                  <a:pt x="139" y="275"/>
                </a:lnTo>
                <a:lnTo>
                  <a:pt x="165" y="206"/>
                </a:lnTo>
                <a:lnTo>
                  <a:pt x="139" y="178"/>
                </a:lnTo>
                <a:lnTo>
                  <a:pt x="126" y="123"/>
                </a:lnTo>
                <a:lnTo>
                  <a:pt x="139" y="110"/>
                </a:lnTo>
                <a:lnTo>
                  <a:pt x="139" y="68"/>
                </a:lnTo>
                <a:lnTo>
                  <a:pt x="114" y="55"/>
                </a:lnTo>
                <a:lnTo>
                  <a:pt x="114" y="27"/>
                </a:lnTo>
                <a:lnTo>
                  <a:pt x="88" y="0"/>
                </a:lnTo>
                <a:lnTo>
                  <a:pt x="64" y="13"/>
                </a:lnTo>
                <a:lnTo>
                  <a:pt x="64" y="27"/>
                </a:lnTo>
                <a:lnTo>
                  <a:pt x="51" y="41"/>
                </a:lnTo>
                <a:lnTo>
                  <a:pt x="13" y="27"/>
                </a:lnTo>
                <a:lnTo>
                  <a:pt x="0" y="27"/>
                </a:lnTo>
                <a:lnTo>
                  <a:pt x="25" y="55"/>
                </a:lnTo>
                <a:lnTo>
                  <a:pt x="51" y="96"/>
                </a:lnTo>
                <a:lnTo>
                  <a:pt x="51" y="123"/>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6" name="Freeform 99"/>
          <p:cNvSpPr>
            <a:spLocks/>
          </p:cNvSpPr>
          <p:nvPr/>
        </p:nvSpPr>
        <p:spPr bwMode="auto">
          <a:xfrm>
            <a:off x="3614738" y="1962826"/>
            <a:ext cx="207962" cy="141287"/>
          </a:xfrm>
          <a:custGeom>
            <a:avLst/>
            <a:gdLst>
              <a:gd name="T0" fmla="*/ 136614 w 142"/>
              <a:gd name="T1" fmla="*/ 0 h 112"/>
              <a:gd name="T2" fmla="*/ 136614 w 142"/>
              <a:gd name="T3" fmla="*/ 26492 h 112"/>
              <a:gd name="T4" fmla="*/ 87201 w 142"/>
              <a:gd name="T5" fmla="*/ 12615 h 112"/>
              <a:gd name="T6" fmla="*/ 50867 w 142"/>
              <a:gd name="T7" fmla="*/ 26492 h 112"/>
              <a:gd name="T8" fmla="*/ 50867 w 142"/>
              <a:gd name="T9" fmla="*/ 12615 h 112"/>
              <a:gd name="T10" fmla="*/ 17440 w 142"/>
              <a:gd name="T11" fmla="*/ 12615 h 112"/>
              <a:gd name="T12" fmla="*/ 0 w 142"/>
              <a:gd name="T13" fmla="*/ 26492 h 112"/>
              <a:gd name="T14" fmla="*/ 17440 w 142"/>
              <a:gd name="T15" fmla="*/ 26492 h 112"/>
              <a:gd name="T16" fmla="*/ 34880 w 142"/>
              <a:gd name="T17" fmla="*/ 41630 h 112"/>
              <a:gd name="T18" fmla="*/ 17440 w 142"/>
              <a:gd name="T19" fmla="*/ 56768 h 112"/>
              <a:gd name="T20" fmla="*/ 0 w 142"/>
              <a:gd name="T21" fmla="*/ 56768 h 112"/>
              <a:gd name="T22" fmla="*/ 34880 w 142"/>
              <a:gd name="T23" fmla="*/ 83259 h 112"/>
              <a:gd name="T24" fmla="*/ 17440 w 142"/>
              <a:gd name="T25" fmla="*/ 97136 h 112"/>
              <a:gd name="T26" fmla="*/ 68307 w 142"/>
              <a:gd name="T27" fmla="*/ 97136 h 112"/>
              <a:gd name="T28" fmla="*/ 103188 w 142"/>
              <a:gd name="T29" fmla="*/ 111012 h 112"/>
              <a:gd name="T30" fmla="*/ 119174 w 142"/>
              <a:gd name="T31" fmla="*/ 97136 h 112"/>
              <a:gd name="T32" fmla="*/ 171495 w 142"/>
              <a:gd name="T33" fmla="*/ 83259 h 112"/>
              <a:gd name="T34" fmla="*/ 187482 w 142"/>
              <a:gd name="T35" fmla="*/ 41630 h 112"/>
              <a:gd name="T36" fmla="*/ 187482 w 142"/>
              <a:gd name="T37" fmla="*/ 26492 h 112"/>
              <a:gd name="T38" fmla="*/ 171495 w 142"/>
              <a:gd name="T39" fmla="*/ 26492 h 112"/>
              <a:gd name="T40" fmla="*/ 136614 w 142"/>
              <a:gd name="T41" fmla="*/ 0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2"/>
              <a:gd name="T65" fmla="*/ 142 w 142"/>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2">
                <a:moveTo>
                  <a:pt x="103" y="0"/>
                </a:moveTo>
                <a:lnTo>
                  <a:pt x="103" y="27"/>
                </a:lnTo>
                <a:lnTo>
                  <a:pt x="65" y="13"/>
                </a:lnTo>
                <a:lnTo>
                  <a:pt x="38" y="27"/>
                </a:lnTo>
                <a:lnTo>
                  <a:pt x="38" y="13"/>
                </a:lnTo>
                <a:lnTo>
                  <a:pt x="13" y="13"/>
                </a:lnTo>
                <a:lnTo>
                  <a:pt x="0" y="27"/>
                </a:lnTo>
                <a:lnTo>
                  <a:pt x="13" y="27"/>
                </a:lnTo>
                <a:lnTo>
                  <a:pt x="26" y="41"/>
                </a:lnTo>
                <a:lnTo>
                  <a:pt x="13" y="56"/>
                </a:lnTo>
                <a:lnTo>
                  <a:pt x="0" y="56"/>
                </a:lnTo>
                <a:lnTo>
                  <a:pt x="26" y="83"/>
                </a:lnTo>
                <a:lnTo>
                  <a:pt x="13" y="97"/>
                </a:lnTo>
                <a:lnTo>
                  <a:pt x="51" y="97"/>
                </a:lnTo>
                <a:lnTo>
                  <a:pt x="78" y="111"/>
                </a:lnTo>
                <a:lnTo>
                  <a:pt x="90" y="97"/>
                </a:lnTo>
                <a:lnTo>
                  <a:pt x="129" y="83"/>
                </a:lnTo>
                <a:lnTo>
                  <a:pt x="141" y="41"/>
                </a:lnTo>
                <a:lnTo>
                  <a:pt x="141" y="27"/>
                </a:lnTo>
                <a:lnTo>
                  <a:pt x="129" y="27"/>
                </a:lnTo>
                <a:lnTo>
                  <a:pt x="103"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7" name="Freeform 100" descr="Light downward diagonal"/>
          <p:cNvSpPr>
            <a:spLocks/>
          </p:cNvSpPr>
          <p:nvPr/>
        </p:nvSpPr>
        <p:spPr bwMode="auto">
          <a:xfrm>
            <a:off x="4625975" y="2189838"/>
            <a:ext cx="171450" cy="88900"/>
          </a:xfrm>
          <a:custGeom>
            <a:avLst/>
            <a:gdLst>
              <a:gd name="T0" fmla="*/ 125233 w 115"/>
              <a:gd name="T1" fmla="*/ 0 h 71"/>
              <a:gd name="T2" fmla="*/ 143123 w 115"/>
              <a:gd name="T3" fmla="*/ 13773 h 71"/>
              <a:gd name="T4" fmla="*/ 143123 w 115"/>
              <a:gd name="T5" fmla="*/ 28799 h 71"/>
              <a:gd name="T6" fmla="*/ 159523 w 115"/>
              <a:gd name="T7" fmla="*/ 42572 h 71"/>
              <a:gd name="T8" fmla="*/ 143123 w 115"/>
              <a:gd name="T9" fmla="*/ 55093 h 71"/>
              <a:gd name="T10" fmla="*/ 105852 w 115"/>
              <a:gd name="T11" fmla="*/ 68866 h 71"/>
              <a:gd name="T12" fmla="*/ 71562 w 115"/>
              <a:gd name="T13" fmla="*/ 68866 h 71"/>
              <a:gd name="T14" fmla="*/ 53671 w 115"/>
              <a:gd name="T15" fmla="*/ 55093 h 71"/>
              <a:gd name="T16" fmla="*/ 16400 w 115"/>
              <a:gd name="T17" fmla="*/ 68866 h 71"/>
              <a:gd name="T18" fmla="*/ 0 w 115"/>
              <a:gd name="T19" fmla="*/ 28799 h 71"/>
              <a:gd name="T20" fmla="*/ 34290 w 115"/>
              <a:gd name="T21" fmla="*/ 13773 h 71"/>
              <a:gd name="T22" fmla="*/ 71562 w 115"/>
              <a:gd name="T23" fmla="*/ 28799 h 71"/>
              <a:gd name="T24" fmla="*/ 125233 w 115"/>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71"/>
              <a:gd name="T41" fmla="*/ 115 w 11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71">
                <a:moveTo>
                  <a:pt x="89" y="0"/>
                </a:moveTo>
                <a:lnTo>
                  <a:pt x="102" y="14"/>
                </a:lnTo>
                <a:lnTo>
                  <a:pt x="102" y="29"/>
                </a:lnTo>
                <a:lnTo>
                  <a:pt x="114" y="43"/>
                </a:lnTo>
                <a:lnTo>
                  <a:pt x="102" y="56"/>
                </a:lnTo>
                <a:lnTo>
                  <a:pt x="76" y="70"/>
                </a:lnTo>
                <a:lnTo>
                  <a:pt x="51" y="70"/>
                </a:lnTo>
                <a:lnTo>
                  <a:pt x="38" y="56"/>
                </a:lnTo>
                <a:lnTo>
                  <a:pt x="12" y="70"/>
                </a:lnTo>
                <a:lnTo>
                  <a:pt x="0" y="29"/>
                </a:lnTo>
                <a:lnTo>
                  <a:pt x="25" y="14"/>
                </a:lnTo>
                <a:lnTo>
                  <a:pt x="51" y="29"/>
                </a:lnTo>
                <a:lnTo>
                  <a:pt x="89"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8" name="Freeform 101"/>
          <p:cNvSpPr>
            <a:spLocks/>
          </p:cNvSpPr>
          <p:nvPr/>
        </p:nvSpPr>
        <p:spPr bwMode="auto">
          <a:xfrm>
            <a:off x="4591050" y="2258101"/>
            <a:ext cx="206375" cy="69850"/>
          </a:xfrm>
          <a:custGeom>
            <a:avLst/>
            <a:gdLst>
              <a:gd name="T0" fmla="*/ 0 w 141"/>
              <a:gd name="T1" fmla="*/ 41162 h 56"/>
              <a:gd name="T2" fmla="*/ 0 w 141"/>
              <a:gd name="T3" fmla="*/ 27441 h 56"/>
              <a:gd name="T4" fmla="*/ 17564 w 141"/>
              <a:gd name="T5" fmla="*/ 41162 h 56"/>
              <a:gd name="T6" fmla="*/ 68792 w 141"/>
              <a:gd name="T7" fmla="*/ 41162 h 56"/>
              <a:gd name="T8" fmla="*/ 120019 w 141"/>
              <a:gd name="T9" fmla="*/ 41162 h 56"/>
              <a:gd name="T10" fmla="*/ 155147 w 141"/>
              <a:gd name="T11" fmla="*/ 53635 h 56"/>
              <a:gd name="T12" fmla="*/ 188811 w 141"/>
              <a:gd name="T13" fmla="*/ 41162 h 56"/>
              <a:gd name="T14" fmla="*/ 188811 w 141"/>
              <a:gd name="T15" fmla="*/ 27441 h 56"/>
              <a:gd name="T16" fmla="*/ 172711 w 141"/>
              <a:gd name="T17" fmla="*/ 0 h 56"/>
              <a:gd name="T18" fmla="*/ 137583 w 141"/>
              <a:gd name="T19" fmla="*/ 13721 h 56"/>
              <a:gd name="T20" fmla="*/ 103919 w 141"/>
              <a:gd name="T21" fmla="*/ 13721 h 56"/>
              <a:gd name="T22" fmla="*/ 86355 w 141"/>
              <a:gd name="T23" fmla="*/ 0 h 56"/>
              <a:gd name="T24" fmla="*/ 51228 w 141"/>
              <a:gd name="T25" fmla="*/ 13721 h 56"/>
              <a:gd name="T26" fmla="*/ 35128 w 141"/>
              <a:gd name="T27" fmla="*/ 27441 h 56"/>
              <a:gd name="T28" fmla="*/ 17564 w 141"/>
              <a:gd name="T29" fmla="*/ 13721 h 56"/>
              <a:gd name="T30" fmla="*/ 0 w 141"/>
              <a:gd name="T31" fmla="*/ 4116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56"/>
              <a:gd name="T50" fmla="*/ 141 w 141"/>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56">
                <a:moveTo>
                  <a:pt x="0" y="42"/>
                </a:moveTo>
                <a:lnTo>
                  <a:pt x="0" y="28"/>
                </a:lnTo>
                <a:lnTo>
                  <a:pt x="13" y="42"/>
                </a:lnTo>
                <a:lnTo>
                  <a:pt x="51" y="42"/>
                </a:lnTo>
                <a:lnTo>
                  <a:pt x="89" y="42"/>
                </a:lnTo>
                <a:lnTo>
                  <a:pt x="115" y="55"/>
                </a:lnTo>
                <a:lnTo>
                  <a:pt x="140" y="42"/>
                </a:lnTo>
                <a:lnTo>
                  <a:pt x="140" y="28"/>
                </a:lnTo>
                <a:lnTo>
                  <a:pt x="128" y="0"/>
                </a:lnTo>
                <a:lnTo>
                  <a:pt x="102" y="14"/>
                </a:lnTo>
                <a:lnTo>
                  <a:pt x="77" y="14"/>
                </a:lnTo>
                <a:lnTo>
                  <a:pt x="64" y="0"/>
                </a:lnTo>
                <a:lnTo>
                  <a:pt x="38" y="14"/>
                </a:lnTo>
                <a:lnTo>
                  <a:pt x="26" y="28"/>
                </a:lnTo>
                <a:lnTo>
                  <a:pt x="13" y="14"/>
                </a:lnTo>
                <a:lnTo>
                  <a:pt x="0" y="42"/>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79" name="Freeform 102"/>
          <p:cNvSpPr>
            <a:spLocks/>
          </p:cNvSpPr>
          <p:nvPr/>
        </p:nvSpPr>
        <p:spPr bwMode="auto">
          <a:xfrm>
            <a:off x="2701925" y="1180188"/>
            <a:ext cx="430213" cy="279400"/>
          </a:xfrm>
          <a:custGeom>
            <a:avLst/>
            <a:gdLst>
              <a:gd name="T0" fmla="*/ 17500 w 295"/>
              <a:gd name="T1" fmla="*/ 165617 h 221"/>
              <a:gd name="T2" fmla="*/ 0 w 295"/>
              <a:gd name="T3" fmla="*/ 180788 h 221"/>
              <a:gd name="T4" fmla="*/ 0 w 295"/>
              <a:gd name="T5" fmla="*/ 193431 h 221"/>
              <a:gd name="T6" fmla="*/ 17500 w 295"/>
              <a:gd name="T7" fmla="*/ 193431 h 221"/>
              <a:gd name="T8" fmla="*/ 52501 w 295"/>
              <a:gd name="T9" fmla="*/ 193431 h 221"/>
              <a:gd name="T10" fmla="*/ 68542 w 295"/>
              <a:gd name="T11" fmla="*/ 221244 h 221"/>
              <a:gd name="T12" fmla="*/ 121043 w 295"/>
              <a:gd name="T13" fmla="*/ 165617 h 221"/>
              <a:gd name="T14" fmla="*/ 154585 w 295"/>
              <a:gd name="T15" fmla="*/ 165617 h 221"/>
              <a:gd name="T16" fmla="*/ 172085 w 295"/>
              <a:gd name="T17" fmla="*/ 137804 h 221"/>
              <a:gd name="T18" fmla="*/ 205627 w 295"/>
              <a:gd name="T19" fmla="*/ 125161 h 221"/>
              <a:gd name="T20" fmla="*/ 221669 w 295"/>
              <a:gd name="T21" fmla="*/ 137804 h 221"/>
              <a:gd name="T22" fmla="*/ 358754 w 295"/>
              <a:gd name="T23" fmla="*/ 96083 h 221"/>
              <a:gd name="T24" fmla="*/ 393754 w 295"/>
              <a:gd name="T25" fmla="*/ 13907 h 221"/>
              <a:gd name="T26" fmla="*/ 103543 w 295"/>
              <a:gd name="T27" fmla="*/ 0 h 221"/>
              <a:gd name="T28" fmla="*/ 86043 w 295"/>
              <a:gd name="T29" fmla="*/ 41720 h 221"/>
              <a:gd name="T30" fmla="*/ 121043 w 295"/>
              <a:gd name="T31" fmla="*/ 55627 h 221"/>
              <a:gd name="T32" fmla="*/ 189585 w 295"/>
              <a:gd name="T33" fmla="*/ 55627 h 221"/>
              <a:gd name="T34" fmla="*/ 154585 w 295"/>
              <a:gd name="T35" fmla="*/ 96083 h 221"/>
              <a:gd name="T36" fmla="*/ 103543 w 295"/>
              <a:gd name="T37" fmla="*/ 82176 h 221"/>
              <a:gd name="T38" fmla="*/ 68542 w 295"/>
              <a:gd name="T39" fmla="*/ 55627 h 221"/>
              <a:gd name="T40" fmla="*/ 35000 w 295"/>
              <a:gd name="T41" fmla="*/ 137804 h 221"/>
              <a:gd name="T42" fmla="*/ 52501 w 295"/>
              <a:gd name="T43" fmla="*/ 151710 h 221"/>
              <a:gd name="T44" fmla="*/ 17500 w 295"/>
              <a:gd name="T45" fmla="*/ 165617 h 2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21"/>
              <a:gd name="T71" fmla="*/ 295 w 295"/>
              <a:gd name="T72" fmla="*/ 221 h 2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21">
                <a:moveTo>
                  <a:pt x="13" y="165"/>
                </a:moveTo>
                <a:lnTo>
                  <a:pt x="0" y="179"/>
                </a:lnTo>
                <a:lnTo>
                  <a:pt x="0" y="192"/>
                </a:lnTo>
                <a:lnTo>
                  <a:pt x="13" y="192"/>
                </a:lnTo>
                <a:lnTo>
                  <a:pt x="39" y="192"/>
                </a:lnTo>
                <a:lnTo>
                  <a:pt x="51" y="220"/>
                </a:lnTo>
                <a:lnTo>
                  <a:pt x="90" y="165"/>
                </a:lnTo>
                <a:lnTo>
                  <a:pt x="115" y="165"/>
                </a:lnTo>
                <a:lnTo>
                  <a:pt x="128" y="137"/>
                </a:lnTo>
                <a:lnTo>
                  <a:pt x="153" y="124"/>
                </a:lnTo>
                <a:lnTo>
                  <a:pt x="166" y="137"/>
                </a:lnTo>
                <a:lnTo>
                  <a:pt x="268" y="96"/>
                </a:lnTo>
                <a:lnTo>
                  <a:pt x="294" y="14"/>
                </a:lnTo>
                <a:lnTo>
                  <a:pt x="77" y="0"/>
                </a:lnTo>
                <a:lnTo>
                  <a:pt x="64" y="41"/>
                </a:lnTo>
                <a:lnTo>
                  <a:pt x="90" y="55"/>
                </a:lnTo>
                <a:lnTo>
                  <a:pt x="141" y="55"/>
                </a:lnTo>
                <a:lnTo>
                  <a:pt x="115" y="96"/>
                </a:lnTo>
                <a:lnTo>
                  <a:pt x="77" y="82"/>
                </a:lnTo>
                <a:lnTo>
                  <a:pt x="51" y="55"/>
                </a:lnTo>
                <a:lnTo>
                  <a:pt x="26" y="137"/>
                </a:lnTo>
                <a:lnTo>
                  <a:pt x="39" y="151"/>
                </a:lnTo>
                <a:lnTo>
                  <a:pt x="13" y="165"/>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0" name="Freeform 103"/>
          <p:cNvSpPr>
            <a:spLocks/>
          </p:cNvSpPr>
          <p:nvPr/>
        </p:nvSpPr>
        <p:spPr bwMode="auto">
          <a:xfrm>
            <a:off x="4252913" y="1423076"/>
            <a:ext cx="168275" cy="158750"/>
          </a:xfrm>
          <a:custGeom>
            <a:avLst/>
            <a:gdLst>
              <a:gd name="T0" fmla="*/ 103327 w 114"/>
              <a:gd name="T1" fmla="*/ 0 h 125"/>
              <a:gd name="T2" fmla="*/ 69377 w 114"/>
              <a:gd name="T3" fmla="*/ 27940 h 125"/>
              <a:gd name="T4" fmla="*/ 16237 w 114"/>
              <a:gd name="T5" fmla="*/ 27940 h 125"/>
              <a:gd name="T6" fmla="*/ 0 w 114"/>
              <a:gd name="T7" fmla="*/ 55880 h 125"/>
              <a:gd name="T8" fmla="*/ 33950 w 114"/>
              <a:gd name="T9" fmla="*/ 69850 h 125"/>
              <a:gd name="T10" fmla="*/ 51663 w 114"/>
              <a:gd name="T11" fmla="*/ 69850 h 125"/>
              <a:gd name="T12" fmla="*/ 85614 w 114"/>
              <a:gd name="T13" fmla="*/ 43180 h 125"/>
              <a:gd name="T14" fmla="*/ 85614 w 114"/>
              <a:gd name="T15" fmla="*/ 69850 h 125"/>
              <a:gd name="T16" fmla="*/ 69377 w 114"/>
              <a:gd name="T17" fmla="*/ 125730 h 125"/>
              <a:gd name="T18" fmla="*/ 103327 w 114"/>
              <a:gd name="T19" fmla="*/ 125730 h 125"/>
              <a:gd name="T20" fmla="*/ 121040 w 114"/>
              <a:gd name="T21" fmla="*/ 69850 h 125"/>
              <a:gd name="T22" fmla="*/ 154990 w 114"/>
              <a:gd name="T23" fmla="*/ 27940 h 125"/>
              <a:gd name="T24" fmla="*/ 103327 w 114"/>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25"/>
              <a:gd name="T41" fmla="*/ 114 w 114"/>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25">
                <a:moveTo>
                  <a:pt x="75" y="0"/>
                </a:moveTo>
                <a:lnTo>
                  <a:pt x="51" y="28"/>
                </a:lnTo>
                <a:lnTo>
                  <a:pt x="12" y="28"/>
                </a:lnTo>
                <a:lnTo>
                  <a:pt x="0" y="55"/>
                </a:lnTo>
                <a:lnTo>
                  <a:pt x="25" y="69"/>
                </a:lnTo>
                <a:lnTo>
                  <a:pt x="38" y="69"/>
                </a:lnTo>
                <a:lnTo>
                  <a:pt x="62" y="42"/>
                </a:lnTo>
                <a:lnTo>
                  <a:pt x="62" y="69"/>
                </a:lnTo>
                <a:lnTo>
                  <a:pt x="51" y="124"/>
                </a:lnTo>
                <a:lnTo>
                  <a:pt x="75" y="124"/>
                </a:lnTo>
                <a:lnTo>
                  <a:pt x="88" y="69"/>
                </a:lnTo>
                <a:lnTo>
                  <a:pt x="113" y="28"/>
                </a:lnTo>
                <a:lnTo>
                  <a:pt x="75"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1" name="Freeform 104"/>
          <p:cNvSpPr>
            <a:spLocks/>
          </p:cNvSpPr>
          <p:nvPr/>
        </p:nvSpPr>
        <p:spPr bwMode="auto">
          <a:xfrm>
            <a:off x="4383088" y="1370688"/>
            <a:ext cx="149225" cy="69850"/>
          </a:xfrm>
          <a:custGeom>
            <a:avLst/>
            <a:gdLst>
              <a:gd name="T0" fmla="*/ 32968 w 103"/>
              <a:gd name="T1" fmla="*/ 13721 h 56"/>
              <a:gd name="T2" fmla="*/ 0 w 103"/>
              <a:gd name="T3" fmla="*/ 27441 h 56"/>
              <a:gd name="T4" fmla="*/ 48735 w 103"/>
              <a:gd name="T5" fmla="*/ 53635 h 56"/>
              <a:gd name="T6" fmla="*/ 114670 w 103"/>
              <a:gd name="T7" fmla="*/ 53635 h 56"/>
              <a:gd name="T8" fmla="*/ 131871 w 103"/>
              <a:gd name="T9" fmla="*/ 13721 h 56"/>
              <a:gd name="T10" fmla="*/ 98903 w 103"/>
              <a:gd name="T11" fmla="*/ 0 h 56"/>
              <a:gd name="T12" fmla="*/ 32968 w 103"/>
              <a:gd name="T13" fmla="*/ 13721 h 56"/>
              <a:gd name="T14" fmla="*/ 0 60000 65536"/>
              <a:gd name="T15" fmla="*/ 0 60000 65536"/>
              <a:gd name="T16" fmla="*/ 0 60000 65536"/>
              <a:gd name="T17" fmla="*/ 0 60000 65536"/>
              <a:gd name="T18" fmla="*/ 0 60000 65536"/>
              <a:gd name="T19" fmla="*/ 0 60000 65536"/>
              <a:gd name="T20" fmla="*/ 0 60000 65536"/>
              <a:gd name="T21" fmla="*/ 0 w 103"/>
              <a:gd name="T22" fmla="*/ 0 h 56"/>
              <a:gd name="T23" fmla="*/ 103 w 10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56">
                <a:moveTo>
                  <a:pt x="25" y="14"/>
                </a:moveTo>
                <a:lnTo>
                  <a:pt x="0" y="28"/>
                </a:lnTo>
                <a:lnTo>
                  <a:pt x="38" y="55"/>
                </a:lnTo>
                <a:lnTo>
                  <a:pt x="89" y="55"/>
                </a:lnTo>
                <a:lnTo>
                  <a:pt x="102" y="14"/>
                </a:lnTo>
                <a:lnTo>
                  <a:pt x="76" y="0"/>
                </a:lnTo>
                <a:lnTo>
                  <a:pt x="25"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2" name="Freeform 105"/>
          <p:cNvSpPr>
            <a:spLocks/>
          </p:cNvSpPr>
          <p:nvPr/>
        </p:nvSpPr>
        <p:spPr bwMode="auto">
          <a:xfrm>
            <a:off x="4459288" y="1459588"/>
            <a:ext cx="39687" cy="36513"/>
          </a:xfrm>
          <a:custGeom>
            <a:avLst/>
            <a:gdLst>
              <a:gd name="T0" fmla="*/ 19109 w 27"/>
              <a:gd name="T1" fmla="*/ 0 h 29"/>
              <a:gd name="T2" fmla="*/ 0 w 27"/>
              <a:gd name="T3" fmla="*/ 27700 h 29"/>
              <a:gd name="T4" fmla="*/ 35278 w 27"/>
              <a:gd name="T5" fmla="*/ 27700 h 29"/>
              <a:gd name="T6" fmla="*/ 19109 w 27"/>
              <a:gd name="T7" fmla="*/ 0 h 29"/>
              <a:gd name="T8" fmla="*/ 0 60000 65536"/>
              <a:gd name="T9" fmla="*/ 0 60000 65536"/>
              <a:gd name="T10" fmla="*/ 0 60000 65536"/>
              <a:gd name="T11" fmla="*/ 0 60000 65536"/>
              <a:gd name="T12" fmla="*/ 0 w 27"/>
              <a:gd name="T13" fmla="*/ 0 h 29"/>
              <a:gd name="T14" fmla="*/ 27 w 27"/>
              <a:gd name="T15" fmla="*/ 29 h 29"/>
            </a:gdLst>
            <a:ahLst/>
            <a:cxnLst>
              <a:cxn ang="T8">
                <a:pos x="T0" y="T1"/>
              </a:cxn>
              <a:cxn ang="T9">
                <a:pos x="T2" y="T3"/>
              </a:cxn>
              <a:cxn ang="T10">
                <a:pos x="T4" y="T5"/>
              </a:cxn>
              <a:cxn ang="T11">
                <a:pos x="T6" y="T7"/>
              </a:cxn>
            </a:cxnLst>
            <a:rect l="T12" t="T13" r="T14" b="T15"/>
            <a:pathLst>
              <a:path w="27" h="29">
                <a:moveTo>
                  <a:pt x="14" y="0"/>
                </a:moveTo>
                <a:lnTo>
                  <a:pt x="0" y="28"/>
                </a:lnTo>
                <a:lnTo>
                  <a:pt x="26" y="28"/>
                </a:lnTo>
                <a:lnTo>
                  <a:pt x="14"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3" name="Freeform 106" descr="Light downward diagonal"/>
          <p:cNvSpPr>
            <a:spLocks/>
          </p:cNvSpPr>
          <p:nvPr/>
        </p:nvSpPr>
        <p:spPr bwMode="auto">
          <a:xfrm>
            <a:off x="3525838" y="3497938"/>
            <a:ext cx="19050" cy="20638"/>
          </a:xfrm>
          <a:custGeom>
            <a:avLst/>
            <a:gdLst>
              <a:gd name="T0" fmla="*/ 0 w 17"/>
              <a:gd name="T1" fmla="*/ 0 h 17"/>
              <a:gd name="T2" fmla="*/ 14568 w 17"/>
              <a:gd name="T3" fmla="*/ 0 h 17"/>
              <a:gd name="T4" fmla="*/ 14568 w 17"/>
              <a:gd name="T5" fmla="*/ 14568 h 17"/>
              <a:gd name="T6" fmla="*/ 0 w 17"/>
              <a:gd name="T7" fmla="*/ 14568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4" name="Freeform 107" descr="Light downward diagonal"/>
          <p:cNvSpPr>
            <a:spLocks/>
          </p:cNvSpPr>
          <p:nvPr/>
        </p:nvSpPr>
        <p:spPr bwMode="auto">
          <a:xfrm>
            <a:off x="3767138" y="2939138"/>
            <a:ext cx="296862" cy="242888"/>
          </a:xfrm>
          <a:custGeom>
            <a:avLst/>
            <a:gdLst>
              <a:gd name="T0" fmla="*/ 0 w 205"/>
              <a:gd name="T1" fmla="*/ 178371 h 192"/>
              <a:gd name="T2" fmla="*/ 101368 w 205"/>
              <a:gd name="T3" fmla="*/ 192286 h 192"/>
              <a:gd name="T4" fmla="*/ 101368 w 205"/>
              <a:gd name="T5" fmla="*/ 165720 h 192"/>
              <a:gd name="T6" fmla="*/ 218665 w 205"/>
              <a:gd name="T7" fmla="*/ 111324 h 192"/>
              <a:gd name="T8" fmla="*/ 236042 w 205"/>
              <a:gd name="T9" fmla="*/ 82228 h 192"/>
              <a:gd name="T10" fmla="*/ 269349 w 205"/>
              <a:gd name="T11" fmla="*/ 82228 h 192"/>
              <a:gd name="T12" fmla="*/ 269349 w 205"/>
              <a:gd name="T13" fmla="*/ 55662 h 192"/>
              <a:gd name="T14" fmla="*/ 269349 w 205"/>
              <a:gd name="T15" fmla="*/ 12650 h 192"/>
              <a:gd name="T16" fmla="*/ 236042 w 205"/>
              <a:gd name="T17" fmla="*/ 12650 h 192"/>
              <a:gd name="T18" fmla="*/ 202736 w 205"/>
              <a:gd name="T19" fmla="*/ 12650 h 192"/>
              <a:gd name="T20" fmla="*/ 185358 w 205"/>
              <a:gd name="T21" fmla="*/ 0 h 192"/>
              <a:gd name="T22" fmla="*/ 152052 w 205"/>
              <a:gd name="T23" fmla="*/ 41746 h 192"/>
              <a:gd name="T24" fmla="*/ 117297 w 205"/>
              <a:gd name="T25" fmla="*/ 55662 h 192"/>
              <a:gd name="T26" fmla="*/ 83991 w 205"/>
              <a:gd name="T27" fmla="*/ 136624 h 192"/>
              <a:gd name="T28" fmla="*/ 0 w 205"/>
              <a:gd name="T29" fmla="*/ 178371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5"/>
              <a:gd name="T46" fmla="*/ 0 h 192"/>
              <a:gd name="T47" fmla="*/ 205 w 205"/>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5" h="192">
                <a:moveTo>
                  <a:pt x="0" y="177"/>
                </a:moveTo>
                <a:lnTo>
                  <a:pt x="77" y="191"/>
                </a:lnTo>
                <a:lnTo>
                  <a:pt x="77" y="164"/>
                </a:lnTo>
                <a:lnTo>
                  <a:pt x="166" y="110"/>
                </a:lnTo>
                <a:lnTo>
                  <a:pt x="179" y="81"/>
                </a:lnTo>
                <a:lnTo>
                  <a:pt x="204" y="81"/>
                </a:lnTo>
                <a:lnTo>
                  <a:pt x="204" y="55"/>
                </a:lnTo>
                <a:lnTo>
                  <a:pt x="204" y="13"/>
                </a:lnTo>
                <a:lnTo>
                  <a:pt x="179" y="13"/>
                </a:lnTo>
                <a:lnTo>
                  <a:pt x="153" y="13"/>
                </a:lnTo>
                <a:lnTo>
                  <a:pt x="140" y="0"/>
                </a:lnTo>
                <a:lnTo>
                  <a:pt x="115" y="41"/>
                </a:lnTo>
                <a:lnTo>
                  <a:pt x="89" y="55"/>
                </a:lnTo>
                <a:lnTo>
                  <a:pt x="64" y="136"/>
                </a:lnTo>
                <a:lnTo>
                  <a:pt x="0" y="177"/>
                </a:lnTo>
              </a:path>
            </a:pathLst>
          </a:cu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5" name="Freeform 108" descr="Light downward diagonal"/>
          <p:cNvSpPr>
            <a:spLocks/>
          </p:cNvSpPr>
          <p:nvPr/>
        </p:nvSpPr>
        <p:spPr bwMode="auto">
          <a:xfrm>
            <a:off x="3879850" y="2920088"/>
            <a:ext cx="558800" cy="474663"/>
          </a:xfrm>
          <a:custGeom>
            <a:avLst/>
            <a:gdLst>
              <a:gd name="T0" fmla="*/ 168764 w 383"/>
              <a:gd name="T1" fmla="*/ 27921 h 374"/>
              <a:gd name="T2" fmla="*/ 168764 w 383"/>
              <a:gd name="T3" fmla="*/ 69803 h 374"/>
              <a:gd name="T4" fmla="*/ 168764 w 383"/>
              <a:gd name="T5" fmla="*/ 97725 h 374"/>
              <a:gd name="T6" fmla="*/ 135302 w 383"/>
              <a:gd name="T7" fmla="*/ 97725 h 374"/>
              <a:gd name="T8" fmla="*/ 119299 w 383"/>
              <a:gd name="T9" fmla="*/ 126915 h 374"/>
              <a:gd name="T10" fmla="*/ 0 w 383"/>
              <a:gd name="T11" fmla="*/ 182758 h 374"/>
              <a:gd name="T12" fmla="*/ 0 w 383"/>
              <a:gd name="T13" fmla="*/ 209410 h 374"/>
              <a:gd name="T14" fmla="*/ 84382 w 383"/>
              <a:gd name="T15" fmla="*/ 251292 h 374"/>
              <a:gd name="T16" fmla="*/ 272060 w 383"/>
              <a:gd name="T17" fmla="*/ 364247 h 374"/>
              <a:gd name="T18" fmla="*/ 272060 w 383"/>
              <a:gd name="T19" fmla="*/ 378207 h 374"/>
              <a:gd name="T20" fmla="*/ 305521 w 383"/>
              <a:gd name="T21" fmla="*/ 378207 h 374"/>
              <a:gd name="T22" fmla="*/ 340438 w 383"/>
              <a:gd name="T23" fmla="*/ 364247 h 374"/>
              <a:gd name="T24" fmla="*/ 356442 w 383"/>
              <a:gd name="T25" fmla="*/ 336325 h 374"/>
              <a:gd name="T26" fmla="*/ 509202 w 383"/>
              <a:gd name="T27" fmla="*/ 295712 h 374"/>
              <a:gd name="T28" fmla="*/ 440824 w 383"/>
              <a:gd name="T29" fmla="*/ 265253 h 374"/>
              <a:gd name="T30" fmla="*/ 407362 w 383"/>
              <a:gd name="T31" fmla="*/ 224640 h 374"/>
              <a:gd name="T32" fmla="*/ 423366 w 383"/>
              <a:gd name="T33" fmla="*/ 195449 h 374"/>
              <a:gd name="T34" fmla="*/ 407362 w 383"/>
              <a:gd name="T35" fmla="*/ 182758 h 374"/>
              <a:gd name="T36" fmla="*/ 423366 w 383"/>
              <a:gd name="T37" fmla="*/ 139607 h 374"/>
              <a:gd name="T38" fmla="*/ 407362 w 383"/>
              <a:gd name="T39" fmla="*/ 112955 h 374"/>
              <a:gd name="T40" fmla="*/ 373900 w 383"/>
              <a:gd name="T41" fmla="*/ 83764 h 374"/>
              <a:gd name="T42" fmla="*/ 373900 w 383"/>
              <a:gd name="T43" fmla="*/ 55843 h 374"/>
              <a:gd name="T44" fmla="*/ 391359 w 383"/>
              <a:gd name="T45" fmla="*/ 27921 h 374"/>
              <a:gd name="T46" fmla="*/ 391359 w 383"/>
              <a:gd name="T47" fmla="*/ 0 h 374"/>
              <a:gd name="T48" fmla="*/ 322980 w 383"/>
              <a:gd name="T49" fmla="*/ 13961 h 374"/>
              <a:gd name="T50" fmla="*/ 305521 w 383"/>
              <a:gd name="T51" fmla="*/ 0 h 374"/>
              <a:gd name="T52" fmla="*/ 168764 w 383"/>
              <a:gd name="T53" fmla="*/ 27921 h 3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374"/>
              <a:gd name="T83" fmla="*/ 383 w 383"/>
              <a:gd name="T84" fmla="*/ 374 h 3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374">
                <a:moveTo>
                  <a:pt x="127" y="27"/>
                </a:moveTo>
                <a:lnTo>
                  <a:pt x="127" y="69"/>
                </a:lnTo>
                <a:lnTo>
                  <a:pt x="127" y="96"/>
                </a:lnTo>
                <a:lnTo>
                  <a:pt x="102" y="96"/>
                </a:lnTo>
                <a:lnTo>
                  <a:pt x="89" y="125"/>
                </a:lnTo>
                <a:lnTo>
                  <a:pt x="0" y="180"/>
                </a:lnTo>
                <a:lnTo>
                  <a:pt x="0" y="207"/>
                </a:lnTo>
                <a:lnTo>
                  <a:pt x="63" y="248"/>
                </a:lnTo>
                <a:lnTo>
                  <a:pt x="204" y="359"/>
                </a:lnTo>
                <a:lnTo>
                  <a:pt x="204" y="373"/>
                </a:lnTo>
                <a:lnTo>
                  <a:pt x="229" y="373"/>
                </a:lnTo>
                <a:lnTo>
                  <a:pt x="255" y="359"/>
                </a:lnTo>
                <a:lnTo>
                  <a:pt x="267" y="332"/>
                </a:lnTo>
                <a:lnTo>
                  <a:pt x="382" y="291"/>
                </a:lnTo>
                <a:lnTo>
                  <a:pt x="331" y="262"/>
                </a:lnTo>
                <a:lnTo>
                  <a:pt x="306" y="221"/>
                </a:lnTo>
                <a:lnTo>
                  <a:pt x="318" y="193"/>
                </a:lnTo>
                <a:lnTo>
                  <a:pt x="306" y="180"/>
                </a:lnTo>
                <a:lnTo>
                  <a:pt x="318" y="138"/>
                </a:lnTo>
                <a:lnTo>
                  <a:pt x="306" y="111"/>
                </a:lnTo>
                <a:lnTo>
                  <a:pt x="280" y="82"/>
                </a:lnTo>
                <a:lnTo>
                  <a:pt x="280" y="55"/>
                </a:lnTo>
                <a:lnTo>
                  <a:pt x="293" y="27"/>
                </a:lnTo>
                <a:lnTo>
                  <a:pt x="293" y="0"/>
                </a:lnTo>
                <a:lnTo>
                  <a:pt x="242" y="14"/>
                </a:lnTo>
                <a:lnTo>
                  <a:pt x="229" y="0"/>
                </a:lnTo>
                <a:lnTo>
                  <a:pt x="127" y="27"/>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6" name="Freeform 109" descr="Light downward diagonal"/>
          <p:cNvSpPr>
            <a:spLocks/>
          </p:cNvSpPr>
          <p:nvPr/>
        </p:nvSpPr>
        <p:spPr bwMode="auto">
          <a:xfrm>
            <a:off x="4291013" y="2920088"/>
            <a:ext cx="111125" cy="176213"/>
          </a:xfrm>
          <a:custGeom>
            <a:avLst/>
            <a:gdLst>
              <a:gd name="T0" fmla="*/ 17546 w 76"/>
              <a:gd name="T1" fmla="*/ 0 h 140"/>
              <a:gd name="T2" fmla="*/ 17546 w 76"/>
              <a:gd name="T3" fmla="*/ 26432 h 140"/>
              <a:gd name="T4" fmla="*/ 0 w 76"/>
              <a:gd name="T5" fmla="*/ 55381 h 140"/>
              <a:gd name="T6" fmla="*/ 0 w 76"/>
              <a:gd name="T7" fmla="*/ 83072 h 140"/>
              <a:gd name="T8" fmla="*/ 33630 w 76"/>
              <a:gd name="T9" fmla="*/ 112021 h 140"/>
              <a:gd name="T10" fmla="*/ 49714 w 76"/>
              <a:gd name="T11" fmla="*/ 138453 h 140"/>
              <a:gd name="T12" fmla="*/ 67260 w 76"/>
              <a:gd name="T13" fmla="*/ 138453 h 140"/>
              <a:gd name="T14" fmla="*/ 67260 w 76"/>
              <a:gd name="T15" fmla="*/ 112021 h 140"/>
              <a:gd name="T16" fmla="*/ 83344 w 76"/>
              <a:gd name="T17" fmla="*/ 96917 h 140"/>
              <a:gd name="T18" fmla="*/ 100890 w 76"/>
              <a:gd name="T19" fmla="*/ 83072 h 140"/>
              <a:gd name="T20" fmla="*/ 67260 w 76"/>
              <a:gd name="T21" fmla="*/ 70485 h 140"/>
              <a:gd name="T22" fmla="*/ 83344 w 76"/>
              <a:gd name="T23" fmla="*/ 0 h 140"/>
              <a:gd name="T24" fmla="*/ 67260 w 76"/>
              <a:gd name="T25" fmla="*/ 0 h 140"/>
              <a:gd name="T26" fmla="*/ 17546 w 76"/>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40"/>
              <a:gd name="T44" fmla="*/ 76 w 76"/>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40">
                <a:moveTo>
                  <a:pt x="13" y="0"/>
                </a:moveTo>
                <a:lnTo>
                  <a:pt x="13" y="27"/>
                </a:lnTo>
                <a:lnTo>
                  <a:pt x="0" y="56"/>
                </a:lnTo>
                <a:lnTo>
                  <a:pt x="0" y="83"/>
                </a:lnTo>
                <a:lnTo>
                  <a:pt x="25" y="112"/>
                </a:lnTo>
                <a:lnTo>
                  <a:pt x="37" y="139"/>
                </a:lnTo>
                <a:lnTo>
                  <a:pt x="50" y="139"/>
                </a:lnTo>
                <a:lnTo>
                  <a:pt x="50" y="112"/>
                </a:lnTo>
                <a:lnTo>
                  <a:pt x="62" y="97"/>
                </a:lnTo>
                <a:lnTo>
                  <a:pt x="75" y="83"/>
                </a:lnTo>
                <a:lnTo>
                  <a:pt x="50" y="70"/>
                </a:lnTo>
                <a:lnTo>
                  <a:pt x="62" y="0"/>
                </a:lnTo>
                <a:lnTo>
                  <a:pt x="50" y="0"/>
                </a:lnTo>
                <a:lnTo>
                  <a:pt x="13"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7" name="Freeform 110" descr="Light downward diagonal"/>
          <p:cNvSpPr>
            <a:spLocks/>
          </p:cNvSpPr>
          <p:nvPr/>
        </p:nvSpPr>
        <p:spPr bwMode="auto">
          <a:xfrm>
            <a:off x="3879850" y="2766101"/>
            <a:ext cx="77788" cy="139700"/>
          </a:xfrm>
          <a:custGeom>
            <a:avLst/>
            <a:gdLst>
              <a:gd name="T0" fmla="*/ 15815 w 53"/>
              <a:gd name="T1" fmla="*/ 0 h 111"/>
              <a:gd name="T2" fmla="*/ 0 w 53"/>
              <a:gd name="T3" fmla="*/ 69221 h 111"/>
              <a:gd name="T4" fmla="*/ 15815 w 53"/>
              <a:gd name="T5" fmla="*/ 69221 h 111"/>
              <a:gd name="T6" fmla="*/ 0 w 53"/>
              <a:gd name="T7" fmla="*/ 109495 h 111"/>
              <a:gd name="T8" fmla="*/ 50321 w 53"/>
              <a:gd name="T9" fmla="*/ 109495 h 111"/>
              <a:gd name="T10" fmla="*/ 50321 w 53"/>
              <a:gd name="T11" fmla="*/ 83065 h 111"/>
              <a:gd name="T12" fmla="*/ 50321 w 53"/>
              <a:gd name="T13" fmla="*/ 55377 h 111"/>
              <a:gd name="T14" fmla="*/ 67574 w 53"/>
              <a:gd name="T15" fmla="*/ 13844 h 111"/>
              <a:gd name="T16" fmla="*/ 15815 w 5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11"/>
              <a:gd name="T29" fmla="*/ 53 w 53"/>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11">
                <a:moveTo>
                  <a:pt x="12" y="0"/>
                </a:moveTo>
                <a:lnTo>
                  <a:pt x="0" y="69"/>
                </a:lnTo>
                <a:lnTo>
                  <a:pt x="12" y="69"/>
                </a:lnTo>
                <a:lnTo>
                  <a:pt x="0" y="110"/>
                </a:lnTo>
                <a:lnTo>
                  <a:pt x="39" y="110"/>
                </a:lnTo>
                <a:lnTo>
                  <a:pt x="39" y="83"/>
                </a:lnTo>
                <a:lnTo>
                  <a:pt x="39" y="55"/>
                </a:lnTo>
                <a:lnTo>
                  <a:pt x="52" y="14"/>
                </a:lnTo>
                <a:lnTo>
                  <a:pt x="12"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8" name="Freeform 111"/>
          <p:cNvSpPr>
            <a:spLocks/>
          </p:cNvSpPr>
          <p:nvPr/>
        </p:nvSpPr>
        <p:spPr bwMode="auto">
          <a:xfrm>
            <a:off x="3879850" y="2713713"/>
            <a:ext cx="314325" cy="206375"/>
          </a:xfrm>
          <a:custGeom>
            <a:avLst/>
            <a:gdLst>
              <a:gd name="T0" fmla="*/ 82528 w 216"/>
              <a:gd name="T1" fmla="*/ 162332 h 164"/>
              <a:gd name="T2" fmla="*/ 134651 w 216"/>
              <a:gd name="T3" fmla="*/ 148489 h 164"/>
              <a:gd name="T4" fmla="*/ 149130 w 216"/>
              <a:gd name="T5" fmla="*/ 148489 h 164"/>
              <a:gd name="T6" fmla="*/ 166504 w 216"/>
              <a:gd name="T7" fmla="*/ 148489 h 164"/>
              <a:gd name="T8" fmla="*/ 183878 w 216"/>
              <a:gd name="T9" fmla="*/ 134647 h 164"/>
              <a:gd name="T10" fmla="*/ 201253 w 216"/>
              <a:gd name="T11" fmla="*/ 134647 h 164"/>
              <a:gd name="T12" fmla="*/ 217179 w 216"/>
              <a:gd name="T13" fmla="*/ 108221 h 164"/>
              <a:gd name="T14" fmla="*/ 201253 w 216"/>
              <a:gd name="T15" fmla="*/ 94379 h 164"/>
              <a:gd name="T16" fmla="*/ 233106 w 216"/>
              <a:gd name="T17" fmla="*/ 54111 h 164"/>
              <a:gd name="T18" fmla="*/ 283781 w 216"/>
              <a:gd name="T19" fmla="*/ 40268 h 164"/>
              <a:gd name="T20" fmla="*/ 283781 w 216"/>
              <a:gd name="T21" fmla="*/ 26426 h 164"/>
              <a:gd name="T22" fmla="*/ 233106 w 216"/>
              <a:gd name="T23" fmla="*/ 13842 h 164"/>
              <a:gd name="T24" fmla="*/ 217179 w 216"/>
              <a:gd name="T25" fmla="*/ 26426 h 164"/>
              <a:gd name="T26" fmla="*/ 183878 w 216"/>
              <a:gd name="T27" fmla="*/ 13842 h 164"/>
              <a:gd name="T28" fmla="*/ 183878 w 216"/>
              <a:gd name="T29" fmla="*/ 0 h 164"/>
              <a:gd name="T30" fmla="*/ 166504 w 216"/>
              <a:gd name="T31" fmla="*/ 13842 h 164"/>
              <a:gd name="T32" fmla="*/ 50675 w 216"/>
              <a:gd name="T33" fmla="*/ 0 h 164"/>
              <a:gd name="T34" fmla="*/ 0 w 216"/>
              <a:gd name="T35" fmla="*/ 13842 h 164"/>
              <a:gd name="T36" fmla="*/ 15926 w 216"/>
              <a:gd name="T37" fmla="*/ 40268 h 164"/>
              <a:gd name="T38" fmla="*/ 68049 w 216"/>
              <a:gd name="T39" fmla="*/ 54111 h 164"/>
              <a:gd name="T40" fmla="*/ 50675 w 216"/>
              <a:gd name="T41" fmla="*/ 94379 h 164"/>
              <a:gd name="T42" fmla="*/ 50675 w 216"/>
              <a:gd name="T43" fmla="*/ 122063 h 164"/>
              <a:gd name="T44" fmla="*/ 50675 w 216"/>
              <a:gd name="T45" fmla="*/ 148489 h 164"/>
              <a:gd name="T46" fmla="*/ 68049 w 216"/>
              <a:gd name="T47" fmla="*/ 148489 h 164"/>
              <a:gd name="T48" fmla="*/ 82528 w 216"/>
              <a:gd name="T49" fmla="*/ 162332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
              <a:gd name="T76" fmla="*/ 0 h 164"/>
              <a:gd name="T77" fmla="*/ 216 w 216"/>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 h="164">
                <a:moveTo>
                  <a:pt x="63" y="163"/>
                </a:moveTo>
                <a:lnTo>
                  <a:pt x="102" y="149"/>
                </a:lnTo>
                <a:lnTo>
                  <a:pt x="113" y="149"/>
                </a:lnTo>
                <a:lnTo>
                  <a:pt x="126" y="149"/>
                </a:lnTo>
                <a:lnTo>
                  <a:pt x="139" y="135"/>
                </a:lnTo>
                <a:lnTo>
                  <a:pt x="152" y="135"/>
                </a:lnTo>
                <a:lnTo>
                  <a:pt x="164" y="109"/>
                </a:lnTo>
                <a:lnTo>
                  <a:pt x="152" y="95"/>
                </a:lnTo>
                <a:lnTo>
                  <a:pt x="177" y="54"/>
                </a:lnTo>
                <a:lnTo>
                  <a:pt x="215" y="40"/>
                </a:lnTo>
                <a:lnTo>
                  <a:pt x="215" y="26"/>
                </a:lnTo>
                <a:lnTo>
                  <a:pt x="177" y="14"/>
                </a:lnTo>
                <a:lnTo>
                  <a:pt x="164" y="26"/>
                </a:lnTo>
                <a:lnTo>
                  <a:pt x="139" y="14"/>
                </a:lnTo>
                <a:lnTo>
                  <a:pt x="139" y="0"/>
                </a:lnTo>
                <a:lnTo>
                  <a:pt x="126" y="14"/>
                </a:lnTo>
                <a:lnTo>
                  <a:pt x="38" y="0"/>
                </a:lnTo>
                <a:lnTo>
                  <a:pt x="0" y="14"/>
                </a:lnTo>
                <a:lnTo>
                  <a:pt x="12" y="40"/>
                </a:lnTo>
                <a:lnTo>
                  <a:pt x="51" y="54"/>
                </a:lnTo>
                <a:lnTo>
                  <a:pt x="38" y="95"/>
                </a:lnTo>
                <a:lnTo>
                  <a:pt x="38" y="123"/>
                </a:lnTo>
                <a:lnTo>
                  <a:pt x="38" y="149"/>
                </a:lnTo>
                <a:lnTo>
                  <a:pt x="51" y="149"/>
                </a:lnTo>
                <a:lnTo>
                  <a:pt x="63" y="163"/>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89" name="Freeform 112"/>
          <p:cNvSpPr>
            <a:spLocks/>
          </p:cNvSpPr>
          <p:nvPr/>
        </p:nvSpPr>
        <p:spPr bwMode="auto">
          <a:xfrm>
            <a:off x="4160838" y="2816901"/>
            <a:ext cx="33337" cy="20637"/>
          </a:xfrm>
          <a:custGeom>
            <a:avLst/>
            <a:gdLst>
              <a:gd name="T0" fmla="*/ 0 w 25"/>
              <a:gd name="T1" fmla="*/ 14568 h 17"/>
              <a:gd name="T2" fmla="*/ 14669 w 25"/>
              <a:gd name="T3" fmla="*/ 14568 h 17"/>
              <a:gd name="T4" fmla="*/ 26670 w 25"/>
              <a:gd name="T5" fmla="*/ 14568 h 17"/>
              <a:gd name="T6" fmla="*/ 14669 w 25"/>
              <a:gd name="T7" fmla="*/ 0 h 17"/>
              <a:gd name="T8" fmla="*/ 0 w 25"/>
              <a:gd name="T9" fmla="*/ 14568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13" y="16"/>
                </a:lnTo>
                <a:lnTo>
                  <a:pt x="24" y="16"/>
                </a:lnTo>
                <a:lnTo>
                  <a:pt x="13" y="0"/>
                </a:lnTo>
                <a:lnTo>
                  <a:pt x="0" y="16"/>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0" name="Freeform 113"/>
          <p:cNvSpPr>
            <a:spLocks/>
          </p:cNvSpPr>
          <p:nvPr/>
        </p:nvSpPr>
        <p:spPr bwMode="auto">
          <a:xfrm>
            <a:off x="4008438" y="2504163"/>
            <a:ext cx="285750" cy="244475"/>
          </a:xfrm>
          <a:custGeom>
            <a:avLst/>
            <a:gdLst>
              <a:gd name="T0" fmla="*/ 71041 w 192"/>
              <a:gd name="T1" fmla="*/ 168077 h 192"/>
              <a:gd name="T2" fmla="*/ 71041 w 192"/>
              <a:gd name="T3" fmla="*/ 182083 h 192"/>
              <a:gd name="T4" fmla="*/ 105081 w 192"/>
              <a:gd name="T5" fmla="*/ 194816 h 192"/>
              <a:gd name="T6" fmla="*/ 122841 w 192"/>
              <a:gd name="T7" fmla="*/ 182083 h 192"/>
              <a:gd name="T8" fmla="*/ 174642 w 192"/>
              <a:gd name="T9" fmla="*/ 194816 h 192"/>
              <a:gd name="T10" fmla="*/ 174642 w 192"/>
              <a:gd name="T11" fmla="*/ 182083 h 192"/>
              <a:gd name="T12" fmla="*/ 193882 w 192"/>
              <a:gd name="T13" fmla="*/ 182083 h 192"/>
              <a:gd name="T14" fmla="*/ 245683 w 192"/>
              <a:gd name="T15" fmla="*/ 182083 h 192"/>
              <a:gd name="T16" fmla="*/ 263443 w 192"/>
              <a:gd name="T17" fmla="*/ 168077 h 192"/>
              <a:gd name="T18" fmla="*/ 245683 w 192"/>
              <a:gd name="T19" fmla="*/ 126057 h 192"/>
              <a:gd name="T20" fmla="*/ 245683 w 192"/>
              <a:gd name="T21" fmla="*/ 112051 h 192"/>
              <a:gd name="T22" fmla="*/ 229402 w 192"/>
              <a:gd name="T23" fmla="*/ 112051 h 192"/>
              <a:gd name="T24" fmla="*/ 245683 w 192"/>
              <a:gd name="T25" fmla="*/ 98045 h 192"/>
              <a:gd name="T26" fmla="*/ 263443 w 192"/>
              <a:gd name="T27" fmla="*/ 70032 h 192"/>
              <a:gd name="T28" fmla="*/ 263443 w 192"/>
              <a:gd name="T29" fmla="*/ 42019 h 192"/>
              <a:gd name="T30" fmla="*/ 229402 w 192"/>
              <a:gd name="T31" fmla="*/ 28013 h 192"/>
              <a:gd name="T32" fmla="*/ 193882 w 192"/>
              <a:gd name="T33" fmla="*/ 14006 h 192"/>
              <a:gd name="T34" fmla="*/ 174642 w 192"/>
              <a:gd name="T35" fmla="*/ 14006 h 192"/>
              <a:gd name="T36" fmla="*/ 158362 w 192"/>
              <a:gd name="T37" fmla="*/ 0 h 192"/>
              <a:gd name="T38" fmla="*/ 140601 w 192"/>
              <a:gd name="T39" fmla="*/ 14006 h 192"/>
              <a:gd name="T40" fmla="*/ 88801 w 192"/>
              <a:gd name="T41" fmla="*/ 42019 h 192"/>
              <a:gd name="T42" fmla="*/ 51801 w 192"/>
              <a:gd name="T43" fmla="*/ 42019 h 192"/>
              <a:gd name="T44" fmla="*/ 51801 w 192"/>
              <a:gd name="T45" fmla="*/ 56026 h 192"/>
              <a:gd name="T46" fmla="*/ 17760 w 192"/>
              <a:gd name="T47" fmla="*/ 56026 h 192"/>
              <a:gd name="T48" fmla="*/ 0 w 192"/>
              <a:gd name="T49" fmla="*/ 56026 h 192"/>
              <a:gd name="T50" fmla="*/ 0 w 192"/>
              <a:gd name="T51" fmla="*/ 70032 h 192"/>
              <a:gd name="T52" fmla="*/ 34040 w 192"/>
              <a:gd name="T53" fmla="*/ 82765 h 192"/>
              <a:gd name="T54" fmla="*/ 71041 w 192"/>
              <a:gd name="T55" fmla="*/ 126057 h 192"/>
              <a:gd name="T56" fmla="*/ 71041 w 192"/>
              <a:gd name="T57" fmla="*/ 168077 h 1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92"/>
              <a:gd name="T89" fmla="*/ 192 w 192"/>
              <a:gd name="T90" fmla="*/ 192 h 1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92">
                <a:moveTo>
                  <a:pt x="51" y="164"/>
                </a:moveTo>
                <a:lnTo>
                  <a:pt x="51" y="178"/>
                </a:lnTo>
                <a:lnTo>
                  <a:pt x="76" y="191"/>
                </a:lnTo>
                <a:lnTo>
                  <a:pt x="89" y="178"/>
                </a:lnTo>
                <a:lnTo>
                  <a:pt x="127" y="191"/>
                </a:lnTo>
                <a:lnTo>
                  <a:pt x="127" y="178"/>
                </a:lnTo>
                <a:lnTo>
                  <a:pt x="140" y="178"/>
                </a:lnTo>
                <a:lnTo>
                  <a:pt x="178" y="178"/>
                </a:lnTo>
                <a:lnTo>
                  <a:pt x="191" y="164"/>
                </a:lnTo>
                <a:lnTo>
                  <a:pt x="178" y="124"/>
                </a:lnTo>
                <a:lnTo>
                  <a:pt x="178" y="110"/>
                </a:lnTo>
                <a:lnTo>
                  <a:pt x="166" y="110"/>
                </a:lnTo>
                <a:lnTo>
                  <a:pt x="178" y="96"/>
                </a:lnTo>
                <a:lnTo>
                  <a:pt x="191" y="69"/>
                </a:lnTo>
                <a:lnTo>
                  <a:pt x="191" y="41"/>
                </a:lnTo>
                <a:lnTo>
                  <a:pt x="166" y="27"/>
                </a:lnTo>
                <a:lnTo>
                  <a:pt x="140" y="14"/>
                </a:lnTo>
                <a:lnTo>
                  <a:pt x="127" y="14"/>
                </a:lnTo>
                <a:lnTo>
                  <a:pt x="115" y="0"/>
                </a:lnTo>
                <a:lnTo>
                  <a:pt x="102" y="14"/>
                </a:lnTo>
                <a:lnTo>
                  <a:pt x="64" y="41"/>
                </a:lnTo>
                <a:lnTo>
                  <a:pt x="38" y="41"/>
                </a:lnTo>
                <a:lnTo>
                  <a:pt x="38" y="55"/>
                </a:lnTo>
                <a:lnTo>
                  <a:pt x="13" y="55"/>
                </a:lnTo>
                <a:lnTo>
                  <a:pt x="0" y="55"/>
                </a:lnTo>
                <a:lnTo>
                  <a:pt x="0" y="69"/>
                </a:lnTo>
                <a:lnTo>
                  <a:pt x="25" y="81"/>
                </a:lnTo>
                <a:lnTo>
                  <a:pt x="51" y="124"/>
                </a:lnTo>
                <a:lnTo>
                  <a:pt x="51" y="16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1" name="Freeform 114"/>
          <p:cNvSpPr>
            <a:spLocks/>
          </p:cNvSpPr>
          <p:nvPr/>
        </p:nvSpPr>
        <p:spPr bwMode="auto">
          <a:xfrm>
            <a:off x="4306888" y="2747051"/>
            <a:ext cx="25400" cy="22225"/>
          </a:xfrm>
          <a:custGeom>
            <a:avLst/>
            <a:gdLst>
              <a:gd name="T0" fmla="*/ 0 w 17"/>
              <a:gd name="T1" fmla="*/ 0 h 17"/>
              <a:gd name="T2" fmla="*/ 19611 w 17"/>
              <a:gd name="T3" fmla="*/ 16996 h 17"/>
              <a:gd name="T4" fmla="*/ 19611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2" name="Freeform 115"/>
          <p:cNvSpPr>
            <a:spLocks/>
          </p:cNvSpPr>
          <p:nvPr/>
        </p:nvSpPr>
        <p:spPr bwMode="auto">
          <a:xfrm>
            <a:off x="4175125" y="2469238"/>
            <a:ext cx="80963" cy="69850"/>
          </a:xfrm>
          <a:custGeom>
            <a:avLst/>
            <a:gdLst>
              <a:gd name="T0" fmla="*/ 55413 w 53"/>
              <a:gd name="T1" fmla="*/ 43180 h 55"/>
              <a:gd name="T2" fmla="*/ 55413 w 53"/>
              <a:gd name="T3" fmla="*/ 54610 h 55"/>
              <a:gd name="T4" fmla="*/ 73384 w 53"/>
              <a:gd name="T5" fmla="*/ 54610 h 55"/>
              <a:gd name="T6" fmla="*/ 35943 w 53"/>
              <a:gd name="T7" fmla="*/ 43180 h 55"/>
              <a:gd name="T8" fmla="*/ 16474 w 53"/>
              <a:gd name="T9" fmla="*/ 43180 h 55"/>
              <a:gd name="T10" fmla="*/ 0 w 53"/>
              <a:gd name="T11" fmla="*/ 27940 h 55"/>
              <a:gd name="T12" fmla="*/ 16474 w 53"/>
              <a:gd name="T13" fmla="*/ 13970 h 55"/>
              <a:gd name="T14" fmla="*/ 35943 w 53"/>
              <a:gd name="T15" fmla="*/ 13970 h 55"/>
              <a:gd name="T16" fmla="*/ 55413 w 53"/>
              <a:gd name="T17" fmla="*/ 0 h 55"/>
              <a:gd name="T18" fmla="*/ 73384 w 53"/>
              <a:gd name="T19" fmla="*/ 13970 h 55"/>
              <a:gd name="T20" fmla="*/ 73384 w 53"/>
              <a:gd name="T21" fmla="*/ 43180 h 55"/>
              <a:gd name="T22" fmla="*/ 55413 w 53"/>
              <a:gd name="T23" fmla="*/ 4318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55"/>
              <a:gd name="T38" fmla="*/ 53 w 53"/>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55">
                <a:moveTo>
                  <a:pt x="39" y="42"/>
                </a:moveTo>
                <a:lnTo>
                  <a:pt x="39" y="54"/>
                </a:lnTo>
                <a:lnTo>
                  <a:pt x="52" y="54"/>
                </a:lnTo>
                <a:lnTo>
                  <a:pt x="25" y="42"/>
                </a:lnTo>
                <a:lnTo>
                  <a:pt x="12" y="42"/>
                </a:lnTo>
                <a:lnTo>
                  <a:pt x="0" y="28"/>
                </a:lnTo>
                <a:lnTo>
                  <a:pt x="12" y="14"/>
                </a:lnTo>
                <a:lnTo>
                  <a:pt x="25" y="14"/>
                </a:lnTo>
                <a:lnTo>
                  <a:pt x="39" y="0"/>
                </a:lnTo>
                <a:lnTo>
                  <a:pt x="52" y="14"/>
                </a:lnTo>
                <a:lnTo>
                  <a:pt x="52" y="42"/>
                </a:lnTo>
                <a:lnTo>
                  <a:pt x="39" y="42"/>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3" name="Freeform 116"/>
          <p:cNvSpPr>
            <a:spLocks/>
          </p:cNvSpPr>
          <p:nvPr/>
        </p:nvSpPr>
        <p:spPr bwMode="auto">
          <a:xfrm>
            <a:off x="4192588" y="2416851"/>
            <a:ext cx="79375" cy="71437"/>
          </a:xfrm>
          <a:custGeom>
            <a:avLst/>
            <a:gdLst>
              <a:gd name="T0" fmla="*/ 0 w 54"/>
              <a:gd name="T1" fmla="*/ 57150 h 55"/>
              <a:gd name="T2" fmla="*/ 19109 w 54"/>
              <a:gd name="T3" fmla="*/ 57150 h 55"/>
              <a:gd name="T4" fmla="*/ 36748 w 54"/>
              <a:gd name="T5" fmla="*/ 42863 h 55"/>
              <a:gd name="T6" fmla="*/ 55856 w 54"/>
              <a:gd name="T7" fmla="*/ 57150 h 55"/>
              <a:gd name="T8" fmla="*/ 72025 w 54"/>
              <a:gd name="T9" fmla="*/ 29874 h 55"/>
              <a:gd name="T10" fmla="*/ 72025 w 54"/>
              <a:gd name="T11" fmla="*/ 0 h 55"/>
              <a:gd name="T12" fmla="*/ 55856 w 54"/>
              <a:gd name="T13" fmla="*/ 0 h 55"/>
              <a:gd name="T14" fmla="*/ 19109 w 54"/>
              <a:gd name="T15" fmla="*/ 14288 h 55"/>
              <a:gd name="T16" fmla="*/ 0 w 54"/>
              <a:gd name="T17" fmla="*/ 29874 h 55"/>
              <a:gd name="T18" fmla="*/ 0 w 54"/>
              <a:gd name="T19" fmla="*/ 5715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5"/>
              <a:gd name="T32" fmla="*/ 54 w 54"/>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5">
                <a:moveTo>
                  <a:pt x="0" y="54"/>
                </a:moveTo>
                <a:lnTo>
                  <a:pt x="14" y="54"/>
                </a:lnTo>
                <a:lnTo>
                  <a:pt x="27" y="40"/>
                </a:lnTo>
                <a:lnTo>
                  <a:pt x="41" y="54"/>
                </a:lnTo>
                <a:lnTo>
                  <a:pt x="53" y="28"/>
                </a:lnTo>
                <a:lnTo>
                  <a:pt x="53" y="0"/>
                </a:lnTo>
                <a:lnTo>
                  <a:pt x="41" y="0"/>
                </a:lnTo>
                <a:lnTo>
                  <a:pt x="14" y="14"/>
                </a:lnTo>
                <a:lnTo>
                  <a:pt x="0" y="28"/>
                </a:lnTo>
                <a:lnTo>
                  <a:pt x="0" y="5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4" name="Freeform 117"/>
          <p:cNvSpPr>
            <a:spLocks/>
          </p:cNvSpPr>
          <p:nvPr/>
        </p:nvSpPr>
        <p:spPr bwMode="auto">
          <a:xfrm>
            <a:off x="3990975" y="2258101"/>
            <a:ext cx="169863" cy="280987"/>
          </a:xfrm>
          <a:custGeom>
            <a:avLst/>
            <a:gdLst>
              <a:gd name="T0" fmla="*/ 51252 w 116"/>
              <a:gd name="T1" fmla="*/ 0 h 222"/>
              <a:gd name="T2" fmla="*/ 0 w 116"/>
              <a:gd name="T3" fmla="*/ 0 h 222"/>
              <a:gd name="T4" fmla="*/ 0 w 116"/>
              <a:gd name="T5" fmla="*/ 13923 h 222"/>
              <a:gd name="T6" fmla="*/ 0 w 116"/>
              <a:gd name="T7" fmla="*/ 55691 h 222"/>
              <a:gd name="T8" fmla="*/ 17572 w 116"/>
              <a:gd name="T9" fmla="*/ 69614 h 222"/>
              <a:gd name="T10" fmla="*/ 0 w 116"/>
              <a:gd name="T11" fmla="*/ 98726 h 222"/>
              <a:gd name="T12" fmla="*/ 17572 w 116"/>
              <a:gd name="T13" fmla="*/ 98726 h 222"/>
              <a:gd name="T14" fmla="*/ 51252 w 116"/>
              <a:gd name="T15" fmla="*/ 98726 h 222"/>
              <a:gd name="T16" fmla="*/ 35144 w 116"/>
              <a:gd name="T17" fmla="*/ 98726 h 222"/>
              <a:gd name="T18" fmla="*/ 51252 w 116"/>
              <a:gd name="T19" fmla="*/ 126571 h 222"/>
              <a:gd name="T20" fmla="*/ 17572 w 116"/>
              <a:gd name="T21" fmla="*/ 126571 h 222"/>
              <a:gd name="T22" fmla="*/ 17572 w 116"/>
              <a:gd name="T23" fmla="*/ 154417 h 222"/>
              <a:gd name="T24" fmla="*/ 17572 w 116"/>
              <a:gd name="T25" fmla="*/ 167074 h 222"/>
              <a:gd name="T26" fmla="*/ 35144 w 116"/>
              <a:gd name="T27" fmla="*/ 182263 h 222"/>
              <a:gd name="T28" fmla="*/ 17572 w 116"/>
              <a:gd name="T29" fmla="*/ 196185 h 222"/>
              <a:gd name="T30" fmla="*/ 0 w 116"/>
              <a:gd name="T31" fmla="*/ 210108 h 222"/>
              <a:gd name="T32" fmla="*/ 0 w 116"/>
              <a:gd name="T33" fmla="*/ 222765 h 222"/>
              <a:gd name="T34" fmla="*/ 51252 w 116"/>
              <a:gd name="T35" fmla="*/ 196185 h 222"/>
              <a:gd name="T36" fmla="*/ 51252 w 116"/>
              <a:gd name="T37" fmla="*/ 210108 h 222"/>
              <a:gd name="T38" fmla="*/ 118611 w 116"/>
              <a:gd name="T39" fmla="*/ 196185 h 222"/>
              <a:gd name="T40" fmla="*/ 155220 w 116"/>
              <a:gd name="T41" fmla="*/ 196185 h 222"/>
              <a:gd name="T42" fmla="*/ 136183 w 116"/>
              <a:gd name="T43" fmla="*/ 182263 h 222"/>
              <a:gd name="T44" fmla="*/ 155220 w 116"/>
              <a:gd name="T45" fmla="*/ 167074 h 222"/>
              <a:gd name="T46" fmla="*/ 155220 w 116"/>
              <a:gd name="T47" fmla="*/ 154417 h 222"/>
              <a:gd name="T48" fmla="*/ 136183 w 116"/>
              <a:gd name="T49" fmla="*/ 140494 h 222"/>
              <a:gd name="T50" fmla="*/ 118611 w 116"/>
              <a:gd name="T51" fmla="*/ 140494 h 222"/>
              <a:gd name="T52" fmla="*/ 51252 w 116"/>
              <a:gd name="T53" fmla="*/ 55691 h 222"/>
              <a:gd name="T54" fmla="*/ 35144 w 116"/>
              <a:gd name="T55" fmla="*/ 55691 h 222"/>
              <a:gd name="T56" fmla="*/ 68824 w 116"/>
              <a:gd name="T57" fmla="*/ 27846 h 222"/>
              <a:gd name="T58" fmla="*/ 68824 w 116"/>
              <a:gd name="T59" fmla="*/ 13923 h 222"/>
              <a:gd name="T60" fmla="*/ 17572 w 116"/>
              <a:gd name="T61" fmla="*/ 27846 h 222"/>
              <a:gd name="T62" fmla="*/ 51252 w 116"/>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222"/>
              <a:gd name="T98" fmla="*/ 116 w 116"/>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222">
                <a:moveTo>
                  <a:pt x="38" y="0"/>
                </a:moveTo>
                <a:lnTo>
                  <a:pt x="0" y="0"/>
                </a:lnTo>
                <a:lnTo>
                  <a:pt x="0" y="14"/>
                </a:lnTo>
                <a:lnTo>
                  <a:pt x="0" y="55"/>
                </a:lnTo>
                <a:lnTo>
                  <a:pt x="13" y="69"/>
                </a:lnTo>
                <a:lnTo>
                  <a:pt x="0" y="98"/>
                </a:lnTo>
                <a:lnTo>
                  <a:pt x="13" y="98"/>
                </a:lnTo>
                <a:lnTo>
                  <a:pt x="38" y="98"/>
                </a:lnTo>
                <a:lnTo>
                  <a:pt x="26" y="98"/>
                </a:lnTo>
                <a:lnTo>
                  <a:pt x="38" y="125"/>
                </a:lnTo>
                <a:lnTo>
                  <a:pt x="13" y="125"/>
                </a:lnTo>
                <a:lnTo>
                  <a:pt x="13" y="153"/>
                </a:lnTo>
                <a:lnTo>
                  <a:pt x="13" y="166"/>
                </a:lnTo>
                <a:lnTo>
                  <a:pt x="26" y="180"/>
                </a:lnTo>
                <a:lnTo>
                  <a:pt x="13" y="194"/>
                </a:lnTo>
                <a:lnTo>
                  <a:pt x="0" y="208"/>
                </a:lnTo>
                <a:lnTo>
                  <a:pt x="0" y="221"/>
                </a:lnTo>
                <a:lnTo>
                  <a:pt x="38" y="194"/>
                </a:lnTo>
                <a:lnTo>
                  <a:pt x="38" y="208"/>
                </a:lnTo>
                <a:lnTo>
                  <a:pt x="88" y="194"/>
                </a:lnTo>
                <a:lnTo>
                  <a:pt x="115" y="194"/>
                </a:lnTo>
                <a:lnTo>
                  <a:pt x="101" y="180"/>
                </a:lnTo>
                <a:lnTo>
                  <a:pt x="115" y="166"/>
                </a:lnTo>
                <a:lnTo>
                  <a:pt x="115" y="153"/>
                </a:lnTo>
                <a:lnTo>
                  <a:pt x="101" y="139"/>
                </a:lnTo>
                <a:lnTo>
                  <a:pt x="88" y="139"/>
                </a:lnTo>
                <a:lnTo>
                  <a:pt x="38" y="55"/>
                </a:lnTo>
                <a:lnTo>
                  <a:pt x="26" y="55"/>
                </a:lnTo>
                <a:lnTo>
                  <a:pt x="51" y="28"/>
                </a:lnTo>
                <a:lnTo>
                  <a:pt x="51" y="14"/>
                </a:lnTo>
                <a:lnTo>
                  <a:pt x="13" y="28"/>
                </a:lnTo>
                <a:lnTo>
                  <a:pt x="38"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5" name="Freeform 118"/>
          <p:cNvSpPr>
            <a:spLocks/>
          </p:cNvSpPr>
          <p:nvPr/>
        </p:nvSpPr>
        <p:spPr bwMode="auto">
          <a:xfrm>
            <a:off x="3938588" y="2364463"/>
            <a:ext cx="53975" cy="34925"/>
          </a:xfrm>
          <a:custGeom>
            <a:avLst/>
            <a:gdLst>
              <a:gd name="T0" fmla="*/ 15624 w 38"/>
              <a:gd name="T1" fmla="*/ 0 h 27"/>
              <a:gd name="T2" fmla="*/ 0 w 38"/>
              <a:gd name="T3" fmla="*/ 14229 h 27"/>
              <a:gd name="T4" fmla="*/ 15624 w 38"/>
              <a:gd name="T5" fmla="*/ 27164 h 27"/>
              <a:gd name="T6" fmla="*/ 29828 w 38"/>
              <a:gd name="T7" fmla="*/ 27164 h 27"/>
              <a:gd name="T8" fmla="*/ 46873 w 38"/>
              <a:gd name="T9" fmla="*/ 27164 h 27"/>
              <a:gd name="T10" fmla="*/ 29828 w 38"/>
              <a:gd name="T11" fmla="*/ 14229 h 27"/>
              <a:gd name="T12" fmla="*/ 15624 w 38"/>
              <a:gd name="T13" fmla="*/ 0 h 27"/>
              <a:gd name="T14" fmla="*/ 0 60000 65536"/>
              <a:gd name="T15" fmla="*/ 0 60000 65536"/>
              <a:gd name="T16" fmla="*/ 0 60000 65536"/>
              <a:gd name="T17" fmla="*/ 0 60000 65536"/>
              <a:gd name="T18" fmla="*/ 0 60000 65536"/>
              <a:gd name="T19" fmla="*/ 0 60000 65536"/>
              <a:gd name="T20" fmla="*/ 0 60000 65536"/>
              <a:gd name="T21" fmla="*/ 0 w 38"/>
              <a:gd name="T22" fmla="*/ 0 h 27"/>
              <a:gd name="T23" fmla="*/ 38 w 3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
                <a:moveTo>
                  <a:pt x="12" y="0"/>
                </a:moveTo>
                <a:lnTo>
                  <a:pt x="0" y="14"/>
                </a:lnTo>
                <a:lnTo>
                  <a:pt x="12" y="26"/>
                </a:lnTo>
                <a:lnTo>
                  <a:pt x="24" y="26"/>
                </a:lnTo>
                <a:lnTo>
                  <a:pt x="37" y="26"/>
                </a:lnTo>
                <a:lnTo>
                  <a:pt x="24" y="14"/>
                </a:lnTo>
                <a:lnTo>
                  <a:pt x="12"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6" name="Freeform 119"/>
          <p:cNvSpPr>
            <a:spLocks/>
          </p:cNvSpPr>
          <p:nvPr/>
        </p:nvSpPr>
        <p:spPr bwMode="auto">
          <a:xfrm>
            <a:off x="3957638" y="2242226"/>
            <a:ext cx="20637" cy="36512"/>
          </a:xfrm>
          <a:custGeom>
            <a:avLst/>
            <a:gdLst>
              <a:gd name="T0" fmla="*/ 0 w 17"/>
              <a:gd name="T1" fmla="*/ 27700 h 29"/>
              <a:gd name="T2" fmla="*/ 16996 w 17"/>
              <a:gd name="T3" fmla="*/ 12591 h 29"/>
              <a:gd name="T4" fmla="*/ 16996 w 17"/>
              <a:gd name="T5" fmla="*/ 0 h 29"/>
              <a:gd name="T6" fmla="*/ 0 w 17"/>
              <a:gd name="T7" fmla="*/ 12591 h 29"/>
              <a:gd name="T8" fmla="*/ 0 w 17"/>
              <a:gd name="T9" fmla="*/ 2770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8"/>
                </a:moveTo>
                <a:lnTo>
                  <a:pt x="16" y="13"/>
                </a:lnTo>
                <a:lnTo>
                  <a:pt x="16" y="0"/>
                </a:lnTo>
                <a:lnTo>
                  <a:pt x="0" y="13"/>
                </a:lnTo>
                <a:lnTo>
                  <a:pt x="0" y="2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7" name="Freeform 120"/>
          <p:cNvSpPr>
            <a:spLocks/>
          </p:cNvSpPr>
          <p:nvPr/>
        </p:nvSpPr>
        <p:spPr bwMode="auto">
          <a:xfrm>
            <a:off x="3879850" y="2364463"/>
            <a:ext cx="93663" cy="123825"/>
          </a:xfrm>
          <a:custGeom>
            <a:avLst/>
            <a:gdLst>
              <a:gd name="T0" fmla="*/ 80743 w 65"/>
              <a:gd name="T1" fmla="*/ 28084 h 97"/>
              <a:gd name="T2" fmla="*/ 65161 w 65"/>
              <a:gd name="T3" fmla="*/ 28084 h 97"/>
              <a:gd name="T4" fmla="*/ 49579 w 65"/>
              <a:gd name="T5" fmla="*/ 14042 h 97"/>
              <a:gd name="T6" fmla="*/ 65161 w 65"/>
              <a:gd name="T7" fmla="*/ 0 h 97"/>
              <a:gd name="T8" fmla="*/ 31164 w 65"/>
              <a:gd name="T9" fmla="*/ 0 h 97"/>
              <a:gd name="T10" fmla="*/ 31164 w 65"/>
              <a:gd name="T11" fmla="*/ 14042 h 97"/>
              <a:gd name="T12" fmla="*/ 31164 w 65"/>
              <a:gd name="T13" fmla="*/ 28084 h 97"/>
              <a:gd name="T14" fmla="*/ 0 w 65"/>
              <a:gd name="T15" fmla="*/ 28084 h 97"/>
              <a:gd name="T16" fmla="*/ 0 w 65"/>
              <a:gd name="T17" fmla="*/ 56168 h 97"/>
              <a:gd name="T18" fmla="*/ 15582 w 65"/>
              <a:gd name="T19" fmla="*/ 56168 h 97"/>
              <a:gd name="T20" fmla="*/ 15582 w 65"/>
              <a:gd name="T21" fmla="*/ 70210 h 97"/>
              <a:gd name="T22" fmla="*/ 0 w 65"/>
              <a:gd name="T23" fmla="*/ 84252 h 97"/>
              <a:gd name="T24" fmla="*/ 0 w 65"/>
              <a:gd name="T25" fmla="*/ 98294 h 97"/>
              <a:gd name="T26" fmla="*/ 31164 w 65"/>
              <a:gd name="T27" fmla="*/ 98294 h 97"/>
              <a:gd name="T28" fmla="*/ 65161 w 65"/>
              <a:gd name="T29" fmla="*/ 84252 h 97"/>
              <a:gd name="T30" fmla="*/ 80743 w 65"/>
              <a:gd name="T31" fmla="*/ 56168 h 97"/>
              <a:gd name="T32" fmla="*/ 80743 w 65"/>
              <a:gd name="T33" fmla="*/ 28084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97"/>
              <a:gd name="T53" fmla="*/ 65 w 6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97">
                <a:moveTo>
                  <a:pt x="64" y="27"/>
                </a:moveTo>
                <a:lnTo>
                  <a:pt x="52" y="27"/>
                </a:lnTo>
                <a:lnTo>
                  <a:pt x="39" y="14"/>
                </a:lnTo>
                <a:lnTo>
                  <a:pt x="52" y="0"/>
                </a:lnTo>
                <a:lnTo>
                  <a:pt x="25" y="0"/>
                </a:lnTo>
                <a:lnTo>
                  <a:pt x="25" y="14"/>
                </a:lnTo>
                <a:lnTo>
                  <a:pt x="25" y="27"/>
                </a:lnTo>
                <a:lnTo>
                  <a:pt x="0" y="27"/>
                </a:lnTo>
                <a:lnTo>
                  <a:pt x="0" y="55"/>
                </a:lnTo>
                <a:lnTo>
                  <a:pt x="12" y="55"/>
                </a:lnTo>
                <a:lnTo>
                  <a:pt x="12" y="69"/>
                </a:lnTo>
                <a:lnTo>
                  <a:pt x="0" y="82"/>
                </a:lnTo>
                <a:lnTo>
                  <a:pt x="0" y="96"/>
                </a:lnTo>
                <a:lnTo>
                  <a:pt x="25" y="96"/>
                </a:lnTo>
                <a:lnTo>
                  <a:pt x="52" y="82"/>
                </a:lnTo>
                <a:lnTo>
                  <a:pt x="64" y="55"/>
                </a:lnTo>
                <a:lnTo>
                  <a:pt x="64" y="27"/>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8" name="Freeform 121"/>
          <p:cNvSpPr>
            <a:spLocks/>
          </p:cNvSpPr>
          <p:nvPr/>
        </p:nvSpPr>
        <p:spPr bwMode="auto">
          <a:xfrm>
            <a:off x="4235450" y="2523213"/>
            <a:ext cx="23813" cy="20638"/>
          </a:xfrm>
          <a:custGeom>
            <a:avLst/>
            <a:gdLst>
              <a:gd name="T0" fmla="*/ 0 w 17"/>
              <a:gd name="T1" fmla="*/ 0 h 17"/>
              <a:gd name="T2" fmla="*/ 0 w 17"/>
              <a:gd name="T3" fmla="*/ 14568 h 17"/>
              <a:gd name="T4" fmla="*/ 19611 w 17"/>
              <a:gd name="T5" fmla="*/ 14568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199" name="Freeform 122"/>
          <p:cNvSpPr>
            <a:spLocks/>
          </p:cNvSpPr>
          <p:nvPr/>
        </p:nvSpPr>
        <p:spPr bwMode="auto">
          <a:xfrm>
            <a:off x="4268788" y="2607351"/>
            <a:ext cx="300037" cy="261937"/>
          </a:xfrm>
          <a:custGeom>
            <a:avLst/>
            <a:gdLst>
              <a:gd name="T0" fmla="*/ 17649 w 204"/>
              <a:gd name="T1" fmla="*/ 83516 h 207"/>
              <a:gd name="T2" fmla="*/ 52948 w 204"/>
              <a:gd name="T3" fmla="*/ 69597 h 207"/>
              <a:gd name="T4" fmla="*/ 69126 w 204"/>
              <a:gd name="T5" fmla="*/ 69597 h 207"/>
              <a:gd name="T6" fmla="*/ 86776 w 204"/>
              <a:gd name="T7" fmla="*/ 97436 h 207"/>
              <a:gd name="T8" fmla="*/ 139724 w 204"/>
              <a:gd name="T9" fmla="*/ 137929 h 207"/>
              <a:gd name="T10" fmla="*/ 157373 w 204"/>
              <a:gd name="T11" fmla="*/ 137929 h 207"/>
              <a:gd name="T12" fmla="*/ 207379 w 204"/>
              <a:gd name="T13" fmla="*/ 165768 h 207"/>
              <a:gd name="T14" fmla="*/ 207379 w 204"/>
              <a:gd name="T15" fmla="*/ 179687 h 207"/>
              <a:gd name="T16" fmla="*/ 207379 w 204"/>
              <a:gd name="T17" fmla="*/ 207526 h 207"/>
              <a:gd name="T18" fmla="*/ 225029 w 204"/>
              <a:gd name="T19" fmla="*/ 207526 h 207"/>
              <a:gd name="T20" fmla="*/ 242678 w 204"/>
              <a:gd name="T21" fmla="*/ 179687 h 207"/>
              <a:gd name="T22" fmla="*/ 225029 w 204"/>
              <a:gd name="T23" fmla="*/ 165768 h 207"/>
              <a:gd name="T24" fmla="*/ 242678 w 204"/>
              <a:gd name="T25" fmla="*/ 165768 h 207"/>
              <a:gd name="T26" fmla="*/ 276506 w 204"/>
              <a:gd name="T27" fmla="*/ 165768 h 207"/>
              <a:gd name="T28" fmla="*/ 207379 w 204"/>
              <a:gd name="T29" fmla="*/ 137929 h 207"/>
              <a:gd name="T30" fmla="*/ 207379 w 204"/>
              <a:gd name="T31" fmla="*/ 124009 h 207"/>
              <a:gd name="T32" fmla="*/ 175022 w 204"/>
              <a:gd name="T33" fmla="*/ 110090 h 207"/>
              <a:gd name="T34" fmla="*/ 157373 w 204"/>
              <a:gd name="T35" fmla="*/ 83516 h 207"/>
              <a:gd name="T36" fmla="*/ 122074 w 204"/>
              <a:gd name="T37" fmla="*/ 69597 h 207"/>
              <a:gd name="T38" fmla="*/ 139724 w 204"/>
              <a:gd name="T39" fmla="*/ 41758 h 207"/>
              <a:gd name="T40" fmla="*/ 157373 w 204"/>
              <a:gd name="T41" fmla="*/ 41758 h 207"/>
              <a:gd name="T42" fmla="*/ 157373 w 204"/>
              <a:gd name="T43" fmla="*/ 27839 h 207"/>
              <a:gd name="T44" fmla="*/ 157373 w 204"/>
              <a:gd name="T45" fmla="*/ 13919 h 207"/>
              <a:gd name="T46" fmla="*/ 139724 w 204"/>
              <a:gd name="T47" fmla="*/ 13919 h 207"/>
              <a:gd name="T48" fmla="*/ 122074 w 204"/>
              <a:gd name="T49" fmla="*/ 0 h 207"/>
              <a:gd name="T50" fmla="*/ 69126 w 204"/>
              <a:gd name="T51" fmla="*/ 13919 h 207"/>
              <a:gd name="T52" fmla="*/ 52948 w 204"/>
              <a:gd name="T53" fmla="*/ 27839 h 207"/>
              <a:gd name="T54" fmla="*/ 35299 w 204"/>
              <a:gd name="T55" fmla="*/ 27839 h 207"/>
              <a:gd name="T56" fmla="*/ 17649 w 204"/>
              <a:gd name="T57" fmla="*/ 41758 h 207"/>
              <a:gd name="T58" fmla="*/ 0 w 204"/>
              <a:gd name="T59" fmla="*/ 27839 h 207"/>
              <a:gd name="T60" fmla="*/ 0 w 204"/>
              <a:gd name="T61" fmla="*/ 41758 h 207"/>
              <a:gd name="T62" fmla="*/ 17649 w 204"/>
              <a:gd name="T63" fmla="*/ 83516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207"/>
              <a:gd name="T98" fmla="*/ 204 w 204"/>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207">
                <a:moveTo>
                  <a:pt x="13" y="83"/>
                </a:moveTo>
                <a:lnTo>
                  <a:pt x="39" y="69"/>
                </a:lnTo>
                <a:lnTo>
                  <a:pt x="51" y="69"/>
                </a:lnTo>
                <a:lnTo>
                  <a:pt x="64" y="97"/>
                </a:lnTo>
                <a:lnTo>
                  <a:pt x="102" y="137"/>
                </a:lnTo>
                <a:lnTo>
                  <a:pt x="115" y="137"/>
                </a:lnTo>
                <a:lnTo>
                  <a:pt x="152" y="164"/>
                </a:lnTo>
                <a:lnTo>
                  <a:pt x="152" y="178"/>
                </a:lnTo>
                <a:lnTo>
                  <a:pt x="152" y="206"/>
                </a:lnTo>
                <a:lnTo>
                  <a:pt x="165" y="206"/>
                </a:lnTo>
                <a:lnTo>
                  <a:pt x="178" y="178"/>
                </a:lnTo>
                <a:lnTo>
                  <a:pt x="165" y="164"/>
                </a:lnTo>
                <a:lnTo>
                  <a:pt x="178" y="164"/>
                </a:lnTo>
                <a:lnTo>
                  <a:pt x="203" y="164"/>
                </a:lnTo>
                <a:lnTo>
                  <a:pt x="152" y="137"/>
                </a:lnTo>
                <a:lnTo>
                  <a:pt x="152" y="123"/>
                </a:lnTo>
                <a:lnTo>
                  <a:pt x="128" y="109"/>
                </a:lnTo>
                <a:lnTo>
                  <a:pt x="115" y="83"/>
                </a:lnTo>
                <a:lnTo>
                  <a:pt x="90" y="69"/>
                </a:lnTo>
                <a:lnTo>
                  <a:pt x="102" y="42"/>
                </a:lnTo>
                <a:lnTo>
                  <a:pt x="115" y="42"/>
                </a:lnTo>
                <a:lnTo>
                  <a:pt x="115" y="28"/>
                </a:lnTo>
                <a:lnTo>
                  <a:pt x="115" y="14"/>
                </a:lnTo>
                <a:lnTo>
                  <a:pt x="102" y="14"/>
                </a:lnTo>
                <a:lnTo>
                  <a:pt x="90" y="0"/>
                </a:lnTo>
                <a:lnTo>
                  <a:pt x="51" y="14"/>
                </a:lnTo>
                <a:lnTo>
                  <a:pt x="39" y="28"/>
                </a:lnTo>
                <a:lnTo>
                  <a:pt x="26" y="28"/>
                </a:lnTo>
                <a:lnTo>
                  <a:pt x="13" y="42"/>
                </a:lnTo>
                <a:lnTo>
                  <a:pt x="0" y="28"/>
                </a:lnTo>
                <a:lnTo>
                  <a:pt x="0" y="42"/>
                </a:lnTo>
                <a:lnTo>
                  <a:pt x="13" y="83"/>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0" name="Freeform 123"/>
          <p:cNvSpPr>
            <a:spLocks/>
          </p:cNvSpPr>
          <p:nvPr/>
        </p:nvSpPr>
        <p:spPr bwMode="auto">
          <a:xfrm>
            <a:off x="4419600" y="2869288"/>
            <a:ext cx="79375" cy="36513"/>
          </a:xfrm>
          <a:custGeom>
            <a:avLst/>
            <a:gdLst>
              <a:gd name="T0" fmla="*/ 55856 w 54"/>
              <a:gd name="T1" fmla="*/ 0 h 29"/>
              <a:gd name="T2" fmla="*/ 36748 w 54"/>
              <a:gd name="T3" fmla="*/ 0 h 29"/>
              <a:gd name="T4" fmla="*/ 0 w 54"/>
              <a:gd name="T5" fmla="*/ 0 h 29"/>
              <a:gd name="T6" fmla="*/ 0 w 54"/>
              <a:gd name="T7" fmla="*/ 12591 h 29"/>
              <a:gd name="T8" fmla="*/ 55856 w 54"/>
              <a:gd name="T9" fmla="*/ 27700 h 29"/>
              <a:gd name="T10" fmla="*/ 72025 w 54"/>
              <a:gd name="T11" fmla="*/ 12591 h 29"/>
              <a:gd name="T12" fmla="*/ 55856 w 54"/>
              <a:gd name="T13" fmla="*/ 12591 h 29"/>
              <a:gd name="T14" fmla="*/ 55856 w 54"/>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9"/>
              <a:gd name="T26" fmla="*/ 54 w 54"/>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9">
                <a:moveTo>
                  <a:pt x="41" y="0"/>
                </a:moveTo>
                <a:lnTo>
                  <a:pt x="27" y="0"/>
                </a:lnTo>
                <a:lnTo>
                  <a:pt x="0" y="0"/>
                </a:lnTo>
                <a:lnTo>
                  <a:pt x="0" y="13"/>
                </a:lnTo>
                <a:lnTo>
                  <a:pt x="41" y="28"/>
                </a:lnTo>
                <a:lnTo>
                  <a:pt x="53" y="13"/>
                </a:lnTo>
                <a:lnTo>
                  <a:pt x="41" y="13"/>
                </a:lnTo>
                <a:lnTo>
                  <a:pt x="41"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1" name="Freeform 124"/>
          <p:cNvSpPr>
            <a:spLocks/>
          </p:cNvSpPr>
          <p:nvPr/>
        </p:nvSpPr>
        <p:spPr bwMode="auto">
          <a:xfrm>
            <a:off x="4306888" y="2801026"/>
            <a:ext cx="34925" cy="33337"/>
          </a:xfrm>
          <a:custGeom>
            <a:avLst/>
            <a:gdLst>
              <a:gd name="T0" fmla="*/ 0 w 26"/>
              <a:gd name="T1" fmla="*/ 0 h 27"/>
              <a:gd name="T2" fmla="*/ 0 w 26"/>
              <a:gd name="T3" fmla="*/ 24695 h 27"/>
              <a:gd name="T4" fmla="*/ 14776 w 26"/>
              <a:gd name="T5" fmla="*/ 24695 h 27"/>
              <a:gd name="T6" fmla="*/ 28209 w 26"/>
              <a:gd name="T7" fmla="*/ 24695 h 27"/>
              <a:gd name="T8" fmla="*/ 28209 w 26"/>
              <a:gd name="T9" fmla="*/ 0 h 27"/>
              <a:gd name="T10" fmla="*/ 14776 w 26"/>
              <a:gd name="T11" fmla="*/ 0 h 27"/>
              <a:gd name="T12" fmla="*/ 0 w 26"/>
              <a:gd name="T13" fmla="*/ 0 h 27"/>
              <a:gd name="T14" fmla="*/ 0 60000 65536"/>
              <a:gd name="T15" fmla="*/ 0 60000 65536"/>
              <a:gd name="T16" fmla="*/ 0 60000 65536"/>
              <a:gd name="T17" fmla="*/ 0 60000 65536"/>
              <a:gd name="T18" fmla="*/ 0 60000 65536"/>
              <a:gd name="T19" fmla="*/ 0 60000 65536"/>
              <a:gd name="T20" fmla="*/ 0 60000 65536"/>
              <a:gd name="T21" fmla="*/ 0 w 26"/>
              <a:gd name="T22" fmla="*/ 0 h 27"/>
              <a:gd name="T23" fmla="*/ 26 w 26"/>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7">
                <a:moveTo>
                  <a:pt x="0" y="0"/>
                </a:moveTo>
                <a:lnTo>
                  <a:pt x="0" y="26"/>
                </a:lnTo>
                <a:lnTo>
                  <a:pt x="13" y="26"/>
                </a:lnTo>
                <a:lnTo>
                  <a:pt x="25" y="26"/>
                </a:lnTo>
                <a:lnTo>
                  <a:pt x="25" y="0"/>
                </a:lnTo>
                <a:lnTo>
                  <a:pt x="13" y="0"/>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2" name="Freeform 125"/>
          <p:cNvSpPr>
            <a:spLocks/>
          </p:cNvSpPr>
          <p:nvPr/>
        </p:nvSpPr>
        <p:spPr bwMode="auto">
          <a:xfrm>
            <a:off x="4252913" y="2588301"/>
            <a:ext cx="88900" cy="74612"/>
          </a:xfrm>
          <a:custGeom>
            <a:avLst/>
            <a:gdLst>
              <a:gd name="T0" fmla="*/ 64634 w 63"/>
              <a:gd name="T1" fmla="*/ 14151 h 58"/>
              <a:gd name="T2" fmla="*/ 33035 w 63"/>
              <a:gd name="T3" fmla="*/ 0 h 58"/>
              <a:gd name="T4" fmla="*/ 15799 w 63"/>
              <a:gd name="T5" fmla="*/ 29588 h 58"/>
              <a:gd name="T6" fmla="*/ 0 w 63"/>
              <a:gd name="T7" fmla="*/ 43739 h 58"/>
              <a:gd name="T8" fmla="*/ 15799 w 63"/>
              <a:gd name="T9" fmla="*/ 43739 h 58"/>
              <a:gd name="T10" fmla="*/ 33035 w 63"/>
              <a:gd name="T11" fmla="*/ 59176 h 58"/>
              <a:gd name="T12" fmla="*/ 47398 w 63"/>
              <a:gd name="T13" fmla="*/ 43739 h 58"/>
              <a:gd name="T14" fmla="*/ 64634 w 63"/>
              <a:gd name="T15" fmla="*/ 43739 h 58"/>
              <a:gd name="T16" fmla="*/ 80434 w 63"/>
              <a:gd name="T17" fmla="*/ 29588 h 58"/>
              <a:gd name="T18" fmla="*/ 64634 w 63"/>
              <a:gd name="T19" fmla="*/ 14151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58"/>
              <a:gd name="T32" fmla="*/ 63 w 6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58">
                <a:moveTo>
                  <a:pt x="50" y="13"/>
                </a:moveTo>
                <a:lnTo>
                  <a:pt x="25" y="0"/>
                </a:lnTo>
                <a:lnTo>
                  <a:pt x="12" y="28"/>
                </a:lnTo>
                <a:lnTo>
                  <a:pt x="0" y="42"/>
                </a:lnTo>
                <a:lnTo>
                  <a:pt x="12" y="42"/>
                </a:lnTo>
                <a:lnTo>
                  <a:pt x="25" y="57"/>
                </a:lnTo>
                <a:lnTo>
                  <a:pt x="37" y="42"/>
                </a:lnTo>
                <a:lnTo>
                  <a:pt x="50" y="42"/>
                </a:lnTo>
                <a:lnTo>
                  <a:pt x="62" y="28"/>
                </a:lnTo>
                <a:lnTo>
                  <a:pt x="50" y="13"/>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3" name="Freeform 126" descr="Light downward diagonal"/>
          <p:cNvSpPr>
            <a:spLocks/>
          </p:cNvSpPr>
          <p:nvPr/>
        </p:nvSpPr>
        <p:spPr bwMode="auto">
          <a:xfrm>
            <a:off x="4459288" y="2623226"/>
            <a:ext cx="109537" cy="92075"/>
          </a:xfrm>
          <a:custGeom>
            <a:avLst/>
            <a:gdLst>
              <a:gd name="T0" fmla="*/ 50445 w 76"/>
              <a:gd name="T1" fmla="*/ 72893 h 72"/>
              <a:gd name="T2" fmla="*/ 33150 w 76"/>
              <a:gd name="T3" fmla="*/ 72893 h 72"/>
              <a:gd name="T4" fmla="*/ 33150 w 76"/>
              <a:gd name="T5" fmla="*/ 58826 h 72"/>
              <a:gd name="T6" fmla="*/ 33150 w 76"/>
              <a:gd name="T7" fmla="*/ 43480 h 72"/>
              <a:gd name="T8" fmla="*/ 33150 w 76"/>
              <a:gd name="T9" fmla="*/ 29413 h 72"/>
              <a:gd name="T10" fmla="*/ 50445 w 76"/>
              <a:gd name="T11" fmla="*/ 29413 h 72"/>
              <a:gd name="T12" fmla="*/ 64858 w 76"/>
              <a:gd name="T13" fmla="*/ 29413 h 72"/>
              <a:gd name="T14" fmla="*/ 82153 w 76"/>
              <a:gd name="T15" fmla="*/ 29413 h 72"/>
              <a:gd name="T16" fmla="*/ 98008 w 76"/>
              <a:gd name="T17" fmla="*/ 29413 h 72"/>
              <a:gd name="T18" fmla="*/ 98008 w 76"/>
              <a:gd name="T19" fmla="*/ 14067 h 72"/>
              <a:gd name="T20" fmla="*/ 64858 w 76"/>
              <a:gd name="T21" fmla="*/ 14067 h 72"/>
              <a:gd name="T22" fmla="*/ 33150 w 76"/>
              <a:gd name="T23" fmla="*/ 0 h 72"/>
              <a:gd name="T24" fmla="*/ 17295 w 76"/>
              <a:gd name="T25" fmla="*/ 0 h 72"/>
              <a:gd name="T26" fmla="*/ 17295 w 76"/>
              <a:gd name="T27" fmla="*/ 14067 h 72"/>
              <a:gd name="T28" fmla="*/ 0 w 76"/>
              <a:gd name="T29" fmla="*/ 14067 h 72"/>
              <a:gd name="T30" fmla="*/ 0 w 76"/>
              <a:gd name="T31" fmla="*/ 29413 h 72"/>
              <a:gd name="T32" fmla="*/ 17295 w 76"/>
              <a:gd name="T33" fmla="*/ 58826 h 72"/>
              <a:gd name="T34" fmla="*/ 33150 w 76"/>
              <a:gd name="T35" fmla="*/ 72893 h 72"/>
              <a:gd name="T36" fmla="*/ 50445 w 76"/>
              <a:gd name="T37" fmla="*/ 7289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72"/>
              <a:gd name="T59" fmla="*/ 76 w 7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72">
                <a:moveTo>
                  <a:pt x="38" y="71"/>
                </a:moveTo>
                <a:lnTo>
                  <a:pt x="25" y="71"/>
                </a:lnTo>
                <a:lnTo>
                  <a:pt x="25" y="57"/>
                </a:lnTo>
                <a:lnTo>
                  <a:pt x="25" y="42"/>
                </a:lnTo>
                <a:lnTo>
                  <a:pt x="25" y="29"/>
                </a:lnTo>
                <a:lnTo>
                  <a:pt x="38" y="29"/>
                </a:lnTo>
                <a:lnTo>
                  <a:pt x="50" y="29"/>
                </a:lnTo>
                <a:lnTo>
                  <a:pt x="63" y="29"/>
                </a:lnTo>
                <a:lnTo>
                  <a:pt x="75" y="29"/>
                </a:lnTo>
                <a:lnTo>
                  <a:pt x="75" y="14"/>
                </a:lnTo>
                <a:lnTo>
                  <a:pt x="50" y="14"/>
                </a:lnTo>
                <a:lnTo>
                  <a:pt x="25" y="0"/>
                </a:lnTo>
                <a:lnTo>
                  <a:pt x="13" y="0"/>
                </a:lnTo>
                <a:lnTo>
                  <a:pt x="13" y="14"/>
                </a:lnTo>
                <a:lnTo>
                  <a:pt x="0" y="14"/>
                </a:lnTo>
                <a:lnTo>
                  <a:pt x="0" y="29"/>
                </a:lnTo>
                <a:lnTo>
                  <a:pt x="13" y="57"/>
                </a:lnTo>
                <a:lnTo>
                  <a:pt x="25" y="71"/>
                </a:lnTo>
                <a:lnTo>
                  <a:pt x="38" y="71"/>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4" name="Freeform 127" descr="Light downward diagonal"/>
          <p:cNvSpPr>
            <a:spLocks/>
          </p:cNvSpPr>
          <p:nvPr/>
        </p:nvSpPr>
        <p:spPr bwMode="auto">
          <a:xfrm>
            <a:off x="4606925" y="2572426"/>
            <a:ext cx="206375" cy="142875"/>
          </a:xfrm>
          <a:custGeom>
            <a:avLst/>
            <a:gdLst>
              <a:gd name="T0" fmla="*/ 33923 w 141"/>
              <a:gd name="T1" fmla="*/ 14032 h 112"/>
              <a:gd name="T2" fmla="*/ 17699 w 141"/>
              <a:gd name="T3" fmla="*/ 28065 h 112"/>
              <a:gd name="T4" fmla="*/ 0 w 141"/>
              <a:gd name="T5" fmla="*/ 57405 h 112"/>
              <a:gd name="T6" fmla="*/ 17699 w 141"/>
              <a:gd name="T7" fmla="*/ 71438 h 112"/>
              <a:gd name="T8" fmla="*/ 33923 w 141"/>
              <a:gd name="T9" fmla="*/ 99502 h 112"/>
              <a:gd name="T10" fmla="*/ 51622 w 141"/>
              <a:gd name="T11" fmla="*/ 99502 h 112"/>
              <a:gd name="T12" fmla="*/ 122418 w 141"/>
              <a:gd name="T13" fmla="*/ 113535 h 112"/>
              <a:gd name="T14" fmla="*/ 140117 w 141"/>
              <a:gd name="T15" fmla="*/ 99502 h 112"/>
              <a:gd name="T16" fmla="*/ 157816 w 141"/>
              <a:gd name="T17" fmla="*/ 113535 h 112"/>
              <a:gd name="T18" fmla="*/ 174040 w 141"/>
              <a:gd name="T19" fmla="*/ 85470 h 112"/>
              <a:gd name="T20" fmla="*/ 191739 w 141"/>
              <a:gd name="T21" fmla="*/ 71438 h 112"/>
              <a:gd name="T22" fmla="*/ 157816 w 141"/>
              <a:gd name="T23" fmla="*/ 57405 h 112"/>
              <a:gd name="T24" fmla="*/ 157816 w 141"/>
              <a:gd name="T25" fmla="*/ 28065 h 112"/>
              <a:gd name="T26" fmla="*/ 122418 w 141"/>
              <a:gd name="T27" fmla="*/ 0 h 112"/>
              <a:gd name="T28" fmla="*/ 104719 w 141"/>
              <a:gd name="T29" fmla="*/ 14032 h 112"/>
              <a:gd name="T30" fmla="*/ 33923 w 141"/>
              <a:gd name="T31" fmla="*/ 14032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112"/>
              <a:gd name="T50" fmla="*/ 141 w 141"/>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112">
                <a:moveTo>
                  <a:pt x="25" y="14"/>
                </a:moveTo>
                <a:lnTo>
                  <a:pt x="13" y="27"/>
                </a:lnTo>
                <a:lnTo>
                  <a:pt x="0" y="56"/>
                </a:lnTo>
                <a:lnTo>
                  <a:pt x="13" y="70"/>
                </a:lnTo>
                <a:lnTo>
                  <a:pt x="25" y="97"/>
                </a:lnTo>
                <a:lnTo>
                  <a:pt x="38" y="97"/>
                </a:lnTo>
                <a:lnTo>
                  <a:pt x="89" y="111"/>
                </a:lnTo>
                <a:lnTo>
                  <a:pt x="102" y="97"/>
                </a:lnTo>
                <a:lnTo>
                  <a:pt x="115" y="111"/>
                </a:lnTo>
                <a:lnTo>
                  <a:pt x="127" y="83"/>
                </a:lnTo>
                <a:lnTo>
                  <a:pt x="140" y="70"/>
                </a:lnTo>
                <a:lnTo>
                  <a:pt x="115" y="56"/>
                </a:lnTo>
                <a:lnTo>
                  <a:pt x="115" y="27"/>
                </a:lnTo>
                <a:lnTo>
                  <a:pt x="89" y="0"/>
                </a:lnTo>
                <a:lnTo>
                  <a:pt x="76" y="14"/>
                </a:lnTo>
                <a:lnTo>
                  <a:pt x="25" y="1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5" name="Freeform 128" descr="Light downward diagonal"/>
          <p:cNvSpPr>
            <a:spLocks/>
          </p:cNvSpPr>
          <p:nvPr/>
        </p:nvSpPr>
        <p:spPr bwMode="auto">
          <a:xfrm>
            <a:off x="4640263" y="2693076"/>
            <a:ext cx="134937" cy="73025"/>
          </a:xfrm>
          <a:custGeom>
            <a:avLst/>
            <a:gdLst>
              <a:gd name="T0" fmla="*/ 124558 w 91"/>
              <a:gd name="T1" fmla="*/ 14093 h 57"/>
              <a:gd name="T2" fmla="*/ 106764 w 91"/>
              <a:gd name="T3" fmla="*/ 0 h 57"/>
              <a:gd name="T4" fmla="*/ 88970 w 91"/>
              <a:gd name="T5" fmla="*/ 14093 h 57"/>
              <a:gd name="T6" fmla="*/ 17794 w 91"/>
              <a:gd name="T7" fmla="*/ 0 h 57"/>
              <a:gd name="T8" fmla="*/ 0 w 91"/>
              <a:gd name="T9" fmla="*/ 0 h 57"/>
              <a:gd name="T10" fmla="*/ 0 w 91"/>
              <a:gd name="T11" fmla="*/ 29466 h 57"/>
              <a:gd name="T12" fmla="*/ 17794 w 91"/>
              <a:gd name="T13" fmla="*/ 57651 h 57"/>
              <a:gd name="T14" fmla="*/ 53382 w 91"/>
              <a:gd name="T15" fmla="*/ 43559 h 57"/>
              <a:gd name="T16" fmla="*/ 71176 w 91"/>
              <a:gd name="T17" fmla="*/ 57651 h 57"/>
              <a:gd name="T18" fmla="*/ 88970 w 91"/>
              <a:gd name="T19" fmla="*/ 57651 h 57"/>
              <a:gd name="T20" fmla="*/ 124558 w 91"/>
              <a:gd name="T21" fmla="*/ 43559 h 57"/>
              <a:gd name="T22" fmla="*/ 124558 w 91"/>
              <a:gd name="T23" fmla="*/ 1409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57"/>
              <a:gd name="T38" fmla="*/ 91 w 9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57">
                <a:moveTo>
                  <a:pt x="90" y="14"/>
                </a:moveTo>
                <a:lnTo>
                  <a:pt x="77" y="0"/>
                </a:lnTo>
                <a:lnTo>
                  <a:pt x="64" y="14"/>
                </a:lnTo>
                <a:lnTo>
                  <a:pt x="13" y="0"/>
                </a:lnTo>
                <a:lnTo>
                  <a:pt x="0" y="0"/>
                </a:lnTo>
                <a:lnTo>
                  <a:pt x="0" y="29"/>
                </a:lnTo>
                <a:lnTo>
                  <a:pt x="13" y="56"/>
                </a:lnTo>
                <a:lnTo>
                  <a:pt x="39" y="42"/>
                </a:lnTo>
                <a:lnTo>
                  <a:pt x="51" y="56"/>
                </a:lnTo>
                <a:lnTo>
                  <a:pt x="64" y="56"/>
                </a:lnTo>
                <a:lnTo>
                  <a:pt x="90" y="42"/>
                </a:lnTo>
                <a:lnTo>
                  <a:pt x="90" y="1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6" name="Freeform 129" descr="Light downward diagonal"/>
          <p:cNvSpPr>
            <a:spLocks/>
          </p:cNvSpPr>
          <p:nvPr/>
        </p:nvSpPr>
        <p:spPr bwMode="auto">
          <a:xfrm>
            <a:off x="4606925" y="2747051"/>
            <a:ext cx="131763" cy="158750"/>
          </a:xfrm>
          <a:custGeom>
            <a:avLst/>
            <a:gdLst>
              <a:gd name="T0" fmla="*/ 0 w 89"/>
              <a:gd name="T1" fmla="*/ 69850 h 125"/>
              <a:gd name="T2" fmla="*/ 17766 w 89"/>
              <a:gd name="T3" fmla="*/ 83820 h 125"/>
              <a:gd name="T4" fmla="*/ 34051 w 89"/>
              <a:gd name="T5" fmla="*/ 83820 h 125"/>
              <a:gd name="T6" fmla="*/ 51817 w 89"/>
              <a:gd name="T7" fmla="*/ 83820 h 125"/>
              <a:gd name="T8" fmla="*/ 17766 w 89"/>
              <a:gd name="T9" fmla="*/ 99060 h 125"/>
              <a:gd name="T10" fmla="*/ 51817 w 89"/>
              <a:gd name="T11" fmla="*/ 125730 h 125"/>
              <a:gd name="T12" fmla="*/ 69583 w 89"/>
              <a:gd name="T13" fmla="*/ 125730 h 125"/>
              <a:gd name="T14" fmla="*/ 69583 w 89"/>
              <a:gd name="T15" fmla="*/ 99060 h 125"/>
              <a:gd name="T16" fmla="*/ 87348 w 89"/>
              <a:gd name="T17" fmla="*/ 111760 h 125"/>
              <a:gd name="T18" fmla="*/ 87348 w 89"/>
              <a:gd name="T19" fmla="*/ 83820 h 125"/>
              <a:gd name="T20" fmla="*/ 69583 w 89"/>
              <a:gd name="T21" fmla="*/ 69850 h 125"/>
              <a:gd name="T22" fmla="*/ 51817 w 89"/>
              <a:gd name="T23" fmla="*/ 43180 h 125"/>
              <a:gd name="T24" fmla="*/ 87348 w 89"/>
              <a:gd name="T25" fmla="*/ 43180 h 125"/>
              <a:gd name="T26" fmla="*/ 87348 w 89"/>
              <a:gd name="T27" fmla="*/ 27940 h 125"/>
              <a:gd name="T28" fmla="*/ 121400 w 89"/>
              <a:gd name="T29" fmla="*/ 27940 h 125"/>
              <a:gd name="T30" fmla="*/ 121400 w 89"/>
              <a:gd name="T31" fmla="*/ 13970 h 125"/>
              <a:gd name="T32" fmla="*/ 103634 w 89"/>
              <a:gd name="T33" fmla="*/ 13970 h 125"/>
              <a:gd name="T34" fmla="*/ 87348 w 89"/>
              <a:gd name="T35" fmla="*/ 0 h 125"/>
              <a:gd name="T36" fmla="*/ 51817 w 89"/>
              <a:gd name="T37" fmla="*/ 13970 h 125"/>
              <a:gd name="T38" fmla="*/ 17766 w 89"/>
              <a:gd name="T39" fmla="*/ 43180 h 125"/>
              <a:gd name="T40" fmla="*/ 0 w 89"/>
              <a:gd name="T41" fmla="*/ 6985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25"/>
              <a:gd name="T65" fmla="*/ 89 w 89"/>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25">
                <a:moveTo>
                  <a:pt x="0" y="69"/>
                </a:moveTo>
                <a:lnTo>
                  <a:pt x="13" y="83"/>
                </a:lnTo>
                <a:lnTo>
                  <a:pt x="25" y="83"/>
                </a:lnTo>
                <a:lnTo>
                  <a:pt x="38" y="83"/>
                </a:lnTo>
                <a:lnTo>
                  <a:pt x="13" y="97"/>
                </a:lnTo>
                <a:lnTo>
                  <a:pt x="38" y="124"/>
                </a:lnTo>
                <a:lnTo>
                  <a:pt x="50" y="124"/>
                </a:lnTo>
                <a:lnTo>
                  <a:pt x="50" y="97"/>
                </a:lnTo>
                <a:lnTo>
                  <a:pt x="63" y="110"/>
                </a:lnTo>
                <a:lnTo>
                  <a:pt x="63" y="83"/>
                </a:lnTo>
                <a:lnTo>
                  <a:pt x="50" y="69"/>
                </a:lnTo>
                <a:lnTo>
                  <a:pt x="38" y="42"/>
                </a:lnTo>
                <a:lnTo>
                  <a:pt x="63" y="42"/>
                </a:lnTo>
                <a:lnTo>
                  <a:pt x="63" y="28"/>
                </a:lnTo>
                <a:lnTo>
                  <a:pt x="88" y="28"/>
                </a:lnTo>
                <a:lnTo>
                  <a:pt x="88" y="14"/>
                </a:lnTo>
                <a:lnTo>
                  <a:pt x="75" y="14"/>
                </a:lnTo>
                <a:lnTo>
                  <a:pt x="63" y="0"/>
                </a:lnTo>
                <a:lnTo>
                  <a:pt x="38" y="14"/>
                </a:lnTo>
                <a:lnTo>
                  <a:pt x="13" y="42"/>
                </a:lnTo>
                <a:lnTo>
                  <a:pt x="0" y="69"/>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7" name="Freeform 130"/>
          <p:cNvSpPr>
            <a:spLocks/>
          </p:cNvSpPr>
          <p:nvPr/>
        </p:nvSpPr>
        <p:spPr bwMode="auto">
          <a:xfrm>
            <a:off x="4438650" y="2623226"/>
            <a:ext cx="60325" cy="55562"/>
          </a:xfrm>
          <a:custGeom>
            <a:avLst/>
            <a:gdLst>
              <a:gd name="T0" fmla="*/ 19127 w 41"/>
              <a:gd name="T1" fmla="*/ 31012 h 43"/>
              <a:gd name="T2" fmla="*/ 19127 w 41"/>
              <a:gd name="T3" fmla="*/ 14214 h 43"/>
              <a:gd name="T4" fmla="*/ 38255 w 41"/>
              <a:gd name="T5" fmla="*/ 14214 h 43"/>
              <a:gd name="T6" fmla="*/ 38255 w 41"/>
              <a:gd name="T7" fmla="*/ 0 h 43"/>
              <a:gd name="T8" fmla="*/ 54440 w 41"/>
              <a:gd name="T9" fmla="*/ 0 h 43"/>
              <a:gd name="T10" fmla="*/ 0 w 41"/>
              <a:gd name="T11" fmla="*/ 0 h 43"/>
              <a:gd name="T12" fmla="*/ 0 w 41"/>
              <a:gd name="T13" fmla="*/ 14214 h 43"/>
              <a:gd name="T14" fmla="*/ 0 w 41"/>
              <a:gd name="T15" fmla="*/ 31012 h 43"/>
              <a:gd name="T16" fmla="*/ 0 w 41"/>
              <a:gd name="T17" fmla="*/ 43934 h 43"/>
              <a:gd name="T18" fmla="*/ 19127 w 41"/>
              <a:gd name="T19" fmla="*/ 3101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3"/>
              <a:gd name="T32" fmla="*/ 41 w 4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3">
                <a:moveTo>
                  <a:pt x="14" y="29"/>
                </a:moveTo>
                <a:lnTo>
                  <a:pt x="14" y="14"/>
                </a:lnTo>
                <a:lnTo>
                  <a:pt x="28" y="14"/>
                </a:lnTo>
                <a:lnTo>
                  <a:pt x="28" y="0"/>
                </a:lnTo>
                <a:lnTo>
                  <a:pt x="40" y="0"/>
                </a:lnTo>
                <a:lnTo>
                  <a:pt x="0" y="0"/>
                </a:lnTo>
                <a:lnTo>
                  <a:pt x="0" y="14"/>
                </a:lnTo>
                <a:lnTo>
                  <a:pt x="0" y="29"/>
                </a:lnTo>
                <a:lnTo>
                  <a:pt x="0" y="42"/>
                </a:lnTo>
                <a:lnTo>
                  <a:pt x="14" y="29"/>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8" name="Freeform 131" descr="Light downward diagonal"/>
          <p:cNvSpPr>
            <a:spLocks/>
          </p:cNvSpPr>
          <p:nvPr/>
        </p:nvSpPr>
        <p:spPr bwMode="auto">
          <a:xfrm>
            <a:off x="4606925" y="2729588"/>
            <a:ext cx="57150" cy="73025"/>
          </a:xfrm>
          <a:custGeom>
            <a:avLst/>
            <a:gdLst>
              <a:gd name="T0" fmla="*/ 18047 w 38"/>
              <a:gd name="T1" fmla="*/ 57651 h 57"/>
              <a:gd name="T2" fmla="*/ 18047 w 38"/>
              <a:gd name="T3" fmla="*/ 43559 h 57"/>
              <a:gd name="T4" fmla="*/ 0 w 38"/>
              <a:gd name="T5" fmla="*/ 28185 h 57"/>
              <a:gd name="T6" fmla="*/ 18047 w 38"/>
              <a:gd name="T7" fmla="*/ 28185 h 57"/>
              <a:gd name="T8" fmla="*/ 18047 w 38"/>
              <a:gd name="T9" fmla="*/ 12811 h 57"/>
              <a:gd name="T10" fmla="*/ 34591 w 38"/>
              <a:gd name="T11" fmla="*/ 0 h 57"/>
              <a:gd name="T12" fmla="*/ 52638 w 38"/>
              <a:gd name="T13" fmla="*/ 28185 h 57"/>
              <a:gd name="T14" fmla="*/ 18047 w 38"/>
              <a:gd name="T15" fmla="*/ 57651 h 5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7"/>
              <a:gd name="T26" fmla="*/ 38 w 38"/>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7">
                <a:moveTo>
                  <a:pt x="13" y="56"/>
                </a:moveTo>
                <a:lnTo>
                  <a:pt x="13" y="42"/>
                </a:lnTo>
                <a:lnTo>
                  <a:pt x="0" y="27"/>
                </a:lnTo>
                <a:lnTo>
                  <a:pt x="13" y="27"/>
                </a:lnTo>
                <a:lnTo>
                  <a:pt x="13" y="13"/>
                </a:lnTo>
                <a:lnTo>
                  <a:pt x="24" y="0"/>
                </a:lnTo>
                <a:lnTo>
                  <a:pt x="37" y="27"/>
                </a:lnTo>
                <a:lnTo>
                  <a:pt x="13" y="56"/>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09" name="Freeform 132" descr="Light downward diagonal"/>
          <p:cNvSpPr>
            <a:spLocks/>
          </p:cNvSpPr>
          <p:nvPr/>
        </p:nvSpPr>
        <p:spPr bwMode="auto">
          <a:xfrm>
            <a:off x="4325938" y="3023276"/>
            <a:ext cx="412750" cy="352425"/>
          </a:xfrm>
          <a:custGeom>
            <a:avLst/>
            <a:gdLst>
              <a:gd name="T0" fmla="*/ 69283 w 280"/>
              <a:gd name="T1" fmla="*/ 0 h 278"/>
              <a:gd name="T2" fmla="*/ 51594 w 280"/>
              <a:gd name="T3" fmla="*/ 13945 h 278"/>
              <a:gd name="T4" fmla="*/ 33904 w 280"/>
              <a:gd name="T5" fmla="*/ 27890 h 278"/>
              <a:gd name="T6" fmla="*/ 33904 w 280"/>
              <a:gd name="T7" fmla="*/ 55779 h 278"/>
              <a:gd name="T8" fmla="*/ 16215 w 280"/>
              <a:gd name="T9" fmla="*/ 55779 h 278"/>
              <a:gd name="T10" fmla="*/ 0 w 280"/>
              <a:gd name="T11" fmla="*/ 98882 h 278"/>
              <a:gd name="T12" fmla="*/ 16215 w 280"/>
              <a:gd name="T13" fmla="*/ 112827 h 278"/>
              <a:gd name="T14" fmla="*/ 0 w 280"/>
              <a:gd name="T15" fmla="*/ 140716 h 278"/>
              <a:gd name="T16" fmla="*/ 33904 w 280"/>
              <a:gd name="T17" fmla="*/ 182551 h 278"/>
              <a:gd name="T18" fmla="*/ 104662 w 280"/>
              <a:gd name="T19" fmla="*/ 211709 h 278"/>
              <a:gd name="T20" fmla="*/ 122351 w 280"/>
              <a:gd name="T21" fmla="*/ 224386 h 278"/>
              <a:gd name="T22" fmla="*/ 154781 w 280"/>
              <a:gd name="T23" fmla="*/ 211709 h 278"/>
              <a:gd name="T24" fmla="*/ 364104 w 280"/>
              <a:gd name="T25" fmla="*/ 280165 h 278"/>
              <a:gd name="T26" fmla="*/ 381794 w 280"/>
              <a:gd name="T27" fmla="*/ 280165 h 278"/>
              <a:gd name="T28" fmla="*/ 381794 w 280"/>
              <a:gd name="T29" fmla="*/ 238331 h 278"/>
              <a:gd name="T30" fmla="*/ 364104 w 280"/>
              <a:gd name="T31" fmla="*/ 98882 h 278"/>
              <a:gd name="T32" fmla="*/ 347889 w 280"/>
              <a:gd name="T33" fmla="*/ 70992 h 278"/>
              <a:gd name="T34" fmla="*/ 364104 w 280"/>
              <a:gd name="T35" fmla="*/ 27890 h 278"/>
              <a:gd name="T36" fmla="*/ 294821 w 280"/>
              <a:gd name="T37" fmla="*/ 0 h 278"/>
              <a:gd name="T38" fmla="*/ 241754 w 280"/>
              <a:gd name="T39" fmla="*/ 27890 h 278"/>
              <a:gd name="T40" fmla="*/ 259443 w 280"/>
              <a:gd name="T41" fmla="*/ 43102 h 278"/>
              <a:gd name="T42" fmla="*/ 224064 w 280"/>
              <a:gd name="T43" fmla="*/ 55779 h 278"/>
              <a:gd name="T44" fmla="*/ 154781 w 280"/>
              <a:gd name="T45" fmla="*/ 27890 h 278"/>
              <a:gd name="T46" fmla="*/ 69283 w 280"/>
              <a:gd name="T47" fmla="*/ 0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0"/>
              <a:gd name="T73" fmla="*/ 0 h 278"/>
              <a:gd name="T74" fmla="*/ 280 w 280"/>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0" h="278">
                <a:moveTo>
                  <a:pt x="51" y="0"/>
                </a:moveTo>
                <a:lnTo>
                  <a:pt x="38" y="14"/>
                </a:lnTo>
                <a:lnTo>
                  <a:pt x="25" y="28"/>
                </a:lnTo>
                <a:lnTo>
                  <a:pt x="25" y="55"/>
                </a:lnTo>
                <a:lnTo>
                  <a:pt x="12" y="55"/>
                </a:lnTo>
                <a:lnTo>
                  <a:pt x="0" y="98"/>
                </a:lnTo>
                <a:lnTo>
                  <a:pt x="12" y="111"/>
                </a:lnTo>
                <a:lnTo>
                  <a:pt x="0" y="139"/>
                </a:lnTo>
                <a:lnTo>
                  <a:pt x="25" y="180"/>
                </a:lnTo>
                <a:lnTo>
                  <a:pt x="76" y="209"/>
                </a:lnTo>
                <a:lnTo>
                  <a:pt x="89" y="222"/>
                </a:lnTo>
                <a:lnTo>
                  <a:pt x="113" y="209"/>
                </a:lnTo>
                <a:lnTo>
                  <a:pt x="266" y="277"/>
                </a:lnTo>
                <a:lnTo>
                  <a:pt x="279" y="277"/>
                </a:lnTo>
                <a:lnTo>
                  <a:pt x="279" y="236"/>
                </a:lnTo>
                <a:lnTo>
                  <a:pt x="266" y="98"/>
                </a:lnTo>
                <a:lnTo>
                  <a:pt x="254" y="70"/>
                </a:lnTo>
                <a:lnTo>
                  <a:pt x="266" y="28"/>
                </a:lnTo>
                <a:lnTo>
                  <a:pt x="215" y="0"/>
                </a:lnTo>
                <a:lnTo>
                  <a:pt x="177" y="28"/>
                </a:lnTo>
                <a:lnTo>
                  <a:pt x="190" y="43"/>
                </a:lnTo>
                <a:lnTo>
                  <a:pt x="164" y="55"/>
                </a:lnTo>
                <a:lnTo>
                  <a:pt x="113" y="28"/>
                </a:lnTo>
                <a:lnTo>
                  <a:pt x="51"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0" name="Freeform 133" descr="Light downward diagonal"/>
          <p:cNvSpPr>
            <a:spLocks/>
          </p:cNvSpPr>
          <p:nvPr/>
        </p:nvSpPr>
        <p:spPr bwMode="auto">
          <a:xfrm>
            <a:off x="4700588" y="2940726"/>
            <a:ext cx="55562" cy="20637"/>
          </a:xfrm>
          <a:custGeom>
            <a:avLst/>
            <a:gdLst>
              <a:gd name="T0" fmla="*/ 48440 w 39"/>
              <a:gd name="T1" fmla="*/ 14568 h 17"/>
              <a:gd name="T2" fmla="*/ 31343 w 39"/>
              <a:gd name="T3" fmla="*/ 0 h 17"/>
              <a:gd name="T4" fmla="*/ 0 w 39"/>
              <a:gd name="T5" fmla="*/ 0 h 17"/>
              <a:gd name="T6" fmla="*/ 14247 w 39"/>
              <a:gd name="T7" fmla="*/ 14568 h 17"/>
              <a:gd name="T8" fmla="*/ 48440 w 39"/>
              <a:gd name="T9" fmla="*/ 14568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38" y="16"/>
                </a:moveTo>
                <a:lnTo>
                  <a:pt x="24" y="0"/>
                </a:lnTo>
                <a:lnTo>
                  <a:pt x="0" y="0"/>
                </a:lnTo>
                <a:lnTo>
                  <a:pt x="11" y="16"/>
                </a:lnTo>
                <a:lnTo>
                  <a:pt x="38" y="16"/>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1" name="Oval 134"/>
          <p:cNvSpPr>
            <a:spLocks noChangeArrowheads="1"/>
          </p:cNvSpPr>
          <p:nvPr/>
        </p:nvSpPr>
        <p:spPr bwMode="auto">
          <a:xfrm>
            <a:off x="4422775" y="2905801"/>
            <a:ext cx="22225" cy="22225"/>
          </a:xfrm>
          <a:prstGeom prst="ellipse">
            <a:avLst/>
          </a:pr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12" name="Freeform 135" descr="Light downward diagonal"/>
          <p:cNvSpPr>
            <a:spLocks/>
          </p:cNvSpPr>
          <p:nvPr/>
        </p:nvSpPr>
        <p:spPr bwMode="auto">
          <a:xfrm>
            <a:off x="4438650" y="2313663"/>
            <a:ext cx="225425" cy="241300"/>
          </a:xfrm>
          <a:custGeom>
            <a:avLst/>
            <a:gdLst>
              <a:gd name="T0" fmla="*/ 0 w 154"/>
              <a:gd name="T1" fmla="*/ 66958 h 191"/>
              <a:gd name="T2" fmla="*/ 0 w 154"/>
              <a:gd name="T3" fmla="*/ 96015 h 191"/>
              <a:gd name="T4" fmla="*/ 17566 w 154"/>
              <a:gd name="T5" fmla="*/ 136442 h 191"/>
              <a:gd name="T6" fmla="*/ 68799 w 154"/>
              <a:gd name="T7" fmla="*/ 164236 h 191"/>
              <a:gd name="T8" fmla="*/ 120031 w 154"/>
              <a:gd name="T9" fmla="*/ 176869 h 191"/>
              <a:gd name="T10" fmla="*/ 155163 w 154"/>
              <a:gd name="T11" fmla="*/ 176869 h 191"/>
              <a:gd name="T12" fmla="*/ 172728 w 154"/>
              <a:gd name="T13" fmla="*/ 190766 h 191"/>
              <a:gd name="T14" fmla="*/ 206396 w 154"/>
              <a:gd name="T15" fmla="*/ 136442 h 191"/>
              <a:gd name="T16" fmla="*/ 188830 w 154"/>
              <a:gd name="T17" fmla="*/ 109912 h 191"/>
              <a:gd name="T18" fmla="*/ 188830 w 154"/>
              <a:gd name="T19" fmla="*/ 80854 h 191"/>
              <a:gd name="T20" fmla="*/ 137597 w 154"/>
              <a:gd name="T21" fmla="*/ 0 h 191"/>
              <a:gd name="T22" fmla="*/ 120031 w 154"/>
              <a:gd name="T23" fmla="*/ 41691 h 191"/>
              <a:gd name="T24" fmla="*/ 86364 w 154"/>
              <a:gd name="T25" fmla="*/ 54324 h 191"/>
              <a:gd name="T26" fmla="*/ 68799 w 154"/>
              <a:gd name="T27" fmla="*/ 41691 h 191"/>
              <a:gd name="T28" fmla="*/ 0 w 154"/>
              <a:gd name="T29" fmla="*/ 66958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1"/>
              <a:gd name="T47" fmla="*/ 154 w 154"/>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1">
                <a:moveTo>
                  <a:pt x="0" y="67"/>
                </a:moveTo>
                <a:lnTo>
                  <a:pt x="0" y="95"/>
                </a:lnTo>
                <a:lnTo>
                  <a:pt x="13" y="136"/>
                </a:lnTo>
                <a:lnTo>
                  <a:pt x="51" y="163"/>
                </a:lnTo>
                <a:lnTo>
                  <a:pt x="89" y="176"/>
                </a:lnTo>
                <a:lnTo>
                  <a:pt x="115" y="176"/>
                </a:lnTo>
                <a:lnTo>
                  <a:pt x="128" y="190"/>
                </a:lnTo>
                <a:lnTo>
                  <a:pt x="153" y="136"/>
                </a:lnTo>
                <a:lnTo>
                  <a:pt x="140" y="109"/>
                </a:lnTo>
                <a:lnTo>
                  <a:pt x="140" y="81"/>
                </a:lnTo>
                <a:lnTo>
                  <a:pt x="102" y="0"/>
                </a:lnTo>
                <a:lnTo>
                  <a:pt x="89" y="41"/>
                </a:lnTo>
                <a:lnTo>
                  <a:pt x="64" y="54"/>
                </a:lnTo>
                <a:lnTo>
                  <a:pt x="51" y="41"/>
                </a:lnTo>
                <a:lnTo>
                  <a:pt x="0" y="67"/>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3" name="Freeform 136"/>
          <p:cNvSpPr>
            <a:spLocks/>
          </p:cNvSpPr>
          <p:nvPr/>
        </p:nvSpPr>
        <p:spPr bwMode="auto">
          <a:xfrm>
            <a:off x="4325938" y="2539088"/>
            <a:ext cx="185737" cy="85725"/>
          </a:xfrm>
          <a:custGeom>
            <a:avLst/>
            <a:gdLst>
              <a:gd name="T0" fmla="*/ 84742 w 126"/>
              <a:gd name="T1" fmla="*/ 26474 h 68"/>
              <a:gd name="T2" fmla="*/ 84742 w 126"/>
              <a:gd name="T3" fmla="*/ 41602 h 68"/>
              <a:gd name="T4" fmla="*/ 32708 w 126"/>
              <a:gd name="T5" fmla="*/ 41602 h 68"/>
              <a:gd name="T6" fmla="*/ 0 w 126"/>
              <a:gd name="T7" fmla="*/ 52948 h 68"/>
              <a:gd name="T8" fmla="*/ 14867 w 126"/>
              <a:gd name="T9" fmla="*/ 66815 h 68"/>
              <a:gd name="T10" fmla="*/ 69875 w 126"/>
              <a:gd name="T11" fmla="*/ 52948 h 68"/>
              <a:gd name="T12" fmla="*/ 84742 w 126"/>
              <a:gd name="T13" fmla="*/ 66815 h 68"/>
              <a:gd name="T14" fmla="*/ 102583 w 126"/>
              <a:gd name="T15" fmla="*/ 66815 h 68"/>
              <a:gd name="T16" fmla="*/ 156104 w 126"/>
              <a:gd name="T17" fmla="*/ 66815 h 68"/>
              <a:gd name="T18" fmla="*/ 173945 w 126"/>
              <a:gd name="T19" fmla="*/ 26474 h 68"/>
              <a:gd name="T20" fmla="*/ 156104 w 126"/>
              <a:gd name="T21" fmla="*/ 13867 h 68"/>
              <a:gd name="T22" fmla="*/ 139750 w 126"/>
              <a:gd name="T23" fmla="*/ 0 h 68"/>
              <a:gd name="T24" fmla="*/ 120423 w 126"/>
              <a:gd name="T25" fmla="*/ 26474 h 68"/>
              <a:gd name="T26" fmla="*/ 84742 w 126"/>
              <a:gd name="T27" fmla="*/ 26474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
              <a:gd name="T43" fmla="*/ 0 h 68"/>
              <a:gd name="T44" fmla="*/ 126 w 126"/>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 h="68">
                <a:moveTo>
                  <a:pt x="61" y="27"/>
                </a:moveTo>
                <a:lnTo>
                  <a:pt x="61" y="41"/>
                </a:lnTo>
                <a:lnTo>
                  <a:pt x="24" y="41"/>
                </a:lnTo>
                <a:lnTo>
                  <a:pt x="0" y="53"/>
                </a:lnTo>
                <a:lnTo>
                  <a:pt x="11" y="67"/>
                </a:lnTo>
                <a:lnTo>
                  <a:pt x="50" y="53"/>
                </a:lnTo>
                <a:lnTo>
                  <a:pt x="61" y="67"/>
                </a:lnTo>
                <a:lnTo>
                  <a:pt x="74" y="67"/>
                </a:lnTo>
                <a:lnTo>
                  <a:pt x="112" y="67"/>
                </a:lnTo>
                <a:lnTo>
                  <a:pt x="125" y="27"/>
                </a:lnTo>
                <a:lnTo>
                  <a:pt x="112" y="14"/>
                </a:lnTo>
                <a:lnTo>
                  <a:pt x="100" y="0"/>
                </a:lnTo>
                <a:lnTo>
                  <a:pt x="87" y="27"/>
                </a:lnTo>
                <a:lnTo>
                  <a:pt x="61" y="27"/>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4" name="Freeform 137"/>
          <p:cNvSpPr>
            <a:spLocks/>
          </p:cNvSpPr>
          <p:nvPr/>
        </p:nvSpPr>
        <p:spPr bwMode="auto">
          <a:xfrm>
            <a:off x="4476750" y="2523213"/>
            <a:ext cx="150813" cy="66675"/>
          </a:xfrm>
          <a:custGeom>
            <a:avLst/>
            <a:gdLst>
              <a:gd name="T0" fmla="*/ 0 w 103"/>
              <a:gd name="T1" fmla="*/ 12580 h 53"/>
              <a:gd name="T2" fmla="*/ 33322 w 103"/>
              <a:gd name="T3" fmla="*/ 0 h 53"/>
              <a:gd name="T4" fmla="*/ 82581 w 103"/>
              <a:gd name="T5" fmla="*/ 12580 h 53"/>
              <a:gd name="T6" fmla="*/ 117352 w 103"/>
              <a:gd name="T7" fmla="*/ 12580 h 53"/>
              <a:gd name="T8" fmla="*/ 134737 w 103"/>
              <a:gd name="T9" fmla="*/ 25160 h 53"/>
              <a:gd name="T10" fmla="*/ 134737 w 103"/>
              <a:gd name="T11" fmla="*/ 38999 h 53"/>
              <a:gd name="T12" fmla="*/ 117352 w 103"/>
              <a:gd name="T13" fmla="*/ 38999 h 53"/>
              <a:gd name="T14" fmla="*/ 82581 w 103"/>
              <a:gd name="T15" fmla="*/ 38999 h 53"/>
              <a:gd name="T16" fmla="*/ 68093 w 103"/>
              <a:gd name="T17" fmla="*/ 51579 h 53"/>
              <a:gd name="T18" fmla="*/ 33322 w 103"/>
              <a:gd name="T19" fmla="*/ 38999 h 53"/>
              <a:gd name="T20" fmla="*/ 15937 w 103"/>
              <a:gd name="T21" fmla="*/ 25160 h 53"/>
              <a:gd name="T22" fmla="*/ 0 w 103"/>
              <a:gd name="T23" fmla="*/ 1258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53"/>
              <a:gd name="T38" fmla="*/ 103 w 10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53">
                <a:moveTo>
                  <a:pt x="0" y="12"/>
                </a:moveTo>
                <a:lnTo>
                  <a:pt x="25" y="0"/>
                </a:lnTo>
                <a:lnTo>
                  <a:pt x="63" y="12"/>
                </a:lnTo>
                <a:lnTo>
                  <a:pt x="89" y="12"/>
                </a:lnTo>
                <a:lnTo>
                  <a:pt x="102" y="25"/>
                </a:lnTo>
                <a:lnTo>
                  <a:pt x="102" y="39"/>
                </a:lnTo>
                <a:lnTo>
                  <a:pt x="89" y="39"/>
                </a:lnTo>
                <a:lnTo>
                  <a:pt x="63" y="39"/>
                </a:lnTo>
                <a:lnTo>
                  <a:pt x="51" y="52"/>
                </a:lnTo>
                <a:lnTo>
                  <a:pt x="25" y="39"/>
                </a:lnTo>
                <a:lnTo>
                  <a:pt x="12" y="25"/>
                </a:lnTo>
                <a:lnTo>
                  <a:pt x="0" y="12"/>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5" name="Freeform 138" descr="Light downward diagonal"/>
          <p:cNvSpPr>
            <a:spLocks/>
          </p:cNvSpPr>
          <p:nvPr/>
        </p:nvSpPr>
        <p:spPr bwMode="auto">
          <a:xfrm>
            <a:off x="4497388" y="2572426"/>
            <a:ext cx="144462" cy="69850"/>
          </a:xfrm>
          <a:custGeom>
            <a:avLst/>
            <a:gdLst>
              <a:gd name="T0" fmla="*/ 115683 w 101"/>
              <a:gd name="T1" fmla="*/ 0 h 56"/>
              <a:gd name="T2" fmla="*/ 99777 w 101"/>
              <a:gd name="T3" fmla="*/ 0 h 56"/>
              <a:gd name="T4" fmla="*/ 66518 w 101"/>
              <a:gd name="T5" fmla="*/ 0 h 56"/>
              <a:gd name="T6" fmla="*/ 50611 w 101"/>
              <a:gd name="T7" fmla="*/ 13721 h 56"/>
              <a:gd name="T8" fmla="*/ 17352 w 101"/>
              <a:gd name="T9" fmla="*/ 0 h 56"/>
              <a:gd name="T10" fmla="*/ 0 w 101"/>
              <a:gd name="T11" fmla="*/ 39914 h 56"/>
              <a:gd name="T12" fmla="*/ 34705 w 101"/>
              <a:gd name="T13" fmla="*/ 53635 h 56"/>
              <a:gd name="T14" fmla="*/ 66518 w 101"/>
              <a:gd name="T15" fmla="*/ 53635 h 56"/>
              <a:gd name="T16" fmla="*/ 99777 w 101"/>
              <a:gd name="T17" fmla="*/ 53635 h 56"/>
              <a:gd name="T18" fmla="*/ 115683 w 101"/>
              <a:gd name="T19" fmla="*/ 26194 h 56"/>
              <a:gd name="T20" fmla="*/ 131590 w 101"/>
              <a:gd name="T21" fmla="*/ 13721 h 56"/>
              <a:gd name="T22" fmla="*/ 115683 w 101"/>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56"/>
              <a:gd name="T38" fmla="*/ 101 w 101"/>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56">
                <a:moveTo>
                  <a:pt x="88" y="0"/>
                </a:moveTo>
                <a:lnTo>
                  <a:pt x="76" y="0"/>
                </a:lnTo>
                <a:lnTo>
                  <a:pt x="50" y="0"/>
                </a:lnTo>
                <a:lnTo>
                  <a:pt x="38" y="14"/>
                </a:lnTo>
                <a:lnTo>
                  <a:pt x="13" y="0"/>
                </a:lnTo>
                <a:lnTo>
                  <a:pt x="0" y="41"/>
                </a:lnTo>
                <a:lnTo>
                  <a:pt x="26" y="55"/>
                </a:lnTo>
                <a:lnTo>
                  <a:pt x="50" y="55"/>
                </a:lnTo>
                <a:lnTo>
                  <a:pt x="76" y="55"/>
                </a:lnTo>
                <a:lnTo>
                  <a:pt x="88" y="27"/>
                </a:lnTo>
                <a:lnTo>
                  <a:pt x="100" y="14"/>
                </a:lnTo>
                <a:lnTo>
                  <a:pt x="88"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6" name="Freeform 139" descr="Light downward diagonal"/>
          <p:cNvSpPr>
            <a:spLocks/>
          </p:cNvSpPr>
          <p:nvPr/>
        </p:nvSpPr>
        <p:spPr bwMode="auto">
          <a:xfrm>
            <a:off x="4591050" y="2293026"/>
            <a:ext cx="165100" cy="125412"/>
          </a:xfrm>
          <a:custGeom>
            <a:avLst/>
            <a:gdLst>
              <a:gd name="T0" fmla="*/ 0 w 116"/>
              <a:gd name="T1" fmla="*/ 0 h 99"/>
              <a:gd name="T2" fmla="*/ 0 w 116"/>
              <a:gd name="T3" fmla="*/ 13935 h 99"/>
              <a:gd name="T4" fmla="*/ 17079 w 116"/>
              <a:gd name="T5" fmla="*/ 13935 h 99"/>
              <a:gd name="T6" fmla="*/ 17079 w 116"/>
              <a:gd name="T7" fmla="*/ 27870 h 99"/>
              <a:gd name="T8" fmla="*/ 17079 w 116"/>
              <a:gd name="T9" fmla="*/ 43071 h 99"/>
              <a:gd name="T10" fmla="*/ 32735 w 116"/>
              <a:gd name="T11" fmla="*/ 57006 h 99"/>
              <a:gd name="T12" fmla="*/ 48391 w 116"/>
              <a:gd name="T13" fmla="*/ 98810 h 99"/>
              <a:gd name="T14" fmla="*/ 81127 w 116"/>
              <a:gd name="T15" fmla="*/ 84875 h 99"/>
              <a:gd name="T16" fmla="*/ 98206 w 116"/>
              <a:gd name="T17" fmla="*/ 72207 h 99"/>
              <a:gd name="T18" fmla="*/ 113862 w 116"/>
              <a:gd name="T19" fmla="*/ 43071 h 99"/>
              <a:gd name="T20" fmla="*/ 146597 w 116"/>
              <a:gd name="T21" fmla="*/ 27870 h 99"/>
              <a:gd name="T22" fmla="*/ 113862 w 116"/>
              <a:gd name="T23" fmla="*/ 13935 h 99"/>
              <a:gd name="T24" fmla="*/ 65471 w 116"/>
              <a:gd name="T25" fmla="*/ 13935 h 99"/>
              <a:gd name="T26" fmla="*/ 17079 w 116"/>
              <a:gd name="T27" fmla="*/ 13935 h 99"/>
              <a:gd name="T28" fmla="*/ 0 w 116"/>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99"/>
              <a:gd name="T47" fmla="*/ 116 w 116"/>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99">
                <a:moveTo>
                  <a:pt x="0" y="0"/>
                </a:moveTo>
                <a:lnTo>
                  <a:pt x="0" y="14"/>
                </a:lnTo>
                <a:lnTo>
                  <a:pt x="13" y="14"/>
                </a:lnTo>
                <a:lnTo>
                  <a:pt x="13" y="27"/>
                </a:lnTo>
                <a:lnTo>
                  <a:pt x="13" y="42"/>
                </a:lnTo>
                <a:lnTo>
                  <a:pt x="26" y="56"/>
                </a:lnTo>
                <a:lnTo>
                  <a:pt x="38" y="98"/>
                </a:lnTo>
                <a:lnTo>
                  <a:pt x="64" y="84"/>
                </a:lnTo>
                <a:lnTo>
                  <a:pt x="77" y="71"/>
                </a:lnTo>
                <a:lnTo>
                  <a:pt x="89" y="42"/>
                </a:lnTo>
                <a:lnTo>
                  <a:pt x="115" y="27"/>
                </a:lnTo>
                <a:lnTo>
                  <a:pt x="89" y="14"/>
                </a:lnTo>
                <a:lnTo>
                  <a:pt x="51" y="14"/>
                </a:lnTo>
                <a:lnTo>
                  <a:pt x="13" y="14"/>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7" name="Freeform 140" descr="Light downward diagonal"/>
          <p:cNvSpPr>
            <a:spLocks/>
          </p:cNvSpPr>
          <p:nvPr/>
        </p:nvSpPr>
        <p:spPr bwMode="auto">
          <a:xfrm>
            <a:off x="4625975" y="2313663"/>
            <a:ext cx="207963" cy="192088"/>
          </a:xfrm>
          <a:custGeom>
            <a:avLst/>
            <a:gdLst>
              <a:gd name="T0" fmla="*/ 156341 w 141"/>
              <a:gd name="T1" fmla="*/ 0 h 152"/>
              <a:gd name="T2" fmla="*/ 174040 w 141"/>
              <a:gd name="T3" fmla="*/ 26538 h 152"/>
              <a:gd name="T4" fmla="*/ 174040 w 141"/>
              <a:gd name="T5" fmla="*/ 41703 h 152"/>
              <a:gd name="T6" fmla="*/ 191739 w 141"/>
              <a:gd name="T7" fmla="*/ 55604 h 152"/>
              <a:gd name="T8" fmla="*/ 191739 w 141"/>
              <a:gd name="T9" fmla="*/ 68242 h 152"/>
              <a:gd name="T10" fmla="*/ 191739 w 141"/>
              <a:gd name="T11" fmla="*/ 82143 h 152"/>
              <a:gd name="T12" fmla="*/ 174040 w 141"/>
              <a:gd name="T13" fmla="*/ 82143 h 152"/>
              <a:gd name="T14" fmla="*/ 174040 w 141"/>
              <a:gd name="T15" fmla="*/ 123846 h 152"/>
              <a:gd name="T16" fmla="*/ 140117 w 141"/>
              <a:gd name="T17" fmla="*/ 123846 h 152"/>
              <a:gd name="T18" fmla="*/ 104719 w 141"/>
              <a:gd name="T19" fmla="*/ 137747 h 152"/>
              <a:gd name="T20" fmla="*/ 104719 w 141"/>
              <a:gd name="T21" fmla="*/ 151648 h 152"/>
              <a:gd name="T22" fmla="*/ 51622 w 141"/>
              <a:gd name="T23" fmla="*/ 137747 h 152"/>
              <a:gd name="T24" fmla="*/ 33923 w 141"/>
              <a:gd name="T25" fmla="*/ 137747 h 152"/>
              <a:gd name="T26" fmla="*/ 16224 w 141"/>
              <a:gd name="T27" fmla="*/ 111209 h 152"/>
              <a:gd name="T28" fmla="*/ 16224 w 141"/>
              <a:gd name="T29" fmla="*/ 82143 h 152"/>
              <a:gd name="T30" fmla="*/ 0 w 141"/>
              <a:gd name="T31" fmla="*/ 41703 h 152"/>
              <a:gd name="T32" fmla="*/ 16224 w 141"/>
              <a:gd name="T33" fmla="*/ 82143 h 152"/>
              <a:gd name="T34" fmla="*/ 51622 w 141"/>
              <a:gd name="T35" fmla="*/ 68242 h 152"/>
              <a:gd name="T36" fmla="*/ 69321 w 141"/>
              <a:gd name="T37" fmla="*/ 55604 h 152"/>
              <a:gd name="T38" fmla="*/ 87020 w 141"/>
              <a:gd name="T39" fmla="*/ 26538 h 152"/>
              <a:gd name="T40" fmla="*/ 122418 w 141"/>
              <a:gd name="T41" fmla="*/ 12637 h 152"/>
              <a:gd name="T42" fmla="*/ 156341 w 141"/>
              <a:gd name="T43" fmla="*/ 0 h 1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1"/>
              <a:gd name="T67" fmla="*/ 0 h 152"/>
              <a:gd name="T68" fmla="*/ 141 w 141"/>
              <a:gd name="T69" fmla="*/ 152 h 1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1" h="152">
                <a:moveTo>
                  <a:pt x="114" y="0"/>
                </a:moveTo>
                <a:lnTo>
                  <a:pt x="127" y="27"/>
                </a:lnTo>
                <a:lnTo>
                  <a:pt x="127" y="41"/>
                </a:lnTo>
                <a:lnTo>
                  <a:pt x="140" y="55"/>
                </a:lnTo>
                <a:lnTo>
                  <a:pt x="140" y="68"/>
                </a:lnTo>
                <a:lnTo>
                  <a:pt x="140" y="82"/>
                </a:lnTo>
                <a:lnTo>
                  <a:pt x="127" y="82"/>
                </a:lnTo>
                <a:lnTo>
                  <a:pt x="127" y="123"/>
                </a:lnTo>
                <a:lnTo>
                  <a:pt x="102" y="123"/>
                </a:lnTo>
                <a:lnTo>
                  <a:pt x="76" y="137"/>
                </a:lnTo>
                <a:lnTo>
                  <a:pt x="76" y="151"/>
                </a:lnTo>
                <a:lnTo>
                  <a:pt x="38" y="137"/>
                </a:lnTo>
                <a:lnTo>
                  <a:pt x="25" y="137"/>
                </a:lnTo>
                <a:lnTo>
                  <a:pt x="12" y="110"/>
                </a:lnTo>
                <a:lnTo>
                  <a:pt x="12" y="82"/>
                </a:lnTo>
                <a:lnTo>
                  <a:pt x="0" y="41"/>
                </a:lnTo>
                <a:lnTo>
                  <a:pt x="12" y="82"/>
                </a:lnTo>
                <a:lnTo>
                  <a:pt x="38" y="68"/>
                </a:lnTo>
                <a:lnTo>
                  <a:pt x="51" y="55"/>
                </a:lnTo>
                <a:lnTo>
                  <a:pt x="63" y="27"/>
                </a:lnTo>
                <a:lnTo>
                  <a:pt x="89" y="13"/>
                </a:lnTo>
                <a:lnTo>
                  <a:pt x="114"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8" name="Freeform 141" descr="Light downward diagonal"/>
          <p:cNvSpPr>
            <a:spLocks/>
          </p:cNvSpPr>
          <p:nvPr/>
        </p:nvSpPr>
        <p:spPr bwMode="auto">
          <a:xfrm>
            <a:off x="4625975" y="2434313"/>
            <a:ext cx="395288" cy="244475"/>
          </a:xfrm>
          <a:custGeom>
            <a:avLst/>
            <a:gdLst>
              <a:gd name="T0" fmla="*/ 102863 w 269"/>
              <a:gd name="T1" fmla="*/ 112051 h 192"/>
              <a:gd name="T2" fmla="*/ 102863 w 269"/>
              <a:gd name="T3" fmla="*/ 98045 h 192"/>
              <a:gd name="T4" fmla="*/ 120497 w 269"/>
              <a:gd name="T5" fmla="*/ 82765 h 192"/>
              <a:gd name="T6" fmla="*/ 138130 w 269"/>
              <a:gd name="T7" fmla="*/ 82765 h 192"/>
              <a:gd name="T8" fmla="*/ 155764 w 269"/>
              <a:gd name="T9" fmla="*/ 98045 h 192"/>
              <a:gd name="T10" fmla="*/ 155764 w 269"/>
              <a:gd name="T11" fmla="*/ 126057 h 192"/>
              <a:gd name="T12" fmla="*/ 173398 w 269"/>
              <a:gd name="T13" fmla="*/ 138790 h 192"/>
              <a:gd name="T14" fmla="*/ 155764 w 269"/>
              <a:gd name="T15" fmla="*/ 168077 h 192"/>
              <a:gd name="T16" fmla="*/ 138130 w 269"/>
              <a:gd name="T17" fmla="*/ 168077 h 192"/>
              <a:gd name="T18" fmla="*/ 173398 w 269"/>
              <a:gd name="T19" fmla="*/ 182083 h 192"/>
              <a:gd name="T20" fmla="*/ 173398 w 269"/>
              <a:gd name="T21" fmla="*/ 152797 h 192"/>
              <a:gd name="T22" fmla="*/ 226299 w 269"/>
              <a:gd name="T23" fmla="*/ 152797 h 192"/>
              <a:gd name="T24" fmla="*/ 243932 w 269"/>
              <a:gd name="T25" fmla="*/ 194816 h 192"/>
              <a:gd name="T26" fmla="*/ 312998 w 269"/>
              <a:gd name="T27" fmla="*/ 168077 h 192"/>
              <a:gd name="T28" fmla="*/ 261566 w 269"/>
              <a:gd name="T29" fmla="*/ 152797 h 192"/>
              <a:gd name="T30" fmla="*/ 312998 w 269"/>
              <a:gd name="T31" fmla="*/ 138790 h 192"/>
              <a:gd name="T32" fmla="*/ 348265 w 269"/>
              <a:gd name="T33" fmla="*/ 126057 h 192"/>
              <a:gd name="T34" fmla="*/ 364429 w 269"/>
              <a:gd name="T35" fmla="*/ 82765 h 192"/>
              <a:gd name="T36" fmla="*/ 348265 w 269"/>
              <a:gd name="T37" fmla="*/ 56026 h 192"/>
              <a:gd name="T38" fmla="*/ 330631 w 269"/>
              <a:gd name="T39" fmla="*/ 70032 h 192"/>
              <a:gd name="T40" fmla="*/ 330631 w 269"/>
              <a:gd name="T41" fmla="*/ 56026 h 192"/>
              <a:gd name="T42" fmla="*/ 312998 w 269"/>
              <a:gd name="T43" fmla="*/ 42019 h 192"/>
              <a:gd name="T44" fmla="*/ 295364 w 269"/>
              <a:gd name="T45" fmla="*/ 42019 h 192"/>
              <a:gd name="T46" fmla="*/ 279200 w 269"/>
              <a:gd name="T47" fmla="*/ 42019 h 192"/>
              <a:gd name="T48" fmla="*/ 261566 w 269"/>
              <a:gd name="T49" fmla="*/ 28013 h 192"/>
              <a:gd name="T50" fmla="*/ 261566 w 269"/>
              <a:gd name="T51" fmla="*/ 14006 h 192"/>
              <a:gd name="T52" fmla="*/ 243932 w 269"/>
              <a:gd name="T53" fmla="*/ 0 h 192"/>
              <a:gd name="T54" fmla="*/ 226299 w 269"/>
              <a:gd name="T55" fmla="*/ 0 h 192"/>
              <a:gd name="T56" fmla="*/ 226299 w 269"/>
              <a:gd name="T57" fmla="*/ 14006 h 192"/>
              <a:gd name="T58" fmla="*/ 210135 w 269"/>
              <a:gd name="T59" fmla="*/ 14006 h 192"/>
              <a:gd name="T60" fmla="*/ 173398 w 269"/>
              <a:gd name="T61" fmla="*/ 28013 h 192"/>
              <a:gd name="T62" fmla="*/ 138130 w 269"/>
              <a:gd name="T63" fmla="*/ 28013 h 192"/>
              <a:gd name="T64" fmla="*/ 102863 w 269"/>
              <a:gd name="T65" fmla="*/ 42019 h 192"/>
              <a:gd name="T66" fmla="*/ 102863 w 269"/>
              <a:gd name="T67" fmla="*/ 56026 h 192"/>
              <a:gd name="T68" fmla="*/ 51432 w 269"/>
              <a:gd name="T69" fmla="*/ 42019 h 192"/>
              <a:gd name="T70" fmla="*/ 33798 w 269"/>
              <a:gd name="T71" fmla="*/ 42019 h 192"/>
              <a:gd name="T72" fmla="*/ 0 w 269"/>
              <a:gd name="T73" fmla="*/ 98045 h 192"/>
              <a:gd name="T74" fmla="*/ 0 w 269"/>
              <a:gd name="T75" fmla="*/ 112051 h 192"/>
              <a:gd name="T76" fmla="*/ 16164 w 269"/>
              <a:gd name="T77" fmla="*/ 126057 h 192"/>
              <a:gd name="T78" fmla="*/ 85229 w 269"/>
              <a:gd name="T79" fmla="*/ 126057 h 192"/>
              <a:gd name="T80" fmla="*/ 102863 w 269"/>
              <a:gd name="T81" fmla="*/ 112051 h 1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9"/>
              <a:gd name="T124" fmla="*/ 0 h 192"/>
              <a:gd name="T125" fmla="*/ 269 w 269"/>
              <a:gd name="T126" fmla="*/ 192 h 1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9" h="192">
                <a:moveTo>
                  <a:pt x="76" y="110"/>
                </a:moveTo>
                <a:lnTo>
                  <a:pt x="76" y="96"/>
                </a:lnTo>
                <a:lnTo>
                  <a:pt x="89" y="81"/>
                </a:lnTo>
                <a:lnTo>
                  <a:pt x="102" y="81"/>
                </a:lnTo>
                <a:lnTo>
                  <a:pt x="114" y="96"/>
                </a:lnTo>
                <a:lnTo>
                  <a:pt x="114" y="124"/>
                </a:lnTo>
                <a:lnTo>
                  <a:pt x="127" y="136"/>
                </a:lnTo>
                <a:lnTo>
                  <a:pt x="114" y="164"/>
                </a:lnTo>
                <a:lnTo>
                  <a:pt x="102" y="164"/>
                </a:lnTo>
                <a:lnTo>
                  <a:pt x="127" y="178"/>
                </a:lnTo>
                <a:lnTo>
                  <a:pt x="127" y="150"/>
                </a:lnTo>
                <a:lnTo>
                  <a:pt x="166" y="150"/>
                </a:lnTo>
                <a:lnTo>
                  <a:pt x="179" y="191"/>
                </a:lnTo>
                <a:lnTo>
                  <a:pt x="230" y="164"/>
                </a:lnTo>
                <a:lnTo>
                  <a:pt x="192" y="150"/>
                </a:lnTo>
                <a:lnTo>
                  <a:pt x="230" y="136"/>
                </a:lnTo>
                <a:lnTo>
                  <a:pt x="256" y="124"/>
                </a:lnTo>
                <a:lnTo>
                  <a:pt x="268" y="81"/>
                </a:lnTo>
                <a:lnTo>
                  <a:pt x="256" y="55"/>
                </a:lnTo>
                <a:lnTo>
                  <a:pt x="243" y="69"/>
                </a:lnTo>
                <a:lnTo>
                  <a:pt x="243" y="55"/>
                </a:lnTo>
                <a:lnTo>
                  <a:pt x="230" y="41"/>
                </a:lnTo>
                <a:lnTo>
                  <a:pt x="217" y="41"/>
                </a:lnTo>
                <a:lnTo>
                  <a:pt x="205" y="41"/>
                </a:lnTo>
                <a:lnTo>
                  <a:pt x="192" y="27"/>
                </a:lnTo>
                <a:lnTo>
                  <a:pt x="192" y="14"/>
                </a:lnTo>
                <a:lnTo>
                  <a:pt x="179" y="0"/>
                </a:lnTo>
                <a:lnTo>
                  <a:pt x="166" y="0"/>
                </a:lnTo>
                <a:lnTo>
                  <a:pt x="166" y="14"/>
                </a:lnTo>
                <a:lnTo>
                  <a:pt x="154" y="14"/>
                </a:lnTo>
                <a:lnTo>
                  <a:pt x="127" y="27"/>
                </a:lnTo>
                <a:lnTo>
                  <a:pt x="102" y="27"/>
                </a:lnTo>
                <a:lnTo>
                  <a:pt x="76" y="41"/>
                </a:lnTo>
                <a:lnTo>
                  <a:pt x="76" y="55"/>
                </a:lnTo>
                <a:lnTo>
                  <a:pt x="38" y="41"/>
                </a:lnTo>
                <a:lnTo>
                  <a:pt x="25" y="41"/>
                </a:lnTo>
                <a:lnTo>
                  <a:pt x="0" y="96"/>
                </a:lnTo>
                <a:lnTo>
                  <a:pt x="0" y="110"/>
                </a:lnTo>
                <a:lnTo>
                  <a:pt x="12" y="124"/>
                </a:lnTo>
                <a:lnTo>
                  <a:pt x="63" y="124"/>
                </a:lnTo>
                <a:lnTo>
                  <a:pt x="76" y="11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19" name="Freeform 142"/>
          <p:cNvSpPr>
            <a:spLocks/>
          </p:cNvSpPr>
          <p:nvPr/>
        </p:nvSpPr>
        <p:spPr bwMode="auto">
          <a:xfrm>
            <a:off x="4235450" y="2381926"/>
            <a:ext cx="223838" cy="227012"/>
          </a:xfrm>
          <a:custGeom>
            <a:avLst/>
            <a:gdLst>
              <a:gd name="T0" fmla="*/ 85756 w 154"/>
              <a:gd name="T1" fmla="*/ 180089 h 179"/>
              <a:gd name="T2" fmla="*/ 50872 w 154"/>
              <a:gd name="T3" fmla="*/ 167406 h 179"/>
              <a:gd name="T4" fmla="*/ 50872 w 154"/>
              <a:gd name="T5" fmla="*/ 138237 h 179"/>
              <a:gd name="T6" fmla="*/ 17442 w 154"/>
              <a:gd name="T7" fmla="*/ 124286 h 179"/>
              <a:gd name="T8" fmla="*/ 0 w 154"/>
              <a:gd name="T9" fmla="*/ 111604 h 179"/>
              <a:gd name="T10" fmla="*/ 17442 w 154"/>
              <a:gd name="T11" fmla="*/ 111604 h 179"/>
              <a:gd name="T12" fmla="*/ 17442 w 154"/>
              <a:gd name="T13" fmla="*/ 83703 h 179"/>
              <a:gd name="T14" fmla="*/ 33430 w 154"/>
              <a:gd name="T15" fmla="*/ 55802 h 179"/>
              <a:gd name="T16" fmla="*/ 33430 w 154"/>
              <a:gd name="T17" fmla="*/ 27901 h 179"/>
              <a:gd name="T18" fmla="*/ 68314 w 154"/>
              <a:gd name="T19" fmla="*/ 12682 h 179"/>
              <a:gd name="T20" fmla="*/ 68314 w 154"/>
              <a:gd name="T21" fmla="*/ 0 h 179"/>
              <a:gd name="T22" fmla="*/ 85756 w 154"/>
              <a:gd name="T23" fmla="*/ 0 h 179"/>
              <a:gd name="T24" fmla="*/ 117733 w 154"/>
              <a:gd name="T25" fmla="*/ 12682 h 179"/>
              <a:gd name="T26" fmla="*/ 152617 w 154"/>
              <a:gd name="T27" fmla="*/ 12682 h 179"/>
              <a:gd name="T28" fmla="*/ 186047 w 154"/>
              <a:gd name="T29" fmla="*/ 12682 h 179"/>
              <a:gd name="T30" fmla="*/ 186047 w 154"/>
              <a:gd name="T31" fmla="*/ 41852 h 179"/>
              <a:gd name="T32" fmla="*/ 203489 w 154"/>
              <a:gd name="T33" fmla="*/ 83703 h 179"/>
              <a:gd name="T34" fmla="*/ 168605 w 154"/>
              <a:gd name="T35" fmla="*/ 111604 h 179"/>
              <a:gd name="T36" fmla="*/ 152617 w 154"/>
              <a:gd name="T37" fmla="*/ 111604 h 179"/>
              <a:gd name="T38" fmla="*/ 168605 w 154"/>
              <a:gd name="T39" fmla="*/ 153456 h 179"/>
              <a:gd name="T40" fmla="*/ 168605 w 154"/>
              <a:gd name="T41" fmla="*/ 167406 h 179"/>
              <a:gd name="T42" fmla="*/ 117733 w 154"/>
              <a:gd name="T43" fmla="*/ 167406 h 179"/>
              <a:gd name="T44" fmla="*/ 85756 w 154"/>
              <a:gd name="T45" fmla="*/ 180089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79"/>
              <a:gd name="T71" fmla="*/ 154 w 154"/>
              <a:gd name="T72" fmla="*/ 179 h 1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79">
                <a:moveTo>
                  <a:pt x="64" y="178"/>
                </a:moveTo>
                <a:lnTo>
                  <a:pt x="38" y="165"/>
                </a:lnTo>
                <a:lnTo>
                  <a:pt x="38" y="137"/>
                </a:lnTo>
                <a:lnTo>
                  <a:pt x="13" y="123"/>
                </a:lnTo>
                <a:lnTo>
                  <a:pt x="0" y="110"/>
                </a:lnTo>
                <a:lnTo>
                  <a:pt x="13" y="110"/>
                </a:lnTo>
                <a:lnTo>
                  <a:pt x="13" y="82"/>
                </a:lnTo>
                <a:lnTo>
                  <a:pt x="25" y="55"/>
                </a:lnTo>
                <a:lnTo>
                  <a:pt x="25" y="27"/>
                </a:lnTo>
                <a:lnTo>
                  <a:pt x="51" y="13"/>
                </a:lnTo>
                <a:lnTo>
                  <a:pt x="51" y="0"/>
                </a:lnTo>
                <a:lnTo>
                  <a:pt x="64" y="0"/>
                </a:lnTo>
                <a:lnTo>
                  <a:pt x="89" y="13"/>
                </a:lnTo>
                <a:lnTo>
                  <a:pt x="115" y="13"/>
                </a:lnTo>
                <a:lnTo>
                  <a:pt x="140" y="13"/>
                </a:lnTo>
                <a:lnTo>
                  <a:pt x="140" y="41"/>
                </a:lnTo>
                <a:lnTo>
                  <a:pt x="153" y="82"/>
                </a:lnTo>
                <a:lnTo>
                  <a:pt x="127" y="110"/>
                </a:lnTo>
                <a:lnTo>
                  <a:pt x="115" y="110"/>
                </a:lnTo>
                <a:lnTo>
                  <a:pt x="127" y="151"/>
                </a:lnTo>
                <a:lnTo>
                  <a:pt x="127" y="165"/>
                </a:lnTo>
                <a:lnTo>
                  <a:pt x="89" y="165"/>
                </a:lnTo>
                <a:lnTo>
                  <a:pt x="64" y="17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0" name="Freeform 143" descr="Light downward diagonal"/>
          <p:cNvSpPr>
            <a:spLocks/>
          </p:cNvSpPr>
          <p:nvPr/>
        </p:nvSpPr>
        <p:spPr bwMode="auto">
          <a:xfrm>
            <a:off x="4398963" y="2486701"/>
            <a:ext cx="112712" cy="87312"/>
          </a:xfrm>
          <a:custGeom>
            <a:avLst/>
            <a:gdLst>
              <a:gd name="T0" fmla="*/ 71252 w 77"/>
              <a:gd name="T1" fmla="*/ 40493 h 69"/>
              <a:gd name="T2" fmla="*/ 105394 w 77"/>
              <a:gd name="T3" fmla="*/ 27839 h 69"/>
              <a:gd name="T4" fmla="*/ 53439 w 77"/>
              <a:gd name="T5" fmla="*/ 0 h 69"/>
              <a:gd name="T6" fmla="*/ 14844 w 77"/>
              <a:gd name="T7" fmla="*/ 27839 h 69"/>
              <a:gd name="T8" fmla="*/ 0 w 77"/>
              <a:gd name="T9" fmla="*/ 27839 h 69"/>
              <a:gd name="T10" fmla="*/ 14844 w 77"/>
              <a:gd name="T11" fmla="*/ 68332 h 69"/>
              <a:gd name="T12" fmla="*/ 53439 w 77"/>
              <a:gd name="T13" fmla="*/ 68332 h 69"/>
              <a:gd name="T14" fmla="*/ 71252 w 77"/>
              <a:gd name="T15" fmla="*/ 40493 h 69"/>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69"/>
              <a:gd name="T26" fmla="*/ 77 w 77"/>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69">
                <a:moveTo>
                  <a:pt x="51" y="40"/>
                </a:moveTo>
                <a:lnTo>
                  <a:pt x="76" y="28"/>
                </a:lnTo>
                <a:lnTo>
                  <a:pt x="38" y="0"/>
                </a:lnTo>
                <a:lnTo>
                  <a:pt x="11" y="28"/>
                </a:lnTo>
                <a:lnTo>
                  <a:pt x="0" y="28"/>
                </a:lnTo>
                <a:lnTo>
                  <a:pt x="11" y="68"/>
                </a:lnTo>
                <a:lnTo>
                  <a:pt x="38" y="68"/>
                </a:lnTo>
                <a:lnTo>
                  <a:pt x="51" y="4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1" name="Freeform 144"/>
          <p:cNvSpPr>
            <a:spLocks/>
          </p:cNvSpPr>
          <p:nvPr/>
        </p:nvSpPr>
        <p:spPr bwMode="auto">
          <a:xfrm>
            <a:off x="4591050" y="2293026"/>
            <a:ext cx="50800" cy="125412"/>
          </a:xfrm>
          <a:custGeom>
            <a:avLst/>
            <a:gdLst>
              <a:gd name="T0" fmla="*/ 0 w 38"/>
              <a:gd name="T1" fmla="*/ 0 h 99"/>
              <a:gd name="T2" fmla="*/ 0 w 38"/>
              <a:gd name="T3" fmla="*/ 13935 h 99"/>
              <a:gd name="T4" fmla="*/ 15165 w 38"/>
              <a:gd name="T5" fmla="*/ 13935 h 99"/>
              <a:gd name="T6" fmla="*/ 15165 w 38"/>
              <a:gd name="T7" fmla="*/ 27870 h 99"/>
              <a:gd name="T8" fmla="*/ 15165 w 38"/>
              <a:gd name="T9" fmla="*/ 43071 h 99"/>
              <a:gd name="T10" fmla="*/ 31709 w 38"/>
              <a:gd name="T11" fmla="*/ 57006 h 99"/>
              <a:gd name="T12" fmla="*/ 44116 w 38"/>
              <a:gd name="T13" fmla="*/ 98810 h 99"/>
              <a:gd name="T14" fmla="*/ 0 w 38"/>
              <a:gd name="T15" fmla="*/ 13935 h 99"/>
              <a:gd name="T16" fmla="*/ 0 w 38"/>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99"/>
              <a:gd name="T29" fmla="*/ 38 w 38"/>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99">
                <a:moveTo>
                  <a:pt x="0" y="0"/>
                </a:moveTo>
                <a:lnTo>
                  <a:pt x="0" y="14"/>
                </a:lnTo>
                <a:lnTo>
                  <a:pt x="13" y="14"/>
                </a:lnTo>
                <a:lnTo>
                  <a:pt x="13" y="27"/>
                </a:lnTo>
                <a:lnTo>
                  <a:pt x="13" y="42"/>
                </a:lnTo>
                <a:lnTo>
                  <a:pt x="26" y="56"/>
                </a:lnTo>
                <a:lnTo>
                  <a:pt x="37" y="98"/>
                </a:lnTo>
                <a:lnTo>
                  <a:pt x="0" y="14"/>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2" name="Line 145"/>
          <p:cNvSpPr>
            <a:spLocks noChangeShapeType="1"/>
          </p:cNvSpPr>
          <p:nvPr/>
        </p:nvSpPr>
        <p:spPr bwMode="auto">
          <a:xfrm>
            <a:off x="5000625" y="3008988"/>
            <a:ext cx="23813"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3" name="Line 146"/>
          <p:cNvSpPr>
            <a:spLocks noChangeShapeType="1"/>
          </p:cNvSpPr>
          <p:nvPr/>
        </p:nvSpPr>
        <p:spPr bwMode="auto">
          <a:xfrm>
            <a:off x="4978400" y="3110588"/>
            <a:ext cx="26988"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24" name="Freeform 147"/>
          <p:cNvSpPr>
            <a:spLocks/>
          </p:cNvSpPr>
          <p:nvPr/>
        </p:nvSpPr>
        <p:spPr bwMode="auto">
          <a:xfrm>
            <a:off x="4940300" y="2993113"/>
            <a:ext cx="61913" cy="119063"/>
          </a:xfrm>
          <a:custGeom>
            <a:avLst/>
            <a:gdLst>
              <a:gd name="T0" fmla="*/ 0 w 41"/>
              <a:gd name="T1" fmla="*/ 53892 h 95"/>
              <a:gd name="T2" fmla="*/ 36784 w 41"/>
              <a:gd name="T3" fmla="*/ 92744 h 95"/>
              <a:gd name="T4" fmla="*/ 36784 w 41"/>
              <a:gd name="T5" fmla="*/ 40105 h 95"/>
              <a:gd name="T6" fmla="*/ 36784 w 41"/>
              <a:gd name="T7" fmla="*/ 26319 h 95"/>
              <a:gd name="T8" fmla="*/ 54440 w 41"/>
              <a:gd name="T9" fmla="*/ 0 h 95"/>
              <a:gd name="T10" fmla="*/ 36784 w 41"/>
              <a:gd name="T11" fmla="*/ 0 h 95"/>
              <a:gd name="T12" fmla="*/ 0 w 41"/>
              <a:gd name="T13" fmla="*/ 53892 h 95"/>
              <a:gd name="T14" fmla="*/ 0 60000 65536"/>
              <a:gd name="T15" fmla="*/ 0 60000 65536"/>
              <a:gd name="T16" fmla="*/ 0 60000 65536"/>
              <a:gd name="T17" fmla="*/ 0 60000 65536"/>
              <a:gd name="T18" fmla="*/ 0 60000 65536"/>
              <a:gd name="T19" fmla="*/ 0 60000 65536"/>
              <a:gd name="T20" fmla="*/ 0 60000 65536"/>
              <a:gd name="T21" fmla="*/ 0 w 41"/>
              <a:gd name="T22" fmla="*/ 0 h 95"/>
              <a:gd name="T23" fmla="*/ 41 w 41"/>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95">
                <a:moveTo>
                  <a:pt x="0" y="54"/>
                </a:moveTo>
                <a:lnTo>
                  <a:pt x="27" y="94"/>
                </a:lnTo>
                <a:lnTo>
                  <a:pt x="27" y="40"/>
                </a:lnTo>
                <a:lnTo>
                  <a:pt x="27" y="26"/>
                </a:lnTo>
                <a:lnTo>
                  <a:pt x="40" y="0"/>
                </a:lnTo>
                <a:lnTo>
                  <a:pt x="27" y="0"/>
                </a:lnTo>
                <a:lnTo>
                  <a:pt x="0" y="5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5" name="Freeform 148" descr="Light downward diagonal"/>
          <p:cNvSpPr>
            <a:spLocks/>
          </p:cNvSpPr>
          <p:nvPr/>
        </p:nvSpPr>
        <p:spPr bwMode="auto">
          <a:xfrm>
            <a:off x="4978400" y="2956601"/>
            <a:ext cx="42863" cy="36512"/>
          </a:xfrm>
          <a:custGeom>
            <a:avLst/>
            <a:gdLst>
              <a:gd name="T0" fmla="*/ 0 w 27"/>
              <a:gd name="T1" fmla="*/ 26776 h 30"/>
              <a:gd name="T2" fmla="*/ 19873 w 27"/>
              <a:gd name="T3" fmla="*/ 26776 h 30"/>
              <a:gd name="T4" fmla="*/ 38218 w 27"/>
              <a:gd name="T5" fmla="*/ 14605 h 30"/>
              <a:gd name="T6" fmla="*/ 19873 w 27"/>
              <a:gd name="T7" fmla="*/ 0 h 30"/>
              <a:gd name="T8" fmla="*/ 0 w 27"/>
              <a:gd name="T9" fmla="*/ 26776 h 30"/>
              <a:gd name="T10" fmla="*/ 0 60000 65536"/>
              <a:gd name="T11" fmla="*/ 0 60000 65536"/>
              <a:gd name="T12" fmla="*/ 0 60000 65536"/>
              <a:gd name="T13" fmla="*/ 0 60000 65536"/>
              <a:gd name="T14" fmla="*/ 0 60000 65536"/>
              <a:gd name="T15" fmla="*/ 0 w 27"/>
              <a:gd name="T16" fmla="*/ 0 h 30"/>
              <a:gd name="T17" fmla="*/ 27 w 27"/>
              <a:gd name="T18" fmla="*/ 30 h 30"/>
            </a:gdLst>
            <a:ahLst/>
            <a:cxnLst>
              <a:cxn ang="T10">
                <a:pos x="T0" y="T1"/>
              </a:cxn>
              <a:cxn ang="T11">
                <a:pos x="T2" y="T3"/>
              </a:cxn>
              <a:cxn ang="T12">
                <a:pos x="T4" y="T5"/>
              </a:cxn>
              <a:cxn ang="T13">
                <a:pos x="T6" y="T7"/>
              </a:cxn>
              <a:cxn ang="T14">
                <a:pos x="T8" y="T9"/>
              </a:cxn>
            </a:cxnLst>
            <a:rect l="T15" t="T16" r="T17" b="T18"/>
            <a:pathLst>
              <a:path w="27" h="30">
                <a:moveTo>
                  <a:pt x="0" y="29"/>
                </a:moveTo>
                <a:lnTo>
                  <a:pt x="14" y="29"/>
                </a:lnTo>
                <a:lnTo>
                  <a:pt x="26" y="15"/>
                </a:lnTo>
                <a:lnTo>
                  <a:pt x="14" y="0"/>
                </a:lnTo>
                <a:lnTo>
                  <a:pt x="0" y="29"/>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26" name="Line 149"/>
          <p:cNvSpPr>
            <a:spLocks noChangeShapeType="1"/>
          </p:cNvSpPr>
          <p:nvPr/>
        </p:nvSpPr>
        <p:spPr bwMode="auto">
          <a:xfrm>
            <a:off x="4940300" y="3080426"/>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27" name="Line 150"/>
          <p:cNvSpPr>
            <a:spLocks noChangeShapeType="1"/>
          </p:cNvSpPr>
          <p:nvPr/>
        </p:nvSpPr>
        <p:spPr bwMode="auto">
          <a:xfrm>
            <a:off x="4940300" y="3080426"/>
            <a:ext cx="19050" cy="14287"/>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28" name="Line 151"/>
          <p:cNvSpPr>
            <a:spLocks noChangeShapeType="1"/>
          </p:cNvSpPr>
          <p:nvPr/>
        </p:nvSpPr>
        <p:spPr bwMode="auto">
          <a:xfrm>
            <a:off x="4959350" y="3094713"/>
            <a:ext cx="0" cy="15875"/>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29" name="Line 152"/>
          <p:cNvSpPr>
            <a:spLocks noChangeShapeType="1"/>
          </p:cNvSpPr>
          <p:nvPr/>
        </p:nvSpPr>
        <p:spPr bwMode="auto">
          <a:xfrm>
            <a:off x="4959350" y="3110588"/>
            <a:ext cx="26988"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30" name="Line 153"/>
          <p:cNvSpPr>
            <a:spLocks noChangeShapeType="1"/>
          </p:cNvSpPr>
          <p:nvPr/>
        </p:nvSpPr>
        <p:spPr bwMode="auto">
          <a:xfrm>
            <a:off x="4978400" y="3094713"/>
            <a:ext cx="26988"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31" name="Line 154"/>
          <p:cNvSpPr>
            <a:spLocks noChangeShapeType="1"/>
          </p:cNvSpPr>
          <p:nvPr/>
        </p:nvSpPr>
        <p:spPr bwMode="auto">
          <a:xfrm>
            <a:off x="4978400" y="3080426"/>
            <a:ext cx="26988"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32" name="Line 155"/>
          <p:cNvSpPr>
            <a:spLocks noChangeShapeType="1"/>
          </p:cNvSpPr>
          <p:nvPr/>
        </p:nvSpPr>
        <p:spPr bwMode="auto">
          <a:xfrm>
            <a:off x="4978400" y="3061376"/>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3" name="Line 156"/>
          <p:cNvSpPr>
            <a:spLocks noChangeShapeType="1"/>
          </p:cNvSpPr>
          <p:nvPr/>
        </p:nvSpPr>
        <p:spPr bwMode="auto">
          <a:xfrm>
            <a:off x="4978400" y="30439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4" name="Line 157"/>
          <p:cNvSpPr>
            <a:spLocks noChangeShapeType="1"/>
          </p:cNvSpPr>
          <p:nvPr/>
        </p:nvSpPr>
        <p:spPr bwMode="auto">
          <a:xfrm flipV="1">
            <a:off x="4978400" y="3023276"/>
            <a:ext cx="0" cy="20637"/>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5" name="Freeform 158"/>
          <p:cNvSpPr>
            <a:spLocks/>
          </p:cNvSpPr>
          <p:nvPr/>
        </p:nvSpPr>
        <p:spPr bwMode="auto">
          <a:xfrm>
            <a:off x="5186363" y="2801026"/>
            <a:ext cx="53975" cy="20637"/>
          </a:xfrm>
          <a:custGeom>
            <a:avLst/>
            <a:gdLst>
              <a:gd name="T0" fmla="*/ 0 w 38"/>
              <a:gd name="T1" fmla="*/ 0 h 17"/>
              <a:gd name="T2" fmla="*/ 17045 w 38"/>
              <a:gd name="T3" fmla="*/ 0 h 17"/>
              <a:gd name="T4" fmla="*/ 32669 w 38"/>
              <a:gd name="T5" fmla="*/ 0 h 17"/>
              <a:gd name="T6" fmla="*/ 46873 w 38"/>
              <a:gd name="T7" fmla="*/ 0 h 17"/>
              <a:gd name="T8" fmla="*/ 46873 w 38"/>
              <a:gd name="T9" fmla="*/ 14568 h 17"/>
              <a:gd name="T10" fmla="*/ 32669 w 38"/>
              <a:gd name="T11" fmla="*/ 14568 h 17"/>
              <a:gd name="T12" fmla="*/ 0 w 38"/>
              <a:gd name="T13" fmla="*/ 0 h 17"/>
              <a:gd name="T14" fmla="*/ 0 60000 65536"/>
              <a:gd name="T15" fmla="*/ 0 60000 65536"/>
              <a:gd name="T16" fmla="*/ 0 60000 65536"/>
              <a:gd name="T17" fmla="*/ 0 60000 65536"/>
              <a:gd name="T18" fmla="*/ 0 60000 65536"/>
              <a:gd name="T19" fmla="*/ 0 60000 65536"/>
              <a:gd name="T20" fmla="*/ 0 60000 65536"/>
              <a:gd name="T21" fmla="*/ 0 w 38"/>
              <a:gd name="T22" fmla="*/ 0 h 17"/>
              <a:gd name="T23" fmla="*/ 38 w 3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7">
                <a:moveTo>
                  <a:pt x="0" y="0"/>
                </a:moveTo>
                <a:lnTo>
                  <a:pt x="13" y="0"/>
                </a:lnTo>
                <a:lnTo>
                  <a:pt x="26" y="0"/>
                </a:lnTo>
                <a:lnTo>
                  <a:pt x="37" y="0"/>
                </a:lnTo>
                <a:lnTo>
                  <a:pt x="37" y="16"/>
                </a:lnTo>
                <a:lnTo>
                  <a:pt x="26" y="16"/>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36" name="Line 159"/>
          <p:cNvSpPr>
            <a:spLocks noChangeShapeType="1"/>
          </p:cNvSpPr>
          <p:nvPr/>
        </p:nvSpPr>
        <p:spPr bwMode="auto">
          <a:xfrm>
            <a:off x="4978400" y="30439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7" name="Freeform 160"/>
          <p:cNvSpPr>
            <a:spLocks/>
          </p:cNvSpPr>
          <p:nvPr/>
        </p:nvSpPr>
        <p:spPr bwMode="auto">
          <a:xfrm>
            <a:off x="5221288" y="3094713"/>
            <a:ext cx="95250" cy="38100"/>
          </a:xfrm>
          <a:custGeom>
            <a:avLst/>
            <a:gdLst>
              <a:gd name="T0" fmla="*/ 89389 w 65"/>
              <a:gd name="T1" fmla="*/ 15766 h 29"/>
              <a:gd name="T2" fmla="*/ 89389 w 65"/>
              <a:gd name="T3" fmla="*/ 30217 h 29"/>
              <a:gd name="T4" fmla="*/ 53633 w 65"/>
              <a:gd name="T5" fmla="*/ 30217 h 29"/>
              <a:gd name="T6" fmla="*/ 34266 w 65"/>
              <a:gd name="T7" fmla="*/ 15766 h 29"/>
              <a:gd name="T8" fmla="*/ 0 w 65"/>
              <a:gd name="T9" fmla="*/ 0 h 29"/>
              <a:gd name="T10" fmla="*/ 71511 w 65"/>
              <a:gd name="T11" fmla="*/ 0 h 29"/>
              <a:gd name="T12" fmla="*/ 89389 w 65"/>
              <a:gd name="T13" fmla="*/ 15766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64" y="14"/>
                </a:moveTo>
                <a:lnTo>
                  <a:pt x="64" y="28"/>
                </a:lnTo>
                <a:lnTo>
                  <a:pt x="38" y="28"/>
                </a:lnTo>
                <a:lnTo>
                  <a:pt x="25" y="14"/>
                </a:lnTo>
                <a:lnTo>
                  <a:pt x="0" y="0"/>
                </a:lnTo>
                <a:lnTo>
                  <a:pt x="51" y="0"/>
                </a:lnTo>
                <a:lnTo>
                  <a:pt x="64"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8" name="Freeform 161" descr="Light downward diagonal"/>
          <p:cNvSpPr>
            <a:spLocks/>
          </p:cNvSpPr>
          <p:nvPr/>
        </p:nvSpPr>
        <p:spPr bwMode="auto">
          <a:xfrm>
            <a:off x="4906963" y="2940726"/>
            <a:ext cx="34925" cy="20637"/>
          </a:xfrm>
          <a:custGeom>
            <a:avLst/>
            <a:gdLst>
              <a:gd name="T0" fmla="*/ 32131 w 25"/>
              <a:gd name="T1" fmla="*/ 0 h 17"/>
              <a:gd name="T2" fmla="*/ 0 w 25"/>
              <a:gd name="T3" fmla="*/ 0 h 17"/>
              <a:gd name="T4" fmla="*/ 0 w 25"/>
              <a:gd name="T5" fmla="*/ 14568 h 17"/>
              <a:gd name="T6" fmla="*/ 17526 w 25"/>
              <a:gd name="T7" fmla="*/ 14568 h 17"/>
              <a:gd name="T8" fmla="*/ 32131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13" y="16"/>
                </a:lnTo>
                <a:lnTo>
                  <a:pt x="24"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39" name="Freeform 162"/>
          <p:cNvSpPr>
            <a:spLocks/>
          </p:cNvSpPr>
          <p:nvPr/>
        </p:nvSpPr>
        <p:spPr bwMode="auto">
          <a:xfrm>
            <a:off x="4978400" y="2993113"/>
            <a:ext cx="28575" cy="52388"/>
          </a:xfrm>
          <a:custGeom>
            <a:avLst/>
            <a:gdLst>
              <a:gd name="T0" fmla="*/ 23989 w 18"/>
              <a:gd name="T1" fmla="*/ 0 h 42"/>
              <a:gd name="T2" fmla="*/ 0 w 18"/>
              <a:gd name="T3" fmla="*/ 39915 h 42"/>
              <a:gd name="T4" fmla="*/ 0 w 18"/>
              <a:gd name="T5" fmla="*/ 26194 h 42"/>
              <a:gd name="T6" fmla="*/ 23989 w 18"/>
              <a:gd name="T7" fmla="*/ 0 h 42"/>
              <a:gd name="T8" fmla="*/ 0 60000 65536"/>
              <a:gd name="T9" fmla="*/ 0 60000 65536"/>
              <a:gd name="T10" fmla="*/ 0 60000 65536"/>
              <a:gd name="T11" fmla="*/ 0 60000 65536"/>
              <a:gd name="T12" fmla="*/ 0 w 18"/>
              <a:gd name="T13" fmla="*/ 0 h 42"/>
              <a:gd name="T14" fmla="*/ 18 w 18"/>
              <a:gd name="T15" fmla="*/ 42 h 42"/>
            </a:gdLst>
            <a:ahLst/>
            <a:cxnLst>
              <a:cxn ang="T8">
                <a:pos x="T0" y="T1"/>
              </a:cxn>
              <a:cxn ang="T9">
                <a:pos x="T2" y="T3"/>
              </a:cxn>
              <a:cxn ang="T10">
                <a:pos x="T4" y="T5"/>
              </a:cxn>
              <a:cxn ang="T11">
                <a:pos x="T6" y="T7"/>
              </a:cxn>
            </a:cxnLst>
            <a:rect l="T12" t="T13" r="T14" b="T15"/>
            <a:pathLst>
              <a:path w="18" h="42">
                <a:moveTo>
                  <a:pt x="17" y="0"/>
                </a:moveTo>
                <a:lnTo>
                  <a:pt x="0" y="41"/>
                </a:lnTo>
                <a:lnTo>
                  <a:pt x="0" y="27"/>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0" name="Line 163"/>
          <p:cNvSpPr>
            <a:spLocks noChangeShapeType="1"/>
          </p:cNvSpPr>
          <p:nvPr/>
        </p:nvSpPr>
        <p:spPr bwMode="auto">
          <a:xfrm flipV="1">
            <a:off x="5000625" y="2993113"/>
            <a:ext cx="0" cy="15875"/>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1" name="Line 164"/>
          <p:cNvSpPr>
            <a:spLocks noChangeShapeType="1"/>
          </p:cNvSpPr>
          <p:nvPr/>
        </p:nvSpPr>
        <p:spPr bwMode="auto">
          <a:xfrm>
            <a:off x="4978400" y="29931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2" name="Line 165"/>
          <p:cNvSpPr>
            <a:spLocks noChangeShapeType="1"/>
          </p:cNvSpPr>
          <p:nvPr/>
        </p:nvSpPr>
        <p:spPr bwMode="auto">
          <a:xfrm>
            <a:off x="4978400" y="29931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3" name="Line 166"/>
          <p:cNvSpPr>
            <a:spLocks noChangeShapeType="1"/>
          </p:cNvSpPr>
          <p:nvPr/>
        </p:nvSpPr>
        <p:spPr bwMode="auto">
          <a:xfrm>
            <a:off x="4978400" y="3008988"/>
            <a:ext cx="0" cy="14288"/>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4" name="Line 167"/>
          <p:cNvSpPr>
            <a:spLocks noChangeShapeType="1"/>
          </p:cNvSpPr>
          <p:nvPr/>
        </p:nvSpPr>
        <p:spPr bwMode="auto">
          <a:xfrm>
            <a:off x="4978400" y="3023276"/>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5" name="Line 168"/>
          <p:cNvSpPr>
            <a:spLocks noChangeShapeType="1"/>
          </p:cNvSpPr>
          <p:nvPr/>
        </p:nvSpPr>
        <p:spPr bwMode="auto">
          <a:xfrm>
            <a:off x="4978400" y="30439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6" name="Line 169"/>
          <p:cNvSpPr>
            <a:spLocks noChangeShapeType="1"/>
          </p:cNvSpPr>
          <p:nvPr/>
        </p:nvSpPr>
        <p:spPr bwMode="auto">
          <a:xfrm>
            <a:off x="4978400" y="3043913"/>
            <a:ext cx="26988"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7" name="Freeform 170" descr="Light downward diagonal"/>
          <p:cNvSpPr>
            <a:spLocks/>
          </p:cNvSpPr>
          <p:nvPr/>
        </p:nvSpPr>
        <p:spPr bwMode="auto">
          <a:xfrm>
            <a:off x="5186363" y="2801026"/>
            <a:ext cx="504825" cy="401637"/>
          </a:xfrm>
          <a:custGeom>
            <a:avLst/>
            <a:gdLst>
              <a:gd name="T0" fmla="*/ 0 w 343"/>
              <a:gd name="T1" fmla="*/ 0 h 317"/>
              <a:gd name="T2" fmla="*/ 0 w 343"/>
              <a:gd name="T3" fmla="*/ 12670 h 317"/>
              <a:gd name="T4" fmla="*/ 17662 w 343"/>
              <a:gd name="T5" fmla="*/ 55748 h 317"/>
              <a:gd name="T6" fmla="*/ 17662 w 343"/>
              <a:gd name="T7" fmla="*/ 68418 h 317"/>
              <a:gd name="T8" fmla="*/ 51513 w 343"/>
              <a:gd name="T9" fmla="*/ 82355 h 317"/>
              <a:gd name="T10" fmla="*/ 51513 w 343"/>
              <a:gd name="T11" fmla="*/ 97559 h 317"/>
              <a:gd name="T12" fmla="*/ 51513 w 343"/>
              <a:gd name="T13" fmla="*/ 138103 h 317"/>
              <a:gd name="T14" fmla="*/ 104497 w 343"/>
              <a:gd name="T15" fmla="*/ 167244 h 317"/>
              <a:gd name="T16" fmla="*/ 138349 w 343"/>
              <a:gd name="T17" fmla="*/ 207787 h 317"/>
              <a:gd name="T18" fmla="*/ 173672 w 343"/>
              <a:gd name="T19" fmla="*/ 207787 h 317"/>
              <a:gd name="T20" fmla="*/ 207523 w 343"/>
              <a:gd name="T21" fmla="*/ 263535 h 317"/>
              <a:gd name="T22" fmla="*/ 276697 w 343"/>
              <a:gd name="T23" fmla="*/ 291409 h 317"/>
              <a:gd name="T24" fmla="*/ 312020 w 343"/>
              <a:gd name="T25" fmla="*/ 277472 h 317"/>
              <a:gd name="T26" fmla="*/ 328210 w 343"/>
              <a:gd name="T27" fmla="*/ 277472 h 317"/>
              <a:gd name="T28" fmla="*/ 345871 w 343"/>
              <a:gd name="T29" fmla="*/ 305346 h 317"/>
              <a:gd name="T30" fmla="*/ 432707 w 343"/>
              <a:gd name="T31" fmla="*/ 319283 h 317"/>
              <a:gd name="T32" fmla="*/ 450369 w 343"/>
              <a:gd name="T33" fmla="*/ 291409 h 317"/>
              <a:gd name="T34" fmla="*/ 466558 w 343"/>
              <a:gd name="T35" fmla="*/ 277472 h 317"/>
              <a:gd name="T36" fmla="*/ 450369 w 343"/>
              <a:gd name="T37" fmla="*/ 263535 h 317"/>
              <a:gd name="T38" fmla="*/ 432707 w 343"/>
              <a:gd name="T39" fmla="*/ 222991 h 317"/>
              <a:gd name="T40" fmla="*/ 415046 w 343"/>
              <a:gd name="T41" fmla="*/ 193851 h 317"/>
              <a:gd name="T42" fmla="*/ 432707 w 343"/>
              <a:gd name="T43" fmla="*/ 179914 h 317"/>
              <a:gd name="T44" fmla="*/ 432707 w 343"/>
              <a:gd name="T45" fmla="*/ 167244 h 317"/>
              <a:gd name="T46" fmla="*/ 397384 w 343"/>
              <a:gd name="T47" fmla="*/ 167244 h 317"/>
              <a:gd name="T48" fmla="*/ 397384 w 343"/>
              <a:gd name="T49" fmla="*/ 124166 h 317"/>
              <a:gd name="T50" fmla="*/ 382666 w 343"/>
              <a:gd name="T51" fmla="*/ 97559 h 317"/>
              <a:gd name="T52" fmla="*/ 397384 w 343"/>
              <a:gd name="T53" fmla="*/ 68418 h 317"/>
              <a:gd name="T54" fmla="*/ 382666 w 343"/>
              <a:gd name="T55" fmla="*/ 55748 h 317"/>
              <a:gd name="T56" fmla="*/ 259036 w 343"/>
              <a:gd name="T57" fmla="*/ 27874 h 317"/>
              <a:gd name="T58" fmla="*/ 242846 w 343"/>
              <a:gd name="T59" fmla="*/ 27874 h 317"/>
              <a:gd name="T60" fmla="*/ 242846 w 343"/>
              <a:gd name="T61" fmla="*/ 41811 h 317"/>
              <a:gd name="T62" fmla="*/ 225184 w 343"/>
              <a:gd name="T63" fmla="*/ 41811 h 317"/>
              <a:gd name="T64" fmla="*/ 225184 w 343"/>
              <a:gd name="T65" fmla="*/ 55748 h 317"/>
              <a:gd name="T66" fmla="*/ 189861 w 343"/>
              <a:gd name="T67" fmla="*/ 68418 h 317"/>
              <a:gd name="T68" fmla="*/ 156010 w 343"/>
              <a:gd name="T69" fmla="*/ 68418 h 317"/>
              <a:gd name="T70" fmla="*/ 120687 w 343"/>
              <a:gd name="T71" fmla="*/ 27874 h 317"/>
              <a:gd name="T72" fmla="*/ 86836 w 343"/>
              <a:gd name="T73" fmla="*/ 0 h 317"/>
              <a:gd name="T74" fmla="*/ 35323 w 343"/>
              <a:gd name="T75" fmla="*/ 12670 h 317"/>
              <a:gd name="T76" fmla="*/ 0 w 343"/>
              <a:gd name="T77" fmla="*/ 0 h 3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317"/>
              <a:gd name="T119" fmla="*/ 343 w 343"/>
              <a:gd name="T120" fmla="*/ 317 h 3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317">
                <a:moveTo>
                  <a:pt x="0" y="0"/>
                </a:moveTo>
                <a:lnTo>
                  <a:pt x="0" y="13"/>
                </a:lnTo>
                <a:lnTo>
                  <a:pt x="13" y="55"/>
                </a:lnTo>
                <a:lnTo>
                  <a:pt x="13" y="68"/>
                </a:lnTo>
                <a:lnTo>
                  <a:pt x="38" y="82"/>
                </a:lnTo>
                <a:lnTo>
                  <a:pt x="38" y="96"/>
                </a:lnTo>
                <a:lnTo>
                  <a:pt x="38" y="137"/>
                </a:lnTo>
                <a:lnTo>
                  <a:pt x="77" y="165"/>
                </a:lnTo>
                <a:lnTo>
                  <a:pt x="101" y="206"/>
                </a:lnTo>
                <a:lnTo>
                  <a:pt x="127" y="206"/>
                </a:lnTo>
                <a:lnTo>
                  <a:pt x="152" y="261"/>
                </a:lnTo>
                <a:lnTo>
                  <a:pt x="203" y="288"/>
                </a:lnTo>
                <a:lnTo>
                  <a:pt x="229" y="275"/>
                </a:lnTo>
                <a:lnTo>
                  <a:pt x="241" y="275"/>
                </a:lnTo>
                <a:lnTo>
                  <a:pt x="254" y="302"/>
                </a:lnTo>
                <a:lnTo>
                  <a:pt x="317" y="316"/>
                </a:lnTo>
                <a:lnTo>
                  <a:pt x="330" y="288"/>
                </a:lnTo>
                <a:lnTo>
                  <a:pt x="342" y="275"/>
                </a:lnTo>
                <a:lnTo>
                  <a:pt x="330" y="261"/>
                </a:lnTo>
                <a:lnTo>
                  <a:pt x="317" y="220"/>
                </a:lnTo>
                <a:lnTo>
                  <a:pt x="304" y="192"/>
                </a:lnTo>
                <a:lnTo>
                  <a:pt x="317" y="178"/>
                </a:lnTo>
                <a:lnTo>
                  <a:pt x="317" y="165"/>
                </a:lnTo>
                <a:lnTo>
                  <a:pt x="291" y="165"/>
                </a:lnTo>
                <a:lnTo>
                  <a:pt x="291" y="123"/>
                </a:lnTo>
                <a:lnTo>
                  <a:pt x="280" y="96"/>
                </a:lnTo>
                <a:lnTo>
                  <a:pt x="291" y="68"/>
                </a:lnTo>
                <a:lnTo>
                  <a:pt x="280" y="55"/>
                </a:lnTo>
                <a:lnTo>
                  <a:pt x="190" y="27"/>
                </a:lnTo>
                <a:lnTo>
                  <a:pt x="178" y="27"/>
                </a:lnTo>
                <a:lnTo>
                  <a:pt x="178" y="41"/>
                </a:lnTo>
                <a:lnTo>
                  <a:pt x="165" y="41"/>
                </a:lnTo>
                <a:lnTo>
                  <a:pt x="165" y="55"/>
                </a:lnTo>
                <a:lnTo>
                  <a:pt x="139" y="68"/>
                </a:lnTo>
                <a:lnTo>
                  <a:pt x="114" y="68"/>
                </a:lnTo>
                <a:lnTo>
                  <a:pt x="88" y="27"/>
                </a:lnTo>
                <a:lnTo>
                  <a:pt x="64" y="0"/>
                </a:lnTo>
                <a:lnTo>
                  <a:pt x="26" y="13"/>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8" name="Freeform 171"/>
          <p:cNvSpPr>
            <a:spLocks/>
          </p:cNvSpPr>
          <p:nvPr/>
        </p:nvSpPr>
        <p:spPr bwMode="auto">
          <a:xfrm>
            <a:off x="4978400" y="2869288"/>
            <a:ext cx="171450" cy="155575"/>
          </a:xfrm>
          <a:custGeom>
            <a:avLst/>
            <a:gdLst>
              <a:gd name="T0" fmla="*/ 17736 w 116"/>
              <a:gd name="T1" fmla="*/ 67036 h 123"/>
              <a:gd name="T2" fmla="*/ 33994 w 116"/>
              <a:gd name="T3" fmla="*/ 82214 h 123"/>
              <a:gd name="T4" fmla="*/ 17736 w 116"/>
              <a:gd name="T5" fmla="*/ 96128 h 123"/>
              <a:gd name="T6" fmla="*/ 0 w 116"/>
              <a:gd name="T7" fmla="*/ 122689 h 123"/>
              <a:gd name="T8" fmla="*/ 33994 w 116"/>
              <a:gd name="T9" fmla="*/ 122689 h 123"/>
              <a:gd name="T10" fmla="*/ 69467 w 116"/>
              <a:gd name="T11" fmla="*/ 96128 h 123"/>
              <a:gd name="T12" fmla="*/ 122675 w 116"/>
              <a:gd name="T13" fmla="*/ 67036 h 123"/>
              <a:gd name="T14" fmla="*/ 140412 w 116"/>
              <a:gd name="T15" fmla="*/ 27826 h 123"/>
              <a:gd name="T16" fmla="*/ 158148 w 116"/>
              <a:gd name="T17" fmla="*/ 12648 h 123"/>
              <a:gd name="T18" fmla="*/ 140412 w 116"/>
              <a:gd name="T19" fmla="*/ 0 h 123"/>
              <a:gd name="T20" fmla="*/ 33994 w 116"/>
              <a:gd name="T21" fmla="*/ 27826 h 123"/>
              <a:gd name="T22" fmla="*/ 17736 w 116"/>
              <a:gd name="T23" fmla="*/ 41740 h 123"/>
              <a:gd name="T24" fmla="*/ 0 w 116"/>
              <a:gd name="T25" fmla="*/ 41740 h 123"/>
              <a:gd name="T26" fmla="*/ 17736 w 116"/>
              <a:gd name="T27" fmla="*/ 67036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23"/>
              <a:gd name="T44" fmla="*/ 116 w 116"/>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123">
                <a:moveTo>
                  <a:pt x="13" y="67"/>
                </a:moveTo>
                <a:lnTo>
                  <a:pt x="25" y="81"/>
                </a:lnTo>
                <a:lnTo>
                  <a:pt x="13" y="95"/>
                </a:lnTo>
                <a:lnTo>
                  <a:pt x="0" y="122"/>
                </a:lnTo>
                <a:lnTo>
                  <a:pt x="25" y="122"/>
                </a:lnTo>
                <a:lnTo>
                  <a:pt x="51" y="95"/>
                </a:lnTo>
                <a:lnTo>
                  <a:pt x="89" y="67"/>
                </a:lnTo>
                <a:lnTo>
                  <a:pt x="102" y="27"/>
                </a:lnTo>
                <a:lnTo>
                  <a:pt x="115" y="13"/>
                </a:lnTo>
                <a:lnTo>
                  <a:pt x="102" y="0"/>
                </a:lnTo>
                <a:lnTo>
                  <a:pt x="25" y="27"/>
                </a:lnTo>
                <a:lnTo>
                  <a:pt x="13" y="41"/>
                </a:lnTo>
                <a:lnTo>
                  <a:pt x="0" y="41"/>
                </a:lnTo>
                <a:lnTo>
                  <a:pt x="13" y="67"/>
                </a:lnTo>
              </a:path>
            </a:pathLst>
          </a:custGeom>
          <a:solidFill>
            <a:schemeClr val="accent1">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49" name="Freeform 173" descr="Light downward diagonal"/>
          <p:cNvSpPr>
            <a:spLocks/>
          </p:cNvSpPr>
          <p:nvPr/>
        </p:nvSpPr>
        <p:spPr bwMode="auto">
          <a:xfrm>
            <a:off x="5446713" y="3204251"/>
            <a:ext cx="166687" cy="228600"/>
          </a:xfrm>
          <a:custGeom>
            <a:avLst/>
            <a:gdLst>
              <a:gd name="T0" fmla="*/ 83344 w 114"/>
              <a:gd name="T1" fmla="*/ 0 h 180"/>
              <a:gd name="T2" fmla="*/ 83344 w 114"/>
              <a:gd name="T3" fmla="*/ 13970 h 180"/>
              <a:gd name="T4" fmla="*/ 51176 w 114"/>
              <a:gd name="T5" fmla="*/ 55880 h 180"/>
              <a:gd name="T6" fmla="*/ 68722 w 114"/>
              <a:gd name="T7" fmla="*/ 69850 h 180"/>
              <a:gd name="T8" fmla="*/ 68722 w 114"/>
              <a:gd name="T9" fmla="*/ 97790 h 180"/>
              <a:gd name="T10" fmla="*/ 0 w 114"/>
              <a:gd name="T11" fmla="*/ 139700 h 180"/>
              <a:gd name="T12" fmla="*/ 33630 w 114"/>
              <a:gd name="T13" fmla="*/ 181610 h 180"/>
              <a:gd name="T14" fmla="*/ 68722 w 114"/>
              <a:gd name="T15" fmla="*/ 181610 h 180"/>
              <a:gd name="T16" fmla="*/ 68722 w 114"/>
              <a:gd name="T17" fmla="*/ 167640 h 180"/>
              <a:gd name="T18" fmla="*/ 83344 w 114"/>
              <a:gd name="T19" fmla="*/ 167640 h 180"/>
              <a:gd name="T20" fmla="*/ 118436 w 114"/>
              <a:gd name="T21" fmla="*/ 139700 h 180"/>
              <a:gd name="T22" fmla="*/ 135982 w 114"/>
              <a:gd name="T23" fmla="*/ 139700 h 180"/>
              <a:gd name="T24" fmla="*/ 135982 w 114"/>
              <a:gd name="T25" fmla="*/ 111760 h 180"/>
              <a:gd name="T26" fmla="*/ 152066 w 114"/>
              <a:gd name="T27" fmla="*/ 83820 h 180"/>
              <a:gd name="T28" fmla="*/ 152066 w 114"/>
              <a:gd name="T29" fmla="*/ 55880 h 180"/>
              <a:gd name="T30" fmla="*/ 135982 w 114"/>
              <a:gd name="T31" fmla="*/ 27940 h 180"/>
              <a:gd name="T32" fmla="*/ 118436 w 114"/>
              <a:gd name="T33" fmla="*/ 27940 h 180"/>
              <a:gd name="T34" fmla="*/ 83344 w 114"/>
              <a:gd name="T35" fmla="*/ 0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180"/>
              <a:gd name="T56" fmla="*/ 114 w 114"/>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180">
                <a:moveTo>
                  <a:pt x="62" y="0"/>
                </a:moveTo>
                <a:lnTo>
                  <a:pt x="62" y="14"/>
                </a:lnTo>
                <a:lnTo>
                  <a:pt x="38" y="55"/>
                </a:lnTo>
                <a:lnTo>
                  <a:pt x="51" y="69"/>
                </a:lnTo>
                <a:lnTo>
                  <a:pt x="51" y="96"/>
                </a:lnTo>
                <a:lnTo>
                  <a:pt x="0" y="137"/>
                </a:lnTo>
                <a:lnTo>
                  <a:pt x="25" y="179"/>
                </a:lnTo>
                <a:lnTo>
                  <a:pt x="51" y="179"/>
                </a:lnTo>
                <a:lnTo>
                  <a:pt x="51" y="165"/>
                </a:lnTo>
                <a:lnTo>
                  <a:pt x="62" y="165"/>
                </a:lnTo>
                <a:lnTo>
                  <a:pt x="88" y="137"/>
                </a:lnTo>
                <a:lnTo>
                  <a:pt x="101" y="137"/>
                </a:lnTo>
                <a:lnTo>
                  <a:pt x="101" y="110"/>
                </a:lnTo>
                <a:lnTo>
                  <a:pt x="113" y="82"/>
                </a:lnTo>
                <a:lnTo>
                  <a:pt x="113" y="55"/>
                </a:lnTo>
                <a:lnTo>
                  <a:pt x="101" y="27"/>
                </a:lnTo>
                <a:lnTo>
                  <a:pt x="88" y="27"/>
                </a:lnTo>
                <a:lnTo>
                  <a:pt x="62"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50" name="Line 174" descr="Light downward diagonal"/>
          <p:cNvSpPr>
            <a:spLocks noChangeShapeType="1"/>
          </p:cNvSpPr>
          <p:nvPr/>
        </p:nvSpPr>
        <p:spPr bwMode="auto">
          <a:xfrm>
            <a:off x="5895975" y="2851826"/>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51" name="Line 175" descr="Light downward diagonal"/>
          <p:cNvSpPr>
            <a:spLocks noChangeShapeType="1"/>
          </p:cNvSpPr>
          <p:nvPr/>
        </p:nvSpPr>
        <p:spPr bwMode="auto">
          <a:xfrm>
            <a:off x="5895975" y="2851826"/>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52" name="Freeform 176" descr="Dark downward diagonal"/>
          <p:cNvSpPr>
            <a:spLocks/>
          </p:cNvSpPr>
          <p:nvPr/>
        </p:nvSpPr>
        <p:spPr bwMode="auto">
          <a:xfrm>
            <a:off x="5129213" y="1438951"/>
            <a:ext cx="187325" cy="176212"/>
          </a:xfrm>
          <a:custGeom>
            <a:avLst/>
            <a:gdLst>
              <a:gd name="T0" fmla="*/ 33945 w 128"/>
              <a:gd name="T1" fmla="*/ 139449 h 139"/>
              <a:gd name="T2" fmla="*/ 33945 w 128"/>
              <a:gd name="T3" fmla="*/ 125504 h 139"/>
              <a:gd name="T4" fmla="*/ 69366 w 128"/>
              <a:gd name="T5" fmla="*/ 97614 h 139"/>
              <a:gd name="T6" fmla="*/ 157919 w 128"/>
              <a:gd name="T7" fmla="*/ 41835 h 139"/>
              <a:gd name="T8" fmla="*/ 174154 w 128"/>
              <a:gd name="T9" fmla="*/ 27890 h 139"/>
              <a:gd name="T10" fmla="*/ 157919 w 128"/>
              <a:gd name="T11" fmla="*/ 0 h 139"/>
              <a:gd name="T12" fmla="*/ 122498 w 128"/>
              <a:gd name="T13" fmla="*/ 13945 h 139"/>
              <a:gd name="T14" fmla="*/ 104788 w 128"/>
              <a:gd name="T15" fmla="*/ 27890 h 139"/>
              <a:gd name="T16" fmla="*/ 33945 w 128"/>
              <a:gd name="T17" fmla="*/ 55780 h 139"/>
              <a:gd name="T18" fmla="*/ 0 w 128"/>
              <a:gd name="T19" fmla="*/ 97614 h 139"/>
              <a:gd name="T20" fmla="*/ 0 w 128"/>
              <a:gd name="T21" fmla="*/ 139449 h 139"/>
              <a:gd name="T22" fmla="*/ 33945 w 128"/>
              <a:gd name="T23" fmla="*/ 139449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139"/>
              <a:gd name="T38" fmla="*/ 128 w 128"/>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139">
                <a:moveTo>
                  <a:pt x="25" y="138"/>
                </a:moveTo>
                <a:lnTo>
                  <a:pt x="25" y="124"/>
                </a:lnTo>
                <a:lnTo>
                  <a:pt x="51" y="96"/>
                </a:lnTo>
                <a:lnTo>
                  <a:pt x="115" y="41"/>
                </a:lnTo>
                <a:lnTo>
                  <a:pt x="127" y="28"/>
                </a:lnTo>
                <a:lnTo>
                  <a:pt x="115" y="0"/>
                </a:lnTo>
                <a:lnTo>
                  <a:pt x="89" y="14"/>
                </a:lnTo>
                <a:lnTo>
                  <a:pt x="76" y="28"/>
                </a:lnTo>
                <a:lnTo>
                  <a:pt x="25" y="55"/>
                </a:lnTo>
                <a:lnTo>
                  <a:pt x="0" y="96"/>
                </a:lnTo>
                <a:lnTo>
                  <a:pt x="0" y="138"/>
                </a:lnTo>
                <a:lnTo>
                  <a:pt x="25" y="13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3" name="Freeform 177" descr="Light downward diagonal"/>
          <p:cNvSpPr>
            <a:spLocks/>
          </p:cNvSpPr>
          <p:nvPr/>
        </p:nvSpPr>
        <p:spPr bwMode="auto">
          <a:xfrm>
            <a:off x="7277100" y="1996163"/>
            <a:ext cx="188913" cy="317500"/>
          </a:xfrm>
          <a:custGeom>
            <a:avLst/>
            <a:gdLst>
              <a:gd name="T0" fmla="*/ 0 w 130"/>
              <a:gd name="T1" fmla="*/ 0 h 251"/>
              <a:gd name="T2" fmla="*/ 34583 w 130"/>
              <a:gd name="T3" fmla="*/ 70837 h 251"/>
              <a:gd name="T4" fmla="*/ 48993 w 130"/>
              <a:gd name="T5" fmla="*/ 84751 h 251"/>
              <a:gd name="T6" fmla="*/ 85017 w 130"/>
              <a:gd name="T7" fmla="*/ 166972 h 251"/>
              <a:gd name="T8" fmla="*/ 102308 w 130"/>
              <a:gd name="T9" fmla="*/ 196066 h 251"/>
              <a:gd name="T10" fmla="*/ 118159 w 130"/>
              <a:gd name="T11" fmla="*/ 208715 h 251"/>
              <a:gd name="T12" fmla="*/ 134009 w 130"/>
              <a:gd name="T13" fmla="*/ 251723 h 251"/>
              <a:gd name="T14" fmla="*/ 151301 w 130"/>
              <a:gd name="T15" fmla="*/ 237809 h 251"/>
              <a:gd name="T16" fmla="*/ 168592 w 130"/>
              <a:gd name="T17" fmla="*/ 251723 h 251"/>
              <a:gd name="T18" fmla="*/ 168592 w 130"/>
              <a:gd name="T19" fmla="*/ 223894 h 251"/>
              <a:gd name="T20" fmla="*/ 134009 w 130"/>
              <a:gd name="T21" fmla="*/ 208715 h 251"/>
              <a:gd name="T22" fmla="*/ 118159 w 130"/>
              <a:gd name="T23" fmla="*/ 153058 h 251"/>
              <a:gd name="T24" fmla="*/ 151301 w 130"/>
              <a:gd name="T25" fmla="*/ 166972 h 251"/>
              <a:gd name="T26" fmla="*/ 118159 w 130"/>
              <a:gd name="T27" fmla="*/ 126494 h 251"/>
              <a:gd name="T28" fmla="*/ 66284 w 130"/>
              <a:gd name="T29" fmla="*/ 84751 h 251"/>
              <a:gd name="T30" fmla="*/ 0 w 130"/>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251"/>
              <a:gd name="T50" fmla="*/ 130 w 130"/>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251">
                <a:moveTo>
                  <a:pt x="0" y="0"/>
                </a:moveTo>
                <a:lnTo>
                  <a:pt x="26" y="70"/>
                </a:lnTo>
                <a:lnTo>
                  <a:pt x="38" y="84"/>
                </a:lnTo>
                <a:lnTo>
                  <a:pt x="65" y="166"/>
                </a:lnTo>
                <a:lnTo>
                  <a:pt x="78" y="195"/>
                </a:lnTo>
                <a:lnTo>
                  <a:pt x="90" y="207"/>
                </a:lnTo>
                <a:lnTo>
                  <a:pt x="103" y="250"/>
                </a:lnTo>
                <a:lnTo>
                  <a:pt x="116" y="236"/>
                </a:lnTo>
                <a:lnTo>
                  <a:pt x="129" y="250"/>
                </a:lnTo>
                <a:lnTo>
                  <a:pt x="129" y="222"/>
                </a:lnTo>
                <a:lnTo>
                  <a:pt x="103" y="207"/>
                </a:lnTo>
                <a:lnTo>
                  <a:pt x="90" y="152"/>
                </a:lnTo>
                <a:lnTo>
                  <a:pt x="116" y="166"/>
                </a:lnTo>
                <a:lnTo>
                  <a:pt x="90" y="125"/>
                </a:lnTo>
                <a:lnTo>
                  <a:pt x="51" y="84"/>
                </a:lnTo>
                <a:lnTo>
                  <a:pt x="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4" name="Freeform 178" descr="Dark downward diagonal"/>
          <p:cNvSpPr>
            <a:spLocks/>
          </p:cNvSpPr>
          <p:nvPr/>
        </p:nvSpPr>
        <p:spPr bwMode="auto">
          <a:xfrm>
            <a:off x="5091113" y="1650088"/>
            <a:ext cx="115887" cy="87313"/>
          </a:xfrm>
          <a:custGeom>
            <a:avLst/>
            <a:gdLst>
              <a:gd name="T0" fmla="*/ 54277 w 79"/>
              <a:gd name="T1" fmla="*/ 0 h 70"/>
              <a:gd name="T2" fmla="*/ 17603 w 79"/>
              <a:gd name="T3" fmla="*/ 0 h 70"/>
              <a:gd name="T4" fmla="*/ 0 w 79"/>
              <a:gd name="T5" fmla="*/ 27441 h 70"/>
              <a:gd name="T6" fmla="*/ 17603 w 79"/>
              <a:gd name="T7" fmla="*/ 53635 h 70"/>
              <a:gd name="T8" fmla="*/ 35206 w 79"/>
              <a:gd name="T9" fmla="*/ 53635 h 70"/>
              <a:gd name="T10" fmla="*/ 54277 w 79"/>
              <a:gd name="T11" fmla="*/ 67356 h 70"/>
              <a:gd name="T12" fmla="*/ 105619 w 79"/>
              <a:gd name="T13" fmla="*/ 67356 h 70"/>
              <a:gd name="T14" fmla="*/ 70413 w 79"/>
              <a:gd name="T15" fmla="*/ 39915 h 70"/>
              <a:gd name="T16" fmla="*/ 54277 w 79"/>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0"/>
              <a:gd name="T29" fmla="*/ 79 w 7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0">
                <a:moveTo>
                  <a:pt x="40" y="0"/>
                </a:moveTo>
                <a:lnTo>
                  <a:pt x="13" y="0"/>
                </a:lnTo>
                <a:lnTo>
                  <a:pt x="0" y="28"/>
                </a:lnTo>
                <a:lnTo>
                  <a:pt x="13" y="55"/>
                </a:lnTo>
                <a:lnTo>
                  <a:pt x="26" y="55"/>
                </a:lnTo>
                <a:lnTo>
                  <a:pt x="40" y="69"/>
                </a:lnTo>
                <a:lnTo>
                  <a:pt x="78" y="69"/>
                </a:lnTo>
                <a:lnTo>
                  <a:pt x="52" y="41"/>
                </a:lnTo>
                <a:lnTo>
                  <a:pt x="4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5" name="Freeform 179" descr="Light downward diagonal"/>
          <p:cNvSpPr>
            <a:spLocks/>
          </p:cNvSpPr>
          <p:nvPr/>
        </p:nvSpPr>
        <p:spPr bwMode="auto">
          <a:xfrm>
            <a:off x="5238750" y="2173963"/>
            <a:ext cx="896938" cy="541338"/>
          </a:xfrm>
          <a:custGeom>
            <a:avLst/>
            <a:gdLst>
              <a:gd name="T0" fmla="*/ 0 w 613"/>
              <a:gd name="T1" fmla="*/ 223651 h 426"/>
              <a:gd name="T2" fmla="*/ 52675 w 613"/>
              <a:gd name="T3" fmla="*/ 97847 h 426"/>
              <a:gd name="T4" fmla="*/ 121445 w 613"/>
              <a:gd name="T5" fmla="*/ 111826 h 426"/>
              <a:gd name="T6" fmla="*/ 172657 w 613"/>
              <a:gd name="T7" fmla="*/ 97847 h 426"/>
              <a:gd name="T8" fmla="*/ 223869 w 613"/>
              <a:gd name="T9" fmla="*/ 124533 h 426"/>
              <a:gd name="T10" fmla="*/ 258985 w 613"/>
              <a:gd name="T11" fmla="*/ 55913 h 426"/>
              <a:gd name="T12" fmla="*/ 343851 w 613"/>
              <a:gd name="T13" fmla="*/ 41935 h 426"/>
              <a:gd name="T14" fmla="*/ 412621 w 613"/>
              <a:gd name="T15" fmla="*/ 0 h 426"/>
              <a:gd name="T16" fmla="*/ 498949 w 613"/>
              <a:gd name="T17" fmla="*/ 12707 h 426"/>
              <a:gd name="T18" fmla="*/ 585278 w 613"/>
              <a:gd name="T19" fmla="*/ 41935 h 426"/>
              <a:gd name="T20" fmla="*/ 618931 w 613"/>
              <a:gd name="T21" fmla="*/ 83869 h 426"/>
              <a:gd name="T22" fmla="*/ 654048 w 613"/>
              <a:gd name="T23" fmla="*/ 97847 h 426"/>
              <a:gd name="T24" fmla="*/ 740376 w 613"/>
              <a:gd name="T25" fmla="*/ 153760 h 426"/>
              <a:gd name="T26" fmla="*/ 825242 w 613"/>
              <a:gd name="T27" fmla="*/ 208402 h 426"/>
              <a:gd name="T28" fmla="*/ 740376 w 613"/>
              <a:gd name="T29" fmla="*/ 264315 h 426"/>
              <a:gd name="T30" fmla="*/ 705259 w 613"/>
              <a:gd name="T31" fmla="*/ 320228 h 426"/>
              <a:gd name="T32" fmla="*/ 654048 w 613"/>
              <a:gd name="T33" fmla="*/ 348185 h 426"/>
              <a:gd name="T34" fmla="*/ 618931 w 613"/>
              <a:gd name="T35" fmla="*/ 334206 h 426"/>
              <a:gd name="T36" fmla="*/ 567719 w 613"/>
              <a:gd name="T37" fmla="*/ 362163 h 426"/>
              <a:gd name="T38" fmla="*/ 516507 w 613"/>
              <a:gd name="T39" fmla="*/ 376141 h 426"/>
              <a:gd name="T40" fmla="*/ 465296 w 613"/>
              <a:gd name="T41" fmla="*/ 376141 h 426"/>
              <a:gd name="T42" fmla="*/ 447737 w 613"/>
              <a:gd name="T43" fmla="*/ 390119 h 426"/>
              <a:gd name="T44" fmla="*/ 396526 w 613"/>
              <a:gd name="T45" fmla="*/ 390119 h 426"/>
              <a:gd name="T46" fmla="*/ 361409 w 613"/>
              <a:gd name="T47" fmla="*/ 376141 h 426"/>
              <a:gd name="T48" fmla="*/ 310197 w 613"/>
              <a:gd name="T49" fmla="*/ 362163 h 426"/>
              <a:gd name="T50" fmla="*/ 275080 w 613"/>
              <a:gd name="T51" fmla="*/ 348185 h 426"/>
              <a:gd name="T52" fmla="*/ 258985 w 613"/>
              <a:gd name="T53" fmla="*/ 320228 h 426"/>
              <a:gd name="T54" fmla="*/ 241427 w 613"/>
              <a:gd name="T55" fmla="*/ 348185 h 426"/>
              <a:gd name="T56" fmla="*/ 190215 w 613"/>
              <a:gd name="T57" fmla="*/ 362163 h 426"/>
              <a:gd name="T58" fmla="*/ 190215 w 613"/>
              <a:gd name="T59" fmla="*/ 432054 h 426"/>
              <a:gd name="T60" fmla="*/ 155099 w 613"/>
              <a:gd name="T61" fmla="*/ 418076 h 426"/>
              <a:gd name="T62" fmla="*/ 121445 w 613"/>
              <a:gd name="T63" fmla="*/ 418076 h 426"/>
              <a:gd name="T64" fmla="*/ 68770 w 613"/>
              <a:gd name="T65" fmla="*/ 404097 h 426"/>
              <a:gd name="T66" fmla="*/ 86328 w 613"/>
              <a:gd name="T67" fmla="*/ 376141 h 426"/>
              <a:gd name="T68" fmla="*/ 103887 w 613"/>
              <a:gd name="T69" fmla="*/ 362163 h 426"/>
              <a:gd name="T70" fmla="*/ 68770 w 613"/>
              <a:gd name="T71" fmla="*/ 320228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3"/>
              <a:gd name="T109" fmla="*/ 0 h 426"/>
              <a:gd name="T110" fmla="*/ 613 w 613"/>
              <a:gd name="T111" fmla="*/ 426 h 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3" h="426">
                <a:moveTo>
                  <a:pt x="39" y="315"/>
                </a:moveTo>
                <a:lnTo>
                  <a:pt x="0" y="220"/>
                </a:lnTo>
                <a:lnTo>
                  <a:pt x="13" y="151"/>
                </a:lnTo>
                <a:lnTo>
                  <a:pt x="39" y="96"/>
                </a:lnTo>
                <a:lnTo>
                  <a:pt x="64" y="96"/>
                </a:lnTo>
                <a:lnTo>
                  <a:pt x="90" y="110"/>
                </a:lnTo>
                <a:lnTo>
                  <a:pt x="90" y="96"/>
                </a:lnTo>
                <a:lnTo>
                  <a:pt x="128" y="96"/>
                </a:lnTo>
                <a:lnTo>
                  <a:pt x="141" y="122"/>
                </a:lnTo>
                <a:lnTo>
                  <a:pt x="166" y="122"/>
                </a:lnTo>
                <a:lnTo>
                  <a:pt x="166" y="55"/>
                </a:lnTo>
                <a:lnTo>
                  <a:pt x="192" y="55"/>
                </a:lnTo>
                <a:lnTo>
                  <a:pt x="230" y="55"/>
                </a:lnTo>
                <a:lnTo>
                  <a:pt x="255" y="41"/>
                </a:lnTo>
                <a:lnTo>
                  <a:pt x="281" y="13"/>
                </a:lnTo>
                <a:lnTo>
                  <a:pt x="306" y="0"/>
                </a:lnTo>
                <a:lnTo>
                  <a:pt x="357" y="0"/>
                </a:lnTo>
                <a:lnTo>
                  <a:pt x="370" y="13"/>
                </a:lnTo>
                <a:lnTo>
                  <a:pt x="396" y="13"/>
                </a:lnTo>
                <a:lnTo>
                  <a:pt x="434" y="41"/>
                </a:lnTo>
                <a:lnTo>
                  <a:pt x="447" y="55"/>
                </a:lnTo>
                <a:lnTo>
                  <a:pt x="459" y="82"/>
                </a:lnTo>
                <a:lnTo>
                  <a:pt x="485" y="68"/>
                </a:lnTo>
                <a:lnTo>
                  <a:pt x="485" y="96"/>
                </a:lnTo>
                <a:lnTo>
                  <a:pt x="536" y="110"/>
                </a:lnTo>
                <a:lnTo>
                  <a:pt x="549" y="151"/>
                </a:lnTo>
                <a:lnTo>
                  <a:pt x="587" y="177"/>
                </a:lnTo>
                <a:lnTo>
                  <a:pt x="612" y="205"/>
                </a:lnTo>
                <a:lnTo>
                  <a:pt x="600" y="260"/>
                </a:lnTo>
                <a:lnTo>
                  <a:pt x="549" y="260"/>
                </a:lnTo>
                <a:lnTo>
                  <a:pt x="549" y="301"/>
                </a:lnTo>
                <a:lnTo>
                  <a:pt x="523" y="315"/>
                </a:lnTo>
                <a:lnTo>
                  <a:pt x="536" y="342"/>
                </a:lnTo>
                <a:lnTo>
                  <a:pt x="485" y="342"/>
                </a:lnTo>
                <a:lnTo>
                  <a:pt x="472" y="329"/>
                </a:lnTo>
                <a:lnTo>
                  <a:pt x="459" y="329"/>
                </a:lnTo>
                <a:lnTo>
                  <a:pt x="447" y="342"/>
                </a:lnTo>
                <a:lnTo>
                  <a:pt x="421" y="356"/>
                </a:lnTo>
                <a:lnTo>
                  <a:pt x="408" y="370"/>
                </a:lnTo>
                <a:lnTo>
                  <a:pt x="383" y="370"/>
                </a:lnTo>
                <a:lnTo>
                  <a:pt x="370" y="370"/>
                </a:lnTo>
                <a:lnTo>
                  <a:pt x="345" y="370"/>
                </a:lnTo>
                <a:lnTo>
                  <a:pt x="332" y="370"/>
                </a:lnTo>
                <a:lnTo>
                  <a:pt x="332" y="384"/>
                </a:lnTo>
                <a:lnTo>
                  <a:pt x="306" y="384"/>
                </a:lnTo>
                <a:lnTo>
                  <a:pt x="294" y="384"/>
                </a:lnTo>
                <a:lnTo>
                  <a:pt x="268" y="384"/>
                </a:lnTo>
                <a:lnTo>
                  <a:pt x="268" y="370"/>
                </a:lnTo>
                <a:lnTo>
                  <a:pt x="243" y="356"/>
                </a:lnTo>
                <a:lnTo>
                  <a:pt x="230" y="356"/>
                </a:lnTo>
                <a:lnTo>
                  <a:pt x="217" y="356"/>
                </a:lnTo>
                <a:lnTo>
                  <a:pt x="204" y="342"/>
                </a:lnTo>
                <a:lnTo>
                  <a:pt x="204" y="329"/>
                </a:lnTo>
                <a:lnTo>
                  <a:pt x="192" y="315"/>
                </a:lnTo>
                <a:lnTo>
                  <a:pt x="179" y="329"/>
                </a:lnTo>
                <a:lnTo>
                  <a:pt x="179" y="342"/>
                </a:lnTo>
                <a:lnTo>
                  <a:pt x="153" y="342"/>
                </a:lnTo>
                <a:lnTo>
                  <a:pt x="141" y="356"/>
                </a:lnTo>
                <a:lnTo>
                  <a:pt x="141" y="411"/>
                </a:lnTo>
                <a:lnTo>
                  <a:pt x="141" y="425"/>
                </a:lnTo>
                <a:lnTo>
                  <a:pt x="128" y="411"/>
                </a:lnTo>
                <a:lnTo>
                  <a:pt x="115" y="411"/>
                </a:lnTo>
                <a:lnTo>
                  <a:pt x="102" y="411"/>
                </a:lnTo>
                <a:lnTo>
                  <a:pt x="90" y="411"/>
                </a:lnTo>
                <a:lnTo>
                  <a:pt x="90" y="425"/>
                </a:lnTo>
                <a:lnTo>
                  <a:pt x="51" y="397"/>
                </a:lnTo>
                <a:lnTo>
                  <a:pt x="39" y="370"/>
                </a:lnTo>
                <a:lnTo>
                  <a:pt x="64" y="370"/>
                </a:lnTo>
                <a:lnTo>
                  <a:pt x="64" y="356"/>
                </a:lnTo>
                <a:lnTo>
                  <a:pt x="77" y="356"/>
                </a:lnTo>
                <a:lnTo>
                  <a:pt x="77" y="315"/>
                </a:lnTo>
                <a:lnTo>
                  <a:pt x="51" y="315"/>
                </a:lnTo>
                <a:lnTo>
                  <a:pt x="39" y="315"/>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6" name="Freeform 180" descr="Dark downward diagonal"/>
          <p:cNvSpPr>
            <a:spLocks/>
          </p:cNvSpPr>
          <p:nvPr/>
        </p:nvSpPr>
        <p:spPr bwMode="auto">
          <a:xfrm>
            <a:off x="5238750" y="1718351"/>
            <a:ext cx="42863" cy="52387"/>
          </a:xfrm>
          <a:custGeom>
            <a:avLst/>
            <a:gdLst>
              <a:gd name="T0" fmla="*/ 0 w 28"/>
              <a:gd name="T1" fmla="*/ 0 h 41"/>
              <a:gd name="T2" fmla="*/ 0 w 28"/>
              <a:gd name="T3" fmla="*/ 29388 h 41"/>
              <a:gd name="T4" fmla="*/ 22225 w 28"/>
              <a:gd name="T5" fmla="*/ 40888 h 41"/>
              <a:gd name="T6" fmla="*/ 42863 w 28"/>
              <a:gd name="T7" fmla="*/ 29388 h 41"/>
              <a:gd name="T8" fmla="*/ 0 w 28"/>
              <a:gd name="T9" fmla="*/ 0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0" y="0"/>
                </a:moveTo>
                <a:lnTo>
                  <a:pt x="0" y="28"/>
                </a:lnTo>
                <a:lnTo>
                  <a:pt x="14" y="40"/>
                </a:lnTo>
                <a:lnTo>
                  <a:pt x="27"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7" name="Freeform 181" descr="Light downward diagonal"/>
          <p:cNvSpPr>
            <a:spLocks/>
          </p:cNvSpPr>
          <p:nvPr/>
        </p:nvSpPr>
        <p:spPr bwMode="auto">
          <a:xfrm>
            <a:off x="5857875" y="1161138"/>
            <a:ext cx="73025" cy="90488"/>
          </a:xfrm>
          <a:custGeom>
            <a:avLst/>
            <a:gdLst>
              <a:gd name="T0" fmla="*/ 0 w 52"/>
              <a:gd name="T1" fmla="*/ 14019 h 71"/>
              <a:gd name="T2" fmla="*/ 0 w 52"/>
              <a:gd name="T3" fmla="*/ 57352 h 71"/>
              <a:gd name="T4" fmla="*/ 16852 w 52"/>
              <a:gd name="T5" fmla="*/ 71371 h 71"/>
              <a:gd name="T6" fmla="*/ 63195 w 52"/>
              <a:gd name="T7" fmla="*/ 29313 h 71"/>
              <a:gd name="T8" fmla="*/ 47747 w 52"/>
              <a:gd name="T9" fmla="*/ 0 h 71"/>
              <a:gd name="T10" fmla="*/ 0 w 52"/>
              <a:gd name="T11" fmla="*/ 14019 h 71"/>
              <a:gd name="T12" fmla="*/ 0 60000 65536"/>
              <a:gd name="T13" fmla="*/ 0 60000 65536"/>
              <a:gd name="T14" fmla="*/ 0 60000 65536"/>
              <a:gd name="T15" fmla="*/ 0 60000 65536"/>
              <a:gd name="T16" fmla="*/ 0 60000 65536"/>
              <a:gd name="T17" fmla="*/ 0 60000 65536"/>
              <a:gd name="T18" fmla="*/ 0 w 52"/>
              <a:gd name="T19" fmla="*/ 0 h 71"/>
              <a:gd name="T20" fmla="*/ 52 w 5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2" h="71">
                <a:moveTo>
                  <a:pt x="0" y="14"/>
                </a:moveTo>
                <a:lnTo>
                  <a:pt x="0" y="56"/>
                </a:lnTo>
                <a:lnTo>
                  <a:pt x="13" y="70"/>
                </a:lnTo>
                <a:lnTo>
                  <a:pt x="51" y="29"/>
                </a:lnTo>
                <a:lnTo>
                  <a:pt x="38" y="0"/>
                </a:lnTo>
                <a:lnTo>
                  <a:pt x="0" y="14"/>
                </a:lnTo>
              </a:path>
            </a:pathLst>
          </a:cu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8" name="Freeform 182" descr="Light downward diagonal"/>
          <p:cNvSpPr>
            <a:spLocks/>
          </p:cNvSpPr>
          <p:nvPr/>
        </p:nvSpPr>
        <p:spPr bwMode="auto">
          <a:xfrm>
            <a:off x="5726113" y="1127801"/>
            <a:ext cx="115887" cy="123825"/>
          </a:xfrm>
          <a:custGeom>
            <a:avLst/>
            <a:gdLst>
              <a:gd name="T0" fmla="*/ 90709 w 79"/>
              <a:gd name="T1" fmla="*/ 41696 h 98"/>
              <a:gd name="T2" fmla="*/ 108553 w 79"/>
              <a:gd name="T3" fmla="*/ 41696 h 98"/>
              <a:gd name="T4" fmla="*/ 90709 w 79"/>
              <a:gd name="T5" fmla="*/ 83392 h 98"/>
              <a:gd name="T6" fmla="*/ 17844 w 79"/>
              <a:gd name="T7" fmla="*/ 97291 h 98"/>
              <a:gd name="T8" fmla="*/ 0 w 79"/>
              <a:gd name="T9" fmla="*/ 26534 h 98"/>
              <a:gd name="T10" fmla="*/ 17844 w 79"/>
              <a:gd name="T11" fmla="*/ 0 h 98"/>
              <a:gd name="T12" fmla="*/ 90709 w 79"/>
              <a:gd name="T13" fmla="*/ 41696 h 98"/>
              <a:gd name="T14" fmla="*/ 0 60000 65536"/>
              <a:gd name="T15" fmla="*/ 0 60000 65536"/>
              <a:gd name="T16" fmla="*/ 0 60000 65536"/>
              <a:gd name="T17" fmla="*/ 0 60000 65536"/>
              <a:gd name="T18" fmla="*/ 0 60000 65536"/>
              <a:gd name="T19" fmla="*/ 0 60000 65536"/>
              <a:gd name="T20" fmla="*/ 0 60000 65536"/>
              <a:gd name="T21" fmla="*/ 0 w 79"/>
              <a:gd name="T22" fmla="*/ 0 h 98"/>
              <a:gd name="T23" fmla="*/ 79 w 79"/>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98">
                <a:moveTo>
                  <a:pt x="65" y="41"/>
                </a:moveTo>
                <a:lnTo>
                  <a:pt x="78" y="41"/>
                </a:lnTo>
                <a:lnTo>
                  <a:pt x="65" y="83"/>
                </a:lnTo>
                <a:lnTo>
                  <a:pt x="13" y="97"/>
                </a:lnTo>
                <a:lnTo>
                  <a:pt x="0" y="27"/>
                </a:lnTo>
                <a:lnTo>
                  <a:pt x="13" y="0"/>
                </a:lnTo>
                <a:lnTo>
                  <a:pt x="65" y="41"/>
                </a:lnTo>
              </a:path>
            </a:pathLst>
          </a:cu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59" name="Freeform 183"/>
          <p:cNvSpPr>
            <a:spLocks/>
          </p:cNvSpPr>
          <p:nvPr/>
        </p:nvSpPr>
        <p:spPr bwMode="auto">
          <a:xfrm>
            <a:off x="5816600" y="2486701"/>
            <a:ext cx="133350" cy="52387"/>
          </a:xfrm>
          <a:custGeom>
            <a:avLst/>
            <a:gdLst>
              <a:gd name="T0" fmla="*/ 51288 w 91"/>
              <a:gd name="T1" fmla="*/ 39915 h 42"/>
              <a:gd name="T2" fmla="*/ 0 w 91"/>
              <a:gd name="T3" fmla="*/ 39915 h 42"/>
              <a:gd name="T4" fmla="*/ 0 w 91"/>
              <a:gd name="T5" fmla="*/ 13721 h 42"/>
              <a:gd name="T6" fmla="*/ 121627 w 91"/>
              <a:gd name="T7" fmla="*/ 0 h 42"/>
              <a:gd name="T8" fmla="*/ 121627 w 91"/>
              <a:gd name="T9" fmla="*/ 13721 h 42"/>
              <a:gd name="T10" fmla="*/ 51288 w 91"/>
              <a:gd name="T11" fmla="*/ 13721 h 42"/>
              <a:gd name="T12" fmla="*/ 51288 w 91"/>
              <a:gd name="T13" fmla="*/ 39915 h 42"/>
              <a:gd name="T14" fmla="*/ 0 60000 65536"/>
              <a:gd name="T15" fmla="*/ 0 60000 65536"/>
              <a:gd name="T16" fmla="*/ 0 60000 65536"/>
              <a:gd name="T17" fmla="*/ 0 60000 65536"/>
              <a:gd name="T18" fmla="*/ 0 60000 65536"/>
              <a:gd name="T19" fmla="*/ 0 60000 65536"/>
              <a:gd name="T20" fmla="*/ 0 60000 65536"/>
              <a:gd name="T21" fmla="*/ 0 w 91"/>
              <a:gd name="T22" fmla="*/ 0 h 42"/>
              <a:gd name="T23" fmla="*/ 91 w 9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42">
                <a:moveTo>
                  <a:pt x="38" y="41"/>
                </a:moveTo>
                <a:lnTo>
                  <a:pt x="0" y="41"/>
                </a:lnTo>
                <a:lnTo>
                  <a:pt x="0" y="14"/>
                </a:lnTo>
                <a:lnTo>
                  <a:pt x="90" y="0"/>
                </a:lnTo>
                <a:lnTo>
                  <a:pt x="90" y="14"/>
                </a:lnTo>
                <a:lnTo>
                  <a:pt x="38" y="14"/>
                </a:lnTo>
                <a:lnTo>
                  <a:pt x="38" y="41"/>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60" name="Line 184" descr="Light downward diagonal"/>
          <p:cNvSpPr>
            <a:spLocks noChangeShapeType="1"/>
          </p:cNvSpPr>
          <p:nvPr/>
        </p:nvSpPr>
        <p:spPr bwMode="auto">
          <a:xfrm>
            <a:off x="7223125" y="2661326"/>
            <a:ext cx="22225"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61" name="Line 185" descr="Light downward diagonal"/>
          <p:cNvSpPr>
            <a:spLocks noChangeShapeType="1"/>
          </p:cNvSpPr>
          <p:nvPr/>
        </p:nvSpPr>
        <p:spPr bwMode="auto">
          <a:xfrm>
            <a:off x="7223125" y="2661326"/>
            <a:ext cx="22225"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62" name="Line 186" descr="Light downward diagonal"/>
          <p:cNvSpPr>
            <a:spLocks noChangeShapeType="1"/>
          </p:cNvSpPr>
          <p:nvPr/>
        </p:nvSpPr>
        <p:spPr bwMode="auto">
          <a:xfrm flipV="1">
            <a:off x="7223125" y="2640688"/>
            <a:ext cx="0" cy="1905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63" name="Line 187" descr="Light downward diagonal"/>
          <p:cNvSpPr>
            <a:spLocks noChangeShapeType="1"/>
          </p:cNvSpPr>
          <p:nvPr/>
        </p:nvSpPr>
        <p:spPr bwMode="auto">
          <a:xfrm>
            <a:off x="7239000" y="2642276"/>
            <a:ext cx="23813"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64" name="Line 188" descr="Light downward diagonal"/>
          <p:cNvSpPr>
            <a:spLocks noChangeShapeType="1"/>
          </p:cNvSpPr>
          <p:nvPr/>
        </p:nvSpPr>
        <p:spPr bwMode="auto">
          <a:xfrm>
            <a:off x="7239000" y="2642276"/>
            <a:ext cx="23813"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65" name="Freeform 189"/>
          <p:cNvSpPr>
            <a:spLocks/>
          </p:cNvSpPr>
          <p:nvPr/>
        </p:nvSpPr>
        <p:spPr bwMode="auto">
          <a:xfrm>
            <a:off x="6450013" y="2121576"/>
            <a:ext cx="61912" cy="122237"/>
          </a:xfrm>
          <a:custGeom>
            <a:avLst/>
            <a:gdLst>
              <a:gd name="T0" fmla="*/ 40772 w 41"/>
              <a:gd name="T1" fmla="*/ 0 h 97"/>
              <a:gd name="T2" fmla="*/ 19631 w 41"/>
              <a:gd name="T3" fmla="*/ 54188 h 97"/>
              <a:gd name="T4" fmla="*/ 0 w 41"/>
              <a:gd name="T5" fmla="*/ 95774 h 97"/>
              <a:gd name="T6" fmla="*/ 40772 w 41"/>
              <a:gd name="T7" fmla="*/ 95774 h 97"/>
              <a:gd name="T8" fmla="*/ 57383 w 41"/>
              <a:gd name="T9" fmla="*/ 54188 h 97"/>
              <a:gd name="T10" fmla="*/ 40772 w 41"/>
              <a:gd name="T11" fmla="*/ 0 h 97"/>
              <a:gd name="T12" fmla="*/ 0 60000 65536"/>
              <a:gd name="T13" fmla="*/ 0 60000 65536"/>
              <a:gd name="T14" fmla="*/ 0 60000 65536"/>
              <a:gd name="T15" fmla="*/ 0 60000 65536"/>
              <a:gd name="T16" fmla="*/ 0 60000 65536"/>
              <a:gd name="T17" fmla="*/ 0 60000 65536"/>
              <a:gd name="T18" fmla="*/ 0 w 41"/>
              <a:gd name="T19" fmla="*/ 0 h 97"/>
              <a:gd name="T20" fmla="*/ 41 w 41"/>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41" h="97">
                <a:moveTo>
                  <a:pt x="28" y="0"/>
                </a:moveTo>
                <a:lnTo>
                  <a:pt x="14" y="54"/>
                </a:lnTo>
                <a:lnTo>
                  <a:pt x="0" y="96"/>
                </a:lnTo>
                <a:lnTo>
                  <a:pt x="28" y="96"/>
                </a:lnTo>
                <a:lnTo>
                  <a:pt x="40" y="54"/>
                </a:lnTo>
                <a:lnTo>
                  <a:pt x="28"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66" name="Line 190" descr="Light downward diagonal"/>
          <p:cNvSpPr>
            <a:spLocks noChangeShapeType="1"/>
          </p:cNvSpPr>
          <p:nvPr/>
        </p:nvSpPr>
        <p:spPr bwMode="auto">
          <a:xfrm>
            <a:off x="5930900" y="2816901"/>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67" name="Line 191" descr="Light downward diagonal"/>
          <p:cNvSpPr>
            <a:spLocks noChangeShapeType="1"/>
          </p:cNvSpPr>
          <p:nvPr/>
        </p:nvSpPr>
        <p:spPr bwMode="auto">
          <a:xfrm>
            <a:off x="5911850" y="2832776"/>
            <a:ext cx="22225"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68" name="Line 192" descr="Light downward diagonal"/>
          <p:cNvSpPr>
            <a:spLocks noChangeShapeType="1"/>
          </p:cNvSpPr>
          <p:nvPr/>
        </p:nvSpPr>
        <p:spPr bwMode="auto">
          <a:xfrm>
            <a:off x="5911850" y="2832776"/>
            <a:ext cx="22225"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69" name="Line 193" descr="Light downward diagonal"/>
          <p:cNvSpPr>
            <a:spLocks noChangeShapeType="1"/>
          </p:cNvSpPr>
          <p:nvPr/>
        </p:nvSpPr>
        <p:spPr bwMode="auto">
          <a:xfrm>
            <a:off x="5895975" y="2869288"/>
            <a:ext cx="15875"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0" name="Line 194" descr="Light downward diagonal"/>
          <p:cNvSpPr>
            <a:spLocks noChangeShapeType="1"/>
          </p:cNvSpPr>
          <p:nvPr/>
        </p:nvSpPr>
        <p:spPr bwMode="auto">
          <a:xfrm>
            <a:off x="5911850" y="2869288"/>
            <a:ext cx="0" cy="15875"/>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1" name="Line 195" descr="Light downward diagonal"/>
          <p:cNvSpPr>
            <a:spLocks noChangeShapeType="1"/>
          </p:cNvSpPr>
          <p:nvPr/>
        </p:nvSpPr>
        <p:spPr bwMode="auto">
          <a:xfrm>
            <a:off x="5913438" y="2880401"/>
            <a:ext cx="20637" cy="39687"/>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2" name="Line 196" descr="Light downward diagonal"/>
          <p:cNvSpPr>
            <a:spLocks noChangeShapeType="1"/>
          </p:cNvSpPr>
          <p:nvPr/>
        </p:nvSpPr>
        <p:spPr bwMode="auto">
          <a:xfrm>
            <a:off x="5930900" y="2940726"/>
            <a:ext cx="19050"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3" name="Line 197" descr="Light downward diagonal"/>
          <p:cNvSpPr>
            <a:spLocks noChangeShapeType="1"/>
          </p:cNvSpPr>
          <p:nvPr/>
        </p:nvSpPr>
        <p:spPr bwMode="auto">
          <a:xfrm>
            <a:off x="5949950" y="2940726"/>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4" name="Line 198" descr="Light downward diagonal"/>
          <p:cNvSpPr>
            <a:spLocks noChangeShapeType="1"/>
          </p:cNvSpPr>
          <p:nvPr/>
        </p:nvSpPr>
        <p:spPr bwMode="auto">
          <a:xfrm>
            <a:off x="5911850" y="2885163"/>
            <a:ext cx="19050"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5" name="Line 199" descr="Light downward diagonal"/>
          <p:cNvSpPr>
            <a:spLocks noChangeShapeType="1"/>
          </p:cNvSpPr>
          <p:nvPr/>
        </p:nvSpPr>
        <p:spPr bwMode="auto">
          <a:xfrm>
            <a:off x="5930900" y="2885163"/>
            <a:ext cx="19050"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6" name="Line 200" descr="Light downward diagonal"/>
          <p:cNvSpPr>
            <a:spLocks noChangeShapeType="1"/>
          </p:cNvSpPr>
          <p:nvPr/>
        </p:nvSpPr>
        <p:spPr bwMode="auto">
          <a:xfrm>
            <a:off x="5949950" y="2885163"/>
            <a:ext cx="23813"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277" name="Freeform 201" descr="Light downward diagonal"/>
          <p:cNvSpPr>
            <a:spLocks/>
          </p:cNvSpPr>
          <p:nvPr/>
        </p:nvSpPr>
        <p:spPr bwMode="auto">
          <a:xfrm>
            <a:off x="6586538" y="3270926"/>
            <a:ext cx="223837" cy="436562"/>
          </a:xfrm>
          <a:custGeom>
            <a:avLst/>
            <a:gdLst>
              <a:gd name="T0" fmla="*/ 52357 w 155"/>
              <a:gd name="T1" fmla="*/ 0 h 345"/>
              <a:gd name="T2" fmla="*/ 34905 w 155"/>
              <a:gd name="T3" fmla="*/ 27839 h 345"/>
              <a:gd name="T4" fmla="*/ 0 w 155"/>
              <a:gd name="T5" fmla="*/ 55678 h 345"/>
              <a:gd name="T6" fmla="*/ 34905 w 155"/>
              <a:gd name="T7" fmla="*/ 97436 h 345"/>
              <a:gd name="T8" fmla="*/ 34905 w 155"/>
              <a:gd name="T9" fmla="*/ 137929 h 345"/>
              <a:gd name="T10" fmla="*/ 68355 w 155"/>
              <a:gd name="T11" fmla="*/ 207526 h 345"/>
              <a:gd name="T12" fmla="*/ 52357 w 155"/>
              <a:gd name="T13" fmla="*/ 236630 h 345"/>
              <a:gd name="T14" fmla="*/ 52357 w 155"/>
              <a:gd name="T15" fmla="*/ 291042 h 345"/>
              <a:gd name="T16" fmla="*/ 85807 w 155"/>
              <a:gd name="T17" fmla="*/ 318881 h 345"/>
              <a:gd name="T18" fmla="*/ 120711 w 155"/>
              <a:gd name="T19" fmla="*/ 332800 h 345"/>
              <a:gd name="T20" fmla="*/ 136709 w 155"/>
              <a:gd name="T21" fmla="*/ 346720 h 345"/>
              <a:gd name="T22" fmla="*/ 136709 w 155"/>
              <a:gd name="T23" fmla="*/ 318881 h 345"/>
              <a:gd name="T24" fmla="*/ 103259 w 155"/>
              <a:gd name="T25" fmla="*/ 304961 h 345"/>
              <a:gd name="T26" fmla="*/ 103259 w 155"/>
              <a:gd name="T27" fmla="*/ 291042 h 345"/>
              <a:gd name="T28" fmla="*/ 68355 w 155"/>
              <a:gd name="T29" fmla="*/ 263203 h 345"/>
              <a:gd name="T30" fmla="*/ 68355 w 155"/>
              <a:gd name="T31" fmla="*/ 249284 h 345"/>
              <a:gd name="T32" fmla="*/ 85807 w 155"/>
              <a:gd name="T33" fmla="*/ 207526 h 345"/>
              <a:gd name="T34" fmla="*/ 85807 w 155"/>
              <a:gd name="T35" fmla="*/ 167033 h 345"/>
              <a:gd name="T36" fmla="*/ 103259 w 155"/>
              <a:gd name="T37" fmla="*/ 180952 h 345"/>
              <a:gd name="T38" fmla="*/ 154162 w 155"/>
              <a:gd name="T39" fmla="*/ 193606 h 345"/>
              <a:gd name="T40" fmla="*/ 136709 w 155"/>
              <a:gd name="T41" fmla="*/ 167033 h 345"/>
              <a:gd name="T42" fmla="*/ 154162 w 155"/>
              <a:gd name="T43" fmla="*/ 137929 h 345"/>
              <a:gd name="T44" fmla="*/ 189066 w 155"/>
              <a:gd name="T45" fmla="*/ 137929 h 345"/>
              <a:gd name="T46" fmla="*/ 205064 w 155"/>
              <a:gd name="T47" fmla="*/ 151848 h 345"/>
              <a:gd name="T48" fmla="*/ 205064 w 155"/>
              <a:gd name="T49" fmla="*/ 125275 h 345"/>
              <a:gd name="T50" fmla="*/ 189066 w 155"/>
              <a:gd name="T51" fmla="*/ 97436 h 345"/>
              <a:gd name="T52" fmla="*/ 171614 w 155"/>
              <a:gd name="T53" fmla="*/ 69597 h 345"/>
              <a:gd name="T54" fmla="*/ 154162 w 155"/>
              <a:gd name="T55" fmla="*/ 55678 h 345"/>
              <a:gd name="T56" fmla="*/ 120711 w 155"/>
              <a:gd name="T57" fmla="*/ 69597 h 345"/>
              <a:gd name="T58" fmla="*/ 103259 w 155"/>
              <a:gd name="T59" fmla="*/ 69597 h 345"/>
              <a:gd name="T60" fmla="*/ 85807 w 155"/>
              <a:gd name="T61" fmla="*/ 27839 h 345"/>
              <a:gd name="T62" fmla="*/ 68355 w 155"/>
              <a:gd name="T63" fmla="*/ 27839 h 345"/>
              <a:gd name="T64" fmla="*/ 52357 w 155"/>
              <a:gd name="T65" fmla="*/ 0 h 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345"/>
              <a:gd name="T101" fmla="*/ 155 w 155"/>
              <a:gd name="T102" fmla="*/ 345 h 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345">
                <a:moveTo>
                  <a:pt x="39" y="0"/>
                </a:moveTo>
                <a:lnTo>
                  <a:pt x="26" y="27"/>
                </a:lnTo>
                <a:lnTo>
                  <a:pt x="0" y="55"/>
                </a:lnTo>
                <a:lnTo>
                  <a:pt x="26" y="96"/>
                </a:lnTo>
                <a:lnTo>
                  <a:pt x="26" y="137"/>
                </a:lnTo>
                <a:lnTo>
                  <a:pt x="51" y="206"/>
                </a:lnTo>
                <a:lnTo>
                  <a:pt x="39" y="234"/>
                </a:lnTo>
                <a:lnTo>
                  <a:pt x="39" y="289"/>
                </a:lnTo>
                <a:lnTo>
                  <a:pt x="64" y="316"/>
                </a:lnTo>
                <a:lnTo>
                  <a:pt x="91" y="330"/>
                </a:lnTo>
                <a:lnTo>
                  <a:pt x="103" y="344"/>
                </a:lnTo>
                <a:lnTo>
                  <a:pt x="103" y="316"/>
                </a:lnTo>
                <a:lnTo>
                  <a:pt x="78" y="302"/>
                </a:lnTo>
                <a:lnTo>
                  <a:pt x="78" y="289"/>
                </a:lnTo>
                <a:lnTo>
                  <a:pt x="51" y="261"/>
                </a:lnTo>
                <a:lnTo>
                  <a:pt x="51" y="247"/>
                </a:lnTo>
                <a:lnTo>
                  <a:pt x="64" y="206"/>
                </a:lnTo>
                <a:lnTo>
                  <a:pt x="64" y="165"/>
                </a:lnTo>
                <a:lnTo>
                  <a:pt x="78" y="179"/>
                </a:lnTo>
                <a:lnTo>
                  <a:pt x="116" y="192"/>
                </a:lnTo>
                <a:lnTo>
                  <a:pt x="103" y="165"/>
                </a:lnTo>
                <a:lnTo>
                  <a:pt x="116" y="137"/>
                </a:lnTo>
                <a:lnTo>
                  <a:pt x="142" y="137"/>
                </a:lnTo>
                <a:lnTo>
                  <a:pt x="154" y="151"/>
                </a:lnTo>
                <a:lnTo>
                  <a:pt x="154" y="124"/>
                </a:lnTo>
                <a:lnTo>
                  <a:pt x="142" y="96"/>
                </a:lnTo>
                <a:lnTo>
                  <a:pt x="129" y="69"/>
                </a:lnTo>
                <a:lnTo>
                  <a:pt x="116" y="55"/>
                </a:lnTo>
                <a:lnTo>
                  <a:pt x="91" y="69"/>
                </a:lnTo>
                <a:lnTo>
                  <a:pt x="78" y="69"/>
                </a:lnTo>
                <a:lnTo>
                  <a:pt x="64" y="27"/>
                </a:lnTo>
                <a:lnTo>
                  <a:pt x="51" y="27"/>
                </a:lnTo>
                <a:lnTo>
                  <a:pt x="39"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78" name="Freeform 202" descr="Light downward diagonal"/>
          <p:cNvSpPr>
            <a:spLocks/>
          </p:cNvSpPr>
          <p:nvPr/>
        </p:nvSpPr>
        <p:spPr bwMode="auto">
          <a:xfrm>
            <a:off x="6940550" y="3670976"/>
            <a:ext cx="244475" cy="176212"/>
          </a:xfrm>
          <a:custGeom>
            <a:avLst/>
            <a:gdLst>
              <a:gd name="T0" fmla="*/ 0 w 165"/>
              <a:gd name="T1" fmla="*/ 125504 h 139"/>
              <a:gd name="T2" fmla="*/ 16193 w 165"/>
              <a:gd name="T3" fmla="*/ 139449 h 139"/>
              <a:gd name="T4" fmla="*/ 51522 w 165"/>
              <a:gd name="T5" fmla="*/ 139449 h 139"/>
              <a:gd name="T6" fmla="*/ 69186 w 165"/>
              <a:gd name="T7" fmla="*/ 125504 h 139"/>
              <a:gd name="T8" fmla="*/ 122180 w 165"/>
              <a:gd name="T9" fmla="*/ 125504 h 139"/>
              <a:gd name="T10" fmla="*/ 139845 w 165"/>
              <a:gd name="T11" fmla="*/ 69725 h 139"/>
              <a:gd name="T12" fmla="*/ 154565 w 165"/>
              <a:gd name="T13" fmla="*/ 69725 h 139"/>
              <a:gd name="T14" fmla="*/ 189894 w 165"/>
              <a:gd name="T15" fmla="*/ 69725 h 139"/>
              <a:gd name="T16" fmla="*/ 207559 w 165"/>
              <a:gd name="T17" fmla="*/ 69725 h 139"/>
              <a:gd name="T18" fmla="*/ 207559 w 165"/>
              <a:gd name="T19" fmla="*/ 41835 h 139"/>
              <a:gd name="T20" fmla="*/ 223751 w 165"/>
              <a:gd name="T21" fmla="*/ 41835 h 139"/>
              <a:gd name="T22" fmla="*/ 189894 w 165"/>
              <a:gd name="T23" fmla="*/ 27890 h 139"/>
              <a:gd name="T24" fmla="*/ 172230 w 165"/>
              <a:gd name="T25" fmla="*/ 0 h 139"/>
              <a:gd name="T26" fmla="*/ 154565 w 165"/>
              <a:gd name="T27" fmla="*/ 0 h 139"/>
              <a:gd name="T28" fmla="*/ 139845 w 165"/>
              <a:gd name="T29" fmla="*/ 41835 h 139"/>
              <a:gd name="T30" fmla="*/ 139845 w 165"/>
              <a:gd name="T31" fmla="*/ 55780 h 139"/>
              <a:gd name="T32" fmla="*/ 122180 w 165"/>
              <a:gd name="T33" fmla="*/ 55780 h 139"/>
              <a:gd name="T34" fmla="*/ 139845 w 165"/>
              <a:gd name="T35" fmla="*/ 55780 h 139"/>
              <a:gd name="T36" fmla="*/ 122180 w 165"/>
              <a:gd name="T37" fmla="*/ 55780 h 139"/>
              <a:gd name="T38" fmla="*/ 83907 w 165"/>
              <a:gd name="T39" fmla="*/ 83669 h 139"/>
              <a:gd name="T40" fmla="*/ 33857 w 165"/>
              <a:gd name="T41" fmla="*/ 97614 h 139"/>
              <a:gd name="T42" fmla="*/ 33857 w 165"/>
              <a:gd name="T43" fmla="*/ 125504 h 139"/>
              <a:gd name="T44" fmla="*/ 0 w 165"/>
              <a:gd name="T45" fmla="*/ 125504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139"/>
              <a:gd name="T71" fmla="*/ 165 w 165"/>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139">
                <a:moveTo>
                  <a:pt x="0" y="124"/>
                </a:moveTo>
                <a:lnTo>
                  <a:pt x="12" y="138"/>
                </a:lnTo>
                <a:lnTo>
                  <a:pt x="38" y="138"/>
                </a:lnTo>
                <a:lnTo>
                  <a:pt x="51" y="124"/>
                </a:lnTo>
                <a:lnTo>
                  <a:pt x="89" y="124"/>
                </a:lnTo>
                <a:lnTo>
                  <a:pt x="102" y="69"/>
                </a:lnTo>
                <a:lnTo>
                  <a:pt x="113" y="69"/>
                </a:lnTo>
                <a:lnTo>
                  <a:pt x="139" y="69"/>
                </a:lnTo>
                <a:lnTo>
                  <a:pt x="152" y="69"/>
                </a:lnTo>
                <a:lnTo>
                  <a:pt x="152" y="41"/>
                </a:lnTo>
                <a:lnTo>
                  <a:pt x="164" y="41"/>
                </a:lnTo>
                <a:lnTo>
                  <a:pt x="139" y="28"/>
                </a:lnTo>
                <a:lnTo>
                  <a:pt x="126" y="0"/>
                </a:lnTo>
                <a:lnTo>
                  <a:pt x="113" y="0"/>
                </a:lnTo>
                <a:lnTo>
                  <a:pt x="102" y="41"/>
                </a:lnTo>
                <a:lnTo>
                  <a:pt x="102" y="55"/>
                </a:lnTo>
                <a:lnTo>
                  <a:pt x="89" y="55"/>
                </a:lnTo>
                <a:lnTo>
                  <a:pt x="102" y="55"/>
                </a:lnTo>
                <a:lnTo>
                  <a:pt x="89" y="55"/>
                </a:lnTo>
                <a:lnTo>
                  <a:pt x="62" y="83"/>
                </a:lnTo>
                <a:lnTo>
                  <a:pt x="25" y="96"/>
                </a:lnTo>
                <a:lnTo>
                  <a:pt x="25" y="124"/>
                </a:lnTo>
                <a:lnTo>
                  <a:pt x="0" y="12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79" name="Freeform 203" descr="Light downward diagonal"/>
          <p:cNvSpPr>
            <a:spLocks/>
          </p:cNvSpPr>
          <p:nvPr/>
        </p:nvSpPr>
        <p:spPr bwMode="auto">
          <a:xfrm>
            <a:off x="6675438" y="3670976"/>
            <a:ext cx="134937" cy="158750"/>
          </a:xfrm>
          <a:custGeom>
            <a:avLst/>
            <a:gdLst>
              <a:gd name="T0" fmla="*/ 0 w 92"/>
              <a:gd name="T1" fmla="*/ 0 h 125"/>
              <a:gd name="T2" fmla="*/ 17601 w 92"/>
              <a:gd name="T3" fmla="*/ 27940 h 125"/>
              <a:gd name="T4" fmla="*/ 52802 w 92"/>
              <a:gd name="T5" fmla="*/ 97790 h 125"/>
              <a:gd name="T6" fmla="*/ 89470 w 92"/>
              <a:gd name="T7" fmla="*/ 125730 h 125"/>
              <a:gd name="T8" fmla="*/ 89470 w 92"/>
              <a:gd name="T9" fmla="*/ 111760 h 125"/>
              <a:gd name="T10" fmla="*/ 123204 w 92"/>
              <a:gd name="T11" fmla="*/ 111760 h 125"/>
              <a:gd name="T12" fmla="*/ 107070 w 92"/>
              <a:gd name="T13" fmla="*/ 83820 h 125"/>
              <a:gd name="T14" fmla="*/ 89470 w 92"/>
              <a:gd name="T15" fmla="*/ 69850 h 125"/>
              <a:gd name="T16" fmla="*/ 89470 w 92"/>
              <a:gd name="T17" fmla="*/ 55880 h 125"/>
              <a:gd name="T18" fmla="*/ 52802 w 92"/>
              <a:gd name="T19" fmla="*/ 27940 h 125"/>
              <a:gd name="T20" fmla="*/ 36668 w 92"/>
              <a:gd name="T21" fmla="*/ 13970 h 125"/>
              <a:gd name="T22" fmla="*/ 0 w 92"/>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125"/>
              <a:gd name="T38" fmla="*/ 92 w 92"/>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125">
                <a:moveTo>
                  <a:pt x="0" y="0"/>
                </a:moveTo>
                <a:lnTo>
                  <a:pt x="13" y="28"/>
                </a:lnTo>
                <a:lnTo>
                  <a:pt x="39" y="96"/>
                </a:lnTo>
                <a:lnTo>
                  <a:pt x="66" y="124"/>
                </a:lnTo>
                <a:lnTo>
                  <a:pt x="66" y="110"/>
                </a:lnTo>
                <a:lnTo>
                  <a:pt x="91" y="110"/>
                </a:lnTo>
                <a:lnTo>
                  <a:pt x="79" y="83"/>
                </a:lnTo>
                <a:lnTo>
                  <a:pt x="66" y="69"/>
                </a:lnTo>
                <a:lnTo>
                  <a:pt x="66" y="55"/>
                </a:lnTo>
                <a:lnTo>
                  <a:pt x="39" y="28"/>
                </a:lnTo>
                <a:lnTo>
                  <a:pt x="27" y="14"/>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80" name="Freeform 204" descr="Light downward diagonal"/>
          <p:cNvSpPr>
            <a:spLocks/>
          </p:cNvSpPr>
          <p:nvPr/>
        </p:nvSpPr>
        <p:spPr bwMode="auto">
          <a:xfrm>
            <a:off x="7142163" y="3094713"/>
            <a:ext cx="42862" cy="107950"/>
          </a:xfrm>
          <a:custGeom>
            <a:avLst/>
            <a:gdLst>
              <a:gd name="T0" fmla="*/ 39688 w 26"/>
              <a:gd name="T1" fmla="*/ 0 h 84"/>
              <a:gd name="T2" fmla="*/ 20638 w 26"/>
              <a:gd name="T3" fmla="*/ 14136 h 84"/>
              <a:gd name="T4" fmla="*/ 0 w 26"/>
              <a:gd name="T5" fmla="*/ 29558 h 84"/>
              <a:gd name="T6" fmla="*/ 20638 w 26"/>
              <a:gd name="T7" fmla="*/ 71967 h 84"/>
              <a:gd name="T8" fmla="*/ 39688 w 26"/>
              <a:gd name="T9" fmla="*/ 86103 h 84"/>
              <a:gd name="T10" fmla="*/ 39688 w 26"/>
              <a:gd name="T11" fmla="*/ 71967 h 84"/>
              <a:gd name="T12" fmla="*/ 39688 w 26"/>
              <a:gd name="T13" fmla="*/ 57830 h 84"/>
              <a:gd name="T14" fmla="*/ 39688 w 26"/>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84"/>
              <a:gd name="T26" fmla="*/ 26 w 26"/>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84">
                <a:moveTo>
                  <a:pt x="25" y="0"/>
                </a:moveTo>
                <a:lnTo>
                  <a:pt x="13" y="14"/>
                </a:lnTo>
                <a:lnTo>
                  <a:pt x="0" y="28"/>
                </a:lnTo>
                <a:lnTo>
                  <a:pt x="13" y="69"/>
                </a:lnTo>
                <a:lnTo>
                  <a:pt x="25" y="83"/>
                </a:lnTo>
                <a:lnTo>
                  <a:pt x="25" y="69"/>
                </a:lnTo>
                <a:lnTo>
                  <a:pt x="25" y="55"/>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81" name="Oval 205" descr="Light downward diagonal"/>
          <p:cNvSpPr>
            <a:spLocks noChangeArrowheads="1"/>
          </p:cNvSpPr>
          <p:nvPr/>
        </p:nvSpPr>
        <p:spPr bwMode="auto">
          <a:xfrm>
            <a:off x="7035800" y="3166151"/>
            <a:ext cx="23813" cy="2381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82" name="Oval 206" descr="Light downward diagonal"/>
          <p:cNvSpPr>
            <a:spLocks noChangeArrowheads="1"/>
          </p:cNvSpPr>
          <p:nvPr/>
        </p:nvSpPr>
        <p:spPr bwMode="auto">
          <a:xfrm>
            <a:off x="6999288" y="3166151"/>
            <a:ext cx="19050" cy="381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83" name="Oval 207" descr="Light downward diagonal"/>
          <p:cNvSpPr>
            <a:spLocks noChangeArrowheads="1"/>
          </p:cNvSpPr>
          <p:nvPr/>
        </p:nvSpPr>
        <p:spPr bwMode="auto">
          <a:xfrm>
            <a:off x="6773863" y="3791626"/>
            <a:ext cx="22225" cy="254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84" name="Oval 208" descr="Light downward diagonal"/>
          <p:cNvSpPr>
            <a:spLocks noChangeArrowheads="1"/>
          </p:cNvSpPr>
          <p:nvPr/>
        </p:nvSpPr>
        <p:spPr bwMode="auto">
          <a:xfrm>
            <a:off x="7064375" y="3736063"/>
            <a:ext cx="14288" cy="28575"/>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85" name="Freeform 209" descr="Light downward diagonal"/>
          <p:cNvSpPr>
            <a:spLocks/>
          </p:cNvSpPr>
          <p:nvPr/>
        </p:nvSpPr>
        <p:spPr bwMode="auto">
          <a:xfrm>
            <a:off x="7669213" y="4088488"/>
            <a:ext cx="38100" cy="36513"/>
          </a:xfrm>
          <a:custGeom>
            <a:avLst/>
            <a:gdLst>
              <a:gd name="T0" fmla="*/ 0 w 24"/>
              <a:gd name="T1" fmla="*/ 0 h 29"/>
              <a:gd name="T2" fmla="*/ 19050 w 24"/>
              <a:gd name="T3" fmla="*/ 27700 h 29"/>
              <a:gd name="T4" fmla="*/ 36513 w 24"/>
              <a:gd name="T5" fmla="*/ 27700 h 29"/>
              <a:gd name="T6" fmla="*/ 0 w 24"/>
              <a:gd name="T7" fmla="*/ 0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0" y="0"/>
                </a:moveTo>
                <a:lnTo>
                  <a:pt x="12" y="28"/>
                </a:lnTo>
                <a:lnTo>
                  <a:pt x="23"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86" name="Freeform 210"/>
          <p:cNvSpPr>
            <a:spLocks/>
          </p:cNvSpPr>
          <p:nvPr/>
        </p:nvSpPr>
        <p:spPr bwMode="auto">
          <a:xfrm>
            <a:off x="6845300" y="3915451"/>
            <a:ext cx="39688" cy="34925"/>
          </a:xfrm>
          <a:custGeom>
            <a:avLst/>
            <a:gdLst>
              <a:gd name="T0" fmla="*/ 0 w 25"/>
              <a:gd name="T1" fmla="*/ 0 h 28"/>
              <a:gd name="T2" fmla="*/ 35052 w 25"/>
              <a:gd name="T3" fmla="*/ 26194 h 28"/>
              <a:gd name="T4" fmla="*/ 18288 w 25"/>
              <a:gd name="T5" fmla="*/ 0 h 28"/>
              <a:gd name="T6" fmla="*/ 0 w 25"/>
              <a:gd name="T7" fmla="*/ 0 h 28"/>
              <a:gd name="T8" fmla="*/ 0 60000 65536"/>
              <a:gd name="T9" fmla="*/ 0 60000 65536"/>
              <a:gd name="T10" fmla="*/ 0 60000 65536"/>
              <a:gd name="T11" fmla="*/ 0 60000 65536"/>
              <a:gd name="T12" fmla="*/ 0 w 25"/>
              <a:gd name="T13" fmla="*/ 0 h 28"/>
              <a:gd name="T14" fmla="*/ 25 w 25"/>
              <a:gd name="T15" fmla="*/ 28 h 28"/>
            </a:gdLst>
            <a:ahLst/>
            <a:cxnLst>
              <a:cxn ang="T8">
                <a:pos x="T0" y="T1"/>
              </a:cxn>
              <a:cxn ang="T9">
                <a:pos x="T2" y="T3"/>
              </a:cxn>
              <a:cxn ang="T10">
                <a:pos x="T4" y="T5"/>
              </a:cxn>
              <a:cxn ang="T11">
                <a:pos x="T6" y="T7"/>
              </a:cxn>
            </a:cxnLst>
            <a:rect l="T12" t="T13" r="T14" b="T15"/>
            <a:pathLst>
              <a:path w="25" h="28">
                <a:moveTo>
                  <a:pt x="0" y="0"/>
                </a:moveTo>
                <a:lnTo>
                  <a:pt x="24" y="27"/>
                </a:lnTo>
                <a:lnTo>
                  <a:pt x="13"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87" name="Freeform 211" descr="Light downward diagonal"/>
          <p:cNvSpPr>
            <a:spLocks/>
          </p:cNvSpPr>
          <p:nvPr/>
        </p:nvSpPr>
        <p:spPr bwMode="auto">
          <a:xfrm>
            <a:off x="7312025" y="3531276"/>
            <a:ext cx="1588" cy="36512"/>
          </a:xfrm>
          <a:custGeom>
            <a:avLst/>
            <a:gdLst>
              <a:gd name="T0" fmla="*/ 0 w 1"/>
              <a:gd name="T1" fmla="*/ 0 h 29"/>
              <a:gd name="T2" fmla="*/ 0 w 1"/>
              <a:gd name="T3" fmla="*/ 13850 h 29"/>
              <a:gd name="T4" fmla="*/ 0 w 1"/>
              <a:gd name="T5" fmla="*/ 27700 h 29"/>
              <a:gd name="T6" fmla="*/ 0 w 1"/>
              <a:gd name="T7" fmla="*/ 0 h 29"/>
              <a:gd name="T8" fmla="*/ 0 60000 65536"/>
              <a:gd name="T9" fmla="*/ 0 60000 65536"/>
              <a:gd name="T10" fmla="*/ 0 60000 65536"/>
              <a:gd name="T11" fmla="*/ 0 60000 65536"/>
              <a:gd name="T12" fmla="*/ 0 w 1"/>
              <a:gd name="T13" fmla="*/ 0 h 29"/>
              <a:gd name="T14" fmla="*/ 1 w 1"/>
              <a:gd name="T15" fmla="*/ 29 h 29"/>
            </a:gdLst>
            <a:ahLst/>
            <a:cxnLst>
              <a:cxn ang="T8">
                <a:pos x="T0" y="T1"/>
              </a:cxn>
              <a:cxn ang="T9">
                <a:pos x="T2" y="T3"/>
              </a:cxn>
              <a:cxn ang="T10">
                <a:pos x="T4" y="T5"/>
              </a:cxn>
              <a:cxn ang="T11">
                <a:pos x="T6" y="T7"/>
              </a:cxn>
            </a:cxnLst>
            <a:rect l="T12" t="T13" r="T14" b="T15"/>
            <a:pathLst>
              <a:path w="1" h="29">
                <a:moveTo>
                  <a:pt x="0" y="0"/>
                </a:moveTo>
                <a:lnTo>
                  <a:pt x="0" y="14"/>
                </a:lnTo>
                <a:lnTo>
                  <a:pt x="0"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88" name="Oval 212" descr="Light downward diagonal"/>
          <p:cNvSpPr>
            <a:spLocks noChangeArrowheads="1"/>
          </p:cNvSpPr>
          <p:nvPr/>
        </p:nvSpPr>
        <p:spPr bwMode="auto">
          <a:xfrm>
            <a:off x="7504113" y="3602713"/>
            <a:ext cx="7937" cy="14288"/>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289" name="Freeform 213" descr="Light downward diagonal"/>
          <p:cNvSpPr>
            <a:spLocks/>
          </p:cNvSpPr>
          <p:nvPr/>
        </p:nvSpPr>
        <p:spPr bwMode="auto">
          <a:xfrm>
            <a:off x="4548188" y="2642276"/>
            <a:ext cx="93662" cy="160337"/>
          </a:xfrm>
          <a:custGeom>
            <a:avLst/>
            <a:gdLst>
              <a:gd name="T0" fmla="*/ 69876 w 63"/>
              <a:gd name="T1" fmla="*/ 127252 h 126"/>
              <a:gd name="T2" fmla="*/ 69876 w 63"/>
              <a:gd name="T3" fmla="*/ 113255 h 126"/>
              <a:gd name="T4" fmla="*/ 52035 w 63"/>
              <a:gd name="T5" fmla="*/ 99257 h 126"/>
              <a:gd name="T6" fmla="*/ 69876 w 63"/>
              <a:gd name="T7" fmla="*/ 99257 h 126"/>
              <a:gd name="T8" fmla="*/ 69876 w 63"/>
              <a:gd name="T9" fmla="*/ 83987 h 126"/>
              <a:gd name="T10" fmla="*/ 86229 w 63"/>
              <a:gd name="T11" fmla="*/ 71261 h 126"/>
              <a:gd name="T12" fmla="*/ 86229 w 63"/>
              <a:gd name="T13" fmla="*/ 41993 h 126"/>
              <a:gd name="T14" fmla="*/ 69876 w 63"/>
              <a:gd name="T15" fmla="*/ 13998 h 126"/>
              <a:gd name="T16" fmla="*/ 52035 w 63"/>
              <a:gd name="T17" fmla="*/ 0 h 126"/>
              <a:gd name="T18" fmla="*/ 16354 w 63"/>
              <a:gd name="T19" fmla="*/ 0 h 126"/>
              <a:gd name="T20" fmla="*/ 16354 w 63"/>
              <a:gd name="T21" fmla="*/ 13998 h 126"/>
              <a:gd name="T22" fmla="*/ 16354 w 63"/>
              <a:gd name="T23" fmla="*/ 27996 h 126"/>
              <a:gd name="T24" fmla="*/ 16354 w 63"/>
              <a:gd name="T25" fmla="*/ 41993 h 126"/>
              <a:gd name="T26" fmla="*/ 16354 w 63"/>
              <a:gd name="T27" fmla="*/ 55991 h 126"/>
              <a:gd name="T28" fmla="*/ 16354 w 63"/>
              <a:gd name="T29" fmla="*/ 71261 h 126"/>
              <a:gd name="T30" fmla="*/ 0 w 63"/>
              <a:gd name="T31" fmla="*/ 83987 h 126"/>
              <a:gd name="T32" fmla="*/ 34194 w 63"/>
              <a:gd name="T33" fmla="*/ 99257 h 126"/>
              <a:gd name="T34" fmla="*/ 34194 w 63"/>
              <a:gd name="T35" fmla="*/ 83987 h 126"/>
              <a:gd name="T36" fmla="*/ 69876 w 63"/>
              <a:gd name="T37" fmla="*/ 12725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126"/>
              <a:gd name="T59" fmla="*/ 63 w 63"/>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126">
                <a:moveTo>
                  <a:pt x="50" y="125"/>
                </a:moveTo>
                <a:lnTo>
                  <a:pt x="50" y="111"/>
                </a:lnTo>
                <a:lnTo>
                  <a:pt x="37" y="97"/>
                </a:lnTo>
                <a:lnTo>
                  <a:pt x="50" y="97"/>
                </a:lnTo>
                <a:lnTo>
                  <a:pt x="50" y="82"/>
                </a:lnTo>
                <a:lnTo>
                  <a:pt x="62" y="70"/>
                </a:lnTo>
                <a:lnTo>
                  <a:pt x="62" y="41"/>
                </a:lnTo>
                <a:lnTo>
                  <a:pt x="50" y="14"/>
                </a:lnTo>
                <a:lnTo>
                  <a:pt x="37" y="0"/>
                </a:lnTo>
                <a:lnTo>
                  <a:pt x="12" y="0"/>
                </a:lnTo>
                <a:lnTo>
                  <a:pt x="12" y="14"/>
                </a:lnTo>
                <a:lnTo>
                  <a:pt x="12" y="27"/>
                </a:lnTo>
                <a:lnTo>
                  <a:pt x="12" y="41"/>
                </a:lnTo>
                <a:lnTo>
                  <a:pt x="12" y="55"/>
                </a:lnTo>
                <a:lnTo>
                  <a:pt x="12" y="70"/>
                </a:lnTo>
                <a:lnTo>
                  <a:pt x="0" y="82"/>
                </a:lnTo>
                <a:lnTo>
                  <a:pt x="25" y="97"/>
                </a:lnTo>
                <a:lnTo>
                  <a:pt x="25" y="82"/>
                </a:lnTo>
                <a:lnTo>
                  <a:pt x="50" y="125"/>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0" name="Freeform 214" descr="Light downward diagonal"/>
          <p:cNvSpPr>
            <a:spLocks/>
          </p:cNvSpPr>
          <p:nvPr/>
        </p:nvSpPr>
        <p:spPr bwMode="auto">
          <a:xfrm>
            <a:off x="4700588" y="3061376"/>
            <a:ext cx="320675" cy="263525"/>
          </a:xfrm>
          <a:custGeom>
            <a:avLst/>
            <a:gdLst>
              <a:gd name="T0" fmla="*/ 16181 w 218"/>
              <a:gd name="T1" fmla="*/ 0 h 207"/>
              <a:gd name="T2" fmla="*/ 0 w 218"/>
              <a:gd name="T3" fmla="*/ 42011 h 207"/>
              <a:gd name="T4" fmla="*/ 16181 w 218"/>
              <a:gd name="T5" fmla="*/ 70019 h 207"/>
              <a:gd name="T6" fmla="*/ 33833 w 218"/>
              <a:gd name="T7" fmla="*/ 210056 h 207"/>
              <a:gd name="T8" fmla="*/ 225061 w 218"/>
              <a:gd name="T9" fmla="*/ 210056 h 207"/>
              <a:gd name="T10" fmla="*/ 242713 w 218"/>
              <a:gd name="T11" fmla="*/ 210056 h 207"/>
              <a:gd name="T12" fmla="*/ 295668 w 218"/>
              <a:gd name="T13" fmla="*/ 183322 h 207"/>
              <a:gd name="T14" fmla="*/ 191228 w 218"/>
              <a:gd name="T15" fmla="*/ 42011 h 207"/>
              <a:gd name="T16" fmla="*/ 225061 w 218"/>
              <a:gd name="T17" fmla="*/ 84022 h 207"/>
              <a:gd name="T18" fmla="*/ 260365 w 218"/>
              <a:gd name="T19" fmla="*/ 42011 h 207"/>
              <a:gd name="T20" fmla="*/ 225061 w 218"/>
              <a:gd name="T21" fmla="*/ 0 h 207"/>
              <a:gd name="T22" fmla="*/ 191228 w 218"/>
              <a:gd name="T23" fmla="*/ 14004 h 207"/>
              <a:gd name="T24" fmla="*/ 173576 w 218"/>
              <a:gd name="T25" fmla="*/ 0 h 207"/>
              <a:gd name="T26" fmla="*/ 139744 w 218"/>
              <a:gd name="T27" fmla="*/ 0 h 207"/>
              <a:gd name="T28" fmla="*/ 120621 w 218"/>
              <a:gd name="T29" fmla="*/ 14004 h 207"/>
              <a:gd name="T30" fmla="*/ 16181 w 218"/>
              <a:gd name="T31" fmla="*/ 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8"/>
              <a:gd name="T49" fmla="*/ 0 h 207"/>
              <a:gd name="T50" fmla="*/ 218 w 218"/>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8" h="207">
                <a:moveTo>
                  <a:pt x="12" y="0"/>
                </a:moveTo>
                <a:lnTo>
                  <a:pt x="0" y="41"/>
                </a:lnTo>
                <a:lnTo>
                  <a:pt x="12" y="69"/>
                </a:lnTo>
                <a:lnTo>
                  <a:pt x="25" y="206"/>
                </a:lnTo>
                <a:lnTo>
                  <a:pt x="165" y="206"/>
                </a:lnTo>
                <a:lnTo>
                  <a:pt x="178" y="206"/>
                </a:lnTo>
                <a:lnTo>
                  <a:pt x="217" y="179"/>
                </a:lnTo>
                <a:lnTo>
                  <a:pt x="140" y="41"/>
                </a:lnTo>
                <a:lnTo>
                  <a:pt x="165" y="82"/>
                </a:lnTo>
                <a:lnTo>
                  <a:pt x="191" y="41"/>
                </a:lnTo>
                <a:lnTo>
                  <a:pt x="165" y="0"/>
                </a:lnTo>
                <a:lnTo>
                  <a:pt x="140" y="14"/>
                </a:lnTo>
                <a:lnTo>
                  <a:pt x="127" y="0"/>
                </a:lnTo>
                <a:lnTo>
                  <a:pt x="102" y="0"/>
                </a:lnTo>
                <a:lnTo>
                  <a:pt x="89" y="14"/>
                </a:lnTo>
                <a:lnTo>
                  <a:pt x="12" y="0"/>
                </a:lnTo>
              </a:path>
            </a:pathLst>
          </a:cu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2" name="Freeform 216" descr="Light downward diagonal"/>
          <p:cNvSpPr>
            <a:spLocks/>
          </p:cNvSpPr>
          <p:nvPr/>
        </p:nvSpPr>
        <p:spPr bwMode="auto">
          <a:xfrm>
            <a:off x="4738688" y="2726413"/>
            <a:ext cx="76200" cy="55563"/>
          </a:xfrm>
          <a:custGeom>
            <a:avLst/>
            <a:gdLst>
              <a:gd name="T0" fmla="*/ 29 w 53"/>
              <a:gd name="T1" fmla="*/ 0 h 43"/>
              <a:gd name="T2" fmla="*/ 0 w 53"/>
              <a:gd name="T3" fmla="*/ 14 h 43"/>
              <a:gd name="T4" fmla="*/ 0 w 53"/>
              <a:gd name="T5" fmla="*/ 26 h 43"/>
              <a:gd name="T6" fmla="*/ 13 w 53"/>
              <a:gd name="T7" fmla="*/ 40 h 43"/>
              <a:gd name="T8" fmla="*/ 29 w 53"/>
              <a:gd name="T9" fmla="*/ 26 h 43"/>
              <a:gd name="T10" fmla="*/ 41 w 53"/>
              <a:gd name="T11" fmla="*/ 26 h 43"/>
              <a:gd name="T12" fmla="*/ 54 w 53"/>
              <a:gd name="T13" fmla="*/ 14 h 43"/>
              <a:gd name="T14" fmla="*/ 29 w 5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43"/>
              <a:gd name="T26" fmla="*/ 53 w 5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43">
                <a:moveTo>
                  <a:pt x="27" y="0"/>
                </a:moveTo>
                <a:lnTo>
                  <a:pt x="0" y="14"/>
                </a:lnTo>
                <a:lnTo>
                  <a:pt x="0" y="28"/>
                </a:lnTo>
                <a:lnTo>
                  <a:pt x="13" y="42"/>
                </a:lnTo>
                <a:lnTo>
                  <a:pt x="27" y="28"/>
                </a:lnTo>
                <a:lnTo>
                  <a:pt x="39" y="28"/>
                </a:lnTo>
                <a:lnTo>
                  <a:pt x="52" y="14"/>
                </a:lnTo>
                <a:lnTo>
                  <a:pt x="27" y="0"/>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93" name="Freeform 217" descr="Light downward diagonal"/>
          <p:cNvSpPr>
            <a:spLocks/>
          </p:cNvSpPr>
          <p:nvPr/>
        </p:nvSpPr>
        <p:spPr bwMode="auto">
          <a:xfrm>
            <a:off x="4760913" y="2726413"/>
            <a:ext cx="446087" cy="171450"/>
          </a:xfrm>
          <a:custGeom>
            <a:avLst/>
            <a:gdLst>
              <a:gd name="T0" fmla="*/ 156 w 307"/>
              <a:gd name="T1" fmla="*/ 128 h 137"/>
              <a:gd name="T2" fmla="*/ 170 w 307"/>
              <a:gd name="T3" fmla="*/ 128 h 137"/>
              <a:gd name="T4" fmla="*/ 182 w 307"/>
              <a:gd name="T5" fmla="*/ 115 h 137"/>
              <a:gd name="T6" fmla="*/ 260 w 307"/>
              <a:gd name="T7" fmla="*/ 90 h 137"/>
              <a:gd name="T8" fmla="*/ 312 w 307"/>
              <a:gd name="T9" fmla="*/ 90 h 137"/>
              <a:gd name="T10" fmla="*/ 299 w 307"/>
              <a:gd name="T11" fmla="*/ 50 h 137"/>
              <a:gd name="T12" fmla="*/ 299 w 307"/>
              <a:gd name="T13" fmla="*/ 40 h 137"/>
              <a:gd name="T14" fmla="*/ 299 w 307"/>
              <a:gd name="T15" fmla="*/ 26 h 137"/>
              <a:gd name="T16" fmla="*/ 286 w 307"/>
              <a:gd name="T17" fmla="*/ 14 h 137"/>
              <a:gd name="T18" fmla="*/ 274 w 307"/>
              <a:gd name="T19" fmla="*/ 0 h 137"/>
              <a:gd name="T20" fmla="*/ 246 w 307"/>
              <a:gd name="T21" fmla="*/ 0 h 137"/>
              <a:gd name="T22" fmla="*/ 221 w 307"/>
              <a:gd name="T23" fmla="*/ 26 h 137"/>
              <a:gd name="T24" fmla="*/ 208 w 307"/>
              <a:gd name="T25" fmla="*/ 26 h 137"/>
              <a:gd name="T26" fmla="*/ 195 w 307"/>
              <a:gd name="T27" fmla="*/ 26 h 137"/>
              <a:gd name="T28" fmla="*/ 142 w 307"/>
              <a:gd name="T29" fmla="*/ 0 h 137"/>
              <a:gd name="T30" fmla="*/ 91 w 307"/>
              <a:gd name="T31" fmla="*/ 0 h 137"/>
              <a:gd name="T32" fmla="*/ 66 w 307"/>
              <a:gd name="T33" fmla="*/ 26 h 137"/>
              <a:gd name="T34" fmla="*/ 38 w 307"/>
              <a:gd name="T35" fmla="*/ 26 h 137"/>
              <a:gd name="T36" fmla="*/ 25 w 307"/>
              <a:gd name="T37" fmla="*/ 40 h 137"/>
              <a:gd name="T38" fmla="*/ 0 w 307"/>
              <a:gd name="T39" fmla="*/ 40 h 137"/>
              <a:gd name="T40" fmla="*/ 0 w 307"/>
              <a:gd name="T41" fmla="*/ 64 h 137"/>
              <a:gd name="T42" fmla="*/ 13 w 307"/>
              <a:gd name="T43" fmla="*/ 64 h 137"/>
              <a:gd name="T44" fmla="*/ 0 w 307"/>
              <a:gd name="T45" fmla="*/ 78 h 137"/>
              <a:gd name="T46" fmla="*/ 13 w 307"/>
              <a:gd name="T47" fmla="*/ 78 h 137"/>
              <a:gd name="T48" fmla="*/ 0 w 307"/>
              <a:gd name="T49" fmla="*/ 90 h 137"/>
              <a:gd name="T50" fmla="*/ 13 w 307"/>
              <a:gd name="T51" fmla="*/ 115 h 137"/>
              <a:gd name="T52" fmla="*/ 25 w 307"/>
              <a:gd name="T53" fmla="*/ 128 h 137"/>
              <a:gd name="T54" fmla="*/ 66 w 307"/>
              <a:gd name="T55" fmla="*/ 128 h 137"/>
              <a:gd name="T56" fmla="*/ 78 w 307"/>
              <a:gd name="T57" fmla="*/ 115 h 137"/>
              <a:gd name="T58" fmla="*/ 104 w 307"/>
              <a:gd name="T59" fmla="*/ 128 h 137"/>
              <a:gd name="T60" fmla="*/ 142 w 307"/>
              <a:gd name="T61" fmla="*/ 102 h 137"/>
              <a:gd name="T62" fmla="*/ 170 w 307"/>
              <a:gd name="T63" fmla="*/ 115 h 137"/>
              <a:gd name="T64" fmla="*/ 156 w 307"/>
              <a:gd name="T65" fmla="*/ 128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137"/>
              <a:gd name="T101" fmla="*/ 307 w 30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137">
                <a:moveTo>
                  <a:pt x="153" y="136"/>
                </a:moveTo>
                <a:lnTo>
                  <a:pt x="166" y="136"/>
                </a:lnTo>
                <a:lnTo>
                  <a:pt x="178" y="122"/>
                </a:lnTo>
                <a:lnTo>
                  <a:pt x="255" y="96"/>
                </a:lnTo>
                <a:lnTo>
                  <a:pt x="306" y="96"/>
                </a:lnTo>
                <a:lnTo>
                  <a:pt x="293" y="54"/>
                </a:lnTo>
                <a:lnTo>
                  <a:pt x="293" y="42"/>
                </a:lnTo>
                <a:lnTo>
                  <a:pt x="293" y="28"/>
                </a:lnTo>
                <a:lnTo>
                  <a:pt x="280" y="14"/>
                </a:lnTo>
                <a:lnTo>
                  <a:pt x="268" y="0"/>
                </a:lnTo>
                <a:lnTo>
                  <a:pt x="242" y="0"/>
                </a:lnTo>
                <a:lnTo>
                  <a:pt x="217" y="28"/>
                </a:lnTo>
                <a:lnTo>
                  <a:pt x="204" y="28"/>
                </a:lnTo>
                <a:lnTo>
                  <a:pt x="191" y="28"/>
                </a:lnTo>
                <a:lnTo>
                  <a:pt x="140" y="0"/>
                </a:lnTo>
                <a:lnTo>
                  <a:pt x="89" y="0"/>
                </a:lnTo>
                <a:lnTo>
                  <a:pt x="64" y="28"/>
                </a:lnTo>
                <a:lnTo>
                  <a:pt x="38" y="28"/>
                </a:lnTo>
                <a:lnTo>
                  <a:pt x="25" y="42"/>
                </a:lnTo>
                <a:lnTo>
                  <a:pt x="0" y="42"/>
                </a:lnTo>
                <a:lnTo>
                  <a:pt x="0" y="68"/>
                </a:lnTo>
                <a:lnTo>
                  <a:pt x="13" y="68"/>
                </a:lnTo>
                <a:lnTo>
                  <a:pt x="0" y="82"/>
                </a:lnTo>
                <a:lnTo>
                  <a:pt x="13" y="82"/>
                </a:lnTo>
                <a:lnTo>
                  <a:pt x="0" y="96"/>
                </a:lnTo>
                <a:lnTo>
                  <a:pt x="13" y="122"/>
                </a:lnTo>
                <a:lnTo>
                  <a:pt x="25" y="136"/>
                </a:lnTo>
                <a:lnTo>
                  <a:pt x="64" y="136"/>
                </a:lnTo>
                <a:lnTo>
                  <a:pt x="76" y="122"/>
                </a:lnTo>
                <a:lnTo>
                  <a:pt x="102" y="136"/>
                </a:lnTo>
                <a:lnTo>
                  <a:pt x="140" y="108"/>
                </a:lnTo>
                <a:lnTo>
                  <a:pt x="166" y="122"/>
                </a:lnTo>
                <a:lnTo>
                  <a:pt x="153" y="136"/>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94" name="Freeform 218" descr="Light downward diagonal"/>
          <p:cNvSpPr>
            <a:spLocks/>
          </p:cNvSpPr>
          <p:nvPr/>
        </p:nvSpPr>
        <p:spPr bwMode="auto">
          <a:xfrm>
            <a:off x="5056188" y="2869288"/>
            <a:ext cx="277812" cy="227013"/>
          </a:xfrm>
          <a:custGeom>
            <a:avLst/>
            <a:gdLst>
              <a:gd name="T0" fmla="*/ 134566 w 192"/>
              <a:gd name="T1" fmla="*/ 0 h 180"/>
              <a:gd name="T2" fmla="*/ 66559 w 192"/>
              <a:gd name="T3" fmla="*/ 0 h 180"/>
              <a:gd name="T4" fmla="*/ 83923 w 192"/>
              <a:gd name="T5" fmla="*/ 12612 h 180"/>
              <a:gd name="T6" fmla="*/ 66559 w 192"/>
              <a:gd name="T7" fmla="*/ 26485 h 180"/>
              <a:gd name="T8" fmla="*/ 50643 w 192"/>
              <a:gd name="T9" fmla="*/ 68104 h 180"/>
              <a:gd name="T10" fmla="*/ 0 w 192"/>
              <a:gd name="T11" fmla="*/ 97111 h 180"/>
              <a:gd name="T12" fmla="*/ 0 w 192"/>
              <a:gd name="T13" fmla="*/ 110984 h 180"/>
              <a:gd name="T14" fmla="*/ 33280 w 192"/>
              <a:gd name="T15" fmla="*/ 124857 h 180"/>
              <a:gd name="T16" fmla="*/ 117202 w 192"/>
              <a:gd name="T17" fmla="*/ 152603 h 180"/>
              <a:gd name="T18" fmla="*/ 117202 w 192"/>
              <a:gd name="T19" fmla="*/ 166476 h 180"/>
              <a:gd name="T20" fmla="*/ 134566 w 192"/>
              <a:gd name="T21" fmla="*/ 166476 h 180"/>
              <a:gd name="T22" fmla="*/ 151929 w 192"/>
              <a:gd name="T23" fmla="*/ 179088 h 180"/>
              <a:gd name="T24" fmla="*/ 218488 w 192"/>
              <a:gd name="T25" fmla="*/ 179088 h 180"/>
              <a:gd name="T26" fmla="*/ 218488 w 192"/>
              <a:gd name="T27" fmla="*/ 152603 h 180"/>
              <a:gd name="T28" fmla="*/ 234405 w 192"/>
              <a:gd name="T29" fmla="*/ 152603 h 180"/>
              <a:gd name="T30" fmla="*/ 234405 w 192"/>
              <a:gd name="T31" fmla="*/ 166476 h 180"/>
              <a:gd name="T32" fmla="*/ 251768 w 192"/>
              <a:gd name="T33" fmla="*/ 152603 h 180"/>
              <a:gd name="T34" fmla="*/ 218488 w 192"/>
              <a:gd name="T35" fmla="*/ 110984 h 180"/>
              <a:gd name="T36" fmla="*/ 167845 w 192"/>
              <a:gd name="T37" fmla="*/ 81977 h 180"/>
              <a:gd name="T38" fmla="*/ 167845 w 192"/>
              <a:gd name="T39" fmla="*/ 41619 h 180"/>
              <a:gd name="T40" fmla="*/ 167845 w 192"/>
              <a:gd name="T41" fmla="*/ 26485 h 180"/>
              <a:gd name="T42" fmla="*/ 134566 w 192"/>
              <a:gd name="T43" fmla="*/ 12612 h 180"/>
              <a:gd name="T44" fmla="*/ 134566 w 192"/>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80"/>
              <a:gd name="T71" fmla="*/ 192 w 192"/>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80">
                <a:moveTo>
                  <a:pt x="102" y="0"/>
                </a:moveTo>
                <a:lnTo>
                  <a:pt x="51" y="0"/>
                </a:lnTo>
                <a:lnTo>
                  <a:pt x="64" y="13"/>
                </a:lnTo>
                <a:lnTo>
                  <a:pt x="51" y="27"/>
                </a:lnTo>
                <a:lnTo>
                  <a:pt x="38" y="68"/>
                </a:lnTo>
                <a:lnTo>
                  <a:pt x="0" y="97"/>
                </a:lnTo>
                <a:lnTo>
                  <a:pt x="0" y="111"/>
                </a:lnTo>
                <a:lnTo>
                  <a:pt x="25" y="124"/>
                </a:lnTo>
                <a:lnTo>
                  <a:pt x="89" y="152"/>
                </a:lnTo>
                <a:lnTo>
                  <a:pt x="89" y="166"/>
                </a:lnTo>
                <a:lnTo>
                  <a:pt x="102" y="166"/>
                </a:lnTo>
                <a:lnTo>
                  <a:pt x="115" y="179"/>
                </a:lnTo>
                <a:lnTo>
                  <a:pt x="166" y="179"/>
                </a:lnTo>
                <a:lnTo>
                  <a:pt x="166" y="152"/>
                </a:lnTo>
                <a:lnTo>
                  <a:pt x="178" y="152"/>
                </a:lnTo>
                <a:lnTo>
                  <a:pt x="178" y="166"/>
                </a:lnTo>
                <a:lnTo>
                  <a:pt x="191" y="152"/>
                </a:lnTo>
                <a:lnTo>
                  <a:pt x="166" y="111"/>
                </a:lnTo>
                <a:lnTo>
                  <a:pt x="127" y="82"/>
                </a:lnTo>
                <a:lnTo>
                  <a:pt x="127" y="41"/>
                </a:lnTo>
                <a:lnTo>
                  <a:pt x="127" y="27"/>
                </a:lnTo>
                <a:lnTo>
                  <a:pt x="102" y="13"/>
                </a:lnTo>
                <a:lnTo>
                  <a:pt x="102"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295" name="Freeform 219" descr="Light downward diagonal"/>
          <p:cNvSpPr>
            <a:spLocks/>
          </p:cNvSpPr>
          <p:nvPr/>
        </p:nvSpPr>
        <p:spPr bwMode="auto">
          <a:xfrm>
            <a:off x="6867525" y="3270926"/>
            <a:ext cx="55563" cy="53975"/>
          </a:xfrm>
          <a:custGeom>
            <a:avLst/>
            <a:gdLst>
              <a:gd name="T0" fmla="*/ 49714 w 38"/>
              <a:gd name="T1" fmla="*/ 0 h 43"/>
              <a:gd name="T2" fmla="*/ 14622 w 38"/>
              <a:gd name="T3" fmla="*/ 13808 h 43"/>
              <a:gd name="T4" fmla="*/ 0 w 38"/>
              <a:gd name="T5" fmla="*/ 41423 h 43"/>
              <a:gd name="T6" fmla="*/ 32168 w 38"/>
              <a:gd name="T7" fmla="*/ 41423 h 43"/>
              <a:gd name="T8" fmla="*/ 49714 w 38"/>
              <a:gd name="T9" fmla="*/ 27615 h 43"/>
              <a:gd name="T10" fmla="*/ 49714 w 38"/>
              <a:gd name="T11" fmla="*/ 0 h 43"/>
              <a:gd name="T12" fmla="*/ 0 60000 65536"/>
              <a:gd name="T13" fmla="*/ 0 60000 65536"/>
              <a:gd name="T14" fmla="*/ 0 60000 65536"/>
              <a:gd name="T15" fmla="*/ 0 60000 65536"/>
              <a:gd name="T16" fmla="*/ 0 60000 65536"/>
              <a:gd name="T17" fmla="*/ 0 60000 65536"/>
              <a:gd name="T18" fmla="*/ 0 w 38"/>
              <a:gd name="T19" fmla="*/ 0 h 43"/>
              <a:gd name="T20" fmla="*/ 38 w 3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8" h="43">
                <a:moveTo>
                  <a:pt x="37" y="0"/>
                </a:moveTo>
                <a:lnTo>
                  <a:pt x="11" y="14"/>
                </a:lnTo>
                <a:lnTo>
                  <a:pt x="0" y="42"/>
                </a:lnTo>
                <a:lnTo>
                  <a:pt x="24" y="42"/>
                </a:lnTo>
                <a:lnTo>
                  <a:pt x="37" y="28"/>
                </a:lnTo>
                <a:lnTo>
                  <a:pt x="3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6" name="Freeform 220" descr="Light downward diagonal"/>
          <p:cNvSpPr>
            <a:spLocks/>
          </p:cNvSpPr>
          <p:nvPr/>
        </p:nvSpPr>
        <p:spPr bwMode="auto">
          <a:xfrm>
            <a:off x="7202488" y="3305851"/>
            <a:ext cx="111125" cy="174625"/>
          </a:xfrm>
          <a:custGeom>
            <a:avLst/>
            <a:gdLst>
              <a:gd name="T0" fmla="*/ 34681 w 78"/>
              <a:gd name="T1" fmla="*/ 0 h 138"/>
              <a:gd name="T2" fmla="*/ 0 w 78"/>
              <a:gd name="T3" fmla="*/ 0 h 138"/>
              <a:gd name="T4" fmla="*/ 0 w 78"/>
              <a:gd name="T5" fmla="*/ 41758 h 138"/>
              <a:gd name="T6" fmla="*/ 0 w 78"/>
              <a:gd name="T7" fmla="*/ 55678 h 138"/>
              <a:gd name="T8" fmla="*/ 0 w 78"/>
              <a:gd name="T9" fmla="*/ 82251 h 138"/>
              <a:gd name="T10" fmla="*/ 0 w 78"/>
              <a:gd name="T11" fmla="*/ 97436 h 138"/>
              <a:gd name="T12" fmla="*/ 34681 w 78"/>
              <a:gd name="T13" fmla="*/ 97436 h 138"/>
              <a:gd name="T14" fmla="*/ 34681 w 78"/>
              <a:gd name="T15" fmla="*/ 110090 h 138"/>
              <a:gd name="T16" fmla="*/ 66472 w 78"/>
              <a:gd name="T17" fmla="*/ 110090 h 138"/>
              <a:gd name="T18" fmla="*/ 83812 w 78"/>
              <a:gd name="T19" fmla="*/ 137928 h 138"/>
              <a:gd name="T20" fmla="*/ 101153 w 78"/>
              <a:gd name="T21" fmla="*/ 124009 h 138"/>
              <a:gd name="T22" fmla="*/ 83812 w 78"/>
              <a:gd name="T23" fmla="*/ 97436 h 138"/>
              <a:gd name="T24" fmla="*/ 50576 w 78"/>
              <a:gd name="T25" fmla="*/ 97436 h 138"/>
              <a:gd name="T26" fmla="*/ 34681 w 78"/>
              <a:gd name="T27" fmla="*/ 69597 h 138"/>
              <a:gd name="T28" fmla="*/ 50576 w 78"/>
              <a:gd name="T29" fmla="*/ 41758 h 138"/>
              <a:gd name="T30" fmla="*/ 34681 w 78"/>
              <a:gd name="T31" fmla="*/ 13919 h 138"/>
              <a:gd name="T32" fmla="*/ 34681 w 78"/>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38"/>
              <a:gd name="T53" fmla="*/ 78 w 78"/>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38">
                <a:moveTo>
                  <a:pt x="26" y="0"/>
                </a:moveTo>
                <a:lnTo>
                  <a:pt x="0" y="0"/>
                </a:lnTo>
                <a:lnTo>
                  <a:pt x="0" y="42"/>
                </a:lnTo>
                <a:lnTo>
                  <a:pt x="0" y="55"/>
                </a:lnTo>
                <a:lnTo>
                  <a:pt x="0" y="82"/>
                </a:lnTo>
                <a:lnTo>
                  <a:pt x="0" y="96"/>
                </a:lnTo>
                <a:lnTo>
                  <a:pt x="26" y="96"/>
                </a:lnTo>
                <a:lnTo>
                  <a:pt x="26" y="109"/>
                </a:lnTo>
                <a:lnTo>
                  <a:pt x="51" y="109"/>
                </a:lnTo>
                <a:lnTo>
                  <a:pt x="64" y="137"/>
                </a:lnTo>
                <a:lnTo>
                  <a:pt x="77" y="123"/>
                </a:lnTo>
                <a:lnTo>
                  <a:pt x="64" y="96"/>
                </a:lnTo>
                <a:lnTo>
                  <a:pt x="38" y="96"/>
                </a:lnTo>
                <a:lnTo>
                  <a:pt x="26" y="69"/>
                </a:lnTo>
                <a:lnTo>
                  <a:pt x="38" y="42"/>
                </a:lnTo>
                <a:lnTo>
                  <a:pt x="26" y="14"/>
                </a:lnTo>
                <a:lnTo>
                  <a:pt x="26"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7" name="Freeform 221" descr="Light downward diagonal"/>
          <p:cNvSpPr>
            <a:spLocks/>
          </p:cNvSpPr>
          <p:nvPr/>
        </p:nvSpPr>
        <p:spPr bwMode="auto">
          <a:xfrm>
            <a:off x="7259638" y="3566201"/>
            <a:ext cx="131762" cy="104775"/>
          </a:xfrm>
          <a:custGeom>
            <a:avLst/>
            <a:gdLst>
              <a:gd name="T0" fmla="*/ 83981 w 91"/>
              <a:gd name="T1" fmla="*/ 0 h 83"/>
              <a:gd name="T2" fmla="*/ 68053 w 91"/>
              <a:gd name="T3" fmla="*/ 26509 h 83"/>
              <a:gd name="T4" fmla="*/ 52126 w 91"/>
              <a:gd name="T5" fmla="*/ 26509 h 83"/>
              <a:gd name="T6" fmla="*/ 17375 w 91"/>
              <a:gd name="T7" fmla="*/ 26509 h 83"/>
              <a:gd name="T8" fmla="*/ 0 w 91"/>
              <a:gd name="T9" fmla="*/ 55543 h 83"/>
              <a:gd name="T10" fmla="*/ 34751 w 91"/>
              <a:gd name="T11" fmla="*/ 41658 h 83"/>
              <a:gd name="T12" fmla="*/ 68053 w 91"/>
              <a:gd name="T13" fmla="*/ 55543 h 83"/>
              <a:gd name="T14" fmla="*/ 68053 w 91"/>
              <a:gd name="T15" fmla="*/ 82053 h 83"/>
              <a:gd name="T16" fmla="*/ 83981 w 91"/>
              <a:gd name="T17" fmla="*/ 82053 h 83"/>
              <a:gd name="T18" fmla="*/ 101356 w 91"/>
              <a:gd name="T19" fmla="*/ 55543 h 83"/>
              <a:gd name="T20" fmla="*/ 118731 w 91"/>
              <a:gd name="T21" fmla="*/ 82053 h 83"/>
              <a:gd name="T22" fmla="*/ 118731 w 91"/>
              <a:gd name="T23" fmla="*/ 68167 h 83"/>
              <a:gd name="T24" fmla="*/ 101356 w 91"/>
              <a:gd name="T25" fmla="*/ 12623 h 83"/>
              <a:gd name="T26" fmla="*/ 83981 w 91"/>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83"/>
              <a:gd name="T44" fmla="*/ 91 w 9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83">
                <a:moveTo>
                  <a:pt x="64" y="0"/>
                </a:moveTo>
                <a:lnTo>
                  <a:pt x="51" y="27"/>
                </a:lnTo>
                <a:lnTo>
                  <a:pt x="39" y="27"/>
                </a:lnTo>
                <a:lnTo>
                  <a:pt x="13" y="27"/>
                </a:lnTo>
                <a:lnTo>
                  <a:pt x="0" y="55"/>
                </a:lnTo>
                <a:lnTo>
                  <a:pt x="26" y="41"/>
                </a:lnTo>
                <a:lnTo>
                  <a:pt x="51" y="55"/>
                </a:lnTo>
                <a:lnTo>
                  <a:pt x="51" y="82"/>
                </a:lnTo>
                <a:lnTo>
                  <a:pt x="64" y="82"/>
                </a:lnTo>
                <a:lnTo>
                  <a:pt x="77" y="55"/>
                </a:lnTo>
                <a:lnTo>
                  <a:pt x="90" y="82"/>
                </a:lnTo>
                <a:lnTo>
                  <a:pt x="90" y="68"/>
                </a:lnTo>
                <a:lnTo>
                  <a:pt x="77" y="13"/>
                </a:lnTo>
                <a:lnTo>
                  <a:pt x="64"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8" name="Freeform 222" descr="Light downward diagonal"/>
          <p:cNvSpPr>
            <a:spLocks/>
          </p:cNvSpPr>
          <p:nvPr/>
        </p:nvSpPr>
        <p:spPr bwMode="auto">
          <a:xfrm>
            <a:off x="7142163" y="3531276"/>
            <a:ext cx="60325" cy="88900"/>
          </a:xfrm>
          <a:custGeom>
            <a:avLst/>
            <a:gdLst>
              <a:gd name="T0" fmla="*/ 52864 w 40"/>
              <a:gd name="T1" fmla="*/ 0 h 70"/>
              <a:gd name="T2" fmla="*/ 17621 w 40"/>
              <a:gd name="T3" fmla="*/ 27940 h 70"/>
              <a:gd name="T4" fmla="*/ 0 w 40"/>
              <a:gd name="T5" fmla="*/ 69850 h 70"/>
              <a:gd name="T6" fmla="*/ 35243 w 40"/>
              <a:gd name="T7" fmla="*/ 41910 h 70"/>
              <a:gd name="T8" fmla="*/ 52864 w 40"/>
              <a:gd name="T9" fmla="*/ 0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39" y="0"/>
                </a:moveTo>
                <a:lnTo>
                  <a:pt x="13" y="28"/>
                </a:lnTo>
                <a:lnTo>
                  <a:pt x="0" y="69"/>
                </a:lnTo>
                <a:lnTo>
                  <a:pt x="26" y="41"/>
                </a:lnTo>
                <a:lnTo>
                  <a:pt x="39"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299" name="Freeform 223" descr="Light downward diagonal"/>
          <p:cNvSpPr>
            <a:spLocks/>
          </p:cNvSpPr>
          <p:nvPr/>
        </p:nvSpPr>
        <p:spPr bwMode="auto">
          <a:xfrm>
            <a:off x="7277100" y="3547151"/>
            <a:ext cx="23813" cy="36512"/>
          </a:xfrm>
          <a:custGeom>
            <a:avLst/>
            <a:gdLst>
              <a:gd name="T0" fmla="*/ 16051 w 18"/>
              <a:gd name="T1" fmla="*/ 0 h 28"/>
              <a:gd name="T2" fmla="*/ 0 w 18"/>
              <a:gd name="T3" fmla="*/ 15648 h 28"/>
              <a:gd name="T4" fmla="*/ 16051 w 18"/>
              <a:gd name="T5" fmla="*/ 28689 h 28"/>
              <a:gd name="T6" fmla="*/ 16051 w 18"/>
              <a:gd name="T7" fmla="*/ 15648 h 28"/>
              <a:gd name="T8" fmla="*/ 16051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7" y="0"/>
                </a:moveTo>
                <a:lnTo>
                  <a:pt x="0" y="14"/>
                </a:lnTo>
                <a:lnTo>
                  <a:pt x="17" y="27"/>
                </a:lnTo>
                <a:lnTo>
                  <a:pt x="17" y="14"/>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0" name="Freeform 224" descr="Light downward diagonal"/>
          <p:cNvSpPr>
            <a:spLocks/>
          </p:cNvSpPr>
          <p:nvPr/>
        </p:nvSpPr>
        <p:spPr bwMode="auto">
          <a:xfrm>
            <a:off x="7331075" y="3478888"/>
            <a:ext cx="28575" cy="33338"/>
          </a:xfrm>
          <a:custGeom>
            <a:avLst/>
            <a:gdLst>
              <a:gd name="T0" fmla="*/ 26988 w 18"/>
              <a:gd name="T1" fmla="*/ 0 h 27"/>
              <a:gd name="T2" fmla="*/ 0 w 18"/>
              <a:gd name="T3" fmla="*/ 0 h 27"/>
              <a:gd name="T4" fmla="*/ 26988 w 18"/>
              <a:gd name="T5" fmla="*/ 24695 h 27"/>
              <a:gd name="T6" fmla="*/ 26988 w 18"/>
              <a:gd name="T7" fmla="*/ 0 h 27"/>
              <a:gd name="T8" fmla="*/ 0 60000 65536"/>
              <a:gd name="T9" fmla="*/ 0 60000 65536"/>
              <a:gd name="T10" fmla="*/ 0 60000 65536"/>
              <a:gd name="T11" fmla="*/ 0 60000 65536"/>
              <a:gd name="T12" fmla="*/ 0 w 18"/>
              <a:gd name="T13" fmla="*/ 0 h 27"/>
              <a:gd name="T14" fmla="*/ 18 w 18"/>
              <a:gd name="T15" fmla="*/ 27 h 27"/>
            </a:gdLst>
            <a:ahLst/>
            <a:cxnLst>
              <a:cxn ang="T8">
                <a:pos x="T0" y="T1"/>
              </a:cxn>
              <a:cxn ang="T9">
                <a:pos x="T2" y="T3"/>
              </a:cxn>
              <a:cxn ang="T10">
                <a:pos x="T4" y="T5"/>
              </a:cxn>
              <a:cxn ang="T11">
                <a:pos x="T6" y="T7"/>
              </a:cxn>
            </a:cxnLst>
            <a:rect l="T12" t="T13" r="T14" b="T15"/>
            <a:pathLst>
              <a:path w="18" h="27">
                <a:moveTo>
                  <a:pt x="17" y="0"/>
                </a:moveTo>
                <a:lnTo>
                  <a:pt x="0" y="0"/>
                </a:lnTo>
                <a:lnTo>
                  <a:pt x="17" y="26"/>
                </a:lnTo>
                <a:lnTo>
                  <a:pt x="17"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1" name="Freeform 225" descr="Light downward diagonal"/>
          <p:cNvSpPr>
            <a:spLocks/>
          </p:cNvSpPr>
          <p:nvPr/>
        </p:nvSpPr>
        <p:spPr bwMode="auto">
          <a:xfrm>
            <a:off x="7259638" y="3510638"/>
            <a:ext cx="22225" cy="38100"/>
          </a:xfrm>
          <a:custGeom>
            <a:avLst/>
            <a:gdLst>
              <a:gd name="T0" fmla="*/ 0 w 18"/>
              <a:gd name="T1" fmla="*/ 30217 h 29"/>
              <a:gd name="T2" fmla="*/ 18521 w 18"/>
              <a:gd name="T3" fmla="*/ 0 h 29"/>
              <a:gd name="T4" fmla="*/ 0 w 18"/>
              <a:gd name="T5" fmla="*/ 0 h 29"/>
              <a:gd name="T6" fmla="*/ 0 w 18"/>
              <a:gd name="T7" fmla="*/ 30217 h 29"/>
              <a:gd name="T8" fmla="*/ 0 60000 65536"/>
              <a:gd name="T9" fmla="*/ 0 60000 65536"/>
              <a:gd name="T10" fmla="*/ 0 60000 65536"/>
              <a:gd name="T11" fmla="*/ 0 60000 65536"/>
              <a:gd name="T12" fmla="*/ 0 w 18"/>
              <a:gd name="T13" fmla="*/ 0 h 29"/>
              <a:gd name="T14" fmla="*/ 18 w 18"/>
              <a:gd name="T15" fmla="*/ 29 h 29"/>
            </a:gdLst>
            <a:ahLst/>
            <a:cxnLst>
              <a:cxn ang="T8">
                <a:pos x="T0" y="T1"/>
              </a:cxn>
              <a:cxn ang="T9">
                <a:pos x="T2" y="T3"/>
              </a:cxn>
              <a:cxn ang="T10">
                <a:pos x="T4" y="T5"/>
              </a:cxn>
              <a:cxn ang="T11">
                <a:pos x="T6" y="T7"/>
              </a:cxn>
            </a:cxnLst>
            <a:rect l="T12" t="T13" r="T14" b="T15"/>
            <a:pathLst>
              <a:path w="18" h="29">
                <a:moveTo>
                  <a:pt x="0" y="28"/>
                </a:moveTo>
                <a:lnTo>
                  <a:pt x="17" y="0"/>
                </a:lnTo>
                <a:lnTo>
                  <a:pt x="0" y="0"/>
                </a:lnTo>
                <a:lnTo>
                  <a:pt x="0" y="2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2" name="Line 226" descr="Light downward diagonal"/>
          <p:cNvSpPr>
            <a:spLocks noChangeShapeType="1"/>
          </p:cNvSpPr>
          <p:nvPr/>
        </p:nvSpPr>
        <p:spPr bwMode="auto">
          <a:xfrm>
            <a:off x="7223125" y="3461426"/>
            <a:ext cx="15875" cy="17462"/>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3" name="Freeform 227" descr="Light downward diagonal"/>
          <p:cNvSpPr>
            <a:spLocks/>
          </p:cNvSpPr>
          <p:nvPr/>
        </p:nvSpPr>
        <p:spPr bwMode="auto">
          <a:xfrm>
            <a:off x="7107238" y="4088488"/>
            <a:ext cx="58737" cy="36513"/>
          </a:xfrm>
          <a:custGeom>
            <a:avLst/>
            <a:gdLst>
              <a:gd name="T0" fmla="*/ 0 w 39"/>
              <a:gd name="T1" fmla="*/ 0 h 29"/>
              <a:gd name="T2" fmla="*/ 0 w 39"/>
              <a:gd name="T3" fmla="*/ 27700 h 29"/>
              <a:gd name="T4" fmla="*/ 51288 w 39"/>
              <a:gd name="T5" fmla="*/ 27700 h 29"/>
              <a:gd name="T6" fmla="*/ 0 w 39"/>
              <a:gd name="T7" fmla="*/ 0 h 29"/>
              <a:gd name="T8" fmla="*/ 0 60000 65536"/>
              <a:gd name="T9" fmla="*/ 0 60000 65536"/>
              <a:gd name="T10" fmla="*/ 0 60000 65536"/>
              <a:gd name="T11" fmla="*/ 0 60000 65536"/>
              <a:gd name="T12" fmla="*/ 0 w 39"/>
              <a:gd name="T13" fmla="*/ 0 h 29"/>
              <a:gd name="T14" fmla="*/ 39 w 39"/>
              <a:gd name="T15" fmla="*/ 29 h 29"/>
            </a:gdLst>
            <a:ahLst/>
            <a:cxnLst>
              <a:cxn ang="T8">
                <a:pos x="T0" y="T1"/>
              </a:cxn>
              <a:cxn ang="T9">
                <a:pos x="T2" y="T3"/>
              </a:cxn>
              <a:cxn ang="T10">
                <a:pos x="T4" y="T5"/>
              </a:cxn>
              <a:cxn ang="T11">
                <a:pos x="T6" y="T7"/>
              </a:cxn>
            </a:cxnLst>
            <a:rect l="T12" t="T13" r="T14" b="T15"/>
            <a:pathLst>
              <a:path w="39" h="29">
                <a:moveTo>
                  <a:pt x="0" y="0"/>
                </a:moveTo>
                <a:lnTo>
                  <a:pt x="0" y="28"/>
                </a:lnTo>
                <a:lnTo>
                  <a:pt x="38"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4" name="Freeform 228" descr="Light downward diagonal"/>
          <p:cNvSpPr>
            <a:spLocks/>
          </p:cNvSpPr>
          <p:nvPr/>
        </p:nvSpPr>
        <p:spPr bwMode="auto">
          <a:xfrm>
            <a:off x="7346950" y="3966251"/>
            <a:ext cx="47625" cy="22225"/>
          </a:xfrm>
          <a:custGeom>
            <a:avLst/>
            <a:gdLst>
              <a:gd name="T0" fmla="*/ 0 w 28"/>
              <a:gd name="T1" fmla="*/ 0 h 17"/>
              <a:gd name="T2" fmla="*/ 0 w 28"/>
              <a:gd name="T3" fmla="*/ 16996 h 17"/>
              <a:gd name="T4" fmla="*/ 46038 w 28"/>
              <a:gd name="T5" fmla="*/ 0 h 17"/>
              <a:gd name="T6" fmla="*/ 0 w 28"/>
              <a:gd name="T7" fmla="*/ 0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0"/>
                </a:moveTo>
                <a:lnTo>
                  <a:pt x="0" y="16"/>
                </a:lnTo>
                <a:lnTo>
                  <a:pt x="27"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5" name="Freeform 229" descr="Light downward diagonal"/>
          <p:cNvSpPr>
            <a:spLocks/>
          </p:cNvSpPr>
          <p:nvPr/>
        </p:nvSpPr>
        <p:spPr bwMode="auto">
          <a:xfrm>
            <a:off x="6904038" y="3758288"/>
            <a:ext cx="280987" cy="261938"/>
          </a:xfrm>
          <a:custGeom>
            <a:avLst/>
            <a:gdLst>
              <a:gd name="T0" fmla="*/ 223912 w 192"/>
              <a:gd name="T1" fmla="*/ 0 h 207"/>
              <a:gd name="T2" fmla="*/ 188789 w 192"/>
              <a:gd name="T3" fmla="*/ 0 h 207"/>
              <a:gd name="T4" fmla="*/ 172691 w 192"/>
              <a:gd name="T5" fmla="*/ 0 h 207"/>
              <a:gd name="T6" fmla="*/ 155129 w 192"/>
              <a:gd name="T7" fmla="*/ 55678 h 207"/>
              <a:gd name="T8" fmla="*/ 103907 w 192"/>
              <a:gd name="T9" fmla="*/ 55678 h 207"/>
              <a:gd name="T10" fmla="*/ 86345 w 192"/>
              <a:gd name="T11" fmla="*/ 69597 h 207"/>
              <a:gd name="T12" fmla="*/ 51222 w 192"/>
              <a:gd name="T13" fmla="*/ 69597 h 207"/>
              <a:gd name="T14" fmla="*/ 35124 w 192"/>
              <a:gd name="T15" fmla="*/ 55678 h 207"/>
              <a:gd name="T16" fmla="*/ 0 w 192"/>
              <a:gd name="T17" fmla="*/ 82251 h 207"/>
              <a:gd name="T18" fmla="*/ 17562 w 192"/>
              <a:gd name="T19" fmla="*/ 97436 h 207"/>
              <a:gd name="T20" fmla="*/ 51222 w 192"/>
              <a:gd name="T21" fmla="*/ 137929 h 207"/>
              <a:gd name="T22" fmla="*/ 51222 w 192"/>
              <a:gd name="T23" fmla="*/ 167033 h 207"/>
              <a:gd name="T24" fmla="*/ 86345 w 192"/>
              <a:gd name="T25" fmla="*/ 180952 h 207"/>
              <a:gd name="T26" fmla="*/ 120005 w 192"/>
              <a:gd name="T27" fmla="*/ 167033 h 207"/>
              <a:gd name="T28" fmla="*/ 155129 w 192"/>
              <a:gd name="T29" fmla="*/ 180952 h 207"/>
              <a:gd name="T30" fmla="*/ 137567 w 192"/>
              <a:gd name="T31" fmla="*/ 207526 h 207"/>
              <a:gd name="T32" fmla="*/ 188789 w 192"/>
              <a:gd name="T33" fmla="*/ 193606 h 207"/>
              <a:gd name="T34" fmla="*/ 206351 w 192"/>
              <a:gd name="T35" fmla="*/ 151848 h 207"/>
              <a:gd name="T36" fmla="*/ 188789 w 192"/>
              <a:gd name="T37" fmla="*/ 137929 h 207"/>
              <a:gd name="T38" fmla="*/ 223912 w 192"/>
              <a:gd name="T39" fmla="*/ 111355 h 207"/>
              <a:gd name="T40" fmla="*/ 241474 w 192"/>
              <a:gd name="T41" fmla="*/ 82251 h 207"/>
              <a:gd name="T42" fmla="*/ 257572 w 192"/>
              <a:gd name="T43" fmla="*/ 69597 h 207"/>
              <a:gd name="T44" fmla="*/ 241474 w 192"/>
              <a:gd name="T45" fmla="*/ 55678 h 207"/>
              <a:gd name="T46" fmla="*/ 241474 w 192"/>
              <a:gd name="T47" fmla="*/ 41758 h 207"/>
              <a:gd name="T48" fmla="*/ 223912 w 192"/>
              <a:gd name="T49" fmla="*/ 0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207"/>
              <a:gd name="T77" fmla="*/ 192 w 192"/>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207">
                <a:moveTo>
                  <a:pt x="166" y="0"/>
                </a:moveTo>
                <a:lnTo>
                  <a:pt x="140" y="0"/>
                </a:lnTo>
                <a:lnTo>
                  <a:pt x="128" y="0"/>
                </a:lnTo>
                <a:lnTo>
                  <a:pt x="115" y="55"/>
                </a:lnTo>
                <a:lnTo>
                  <a:pt x="77" y="55"/>
                </a:lnTo>
                <a:lnTo>
                  <a:pt x="64" y="69"/>
                </a:lnTo>
                <a:lnTo>
                  <a:pt x="38" y="69"/>
                </a:lnTo>
                <a:lnTo>
                  <a:pt x="26" y="55"/>
                </a:lnTo>
                <a:lnTo>
                  <a:pt x="0" y="82"/>
                </a:lnTo>
                <a:lnTo>
                  <a:pt x="13" y="96"/>
                </a:lnTo>
                <a:lnTo>
                  <a:pt x="38" y="137"/>
                </a:lnTo>
                <a:lnTo>
                  <a:pt x="38" y="165"/>
                </a:lnTo>
                <a:lnTo>
                  <a:pt x="64" y="179"/>
                </a:lnTo>
                <a:lnTo>
                  <a:pt x="89" y="165"/>
                </a:lnTo>
                <a:lnTo>
                  <a:pt x="115" y="179"/>
                </a:lnTo>
                <a:lnTo>
                  <a:pt x="102" y="206"/>
                </a:lnTo>
                <a:lnTo>
                  <a:pt x="140" y="192"/>
                </a:lnTo>
                <a:lnTo>
                  <a:pt x="153" y="151"/>
                </a:lnTo>
                <a:lnTo>
                  <a:pt x="140" y="137"/>
                </a:lnTo>
                <a:lnTo>
                  <a:pt x="166" y="110"/>
                </a:lnTo>
                <a:lnTo>
                  <a:pt x="179" y="82"/>
                </a:lnTo>
                <a:lnTo>
                  <a:pt x="191" y="69"/>
                </a:lnTo>
                <a:lnTo>
                  <a:pt x="179" y="55"/>
                </a:lnTo>
                <a:lnTo>
                  <a:pt x="179" y="41"/>
                </a:lnTo>
                <a:lnTo>
                  <a:pt x="166" y="0"/>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6" name="Freeform 230" descr="Light downward diagonal"/>
          <p:cNvSpPr>
            <a:spLocks/>
          </p:cNvSpPr>
          <p:nvPr/>
        </p:nvSpPr>
        <p:spPr bwMode="auto">
          <a:xfrm>
            <a:off x="6586538" y="3705901"/>
            <a:ext cx="261937" cy="330200"/>
          </a:xfrm>
          <a:custGeom>
            <a:avLst/>
            <a:gdLst>
              <a:gd name="T0" fmla="*/ 0 w 180"/>
              <a:gd name="T1" fmla="*/ 0 h 261"/>
              <a:gd name="T2" fmla="*/ 0 w 180"/>
              <a:gd name="T3" fmla="*/ 12651 h 261"/>
              <a:gd name="T4" fmla="*/ 35137 w 180"/>
              <a:gd name="T5" fmla="*/ 41749 h 261"/>
              <a:gd name="T6" fmla="*/ 86378 w 180"/>
              <a:gd name="T7" fmla="*/ 97415 h 261"/>
              <a:gd name="T8" fmla="*/ 86378 w 180"/>
              <a:gd name="T9" fmla="*/ 111332 h 261"/>
              <a:gd name="T10" fmla="*/ 121514 w 180"/>
              <a:gd name="T11" fmla="*/ 165733 h 261"/>
              <a:gd name="T12" fmla="*/ 155187 w 180"/>
              <a:gd name="T13" fmla="*/ 206217 h 261"/>
              <a:gd name="T14" fmla="*/ 206428 w 180"/>
              <a:gd name="T15" fmla="*/ 261883 h 261"/>
              <a:gd name="T16" fmla="*/ 223996 w 180"/>
              <a:gd name="T17" fmla="*/ 261883 h 261"/>
              <a:gd name="T18" fmla="*/ 241565 w 180"/>
              <a:gd name="T19" fmla="*/ 192300 h 261"/>
              <a:gd name="T20" fmla="*/ 206428 w 180"/>
              <a:gd name="T21" fmla="*/ 165733 h 261"/>
              <a:gd name="T22" fmla="*/ 190324 w 180"/>
              <a:gd name="T23" fmla="*/ 136634 h 261"/>
              <a:gd name="T24" fmla="*/ 190324 w 180"/>
              <a:gd name="T25" fmla="*/ 111332 h 261"/>
              <a:gd name="T26" fmla="*/ 137619 w 180"/>
              <a:gd name="T27" fmla="*/ 82234 h 261"/>
              <a:gd name="T28" fmla="*/ 103946 w 180"/>
              <a:gd name="T29" fmla="*/ 55666 h 261"/>
              <a:gd name="T30" fmla="*/ 68809 w 180"/>
              <a:gd name="T31" fmla="*/ 27833 h 261"/>
              <a:gd name="T32" fmla="*/ 35137 w 180"/>
              <a:gd name="T33" fmla="*/ 0 h 261"/>
              <a:gd name="T34" fmla="*/ 0 w 180"/>
              <a:gd name="T35" fmla="*/ 0 h 2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261"/>
              <a:gd name="T56" fmla="*/ 180 w 180"/>
              <a:gd name="T57" fmla="*/ 261 h 2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261">
                <a:moveTo>
                  <a:pt x="0" y="0"/>
                </a:moveTo>
                <a:lnTo>
                  <a:pt x="0" y="13"/>
                </a:lnTo>
                <a:lnTo>
                  <a:pt x="26" y="41"/>
                </a:lnTo>
                <a:lnTo>
                  <a:pt x="64" y="96"/>
                </a:lnTo>
                <a:lnTo>
                  <a:pt x="64" y="110"/>
                </a:lnTo>
                <a:lnTo>
                  <a:pt x="90" y="164"/>
                </a:lnTo>
                <a:lnTo>
                  <a:pt x="115" y="205"/>
                </a:lnTo>
                <a:lnTo>
                  <a:pt x="153" y="260"/>
                </a:lnTo>
                <a:lnTo>
                  <a:pt x="166" y="260"/>
                </a:lnTo>
                <a:lnTo>
                  <a:pt x="179" y="191"/>
                </a:lnTo>
                <a:lnTo>
                  <a:pt x="153" y="164"/>
                </a:lnTo>
                <a:lnTo>
                  <a:pt x="141" y="136"/>
                </a:lnTo>
                <a:lnTo>
                  <a:pt x="141" y="110"/>
                </a:lnTo>
                <a:lnTo>
                  <a:pt x="102" y="82"/>
                </a:lnTo>
                <a:lnTo>
                  <a:pt x="77" y="55"/>
                </a:lnTo>
                <a:lnTo>
                  <a:pt x="51" y="27"/>
                </a:lnTo>
                <a:lnTo>
                  <a:pt x="26" y="0"/>
                </a:lnTo>
                <a:lnTo>
                  <a:pt x="0" y="0"/>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7" name="Freeform 231" descr="Light downward diagonal"/>
          <p:cNvSpPr>
            <a:spLocks/>
          </p:cNvSpPr>
          <p:nvPr/>
        </p:nvSpPr>
        <p:spPr bwMode="auto">
          <a:xfrm>
            <a:off x="7519988" y="3877351"/>
            <a:ext cx="260350" cy="282575"/>
          </a:xfrm>
          <a:custGeom>
            <a:avLst/>
            <a:gdLst>
              <a:gd name="T0" fmla="*/ 239988 w 179"/>
              <a:gd name="T1" fmla="*/ 56006 h 222"/>
              <a:gd name="T2" fmla="*/ 155114 w 179"/>
              <a:gd name="T3" fmla="*/ 42004 h 222"/>
              <a:gd name="T4" fmla="*/ 119994 w 179"/>
              <a:gd name="T5" fmla="*/ 56006 h 222"/>
              <a:gd name="T6" fmla="*/ 102434 w 179"/>
              <a:gd name="T7" fmla="*/ 70007 h 222"/>
              <a:gd name="T8" fmla="*/ 68777 w 179"/>
              <a:gd name="T9" fmla="*/ 56006 h 222"/>
              <a:gd name="T10" fmla="*/ 68777 w 179"/>
              <a:gd name="T11" fmla="*/ 28003 h 222"/>
              <a:gd name="T12" fmla="*/ 33657 w 179"/>
              <a:gd name="T13" fmla="*/ 0 h 222"/>
              <a:gd name="T14" fmla="*/ 0 w 179"/>
              <a:gd name="T15" fmla="*/ 14001 h 222"/>
              <a:gd name="T16" fmla="*/ 0 w 179"/>
              <a:gd name="T17" fmla="*/ 28003 h 222"/>
              <a:gd name="T18" fmla="*/ 51217 w 179"/>
              <a:gd name="T19" fmla="*/ 42004 h 222"/>
              <a:gd name="T20" fmla="*/ 17560 w 179"/>
              <a:gd name="T21" fmla="*/ 56006 h 222"/>
              <a:gd name="T22" fmla="*/ 33657 w 179"/>
              <a:gd name="T23" fmla="*/ 85282 h 222"/>
              <a:gd name="T24" fmla="*/ 51217 w 179"/>
              <a:gd name="T25" fmla="*/ 85282 h 222"/>
              <a:gd name="T26" fmla="*/ 171211 w 179"/>
              <a:gd name="T27" fmla="*/ 141288 h 222"/>
              <a:gd name="T28" fmla="*/ 171211 w 179"/>
              <a:gd name="T29" fmla="*/ 198566 h 222"/>
              <a:gd name="T30" fmla="*/ 239988 w 179"/>
              <a:gd name="T31" fmla="*/ 225296 h 222"/>
              <a:gd name="T32" fmla="*/ 239988 w 179"/>
              <a:gd name="T33" fmla="*/ 56006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22"/>
              <a:gd name="T53" fmla="*/ 179 w 179"/>
              <a:gd name="T54" fmla="*/ 222 h 2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22">
                <a:moveTo>
                  <a:pt x="178" y="55"/>
                </a:moveTo>
                <a:lnTo>
                  <a:pt x="115" y="41"/>
                </a:lnTo>
                <a:lnTo>
                  <a:pt x="89" y="55"/>
                </a:lnTo>
                <a:lnTo>
                  <a:pt x="76" y="69"/>
                </a:lnTo>
                <a:lnTo>
                  <a:pt x="51" y="55"/>
                </a:lnTo>
                <a:lnTo>
                  <a:pt x="51" y="28"/>
                </a:lnTo>
                <a:lnTo>
                  <a:pt x="25" y="0"/>
                </a:lnTo>
                <a:lnTo>
                  <a:pt x="0" y="14"/>
                </a:lnTo>
                <a:lnTo>
                  <a:pt x="0" y="28"/>
                </a:lnTo>
                <a:lnTo>
                  <a:pt x="38" y="41"/>
                </a:lnTo>
                <a:lnTo>
                  <a:pt x="13" y="55"/>
                </a:lnTo>
                <a:lnTo>
                  <a:pt x="25" y="84"/>
                </a:lnTo>
                <a:lnTo>
                  <a:pt x="38" y="84"/>
                </a:lnTo>
                <a:lnTo>
                  <a:pt x="127" y="139"/>
                </a:lnTo>
                <a:lnTo>
                  <a:pt x="127" y="194"/>
                </a:lnTo>
                <a:lnTo>
                  <a:pt x="178" y="221"/>
                </a:lnTo>
                <a:lnTo>
                  <a:pt x="178" y="55"/>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8" name="Freeform 232" descr="Light downward diagonal"/>
          <p:cNvSpPr>
            <a:spLocks/>
          </p:cNvSpPr>
          <p:nvPr/>
        </p:nvSpPr>
        <p:spPr bwMode="auto">
          <a:xfrm>
            <a:off x="7202488" y="3826551"/>
            <a:ext cx="146050" cy="209550"/>
          </a:xfrm>
          <a:custGeom>
            <a:avLst/>
            <a:gdLst>
              <a:gd name="T0" fmla="*/ 133164 w 102"/>
              <a:gd name="T1" fmla="*/ 0 h 165"/>
              <a:gd name="T2" fmla="*/ 99873 w 102"/>
              <a:gd name="T3" fmla="*/ 0 h 165"/>
              <a:gd name="T4" fmla="*/ 34738 w 102"/>
              <a:gd name="T5" fmla="*/ 0 h 165"/>
              <a:gd name="T6" fmla="*/ 17369 w 102"/>
              <a:gd name="T7" fmla="*/ 13970 h 165"/>
              <a:gd name="T8" fmla="*/ 0 w 102"/>
              <a:gd name="T9" fmla="*/ 41910 h 165"/>
              <a:gd name="T10" fmla="*/ 0 w 102"/>
              <a:gd name="T11" fmla="*/ 110490 h 165"/>
              <a:gd name="T12" fmla="*/ 17369 w 102"/>
              <a:gd name="T13" fmla="*/ 110490 h 165"/>
              <a:gd name="T14" fmla="*/ 0 w 102"/>
              <a:gd name="T15" fmla="*/ 166370 h 165"/>
              <a:gd name="T16" fmla="*/ 34738 w 102"/>
              <a:gd name="T17" fmla="*/ 166370 h 165"/>
              <a:gd name="T18" fmla="*/ 34738 w 102"/>
              <a:gd name="T19" fmla="*/ 96520 h 165"/>
              <a:gd name="T20" fmla="*/ 50660 w 102"/>
              <a:gd name="T21" fmla="*/ 96520 h 165"/>
              <a:gd name="T22" fmla="*/ 50660 w 102"/>
              <a:gd name="T23" fmla="*/ 138430 h 165"/>
              <a:gd name="T24" fmla="*/ 50660 w 102"/>
              <a:gd name="T25" fmla="*/ 152400 h 165"/>
              <a:gd name="T26" fmla="*/ 68029 w 102"/>
              <a:gd name="T27" fmla="*/ 138430 h 165"/>
              <a:gd name="T28" fmla="*/ 68029 w 102"/>
              <a:gd name="T29" fmla="*/ 82550 h 165"/>
              <a:gd name="T30" fmla="*/ 50660 w 102"/>
              <a:gd name="T31" fmla="*/ 82550 h 165"/>
              <a:gd name="T32" fmla="*/ 82504 w 102"/>
              <a:gd name="T33" fmla="*/ 41910 h 165"/>
              <a:gd name="T34" fmla="*/ 50660 w 102"/>
              <a:gd name="T35" fmla="*/ 41910 h 165"/>
              <a:gd name="T36" fmla="*/ 34738 w 102"/>
              <a:gd name="T37" fmla="*/ 69850 h 165"/>
              <a:gd name="T38" fmla="*/ 34738 w 102"/>
              <a:gd name="T39" fmla="*/ 13970 h 165"/>
              <a:gd name="T40" fmla="*/ 115795 w 102"/>
              <a:gd name="T41" fmla="*/ 13970 h 165"/>
              <a:gd name="T42" fmla="*/ 133164 w 102"/>
              <a:gd name="T43" fmla="*/ 0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165"/>
              <a:gd name="T68" fmla="*/ 102 w 102"/>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165">
                <a:moveTo>
                  <a:pt x="101" y="0"/>
                </a:moveTo>
                <a:lnTo>
                  <a:pt x="76" y="0"/>
                </a:lnTo>
                <a:lnTo>
                  <a:pt x="26" y="0"/>
                </a:lnTo>
                <a:lnTo>
                  <a:pt x="13" y="14"/>
                </a:lnTo>
                <a:lnTo>
                  <a:pt x="0" y="41"/>
                </a:lnTo>
                <a:lnTo>
                  <a:pt x="0" y="109"/>
                </a:lnTo>
                <a:lnTo>
                  <a:pt x="13" y="109"/>
                </a:lnTo>
                <a:lnTo>
                  <a:pt x="0" y="164"/>
                </a:lnTo>
                <a:lnTo>
                  <a:pt x="26" y="164"/>
                </a:lnTo>
                <a:lnTo>
                  <a:pt x="26" y="95"/>
                </a:lnTo>
                <a:lnTo>
                  <a:pt x="38" y="95"/>
                </a:lnTo>
                <a:lnTo>
                  <a:pt x="38" y="136"/>
                </a:lnTo>
                <a:lnTo>
                  <a:pt x="38" y="150"/>
                </a:lnTo>
                <a:lnTo>
                  <a:pt x="51" y="136"/>
                </a:lnTo>
                <a:lnTo>
                  <a:pt x="51" y="81"/>
                </a:lnTo>
                <a:lnTo>
                  <a:pt x="38" y="81"/>
                </a:lnTo>
                <a:lnTo>
                  <a:pt x="63" y="41"/>
                </a:lnTo>
                <a:lnTo>
                  <a:pt x="38" y="41"/>
                </a:lnTo>
                <a:lnTo>
                  <a:pt x="26" y="69"/>
                </a:lnTo>
                <a:lnTo>
                  <a:pt x="26" y="14"/>
                </a:lnTo>
                <a:lnTo>
                  <a:pt x="88" y="14"/>
                </a:lnTo>
                <a:lnTo>
                  <a:pt x="101"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09" name="Freeform 233" descr="Light downward diagonal"/>
          <p:cNvSpPr>
            <a:spLocks/>
          </p:cNvSpPr>
          <p:nvPr/>
        </p:nvSpPr>
        <p:spPr bwMode="auto">
          <a:xfrm>
            <a:off x="6846888" y="4036101"/>
            <a:ext cx="227012" cy="88900"/>
          </a:xfrm>
          <a:custGeom>
            <a:avLst/>
            <a:gdLst>
              <a:gd name="T0" fmla="*/ 0 w 154"/>
              <a:gd name="T1" fmla="*/ 26294 h 71"/>
              <a:gd name="T2" fmla="*/ 16215 w 154"/>
              <a:gd name="T3" fmla="*/ 26294 h 71"/>
              <a:gd name="T4" fmla="*/ 85498 w 154"/>
              <a:gd name="T5" fmla="*/ 55093 h 71"/>
              <a:gd name="T6" fmla="*/ 103188 w 154"/>
              <a:gd name="T7" fmla="*/ 40068 h 71"/>
              <a:gd name="T8" fmla="*/ 122351 w 154"/>
              <a:gd name="T9" fmla="*/ 55093 h 71"/>
              <a:gd name="T10" fmla="*/ 209324 w 154"/>
              <a:gd name="T11" fmla="*/ 68866 h 71"/>
              <a:gd name="T12" fmla="*/ 209324 w 154"/>
              <a:gd name="T13" fmla="*/ 40068 h 71"/>
              <a:gd name="T14" fmla="*/ 173945 w 154"/>
              <a:gd name="T15" fmla="*/ 26294 h 71"/>
              <a:gd name="T16" fmla="*/ 122351 w 154"/>
              <a:gd name="T17" fmla="*/ 13773 h 71"/>
              <a:gd name="T18" fmla="*/ 103188 w 154"/>
              <a:gd name="T19" fmla="*/ 26294 h 71"/>
              <a:gd name="T20" fmla="*/ 85498 w 154"/>
              <a:gd name="T21" fmla="*/ 13773 h 71"/>
              <a:gd name="T22" fmla="*/ 16215 w 154"/>
              <a:gd name="T23" fmla="*/ 0 h 71"/>
              <a:gd name="T24" fmla="*/ 0 w 154"/>
              <a:gd name="T25" fmla="*/ 26294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71"/>
              <a:gd name="T41" fmla="*/ 154 w 15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71">
                <a:moveTo>
                  <a:pt x="0" y="27"/>
                </a:moveTo>
                <a:lnTo>
                  <a:pt x="12" y="27"/>
                </a:lnTo>
                <a:lnTo>
                  <a:pt x="63" y="56"/>
                </a:lnTo>
                <a:lnTo>
                  <a:pt x="75" y="41"/>
                </a:lnTo>
                <a:lnTo>
                  <a:pt x="89" y="56"/>
                </a:lnTo>
                <a:lnTo>
                  <a:pt x="153" y="70"/>
                </a:lnTo>
                <a:lnTo>
                  <a:pt x="153" y="41"/>
                </a:lnTo>
                <a:lnTo>
                  <a:pt x="127" y="27"/>
                </a:lnTo>
                <a:lnTo>
                  <a:pt x="89" y="14"/>
                </a:lnTo>
                <a:lnTo>
                  <a:pt x="75" y="27"/>
                </a:lnTo>
                <a:lnTo>
                  <a:pt x="63" y="14"/>
                </a:lnTo>
                <a:lnTo>
                  <a:pt x="12" y="0"/>
                </a:lnTo>
                <a:lnTo>
                  <a:pt x="0" y="27"/>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0" name="Freeform 234" descr="Light downward diagonal"/>
          <p:cNvSpPr>
            <a:spLocks/>
          </p:cNvSpPr>
          <p:nvPr/>
        </p:nvSpPr>
        <p:spPr bwMode="auto">
          <a:xfrm>
            <a:off x="7313613" y="4123413"/>
            <a:ext cx="80962" cy="52388"/>
          </a:xfrm>
          <a:custGeom>
            <a:avLst/>
            <a:gdLst>
              <a:gd name="T0" fmla="*/ 0 w 52"/>
              <a:gd name="T1" fmla="*/ 40888 h 41"/>
              <a:gd name="T2" fmla="*/ 36635 w 52"/>
              <a:gd name="T3" fmla="*/ 26833 h 41"/>
              <a:gd name="T4" fmla="*/ 74796 w 52"/>
              <a:gd name="T5" fmla="*/ 0 h 41"/>
              <a:gd name="T6" fmla="*/ 18317 w 52"/>
              <a:gd name="T7" fmla="*/ 12778 h 41"/>
              <a:gd name="T8" fmla="*/ 0 w 52"/>
              <a:gd name="T9" fmla="*/ 26833 h 41"/>
              <a:gd name="T10" fmla="*/ 0 w 52"/>
              <a:gd name="T11" fmla="*/ 40888 h 41"/>
              <a:gd name="T12" fmla="*/ 0 60000 65536"/>
              <a:gd name="T13" fmla="*/ 0 60000 65536"/>
              <a:gd name="T14" fmla="*/ 0 60000 65536"/>
              <a:gd name="T15" fmla="*/ 0 60000 65536"/>
              <a:gd name="T16" fmla="*/ 0 60000 65536"/>
              <a:gd name="T17" fmla="*/ 0 60000 65536"/>
              <a:gd name="T18" fmla="*/ 0 w 52"/>
              <a:gd name="T19" fmla="*/ 0 h 41"/>
              <a:gd name="T20" fmla="*/ 52 w 5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2" h="41">
                <a:moveTo>
                  <a:pt x="0" y="40"/>
                </a:moveTo>
                <a:lnTo>
                  <a:pt x="25" y="26"/>
                </a:lnTo>
                <a:lnTo>
                  <a:pt x="51" y="0"/>
                </a:lnTo>
                <a:lnTo>
                  <a:pt x="12" y="12"/>
                </a:lnTo>
                <a:lnTo>
                  <a:pt x="0" y="26"/>
                </a:lnTo>
                <a:lnTo>
                  <a:pt x="0" y="4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1" name="Freeform 235" descr="Light downward diagonal"/>
          <p:cNvSpPr>
            <a:spLocks/>
          </p:cNvSpPr>
          <p:nvPr/>
        </p:nvSpPr>
        <p:spPr bwMode="auto">
          <a:xfrm>
            <a:off x="7407275" y="3948788"/>
            <a:ext cx="96838" cy="52388"/>
          </a:xfrm>
          <a:custGeom>
            <a:avLst/>
            <a:gdLst>
              <a:gd name="T0" fmla="*/ 0 w 65"/>
              <a:gd name="T1" fmla="*/ 14055 h 41"/>
              <a:gd name="T2" fmla="*/ 17878 w 65"/>
              <a:gd name="T3" fmla="*/ 40888 h 41"/>
              <a:gd name="T4" fmla="*/ 35756 w 65"/>
              <a:gd name="T5" fmla="*/ 14055 h 41"/>
              <a:gd name="T6" fmla="*/ 89389 w 65"/>
              <a:gd name="T7" fmla="*/ 14055 h 41"/>
              <a:gd name="T8" fmla="*/ 89389 w 65"/>
              <a:gd name="T9" fmla="*/ 0 h 41"/>
              <a:gd name="T10" fmla="*/ 0 w 65"/>
              <a:gd name="T11" fmla="*/ 14055 h 41"/>
              <a:gd name="T12" fmla="*/ 0 60000 65536"/>
              <a:gd name="T13" fmla="*/ 0 60000 65536"/>
              <a:gd name="T14" fmla="*/ 0 60000 65536"/>
              <a:gd name="T15" fmla="*/ 0 60000 65536"/>
              <a:gd name="T16" fmla="*/ 0 60000 65536"/>
              <a:gd name="T17" fmla="*/ 0 60000 65536"/>
              <a:gd name="T18" fmla="*/ 0 w 65"/>
              <a:gd name="T19" fmla="*/ 0 h 41"/>
              <a:gd name="T20" fmla="*/ 65 w 65"/>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5" h="41">
                <a:moveTo>
                  <a:pt x="0" y="14"/>
                </a:moveTo>
                <a:lnTo>
                  <a:pt x="13" y="40"/>
                </a:lnTo>
                <a:lnTo>
                  <a:pt x="26" y="14"/>
                </a:lnTo>
                <a:lnTo>
                  <a:pt x="64" y="14"/>
                </a:lnTo>
                <a:lnTo>
                  <a:pt x="64" y="0"/>
                </a:lnTo>
                <a:lnTo>
                  <a:pt x="0"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2" name="Freeform 236" descr="Light downward diagonal"/>
          <p:cNvSpPr>
            <a:spLocks/>
          </p:cNvSpPr>
          <p:nvPr/>
        </p:nvSpPr>
        <p:spPr bwMode="auto">
          <a:xfrm>
            <a:off x="7391400" y="3791626"/>
            <a:ext cx="57150" cy="106362"/>
          </a:xfrm>
          <a:custGeom>
            <a:avLst/>
            <a:gdLst>
              <a:gd name="T0" fmla="*/ 35243 w 40"/>
              <a:gd name="T1" fmla="*/ 83571 h 84"/>
              <a:gd name="T2" fmla="*/ 52864 w 40"/>
              <a:gd name="T3" fmla="*/ 83571 h 84"/>
              <a:gd name="T4" fmla="*/ 16153 w 40"/>
              <a:gd name="T5" fmla="*/ 0 h 84"/>
              <a:gd name="T6" fmla="*/ 0 w 40"/>
              <a:gd name="T7" fmla="*/ 13928 h 84"/>
              <a:gd name="T8" fmla="*/ 35243 w 40"/>
              <a:gd name="T9" fmla="*/ 83571 h 84"/>
              <a:gd name="T10" fmla="*/ 0 60000 65536"/>
              <a:gd name="T11" fmla="*/ 0 60000 65536"/>
              <a:gd name="T12" fmla="*/ 0 60000 65536"/>
              <a:gd name="T13" fmla="*/ 0 60000 65536"/>
              <a:gd name="T14" fmla="*/ 0 60000 65536"/>
              <a:gd name="T15" fmla="*/ 0 w 40"/>
              <a:gd name="T16" fmla="*/ 0 h 84"/>
              <a:gd name="T17" fmla="*/ 40 w 40"/>
              <a:gd name="T18" fmla="*/ 84 h 84"/>
            </a:gdLst>
            <a:ahLst/>
            <a:cxnLst>
              <a:cxn ang="T10">
                <a:pos x="T0" y="T1"/>
              </a:cxn>
              <a:cxn ang="T11">
                <a:pos x="T2" y="T3"/>
              </a:cxn>
              <a:cxn ang="T12">
                <a:pos x="T4" y="T5"/>
              </a:cxn>
              <a:cxn ang="T13">
                <a:pos x="T6" y="T7"/>
              </a:cxn>
              <a:cxn ang="T14">
                <a:pos x="T8" y="T9"/>
              </a:cxn>
            </a:cxnLst>
            <a:rect l="T15" t="T16" r="T17" b="T18"/>
            <a:pathLst>
              <a:path w="40" h="84">
                <a:moveTo>
                  <a:pt x="26" y="83"/>
                </a:moveTo>
                <a:lnTo>
                  <a:pt x="39" y="83"/>
                </a:lnTo>
                <a:lnTo>
                  <a:pt x="12" y="0"/>
                </a:lnTo>
                <a:lnTo>
                  <a:pt x="0" y="14"/>
                </a:lnTo>
                <a:lnTo>
                  <a:pt x="26" y="83"/>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3" name="Freeform 237" descr="Light downward diagonal"/>
          <p:cNvSpPr>
            <a:spLocks/>
          </p:cNvSpPr>
          <p:nvPr/>
        </p:nvSpPr>
        <p:spPr bwMode="auto">
          <a:xfrm>
            <a:off x="7223125" y="4105951"/>
            <a:ext cx="74613" cy="20637"/>
          </a:xfrm>
          <a:custGeom>
            <a:avLst/>
            <a:gdLst>
              <a:gd name="T0" fmla="*/ 0 w 51"/>
              <a:gd name="T1" fmla="*/ 0 h 17"/>
              <a:gd name="T2" fmla="*/ 0 w 51"/>
              <a:gd name="T3" fmla="*/ 14568 h 17"/>
              <a:gd name="T4" fmla="*/ 67298 w 51"/>
              <a:gd name="T5" fmla="*/ 14568 h 17"/>
              <a:gd name="T6" fmla="*/ 49742 w 51"/>
              <a:gd name="T7" fmla="*/ 0 h 17"/>
              <a:gd name="T8" fmla="*/ 0 w 51"/>
              <a:gd name="T9" fmla="*/ 0 h 17"/>
              <a:gd name="T10" fmla="*/ 0 60000 65536"/>
              <a:gd name="T11" fmla="*/ 0 60000 65536"/>
              <a:gd name="T12" fmla="*/ 0 60000 65536"/>
              <a:gd name="T13" fmla="*/ 0 60000 65536"/>
              <a:gd name="T14" fmla="*/ 0 60000 65536"/>
              <a:gd name="T15" fmla="*/ 0 w 51"/>
              <a:gd name="T16" fmla="*/ 0 h 17"/>
              <a:gd name="T17" fmla="*/ 51 w 51"/>
              <a:gd name="T18" fmla="*/ 17 h 17"/>
            </a:gdLst>
            <a:ahLst/>
            <a:cxnLst>
              <a:cxn ang="T10">
                <a:pos x="T0" y="T1"/>
              </a:cxn>
              <a:cxn ang="T11">
                <a:pos x="T2" y="T3"/>
              </a:cxn>
              <a:cxn ang="T12">
                <a:pos x="T4" y="T5"/>
              </a:cxn>
              <a:cxn ang="T13">
                <a:pos x="T6" y="T7"/>
              </a:cxn>
              <a:cxn ang="T14">
                <a:pos x="T8" y="T9"/>
              </a:cxn>
            </a:cxnLst>
            <a:rect l="T15" t="T16" r="T17" b="T18"/>
            <a:pathLst>
              <a:path w="51" h="17">
                <a:moveTo>
                  <a:pt x="0" y="0"/>
                </a:moveTo>
                <a:lnTo>
                  <a:pt x="0" y="16"/>
                </a:lnTo>
                <a:lnTo>
                  <a:pt x="50" y="16"/>
                </a:lnTo>
                <a:lnTo>
                  <a:pt x="37"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4" name="Freeform 238" descr="Light downward diagonal"/>
          <p:cNvSpPr>
            <a:spLocks/>
          </p:cNvSpPr>
          <p:nvPr/>
        </p:nvSpPr>
        <p:spPr bwMode="auto">
          <a:xfrm>
            <a:off x="7185025" y="4139288"/>
            <a:ext cx="55563" cy="36513"/>
          </a:xfrm>
          <a:custGeom>
            <a:avLst/>
            <a:gdLst>
              <a:gd name="T0" fmla="*/ 0 w 41"/>
              <a:gd name="T1" fmla="*/ 0 h 29"/>
              <a:gd name="T2" fmla="*/ 48787 w 41"/>
              <a:gd name="T3" fmla="*/ 0 h 29"/>
              <a:gd name="T4" fmla="*/ 48787 w 41"/>
              <a:gd name="T5" fmla="*/ 27700 h 29"/>
              <a:gd name="T6" fmla="*/ 0 w 41"/>
              <a:gd name="T7" fmla="*/ 0 h 29"/>
              <a:gd name="T8" fmla="*/ 0 60000 65536"/>
              <a:gd name="T9" fmla="*/ 0 60000 65536"/>
              <a:gd name="T10" fmla="*/ 0 60000 65536"/>
              <a:gd name="T11" fmla="*/ 0 60000 65536"/>
              <a:gd name="T12" fmla="*/ 0 w 41"/>
              <a:gd name="T13" fmla="*/ 0 h 29"/>
              <a:gd name="T14" fmla="*/ 41 w 41"/>
              <a:gd name="T15" fmla="*/ 29 h 29"/>
            </a:gdLst>
            <a:ahLst/>
            <a:cxnLst>
              <a:cxn ang="T8">
                <a:pos x="T0" y="T1"/>
              </a:cxn>
              <a:cxn ang="T9">
                <a:pos x="T2" y="T3"/>
              </a:cxn>
              <a:cxn ang="T10">
                <a:pos x="T4" y="T5"/>
              </a:cxn>
              <a:cxn ang="T11">
                <a:pos x="T6" y="T7"/>
              </a:cxn>
            </a:cxnLst>
            <a:rect l="T12" t="T13" r="T14" b="T15"/>
            <a:pathLst>
              <a:path w="41" h="29">
                <a:moveTo>
                  <a:pt x="0" y="0"/>
                </a:moveTo>
                <a:lnTo>
                  <a:pt x="40" y="0"/>
                </a:lnTo>
                <a:lnTo>
                  <a:pt x="40"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5" name="Oval 239"/>
          <p:cNvSpPr>
            <a:spLocks noChangeArrowheads="1"/>
          </p:cNvSpPr>
          <p:nvPr/>
        </p:nvSpPr>
        <p:spPr bwMode="auto">
          <a:xfrm>
            <a:off x="7691438" y="3307438"/>
            <a:ext cx="6350" cy="1905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16" name="Oval 240"/>
          <p:cNvSpPr>
            <a:spLocks noChangeArrowheads="1"/>
          </p:cNvSpPr>
          <p:nvPr/>
        </p:nvSpPr>
        <p:spPr bwMode="auto">
          <a:xfrm>
            <a:off x="7575550" y="3236001"/>
            <a:ext cx="23813" cy="22225"/>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2075" tIns="46038" rIns="92075" bIns="46038" anchor="ctr"/>
          <a:lstStyle/>
          <a:p>
            <a:pPr defTabSz="762000" eaLnBrk="0" fontAlgn="auto" hangingPunct="0">
              <a:spcBef>
                <a:spcPts val="0"/>
              </a:spcBef>
              <a:spcAft>
                <a:spcPts val="0"/>
              </a:spcAft>
              <a:defRPr/>
            </a:pPr>
            <a:endParaRPr lang="en-US" sz="2400"/>
          </a:p>
          <a:p>
            <a:pPr defTabSz="762000" eaLnBrk="0" fontAlgn="auto" hangingPunct="0">
              <a:spcBef>
                <a:spcPts val="0"/>
              </a:spcBef>
              <a:spcAft>
                <a:spcPts val="0"/>
              </a:spcAft>
              <a:defRPr/>
            </a:pPr>
            <a:endParaRPr lang="en-US" sz="2400"/>
          </a:p>
          <a:p>
            <a:pPr defTabSz="762000" eaLnBrk="0" fontAlgn="auto" hangingPunct="0">
              <a:spcBef>
                <a:spcPts val="0"/>
              </a:spcBef>
              <a:spcAft>
                <a:spcPts val="0"/>
              </a:spcAft>
              <a:defRPr/>
            </a:pPr>
            <a:endParaRPr lang="en-US" sz="2400"/>
          </a:p>
          <a:p>
            <a:pPr defTabSz="762000" eaLnBrk="0" fontAlgn="auto" hangingPunct="0">
              <a:spcBef>
                <a:spcPct val="50000"/>
              </a:spcBef>
              <a:spcAft>
                <a:spcPts val="0"/>
              </a:spcAft>
              <a:defRPr/>
            </a:pPr>
            <a:endParaRPr lang="en-US" sz="2400"/>
          </a:p>
        </p:txBody>
      </p:sp>
      <p:sp>
        <p:nvSpPr>
          <p:cNvPr id="317" name="Line 241" descr="Light downward diagonal"/>
          <p:cNvSpPr>
            <a:spLocks noChangeShapeType="1"/>
          </p:cNvSpPr>
          <p:nvPr/>
        </p:nvSpPr>
        <p:spPr bwMode="auto">
          <a:xfrm>
            <a:off x="7202488" y="2661326"/>
            <a:ext cx="20637"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18" name="Freeform 242" descr="Light downward diagonal"/>
          <p:cNvSpPr>
            <a:spLocks/>
          </p:cNvSpPr>
          <p:nvPr/>
        </p:nvSpPr>
        <p:spPr bwMode="auto">
          <a:xfrm>
            <a:off x="7553325" y="1232576"/>
            <a:ext cx="80963" cy="36512"/>
          </a:xfrm>
          <a:custGeom>
            <a:avLst/>
            <a:gdLst>
              <a:gd name="T0" fmla="*/ 0 w 54"/>
              <a:gd name="T1" fmla="*/ 0 h 29"/>
              <a:gd name="T2" fmla="*/ 0 w 54"/>
              <a:gd name="T3" fmla="*/ 27700 h 29"/>
              <a:gd name="T4" fmla="*/ 58473 w 54"/>
              <a:gd name="T5" fmla="*/ 13850 h 29"/>
              <a:gd name="T6" fmla="*/ 74966 w 54"/>
              <a:gd name="T7" fmla="*/ 0 h 29"/>
              <a:gd name="T8" fmla="*/ 0 w 54"/>
              <a:gd name="T9" fmla="*/ 0 h 29"/>
              <a:gd name="T10" fmla="*/ 0 60000 65536"/>
              <a:gd name="T11" fmla="*/ 0 60000 65536"/>
              <a:gd name="T12" fmla="*/ 0 60000 65536"/>
              <a:gd name="T13" fmla="*/ 0 60000 65536"/>
              <a:gd name="T14" fmla="*/ 0 60000 65536"/>
              <a:gd name="T15" fmla="*/ 0 w 54"/>
              <a:gd name="T16" fmla="*/ 0 h 29"/>
              <a:gd name="T17" fmla="*/ 54 w 54"/>
              <a:gd name="T18" fmla="*/ 29 h 29"/>
            </a:gdLst>
            <a:ahLst/>
            <a:cxnLst>
              <a:cxn ang="T10">
                <a:pos x="T0" y="T1"/>
              </a:cxn>
              <a:cxn ang="T11">
                <a:pos x="T2" y="T3"/>
              </a:cxn>
              <a:cxn ang="T12">
                <a:pos x="T4" y="T5"/>
              </a:cxn>
              <a:cxn ang="T13">
                <a:pos x="T6" y="T7"/>
              </a:cxn>
              <a:cxn ang="T14">
                <a:pos x="T8" y="T9"/>
              </a:cxn>
            </a:cxnLst>
            <a:rect l="T15" t="T16" r="T17" b="T18"/>
            <a:pathLst>
              <a:path w="54" h="29">
                <a:moveTo>
                  <a:pt x="0" y="0"/>
                </a:moveTo>
                <a:lnTo>
                  <a:pt x="0" y="28"/>
                </a:lnTo>
                <a:lnTo>
                  <a:pt x="41" y="14"/>
                </a:lnTo>
                <a:lnTo>
                  <a:pt x="53"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20" name="Freeform 243" descr="Light downward diagonal"/>
          <p:cNvSpPr>
            <a:spLocks/>
          </p:cNvSpPr>
          <p:nvPr/>
        </p:nvSpPr>
        <p:spPr bwMode="auto">
          <a:xfrm>
            <a:off x="6642100" y="1197651"/>
            <a:ext cx="34925" cy="71437"/>
          </a:xfrm>
          <a:custGeom>
            <a:avLst/>
            <a:gdLst>
              <a:gd name="T0" fmla="*/ 0 w 25"/>
              <a:gd name="T1" fmla="*/ 0 h 56"/>
              <a:gd name="T2" fmla="*/ 0 w 25"/>
              <a:gd name="T3" fmla="*/ 42097 h 56"/>
              <a:gd name="T4" fmla="*/ 29337 w 25"/>
              <a:gd name="T5" fmla="*/ 56130 h 56"/>
              <a:gd name="T6" fmla="*/ 29337 w 25"/>
              <a:gd name="T7" fmla="*/ 28065 h 56"/>
              <a:gd name="T8" fmla="*/ 0 w 25"/>
              <a:gd name="T9" fmla="*/ 0 h 56"/>
              <a:gd name="T10" fmla="*/ 0 60000 65536"/>
              <a:gd name="T11" fmla="*/ 0 60000 65536"/>
              <a:gd name="T12" fmla="*/ 0 60000 65536"/>
              <a:gd name="T13" fmla="*/ 0 60000 65536"/>
              <a:gd name="T14" fmla="*/ 0 60000 65536"/>
              <a:gd name="T15" fmla="*/ 0 w 25"/>
              <a:gd name="T16" fmla="*/ 0 h 56"/>
              <a:gd name="T17" fmla="*/ 25 w 25"/>
              <a:gd name="T18" fmla="*/ 56 h 56"/>
            </a:gdLst>
            <a:ahLst/>
            <a:cxnLst>
              <a:cxn ang="T10">
                <a:pos x="T0" y="T1"/>
              </a:cxn>
              <a:cxn ang="T11">
                <a:pos x="T2" y="T3"/>
              </a:cxn>
              <a:cxn ang="T12">
                <a:pos x="T4" y="T5"/>
              </a:cxn>
              <a:cxn ang="T13">
                <a:pos x="T6" y="T7"/>
              </a:cxn>
              <a:cxn ang="T14">
                <a:pos x="T8" y="T9"/>
              </a:cxn>
            </a:cxnLst>
            <a:rect l="T15" t="T16" r="T17" b="T18"/>
            <a:pathLst>
              <a:path w="25" h="56">
                <a:moveTo>
                  <a:pt x="0" y="0"/>
                </a:moveTo>
                <a:lnTo>
                  <a:pt x="0" y="41"/>
                </a:lnTo>
                <a:lnTo>
                  <a:pt x="24" y="55"/>
                </a:lnTo>
                <a:lnTo>
                  <a:pt x="24" y="27"/>
                </a:lnTo>
                <a:lnTo>
                  <a:pt x="0" y="0"/>
                </a:lnTo>
              </a:path>
            </a:pathLst>
          </a:cu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1" name="Freeform 244" descr="Light downward diagonal"/>
          <p:cNvSpPr>
            <a:spLocks/>
          </p:cNvSpPr>
          <p:nvPr/>
        </p:nvSpPr>
        <p:spPr bwMode="auto">
          <a:xfrm>
            <a:off x="6734175" y="1211938"/>
            <a:ext cx="58738" cy="39688"/>
          </a:xfrm>
          <a:custGeom>
            <a:avLst/>
            <a:gdLst>
              <a:gd name="T0" fmla="*/ 0 w 40"/>
              <a:gd name="T1" fmla="*/ 0 h 31"/>
              <a:gd name="T2" fmla="*/ 0 w 40"/>
              <a:gd name="T3" fmla="*/ 15363 h 31"/>
              <a:gd name="T4" fmla="*/ 35243 w 40"/>
              <a:gd name="T5" fmla="*/ 30726 h 31"/>
              <a:gd name="T6" fmla="*/ 52864 w 40"/>
              <a:gd name="T7" fmla="*/ 0 h 31"/>
              <a:gd name="T8" fmla="*/ 0 w 40"/>
              <a:gd name="T9" fmla="*/ 0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0"/>
                </a:moveTo>
                <a:lnTo>
                  <a:pt x="0" y="15"/>
                </a:lnTo>
                <a:lnTo>
                  <a:pt x="26" y="30"/>
                </a:lnTo>
                <a:lnTo>
                  <a:pt x="39"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2" name="Freeform 245" descr="Light downward diagonal"/>
          <p:cNvSpPr>
            <a:spLocks/>
          </p:cNvSpPr>
          <p:nvPr/>
        </p:nvSpPr>
        <p:spPr bwMode="auto">
          <a:xfrm>
            <a:off x="7764463" y="1839001"/>
            <a:ext cx="34925" cy="39687"/>
          </a:xfrm>
          <a:custGeom>
            <a:avLst/>
            <a:gdLst>
              <a:gd name="T0" fmla="*/ 0 w 25"/>
              <a:gd name="T1" fmla="*/ 0 h 31"/>
              <a:gd name="T2" fmla="*/ 0 w 25"/>
              <a:gd name="T3" fmla="*/ 15363 h 31"/>
              <a:gd name="T4" fmla="*/ 29337 w 25"/>
              <a:gd name="T5" fmla="*/ 30726 h 31"/>
              <a:gd name="T6" fmla="*/ 29337 w 25"/>
              <a:gd name="T7" fmla="*/ 15363 h 31"/>
              <a:gd name="T8" fmla="*/ 0 w 25"/>
              <a:gd name="T9" fmla="*/ 0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0"/>
                </a:moveTo>
                <a:lnTo>
                  <a:pt x="0" y="15"/>
                </a:lnTo>
                <a:lnTo>
                  <a:pt x="24" y="30"/>
                </a:lnTo>
                <a:lnTo>
                  <a:pt x="24" y="15"/>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23" name="Line 246" descr="Light downward diagonal"/>
          <p:cNvSpPr>
            <a:spLocks noChangeShapeType="1"/>
          </p:cNvSpPr>
          <p:nvPr/>
        </p:nvSpPr>
        <p:spPr bwMode="auto">
          <a:xfrm>
            <a:off x="7970838" y="1910438"/>
            <a:ext cx="15875" cy="1905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24" name="Line 247" descr="Light downward diagonal"/>
          <p:cNvSpPr>
            <a:spLocks noChangeShapeType="1"/>
          </p:cNvSpPr>
          <p:nvPr/>
        </p:nvSpPr>
        <p:spPr bwMode="auto">
          <a:xfrm>
            <a:off x="7202488" y="2661326"/>
            <a:ext cx="25400"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5" name="Freeform 248" descr="Light downward diagonal"/>
          <p:cNvSpPr>
            <a:spLocks/>
          </p:cNvSpPr>
          <p:nvPr/>
        </p:nvSpPr>
        <p:spPr bwMode="auto">
          <a:xfrm>
            <a:off x="7202488" y="2642276"/>
            <a:ext cx="74612" cy="139700"/>
          </a:xfrm>
          <a:custGeom>
            <a:avLst/>
            <a:gdLst>
              <a:gd name="T0" fmla="*/ 35169 w 52"/>
              <a:gd name="T1" fmla="*/ 0 h 111"/>
              <a:gd name="T2" fmla="*/ 0 w 52"/>
              <a:gd name="T3" fmla="*/ 13844 h 111"/>
              <a:gd name="T4" fmla="*/ 0 w 52"/>
              <a:gd name="T5" fmla="*/ 41532 h 111"/>
              <a:gd name="T6" fmla="*/ 17585 w 52"/>
              <a:gd name="T7" fmla="*/ 55377 h 111"/>
              <a:gd name="T8" fmla="*/ 17585 w 52"/>
              <a:gd name="T9" fmla="*/ 109495 h 111"/>
              <a:gd name="T10" fmla="*/ 68873 w 52"/>
              <a:gd name="T11" fmla="*/ 81806 h 111"/>
              <a:gd name="T12" fmla="*/ 68873 w 52"/>
              <a:gd name="T13" fmla="*/ 55377 h 111"/>
              <a:gd name="T14" fmla="*/ 68873 w 52"/>
              <a:gd name="T15" fmla="*/ 41532 h 111"/>
              <a:gd name="T16" fmla="*/ 35169 w 5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11"/>
              <a:gd name="T29" fmla="*/ 52 w 5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11">
                <a:moveTo>
                  <a:pt x="26" y="0"/>
                </a:moveTo>
                <a:lnTo>
                  <a:pt x="0" y="14"/>
                </a:lnTo>
                <a:lnTo>
                  <a:pt x="0" y="41"/>
                </a:lnTo>
                <a:lnTo>
                  <a:pt x="13" y="55"/>
                </a:lnTo>
                <a:lnTo>
                  <a:pt x="13" y="110"/>
                </a:lnTo>
                <a:lnTo>
                  <a:pt x="51" y="82"/>
                </a:lnTo>
                <a:lnTo>
                  <a:pt x="51" y="55"/>
                </a:lnTo>
                <a:lnTo>
                  <a:pt x="51" y="41"/>
                </a:lnTo>
                <a:lnTo>
                  <a:pt x="26"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6" name="Freeform 249" descr="Light downward diagonal"/>
          <p:cNvSpPr>
            <a:spLocks/>
          </p:cNvSpPr>
          <p:nvPr/>
        </p:nvSpPr>
        <p:spPr bwMode="auto">
          <a:xfrm>
            <a:off x="7123113" y="2486701"/>
            <a:ext cx="115887" cy="192087"/>
          </a:xfrm>
          <a:custGeom>
            <a:avLst/>
            <a:gdLst>
              <a:gd name="T0" fmla="*/ 104299 w 80"/>
              <a:gd name="T1" fmla="*/ 0 h 151"/>
              <a:gd name="T2" fmla="*/ 68084 w 80"/>
              <a:gd name="T3" fmla="*/ 0 h 151"/>
              <a:gd name="T4" fmla="*/ 36215 w 80"/>
              <a:gd name="T5" fmla="*/ 41979 h 151"/>
              <a:gd name="T6" fmla="*/ 17383 w 80"/>
              <a:gd name="T7" fmla="*/ 55973 h 151"/>
              <a:gd name="T8" fmla="*/ 0 w 80"/>
              <a:gd name="T9" fmla="*/ 110673 h 151"/>
              <a:gd name="T10" fmla="*/ 17383 w 80"/>
              <a:gd name="T11" fmla="*/ 110673 h 151"/>
              <a:gd name="T12" fmla="*/ 17383 w 80"/>
              <a:gd name="T13" fmla="*/ 125938 h 151"/>
              <a:gd name="T14" fmla="*/ 0 w 80"/>
              <a:gd name="T15" fmla="*/ 125938 h 151"/>
              <a:gd name="T16" fmla="*/ 36215 w 80"/>
              <a:gd name="T17" fmla="*/ 152653 h 151"/>
              <a:gd name="T18" fmla="*/ 52150 w 80"/>
              <a:gd name="T19" fmla="*/ 139932 h 151"/>
              <a:gd name="T20" fmla="*/ 68084 w 80"/>
              <a:gd name="T21" fmla="*/ 139932 h 151"/>
              <a:gd name="T22" fmla="*/ 104299 w 80"/>
              <a:gd name="T23" fmla="*/ 125938 h 151"/>
              <a:gd name="T24" fmla="*/ 86916 w 80"/>
              <a:gd name="T25" fmla="*/ 110673 h 151"/>
              <a:gd name="T26" fmla="*/ 68084 w 80"/>
              <a:gd name="T27" fmla="*/ 110673 h 151"/>
              <a:gd name="T28" fmla="*/ 86916 w 80"/>
              <a:gd name="T29" fmla="*/ 55973 h 151"/>
              <a:gd name="T30" fmla="*/ 86916 w 80"/>
              <a:gd name="T31" fmla="*/ 27986 h 151"/>
              <a:gd name="T32" fmla="*/ 104299 w 80"/>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51"/>
              <a:gd name="T53" fmla="*/ 80 w 80"/>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51">
                <a:moveTo>
                  <a:pt x="79" y="0"/>
                </a:moveTo>
                <a:lnTo>
                  <a:pt x="52" y="0"/>
                </a:lnTo>
                <a:lnTo>
                  <a:pt x="27" y="41"/>
                </a:lnTo>
                <a:lnTo>
                  <a:pt x="13" y="55"/>
                </a:lnTo>
                <a:lnTo>
                  <a:pt x="0" y="109"/>
                </a:lnTo>
                <a:lnTo>
                  <a:pt x="13" y="109"/>
                </a:lnTo>
                <a:lnTo>
                  <a:pt x="13" y="123"/>
                </a:lnTo>
                <a:lnTo>
                  <a:pt x="0" y="123"/>
                </a:lnTo>
                <a:lnTo>
                  <a:pt x="27" y="150"/>
                </a:lnTo>
                <a:lnTo>
                  <a:pt x="39" y="137"/>
                </a:lnTo>
                <a:lnTo>
                  <a:pt x="52" y="137"/>
                </a:lnTo>
                <a:lnTo>
                  <a:pt x="79" y="123"/>
                </a:lnTo>
                <a:lnTo>
                  <a:pt x="66" y="109"/>
                </a:lnTo>
                <a:lnTo>
                  <a:pt x="52" y="109"/>
                </a:lnTo>
                <a:lnTo>
                  <a:pt x="66" y="55"/>
                </a:lnTo>
                <a:lnTo>
                  <a:pt x="66" y="28"/>
                </a:lnTo>
                <a:lnTo>
                  <a:pt x="79"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7" name="Freeform 250" descr="Light downward diagonal"/>
          <p:cNvSpPr>
            <a:spLocks/>
          </p:cNvSpPr>
          <p:nvPr/>
        </p:nvSpPr>
        <p:spPr bwMode="auto">
          <a:xfrm>
            <a:off x="7331075" y="2504163"/>
            <a:ext cx="225425" cy="277813"/>
          </a:xfrm>
          <a:custGeom>
            <a:avLst/>
            <a:gdLst>
              <a:gd name="T0" fmla="*/ 156177 w 153"/>
              <a:gd name="T1" fmla="*/ 0 h 219"/>
              <a:gd name="T2" fmla="*/ 138496 w 153"/>
              <a:gd name="T3" fmla="*/ 0 h 219"/>
              <a:gd name="T4" fmla="*/ 123763 w 153"/>
              <a:gd name="T5" fmla="*/ 41862 h 219"/>
              <a:gd name="T6" fmla="*/ 138496 w 153"/>
              <a:gd name="T7" fmla="*/ 55816 h 219"/>
              <a:gd name="T8" fmla="*/ 138496 w 153"/>
              <a:gd name="T9" fmla="*/ 96410 h 219"/>
              <a:gd name="T10" fmla="*/ 123763 w 153"/>
              <a:gd name="T11" fmla="*/ 124318 h 219"/>
              <a:gd name="T12" fmla="*/ 104609 w 153"/>
              <a:gd name="T13" fmla="*/ 110364 h 219"/>
              <a:gd name="T14" fmla="*/ 86929 w 153"/>
              <a:gd name="T15" fmla="*/ 152226 h 219"/>
              <a:gd name="T16" fmla="*/ 69248 w 153"/>
              <a:gd name="T17" fmla="*/ 152226 h 219"/>
              <a:gd name="T18" fmla="*/ 35361 w 153"/>
              <a:gd name="T19" fmla="*/ 166180 h 219"/>
              <a:gd name="T20" fmla="*/ 0 w 153"/>
              <a:gd name="T21" fmla="*/ 206774 h 219"/>
              <a:gd name="T22" fmla="*/ 17680 w 153"/>
              <a:gd name="T23" fmla="*/ 206774 h 219"/>
              <a:gd name="T24" fmla="*/ 35361 w 153"/>
              <a:gd name="T25" fmla="*/ 206774 h 219"/>
              <a:gd name="T26" fmla="*/ 86929 w 153"/>
              <a:gd name="T27" fmla="*/ 192820 h 219"/>
              <a:gd name="T28" fmla="*/ 104609 w 153"/>
              <a:gd name="T29" fmla="*/ 220728 h 219"/>
              <a:gd name="T30" fmla="*/ 123763 w 153"/>
              <a:gd name="T31" fmla="*/ 192820 h 219"/>
              <a:gd name="T32" fmla="*/ 123763 w 153"/>
              <a:gd name="T33" fmla="*/ 178866 h 219"/>
              <a:gd name="T34" fmla="*/ 138496 w 153"/>
              <a:gd name="T35" fmla="*/ 192820 h 219"/>
              <a:gd name="T36" fmla="*/ 173857 w 153"/>
              <a:gd name="T37" fmla="*/ 178866 h 219"/>
              <a:gd name="T38" fmla="*/ 207745 w 153"/>
              <a:gd name="T39" fmla="*/ 166180 h 219"/>
              <a:gd name="T40" fmla="*/ 191538 w 153"/>
              <a:gd name="T41" fmla="*/ 68502 h 219"/>
              <a:gd name="T42" fmla="*/ 207745 w 153"/>
              <a:gd name="T43" fmla="*/ 68502 h 219"/>
              <a:gd name="T44" fmla="*/ 191538 w 153"/>
              <a:gd name="T45" fmla="*/ 27908 h 219"/>
              <a:gd name="T46" fmla="*/ 156177 w 153"/>
              <a:gd name="T47" fmla="*/ 0 h 2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3"/>
              <a:gd name="T73" fmla="*/ 0 h 219"/>
              <a:gd name="T74" fmla="*/ 153 w 153"/>
              <a:gd name="T75" fmla="*/ 219 h 2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3" h="219">
                <a:moveTo>
                  <a:pt x="114" y="0"/>
                </a:moveTo>
                <a:lnTo>
                  <a:pt x="101" y="0"/>
                </a:lnTo>
                <a:lnTo>
                  <a:pt x="90" y="41"/>
                </a:lnTo>
                <a:lnTo>
                  <a:pt x="101" y="55"/>
                </a:lnTo>
                <a:lnTo>
                  <a:pt x="101" y="95"/>
                </a:lnTo>
                <a:lnTo>
                  <a:pt x="90" y="123"/>
                </a:lnTo>
                <a:lnTo>
                  <a:pt x="77" y="109"/>
                </a:lnTo>
                <a:lnTo>
                  <a:pt x="64" y="150"/>
                </a:lnTo>
                <a:lnTo>
                  <a:pt x="51" y="150"/>
                </a:lnTo>
                <a:lnTo>
                  <a:pt x="26" y="164"/>
                </a:lnTo>
                <a:lnTo>
                  <a:pt x="0" y="204"/>
                </a:lnTo>
                <a:lnTo>
                  <a:pt x="13" y="204"/>
                </a:lnTo>
                <a:lnTo>
                  <a:pt x="26" y="204"/>
                </a:lnTo>
                <a:lnTo>
                  <a:pt x="64" y="190"/>
                </a:lnTo>
                <a:lnTo>
                  <a:pt x="77" y="218"/>
                </a:lnTo>
                <a:lnTo>
                  <a:pt x="90" y="190"/>
                </a:lnTo>
                <a:lnTo>
                  <a:pt x="90" y="177"/>
                </a:lnTo>
                <a:lnTo>
                  <a:pt x="101" y="190"/>
                </a:lnTo>
                <a:lnTo>
                  <a:pt x="127" y="177"/>
                </a:lnTo>
                <a:lnTo>
                  <a:pt x="152" y="164"/>
                </a:lnTo>
                <a:lnTo>
                  <a:pt x="140" y="68"/>
                </a:lnTo>
                <a:lnTo>
                  <a:pt x="152" y="68"/>
                </a:lnTo>
                <a:lnTo>
                  <a:pt x="140" y="27"/>
                </a:lnTo>
                <a:lnTo>
                  <a:pt x="114"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8" name="Freeform 251" descr="Light downward diagonal"/>
          <p:cNvSpPr>
            <a:spLocks/>
          </p:cNvSpPr>
          <p:nvPr/>
        </p:nvSpPr>
        <p:spPr bwMode="auto">
          <a:xfrm>
            <a:off x="7426325" y="2347001"/>
            <a:ext cx="130175" cy="158750"/>
          </a:xfrm>
          <a:custGeom>
            <a:avLst/>
            <a:gdLst>
              <a:gd name="T0" fmla="*/ 17552 w 89"/>
              <a:gd name="T1" fmla="*/ 0 h 126"/>
              <a:gd name="T2" fmla="*/ 35103 w 89"/>
              <a:gd name="T3" fmla="*/ 55437 h 126"/>
              <a:gd name="T4" fmla="*/ 17552 w 89"/>
              <a:gd name="T5" fmla="*/ 55437 h 126"/>
              <a:gd name="T6" fmla="*/ 0 w 89"/>
              <a:gd name="T7" fmla="*/ 84415 h 126"/>
              <a:gd name="T8" fmla="*/ 17552 w 89"/>
              <a:gd name="T9" fmla="*/ 110873 h 126"/>
              <a:gd name="T10" fmla="*/ 35103 w 89"/>
              <a:gd name="T11" fmla="*/ 124732 h 126"/>
              <a:gd name="T12" fmla="*/ 51192 w 89"/>
              <a:gd name="T13" fmla="*/ 97014 h 126"/>
              <a:gd name="T14" fmla="*/ 35103 w 89"/>
              <a:gd name="T15" fmla="*/ 84415 h 126"/>
              <a:gd name="T16" fmla="*/ 102385 w 89"/>
              <a:gd name="T17" fmla="*/ 84415 h 126"/>
              <a:gd name="T18" fmla="*/ 102385 w 89"/>
              <a:gd name="T19" fmla="*/ 55437 h 126"/>
              <a:gd name="T20" fmla="*/ 118474 w 89"/>
              <a:gd name="T21" fmla="*/ 55437 h 126"/>
              <a:gd name="T22" fmla="*/ 102385 w 89"/>
              <a:gd name="T23" fmla="*/ 13859 h 126"/>
              <a:gd name="T24" fmla="*/ 84833 w 89"/>
              <a:gd name="T25" fmla="*/ 27718 h 126"/>
              <a:gd name="T26" fmla="*/ 17552 w 89"/>
              <a:gd name="T27" fmla="*/ 0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26"/>
              <a:gd name="T44" fmla="*/ 89 w 89"/>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26">
                <a:moveTo>
                  <a:pt x="13" y="0"/>
                </a:moveTo>
                <a:lnTo>
                  <a:pt x="26" y="55"/>
                </a:lnTo>
                <a:lnTo>
                  <a:pt x="13" y="55"/>
                </a:lnTo>
                <a:lnTo>
                  <a:pt x="0" y="84"/>
                </a:lnTo>
                <a:lnTo>
                  <a:pt x="13" y="111"/>
                </a:lnTo>
                <a:lnTo>
                  <a:pt x="26" y="125"/>
                </a:lnTo>
                <a:lnTo>
                  <a:pt x="38" y="97"/>
                </a:lnTo>
                <a:lnTo>
                  <a:pt x="26" y="84"/>
                </a:lnTo>
                <a:lnTo>
                  <a:pt x="76" y="84"/>
                </a:lnTo>
                <a:lnTo>
                  <a:pt x="76" y="55"/>
                </a:lnTo>
                <a:lnTo>
                  <a:pt x="88" y="55"/>
                </a:lnTo>
                <a:lnTo>
                  <a:pt x="76" y="14"/>
                </a:lnTo>
                <a:lnTo>
                  <a:pt x="63" y="28"/>
                </a:lnTo>
                <a:lnTo>
                  <a:pt x="13"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29" name="Freeform 252" descr="Light downward diagonal"/>
          <p:cNvSpPr>
            <a:spLocks/>
          </p:cNvSpPr>
          <p:nvPr/>
        </p:nvSpPr>
        <p:spPr bwMode="auto">
          <a:xfrm>
            <a:off x="7312025" y="2780388"/>
            <a:ext cx="58738" cy="88900"/>
          </a:xfrm>
          <a:custGeom>
            <a:avLst/>
            <a:gdLst>
              <a:gd name="T0" fmla="*/ 0 w 39"/>
              <a:gd name="T1" fmla="*/ 27940 h 70"/>
              <a:gd name="T2" fmla="*/ 16119 w 39"/>
              <a:gd name="T3" fmla="*/ 27940 h 70"/>
              <a:gd name="T4" fmla="*/ 33704 w 39"/>
              <a:gd name="T5" fmla="*/ 27940 h 70"/>
              <a:gd name="T6" fmla="*/ 33704 w 39"/>
              <a:gd name="T7" fmla="*/ 69850 h 70"/>
              <a:gd name="T8" fmla="*/ 51288 w 39"/>
              <a:gd name="T9" fmla="*/ 69850 h 70"/>
              <a:gd name="T10" fmla="*/ 51288 w 39"/>
              <a:gd name="T11" fmla="*/ 13970 h 70"/>
              <a:gd name="T12" fmla="*/ 16119 w 39"/>
              <a:gd name="T13" fmla="*/ 0 h 70"/>
              <a:gd name="T14" fmla="*/ 0 w 39"/>
              <a:gd name="T15" fmla="*/ 27940 h 7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70"/>
              <a:gd name="T26" fmla="*/ 39 w 39"/>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70">
                <a:moveTo>
                  <a:pt x="0" y="27"/>
                </a:moveTo>
                <a:lnTo>
                  <a:pt x="12" y="27"/>
                </a:lnTo>
                <a:lnTo>
                  <a:pt x="25" y="27"/>
                </a:lnTo>
                <a:lnTo>
                  <a:pt x="25" y="69"/>
                </a:lnTo>
                <a:lnTo>
                  <a:pt x="38" y="69"/>
                </a:lnTo>
                <a:lnTo>
                  <a:pt x="38" y="14"/>
                </a:lnTo>
                <a:lnTo>
                  <a:pt x="12" y="0"/>
                </a:lnTo>
                <a:lnTo>
                  <a:pt x="0" y="27"/>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30" name="Freeform 253" descr="Light downward diagonal"/>
          <p:cNvSpPr>
            <a:spLocks/>
          </p:cNvSpPr>
          <p:nvPr/>
        </p:nvSpPr>
        <p:spPr bwMode="auto">
          <a:xfrm>
            <a:off x="7370763" y="2766101"/>
            <a:ext cx="57150" cy="50800"/>
          </a:xfrm>
          <a:custGeom>
            <a:avLst/>
            <a:gdLst>
              <a:gd name="T0" fmla="*/ 17585 w 39"/>
              <a:gd name="T1" fmla="*/ 38410 h 41"/>
              <a:gd name="T2" fmla="*/ 33704 w 39"/>
              <a:gd name="T3" fmla="*/ 27259 h 41"/>
              <a:gd name="T4" fmla="*/ 51288 w 39"/>
              <a:gd name="T5" fmla="*/ 13629 h 41"/>
              <a:gd name="T6" fmla="*/ 51288 w 39"/>
              <a:gd name="T7" fmla="*/ 0 h 41"/>
              <a:gd name="T8" fmla="*/ 17585 w 39"/>
              <a:gd name="T9" fmla="*/ 0 h 41"/>
              <a:gd name="T10" fmla="*/ 0 w 39"/>
              <a:gd name="T11" fmla="*/ 27259 h 41"/>
              <a:gd name="T12" fmla="*/ 17585 w 39"/>
              <a:gd name="T13" fmla="*/ 38410 h 41"/>
              <a:gd name="T14" fmla="*/ 0 60000 65536"/>
              <a:gd name="T15" fmla="*/ 0 60000 65536"/>
              <a:gd name="T16" fmla="*/ 0 60000 65536"/>
              <a:gd name="T17" fmla="*/ 0 60000 65536"/>
              <a:gd name="T18" fmla="*/ 0 60000 65536"/>
              <a:gd name="T19" fmla="*/ 0 60000 65536"/>
              <a:gd name="T20" fmla="*/ 0 60000 65536"/>
              <a:gd name="T21" fmla="*/ 0 w 39"/>
              <a:gd name="T22" fmla="*/ 0 h 41"/>
              <a:gd name="T23" fmla="*/ 39 w 3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1">
                <a:moveTo>
                  <a:pt x="13" y="40"/>
                </a:moveTo>
                <a:lnTo>
                  <a:pt x="25" y="28"/>
                </a:lnTo>
                <a:lnTo>
                  <a:pt x="38" y="14"/>
                </a:lnTo>
                <a:lnTo>
                  <a:pt x="38" y="0"/>
                </a:lnTo>
                <a:lnTo>
                  <a:pt x="13" y="0"/>
                </a:lnTo>
                <a:lnTo>
                  <a:pt x="0" y="28"/>
                </a:lnTo>
                <a:lnTo>
                  <a:pt x="13" y="4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31" name="Freeform 254"/>
          <p:cNvSpPr>
            <a:spLocks/>
          </p:cNvSpPr>
          <p:nvPr/>
        </p:nvSpPr>
        <p:spPr bwMode="auto">
          <a:xfrm>
            <a:off x="7151688" y="5220376"/>
            <a:ext cx="96837" cy="125412"/>
          </a:xfrm>
          <a:custGeom>
            <a:avLst/>
            <a:gdLst>
              <a:gd name="T0" fmla="*/ 17628 w 67"/>
              <a:gd name="T1" fmla="*/ 0 h 99"/>
              <a:gd name="T2" fmla="*/ 17628 w 67"/>
              <a:gd name="T3" fmla="*/ 57006 h 99"/>
              <a:gd name="T4" fmla="*/ 0 w 67"/>
              <a:gd name="T5" fmla="*/ 98810 h 99"/>
              <a:gd name="T6" fmla="*/ 52885 w 67"/>
              <a:gd name="T7" fmla="*/ 84875 h 99"/>
              <a:gd name="T8" fmla="*/ 89611 w 67"/>
              <a:gd name="T9" fmla="*/ 27870 h 99"/>
              <a:gd name="T10" fmla="*/ 89611 w 67"/>
              <a:gd name="T11" fmla="*/ 13935 h 99"/>
              <a:gd name="T12" fmla="*/ 52885 w 67"/>
              <a:gd name="T13" fmla="*/ 13935 h 99"/>
              <a:gd name="T14" fmla="*/ 17628 w 67"/>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99"/>
              <a:gd name="T26" fmla="*/ 67 w 67"/>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99">
                <a:moveTo>
                  <a:pt x="13" y="0"/>
                </a:moveTo>
                <a:lnTo>
                  <a:pt x="13" y="56"/>
                </a:lnTo>
                <a:lnTo>
                  <a:pt x="0" y="98"/>
                </a:lnTo>
                <a:lnTo>
                  <a:pt x="39" y="84"/>
                </a:lnTo>
                <a:lnTo>
                  <a:pt x="66" y="27"/>
                </a:lnTo>
                <a:lnTo>
                  <a:pt x="66" y="14"/>
                </a:lnTo>
                <a:lnTo>
                  <a:pt x="39" y="14"/>
                </a:lnTo>
                <a:lnTo>
                  <a:pt x="13"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32" name="Freeform 255"/>
          <p:cNvSpPr>
            <a:spLocks/>
          </p:cNvSpPr>
          <p:nvPr/>
        </p:nvSpPr>
        <p:spPr bwMode="auto">
          <a:xfrm>
            <a:off x="7880350" y="5101313"/>
            <a:ext cx="150813" cy="277813"/>
          </a:xfrm>
          <a:custGeom>
            <a:avLst/>
            <a:gdLst>
              <a:gd name="T0" fmla="*/ 68761 w 102"/>
              <a:gd name="T1" fmla="*/ 0 h 220"/>
              <a:gd name="T2" fmla="*/ 52668 w 102"/>
              <a:gd name="T3" fmla="*/ 12628 h 220"/>
              <a:gd name="T4" fmla="*/ 68761 w 102"/>
              <a:gd name="T5" fmla="*/ 80818 h 220"/>
              <a:gd name="T6" fmla="*/ 35112 w 102"/>
              <a:gd name="T7" fmla="*/ 136381 h 220"/>
              <a:gd name="T8" fmla="*/ 0 w 102"/>
              <a:gd name="T9" fmla="*/ 150272 h 220"/>
              <a:gd name="T10" fmla="*/ 35112 w 102"/>
              <a:gd name="T11" fmla="*/ 191944 h 220"/>
              <a:gd name="T12" fmla="*/ 0 w 102"/>
              <a:gd name="T13" fmla="*/ 219725 h 220"/>
              <a:gd name="T14" fmla="*/ 17556 w 102"/>
              <a:gd name="T15" fmla="*/ 219725 h 220"/>
              <a:gd name="T16" fmla="*/ 84853 w 102"/>
              <a:gd name="T17" fmla="*/ 178053 h 220"/>
              <a:gd name="T18" fmla="*/ 84853 w 102"/>
              <a:gd name="T19" fmla="*/ 150272 h 220"/>
              <a:gd name="T20" fmla="*/ 102409 w 102"/>
              <a:gd name="T21" fmla="*/ 150272 h 220"/>
              <a:gd name="T22" fmla="*/ 136058 w 102"/>
              <a:gd name="T23" fmla="*/ 111125 h 220"/>
              <a:gd name="T24" fmla="*/ 102409 w 102"/>
              <a:gd name="T25" fmla="*/ 111125 h 220"/>
              <a:gd name="T26" fmla="*/ 102409 w 102"/>
              <a:gd name="T27" fmla="*/ 66928 h 220"/>
              <a:gd name="T28" fmla="*/ 102409 w 102"/>
              <a:gd name="T29" fmla="*/ 80818 h 220"/>
              <a:gd name="T30" fmla="*/ 84853 w 102"/>
              <a:gd name="T31" fmla="*/ 55563 h 220"/>
              <a:gd name="T32" fmla="*/ 68761 w 102"/>
              <a:gd name="T33" fmla="*/ 0 h 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220"/>
              <a:gd name="T53" fmla="*/ 102 w 102"/>
              <a:gd name="T54" fmla="*/ 220 h 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220">
                <a:moveTo>
                  <a:pt x="51" y="0"/>
                </a:moveTo>
                <a:lnTo>
                  <a:pt x="39" y="13"/>
                </a:lnTo>
                <a:lnTo>
                  <a:pt x="51" y="81"/>
                </a:lnTo>
                <a:lnTo>
                  <a:pt x="26" y="136"/>
                </a:lnTo>
                <a:lnTo>
                  <a:pt x="0" y="150"/>
                </a:lnTo>
                <a:lnTo>
                  <a:pt x="26" y="191"/>
                </a:lnTo>
                <a:lnTo>
                  <a:pt x="0" y="219"/>
                </a:lnTo>
                <a:lnTo>
                  <a:pt x="13" y="219"/>
                </a:lnTo>
                <a:lnTo>
                  <a:pt x="63" y="177"/>
                </a:lnTo>
                <a:lnTo>
                  <a:pt x="63" y="150"/>
                </a:lnTo>
                <a:lnTo>
                  <a:pt x="76" y="150"/>
                </a:lnTo>
                <a:lnTo>
                  <a:pt x="101" y="110"/>
                </a:lnTo>
                <a:lnTo>
                  <a:pt x="76" y="110"/>
                </a:lnTo>
                <a:lnTo>
                  <a:pt x="76" y="67"/>
                </a:lnTo>
                <a:lnTo>
                  <a:pt x="76" y="81"/>
                </a:lnTo>
                <a:lnTo>
                  <a:pt x="63" y="55"/>
                </a:lnTo>
                <a:lnTo>
                  <a:pt x="51"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33" name="Oval 256"/>
          <p:cNvSpPr>
            <a:spLocks noChangeArrowheads="1"/>
          </p:cNvSpPr>
          <p:nvPr/>
        </p:nvSpPr>
        <p:spPr bwMode="auto">
          <a:xfrm>
            <a:off x="8399463" y="4350426"/>
            <a:ext cx="20637" cy="2381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4" name="Oval 257"/>
          <p:cNvSpPr>
            <a:spLocks noChangeArrowheads="1"/>
          </p:cNvSpPr>
          <p:nvPr/>
        </p:nvSpPr>
        <p:spPr bwMode="auto">
          <a:xfrm>
            <a:off x="8302625" y="4645701"/>
            <a:ext cx="23813" cy="2381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5" name="Oval 258"/>
          <p:cNvSpPr>
            <a:spLocks noChangeArrowheads="1"/>
          </p:cNvSpPr>
          <p:nvPr/>
        </p:nvSpPr>
        <p:spPr bwMode="auto">
          <a:xfrm>
            <a:off x="8509000" y="4420276"/>
            <a:ext cx="22225" cy="39687"/>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6" name="Oval 259"/>
          <p:cNvSpPr>
            <a:spLocks noChangeArrowheads="1"/>
          </p:cNvSpPr>
          <p:nvPr/>
        </p:nvSpPr>
        <p:spPr bwMode="auto">
          <a:xfrm>
            <a:off x="8340725" y="3651926"/>
            <a:ext cx="23813" cy="2381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7" name="Oval 260"/>
          <p:cNvSpPr>
            <a:spLocks noChangeArrowheads="1"/>
          </p:cNvSpPr>
          <p:nvPr/>
        </p:nvSpPr>
        <p:spPr bwMode="auto">
          <a:xfrm>
            <a:off x="8453438" y="4056738"/>
            <a:ext cx="23812" cy="20638"/>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8" name="Oval 261" descr="Light downward diagonal"/>
          <p:cNvSpPr>
            <a:spLocks noChangeArrowheads="1"/>
          </p:cNvSpPr>
          <p:nvPr/>
        </p:nvSpPr>
        <p:spPr bwMode="auto">
          <a:xfrm>
            <a:off x="7894638" y="3532863"/>
            <a:ext cx="17462" cy="22225"/>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39" name="Oval 262"/>
          <p:cNvSpPr>
            <a:spLocks noChangeArrowheads="1"/>
          </p:cNvSpPr>
          <p:nvPr/>
        </p:nvSpPr>
        <p:spPr bwMode="auto">
          <a:xfrm>
            <a:off x="8437563" y="3829726"/>
            <a:ext cx="17462" cy="20637"/>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40" name="Oval 263"/>
          <p:cNvSpPr>
            <a:spLocks noChangeArrowheads="1"/>
          </p:cNvSpPr>
          <p:nvPr/>
        </p:nvSpPr>
        <p:spPr bwMode="auto">
          <a:xfrm>
            <a:off x="8340725" y="3880526"/>
            <a:ext cx="19050" cy="33337"/>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41" name="Freeform 264" descr="Light downward diagonal"/>
          <p:cNvSpPr>
            <a:spLocks/>
          </p:cNvSpPr>
          <p:nvPr/>
        </p:nvSpPr>
        <p:spPr bwMode="auto">
          <a:xfrm>
            <a:off x="2178050" y="3340776"/>
            <a:ext cx="77788" cy="53975"/>
          </a:xfrm>
          <a:custGeom>
            <a:avLst/>
            <a:gdLst>
              <a:gd name="T0" fmla="*/ 68873 w 52"/>
              <a:gd name="T1" fmla="*/ 42409 h 42"/>
              <a:gd name="T2" fmla="*/ 68873 w 52"/>
              <a:gd name="T3" fmla="*/ 28273 h 42"/>
              <a:gd name="T4" fmla="*/ 68873 w 52"/>
              <a:gd name="T5" fmla="*/ 0 h 42"/>
              <a:gd name="T6" fmla="*/ 52754 w 52"/>
              <a:gd name="T7" fmla="*/ 0 h 42"/>
              <a:gd name="T8" fmla="*/ 35169 w 52"/>
              <a:gd name="T9" fmla="*/ 0 h 42"/>
              <a:gd name="T10" fmla="*/ 52754 w 52"/>
              <a:gd name="T11" fmla="*/ 28273 h 42"/>
              <a:gd name="T12" fmla="*/ 0 w 52"/>
              <a:gd name="T13" fmla="*/ 28273 h 42"/>
              <a:gd name="T14" fmla="*/ 17585 w 52"/>
              <a:gd name="T15" fmla="*/ 28273 h 42"/>
              <a:gd name="T16" fmla="*/ 17585 w 52"/>
              <a:gd name="T17" fmla="*/ 42409 h 42"/>
              <a:gd name="T18" fmla="*/ 68873 w 52"/>
              <a:gd name="T19" fmla="*/ 42409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42"/>
              <a:gd name="T32" fmla="*/ 52 w 52"/>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42">
                <a:moveTo>
                  <a:pt x="51" y="41"/>
                </a:moveTo>
                <a:lnTo>
                  <a:pt x="51" y="27"/>
                </a:lnTo>
                <a:lnTo>
                  <a:pt x="51" y="0"/>
                </a:lnTo>
                <a:lnTo>
                  <a:pt x="39" y="0"/>
                </a:lnTo>
                <a:lnTo>
                  <a:pt x="26" y="0"/>
                </a:lnTo>
                <a:lnTo>
                  <a:pt x="39" y="27"/>
                </a:lnTo>
                <a:lnTo>
                  <a:pt x="0" y="27"/>
                </a:lnTo>
                <a:lnTo>
                  <a:pt x="13" y="27"/>
                </a:lnTo>
                <a:lnTo>
                  <a:pt x="13" y="41"/>
                </a:lnTo>
                <a:lnTo>
                  <a:pt x="51" y="41"/>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2" name="Freeform 265" descr="Light downward diagonal"/>
          <p:cNvSpPr>
            <a:spLocks/>
          </p:cNvSpPr>
          <p:nvPr/>
        </p:nvSpPr>
        <p:spPr bwMode="auto">
          <a:xfrm>
            <a:off x="5595938" y="2801026"/>
            <a:ext cx="334962" cy="279400"/>
          </a:xfrm>
          <a:custGeom>
            <a:avLst/>
            <a:gdLst>
              <a:gd name="T0" fmla="*/ 16020 w 230"/>
              <a:gd name="T1" fmla="*/ 68270 h 221"/>
              <a:gd name="T2" fmla="*/ 0 w 230"/>
              <a:gd name="T3" fmla="*/ 96083 h 221"/>
              <a:gd name="T4" fmla="*/ 16020 w 230"/>
              <a:gd name="T5" fmla="*/ 123897 h 221"/>
              <a:gd name="T6" fmla="*/ 16020 w 230"/>
              <a:gd name="T7" fmla="*/ 165617 h 221"/>
              <a:gd name="T8" fmla="*/ 50973 w 230"/>
              <a:gd name="T9" fmla="*/ 165617 h 221"/>
              <a:gd name="T10" fmla="*/ 50973 w 230"/>
              <a:gd name="T11" fmla="*/ 179524 h 221"/>
              <a:gd name="T12" fmla="*/ 33496 w 230"/>
              <a:gd name="T13" fmla="*/ 193431 h 221"/>
              <a:gd name="T14" fmla="*/ 50973 w 230"/>
              <a:gd name="T15" fmla="*/ 221244 h 221"/>
              <a:gd name="T16" fmla="*/ 101945 w 230"/>
              <a:gd name="T17" fmla="*/ 221244 h 221"/>
              <a:gd name="T18" fmla="*/ 136898 w 230"/>
              <a:gd name="T19" fmla="*/ 207338 h 221"/>
              <a:gd name="T20" fmla="*/ 136898 w 230"/>
              <a:gd name="T21" fmla="*/ 193431 h 221"/>
              <a:gd name="T22" fmla="*/ 152918 w 230"/>
              <a:gd name="T23" fmla="*/ 179524 h 221"/>
              <a:gd name="T24" fmla="*/ 170394 w 230"/>
              <a:gd name="T25" fmla="*/ 151710 h 221"/>
              <a:gd name="T26" fmla="*/ 203891 w 230"/>
              <a:gd name="T27" fmla="*/ 137804 h 221"/>
              <a:gd name="T28" fmla="*/ 219911 w 230"/>
              <a:gd name="T29" fmla="*/ 111254 h 221"/>
              <a:gd name="T30" fmla="*/ 219911 w 230"/>
              <a:gd name="T31" fmla="*/ 96083 h 221"/>
              <a:gd name="T32" fmla="*/ 237387 w 230"/>
              <a:gd name="T33" fmla="*/ 96083 h 221"/>
              <a:gd name="T34" fmla="*/ 237387 w 230"/>
              <a:gd name="T35" fmla="*/ 68270 h 221"/>
              <a:gd name="T36" fmla="*/ 237387 w 230"/>
              <a:gd name="T37" fmla="*/ 41720 h 221"/>
              <a:gd name="T38" fmla="*/ 254863 w 230"/>
              <a:gd name="T39" fmla="*/ 27814 h 221"/>
              <a:gd name="T40" fmla="*/ 288359 w 230"/>
              <a:gd name="T41" fmla="*/ 27814 h 221"/>
              <a:gd name="T42" fmla="*/ 305836 w 230"/>
              <a:gd name="T43" fmla="*/ 12643 h 221"/>
              <a:gd name="T44" fmla="*/ 272339 w 230"/>
              <a:gd name="T45" fmla="*/ 12643 h 221"/>
              <a:gd name="T46" fmla="*/ 237387 w 230"/>
              <a:gd name="T47" fmla="*/ 27814 h 221"/>
              <a:gd name="T48" fmla="*/ 219911 w 230"/>
              <a:gd name="T49" fmla="*/ 12643 h 221"/>
              <a:gd name="T50" fmla="*/ 219911 w 230"/>
              <a:gd name="T51" fmla="*/ 0 h 221"/>
              <a:gd name="T52" fmla="*/ 203891 w 230"/>
              <a:gd name="T53" fmla="*/ 0 h 221"/>
              <a:gd name="T54" fmla="*/ 186414 w 230"/>
              <a:gd name="T55" fmla="*/ 12643 h 221"/>
              <a:gd name="T56" fmla="*/ 136898 w 230"/>
              <a:gd name="T57" fmla="*/ 27814 h 221"/>
              <a:gd name="T58" fmla="*/ 119422 w 230"/>
              <a:gd name="T59" fmla="*/ 12643 h 221"/>
              <a:gd name="T60" fmla="*/ 84469 w 230"/>
              <a:gd name="T61" fmla="*/ 27814 h 221"/>
              <a:gd name="T62" fmla="*/ 68449 w 230"/>
              <a:gd name="T63" fmla="*/ 41720 h 221"/>
              <a:gd name="T64" fmla="*/ 33496 w 230"/>
              <a:gd name="T65" fmla="*/ 68270 h 221"/>
              <a:gd name="T66" fmla="*/ 16020 w 230"/>
              <a:gd name="T67" fmla="*/ 68270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0"/>
              <a:gd name="T103" fmla="*/ 0 h 221"/>
              <a:gd name="T104" fmla="*/ 230 w 230"/>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0" h="221">
                <a:moveTo>
                  <a:pt x="12" y="68"/>
                </a:moveTo>
                <a:lnTo>
                  <a:pt x="0" y="96"/>
                </a:lnTo>
                <a:lnTo>
                  <a:pt x="12" y="123"/>
                </a:lnTo>
                <a:lnTo>
                  <a:pt x="12" y="165"/>
                </a:lnTo>
                <a:lnTo>
                  <a:pt x="38" y="165"/>
                </a:lnTo>
                <a:lnTo>
                  <a:pt x="38" y="178"/>
                </a:lnTo>
                <a:lnTo>
                  <a:pt x="25" y="192"/>
                </a:lnTo>
                <a:lnTo>
                  <a:pt x="38" y="220"/>
                </a:lnTo>
                <a:lnTo>
                  <a:pt x="76" y="220"/>
                </a:lnTo>
                <a:lnTo>
                  <a:pt x="102" y="206"/>
                </a:lnTo>
                <a:lnTo>
                  <a:pt x="102" y="192"/>
                </a:lnTo>
                <a:lnTo>
                  <a:pt x="114" y="178"/>
                </a:lnTo>
                <a:lnTo>
                  <a:pt x="127" y="151"/>
                </a:lnTo>
                <a:lnTo>
                  <a:pt x="153" y="137"/>
                </a:lnTo>
                <a:lnTo>
                  <a:pt x="165" y="110"/>
                </a:lnTo>
                <a:lnTo>
                  <a:pt x="165" y="96"/>
                </a:lnTo>
                <a:lnTo>
                  <a:pt x="178" y="96"/>
                </a:lnTo>
                <a:lnTo>
                  <a:pt x="178" y="68"/>
                </a:lnTo>
                <a:lnTo>
                  <a:pt x="178" y="41"/>
                </a:lnTo>
                <a:lnTo>
                  <a:pt x="191" y="27"/>
                </a:lnTo>
                <a:lnTo>
                  <a:pt x="216" y="27"/>
                </a:lnTo>
                <a:lnTo>
                  <a:pt x="229" y="13"/>
                </a:lnTo>
                <a:lnTo>
                  <a:pt x="204" y="13"/>
                </a:lnTo>
                <a:lnTo>
                  <a:pt x="178" y="27"/>
                </a:lnTo>
                <a:lnTo>
                  <a:pt x="165" y="13"/>
                </a:lnTo>
                <a:lnTo>
                  <a:pt x="165" y="0"/>
                </a:lnTo>
                <a:lnTo>
                  <a:pt x="153" y="0"/>
                </a:lnTo>
                <a:lnTo>
                  <a:pt x="140" y="13"/>
                </a:lnTo>
                <a:lnTo>
                  <a:pt x="102" y="27"/>
                </a:lnTo>
                <a:lnTo>
                  <a:pt x="89" y="13"/>
                </a:lnTo>
                <a:lnTo>
                  <a:pt x="63" y="27"/>
                </a:lnTo>
                <a:lnTo>
                  <a:pt x="51" y="41"/>
                </a:lnTo>
                <a:lnTo>
                  <a:pt x="25" y="68"/>
                </a:lnTo>
                <a:lnTo>
                  <a:pt x="12" y="6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3" name="Freeform 266" descr="Light downward diagonal"/>
          <p:cNvSpPr>
            <a:spLocks/>
          </p:cNvSpPr>
          <p:nvPr/>
        </p:nvSpPr>
        <p:spPr bwMode="auto">
          <a:xfrm>
            <a:off x="4591050" y="2747051"/>
            <a:ext cx="36513" cy="87312"/>
          </a:xfrm>
          <a:custGeom>
            <a:avLst/>
            <a:gdLst>
              <a:gd name="T0" fmla="*/ 0 w 27"/>
              <a:gd name="T1" fmla="*/ 13919 h 69"/>
              <a:gd name="T2" fmla="*/ 0 w 27"/>
              <a:gd name="T3" fmla="*/ 41758 h 69"/>
              <a:gd name="T4" fmla="*/ 14876 w 27"/>
              <a:gd name="T5" fmla="*/ 68332 h 69"/>
              <a:gd name="T6" fmla="*/ 29751 w 27"/>
              <a:gd name="T7" fmla="*/ 41758 h 69"/>
              <a:gd name="T8" fmla="*/ 0 w 27"/>
              <a:gd name="T9" fmla="*/ 0 h 69"/>
              <a:gd name="T10" fmla="*/ 0 w 27"/>
              <a:gd name="T11" fmla="*/ 13919 h 69"/>
              <a:gd name="T12" fmla="*/ 0 60000 65536"/>
              <a:gd name="T13" fmla="*/ 0 60000 65536"/>
              <a:gd name="T14" fmla="*/ 0 60000 65536"/>
              <a:gd name="T15" fmla="*/ 0 60000 65536"/>
              <a:gd name="T16" fmla="*/ 0 60000 65536"/>
              <a:gd name="T17" fmla="*/ 0 60000 65536"/>
              <a:gd name="T18" fmla="*/ 0 w 27"/>
              <a:gd name="T19" fmla="*/ 0 h 69"/>
              <a:gd name="T20" fmla="*/ 27 w 27"/>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7" h="69">
                <a:moveTo>
                  <a:pt x="0" y="14"/>
                </a:moveTo>
                <a:lnTo>
                  <a:pt x="0" y="42"/>
                </a:lnTo>
                <a:lnTo>
                  <a:pt x="13" y="68"/>
                </a:lnTo>
                <a:lnTo>
                  <a:pt x="26" y="42"/>
                </a:lnTo>
                <a:lnTo>
                  <a:pt x="0" y="0"/>
                </a:lnTo>
                <a:lnTo>
                  <a:pt x="0" y="1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4" name="Freeform 267" descr="Light downward diagonal"/>
          <p:cNvSpPr>
            <a:spLocks/>
          </p:cNvSpPr>
          <p:nvPr/>
        </p:nvSpPr>
        <p:spPr bwMode="auto">
          <a:xfrm>
            <a:off x="7970838" y="4020226"/>
            <a:ext cx="92075" cy="50800"/>
          </a:xfrm>
          <a:custGeom>
            <a:avLst/>
            <a:gdLst>
              <a:gd name="T0" fmla="*/ 0 w 64"/>
              <a:gd name="T1" fmla="*/ 27259 h 41"/>
              <a:gd name="T2" fmla="*/ 0 w 64"/>
              <a:gd name="T3" fmla="*/ 38410 h 41"/>
              <a:gd name="T4" fmla="*/ 31651 w 64"/>
              <a:gd name="T5" fmla="*/ 38410 h 41"/>
              <a:gd name="T6" fmla="*/ 64740 w 64"/>
              <a:gd name="T7" fmla="*/ 27259 h 41"/>
              <a:gd name="T8" fmla="*/ 82004 w 64"/>
              <a:gd name="T9" fmla="*/ 13629 h 41"/>
              <a:gd name="T10" fmla="*/ 64740 w 64"/>
              <a:gd name="T11" fmla="*/ 0 h 41"/>
              <a:gd name="T12" fmla="*/ 64740 w 64"/>
              <a:gd name="T13" fmla="*/ 13629 h 41"/>
              <a:gd name="T14" fmla="*/ 31651 w 64"/>
              <a:gd name="T15" fmla="*/ 27259 h 41"/>
              <a:gd name="T16" fmla="*/ 0 w 64"/>
              <a:gd name="T17" fmla="*/ 27259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1"/>
              <a:gd name="T29" fmla="*/ 64 w 6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1">
                <a:moveTo>
                  <a:pt x="0" y="28"/>
                </a:moveTo>
                <a:lnTo>
                  <a:pt x="0" y="40"/>
                </a:lnTo>
                <a:lnTo>
                  <a:pt x="24" y="40"/>
                </a:lnTo>
                <a:lnTo>
                  <a:pt x="50" y="28"/>
                </a:lnTo>
                <a:lnTo>
                  <a:pt x="63" y="14"/>
                </a:lnTo>
                <a:lnTo>
                  <a:pt x="50" y="0"/>
                </a:lnTo>
                <a:lnTo>
                  <a:pt x="50" y="14"/>
                </a:lnTo>
                <a:lnTo>
                  <a:pt x="24" y="28"/>
                </a:lnTo>
                <a:lnTo>
                  <a:pt x="0" y="2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5" name="Freeform 268" descr="Light downward diagonal"/>
          <p:cNvSpPr>
            <a:spLocks/>
          </p:cNvSpPr>
          <p:nvPr/>
        </p:nvSpPr>
        <p:spPr bwMode="auto">
          <a:xfrm>
            <a:off x="8040688" y="3948788"/>
            <a:ext cx="60325" cy="87313"/>
          </a:xfrm>
          <a:custGeom>
            <a:avLst/>
            <a:gdLst>
              <a:gd name="T0" fmla="*/ 0 w 41"/>
              <a:gd name="T1" fmla="*/ 0 h 69"/>
              <a:gd name="T2" fmla="*/ 0 w 41"/>
              <a:gd name="T3" fmla="*/ 27839 h 69"/>
              <a:gd name="T4" fmla="*/ 19127 w 41"/>
              <a:gd name="T5" fmla="*/ 27839 h 69"/>
              <a:gd name="T6" fmla="*/ 35312 w 41"/>
              <a:gd name="T7" fmla="*/ 40493 h 69"/>
              <a:gd name="T8" fmla="*/ 54440 w 41"/>
              <a:gd name="T9" fmla="*/ 68332 h 69"/>
              <a:gd name="T10" fmla="*/ 54440 w 41"/>
              <a:gd name="T11" fmla="*/ 40493 h 69"/>
              <a:gd name="T12" fmla="*/ 35312 w 41"/>
              <a:gd name="T13" fmla="*/ 27839 h 69"/>
              <a:gd name="T14" fmla="*/ 0 w 41"/>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69"/>
              <a:gd name="T26" fmla="*/ 41 w 4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69">
                <a:moveTo>
                  <a:pt x="0" y="0"/>
                </a:moveTo>
                <a:lnTo>
                  <a:pt x="0" y="28"/>
                </a:lnTo>
                <a:lnTo>
                  <a:pt x="14" y="28"/>
                </a:lnTo>
                <a:lnTo>
                  <a:pt x="26" y="40"/>
                </a:lnTo>
                <a:lnTo>
                  <a:pt x="40" y="68"/>
                </a:lnTo>
                <a:lnTo>
                  <a:pt x="40" y="40"/>
                </a:lnTo>
                <a:lnTo>
                  <a:pt x="26" y="28"/>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6" name="Freeform 269" descr="Light downward diagonal"/>
          <p:cNvSpPr>
            <a:spLocks/>
          </p:cNvSpPr>
          <p:nvPr/>
        </p:nvSpPr>
        <p:spPr bwMode="auto">
          <a:xfrm>
            <a:off x="5054600" y="2661326"/>
            <a:ext cx="168275" cy="87312"/>
          </a:xfrm>
          <a:custGeom>
            <a:avLst/>
            <a:gdLst>
              <a:gd name="T0" fmla="*/ 153642 w 115"/>
              <a:gd name="T1" fmla="*/ 55678 h 69"/>
              <a:gd name="T2" fmla="*/ 136083 w 115"/>
              <a:gd name="T3" fmla="*/ 41758 h 69"/>
              <a:gd name="T4" fmla="*/ 136083 w 115"/>
              <a:gd name="T5" fmla="*/ 55678 h 69"/>
              <a:gd name="T6" fmla="*/ 118524 w 115"/>
              <a:gd name="T7" fmla="*/ 55678 h 69"/>
              <a:gd name="T8" fmla="*/ 100965 w 115"/>
              <a:gd name="T9" fmla="*/ 55678 h 69"/>
              <a:gd name="T10" fmla="*/ 84869 w 115"/>
              <a:gd name="T11" fmla="*/ 68332 h 69"/>
              <a:gd name="T12" fmla="*/ 49751 w 115"/>
              <a:gd name="T13" fmla="*/ 68332 h 69"/>
              <a:gd name="T14" fmla="*/ 32192 w 115"/>
              <a:gd name="T15" fmla="*/ 41758 h 69"/>
              <a:gd name="T16" fmla="*/ 0 w 115"/>
              <a:gd name="T17" fmla="*/ 41758 h 69"/>
              <a:gd name="T18" fmla="*/ 0 w 115"/>
              <a:gd name="T19" fmla="*/ 12654 h 69"/>
              <a:gd name="T20" fmla="*/ 32192 w 115"/>
              <a:gd name="T21" fmla="*/ 12654 h 69"/>
              <a:gd name="T22" fmla="*/ 49751 w 115"/>
              <a:gd name="T23" fmla="*/ 12654 h 69"/>
              <a:gd name="T24" fmla="*/ 84869 w 115"/>
              <a:gd name="T25" fmla="*/ 0 h 69"/>
              <a:gd name="T26" fmla="*/ 153642 w 115"/>
              <a:gd name="T27" fmla="*/ 55678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9"/>
              <a:gd name="T44" fmla="*/ 115 w 11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9">
                <a:moveTo>
                  <a:pt x="114" y="55"/>
                </a:moveTo>
                <a:lnTo>
                  <a:pt x="101" y="41"/>
                </a:lnTo>
                <a:lnTo>
                  <a:pt x="101" y="55"/>
                </a:lnTo>
                <a:lnTo>
                  <a:pt x="88" y="55"/>
                </a:lnTo>
                <a:lnTo>
                  <a:pt x="75" y="55"/>
                </a:lnTo>
                <a:lnTo>
                  <a:pt x="63" y="68"/>
                </a:lnTo>
                <a:lnTo>
                  <a:pt x="37" y="68"/>
                </a:lnTo>
                <a:lnTo>
                  <a:pt x="24" y="41"/>
                </a:lnTo>
                <a:lnTo>
                  <a:pt x="0" y="41"/>
                </a:lnTo>
                <a:lnTo>
                  <a:pt x="0" y="13"/>
                </a:lnTo>
                <a:lnTo>
                  <a:pt x="24" y="13"/>
                </a:lnTo>
                <a:lnTo>
                  <a:pt x="37" y="13"/>
                </a:lnTo>
                <a:lnTo>
                  <a:pt x="63" y="0"/>
                </a:lnTo>
                <a:lnTo>
                  <a:pt x="114" y="5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7" name="Freeform 270" descr="Light downward diagonal"/>
          <p:cNvSpPr>
            <a:spLocks/>
          </p:cNvSpPr>
          <p:nvPr/>
        </p:nvSpPr>
        <p:spPr bwMode="auto">
          <a:xfrm>
            <a:off x="5448300" y="2607351"/>
            <a:ext cx="333375" cy="227012"/>
          </a:xfrm>
          <a:custGeom>
            <a:avLst/>
            <a:gdLst>
              <a:gd name="T0" fmla="*/ 0 w 229"/>
              <a:gd name="T1" fmla="*/ 69753 h 179"/>
              <a:gd name="T2" fmla="*/ 0 w 229"/>
              <a:gd name="T3" fmla="*/ 13951 h 179"/>
              <a:gd name="T4" fmla="*/ 16014 w 229"/>
              <a:gd name="T5" fmla="*/ 0 h 179"/>
              <a:gd name="T6" fmla="*/ 50953 w 229"/>
              <a:gd name="T7" fmla="*/ 0 h 179"/>
              <a:gd name="T8" fmla="*/ 50953 w 229"/>
              <a:gd name="T9" fmla="*/ 27901 h 179"/>
              <a:gd name="T10" fmla="*/ 84436 w 229"/>
              <a:gd name="T11" fmla="*/ 27901 h 179"/>
              <a:gd name="T12" fmla="*/ 84436 w 229"/>
              <a:gd name="T13" fmla="*/ 13951 h 179"/>
              <a:gd name="T14" fmla="*/ 84436 w 229"/>
              <a:gd name="T15" fmla="*/ 0 h 179"/>
              <a:gd name="T16" fmla="*/ 101905 w 229"/>
              <a:gd name="T17" fmla="*/ 13951 h 179"/>
              <a:gd name="T18" fmla="*/ 119374 w 229"/>
              <a:gd name="T19" fmla="*/ 13951 h 179"/>
              <a:gd name="T20" fmla="*/ 136844 w 229"/>
              <a:gd name="T21" fmla="*/ 13951 h 179"/>
              <a:gd name="T22" fmla="*/ 168871 w 229"/>
              <a:gd name="T23" fmla="*/ 27901 h 179"/>
              <a:gd name="T24" fmla="*/ 168871 w 229"/>
              <a:gd name="T25" fmla="*/ 43120 h 179"/>
              <a:gd name="T26" fmla="*/ 202354 w 229"/>
              <a:gd name="T27" fmla="*/ 43120 h 179"/>
              <a:gd name="T28" fmla="*/ 218368 w 229"/>
              <a:gd name="T29" fmla="*/ 43120 h 179"/>
              <a:gd name="T30" fmla="*/ 253307 w 229"/>
              <a:gd name="T31" fmla="*/ 43120 h 179"/>
              <a:gd name="T32" fmla="*/ 253307 w 229"/>
              <a:gd name="T33" fmla="*/ 55802 h 179"/>
              <a:gd name="T34" fmla="*/ 270776 w 229"/>
              <a:gd name="T35" fmla="*/ 69753 h 179"/>
              <a:gd name="T36" fmla="*/ 286790 w 229"/>
              <a:gd name="T37" fmla="*/ 69753 h 179"/>
              <a:gd name="T38" fmla="*/ 304259 w 229"/>
              <a:gd name="T39" fmla="*/ 55802 h 179"/>
              <a:gd name="T40" fmla="*/ 304259 w 229"/>
              <a:gd name="T41" fmla="*/ 83703 h 179"/>
              <a:gd name="T42" fmla="*/ 286790 w 229"/>
              <a:gd name="T43" fmla="*/ 97654 h 179"/>
              <a:gd name="T44" fmla="*/ 286790 w 229"/>
              <a:gd name="T45" fmla="*/ 83703 h 179"/>
              <a:gd name="T46" fmla="*/ 270776 w 229"/>
              <a:gd name="T47" fmla="*/ 83703 h 179"/>
              <a:gd name="T48" fmla="*/ 253307 w 229"/>
              <a:gd name="T49" fmla="*/ 110336 h 179"/>
              <a:gd name="T50" fmla="*/ 253307 w 229"/>
              <a:gd name="T51" fmla="*/ 166138 h 179"/>
              <a:gd name="T52" fmla="*/ 218368 w 229"/>
              <a:gd name="T53" fmla="*/ 180089 h 179"/>
              <a:gd name="T54" fmla="*/ 218368 w 229"/>
              <a:gd name="T55" fmla="*/ 138237 h 179"/>
              <a:gd name="T56" fmla="*/ 202354 w 229"/>
              <a:gd name="T57" fmla="*/ 124286 h 179"/>
              <a:gd name="T58" fmla="*/ 168871 w 229"/>
              <a:gd name="T59" fmla="*/ 110336 h 179"/>
              <a:gd name="T60" fmla="*/ 151402 w 229"/>
              <a:gd name="T61" fmla="*/ 110336 h 179"/>
              <a:gd name="T62" fmla="*/ 136844 w 229"/>
              <a:gd name="T63" fmla="*/ 97654 h 179"/>
              <a:gd name="T64" fmla="*/ 119374 w 229"/>
              <a:gd name="T65" fmla="*/ 83703 h 179"/>
              <a:gd name="T66" fmla="*/ 119374 w 229"/>
              <a:gd name="T67" fmla="*/ 69753 h 179"/>
              <a:gd name="T68" fmla="*/ 84436 w 229"/>
              <a:gd name="T69" fmla="*/ 69753 h 179"/>
              <a:gd name="T70" fmla="*/ 50953 w 229"/>
              <a:gd name="T71" fmla="*/ 55802 h 179"/>
              <a:gd name="T72" fmla="*/ 33483 w 229"/>
              <a:gd name="T73" fmla="*/ 55802 h 179"/>
              <a:gd name="T74" fmla="*/ 16014 w 229"/>
              <a:gd name="T75" fmla="*/ 55802 h 179"/>
              <a:gd name="T76" fmla="*/ 0 w 229"/>
              <a:gd name="T77" fmla="*/ 69753 h 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179"/>
              <a:gd name="T119" fmla="*/ 229 w 229"/>
              <a:gd name="T120" fmla="*/ 179 h 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179">
                <a:moveTo>
                  <a:pt x="0" y="69"/>
                </a:moveTo>
                <a:lnTo>
                  <a:pt x="0" y="14"/>
                </a:lnTo>
                <a:lnTo>
                  <a:pt x="12" y="0"/>
                </a:lnTo>
                <a:lnTo>
                  <a:pt x="38" y="0"/>
                </a:lnTo>
                <a:lnTo>
                  <a:pt x="38" y="28"/>
                </a:lnTo>
                <a:lnTo>
                  <a:pt x="63" y="28"/>
                </a:lnTo>
                <a:lnTo>
                  <a:pt x="63" y="14"/>
                </a:lnTo>
                <a:lnTo>
                  <a:pt x="63" y="0"/>
                </a:lnTo>
                <a:lnTo>
                  <a:pt x="76" y="14"/>
                </a:lnTo>
                <a:lnTo>
                  <a:pt x="89" y="14"/>
                </a:lnTo>
                <a:lnTo>
                  <a:pt x="102" y="14"/>
                </a:lnTo>
                <a:lnTo>
                  <a:pt x="126" y="28"/>
                </a:lnTo>
                <a:lnTo>
                  <a:pt x="126" y="42"/>
                </a:lnTo>
                <a:lnTo>
                  <a:pt x="152" y="42"/>
                </a:lnTo>
                <a:lnTo>
                  <a:pt x="164" y="42"/>
                </a:lnTo>
                <a:lnTo>
                  <a:pt x="190" y="42"/>
                </a:lnTo>
                <a:lnTo>
                  <a:pt x="190" y="55"/>
                </a:lnTo>
                <a:lnTo>
                  <a:pt x="203" y="69"/>
                </a:lnTo>
                <a:lnTo>
                  <a:pt x="215" y="69"/>
                </a:lnTo>
                <a:lnTo>
                  <a:pt x="228" y="55"/>
                </a:lnTo>
                <a:lnTo>
                  <a:pt x="228" y="83"/>
                </a:lnTo>
                <a:lnTo>
                  <a:pt x="215" y="97"/>
                </a:lnTo>
                <a:lnTo>
                  <a:pt x="215" y="83"/>
                </a:lnTo>
                <a:lnTo>
                  <a:pt x="203" y="83"/>
                </a:lnTo>
                <a:lnTo>
                  <a:pt x="190" y="109"/>
                </a:lnTo>
                <a:lnTo>
                  <a:pt x="190" y="164"/>
                </a:lnTo>
                <a:lnTo>
                  <a:pt x="164" y="178"/>
                </a:lnTo>
                <a:lnTo>
                  <a:pt x="164" y="137"/>
                </a:lnTo>
                <a:lnTo>
                  <a:pt x="152" y="123"/>
                </a:lnTo>
                <a:lnTo>
                  <a:pt x="126" y="109"/>
                </a:lnTo>
                <a:lnTo>
                  <a:pt x="113" y="109"/>
                </a:lnTo>
                <a:lnTo>
                  <a:pt x="102" y="97"/>
                </a:lnTo>
                <a:lnTo>
                  <a:pt x="89" y="83"/>
                </a:lnTo>
                <a:lnTo>
                  <a:pt x="89" y="69"/>
                </a:lnTo>
                <a:lnTo>
                  <a:pt x="63" y="69"/>
                </a:lnTo>
                <a:lnTo>
                  <a:pt x="38" y="55"/>
                </a:lnTo>
                <a:lnTo>
                  <a:pt x="25" y="55"/>
                </a:lnTo>
                <a:lnTo>
                  <a:pt x="12" y="55"/>
                </a:lnTo>
                <a:lnTo>
                  <a:pt x="0" y="69"/>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8" name="Freeform 271" descr="Light downward diagonal"/>
          <p:cNvSpPr>
            <a:spLocks/>
          </p:cNvSpPr>
          <p:nvPr/>
        </p:nvSpPr>
        <p:spPr bwMode="auto">
          <a:xfrm>
            <a:off x="5187950" y="2713713"/>
            <a:ext cx="128588" cy="120650"/>
          </a:xfrm>
          <a:custGeom>
            <a:avLst/>
            <a:gdLst>
              <a:gd name="T0" fmla="*/ 35103 w 89"/>
              <a:gd name="T1" fmla="*/ 13824 h 96"/>
              <a:gd name="T2" fmla="*/ 17552 w 89"/>
              <a:gd name="T3" fmla="*/ 0 h 96"/>
              <a:gd name="T4" fmla="*/ 17552 w 89"/>
              <a:gd name="T5" fmla="*/ 13824 h 96"/>
              <a:gd name="T6" fmla="*/ 0 w 89"/>
              <a:gd name="T7" fmla="*/ 13824 h 96"/>
              <a:gd name="T8" fmla="*/ 17552 w 89"/>
              <a:gd name="T9" fmla="*/ 40217 h 96"/>
              <a:gd name="T10" fmla="*/ 35103 w 89"/>
              <a:gd name="T11" fmla="*/ 40217 h 96"/>
              <a:gd name="T12" fmla="*/ 51192 w 89"/>
              <a:gd name="T13" fmla="*/ 67866 h 96"/>
              <a:gd name="T14" fmla="*/ 67281 w 89"/>
              <a:gd name="T15" fmla="*/ 80433 h 96"/>
              <a:gd name="T16" fmla="*/ 84833 w 89"/>
              <a:gd name="T17" fmla="*/ 67866 h 96"/>
              <a:gd name="T18" fmla="*/ 118474 w 89"/>
              <a:gd name="T19" fmla="*/ 94258 h 96"/>
              <a:gd name="T20" fmla="*/ 118474 w 89"/>
              <a:gd name="T21" fmla="*/ 40217 h 96"/>
              <a:gd name="T22" fmla="*/ 84833 w 89"/>
              <a:gd name="T23" fmla="*/ 13824 h 96"/>
              <a:gd name="T24" fmla="*/ 67281 w 89"/>
              <a:gd name="T25" fmla="*/ 26392 h 96"/>
              <a:gd name="T26" fmla="*/ 67281 w 89"/>
              <a:gd name="T27" fmla="*/ 13824 h 96"/>
              <a:gd name="T28" fmla="*/ 51192 w 89"/>
              <a:gd name="T29" fmla="*/ 13824 h 96"/>
              <a:gd name="T30" fmla="*/ 35103 w 89"/>
              <a:gd name="T31" fmla="*/ 13824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6"/>
              <a:gd name="T50" fmla="*/ 89 w 8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6">
                <a:moveTo>
                  <a:pt x="26" y="14"/>
                </a:moveTo>
                <a:lnTo>
                  <a:pt x="13" y="0"/>
                </a:lnTo>
                <a:lnTo>
                  <a:pt x="13" y="14"/>
                </a:lnTo>
                <a:lnTo>
                  <a:pt x="0" y="14"/>
                </a:lnTo>
                <a:lnTo>
                  <a:pt x="13" y="41"/>
                </a:lnTo>
                <a:lnTo>
                  <a:pt x="26" y="41"/>
                </a:lnTo>
                <a:lnTo>
                  <a:pt x="38" y="68"/>
                </a:lnTo>
                <a:lnTo>
                  <a:pt x="50" y="81"/>
                </a:lnTo>
                <a:lnTo>
                  <a:pt x="63" y="68"/>
                </a:lnTo>
                <a:lnTo>
                  <a:pt x="88" y="95"/>
                </a:lnTo>
                <a:lnTo>
                  <a:pt x="88" y="41"/>
                </a:lnTo>
                <a:lnTo>
                  <a:pt x="63" y="14"/>
                </a:lnTo>
                <a:lnTo>
                  <a:pt x="50" y="27"/>
                </a:lnTo>
                <a:lnTo>
                  <a:pt x="50" y="14"/>
                </a:lnTo>
                <a:lnTo>
                  <a:pt x="38" y="14"/>
                </a:lnTo>
                <a:lnTo>
                  <a:pt x="26"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49" name="Freeform 272" descr="Light downward diagonal"/>
          <p:cNvSpPr>
            <a:spLocks/>
          </p:cNvSpPr>
          <p:nvPr/>
        </p:nvSpPr>
        <p:spPr bwMode="auto">
          <a:xfrm>
            <a:off x="4737100" y="2539088"/>
            <a:ext cx="76200" cy="103188"/>
          </a:xfrm>
          <a:custGeom>
            <a:avLst/>
            <a:gdLst>
              <a:gd name="T0" fmla="*/ 0 w 53"/>
              <a:gd name="T1" fmla="*/ 27351 h 83"/>
              <a:gd name="T2" fmla="*/ 0 w 53"/>
              <a:gd name="T3" fmla="*/ 13676 h 83"/>
              <a:gd name="T4" fmla="*/ 17612 w 53"/>
              <a:gd name="T5" fmla="*/ 0 h 83"/>
              <a:gd name="T6" fmla="*/ 36692 w 53"/>
              <a:gd name="T7" fmla="*/ 0 h 83"/>
              <a:gd name="T8" fmla="*/ 52837 w 53"/>
              <a:gd name="T9" fmla="*/ 13676 h 83"/>
              <a:gd name="T10" fmla="*/ 52837 w 53"/>
              <a:gd name="T11" fmla="*/ 41027 h 83"/>
              <a:gd name="T12" fmla="*/ 70450 w 53"/>
              <a:gd name="T13" fmla="*/ 52216 h 83"/>
              <a:gd name="T14" fmla="*/ 52837 w 53"/>
              <a:gd name="T15" fmla="*/ 79567 h 83"/>
              <a:gd name="T16" fmla="*/ 36692 w 53"/>
              <a:gd name="T17" fmla="*/ 79567 h 83"/>
              <a:gd name="T18" fmla="*/ 36692 w 53"/>
              <a:gd name="T19" fmla="*/ 52216 h 83"/>
              <a:gd name="T20" fmla="*/ 0 w 53"/>
              <a:gd name="T21" fmla="*/ 27351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83"/>
              <a:gd name="T35" fmla="*/ 53 w 53"/>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83">
                <a:moveTo>
                  <a:pt x="0" y="28"/>
                </a:moveTo>
                <a:lnTo>
                  <a:pt x="0" y="14"/>
                </a:lnTo>
                <a:lnTo>
                  <a:pt x="13" y="0"/>
                </a:lnTo>
                <a:lnTo>
                  <a:pt x="27" y="0"/>
                </a:lnTo>
                <a:lnTo>
                  <a:pt x="39" y="14"/>
                </a:lnTo>
                <a:lnTo>
                  <a:pt x="39" y="42"/>
                </a:lnTo>
                <a:lnTo>
                  <a:pt x="52" y="54"/>
                </a:lnTo>
                <a:lnTo>
                  <a:pt x="39" y="82"/>
                </a:lnTo>
                <a:lnTo>
                  <a:pt x="27" y="82"/>
                </a:lnTo>
                <a:lnTo>
                  <a:pt x="27" y="54"/>
                </a:lnTo>
                <a:lnTo>
                  <a:pt x="0" y="2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0" name="Freeform 273" descr="Light downward diagonal"/>
          <p:cNvSpPr>
            <a:spLocks/>
          </p:cNvSpPr>
          <p:nvPr/>
        </p:nvSpPr>
        <p:spPr bwMode="auto">
          <a:xfrm>
            <a:off x="5148263" y="2729588"/>
            <a:ext cx="133350" cy="87313"/>
          </a:xfrm>
          <a:custGeom>
            <a:avLst/>
            <a:gdLst>
              <a:gd name="T0" fmla="*/ 33704 w 91"/>
              <a:gd name="T1" fmla="*/ 55678 h 69"/>
              <a:gd name="T2" fmla="*/ 51288 w 91"/>
              <a:gd name="T3" fmla="*/ 55678 h 69"/>
              <a:gd name="T4" fmla="*/ 70338 w 91"/>
              <a:gd name="T5" fmla="*/ 55678 h 69"/>
              <a:gd name="T6" fmla="*/ 86458 w 91"/>
              <a:gd name="T7" fmla="*/ 55678 h 69"/>
              <a:gd name="T8" fmla="*/ 86458 w 91"/>
              <a:gd name="T9" fmla="*/ 68332 h 69"/>
              <a:gd name="T10" fmla="*/ 70338 w 91"/>
              <a:gd name="T11" fmla="*/ 68332 h 69"/>
              <a:gd name="T12" fmla="*/ 121627 w 91"/>
              <a:gd name="T13" fmla="*/ 55678 h 69"/>
              <a:gd name="T14" fmla="*/ 104042 w 91"/>
              <a:gd name="T15" fmla="*/ 68332 h 69"/>
              <a:gd name="T16" fmla="*/ 86458 w 91"/>
              <a:gd name="T17" fmla="*/ 55678 h 69"/>
              <a:gd name="T18" fmla="*/ 70338 w 91"/>
              <a:gd name="T19" fmla="*/ 27839 h 69"/>
              <a:gd name="T20" fmla="*/ 51288 w 91"/>
              <a:gd name="T21" fmla="*/ 27839 h 69"/>
              <a:gd name="T22" fmla="*/ 33704 w 91"/>
              <a:gd name="T23" fmla="*/ 0 h 69"/>
              <a:gd name="T24" fmla="*/ 16119 w 91"/>
              <a:gd name="T25" fmla="*/ 0 h 69"/>
              <a:gd name="T26" fmla="*/ 0 w 91"/>
              <a:gd name="T27" fmla="*/ 12654 h 69"/>
              <a:gd name="T28" fmla="*/ 16119 w 91"/>
              <a:gd name="T29" fmla="*/ 27839 h 69"/>
              <a:gd name="T30" fmla="*/ 33704 w 91"/>
              <a:gd name="T31" fmla="*/ 41758 h 69"/>
              <a:gd name="T32" fmla="*/ 33704 w 91"/>
              <a:gd name="T33" fmla="*/ 55678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69"/>
              <a:gd name="T53" fmla="*/ 91 w 9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69">
                <a:moveTo>
                  <a:pt x="25" y="55"/>
                </a:moveTo>
                <a:lnTo>
                  <a:pt x="38" y="55"/>
                </a:lnTo>
                <a:lnTo>
                  <a:pt x="52" y="55"/>
                </a:lnTo>
                <a:lnTo>
                  <a:pt x="64" y="55"/>
                </a:lnTo>
                <a:lnTo>
                  <a:pt x="64" y="68"/>
                </a:lnTo>
                <a:lnTo>
                  <a:pt x="52" y="68"/>
                </a:lnTo>
                <a:lnTo>
                  <a:pt x="90" y="55"/>
                </a:lnTo>
                <a:lnTo>
                  <a:pt x="77" y="68"/>
                </a:lnTo>
                <a:lnTo>
                  <a:pt x="64" y="55"/>
                </a:lnTo>
                <a:lnTo>
                  <a:pt x="52" y="27"/>
                </a:lnTo>
                <a:lnTo>
                  <a:pt x="38" y="27"/>
                </a:lnTo>
                <a:lnTo>
                  <a:pt x="25" y="0"/>
                </a:lnTo>
                <a:lnTo>
                  <a:pt x="12" y="0"/>
                </a:lnTo>
                <a:lnTo>
                  <a:pt x="0" y="13"/>
                </a:lnTo>
                <a:lnTo>
                  <a:pt x="12" y="27"/>
                </a:lnTo>
                <a:lnTo>
                  <a:pt x="25" y="41"/>
                </a:lnTo>
                <a:lnTo>
                  <a:pt x="25" y="5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1" name="Freeform 274" descr="Light downward diagonal"/>
          <p:cNvSpPr>
            <a:spLocks/>
          </p:cNvSpPr>
          <p:nvPr/>
        </p:nvSpPr>
        <p:spPr bwMode="auto">
          <a:xfrm>
            <a:off x="5726113" y="2713713"/>
            <a:ext cx="204787" cy="120650"/>
          </a:xfrm>
          <a:custGeom>
            <a:avLst/>
            <a:gdLst>
              <a:gd name="T0" fmla="*/ 33405 w 141"/>
              <a:gd name="T1" fmla="*/ 0 h 96"/>
              <a:gd name="T2" fmla="*/ 33405 w 141"/>
              <a:gd name="T3" fmla="*/ 13824 h 96"/>
              <a:gd name="T4" fmla="*/ 50834 w 141"/>
              <a:gd name="T5" fmla="*/ 13824 h 96"/>
              <a:gd name="T6" fmla="*/ 68263 w 141"/>
              <a:gd name="T7" fmla="*/ 26392 h 96"/>
              <a:gd name="T8" fmla="*/ 85691 w 141"/>
              <a:gd name="T9" fmla="*/ 13824 h 96"/>
              <a:gd name="T10" fmla="*/ 117644 w 141"/>
              <a:gd name="T11" fmla="*/ 26392 h 96"/>
              <a:gd name="T12" fmla="*/ 152502 w 141"/>
              <a:gd name="T13" fmla="*/ 26392 h 96"/>
              <a:gd name="T14" fmla="*/ 168478 w 141"/>
              <a:gd name="T15" fmla="*/ 40217 h 96"/>
              <a:gd name="T16" fmla="*/ 185907 w 141"/>
              <a:gd name="T17" fmla="*/ 80433 h 96"/>
              <a:gd name="T18" fmla="*/ 152502 w 141"/>
              <a:gd name="T19" fmla="*/ 80433 h 96"/>
              <a:gd name="T20" fmla="*/ 117644 w 141"/>
              <a:gd name="T21" fmla="*/ 94258 h 96"/>
              <a:gd name="T22" fmla="*/ 101668 w 141"/>
              <a:gd name="T23" fmla="*/ 80433 h 96"/>
              <a:gd name="T24" fmla="*/ 101668 w 141"/>
              <a:gd name="T25" fmla="*/ 67866 h 96"/>
              <a:gd name="T26" fmla="*/ 85691 w 141"/>
              <a:gd name="T27" fmla="*/ 67866 h 96"/>
              <a:gd name="T28" fmla="*/ 68263 w 141"/>
              <a:gd name="T29" fmla="*/ 80433 h 96"/>
              <a:gd name="T30" fmla="*/ 17429 w 141"/>
              <a:gd name="T31" fmla="*/ 94258 h 96"/>
              <a:gd name="T32" fmla="*/ 0 w 141"/>
              <a:gd name="T33" fmla="*/ 80433 h 96"/>
              <a:gd name="T34" fmla="*/ 0 w 141"/>
              <a:gd name="T35" fmla="*/ 26392 h 96"/>
              <a:gd name="T36" fmla="*/ 17429 w 141"/>
              <a:gd name="T37" fmla="*/ 0 h 96"/>
              <a:gd name="T38" fmla="*/ 33405 w 141"/>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96"/>
              <a:gd name="T62" fmla="*/ 141 w 141"/>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96">
                <a:moveTo>
                  <a:pt x="25" y="0"/>
                </a:moveTo>
                <a:lnTo>
                  <a:pt x="25" y="14"/>
                </a:lnTo>
                <a:lnTo>
                  <a:pt x="38" y="14"/>
                </a:lnTo>
                <a:lnTo>
                  <a:pt x="51" y="27"/>
                </a:lnTo>
                <a:lnTo>
                  <a:pt x="64" y="14"/>
                </a:lnTo>
                <a:lnTo>
                  <a:pt x="89" y="27"/>
                </a:lnTo>
                <a:lnTo>
                  <a:pt x="115" y="27"/>
                </a:lnTo>
                <a:lnTo>
                  <a:pt x="127" y="41"/>
                </a:lnTo>
                <a:lnTo>
                  <a:pt x="140" y="81"/>
                </a:lnTo>
                <a:lnTo>
                  <a:pt x="115" y="81"/>
                </a:lnTo>
                <a:lnTo>
                  <a:pt x="89" y="95"/>
                </a:lnTo>
                <a:lnTo>
                  <a:pt x="76" y="81"/>
                </a:lnTo>
                <a:lnTo>
                  <a:pt x="76" y="68"/>
                </a:lnTo>
                <a:lnTo>
                  <a:pt x="64" y="68"/>
                </a:lnTo>
                <a:lnTo>
                  <a:pt x="51" y="81"/>
                </a:lnTo>
                <a:lnTo>
                  <a:pt x="13" y="95"/>
                </a:lnTo>
                <a:lnTo>
                  <a:pt x="0" y="81"/>
                </a:lnTo>
                <a:lnTo>
                  <a:pt x="0" y="27"/>
                </a:lnTo>
                <a:lnTo>
                  <a:pt x="13" y="0"/>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52" name="Freeform 275" descr="Light downward diagonal"/>
          <p:cNvSpPr>
            <a:spLocks/>
          </p:cNvSpPr>
          <p:nvPr/>
        </p:nvSpPr>
        <p:spPr bwMode="auto">
          <a:xfrm>
            <a:off x="5373688" y="2677201"/>
            <a:ext cx="315912" cy="209550"/>
          </a:xfrm>
          <a:custGeom>
            <a:avLst/>
            <a:gdLst>
              <a:gd name="T0" fmla="*/ 0 w 215"/>
              <a:gd name="T1" fmla="*/ 27772 h 166"/>
              <a:gd name="T2" fmla="*/ 0 w 215"/>
              <a:gd name="T3" fmla="*/ 13886 h 166"/>
              <a:gd name="T4" fmla="*/ 16082 w 215"/>
              <a:gd name="T5" fmla="*/ 13886 h 166"/>
              <a:gd name="T6" fmla="*/ 33625 w 215"/>
              <a:gd name="T7" fmla="*/ 13886 h 166"/>
              <a:gd name="T8" fmla="*/ 51169 w 215"/>
              <a:gd name="T9" fmla="*/ 13886 h 166"/>
              <a:gd name="T10" fmla="*/ 68713 w 215"/>
              <a:gd name="T11" fmla="*/ 27772 h 166"/>
              <a:gd name="T12" fmla="*/ 68713 w 215"/>
              <a:gd name="T13" fmla="*/ 13886 h 166"/>
              <a:gd name="T14" fmla="*/ 83333 w 215"/>
              <a:gd name="T15" fmla="*/ 0 h 166"/>
              <a:gd name="T16" fmla="*/ 100876 w 215"/>
              <a:gd name="T17" fmla="*/ 0 h 166"/>
              <a:gd name="T18" fmla="*/ 118420 w 215"/>
              <a:gd name="T19" fmla="*/ 0 h 166"/>
              <a:gd name="T20" fmla="*/ 152046 w 215"/>
              <a:gd name="T21" fmla="*/ 13886 h 166"/>
              <a:gd name="T22" fmla="*/ 187133 w 215"/>
              <a:gd name="T23" fmla="*/ 13886 h 166"/>
              <a:gd name="T24" fmla="*/ 187133 w 215"/>
              <a:gd name="T25" fmla="*/ 27772 h 166"/>
              <a:gd name="T26" fmla="*/ 204677 w 215"/>
              <a:gd name="T27" fmla="*/ 41658 h 166"/>
              <a:gd name="T28" fmla="*/ 219297 w 215"/>
              <a:gd name="T29" fmla="*/ 55543 h 166"/>
              <a:gd name="T30" fmla="*/ 236840 w 215"/>
              <a:gd name="T31" fmla="*/ 55543 h 166"/>
              <a:gd name="T32" fmla="*/ 271928 w 215"/>
              <a:gd name="T33" fmla="*/ 69429 h 166"/>
              <a:gd name="T34" fmla="*/ 288009 w 215"/>
              <a:gd name="T35" fmla="*/ 83315 h 166"/>
              <a:gd name="T36" fmla="*/ 288009 w 215"/>
              <a:gd name="T37" fmla="*/ 124973 h 166"/>
              <a:gd name="T38" fmla="*/ 271928 w 215"/>
              <a:gd name="T39" fmla="*/ 138858 h 166"/>
              <a:gd name="T40" fmla="*/ 236840 w 215"/>
              <a:gd name="T41" fmla="*/ 165368 h 166"/>
              <a:gd name="T42" fmla="*/ 219297 w 215"/>
              <a:gd name="T43" fmla="*/ 165368 h 166"/>
              <a:gd name="T44" fmla="*/ 204677 w 215"/>
              <a:gd name="T45" fmla="*/ 152744 h 166"/>
              <a:gd name="T46" fmla="*/ 83333 w 215"/>
              <a:gd name="T47" fmla="*/ 124973 h 166"/>
              <a:gd name="T48" fmla="*/ 68713 w 215"/>
              <a:gd name="T49" fmla="*/ 124973 h 166"/>
              <a:gd name="T50" fmla="*/ 68713 w 215"/>
              <a:gd name="T51" fmla="*/ 138858 h 166"/>
              <a:gd name="T52" fmla="*/ 51169 w 215"/>
              <a:gd name="T53" fmla="*/ 138858 h 166"/>
              <a:gd name="T54" fmla="*/ 16082 w 215"/>
              <a:gd name="T55" fmla="*/ 69429 h 166"/>
              <a:gd name="T56" fmla="*/ 33625 w 215"/>
              <a:gd name="T57" fmla="*/ 69429 h 166"/>
              <a:gd name="T58" fmla="*/ 16082 w 215"/>
              <a:gd name="T59" fmla="*/ 27772 h 166"/>
              <a:gd name="T60" fmla="*/ 0 w 215"/>
              <a:gd name="T61" fmla="*/ 55543 h 166"/>
              <a:gd name="T62" fmla="*/ 0 w 215"/>
              <a:gd name="T63" fmla="*/ 27772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166"/>
              <a:gd name="T98" fmla="*/ 215 w 215"/>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166">
                <a:moveTo>
                  <a:pt x="0" y="28"/>
                </a:moveTo>
                <a:lnTo>
                  <a:pt x="0" y="14"/>
                </a:lnTo>
                <a:lnTo>
                  <a:pt x="12" y="14"/>
                </a:lnTo>
                <a:lnTo>
                  <a:pt x="25" y="14"/>
                </a:lnTo>
                <a:lnTo>
                  <a:pt x="38" y="14"/>
                </a:lnTo>
                <a:lnTo>
                  <a:pt x="51" y="28"/>
                </a:lnTo>
                <a:lnTo>
                  <a:pt x="51" y="14"/>
                </a:lnTo>
                <a:lnTo>
                  <a:pt x="62" y="0"/>
                </a:lnTo>
                <a:lnTo>
                  <a:pt x="75" y="0"/>
                </a:lnTo>
                <a:lnTo>
                  <a:pt x="88" y="0"/>
                </a:lnTo>
                <a:lnTo>
                  <a:pt x="113" y="14"/>
                </a:lnTo>
                <a:lnTo>
                  <a:pt x="139" y="14"/>
                </a:lnTo>
                <a:lnTo>
                  <a:pt x="139" y="28"/>
                </a:lnTo>
                <a:lnTo>
                  <a:pt x="152" y="42"/>
                </a:lnTo>
                <a:lnTo>
                  <a:pt x="163" y="55"/>
                </a:lnTo>
                <a:lnTo>
                  <a:pt x="176" y="55"/>
                </a:lnTo>
                <a:lnTo>
                  <a:pt x="202" y="69"/>
                </a:lnTo>
                <a:lnTo>
                  <a:pt x="214" y="83"/>
                </a:lnTo>
                <a:lnTo>
                  <a:pt x="214" y="124"/>
                </a:lnTo>
                <a:lnTo>
                  <a:pt x="202" y="138"/>
                </a:lnTo>
                <a:lnTo>
                  <a:pt x="176" y="165"/>
                </a:lnTo>
                <a:lnTo>
                  <a:pt x="163" y="165"/>
                </a:lnTo>
                <a:lnTo>
                  <a:pt x="152" y="152"/>
                </a:lnTo>
                <a:lnTo>
                  <a:pt x="62" y="124"/>
                </a:lnTo>
                <a:lnTo>
                  <a:pt x="51" y="124"/>
                </a:lnTo>
                <a:lnTo>
                  <a:pt x="51" y="138"/>
                </a:lnTo>
                <a:lnTo>
                  <a:pt x="38" y="138"/>
                </a:lnTo>
                <a:lnTo>
                  <a:pt x="12" y="69"/>
                </a:lnTo>
                <a:lnTo>
                  <a:pt x="25" y="69"/>
                </a:lnTo>
                <a:lnTo>
                  <a:pt x="12" y="28"/>
                </a:lnTo>
                <a:lnTo>
                  <a:pt x="0" y="55"/>
                </a:lnTo>
                <a:lnTo>
                  <a:pt x="0" y="28"/>
                </a:lnTo>
              </a:path>
            </a:pathLst>
          </a:custGeom>
          <a:solidFill>
            <a:schemeClr val="tx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3" name="Freeform 276"/>
          <p:cNvSpPr>
            <a:spLocks/>
          </p:cNvSpPr>
          <p:nvPr/>
        </p:nvSpPr>
        <p:spPr bwMode="auto">
          <a:xfrm>
            <a:off x="5726113" y="2588301"/>
            <a:ext cx="300037" cy="160337"/>
          </a:xfrm>
          <a:custGeom>
            <a:avLst/>
            <a:gdLst>
              <a:gd name="T0" fmla="*/ 33663 w 205"/>
              <a:gd name="T1" fmla="*/ 100529 h 126"/>
              <a:gd name="T2" fmla="*/ 33663 w 205"/>
              <a:gd name="T3" fmla="*/ 114527 h 126"/>
              <a:gd name="T4" fmla="*/ 51226 w 205"/>
              <a:gd name="T5" fmla="*/ 114527 h 126"/>
              <a:gd name="T6" fmla="*/ 68789 w 205"/>
              <a:gd name="T7" fmla="*/ 127252 h 126"/>
              <a:gd name="T8" fmla="*/ 86352 w 205"/>
              <a:gd name="T9" fmla="*/ 114527 h 126"/>
              <a:gd name="T10" fmla="*/ 120015 w 205"/>
              <a:gd name="T11" fmla="*/ 127252 h 126"/>
              <a:gd name="T12" fmla="*/ 155142 w 205"/>
              <a:gd name="T13" fmla="*/ 127252 h 126"/>
              <a:gd name="T14" fmla="*/ 188804 w 205"/>
              <a:gd name="T15" fmla="*/ 100529 h 126"/>
              <a:gd name="T16" fmla="*/ 206368 w 205"/>
              <a:gd name="T17" fmla="*/ 114527 h 126"/>
              <a:gd name="T18" fmla="*/ 257594 w 205"/>
              <a:gd name="T19" fmla="*/ 69989 h 126"/>
              <a:gd name="T20" fmla="*/ 275157 w 205"/>
              <a:gd name="T21" fmla="*/ 12725 h 126"/>
              <a:gd name="T22" fmla="*/ 206368 w 205"/>
              <a:gd name="T23" fmla="*/ 12725 h 126"/>
              <a:gd name="T24" fmla="*/ 188804 w 205"/>
              <a:gd name="T25" fmla="*/ 0 h 126"/>
              <a:gd name="T26" fmla="*/ 171241 w 205"/>
              <a:gd name="T27" fmla="*/ 0 h 126"/>
              <a:gd name="T28" fmla="*/ 155142 w 205"/>
              <a:gd name="T29" fmla="*/ 12725 h 126"/>
              <a:gd name="T30" fmla="*/ 120015 w 205"/>
              <a:gd name="T31" fmla="*/ 27996 h 126"/>
              <a:gd name="T32" fmla="*/ 102452 w 205"/>
              <a:gd name="T33" fmla="*/ 43266 h 126"/>
              <a:gd name="T34" fmla="*/ 68789 w 205"/>
              <a:gd name="T35" fmla="*/ 43266 h 126"/>
              <a:gd name="T36" fmla="*/ 51226 w 205"/>
              <a:gd name="T37" fmla="*/ 43266 h 126"/>
              <a:gd name="T38" fmla="*/ 17563 w 205"/>
              <a:gd name="T39" fmla="*/ 43266 h 126"/>
              <a:gd name="T40" fmla="*/ 0 w 205"/>
              <a:gd name="T41" fmla="*/ 43266 h 126"/>
              <a:gd name="T42" fmla="*/ 0 w 205"/>
              <a:gd name="T43" fmla="*/ 57264 h 126"/>
              <a:gd name="T44" fmla="*/ 0 w 205"/>
              <a:gd name="T45" fmla="*/ 69989 h 126"/>
              <a:gd name="T46" fmla="*/ 17563 w 205"/>
              <a:gd name="T47" fmla="*/ 85259 h 126"/>
              <a:gd name="T48" fmla="*/ 33663 w 205"/>
              <a:gd name="T49" fmla="*/ 85259 h 126"/>
              <a:gd name="T50" fmla="*/ 51226 w 205"/>
              <a:gd name="T51" fmla="*/ 69989 h 126"/>
              <a:gd name="T52" fmla="*/ 51226 w 205"/>
              <a:gd name="T53" fmla="*/ 100529 h 126"/>
              <a:gd name="T54" fmla="*/ 33663 w 205"/>
              <a:gd name="T55" fmla="*/ 114527 h 126"/>
              <a:gd name="T56" fmla="*/ 33663 w 205"/>
              <a:gd name="T57" fmla="*/ 100529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5"/>
              <a:gd name="T88" fmla="*/ 0 h 126"/>
              <a:gd name="T89" fmla="*/ 205 w 205"/>
              <a:gd name="T90" fmla="*/ 126 h 1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5" h="126">
                <a:moveTo>
                  <a:pt x="25" y="98"/>
                </a:moveTo>
                <a:lnTo>
                  <a:pt x="25" y="112"/>
                </a:lnTo>
                <a:lnTo>
                  <a:pt x="38" y="112"/>
                </a:lnTo>
                <a:lnTo>
                  <a:pt x="51" y="125"/>
                </a:lnTo>
                <a:lnTo>
                  <a:pt x="64" y="112"/>
                </a:lnTo>
                <a:lnTo>
                  <a:pt x="89" y="125"/>
                </a:lnTo>
                <a:lnTo>
                  <a:pt x="115" y="125"/>
                </a:lnTo>
                <a:lnTo>
                  <a:pt x="140" y="98"/>
                </a:lnTo>
                <a:lnTo>
                  <a:pt x="153" y="112"/>
                </a:lnTo>
                <a:lnTo>
                  <a:pt x="191" y="69"/>
                </a:lnTo>
                <a:lnTo>
                  <a:pt x="204" y="13"/>
                </a:lnTo>
                <a:lnTo>
                  <a:pt x="153" y="13"/>
                </a:lnTo>
                <a:lnTo>
                  <a:pt x="140" y="0"/>
                </a:lnTo>
                <a:lnTo>
                  <a:pt x="127" y="0"/>
                </a:lnTo>
                <a:lnTo>
                  <a:pt x="115" y="13"/>
                </a:lnTo>
                <a:lnTo>
                  <a:pt x="89" y="27"/>
                </a:lnTo>
                <a:lnTo>
                  <a:pt x="76" y="42"/>
                </a:lnTo>
                <a:lnTo>
                  <a:pt x="51" y="42"/>
                </a:lnTo>
                <a:lnTo>
                  <a:pt x="38" y="42"/>
                </a:lnTo>
                <a:lnTo>
                  <a:pt x="13" y="42"/>
                </a:lnTo>
                <a:lnTo>
                  <a:pt x="0" y="42"/>
                </a:lnTo>
                <a:lnTo>
                  <a:pt x="0" y="56"/>
                </a:lnTo>
                <a:lnTo>
                  <a:pt x="0" y="69"/>
                </a:lnTo>
                <a:lnTo>
                  <a:pt x="13" y="83"/>
                </a:lnTo>
                <a:lnTo>
                  <a:pt x="25" y="83"/>
                </a:lnTo>
                <a:lnTo>
                  <a:pt x="38" y="69"/>
                </a:lnTo>
                <a:lnTo>
                  <a:pt x="38" y="98"/>
                </a:lnTo>
                <a:lnTo>
                  <a:pt x="25" y="112"/>
                </a:lnTo>
                <a:lnTo>
                  <a:pt x="25" y="9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4" name="Freeform 277" descr="Light downward diagonal"/>
          <p:cNvSpPr>
            <a:spLocks/>
          </p:cNvSpPr>
          <p:nvPr/>
        </p:nvSpPr>
        <p:spPr bwMode="auto">
          <a:xfrm>
            <a:off x="4498975" y="2661326"/>
            <a:ext cx="93663" cy="104775"/>
          </a:xfrm>
          <a:custGeom>
            <a:avLst/>
            <a:gdLst>
              <a:gd name="T0" fmla="*/ 67320 w 64"/>
              <a:gd name="T1" fmla="*/ 0 h 83"/>
              <a:gd name="T2" fmla="*/ 67320 w 64"/>
              <a:gd name="T3" fmla="*/ 12623 h 83"/>
              <a:gd name="T4" fmla="*/ 67320 w 64"/>
              <a:gd name="T5" fmla="*/ 26509 h 83"/>
              <a:gd name="T6" fmla="*/ 67320 w 64"/>
              <a:gd name="T7" fmla="*/ 41658 h 83"/>
              <a:gd name="T8" fmla="*/ 67320 w 64"/>
              <a:gd name="T9" fmla="*/ 55543 h 83"/>
              <a:gd name="T10" fmla="*/ 52685 w 64"/>
              <a:gd name="T11" fmla="*/ 68167 h 83"/>
              <a:gd name="T12" fmla="*/ 84882 w 64"/>
              <a:gd name="T13" fmla="*/ 82053 h 83"/>
              <a:gd name="T14" fmla="*/ 17562 w 64"/>
              <a:gd name="T15" fmla="*/ 41658 h 83"/>
              <a:gd name="T16" fmla="*/ 0 w 64"/>
              <a:gd name="T17" fmla="*/ 41658 h 83"/>
              <a:gd name="T18" fmla="*/ 0 w 64"/>
              <a:gd name="T19" fmla="*/ 26509 h 83"/>
              <a:gd name="T20" fmla="*/ 0 w 64"/>
              <a:gd name="T21" fmla="*/ 12623 h 83"/>
              <a:gd name="T22" fmla="*/ 0 w 64"/>
              <a:gd name="T23" fmla="*/ 0 h 83"/>
              <a:gd name="T24" fmla="*/ 17562 w 64"/>
              <a:gd name="T25" fmla="*/ 0 h 83"/>
              <a:gd name="T26" fmla="*/ 35124 w 64"/>
              <a:gd name="T27" fmla="*/ 0 h 83"/>
              <a:gd name="T28" fmla="*/ 52685 w 64"/>
              <a:gd name="T29" fmla="*/ 0 h 83"/>
              <a:gd name="T30" fmla="*/ 67320 w 64"/>
              <a:gd name="T31" fmla="*/ 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83"/>
              <a:gd name="T50" fmla="*/ 64 w 64"/>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83">
                <a:moveTo>
                  <a:pt x="50" y="0"/>
                </a:moveTo>
                <a:lnTo>
                  <a:pt x="50" y="13"/>
                </a:lnTo>
                <a:lnTo>
                  <a:pt x="50" y="27"/>
                </a:lnTo>
                <a:lnTo>
                  <a:pt x="50" y="41"/>
                </a:lnTo>
                <a:lnTo>
                  <a:pt x="50" y="55"/>
                </a:lnTo>
                <a:lnTo>
                  <a:pt x="39" y="68"/>
                </a:lnTo>
                <a:lnTo>
                  <a:pt x="63" y="82"/>
                </a:lnTo>
                <a:lnTo>
                  <a:pt x="13" y="41"/>
                </a:lnTo>
                <a:lnTo>
                  <a:pt x="0" y="41"/>
                </a:lnTo>
                <a:lnTo>
                  <a:pt x="0" y="27"/>
                </a:lnTo>
                <a:lnTo>
                  <a:pt x="0" y="13"/>
                </a:lnTo>
                <a:lnTo>
                  <a:pt x="0" y="0"/>
                </a:lnTo>
                <a:lnTo>
                  <a:pt x="13" y="0"/>
                </a:lnTo>
                <a:lnTo>
                  <a:pt x="26" y="0"/>
                </a:lnTo>
                <a:lnTo>
                  <a:pt x="39" y="0"/>
                </a:lnTo>
                <a:lnTo>
                  <a:pt x="50" y="0"/>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5" name="Freeform 278"/>
          <p:cNvSpPr>
            <a:spLocks/>
          </p:cNvSpPr>
          <p:nvPr/>
        </p:nvSpPr>
        <p:spPr bwMode="auto">
          <a:xfrm>
            <a:off x="2322513" y="4125001"/>
            <a:ext cx="317500" cy="365125"/>
          </a:xfrm>
          <a:custGeom>
            <a:avLst/>
            <a:gdLst>
              <a:gd name="T0" fmla="*/ 102419 w 217"/>
              <a:gd name="T1" fmla="*/ 0 h 288"/>
              <a:gd name="T2" fmla="*/ 68767 w 217"/>
              <a:gd name="T3" fmla="*/ 0 h 288"/>
              <a:gd name="T4" fmla="*/ 51210 w 217"/>
              <a:gd name="T5" fmla="*/ 12678 h 288"/>
              <a:gd name="T6" fmla="*/ 33652 w 217"/>
              <a:gd name="T7" fmla="*/ 27891 h 288"/>
              <a:gd name="T8" fmla="*/ 16094 w 217"/>
              <a:gd name="T9" fmla="*/ 12678 h 288"/>
              <a:gd name="T10" fmla="*/ 0 w 217"/>
              <a:gd name="T11" fmla="*/ 27891 h 288"/>
              <a:gd name="T12" fmla="*/ 16094 w 217"/>
              <a:gd name="T13" fmla="*/ 55783 h 288"/>
              <a:gd name="T14" fmla="*/ 0 w 217"/>
              <a:gd name="T15" fmla="*/ 82407 h 288"/>
              <a:gd name="T16" fmla="*/ 16094 w 217"/>
              <a:gd name="T17" fmla="*/ 97620 h 288"/>
              <a:gd name="T18" fmla="*/ 16094 w 217"/>
              <a:gd name="T19" fmla="*/ 122976 h 288"/>
              <a:gd name="T20" fmla="*/ 16094 w 217"/>
              <a:gd name="T21" fmla="*/ 138190 h 288"/>
              <a:gd name="T22" fmla="*/ 33652 w 217"/>
              <a:gd name="T23" fmla="*/ 138190 h 288"/>
              <a:gd name="T24" fmla="*/ 33652 w 217"/>
              <a:gd name="T25" fmla="*/ 153403 h 288"/>
              <a:gd name="T26" fmla="*/ 16094 w 217"/>
              <a:gd name="T27" fmla="*/ 153403 h 288"/>
              <a:gd name="T28" fmla="*/ 16094 w 217"/>
              <a:gd name="T29" fmla="*/ 167349 h 288"/>
              <a:gd name="T30" fmla="*/ 33652 w 217"/>
              <a:gd name="T31" fmla="*/ 207918 h 288"/>
              <a:gd name="T32" fmla="*/ 68767 w 217"/>
              <a:gd name="T33" fmla="*/ 277647 h 288"/>
              <a:gd name="T34" fmla="*/ 84862 w 217"/>
              <a:gd name="T35" fmla="*/ 290325 h 288"/>
              <a:gd name="T36" fmla="*/ 84862 w 217"/>
              <a:gd name="T37" fmla="*/ 248488 h 288"/>
              <a:gd name="T38" fmla="*/ 102419 w 217"/>
              <a:gd name="T39" fmla="*/ 263701 h 288"/>
              <a:gd name="T40" fmla="*/ 119977 w 217"/>
              <a:gd name="T41" fmla="*/ 263701 h 288"/>
              <a:gd name="T42" fmla="*/ 137535 w 217"/>
              <a:gd name="T43" fmla="*/ 263701 h 288"/>
              <a:gd name="T44" fmla="*/ 171187 w 217"/>
              <a:gd name="T45" fmla="*/ 263701 h 288"/>
              <a:gd name="T46" fmla="*/ 206302 w 217"/>
              <a:gd name="T47" fmla="*/ 207918 h 288"/>
              <a:gd name="T48" fmla="*/ 257512 w 217"/>
              <a:gd name="T49" fmla="*/ 207918 h 288"/>
              <a:gd name="T50" fmla="*/ 275069 w 217"/>
              <a:gd name="T51" fmla="*/ 207918 h 288"/>
              <a:gd name="T52" fmla="*/ 291164 w 217"/>
              <a:gd name="T53" fmla="*/ 167349 h 288"/>
              <a:gd name="T54" fmla="*/ 257512 w 217"/>
              <a:gd name="T55" fmla="*/ 138190 h 288"/>
              <a:gd name="T56" fmla="*/ 222396 w 217"/>
              <a:gd name="T57" fmla="*/ 122976 h 288"/>
              <a:gd name="T58" fmla="*/ 188744 w 217"/>
              <a:gd name="T59" fmla="*/ 82407 h 288"/>
              <a:gd name="T60" fmla="*/ 153629 w 217"/>
              <a:gd name="T61" fmla="*/ 55783 h 288"/>
              <a:gd name="T62" fmla="*/ 119977 w 217"/>
              <a:gd name="T63" fmla="*/ 55783 h 288"/>
              <a:gd name="T64" fmla="*/ 102419 w 217"/>
              <a:gd name="T65" fmla="*/ 41837 h 288"/>
              <a:gd name="T66" fmla="*/ 102419 w 217"/>
              <a:gd name="T67" fmla="*/ 0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288"/>
              <a:gd name="T104" fmla="*/ 217 w 217"/>
              <a:gd name="T105" fmla="*/ 288 h 2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288">
                <a:moveTo>
                  <a:pt x="76" y="0"/>
                </a:moveTo>
                <a:lnTo>
                  <a:pt x="51" y="0"/>
                </a:lnTo>
                <a:lnTo>
                  <a:pt x="38" y="13"/>
                </a:lnTo>
                <a:lnTo>
                  <a:pt x="25" y="27"/>
                </a:lnTo>
                <a:lnTo>
                  <a:pt x="12" y="13"/>
                </a:lnTo>
                <a:lnTo>
                  <a:pt x="0" y="27"/>
                </a:lnTo>
                <a:lnTo>
                  <a:pt x="12" y="55"/>
                </a:lnTo>
                <a:lnTo>
                  <a:pt x="0" y="82"/>
                </a:lnTo>
                <a:lnTo>
                  <a:pt x="12" y="96"/>
                </a:lnTo>
                <a:lnTo>
                  <a:pt x="12" y="122"/>
                </a:lnTo>
                <a:lnTo>
                  <a:pt x="12" y="136"/>
                </a:lnTo>
                <a:lnTo>
                  <a:pt x="25" y="136"/>
                </a:lnTo>
                <a:lnTo>
                  <a:pt x="25" y="151"/>
                </a:lnTo>
                <a:lnTo>
                  <a:pt x="12" y="151"/>
                </a:lnTo>
                <a:lnTo>
                  <a:pt x="12" y="165"/>
                </a:lnTo>
                <a:lnTo>
                  <a:pt x="25" y="205"/>
                </a:lnTo>
                <a:lnTo>
                  <a:pt x="51" y="274"/>
                </a:lnTo>
                <a:lnTo>
                  <a:pt x="63" y="287"/>
                </a:lnTo>
                <a:lnTo>
                  <a:pt x="63" y="246"/>
                </a:lnTo>
                <a:lnTo>
                  <a:pt x="76" y="260"/>
                </a:lnTo>
                <a:lnTo>
                  <a:pt x="89" y="260"/>
                </a:lnTo>
                <a:lnTo>
                  <a:pt x="102" y="260"/>
                </a:lnTo>
                <a:lnTo>
                  <a:pt x="127" y="260"/>
                </a:lnTo>
                <a:lnTo>
                  <a:pt x="153" y="205"/>
                </a:lnTo>
                <a:lnTo>
                  <a:pt x="191" y="205"/>
                </a:lnTo>
                <a:lnTo>
                  <a:pt x="204" y="205"/>
                </a:lnTo>
                <a:lnTo>
                  <a:pt x="216" y="165"/>
                </a:lnTo>
                <a:lnTo>
                  <a:pt x="191" y="136"/>
                </a:lnTo>
                <a:lnTo>
                  <a:pt x="165" y="122"/>
                </a:lnTo>
                <a:lnTo>
                  <a:pt x="140" y="82"/>
                </a:lnTo>
                <a:lnTo>
                  <a:pt x="114" y="55"/>
                </a:lnTo>
                <a:lnTo>
                  <a:pt x="89" y="55"/>
                </a:lnTo>
                <a:lnTo>
                  <a:pt x="76" y="41"/>
                </a:lnTo>
                <a:lnTo>
                  <a:pt x="76" y="0"/>
                </a:lnTo>
              </a:path>
            </a:pathLst>
          </a:cu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6" name="Freeform 279"/>
          <p:cNvSpPr>
            <a:spLocks/>
          </p:cNvSpPr>
          <p:nvPr/>
        </p:nvSpPr>
        <p:spPr bwMode="auto">
          <a:xfrm>
            <a:off x="1835150" y="3463013"/>
            <a:ext cx="115888" cy="106363"/>
          </a:xfrm>
          <a:custGeom>
            <a:avLst/>
            <a:gdLst>
              <a:gd name="T0" fmla="*/ 35206 w 79"/>
              <a:gd name="T1" fmla="*/ 83571 h 84"/>
              <a:gd name="T2" fmla="*/ 70413 w 79"/>
              <a:gd name="T3" fmla="*/ 83571 h 84"/>
              <a:gd name="T4" fmla="*/ 105619 w 79"/>
              <a:gd name="T5" fmla="*/ 83571 h 84"/>
              <a:gd name="T6" fmla="*/ 105619 w 79"/>
              <a:gd name="T7" fmla="*/ 0 h 84"/>
              <a:gd name="T8" fmla="*/ 51343 w 79"/>
              <a:gd name="T9" fmla="*/ 13928 h 84"/>
              <a:gd name="T10" fmla="*/ 35206 w 79"/>
              <a:gd name="T11" fmla="*/ 41785 h 84"/>
              <a:gd name="T12" fmla="*/ 0 w 79"/>
              <a:gd name="T13" fmla="*/ 41785 h 84"/>
              <a:gd name="T14" fmla="*/ 35206 w 79"/>
              <a:gd name="T15" fmla="*/ 83571 h 84"/>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84"/>
              <a:gd name="T26" fmla="*/ 79 w 79"/>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84">
                <a:moveTo>
                  <a:pt x="26" y="83"/>
                </a:moveTo>
                <a:lnTo>
                  <a:pt x="52" y="83"/>
                </a:lnTo>
                <a:lnTo>
                  <a:pt x="78" y="83"/>
                </a:lnTo>
                <a:lnTo>
                  <a:pt x="78" y="0"/>
                </a:lnTo>
                <a:lnTo>
                  <a:pt x="38" y="14"/>
                </a:lnTo>
                <a:lnTo>
                  <a:pt x="26" y="41"/>
                </a:lnTo>
                <a:lnTo>
                  <a:pt x="0" y="41"/>
                </a:lnTo>
                <a:lnTo>
                  <a:pt x="26" y="83"/>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7" name="Freeform 280"/>
          <p:cNvSpPr>
            <a:spLocks/>
          </p:cNvSpPr>
          <p:nvPr/>
        </p:nvSpPr>
        <p:spPr bwMode="auto">
          <a:xfrm>
            <a:off x="1800225" y="3429676"/>
            <a:ext cx="150813" cy="84137"/>
          </a:xfrm>
          <a:custGeom>
            <a:avLst/>
            <a:gdLst>
              <a:gd name="T0" fmla="*/ 137635 w 103"/>
              <a:gd name="T1" fmla="*/ 26372 h 67"/>
              <a:gd name="T2" fmla="*/ 120065 w 103"/>
              <a:gd name="T3" fmla="*/ 11302 h 67"/>
              <a:gd name="T4" fmla="*/ 33677 w 103"/>
              <a:gd name="T5" fmla="*/ 0 h 67"/>
              <a:gd name="T6" fmla="*/ 16106 w 103"/>
              <a:gd name="T7" fmla="*/ 26372 h 67"/>
              <a:gd name="T8" fmla="*/ 0 w 103"/>
              <a:gd name="T9" fmla="*/ 40185 h 67"/>
              <a:gd name="T10" fmla="*/ 33677 w 103"/>
              <a:gd name="T11" fmla="*/ 40185 h 67"/>
              <a:gd name="T12" fmla="*/ 33677 w 103"/>
              <a:gd name="T13" fmla="*/ 65301 h 67"/>
              <a:gd name="T14" fmla="*/ 68818 w 103"/>
              <a:gd name="T15" fmla="*/ 65301 h 67"/>
              <a:gd name="T16" fmla="*/ 84924 w 103"/>
              <a:gd name="T17" fmla="*/ 40185 h 67"/>
              <a:gd name="T18" fmla="*/ 137635 w 103"/>
              <a:gd name="T19" fmla="*/ 26372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102" y="26"/>
                </a:moveTo>
                <a:lnTo>
                  <a:pt x="89" y="12"/>
                </a:lnTo>
                <a:lnTo>
                  <a:pt x="25" y="0"/>
                </a:lnTo>
                <a:lnTo>
                  <a:pt x="12" y="26"/>
                </a:lnTo>
                <a:lnTo>
                  <a:pt x="0" y="40"/>
                </a:lnTo>
                <a:lnTo>
                  <a:pt x="25" y="40"/>
                </a:lnTo>
                <a:lnTo>
                  <a:pt x="25" y="66"/>
                </a:lnTo>
                <a:lnTo>
                  <a:pt x="51" y="66"/>
                </a:lnTo>
                <a:lnTo>
                  <a:pt x="63" y="40"/>
                </a:lnTo>
                <a:lnTo>
                  <a:pt x="102" y="26"/>
                </a:lnTo>
              </a:path>
            </a:pathLst>
          </a:custGeom>
          <a:solidFill>
            <a:schemeClr val="accent1">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8" name="Freeform 281"/>
          <p:cNvSpPr>
            <a:spLocks/>
          </p:cNvSpPr>
          <p:nvPr/>
        </p:nvSpPr>
        <p:spPr bwMode="auto">
          <a:xfrm>
            <a:off x="2527300" y="3637638"/>
            <a:ext cx="131763" cy="209550"/>
          </a:xfrm>
          <a:custGeom>
            <a:avLst/>
            <a:gdLst>
              <a:gd name="T0" fmla="*/ 50678 w 91"/>
              <a:gd name="T1" fmla="*/ 26509 h 166"/>
              <a:gd name="T2" fmla="*/ 50678 w 91"/>
              <a:gd name="T3" fmla="*/ 12623 h 166"/>
              <a:gd name="T4" fmla="*/ 33303 w 91"/>
              <a:gd name="T5" fmla="*/ 0 h 166"/>
              <a:gd name="T6" fmla="*/ 17375 w 91"/>
              <a:gd name="T7" fmla="*/ 26509 h 166"/>
              <a:gd name="T8" fmla="*/ 0 w 91"/>
              <a:gd name="T9" fmla="*/ 55543 h 166"/>
              <a:gd name="T10" fmla="*/ 17375 w 91"/>
              <a:gd name="T11" fmla="*/ 68167 h 166"/>
              <a:gd name="T12" fmla="*/ 33303 w 91"/>
              <a:gd name="T13" fmla="*/ 123710 h 166"/>
              <a:gd name="T14" fmla="*/ 33303 w 91"/>
              <a:gd name="T15" fmla="*/ 137596 h 166"/>
              <a:gd name="T16" fmla="*/ 50678 w 91"/>
              <a:gd name="T17" fmla="*/ 165368 h 166"/>
              <a:gd name="T18" fmla="*/ 101356 w 91"/>
              <a:gd name="T19" fmla="*/ 137596 h 166"/>
              <a:gd name="T20" fmla="*/ 118731 w 91"/>
              <a:gd name="T21" fmla="*/ 137596 h 166"/>
              <a:gd name="T22" fmla="*/ 85429 w 91"/>
              <a:gd name="T23" fmla="*/ 123710 h 166"/>
              <a:gd name="T24" fmla="*/ 68053 w 91"/>
              <a:gd name="T25" fmla="*/ 82053 h 166"/>
              <a:gd name="T26" fmla="*/ 101356 w 91"/>
              <a:gd name="T27" fmla="*/ 68167 h 166"/>
              <a:gd name="T28" fmla="*/ 101356 w 91"/>
              <a:gd name="T29" fmla="*/ 55543 h 166"/>
              <a:gd name="T30" fmla="*/ 68053 w 91"/>
              <a:gd name="T31" fmla="*/ 41658 h 166"/>
              <a:gd name="T32" fmla="*/ 50678 w 91"/>
              <a:gd name="T33" fmla="*/ 26509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166"/>
              <a:gd name="T53" fmla="*/ 91 w 91"/>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166">
                <a:moveTo>
                  <a:pt x="38" y="27"/>
                </a:moveTo>
                <a:lnTo>
                  <a:pt x="38" y="13"/>
                </a:lnTo>
                <a:lnTo>
                  <a:pt x="25" y="0"/>
                </a:lnTo>
                <a:lnTo>
                  <a:pt x="13" y="27"/>
                </a:lnTo>
                <a:lnTo>
                  <a:pt x="0" y="55"/>
                </a:lnTo>
                <a:lnTo>
                  <a:pt x="13" y="68"/>
                </a:lnTo>
                <a:lnTo>
                  <a:pt x="25" y="123"/>
                </a:lnTo>
                <a:lnTo>
                  <a:pt x="25" y="137"/>
                </a:lnTo>
                <a:lnTo>
                  <a:pt x="38" y="165"/>
                </a:lnTo>
                <a:lnTo>
                  <a:pt x="77" y="137"/>
                </a:lnTo>
                <a:lnTo>
                  <a:pt x="90" y="137"/>
                </a:lnTo>
                <a:lnTo>
                  <a:pt x="65" y="123"/>
                </a:lnTo>
                <a:lnTo>
                  <a:pt x="52" y="82"/>
                </a:lnTo>
                <a:lnTo>
                  <a:pt x="77" y="68"/>
                </a:lnTo>
                <a:lnTo>
                  <a:pt x="77" y="55"/>
                </a:lnTo>
                <a:lnTo>
                  <a:pt x="52" y="41"/>
                </a:lnTo>
                <a:lnTo>
                  <a:pt x="38" y="27"/>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59" name="Freeform 282"/>
          <p:cNvSpPr>
            <a:spLocks/>
          </p:cNvSpPr>
          <p:nvPr/>
        </p:nvSpPr>
        <p:spPr bwMode="auto">
          <a:xfrm>
            <a:off x="6324600" y="3131226"/>
            <a:ext cx="128588" cy="139700"/>
          </a:xfrm>
          <a:custGeom>
            <a:avLst/>
            <a:gdLst>
              <a:gd name="T0" fmla="*/ 0 w 89"/>
              <a:gd name="T1" fmla="*/ 0 h 110"/>
              <a:gd name="T2" fmla="*/ 17338 w 89"/>
              <a:gd name="T3" fmla="*/ 13970 h 110"/>
              <a:gd name="T4" fmla="*/ 17338 w 89"/>
              <a:gd name="T5" fmla="*/ 41910 h 110"/>
              <a:gd name="T6" fmla="*/ 50568 w 89"/>
              <a:gd name="T7" fmla="*/ 96520 h 110"/>
              <a:gd name="T8" fmla="*/ 66461 w 89"/>
              <a:gd name="T9" fmla="*/ 96520 h 110"/>
              <a:gd name="T10" fmla="*/ 82354 w 89"/>
              <a:gd name="T11" fmla="*/ 82550 h 110"/>
              <a:gd name="T12" fmla="*/ 98247 w 89"/>
              <a:gd name="T13" fmla="*/ 96520 h 110"/>
              <a:gd name="T14" fmla="*/ 98247 w 89"/>
              <a:gd name="T15" fmla="*/ 110490 h 110"/>
              <a:gd name="T16" fmla="*/ 115585 w 89"/>
              <a:gd name="T17" fmla="*/ 110490 h 110"/>
              <a:gd name="T18" fmla="*/ 115585 w 89"/>
              <a:gd name="T19" fmla="*/ 96520 h 110"/>
              <a:gd name="T20" fmla="*/ 98247 w 89"/>
              <a:gd name="T21" fmla="*/ 55880 h 110"/>
              <a:gd name="T22" fmla="*/ 98247 w 89"/>
              <a:gd name="T23" fmla="*/ 68580 h 110"/>
              <a:gd name="T24" fmla="*/ 82354 w 89"/>
              <a:gd name="T25" fmla="*/ 41910 h 110"/>
              <a:gd name="T26" fmla="*/ 98247 w 89"/>
              <a:gd name="T27" fmla="*/ 41910 h 110"/>
              <a:gd name="T28" fmla="*/ 98247 w 89"/>
              <a:gd name="T29" fmla="*/ 13970 h 110"/>
              <a:gd name="T30" fmla="*/ 50568 w 89"/>
              <a:gd name="T31" fmla="*/ 13970 h 110"/>
              <a:gd name="T32" fmla="*/ 50568 w 89"/>
              <a:gd name="T33" fmla="*/ 0 h 110"/>
              <a:gd name="T34" fmla="*/ 0 w 89"/>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10"/>
              <a:gd name="T56" fmla="*/ 89 w 89"/>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10">
                <a:moveTo>
                  <a:pt x="0" y="0"/>
                </a:moveTo>
                <a:lnTo>
                  <a:pt x="13" y="14"/>
                </a:lnTo>
                <a:lnTo>
                  <a:pt x="13" y="41"/>
                </a:lnTo>
                <a:lnTo>
                  <a:pt x="38" y="95"/>
                </a:lnTo>
                <a:lnTo>
                  <a:pt x="50" y="95"/>
                </a:lnTo>
                <a:lnTo>
                  <a:pt x="63" y="81"/>
                </a:lnTo>
                <a:lnTo>
                  <a:pt x="75" y="95"/>
                </a:lnTo>
                <a:lnTo>
                  <a:pt x="75" y="109"/>
                </a:lnTo>
                <a:lnTo>
                  <a:pt x="88" y="109"/>
                </a:lnTo>
                <a:lnTo>
                  <a:pt x="88" y="95"/>
                </a:lnTo>
                <a:lnTo>
                  <a:pt x="75" y="55"/>
                </a:lnTo>
                <a:lnTo>
                  <a:pt x="75" y="68"/>
                </a:lnTo>
                <a:lnTo>
                  <a:pt x="63" y="41"/>
                </a:lnTo>
                <a:lnTo>
                  <a:pt x="75" y="41"/>
                </a:lnTo>
                <a:lnTo>
                  <a:pt x="75" y="14"/>
                </a:lnTo>
                <a:lnTo>
                  <a:pt x="38" y="14"/>
                </a:lnTo>
                <a:lnTo>
                  <a:pt x="38"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0" name="Freeform 284"/>
          <p:cNvSpPr>
            <a:spLocks/>
          </p:cNvSpPr>
          <p:nvPr/>
        </p:nvSpPr>
        <p:spPr bwMode="auto">
          <a:xfrm>
            <a:off x="6734175" y="3443963"/>
            <a:ext cx="112713" cy="123825"/>
          </a:xfrm>
          <a:custGeom>
            <a:avLst/>
            <a:gdLst>
              <a:gd name="T0" fmla="*/ 17585 w 78"/>
              <a:gd name="T1" fmla="*/ 55595 h 98"/>
              <a:gd name="T2" fmla="*/ 17585 w 78"/>
              <a:gd name="T3" fmla="*/ 69494 h 98"/>
              <a:gd name="T4" fmla="*/ 17585 w 78"/>
              <a:gd name="T5" fmla="*/ 83392 h 98"/>
              <a:gd name="T6" fmla="*/ 52754 w 78"/>
              <a:gd name="T7" fmla="*/ 97291 h 98"/>
              <a:gd name="T8" fmla="*/ 86458 w 78"/>
              <a:gd name="T9" fmla="*/ 69494 h 98"/>
              <a:gd name="T10" fmla="*/ 104042 w 78"/>
              <a:gd name="T11" fmla="*/ 55595 h 98"/>
              <a:gd name="T12" fmla="*/ 104042 w 78"/>
              <a:gd name="T13" fmla="*/ 0 h 98"/>
              <a:gd name="T14" fmla="*/ 86458 w 78"/>
              <a:gd name="T15" fmla="*/ 0 h 98"/>
              <a:gd name="T16" fmla="*/ 68873 w 78"/>
              <a:gd name="T17" fmla="*/ 13899 h 98"/>
              <a:gd name="T18" fmla="*/ 52754 w 78"/>
              <a:gd name="T19" fmla="*/ 0 h 98"/>
              <a:gd name="T20" fmla="*/ 17585 w 78"/>
              <a:gd name="T21" fmla="*/ 0 h 98"/>
              <a:gd name="T22" fmla="*/ 0 w 78"/>
              <a:gd name="T23" fmla="*/ 27797 h 98"/>
              <a:gd name="T24" fmla="*/ 17585 w 78"/>
              <a:gd name="T25" fmla="*/ 55595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98"/>
              <a:gd name="T41" fmla="*/ 78 w 78"/>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98">
                <a:moveTo>
                  <a:pt x="13" y="55"/>
                </a:moveTo>
                <a:lnTo>
                  <a:pt x="13" y="69"/>
                </a:lnTo>
                <a:lnTo>
                  <a:pt x="13" y="83"/>
                </a:lnTo>
                <a:lnTo>
                  <a:pt x="39" y="97"/>
                </a:lnTo>
                <a:lnTo>
                  <a:pt x="64" y="69"/>
                </a:lnTo>
                <a:lnTo>
                  <a:pt x="77" y="55"/>
                </a:lnTo>
                <a:lnTo>
                  <a:pt x="77" y="0"/>
                </a:lnTo>
                <a:lnTo>
                  <a:pt x="64" y="0"/>
                </a:lnTo>
                <a:lnTo>
                  <a:pt x="51" y="14"/>
                </a:lnTo>
                <a:lnTo>
                  <a:pt x="39" y="0"/>
                </a:lnTo>
                <a:lnTo>
                  <a:pt x="13" y="0"/>
                </a:lnTo>
                <a:lnTo>
                  <a:pt x="0" y="28"/>
                </a:lnTo>
                <a:lnTo>
                  <a:pt x="13" y="5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1" name="Freeform 285"/>
          <p:cNvSpPr>
            <a:spLocks/>
          </p:cNvSpPr>
          <p:nvPr/>
        </p:nvSpPr>
        <p:spPr bwMode="auto">
          <a:xfrm>
            <a:off x="6640513" y="3216951"/>
            <a:ext cx="206375" cy="246062"/>
          </a:xfrm>
          <a:custGeom>
            <a:avLst/>
            <a:gdLst>
              <a:gd name="T0" fmla="*/ 0 w 141"/>
              <a:gd name="T1" fmla="*/ 27904 h 194"/>
              <a:gd name="T2" fmla="*/ 0 w 141"/>
              <a:gd name="T3" fmla="*/ 41856 h 194"/>
              <a:gd name="T4" fmla="*/ 16100 w 141"/>
              <a:gd name="T5" fmla="*/ 68492 h 194"/>
              <a:gd name="T6" fmla="*/ 33664 w 141"/>
              <a:gd name="T7" fmla="*/ 68492 h 194"/>
              <a:gd name="T8" fmla="*/ 51228 w 141"/>
              <a:gd name="T9" fmla="*/ 112885 h 194"/>
              <a:gd name="T10" fmla="*/ 68792 w 141"/>
              <a:gd name="T11" fmla="*/ 112885 h 194"/>
              <a:gd name="T12" fmla="*/ 102456 w 141"/>
              <a:gd name="T13" fmla="*/ 98933 h 194"/>
              <a:gd name="T14" fmla="*/ 120019 w 141"/>
              <a:gd name="T15" fmla="*/ 112885 h 194"/>
              <a:gd name="T16" fmla="*/ 137583 w 141"/>
              <a:gd name="T17" fmla="*/ 139520 h 194"/>
              <a:gd name="T18" fmla="*/ 153683 w 141"/>
              <a:gd name="T19" fmla="*/ 168693 h 194"/>
              <a:gd name="T20" fmla="*/ 153683 w 141"/>
              <a:gd name="T21" fmla="*/ 195328 h 194"/>
              <a:gd name="T22" fmla="*/ 171247 w 141"/>
              <a:gd name="T23" fmla="*/ 181376 h 194"/>
              <a:gd name="T24" fmla="*/ 188811 w 141"/>
              <a:gd name="T25" fmla="*/ 181376 h 194"/>
              <a:gd name="T26" fmla="*/ 188811 w 141"/>
              <a:gd name="T27" fmla="*/ 153472 h 194"/>
              <a:gd name="T28" fmla="*/ 171247 w 141"/>
              <a:gd name="T29" fmla="*/ 124300 h 194"/>
              <a:gd name="T30" fmla="*/ 137583 w 141"/>
              <a:gd name="T31" fmla="*/ 83712 h 194"/>
              <a:gd name="T32" fmla="*/ 102456 w 141"/>
              <a:gd name="T33" fmla="*/ 68492 h 194"/>
              <a:gd name="T34" fmla="*/ 120019 w 141"/>
              <a:gd name="T35" fmla="*/ 55808 h 194"/>
              <a:gd name="T36" fmla="*/ 102456 w 141"/>
              <a:gd name="T37" fmla="*/ 27904 h 194"/>
              <a:gd name="T38" fmla="*/ 84892 w 141"/>
              <a:gd name="T39" fmla="*/ 27904 h 194"/>
              <a:gd name="T40" fmla="*/ 68792 w 141"/>
              <a:gd name="T41" fmla="*/ 0 h 194"/>
              <a:gd name="T42" fmla="*/ 51228 w 141"/>
              <a:gd name="T43" fmla="*/ 0 h 194"/>
              <a:gd name="T44" fmla="*/ 51228 w 141"/>
              <a:gd name="T45" fmla="*/ 27904 h 194"/>
              <a:gd name="T46" fmla="*/ 33664 w 141"/>
              <a:gd name="T47" fmla="*/ 27904 h 194"/>
              <a:gd name="T48" fmla="*/ 0 w 141"/>
              <a:gd name="T49" fmla="*/ 27904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1"/>
              <a:gd name="T76" fmla="*/ 0 h 194"/>
              <a:gd name="T77" fmla="*/ 141 w 141"/>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1" h="194">
                <a:moveTo>
                  <a:pt x="0" y="27"/>
                </a:moveTo>
                <a:lnTo>
                  <a:pt x="0" y="41"/>
                </a:lnTo>
                <a:lnTo>
                  <a:pt x="12" y="68"/>
                </a:lnTo>
                <a:lnTo>
                  <a:pt x="25" y="68"/>
                </a:lnTo>
                <a:lnTo>
                  <a:pt x="38" y="111"/>
                </a:lnTo>
                <a:lnTo>
                  <a:pt x="51" y="111"/>
                </a:lnTo>
                <a:lnTo>
                  <a:pt x="76" y="97"/>
                </a:lnTo>
                <a:lnTo>
                  <a:pt x="89" y="111"/>
                </a:lnTo>
                <a:lnTo>
                  <a:pt x="102" y="138"/>
                </a:lnTo>
                <a:lnTo>
                  <a:pt x="114" y="166"/>
                </a:lnTo>
                <a:lnTo>
                  <a:pt x="114" y="193"/>
                </a:lnTo>
                <a:lnTo>
                  <a:pt x="127" y="179"/>
                </a:lnTo>
                <a:lnTo>
                  <a:pt x="140" y="179"/>
                </a:lnTo>
                <a:lnTo>
                  <a:pt x="140" y="152"/>
                </a:lnTo>
                <a:lnTo>
                  <a:pt x="127" y="123"/>
                </a:lnTo>
                <a:lnTo>
                  <a:pt x="102" y="82"/>
                </a:lnTo>
                <a:lnTo>
                  <a:pt x="76" y="68"/>
                </a:lnTo>
                <a:lnTo>
                  <a:pt x="89" y="55"/>
                </a:lnTo>
                <a:lnTo>
                  <a:pt x="76" y="27"/>
                </a:lnTo>
                <a:lnTo>
                  <a:pt x="63" y="27"/>
                </a:lnTo>
                <a:lnTo>
                  <a:pt x="51" y="0"/>
                </a:lnTo>
                <a:lnTo>
                  <a:pt x="38" y="0"/>
                </a:lnTo>
                <a:lnTo>
                  <a:pt x="38" y="27"/>
                </a:lnTo>
                <a:lnTo>
                  <a:pt x="25" y="27"/>
                </a:lnTo>
                <a:lnTo>
                  <a:pt x="0" y="27"/>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2" name="Freeform 286"/>
          <p:cNvSpPr>
            <a:spLocks/>
          </p:cNvSpPr>
          <p:nvPr/>
        </p:nvSpPr>
        <p:spPr bwMode="auto">
          <a:xfrm>
            <a:off x="6340475" y="3080426"/>
            <a:ext cx="61913" cy="31750"/>
          </a:xfrm>
          <a:custGeom>
            <a:avLst/>
            <a:gdLst>
              <a:gd name="T0" fmla="*/ 0 w 39"/>
              <a:gd name="T1" fmla="*/ 0 h 26"/>
              <a:gd name="T2" fmla="*/ 0 w 39"/>
              <a:gd name="T3" fmla="*/ 10990 h 26"/>
              <a:gd name="T4" fmla="*/ 0 w 39"/>
              <a:gd name="T5" fmla="*/ 23202 h 26"/>
              <a:gd name="T6" fmla="*/ 57231 w 39"/>
              <a:gd name="T7" fmla="*/ 23202 h 26"/>
              <a:gd name="T8" fmla="*/ 57231 w 39"/>
              <a:gd name="T9" fmla="*/ 10990 h 26"/>
              <a:gd name="T10" fmla="*/ 57231 w 39"/>
              <a:gd name="T11" fmla="*/ 0 h 26"/>
              <a:gd name="T12" fmla="*/ 0 w 39"/>
              <a:gd name="T13" fmla="*/ 0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0"/>
                </a:moveTo>
                <a:lnTo>
                  <a:pt x="0" y="12"/>
                </a:lnTo>
                <a:lnTo>
                  <a:pt x="0" y="25"/>
                </a:lnTo>
                <a:lnTo>
                  <a:pt x="38" y="25"/>
                </a:lnTo>
                <a:lnTo>
                  <a:pt x="38" y="12"/>
                </a:lnTo>
                <a:lnTo>
                  <a:pt x="38"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3" name="Freeform 287"/>
          <p:cNvSpPr>
            <a:spLocks/>
          </p:cNvSpPr>
          <p:nvPr/>
        </p:nvSpPr>
        <p:spPr bwMode="auto">
          <a:xfrm>
            <a:off x="5840413" y="2816901"/>
            <a:ext cx="690562" cy="833437"/>
          </a:xfrm>
          <a:custGeom>
            <a:avLst/>
            <a:gdLst>
              <a:gd name="T0" fmla="*/ 204828 w 472"/>
              <a:gd name="T1" fmla="*/ 55647 h 659"/>
              <a:gd name="T2" fmla="*/ 136064 w 472"/>
              <a:gd name="T3" fmla="*/ 69559 h 659"/>
              <a:gd name="T4" fmla="*/ 119971 w 472"/>
              <a:gd name="T5" fmla="*/ 111294 h 659"/>
              <a:gd name="T6" fmla="*/ 102414 w 472"/>
              <a:gd name="T7" fmla="*/ 153029 h 659"/>
              <a:gd name="T8" fmla="*/ 67301 w 472"/>
              <a:gd name="T9" fmla="*/ 208676 h 659"/>
              <a:gd name="T10" fmla="*/ 51207 w 472"/>
              <a:gd name="T11" fmla="*/ 235234 h 659"/>
              <a:gd name="T12" fmla="*/ 16094 w 472"/>
              <a:gd name="T13" fmla="*/ 249146 h 659"/>
              <a:gd name="T14" fmla="*/ 51207 w 472"/>
              <a:gd name="T15" fmla="*/ 304793 h 659"/>
              <a:gd name="T16" fmla="*/ 33650 w 472"/>
              <a:gd name="T17" fmla="*/ 345263 h 659"/>
              <a:gd name="T18" fmla="*/ 51207 w 472"/>
              <a:gd name="T19" fmla="*/ 386999 h 659"/>
              <a:gd name="T20" fmla="*/ 84857 w 472"/>
              <a:gd name="T21" fmla="*/ 386999 h 659"/>
              <a:gd name="T22" fmla="*/ 102414 w 472"/>
              <a:gd name="T23" fmla="*/ 359175 h 659"/>
              <a:gd name="T24" fmla="*/ 102414 w 472"/>
              <a:gd name="T25" fmla="*/ 414822 h 659"/>
              <a:gd name="T26" fmla="*/ 171178 w 472"/>
              <a:gd name="T27" fmla="*/ 526116 h 659"/>
              <a:gd name="T28" fmla="*/ 222385 w 472"/>
              <a:gd name="T29" fmla="*/ 622233 h 659"/>
              <a:gd name="T30" fmla="*/ 257498 w 472"/>
              <a:gd name="T31" fmla="*/ 636145 h 659"/>
              <a:gd name="T32" fmla="*/ 291148 w 472"/>
              <a:gd name="T33" fmla="*/ 607056 h 659"/>
              <a:gd name="T34" fmla="*/ 308705 w 472"/>
              <a:gd name="T35" fmla="*/ 552674 h 659"/>
              <a:gd name="T36" fmla="*/ 326262 w 472"/>
              <a:gd name="T37" fmla="*/ 470469 h 659"/>
              <a:gd name="T38" fmla="*/ 377469 w 472"/>
              <a:gd name="T39" fmla="*/ 428734 h 659"/>
              <a:gd name="T40" fmla="*/ 428676 w 472"/>
              <a:gd name="T41" fmla="*/ 359175 h 659"/>
              <a:gd name="T42" fmla="*/ 497439 w 472"/>
              <a:gd name="T43" fmla="*/ 345263 h 659"/>
              <a:gd name="T44" fmla="*/ 463789 w 472"/>
              <a:gd name="T45" fmla="*/ 264323 h 659"/>
              <a:gd name="T46" fmla="*/ 497439 w 472"/>
              <a:gd name="T47" fmla="*/ 249146 h 659"/>
              <a:gd name="T48" fmla="*/ 548646 w 472"/>
              <a:gd name="T49" fmla="*/ 264323 h 659"/>
              <a:gd name="T50" fmla="*/ 532553 w 472"/>
              <a:gd name="T51" fmla="*/ 289617 h 659"/>
              <a:gd name="T52" fmla="*/ 548646 w 472"/>
              <a:gd name="T53" fmla="*/ 304793 h 659"/>
              <a:gd name="T54" fmla="*/ 583760 w 472"/>
              <a:gd name="T55" fmla="*/ 345263 h 659"/>
              <a:gd name="T56" fmla="*/ 601317 w 472"/>
              <a:gd name="T57" fmla="*/ 289617 h 659"/>
              <a:gd name="T58" fmla="*/ 601317 w 472"/>
              <a:gd name="T59" fmla="*/ 235234 h 659"/>
              <a:gd name="T60" fmla="*/ 634967 w 472"/>
              <a:gd name="T61" fmla="*/ 180852 h 659"/>
              <a:gd name="T62" fmla="*/ 583760 w 472"/>
              <a:gd name="T63" fmla="*/ 180852 h 659"/>
              <a:gd name="T64" fmla="*/ 514996 w 472"/>
              <a:gd name="T65" fmla="*/ 208676 h 659"/>
              <a:gd name="T66" fmla="*/ 514996 w 472"/>
              <a:gd name="T67" fmla="*/ 235234 h 659"/>
              <a:gd name="T68" fmla="*/ 463789 w 472"/>
              <a:gd name="T69" fmla="*/ 220058 h 659"/>
              <a:gd name="T70" fmla="*/ 428676 w 472"/>
              <a:gd name="T71" fmla="*/ 208676 h 659"/>
              <a:gd name="T72" fmla="*/ 377469 w 472"/>
              <a:gd name="T73" fmla="*/ 235234 h 659"/>
              <a:gd name="T74" fmla="*/ 257498 w 472"/>
              <a:gd name="T75" fmla="*/ 208676 h 659"/>
              <a:gd name="T76" fmla="*/ 222385 w 472"/>
              <a:gd name="T77" fmla="*/ 153029 h 659"/>
              <a:gd name="T78" fmla="*/ 204828 w 472"/>
              <a:gd name="T79" fmla="*/ 97382 h 6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2"/>
              <a:gd name="T121" fmla="*/ 0 h 659"/>
              <a:gd name="T122" fmla="*/ 472 w 472"/>
              <a:gd name="T123" fmla="*/ 659 h 6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2" h="659">
                <a:moveTo>
                  <a:pt x="152" y="97"/>
                </a:moveTo>
                <a:lnTo>
                  <a:pt x="152" y="55"/>
                </a:lnTo>
                <a:lnTo>
                  <a:pt x="63" y="0"/>
                </a:lnTo>
                <a:lnTo>
                  <a:pt x="101" y="69"/>
                </a:lnTo>
                <a:lnTo>
                  <a:pt x="76" y="110"/>
                </a:lnTo>
                <a:lnTo>
                  <a:pt x="89" y="110"/>
                </a:lnTo>
                <a:lnTo>
                  <a:pt x="89" y="124"/>
                </a:lnTo>
                <a:lnTo>
                  <a:pt x="76" y="152"/>
                </a:lnTo>
                <a:lnTo>
                  <a:pt x="63" y="193"/>
                </a:lnTo>
                <a:lnTo>
                  <a:pt x="50" y="207"/>
                </a:lnTo>
                <a:lnTo>
                  <a:pt x="50" y="233"/>
                </a:lnTo>
                <a:lnTo>
                  <a:pt x="38" y="233"/>
                </a:lnTo>
                <a:lnTo>
                  <a:pt x="25" y="233"/>
                </a:lnTo>
                <a:lnTo>
                  <a:pt x="12" y="247"/>
                </a:lnTo>
                <a:lnTo>
                  <a:pt x="25" y="262"/>
                </a:lnTo>
                <a:lnTo>
                  <a:pt x="38" y="302"/>
                </a:lnTo>
                <a:lnTo>
                  <a:pt x="0" y="329"/>
                </a:lnTo>
                <a:lnTo>
                  <a:pt x="25" y="343"/>
                </a:lnTo>
                <a:lnTo>
                  <a:pt x="12" y="357"/>
                </a:lnTo>
                <a:lnTo>
                  <a:pt x="38" y="384"/>
                </a:lnTo>
                <a:lnTo>
                  <a:pt x="50" y="384"/>
                </a:lnTo>
                <a:lnTo>
                  <a:pt x="63" y="384"/>
                </a:lnTo>
                <a:lnTo>
                  <a:pt x="63" y="357"/>
                </a:lnTo>
                <a:lnTo>
                  <a:pt x="76" y="357"/>
                </a:lnTo>
                <a:lnTo>
                  <a:pt x="89" y="398"/>
                </a:lnTo>
                <a:lnTo>
                  <a:pt x="76" y="412"/>
                </a:lnTo>
                <a:lnTo>
                  <a:pt x="101" y="467"/>
                </a:lnTo>
                <a:lnTo>
                  <a:pt x="127" y="522"/>
                </a:lnTo>
                <a:lnTo>
                  <a:pt x="140" y="562"/>
                </a:lnTo>
                <a:lnTo>
                  <a:pt x="165" y="617"/>
                </a:lnTo>
                <a:lnTo>
                  <a:pt x="178" y="658"/>
                </a:lnTo>
                <a:lnTo>
                  <a:pt x="191" y="631"/>
                </a:lnTo>
                <a:lnTo>
                  <a:pt x="203" y="631"/>
                </a:lnTo>
                <a:lnTo>
                  <a:pt x="216" y="603"/>
                </a:lnTo>
                <a:lnTo>
                  <a:pt x="216" y="576"/>
                </a:lnTo>
                <a:lnTo>
                  <a:pt x="229" y="548"/>
                </a:lnTo>
                <a:lnTo>
                  <a:pt x="229" y="494"/>
                </a:lnTo>
                <a:lnTo>
                  <a:pt x="242" y="467"/>
                </a:lnTo>
                <a:lnTo>
                  <a:pt x="254" y="453"/>
                </a:lnTo>
                <a:lnTo>
                  <a:pt x="280" y="426"/>
                </a:lnTo>
                <a:lnTo>
                  <a:pt x="318" y="384"/>
                </a:lnTo>
                <a:lnTo>
                  <a:pt x="318" y="357"/>
                </a:lnTo>
                <a:lnTo>
                  <a:pt x="344" y="357"/>
                </a:lnTo>
                <a:lnTo>
                  <a:pt x="369" y="343"/>
                </a:lnTo>
                <a:lnTo>
                  <a:pt x="344" y="288"/>
                </a:lnTo>
                <a:lnTo>
                  <a:pt x="344" y="262"/>
                </a:lnTo>
                <a:lnTo>
                  <a:pt x="331" y="247"/>
                </a:lnTo>
                <a:lnTo>
                  <a:pt x="369" y="247"/>
                </a:lnTo>
                <a:lnTo>
                  <a:pt x="369" y="262"/>
                </a:lnTo>
                <a:lnTo>
                  <a:pt x="407" y="262"/>
                </a:lnTo>
                <a:lnTo>
                  <a:pt x="407" y="288"/>
                </a:lnTo>
                <a:lnTo>
                  <a:pt x="395" y="288"/>
                </a:lnTo>
                <a:lnTo>
                  <a:pt x="407" y="316"/>
                </a:lnTo>
                <a:lnTo>
                  <a:pt x="407" y="302"/>
                </a:lnTo>
                <a:lnTo>
                  <a:pt x="420" y="343"/>
                </a:lnTo>
                <a:lnTo>
                  <a:pt x="433" y="343"/>
                </a:lnTo>
                <a:lnTo>
                  <a:pt x="433" y="288"/>
                </a:lnTo>
                <a:lnTo>
                  <a:pt x="446" y="288"/>
                </a:lnTo>
                <a:lnTo>
                  <a:pt x="446" y="247"/>
                </a:lnTo>
                <a:lnTo>
                  <a:pt x="446" y="233"/>
                </a:lnTo>
                <a:lnTo>
                  <a:pt x="471" y="193"/>
                </a:lnTo>
                <a:lnTo>
                  <a:pt x="471" y="179"/>
                </a:lnTo>
                <a:lnTo>
                  <a:pt x="458" y="165"/>
                </a:lnTo>
                <a:lnTo>
                  <a:pt x="433" y="179"/>
                </a:lnTo>
                <a:lnTo>
                  <a:pt x="420" y="179"/>
                </a:lnTo>
                <a:lnTo>
                  <a:pt x="382" y="207"/>
                </a:lnTo>
                <a:lnTo>
                  <a:pt x="382" y="219"/>
                </a:lnTo>
                <a:lnTo>
                  <a:pt x="382" y="233"/>
                </a:lnTo>
                <a:lnTo>
                  <a:pt x="344" y="233"/>
                </a:lnTo>
                <a:lnTo>
                  <a:pt x="344" y="219"/>
                </a:lnTo>
                <a:lnTo>
                  <a:pt x="331" y="207"/>
                </a:lnTo>
                <a:lnTo>
                  <a:pt x="318" y="207"/>
                </a:lnTo>
                <a:lnTo>
                  <a:pt x="318" y="219"/>
                </a:lnTo>
                <a:lnTo>
                  <a:pt x="280" y="233"/>
                </a:lnTo>
                <a:lnTo>
                  <a:pt x="242" y="219"/>
                </a:lnTo>
                <a:lnTo>
                  <a:pt x="191" y="207"/>
                </a:lnTo>
                <a:lnTo>
                  <a:pt x="191" y="165"/>
                </a:lnTo>
                <a:lnTo>
                  <a:pt x="165" y="152"/>
                </a:lnTo>
                <a:lnTo>
                  <a:pt x="140" y="110"/>
                </a:lnTo>
                <a:lnTo>
                  <a:pt x="152" y="97"/>
                </a:lnTo>
              </a:path>
            </a:pathLst>
          </a:cu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4" name="Oval 288"/>
          <p:cNvSpPr>
            <a:spLocks noChangeArrowheads="1"/>
          </p:cNvSpPr>
          <p:nvPr/>
        </p:nvSpPr>
        <p:spPr bwMode="auto">
          <a:xfrm>
            <a:off x="6008688" y="3742413"/>
            <a:ext cx="25400" cy="20638"/>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65" name="Freeform 289"/>
          <p:cNvSpPr>
            <a:spLocks/>
          </p:cNvSpPr>
          <p:nvPr/>
        </p:nvSpPr>
        <p:spPr bwMode="auto">
          <a:xfrm>
            <a:off x="5662613" y="2816901"/>
            <a:ext cx="334962" cy="420687"/>
          </a:xfrm>
          <a:custGeom>
            <a:avLst/>
            <a:gdLst>
              <a:gd name="T0" fmla="*/ 168207 w 231"/>
              <a:gd name="T1" fmla="*/ 334523 h 332"/>
              <a:gd name="T2" fmla="*/ 220409 w 231"/>
              <a:gd name="T3" fmla="*/ 307913 h 332"/>
              <a:gd name="T4" fmla="*/ 203008 w 231"/>
              <a:gd name="T5" fmla="*/ 266098 h 332"/>
              <a:gd name="T6" fmla="*/ 185607 w 231"/>
              <a:gd name="T7" fmla="*/ 252159 h 332"/>
              <a:gd name="T8" fmla="*/ 203008 w 231"/>
              <a:gd name="T9" fmla="*/ 238221 h 332"/>
              <a:gd name="T10" fmla="*/ 220409 w 231"/>
              <a:gd name="T11" fmla="*/ 238221 h 332"/>
              <a:gd name="T12" fmla="*/ 236359 w 231"/>
              <a:gd name="T13" fmla="*/ 238221 h 332"/>
              <a:gd name="T14" fmla="*/ 236359 w 231"/>
              <a:gd name="T15" fmla="*/ 210344 h 332"/>
              <a:gd name="T16" fmla="*/ 252310 w 231"/>
              <a:gd name="T17" fmla="*/ 196406 h 332"/>
              <a:gd name="T18" fmla="*/ 269710 w 231"/>
              <a:gd name="T19" fmla="*/ 154590 h 332"/>
              <a:gd name="T20" fmla="*/ 287111 w 231"/>
              <a:gd name="T21" fmla="*/ 125446 h 332"/>
              <a:gd name="T22" fmla="*/ 287111 w 231"/>
              <a:gd name="T23" fmla="*/ 111508 h 332"/>
              <a:gd name="T24" fmla="*/ 269710 w 231"/>
              <a:gd name="T25" fmla="*/ 111508 h 332"/>
              <a:gd name="T26" fmla="*/ 304512 w 231"/>
              <a:gd name="T27" fmla="*/ 69692 h 332"/>
              <a:gd name="T28" fmla="*/ 287111 w 231"/>
              <a:gd name="T29" fmla="*/ 43083 h 332"/>
              <a:gd name="T30" fmla="*/ 252310 w 231"/>
              <a:gd name="T31" fmla="*/ 0 h 332"/>
              <a:gd name="T32" fmla="*/ 236359 w 231"/>
              <a:gd name="T33" fmla="*/ 13938 h 332"/>
              <a:gd name="T34" fmla="*/ 203008 w 231"/>
              <a:gd name="T35" fmla="*/ 13938 h 332"/>
              <a:gd name="T36" fmla="*/ 185607 w 231"/>
              <a:gd name="T37" fmla="*/ 27877 h 332"/>
              <a:gd name="T38" fmla="*/ 185607 w 231"/>
              <a:gd name="T39" fmla="*/ 55754 h 332"/>
              <a:gd name="T40" fmla="*/ 185607 w 231"/>
              <a:gd name="T41" fmla="*/ 83631 h 332"/>
              <a:gd name="T42" fmla="*/ 168207 w 231"/>
              <a:gd name="T43" fmla="*/ 83631 h 332"/>
              <a:gd name="T44" fmla="*/ 168207 w 231"/>
              <a:gd name="T45" fmla="*/ 98836 h 332"/>
              <a:gd name="T46" fmla="*/ 152256 w 231"/>
              <a:gd name="T47" fmla="*/ 125446 h 332"/>
              <a:gd name="T48" fmla="*/ 117455 w 231"/>
              <a:gd name="T49" fmla="*/ 140652 h 332"/>
              <a:gd name="T50" fmla="*/ 100054 w 231"/>
              <a:gd name="T51" fmla="*/ 168529 h 332"/>
              <a:gd name="T52" fmla="*/ 84103 w 231"/>
              <a:gd name="T53" fmla="*/ 182467 h 332"/>
              <a:gd name="T54" fmla="*/ 84103 w 231"/>
              <a:gd name="T55" fmla="*/ 196406 h 332"/>
              <a:gd name="T56" fmla="*/ 50752 w 231"/>
              <a:gd name="T57" fmla="*/ 210344 h 332"/>
              <a:gd name="T58" fmla="*/ 0 w 231"/>
              <a:gd name="T59" fmla="*/ 210344 h 332"/>
              <a:gd name="T60" fmla="*/ 17401 w 231"/>
              <a:gd name="T61" fmla="*/ 252159 h 332"/>
              <a:gd name="T62" fmla="*/ 33351 w 231"/>
              <a:gd name="T63" fmla="*/ 266098 h 332"/>
              <a:gd name="T64" fmla="*/ 17401 w 231"/>
              <a:gd name="T65" fmla="*/ 278769 h 332"/>
              <a:gd name="T66" fmla="*/ 0 w 231"/>
              <a:gd name="T67" fmla="*/ 307913 h 332"/>
              <a:gd name="T68" fmla="*/ 17401 w 231"/>
              <a:gd name="T69" fmla="*/ 321852 h 332"/>
              <a:gd name="T70" fmla="*/ 117455 w 231"/>
              <a:gd name="T71" fmla="*/ 292708 h 332"/>
              <a:gd name="T72" fmla="*/ 168207 w 231"/>
              <a:gd name="T73" fmla="*/ 334523 h 3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1"/>
              <a:gd name="T112" fmla="*/ 0 h 332"/>
              <a:gd name="T113" fmla="*/ 231 w 231"/>
              <a:gd name="T114" fmla="*/ 332 h 3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1" h="332">
                <a:moveTo>
                  <a:pt x="127" y="331"/>
                </a:moveTo>
                <a:lnTo>
                  <a:pt x="166" y="304"/>
                </a:lnTo>
                <a:lnTo>
                  <a:pt x="153" y="263"/>
                </a:lnTo>
                <a:lnTo>
                  <a:pt x="140" y="249"/>
                </a:lnTo>
                <a:lnTo>
                  <a:pt x="153" y="235"/>
                </a:lnTo>
                <a:lnTo>
                  <a:pt x="166" y="235"/>
                </a:lnTo>
                <a:lnTo>
                  <a:pt x="178" y="235"/>
                </a:lnTo>
                <a:lnTo>
                  <a:pt x="178" y="208"/>
                </a:lnTo>
                <a:lnTo>
                  <a:pt x="191" y="194"/>
                </a:lnTo>
                <a:lnTo>
                  <a:pt x="204" y="153"/>
                </a:lnTo>
                <a:lnTo>
                  <a:pt x="217" y="124"/>
                </a:lnTo>
                <a:lnTo>
                  <a:pt x="217" y="110"/>
                </a:lnTo>
                <a:lnTo>
                  <a:pt x="204" y="110"/>
                </a:lnTo>
                <a:lnTo>
                  <a:pt x="230" y="69"/>
                </a:lnTo>
                <a:lnTo>
                  <a:pt x="217" y="42"/>
                </a:lnTo>
                <a:lnTo>
                  <a:pt x="191" y="0"/>
                </a:lnTo>
                <a:lnTo>
                  <a:pt x="178" y="14"/>
                </a:lnTo>
                <a:lnTo>
                  <a:pt x="153" y="14"/>
                </a:lnTo>
                <a:lnTo>
                  <a:pt x="140" y="28"/>
                </a:lnTo>
                <a:lnTo>
                  <a:pt x="140" y="55"/>
                </a:lnTo>
                <a:lnTo>
                  <a:pt x="140" y="83"/>
                </a:lnTo>
                <a:lnTo>
                  <a:pt x="127" y="83"/>
                </a:lnTo>
                <a:lnTo>
                  <a:pt x="127" y="98"/>
                </a:lnTo>
                <a:lnTo>
                  <a:pt x="115" y="124"/>
                </a:lnTo>
                <a:lnTo>
                  <a:pt x="89" y="139"/>
                </a:lnTo>
                <a:lnTo>
                  <a:pt x="76" y="166"/>
                </a:lnTo>
                <a:lnTo>
                  <a:pt x="64" y="180"/>
                </a:lnTo>
                <a:lnTo>
                  <a:pt x="64" y="194"/>
                </a:lnTo>
                <a:lnTo>
                  <a:pt x="38" y="208"/>
                </a:lnTo>
                <a:lnTo>
                  <a:pt x="0" y="208"/>
                </a:lnTo>
                <a:lnTo>
                  <a:pt x="13" y="249"/>
                </a:lnTo>
                <a:lnTo>
                  <a:pt x="25" y="263"/>
                </a:lnTo>
                <a:lnTo>
                  <a:pt x="13" y="276"/>
                </a:lnTo>
                <a:lnTo>
                  <a:pt x="0" y="304"/>
                </a:lnTo>
                <a:lnTo>
                  <a:pt x="13" y="318"/>
                </a:lnTo>
                <a:lnTo>
                  <a:pt x="89" y="290"/>
                </a:lnTo>
                <a:lnTo>
                  <a:pt x="127" y="331"/>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6" name="Freeform 290"/>
          <p:cNvSpPr>
            <a:spLocks/>
          </p:cNvSpPr>
          <p:nvPr/>
        </p:nvSpPr>
        <p:spPr bwMode="auto">
          <a:xfrm>
            <a:off x="6116638" y="3023276"/>
            <a:ext cx="190500" cy="88900"/>
          </a:xfrm>
          <a:custGeom>
            <a:avLst/>
            <a:gdLst>
              <a:gd name="T0" fmla="*/ 33423 w 130"/>
              <a:gd name="T1" fmla="*/ 13970 h 70"/>
              <a:gd name="T2" fmla="*/ 0 w 130"/>
              <a:gd name="T3" fmla="*/ 0 h 70"/>
              <a:gd name="T4" fmla="*/ 0 w 130"/>
              <a:gd name="T5" fmla="*/ 43180 h 70"/>
              <a:gd name="T6" fmla="*/ 69752 w 130"/>
              <a:gd name="T7" fmla="*/ 55880 h 70"/>
              <a:gd name="T8" fmla="*/ 119160 w 130"/>
              <a:gd name="T9" fmla="*/ 69850 h 70"/>
              <a:gd name="T10" fmla="*/ 171475 w 130"/>
              <a:gd name="T11" fmla="*/ 55880 h 70"/>
              <a:gd name="T12" fmla="*/ 171475 w 130"/>
              <a:gd name="T13" fmla="*/ 43180 h 70"/>
              <a:gd name="T14" fmla="*/ 119160 w 130"/>
              <a:gd name="T15" fmla="*/ 43180 h 70"/>
              <a:gd name="T16" fmla="*/ 69752 w 130"/>
              <a:gd name="T17" fmla="*/ 13970 h 70"/>
              <a:gd name="T18" fmla="*/ 33423 w 130"/>
              <a:gd name="T19" fmla="*/ 1397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0"/>
              <a:gd name="T32" fmla="*/ 130 w 130"/>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0">
                <a:moveTo>
                  <a:pt x="25" y="14"/>
                </a:moveTo>
                <a:lnTo>
                  <a:pt x="0" y="0"/>
                </a:lnTo>
                <a:lnTo>
                  <a:pt x="0" y="42"/>
                </a:lnTo>
                <a:lnTo>
                  <a:pt x="52" y="55"/>
                </a:lnTo>
                <a:lnTo>
                  <a:pt x="90" y="69"/>
                </a:lnTo>
                <a:lnTo>
                  <a:pt x="129" y="55"/>
                </a:lnTo>
                <a:lnTo>
                  <a:pt x="129" y="42"/>
                </a:lnTo>
                <a:lnTo>
                  <a:pt x="90" y="42"/>
                </a:lnTo>
                <a:lnTo>
                  <a:pt x="52" y="14"/>
                </a:lnTo>
                <a:lnTo>
                  <a:pt x="25"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7" name="Freeform 291"/>
          <p:cNvSpPr>
            <a:spLocks/>
          </p:cNvSpPr>
          <p:nvPr/>
        </p:nvSpPr>
        <p:spPr bwMode="auto">
          <a:xfrm>
            <a:off x="6156325" y="3601126"/>
            <a:ext cx="57150" cy="106362"/>
          </a:xfrm>
          <a:custGeom>
            <a:avLst/>
            <a:gdLst>
              <a:gd name="T0" fmla="*/ 17621 w 40"/>
              <a:gd name="T1" fmla="*/ 0 h 84"/>
              <a:gd name="T2" fmla="*/ 0 w 40"/>
              <a:gd name="T3" fmla="*/ 27857 h 84"/>
              <a:gd name="T4" fmla="*/ 17621 w 40"/>
              <a:gd name="T5" fmla="*/ 69642 h 84"/>
              <a:gd name="T6" fmla="*/ 17621 w 40"/>
              <a:gd name="T7" fmla="*/ 83571 h 84"/>
              <a:gd name="T8" fmla="*/ 52864 w 40"/>
              <a:gd name="T9" fmla="*/ 83571 h 84"/>
              <a:gd name="T10" fmla="*/ 52864 w 40"/>
              <a:gd name="T11" fmla="*/ 55714 h 84"/>
              <a:gd name="T12" fmla="*/ 36711 w 40"/>
              <a:gd name="T13" fmla="*/ 27857 h 84"/>
              <a:gd name="T14" fmla="*/ 17621 w 4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84"/>
              <a:gd name="T26" fmla="*/ 40 w 4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84">
                <a:moveTo>
                  <a:pt x="13" y="0"/>
                </a:moveTo>
                <a:lnTo>
                  <a:pt x="0" y="28"/>
                </a:lnTo>
                <a:lnTo>
                  <a:pt x="13" y="69"/>
                </a:lnTo>
                <a:lnTo>
                  <a:pt x="13" y="83"/>
                </a:lnTo>
                <a:lnTo>
                  <a:pt x="39" y="83"/>
                </a:lnTo>
                <a:lnTo>
                  <a:pt x="39" y="55"/>
                </a:lnTo>
                <a:lnTo>
                  <a:pt x="27" y="28"/>
                </a:lnTo>
                <a:lnTo>
                  <a:pt x="13"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8" name="Freeform 292"/>
          <p:cNvSpPr>
            <a:spLocks/>
          </p:cNvSpPr>
          <p:nvPr/>
        </p:nvSpPr>
        <p:spPr bwMode="auto">
          <a:xfrm>
            <a:off x="6434138" y="3043913"/>
            <a:ext cx="225425" cy="523875"/>
          </a:xfrm>
          <a:custGeom>
            <a:avLst/>
            <a:gdLst>
              <a:gd name="T0" fmla="*/ 191538 w 153"/>
              <a:gd name="T1" fmla="*/ 167437 h 413"/>
              <a:gd name="T2" fmla="*/ 191538 w 153"/>
              <a:gd name="T3" fmla="*/ 152215 h 413"/>
              <a:gd name="T4" fmla="*/ 156177 w 153"/>
              <a:gd name="T5" fmla="*/ 152215 h 413"/>
              <a:gd name="T6" fmla="*/ 156177 w 153"/>
              <a:gd name="T7" fmla="*/ 111625 h 413"/>
              <a:gd name="T8" fmla="*/ 138496 w 153"/>
              <a:gd name="T9" fmla="*/ 111625 h 413"/>
              <a:gd name="T10" fmla="*/ 138496 w 153"/>
              <a:gd name="T11" fmla="*/ 97672 h 413"/>
              <a:gd name="T12" fmla="*/ 138496 w 153"/>
              <a:gd name="T13" fmla="*/ 69765 h 413"/>
              <a:gd name="T14" fmla="*/ 123763 w 153"/>
              <a:gd name="T15" fmla="*/ 27906 h 413"/>
              <a:gd name="T16" fmla="*/ 123763 w 153"/>
              <a:gd name="T17" fmla="*/ 0 h 413"/>
              <a:gd name="T18" fmla="*/ 86929 w 153"/>
              <a:gd name="T19" fmla="*/ 13953 h 413"/>
              <a:gd name="T20" fmla="*/ 53041 w 153"/>
              <a:gd name="T21" fmla="*/ 55812 h 413"/>
              <a:gd name="T22" fmla="*/ 53041 w 153"/>
              <a:gd name="T23" fmla="*/ 69765 h 413"/>
              <a:gd name="T24" fmla="*/ 53041 w 153"/>
              <a:gd name="T25" fmla="*/ 111625 h 413"/>
              <a:gd name="T26" fmla="*/ 35361 w 153"/>
              <a:gd name="T27" fmla="*/ 111625 h 413"/>
              <a:gd name="T28" fmla="*/ 35361 w 153"/>
              <a:gd name="T29" fmla="*/ 167437 h 413"/>
              <a:gd name="T30" fmla="*/ 17680 w 153"/>
              <a:gd name="T31" fmla="*/ 167437 h 413"/>
              <a:gd name="T32" fmla="*/ 17680 w 153"/>
              <a:gd name="T33" fmla="*/ 181390 h 413"/>
              <a:gd name="T34" fmla="*/ 0 w 153"/>
              <a:gd name="T35" fmla="*/ 181390 h 413"/>
              <a:gd name="T36" fmla="*/ 35361 w 153"/>
              <a:gd name="T37" fmla="*/ 208028 h 413"/>
              <a:gd name="T38" fmla="*/ 53041 w 153"/>
              <a:gd name="T39" fmla="*/ 208028 h 413"/>
              <a:gd name="T40" fmla="*/ 86929 w 153"/>
              <a:gd name="T41" fmla="*/ 263840 h 413"/>
              <a:gd name="T42" fmla="*/ 69248 w 153"/>
              <a:gd name="T43" fmla="*/ 291746 h 413"/>
              <a:gd name="T44" fmla="*/ 104609 w 153"/>
              <a:gd name="T45" fmla="*/ 291746 h 413"/>
              <a:gd name="T46" fmla="*/ 138496 w 153"/>
              <a:gd name="T47" fmla="*/ 277793 h 413"/>
              <a:gd name="T48" fmla="*/ 173857 w 153"/>
              <a:gd name="T49" fmla="*/ 319653 h 413"/>
              <a:gd name="T50" fmla="*/ 173857 w 153"/>
              <a:gd name="T51" fmla="*/ 333606 h 413"/>
              <a:gd name="T52" fmla="*/ 191538 w 153"/>
              <a:gd name="T53" fmla="*/ 389418 h 413"/>
              <a:gd name="T54" fmla="*/ 191538 w 153"/>
              <a:gd name="T55" fmla="*/ 417324 h 413"/>
              <a:gd name="T56" fmla="*/ 207745 w 153"/>
              <a:gd name="T57" fmla="*/ 389418 h 413"/>
              <a:gd name="T58" fmla="*/ 173857 w 153"/>
              <a:gd name="T59" fmla="*/ 319653 h 413"/>
              <a:gd name="T60" fmla="*/ 173857 w 153"/>
              <a:gd name="T61" fmla="*/ 277793 h 413"/>
              <a:gd name="T62" fmla="*/ 138496 w 153"/>
              <a:gd name="T63" fmla="*/ 235934 h 413"/>
              <a:gd name="T64" fmla="*/ 173857 w 153"/>
              <a:gd name="T65" fmla="*/ 208028 h 413"/>
              <a:gd name="T66" fmla="*/ 191538 w 153"/>
              <a:gd name="T67" fmla="*/ 181390 h 413"/>
              <a:gd name="T68" fmla="*/ 191538 w 153"/>
              <a:gd name="T69" fmla="*/ 167437 h 4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413"/>
              <a:gd name="T107" fmla="*/ 153 w 153"/>
              <a:gd name="T108" fmla="*/ 413 h 4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413">
                <a:moveTo>
                  <a:pt x="140" y="165"/>
                </a:moveTo>
                <a:lnTo>
                  <a:pt x="140" y="150"/>
                </a:lnTo>
                <a:lnTo>
                  <a:pt x="114" y="150"/>
                </a:lnTo>
                <a:lnTo>
                  <a:pt x="114" y="110"/>
                </a:lnTo>
                <a:lnTo>
                  <a:pt x="101" y="110"/>
                </a:lnTo>
                <a:lnTo>
                  <a:pt x="101" y="96"/>
                </a:lnTo>
                <a:lnTo>
                  <a:pt x="101" y="69"/>
                </a:lnTo>
                <a:lnTo>
                  <a:pt x="90" y="28"/>
                </a:lnTo>
                <a:lnTo>
                  <a:pt x="90" y="0"/>
                </a:lnTo>
                <a:lnTo>
                  <a:pt x="64" y="14"/>
                </a:lnTo>
                <a:lnTo>
                  <a:pt x="39" y="55"/>
                </a:lnTo>
                <a:lnTo>
                  <a:pt x="39" y="69"/>
                </a:lnTo>
                <a:lnTo>
                  <a:pt x="39" y="110"/>
                </a:lnTo>
                <a:lnTo>
                  <a:pt x="26" y="110"/>
                </a:lnTo>
                <a:lnTo>
                  <a:pt x="26" y="165"/>
                </a:lnTo>
                <a:lnTo>
                  <a:pt x="13" y="165"/>
                </a:lnTo>
                <a:lnTo>
                  <a:pt x="13" y="179"/>
                </a:lnTo>
                <a:lnTo>
                  <a:pt x="0" y="179"/>
                </a:lnTo>
                <a:lnTo>
                  <a:pt x="26" y="205"/>
                </a:lnTo>
                <a:lnTo>
                  <a:pt x="39" y="205"/>
                </a:lnTo>
                <a:lnTo>
                  <a:pt x="64" y="260"/>
                </a:lnTo>
                <a:lnTo>
                  <a:pt x="51" y="288"/>
                </a:lnTo>
                <a:lnTo>
                  <a:pt x="77" y="288"/>
                </a:lnTo>
                <a:lnTo>
                  <a:pt x="101" y="274"/>
                </a:lnTo>
                <a:lnTo>
                  <a:pt x="127" y="315"/>
                </a:lnTo>
                <a:lnTo>
                  <a:pt x="127" y="329"/>
                </a:lnTo>
                <a:lnTo>
                  <a:pt x="140" y="384"/>
                </a:lnTo>
                <a:lnTo>
                  <a:pt x="140" y="412"/>
                </a:lnTo>
                <a:lnTo>
                  <a:pt x="152" y="384"/>
                </a:lnTo>
                <a:lnTo>
                  <a:pt x="127" y="315"/>
                </a:lnTo>
                <a:lnTo>
                  <a:pt x="127" y="274"/>
                </a:lnTo>
                <a:lnTo>
                  <a:pt x="101" y="233"/>
                </a:lnTo>
                <a:lnTo>
                  <a:pt x="127" y="205"/>
                </a:lnTo>
                <a:lnTo>
                  <a:pt x="140" y="179"/>
                </a:lnTo>
                <a:lnTo>
                  <a:pt x="140" y="16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69" name="Freeform 293"/>
          <p:cNvSpPr>
            <a:spLocks/>
          </p:cNvSpPr>
          <p:nvPr/>
        </p:nvSpPr>
        <p:spPr bwMode="auto">
          <a:xfrm>
            <a:off x="5895975" y="2121576"/>
            <a:ext cx="1343025" cy="1149350"/>
          </a:xfrm>
          <a:custGeom>
            <a:avLst/>
            <a:gdLst>
              <a:gd name="T0" fmla="*/ 874426 w 920"/>
              <a:gd name="T1" fmla="*/ 221760 h 907"/>
              <a:gd name="T2" fmla="*/ 823333 w 920"/>
              <a:gd name="T3" fmla="*/ 291456 h 907"/>
              <a:gd name="T4" fmla="*/ 769320 w 920"/>
              <a:gd name="T5" fmla="*/ 305395 h 907"/>
              <a:gd name="T6" fmla="*/ 754722 w 920"/>
              <a:gd name="T7" fmla="*/ 361152 h 907"/>
              <a:gd name="T8" fmla="*/ 667133 w 920"/>
              <a:gd name="T9" fmla="*/ 389030 h 907"/>
              <a:gd name="T10" fmla="*/ 563487 w 920"/>
              <a:gd name="T11" fmla="*/ 361152 h 907"/>
              <a:gd name="T12" fmla="*/ 461300 w 920"/>
              <a:gd name="T13" fmla="*/ 375091 h 907"/>
              <a:gd name="T14" fmla="*/ 325538 w 920"/>
              <a:gd name="T15" fmla="*/ 333274 h 907"/>
              <a:gd name="T16" fmla="*/ 290502 w 920"/>
              <a:gd name="T17" fmla="*/ 277517 h 907"/>
              <a:gd name="T18" fmla="*/ 256927 w 920"/>
              <a:gd name="T19" fmla="*/ 277517 h 907"/>
              <a:gd name="T20" fmla="*/ 221891 w 920"/>
              <a:gd name="T21" fmla="*/ 250906 h 907"/>
              <a:gd name="T22" fmla="*/ 137222 w 920"/>
              <a:gd name="T23" fmla="*/ 305395 h 907"/>
              <a:gd name="T24" fmla="*/ 102187 w 920"/>
              <a:gd name="T25" fmla="*/ 361152 h 907"/>
              <a:gd name="T26" fmla="*/ 102187 w 920"/>
              <a:gd name="T27" fmla="*/ 443520 h 907"/>
              <a:gd name="T28" fmla="*/ 33576 w 920"/>
              <a:gd name="T29" fmla="*/ 472665 h 907"/>
              <a:gd name="T30" fmla="*/ 16058 w 920"/>
              <a:gd name="T31" fmla="*/ 514483 h 907"/>
              <a:gd name="T32" fmla="*/ 84669 w 920"/>
              <a:gd name="T33" fmla="*/ 568973 h 907"/>
              <a:gd name="T34" fmla="*/ 153280 w 920"/>
              <a:gd name="T35" fmla="*/ 653875 h 907"/>
              <a:gd name="T36" fmla="*/ 170798 w 920"/>
              <a:gd name="T37" fmla="*/ 709632 h 907"/>
              <a:gd name="T38" fmla="*/ 239409 w 920"/>
              <a:gd name="T39" fmla="*/ 734976 h 907"/>
              <a:gd name="T40" fmla="*/ 325538 w 920"/>
              <a:gd name="T41" fmla="*/ 764121 h 907"/>
              <a:gd name="T42" fmla="*/ 392689 w 920"/>
              <a:gd name="T43" fmla="*/ 764121 h 907"/>
              <a:gd name="T44" fmla="*/ 410207 w 920"/>
              <a:gd name="T45" fmla="*/ 764121 h 907"/>
              <a:gd name="T46" fmla="*/ 512393 w 920"/>
              <a:gd name="T47" fmla="*/ 734976 h 907"/>
              <a:gd name="T48" fmla="*/ 563487 w 920"/>
              <a:gd name="T49" fmla="*/ 721037 h 907"/>
              <a:gd name="T50" fmla="*/ 581004 w 920"/>
              <a:gd name="T51" fmla="*/ 748915 h 907"/>
              <a:gd name="T52" fmla="*/ 617500 w 920"/>
              <a:gd name="T53" fmla="*/ 764121 h 907"/>
              <a:gd name="T54" fmla="*/ 632098 w 920"/>
              <a:gd name="T55" fmla="*/ 832550 h 907"/>
              <a:gd name="T56" fmla="*/ 649615 w 920"/>
              <a:gd name="T57" fmla="*/ 846489 h 907"/>
              <a:gd name="T58" fmla="*/ 686111 w 920"/>
              <a:gd name="T59" fmla="*/ 888307 h 907"/>
              <a:gd name="T60" fmla="*/ 718226 w 920"/>
              <a:gd name="T61" fmla="*/ 902246 h 907"/>
              <a:gd name="T62" fmla="*/ 737204 w 920"/>
              <a:gd name="T63" fmla="*/ 874368 h 907"/>
              <a:gd name="T64" fmla="*/ 769320 w 920"/>
              <a:gd name="T65" fmla="*/ 860429 h 907"/>
              <a:gd name="T66" fmla="*/ 837931 w 920"/>
              <a:gd name="T67" fmla="*/ 874368 h 907"/>
              <a:gd name="T68" fmla="*/ 908002 w 920"/>
              <a:gd name="T69" fmla="*/ 888307 h 907"/>
              <a:gd name="T70" fmla="*/ 925520 w 920"/>
              <a:gd name="T71" fmla="*/ 916185 h 907"/>
              <a:gd name="T72" fmla="*/ 943037 w 920"/>
              <a:gd name="T73" fmla="*/ 888307 h 907"/>
              <a:gd name="T74" fmla="*/ 992671 w 920"/>
              <a:gd name="T75" fmla="*/ 846489 h 907"/>
              <a:gd name="T76" fmla="*/ 1027706 w 920"/>
              <a:gd name="T77" fmla="*/ 846489 h 907"/>
              <a:gd name="T78" fmla="*/ 1112375 w 920"/>
              <a:gd name="T79" fmla="*/ 776793 h 907"/>
              <a:gd name="T80" fmla="*/ 1129893 w 920"/>
              <a:gd name="T81" fmla="*/ 653875 h 907"/>
              <a:gd name="T82" fmla="*/ 1129893 w 920"/>
              <a:gd name="T83" fmla="*/ 624729 h 907"/>
              <a:gd name="T84" fmla="*/ 1096317 w 920"/>
              <a:gd name="T85" fmla="*/ 555033 h 907"/>
              <a:gd name="T86" fmla="*/ 1043764 w 920"/>
              <a:gd name="T87" fmla="*/ 528422 h 907"/>
              <a:gd name="T88" fmla="*/ 1096317 w 920"/>
              <a:gd name="T89" fmla="*/ 486605 h 907"/>
              <a:gd name="T90" fmla="*/ 1043764 w 920"/>
              <a:gd name="T91" fmla="*/ 458726 h 907"/>
              <a:gd name="T92" fmla="*/ 976613 w 920"/>
              <a:gd name="T93" fmla="*/ 443520 h 907"/>
              <a:gd name="T94" fmla="*/ 1043764 w 920"/>
              <a:gd name="T95" fmla="*/ 361152 h 907"/>
              <a:gd name="T96" fmla="*/ 1043764 w 920"/>
              <a:gd name="T97" fmla="*/ 416909 h 907"/>
              <a:gd name="T98" fmla="*/ 1078799 w 920"/>
              <a:gd name="T99" fmla="*/ 402970 h 907"/>
              <a:gd name="T100" fmla="*/ 1147411 w 920"/>
              <a:gd name="T101" fmla="*/ 347213 h 907"/>
              <a:gd name="T102" fmla="*/ 1198504 w 920"/>
              <a:gd name="T103" fmla="*/ 291456 h 907"/>
              <a:gd name="T104" fmla="*/ 1180986 w 920"/>
              <a:gd name="T105" fmla="*/ 236966 h 907"/>
              <a:gd name="T106" fmla="*/ 1233539 w 920"/>
              <a:gd name="T107" fmla="*/ 125453 h 907"/>
              <a:gd name="T108" fmla="*/ 1180986 w 920"/>
              <a:gd name="T109" fmla="*/ 153331 h 907"/>
              <a:gd name="T110" fmla="*/ 1078799 w 920"/>
              <a:gd name="T111" fmla="*/ 111514 h 907"/>
              <a:gd name="T112" fmla="*/ 1043764 w 920"/>
              <a:gd name="T113" fmla="*/ 97574 h 907"/>
              <a:gd name="T114" fmla="*/ 908002 w 920"/>
              <a:gd name="T115" fmla="*/ 0 h 907"/>
              <a:gd name="T116" fmla="*/ 856908 w 920"/>
              <a:gd name="T117" fmla="*/ 55757 h 907"/>
              <a:gd name="T118" fmla="*/ 874426 w 920"/>
              <a:gd name="T119" fmla="*/ 97574 h 907"/>
              <a:gd name="T120" fmla="*/ 837931 w 920"/>
              <a:gd name="T121" fmla="*/ 153331 h 907"/>
              <a:gd name="T122" fmla="*/ 823333 w 920"/>
              <a:gd name="T123" fmla="*/ 181210 h 907"/>
              <a:gd name="T124" fmla="*/ 908002 w 920"/>
              <a:gd name="T125" fmla="*/ 209088 h 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0"/>
              <a:gd name="T190" fmla="*/ 0 h 907"/>
              <a:gd name="T191" fmla="*/ 920 w 920"/>
              <a:gd name="T192" fmla="*/ 907 h 9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0" h="907">
                <a:moveTo>
                  <a:pt x="676" y="207"/>
                </a:moveTo>
                <a:lnTo>
                  <a:pt x="651" y="219"/>
                </a:lnTo>
                <a:lnTo>
                  <a:pt x="638" y="262"/>
                </a:lnTo>
                <a:lnTo>
                  <a:pt x="613" y="288"/>
                </a:lnTo>
                <a:lnTo>
                  <a:pt x="586" y="274"/>
                </a:lnTo>
                <a:lnTo>
                  <a:pt x="573" y="302"/>
                </a:lnTo>
                <a:lnTo>
                  <a:pt x="586" y="317"/>
                </a:lnTo>
                <a:lnTo>
                  <a:pt x="562" y="357"/>
                </a:lnTo>
                <a:lnTo>
                  <a:pt x="511" y="371"/>
                </a:lnTo>
                <a:lnTo>
                  <a:pt x="497" y="384"/>
                </a:lnTo>
                <a:lnTo>
                  <a:pt x="433" y="384"/>
                </a:lnTo>
                <a:lnTo>
                  <a:pt x="420" y="357"/>
                </a:lnTo>
                <a:lnTo>
                  <a:pt x="408" y="357"/>
                </a:lnTo>
                <a:lnTo>
                  <a:pt x="344" y="371"/>
                </a:lnTo>
                <a:lnTo>
                  <a:pt x="331" y="357"/>
                </a:lnTo>
                <a:lnTo>
                  <a:pt x="242" y="329"/>
                </a:lnTo>
                <a:lnTo>
                  <a:pt x="242" y="317"/>
                </a:lnTo>
                <a:lnTo>
                  <a:pt x="216" y="274"/>
                </a:lnTo>
                <a:lnTo>
                  <a:pt x="204" y="262"/>
                </a:lnTo>
                <a:lnTo>
                  <a:pt x="191" y="274"/>
                </a:lnTo>
                <a:lnTo>
                  <a:pt x="191" y="262"/>
                </a:lnTo>
                <a:lnTo>
                  <a:pt x="165" y="248"/>
                </a:lnTo>
                <a:lnTo>
                  <a:pt x="153" y="302"/>
                </a:lnTo>
                <a:lnTo>
                  <a:pt x="102" y="302"/>
                </a:lnTo>
                <a:lnTo>
                  <a:pt x="102" y="343"/>
                </a:lnTo>
                <a:lnTo>
                  <a:pt x="76" y="357"/>
                </a:lnTo>
                <a:lnTo>
                  <a:pt x="89" y="384"/>
                </a:lnTo>
                <a:lnTo>
                  <a:pt x="76" y="439"/>
                </a:lnTo>
                <a:lnTo>
                  <a:pt x="38" y="481"/>
                </a:lnTo>
                <a:lnTo>
                  <a:pt x="25" y="467"/>
                </a:lnTo>
                <a:lnTo>
                  <a:pt x="0" y="494"/>
                </a:lnTo>
                <a:lnTo>
                  <a:pt x="12" y="508"/>
                </a:lnTo>
                <a:lnTo>
                  <a:pt x="25" y="549"/>
                </a:lnTo>
                <a:lnTo>
                  <a:pt x="63" y="563"/>
                </a:lnTo>
                <a:lnTo>
                  <a:pt x="114" y="604"/>
                </a:lnTo>
                <a:lnTo>
                  <a:pt x="114" y="646"/>
                </a:lnTo>
                <a:lnTo>
                  <a:pt x="102" y="658"/>
                </a:lnTo>
                <a:lnTo>
                  <a:pt x="127" y="701"/>
                </a:lnTo>
                <a:lnTo>
                  <a:pt x="153" y="713"/>
                </a:lnTo>
                <a:lnTo>
                  <a:pt x="178" y="727"/>
                </a:lnTo>
                <a:lnTo>
                  <a:pt x="204" y="727"/>
                </a:lnTo>
                <a:lnTo>
                  <a:pt x="242" y="755"/>
                </a:lnTo>
                <a:lnTo>
                  <a:pt x="280" y="755"/>
                </a:lnTo>
                <a:lnTo>
                  <a:pt x="293" y="755"/>
                </a:lnTo>
                <a:lnTo>
                  <a:pt x="306" y="768"/>
                </a:lnTo>
                <a:lnTo>
                  <a:pt x="306" y="755"/>
                </a:lnTo>
                <a:lnTo>
                  <a:pt x="344" y="755"/>
                </a:lnTo>
                <a:lnTo>
                  <a:pt x="382" y="727"/>
                </a:lnTo>
                <a:lnTo>
                  <a:pt x="395" y="727"/>
                </a:lnTo>
                <a:lnTo>
                  <a:pt x="420" y="713"/>
                </a:lnTo>
                <a:lnTo>
                  <a:pt x="433" y="727"/>
                </a:lnTo>
                <a:lnTo>
                  <a:pt x="433" y="741"/>
                </a:lnTo>
                <a:lnTo>
                  <a:pt x="460" y="727"/>
                </a:lnTo>
                <a:lnTo>
                  <a:pt x="460" y="755"/>
                </a:lnTo>
                <a:lnTo>
                  <a:pt x="471" y="796"/>
                </a:lnTo>
                <a:lnTo>
                  <a:pt x="471" y="823"/>
                </a:lnTo>
                <a:lnTo>
                  <a:pt x="471" y="837"/>
                </a:lnTo>
                <a:lnTo>
                  <a:pt x="484" y="837"/>
                </a:lnTo>
                <a:lnTo>
                  <a:pt x="484" y="878"/>
                </a:lnTo>
                <a:lnTo>
                  <a:pt x="511" y="878"/>
                </a:lnTo>
                <a:lnTo>
                  <a:pt x="511" y="892"/>
                </a:lnTo>
                <a:lnTo>
                  <a:pt x="535" y="892"/>
                </a:lnTo>
                <a:lnTo>
                  <a:pt x="549" y="892"/>
                </a:lnTo>
                <a:lnTo>
                  <a:pt x="549" y="865"/>
                </a:lnTo>
                <a:lnTo>
                  <a:pt x="562" y="865"/>
                </a:lnTo>
                <a:lnTo>
                  <a:pt x="573" y="851"/>
                </a:lnTo>
                <a:lnTo>
                  <a:pt x="613" y="851"/>
                </a:lnTo>
                <a:lnTo>
                  <a:pt x="624" y="865"/>
                </a:lnTo>
                <a:lnTo>
                  <a:pt x="651" y="878"/>
                </a:lnTo>
                <a:lnTo>
                  <a:pt x="676" y="878"/>
                </a:lnTo>
                <a:lnTo>
                  <a:pt x="676" y="892"/>
                </a:lnTo>
                <a:lnTo>
                  <a:pt x="689" y="906"/>
                </a:lnTo>
                <a:lnTo>
                  <a:pt x="702" y="892"/>
                </a:lnTo>
                <a:lnTo>
                  <a:pt x="702" y="878"/>
                </a:lnTo>
                <a:lnTo>
                  <a:pt x="740" y="851"/>
                </a:lnTo>
                <a:lnTo>
                  <a:pt x="740" y="837"/>
                </a:lnTo>
                <a:lnTo>
                  <a:pt x="753" y="851"/>
                </a:lnTo>
                <a:lnTo>
                  <a:pt x="766" y="837"/>
                </a:lnTo>
                <a:lnTo>
                  <a:pt x="778" y="837"/>
                </a:lnTo>
                <a:lnTo>
                  <a:pt x="829" y="768"/>
                </a:lnTo>
                <a:lnTo>
                  <a:pt x="855" y="672"/>
                </a:lnTo>
                <a:lnTo>
                  <a:pt x="842" y="646"/>
                </a:lnTo>
                <a:lnTo>
                  <a:pt x="829" y="646"/>
                </a:lnTo>
                <a:lnTo>
                  <a:pt x="842" y="618"/>
                </a:lnTo>
                <a:lnTo>
                  <a:pt x="842" y="604"/>
                </a:lnTo>
                <a:lnTo>
                  <a:pt x="817" y="549"/>
                </a:lnTo>
                <a:lnTo>
                  <a:pt x="791" y="536"/>
                </a:lnTo>
                <a:lnTo>
                  <a:pt x="778" y="522"/>
                </a:lnTo>
                <a:lnTo>
                  <a:pt x="804" y="481"/>
                </a:lnTo>
                <a:lnTo>
                  <a:pt x="817" y="481"/>
                </a:lnTo>
                <a:lnTo>
                  <a:pt x="817" y="467"/>
                </a:lnTo>
                <a:lnTo>
                  <a:pt x="778" y="453"/>
                </a:lnTo>
                <a:lnTo>
                  <a:pt x="766" y="481"/>
                </a:lnTo>
                <a:lnTo>
                  <a:pt x="727" y="439"/>
                </a:lnTo>
                <a:lnTo>
                  <a:pt x="740" y="426"/>
                </a:lnTo>
                <a:lnTo>
                  <a:pt x="778" y="357"/>
                </a:lnTo>
                <a:lnTo>
                  <a:pt x="791" y="384"/>
                </a:lnTo>
                <a:lnTo>
                  <a:pt x="778" y="412"/>
                </a:lnTo>
                <a:lnTo>
                  <a:pt x="791" y="426"/>
                </a:lnTo>
                <a:lnTo>
                  <a:pt x="804" y="398"/>
                </a:lnTo>
                <a:lnTo>
                  <a:pt x="842" y="398"/>
                </a:lnTo>
                <a:lnTo>
                  <a:pt x="855" y="343"/>
                </a:lnTo>
                <a:lnTo>
                  <a:pt x="868" y="329"/>
                </a:lnTo>
                <a:lnTo>
                  <a:pt x="893" y="288"/>
                </a:lnTo>
                <a:lnTo>
                  <a:pt x="919" y="288"/>
                </a:lnTo>
                <a:lnTo>
                  <a:pt x="880" y="234"/>
                </a:lnTo>
                <a:lnTo>
                  <a:pt x="919" y="219"/>
                </a:lnTo>
                <a:lnTo>
                  <a:pt x="919" y="124"/>
                </a:lnTo>
                <a:lnTo>
                  <a:pt x="893" y="138"/>
                </a:lnTo>
                <a:lnTo>
                  <a:pt x="880" y="152"/>
                </a:lnTo>
                <a:lnTo>
                  <a:pt x="855" y="152"/>
                </a:lnTo>
                <a:lnTo>
                  <a:pt x="804" y="110"/>
                </a:lnTo>
                <a:lnTo>
                  <a:pt x="791" y="110"/>
                </a:lnTo>
                <a:lnTo>
                  <a:pt x="778" y="97"/>
                </a:lnTo>
                <a:lnTo>
                  <a:pt x="727" y="28"/>
                </a:lnTo>
                <a:lnTo>
                  <a:pt x="676" y="0"/>
                </a:lnTo>
                <a:lnTo>
                  <a:pt x="651" y="14"/>
                </a:lnTo>
                <a:lnTo>
                  <a:pt x="638" y="55"/>
                </a:lnTo>
                <a:lnTo>
                  <a:pt x="651" y="55"/>
                </a:lnTo>
                <a:lnTo>
                  <a:pt x="651" y="97"/>
                </a:lnTo>
                <a:lnTo>
                  <a:pt x="638" y="138"/>
                </a:lnTo>
                <a:lnTo>
                  <a:pt x="624" y="152"/>
                </a:lnTo>
                <a:lnTo>
                  <a:pt x="613" y="138"/>
                </a:lnTo>
                <a:lnTo>
                  <a:pt x="613" y="179"/>
                </a:lnTo>
                <a:lnTo>
                  <a:pt x="651" y="193"/>
                </a:lnTo>
                <a:lnTo>
                  <a:pt x="676" y="207"/>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0" name="Freeform 294"/>
          <p:cNvSpPr>
            <a:spLocks/>
          </p:cNvSpPr>
          <p:nvPr/>
        </p:nvSpPr>
        <p:spPr bwMode="auto">
          <a:xfrm>
            <a:off x="6135688" y="2277151"/>
            <a:ext cx="749300" cy="331787"/>
          </a:xfrm>
          <a:custGeom>
            <a:avLst/>
            <a:gdLst>
              <a:gd name="T0" fmla="*/ 605599 w 511"/>
              <a:gd name="T1" fmla="*/ 13983 h 261"/>
              <a:gd name="T2" fmla="*/ 536681 w 511"/>
              <a:gd name="T3" fmla="*/ 13983 h 261"/>
              <a:gd name="T4" fmla="*/ 519085 w 511"/>
              <a:gd name="T5" fmla="*/ 41950 h 261"/>
              <a:gd name="T6" fmla="*/ 483892 w 511"/>
              <a:gd name="T7" fmla="*/ 27967 h 261"/>
              <a:gd name="T8" fmla="*/ 467763 w 511"/>
              <a:gd name="T9" fmla="*/ 55934 h 261"/>
              <a:gd name="T10" fmla="*/ 363652 w 511"/>
              <a:gd name="T11" fmla="*/ 13983 h 261"/>
              <a:gd name="T12" fmla="*/ 293268 w 511"/>
              <a:gd name="T13" fmla="*/ 27967 h 261"/>
              <a:gd name="T14" fmla="*/ 275672 w 511"/>
              <a:gd name="T15" fmla="*/ 13983 h 261"/>
              <a:gd name="T16" fmla="*/ 206754 w 511"/>
              <a:gd name="T17" fmla="*/ 0 h 261"/>
              <a:gd name="T18" fmla="*/ 173028 w 511"/>
              <a:gd name="T19" fmla="*/ 27967 h 261"/>
              <a:gd name="T20" fmla="*/ 190624 w 511"/>
              <a:gd name="T21" fmla="*/ 69917 h 261"/>
              <a:gd name="T22" fmla="*/ 121706 w 511"/>
              <a:gd name="T23" fmla="*/ 69917 h 261"/>
              <a:gd name="T24" fmla="*/ 68918 w 511"/>
              <a:gd name="T25" fmla="*/ 69917 h 261"/>
              <a:gd name="T26" fmla="*/ 0 w 511"/>
              <a:gd name="T27" fmla="*/ 125851 h 261"/>
              <a:gd name="T28" fmla="*/ 35192 w 511"/>
              <a:gd name="T29" fmla="*/ 141105 h 261"/>
              <a:gd name="T30" fmla="*/ 35192 w 511"/>
              <a:gd name="T31" fmla="*/ 152546 h 261"/>
              <a:gd name="T32" fmla="*/ 52788 w 511"/>
              <a:gd name="T33" fmla="*/ 141105 h 261"/>
              <a:gd name="T34" fmla="*/ 68918 w 511"/>
              <a:gd name="T35" fmla="*/ 152546 h 261"/>
              <a:gd name="T36" fmla="*/ 104110 w 511"/>
              <a:gd name="T37" fmla="*/ 197039 h 261"/>
              <a:gd name="T38" fmla="*/ 104110 w 511"/>
              <a:gd name="T39" fmla="*/ 208480 h 261"/>
              <a:gd name="T40" fmla="*/ 224350 w 511"/>
              <a:gd name="T41" fmla="*/ 237718 h 261"/>
              <a:gd name="T42" fmla="*/ 241946 w 511"/>
              <a:gd name="T43" fmla="*/ 251701 h 261"/>
              <a:gd name="T44" fmla="*/ 328460 w 511"/>
              <a:gd name="T45" fmla="*/ 237718 h 261"/>
              <a:gd name="T46" fmla="*/ 346056 w 511"/>
              <a:gd name="T47" fmla="*/ 237718 h 261"/>
              <a:gd name="T48" fmla="*/ 363652 w 511"/>
              <a:gd name="T49" fmla="*/ 264413 h 261"/>
              <a:gd name="T50" fmla="*/ 450167 w 511"/>
              <a:gd name="T51" fmla="*/ 264413 h 261"/>
              <a:gd name="T52" fmla="*/ 467763 w 511"/>
              <a:gd name="T53" fmla="*/ 251701 h 261"/>
              <a:gd name="T54" fmla="*/ 536681 w 511"/>
              <a:gd name="T55" fmla="*/ 237718 h 261"/>
              <a:gd name="T56" fmla="*/ 570407 w 511"/>
              <a:gd name="T57" fmla="*/ 197039 h 261"/>
              <a:gd name="T58" fmla="*/ 552810 w 511"/>
              <a:gd name="T59" fmla="*/ 181784 h 261"/>
              <a:gd name="T60" fmla="*/ 570407 w 511"/>
              <a:gd name="T61" fmla="*/ 152546 h 261"/>
              <a:gd name="T62" fmla="*/ 605599 w 511"/>
              <a:gd name="T63" fmla="*/ 166530 h 261"/>
              <a:gd name="T64" fmla="*/ 639324 w 511"/>
              <a:gd name="T65" fmla="*/ 141105 h 261"/>
              <a:gd name="T66" fmla="*/ 656921 w 511"/>
              <a:gd name="T67" fmla="*/ 97884 h 261"/>
              <a:gd name="T68" fmla="*/ 690646 w 511"/>
              <a:gd name="T69" fmla="*/ 83900 h 261"/>
              <a:gd name="T70" fmla="*/ 656921 w 511"/>
              <a:gd name="T71" fmla="*/ 69917 h 261"/>
              <a:gd name="T72" fmla="*/ 605599 w 511"/>
              <a:gd name="T73" fmla="*/ 55934 h 261"/>
              <a:gd name="T74" fmla="*/ 605599 w 511"/>
              <a:gd name="T75" fmla="*/ 13983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1"/>
              <a:gd name="T115" fmla="*/ 0 h 261"/>
              <a:gd name="T116" fmla="*/ 511 w 511"/>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1" h="261">
                <a:moveTo>
                  <a:pt x="447" y="14"/>
                </a:moveTo>
                <a:lnTo>
                  <a:pt x="396" y="14"/>
                </a:lnTo>
                <a:lnTo>
                  <a:pt x="383" y="41"/>
                </a:lnTo>
                <a:lnTo>
                  <a:pt x="357" y="28"/>
                </a:lnTo>
                <a:lnTo>
                  <a:pt x="345" y="55"/>
                </a:lnTo>
                <a:lnTo>
                  <a:pt x="268" y="14"/>
                </a:lnTo>
                <a:lnTo>
                  <a:pt x="217" y="28"/>
                </a:lnTo>
                <a:lnTo>
                  <a:pt x="204" y="14"/>
                </a:lnTo>
                <a:lnTo>
                  <a:pt x="153" y="0"/>
                </a:lnTo>
                <a:lnTo>
                  <a:pt x="128" y="28"/>
                </a:lnTo>
                <a:lnTo>
                  <a:pt x="141" y="69"/>
                </a:lnTo>
                <a:lnTo>
                  <a:pt x="90" y="69"/>
                </a:lnTo>
                <a:lnTo>
                  <a:pt x="51" y="69"/>
                </a:lnTo>
                <a:lnTo>
                  <a:pt x="0" y="124"/>
                </a:lnTo>
                <a:lnTo>
                  <a:pt x="26" y="138"/>
                </a:lnTo>
                <a:lnTo>
                  <a:pt x="26" y="150"/>
                </a:lnTo>
                <a:lnTo>
                  <a:pt x="39" y="138"/>
                </a:lnTo>
                <a:lnTo>
                  <a:pt x="51" y="150"/>
                </a:lnTo>
                <a:lnTo>
                  <a:pt x="77" y="193"/>
                </a:lnTo>
                <a:lnTo>
                  <a:pt x="77" y="205"/>
                </a:lnTo>
                <a:lnTo>
                  <a:pt x="166" y="233"/>
                </a:lnTo>
                <a:lnTo>
                  <a:pt x="179" y="247"/>
                </a:lnTo>
                <a:lnTo>
                  <a:pt x="243" y="233"/>
                </a:lnTo>
                <a:lnTo>
                  <a:pt x="255" y="233"/>
                </a:lnTo>
                <a:lnTo>
                  <a:pt x="268" y="260"/>
                </a:lnTo>
                <a:lnTo>
                  <a:pt x="332" y="260"/>
                </a:lnTo>
                <a:lnTo>
                  <a:pt x="345" y="247"/>
                </a:lnTo>
                <a:lnTo>
                  <a:pt x="396" y="233"/>
                </a:lnTo>
                <a:lnTo>
                  <a:pt x="421" y="193"/>
                </a:lnTo>
                <a:lnTo>
                  <a:pt x="408" y="178"/>
                </a:lnTo>
                <a:lnTo>
                  <a:pt x="421" y="150"/>
                </a:lnTo>
                <a:lnTo>
                  <a:pt x="447" y="164"/>
                </a:lnTo>
                <a:lnTo>
                  <a:pt x="472" y="138"/>
                </a:lnTo>
                <a:lnTo>
                  <a:pt x="485" y="96"/>
                </a:lnTo>
                <a:lnTo>
                  <a:pt x="510" y="83"/>
                </a:lnTo>
                <a:lnTo>
                  <a:pt x="485" y="69"/>
                </a:lnTo>
                <a:lnTo>
                  <a:pt x="447" y="55"/>
                </a:lnTo>
                <a:lnTo>
                  <a:pt x="447" y="14"/>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1" name="Freeform 295"/>
          <p:cNvSpPr>
            <a:spLocks/>
          </p:cNvSpPr>
          <p:nvPr/>
        </p:nvSpPr>
        <p:spPr bwMode="auto">
          <a:xfrm>
            <a:off x="6718300" y="3201076"/>
            <a:ext cx="185738" cy="419100"/>
          </a:xfrm>
          <a:custGeom>
            <a:avLst/>
            <a:gdLst>
              <a:gd name="T0" fmla="*/ 0 w 128"/>
              <a:gd name="T1" fmla="*/ 13970 h 330"/>
              <a:gd name="T2" fmla="*/ 15962 w 128"/>
              <a:gd name="T3" fmla="*/ 41910 h 330"/>
              <a:gd name="T4" fmla="*/ 33375 w 128"/>
              <a:gd name="T5" fmla="*/ 41910 h 330"/>
              <a:gd name="T6" fmla="*/ 50788 w 128"/>
              <a:gd name="T7" fmla="*/ 69850 h 330"/>
              <a:gd name="T8" fmla="*/ 33375 w 128"/>
              <a:gd name="T9" fmla="*/ 83820 h 330"/>
              <a:gd name="T10" fmla="*/ 68201 w 128"/>
              <a:gd name="T11" fmla="*/ 97790 h 330"/>
              <a:gd name="T12" fmla="*/ 100124 w 128"/>
              <a:gd name="T13" fmla="*/ 138430 h 330"/>
              <a:gd name="T14" fmla="*/ 116086 w 128"/>
              <a:gd name="T15" fmla="*/ 167640 h 330"/>
              <a:gd name="T16" fmla="*/ 116086 w 128"/>
              <a:gd name="T17" fmla="*/ 194310 h 330"/>
              <a:gd name="T18" fmla="*/ 116086 w 128"/>
              <a:gd name="T19" fmla="*/ 250190 h 330"/>
              <a:gd name="T20" fmla="*/ 100124 w 128"/>
              <a:gd name="T21" fmla="*/ 264160 h 330"/>
              <a:gd name="T22" fmla="*/ 68201 w 128"/>
              <a:gd name="T23" fmla="*/ 292100 h 330"/>
              <a:gd name="T24" fmla="*/ 82711 w 128"/>
              <a:gd name="T25" fmla="*/ 306070 h 330"/>
              <a:gd name="T26" fmla="*/ 68201 w 128"/>
              <a:gd name="T27" fmla="*/ 306070 h 330"/>
              <a:gd name="T28" fmla="*/ 82711 w 128"/>
              <a:gd name="T29" fmla="*/ 334010 h 330"/>
              <a:gd name="T30" fmla="*/ 100124 w 128"/>
              <a:gd name="T31" fmla="*/ 334010 h 330"/>
              <a:gd name="T32" fmla="*/ 116086 w 128"/>
              <a:gd name="T33" fmla="*/ 292100 h 330"/>
              <a:gd name="T34" fmla="*/ 168325 w 128"/>
              <a:gd name="T35" fmla="*/ 264160 h 330"/>
              <a:gd name="T36" fmla="*/ 168325 w 128"/>
              <a:gd name="T37" fmla="*/ 236220 h 330"/>
              <a:gd name="T38" fmla="*/ 149461 w 128"/>
              <a:gd name="T39" fmla="*/ 181610 h 330"/>
              <a:gd name="T40" fmla="*/ 133499 w 128"/>
              <a:gd name="T41" fmla="*/ 152400 h 330"/>
              <a:gd name="T42" fmla="*/ 68201 w 128"/>
              <a:gd name="T43" fmla="*/ 97790 h 330"/>
              <a:gd name="T44" fmla="*/ 68201 w 128"/>
              <a:gd name="T45" fmla="*/ 69850 h 330"/>
              <a:gd name="T46" fmla="*/ 100124 w 128"/>
              <a:gd name="T47" fmla="*/ 41910 h 330"/>
              <a:gd name="T48" fmla="*/ 116086 w 128"/>
              <a:gd name="T49" fmla="*/ 27940 h 330"/>
              <a:gd name="T50" fmla="*/ 82711 w 128"/>
              <a:gd name="T51" fmla="*/ 13970 h 330"/>
              <a:gd name="T52" fmla="*/ 68201 w 128"/>
              <a:gd name="T53" fmla="*/ 0 h 330"/>
              <a:gd name="T54" fmla="*/ 15962 w 128"/>
              <a:gd name="T55" fmla="*/ 0 h 330"/>
              <a:gd name="T56" fmla="*/ 0 w 128"/>
              <a:gd name="T57" fmla="*/ 13970 h 3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330"/>
              <a:gd name="T89" fmla="*/ 128 w 128"/>
              <a:gd name="T90" fmla="*/ 330 h 3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330">
                <a:moveTo>
                  <a:pt x="0" y="14"/>
                </a:moveTo>
                <a:lnTo>
                  <a:pt x="12" y="41"/>
                </a:lnTo>
                <a:lnTo>
                  <a:pt x="25" y="41"/>
                </a:lnTo>
                <a:lnTo>
                  <a:pt x="38" y="69"/>
                </a:lnTo>
                <a:lnTo>
                  <a:pt x="25" y="82"/>
                </a:lnTo>
                <a:lnTo>
                  <a:pt x="51" y="96"/>
                </a:lnTo>
                <a:lnTo>
                  <a:pt x="75" y="136"/>
                </a:lnTo>
                <a:lnTo>
                  <a:pt x="88" y="165"/>
                </a:lnTo>
                <a:lnTo>
                  <a:pt x="88" y="191"/>
                </a:lnTo>
                <a:lnTo>
                  <a:pt x="88" y="246"/>
                </a:lnTo>
                <a:lnTo>
                  <a:pt x="75" y="260"/>
                </a:lnTo>
                <a:lnTo>
                  <a:pt x="51" y="288"/>
                </a:lnTo>
                <a:lnTo>
                  <a:pt x="62" y="301"/>
                </a:lnTo>
                <a:lnTo>
                  <a:pt x="51" y="301"/>
                </a:lnTo>
                <a:lnTo>
                  <a:pt x="62" y="329"/>
                </a:lnTo>
                <a:lnTo>
                  <a:pt x="75" y="329"/>
                </a:lnTo>
                <a:lnTo>
                  <a:pt x="88" y="288"/>
                </a:lnTo>
                <a:lnTo>
                  <a:pt x="127" y="260"/>
                </a:lnTo>
                <a:lnTo>
                  <a:pt x="127" y="233"/>
                </a:lnTo>
                <a:lnTo>
                  <a:pt x="113" y="179"/>
                </a:lnTo>
                <a:lnTo>
                  <a:pt x="101" y="150"/>
                </a:lnTo>
                <a:lnTo>
                  <a:pt x="51" y="96"/>
                </a:lnTo>
                <a:lnTo>
                  <a:pt x="51" y="69"/>
                </a:lnTo>
                <a:lnTo>
                  <a:pt x="75" y="41"/>
                </a:lnTo>
                <a:lnTo>
                  <a:pt x="88" y="27"/>
                </a:lnTo>
                <a:lnTo>
                  <a:pt x="62" y="14"/>
                </a:lnTo>
                <a:lnTo>
                  <a:pt x="51" y="0"/>
                </a:lnTo>
                <a:lnTo>
                  <a:pt x="12" y="0"/>
                </a:lnTo>
                <a:lnTo>
                  <a:pt x="0" y="14"/>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2" name="Freeform 296"/>
          <p:cNvSpPr>
            <a:spLocks/>
          </p:cNvSpPr>
          <p:nvPr/>
        </p:nvSpPr>
        <p:spPr bwMode="auto">
          <a:xfrm>
            <a:off x="7780338" y="3948788"/>
            <a:ext cx="225425" cy="261938"/>
          </a:xfrm>
          <a:custGeom>
            <a:avLst/>
            <a:gdLst>
              <a:gd name="T0" fmla="*/ 0 w 155"/>
              <a:gd name="T1" fmla="*/ 0 h 206"/>
              <a:gd name="T2" fmla="*/ 0 w 155"/>
              <a:gd name="T3" fmla="*/ 166572 h 206"/>
              <a:gd name="T4" fmla="*/ 34659 w 155"/>
              <a:gd name="T5" fmla="*/ 166572 h 206"/>
              <a:gd name="T6" fmla="*/ 17329 w 155"/>
              <a:gd name="T7" fmla="*/ 152585 h 206"/>
              <a:gd name="T8" fmla="*/ 50544 w 155"/>
              <a:gd name="T9" fmla="*/ 141141 h 206"/>
              <a:gd name="T10" fmla="*/ 102532 w 155"/>
              <a:gd name="T11" fmla="*/ 141141 h 206"/>
              <a:gd name="T12" fmla="*/ 119862 w 155"/>
              <a:gd name="T13" fmla="*/ 195818 h 206"/>
              <a:gd name="T14" fmla="*/ 168962 w 155"/>
              <a:gd name="T15" fmla="*/ 208533 h 206"/>
              <a:gd name="T16" fmla="*/ 202176 w 155"/>
              <a:gd name="T17" fmla="*/ 208533 h 206"/>
              <a:gd name="T18" fmla="*/ 153076 w 155"/>
              <a:gd name="T19" fmla="*/ 166572 h 206"/>
              <a:gd name="T20" fmla="*/ 135747 w 155"/>
              <a:gd name="T21" fmla="*/ 141141 h 206"/>
              <a:gd name="T22" fmla="*/ 119862 w 155"/>
              <a:gd name="T23" fmla="*/ 111896 h 206"/>
              <a:gd name="T24" fmla="*/ 135747 w 155"/>
              <a:gd name="T25" fmla="*/ 96637 h 206"/>
              <a:gd name="T26" fmla="*/ 135747 w 155"/>
              <a:gd name="T27" fmla="*/ 83922 h 206"/>
              <a:gd name="T28" fmla="*/ 102532 w 155"/>
              <a:gd name="T29" fmla="*/ 69935 h 206"/>
              <a:gd name="T30" fmla="*/ 0 w 155"/>
              <a:gd name="T31" fmla="*/ 0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206"/>
              <a:gd name="T50" fmla="*/ 155 w 155"/>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206">
                <a:moveTo>
                  <a:pt x="0" y="0"/>
                </a:moveTo>
                <a:lnTo>
                  <a:pt x="0" y="164"/>
                </a:lnTo>
                <a:lnTo>
                  <a:pt x="26" y="164"/>
                </a:lnTo>
                <a:lnTo>
                  <a:pt x="13" y="150"/>
                </a:lnTo>
                <a:lnTo>
                  <a:pt x="39" y="138"/>
                </a:lnTo>
                <a:lnTo>
                  <a:pt x="78" y="138"/>
                </a:lnTo>
                <a:lnTo>
                  <a:pt x="91" y="192"/>
                </a:lnTo>
                <a:lnTo>
                  <a:pt x="129" y="205"/>
                </a:lnTo>
                <a:lnTo>
                  <a:pt x="154" y="205"/>
                </a:lnTo>
                <a:lnTo>
                  <a:pt x="116" y="164"/>
                </a:lnTo>
                <a:lnTo>
                  <a:pt x="103" y="138"/>
                </a:lnTo>
                <a:lnTo>
                  <a:pt x="91" y="110"/>
                </a:lnTo>
                <a:lnTo>
                  <a:pt x="103" y="95"/>
                </a:lnTo>
                <a:lnTo>
                  <a:pt x="103" y="83"/>
                </a:lnTo>
                <a:lnTo>
                  <a:pt x="78" y="69"/>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grpSp>
        <p:nvGrpSpPr>
          <p:cNvPr id="2" name="Group 297"/>
          <p:cNvGrpSpPr>
            <a:grpSpLocks/>
          </p:cNvGrpSpPr>
          <p:nvPr/>
        </p:nvGrpSpPr>
        <p:grpSpPr bwMode="auto">
          <a:xfrm>
            <a:off x="8193887" y="4008300"/>
            <a:ext cx="117707" cy="123825"/>
            <a:chOff x="5489" y="2821"/>
            <a:chExt cx="82" cy="96"/>
          </a:xfrm>
          <a:noFill/>
        </p:grpSpPr>
        <p:sp>
          <p:nvSpPr>
            <p:cNvPr id="374" name="Freeform 298"/>
            <p:cNvSpPr>
              <a:spLocks/>
            </p:cNvSpPr>
            <p:nvPr/>
          </p:nvSpPr>
          <p:spPr bwMode="auto">
            <a:xfrm>
              <a:off x="5489" y="2821"/>
              <a:ext cx="19" cy="27"/>
            </a:xfrm>
            <a:custGeom>
              <a:avLst/>
              <a:gdLst>
                <a:gd name="T0" fmla="*/ 0 w 18"/>
                <a:gd name="T1" fmla="*/ 0 h 28"/>
                <a:gd name="T2" fmla="*/ 19 w 18"/>
                <a:gd name="T3" fmla="*/ 25 h 28"/>
                <a:gd name="T4" fmla="*/ 19 w 18"/>
                <a:gd name="T5" fmla="*/ 13 h 28"/>
                <a:gd name="T6" fmla="*/ 0 w 18"/>
                <a:gd name="T7" fmla="*/ 0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0" y="0"/>
                  </a:moveTo>
                  <a:lnTo>
                    <a:pt x="17" y="27"/>
                  </a:lnTo>
                  <a:lnTo>
                    <a:pt x="17" y="13"/>
                  </a:lnTo>
                  <a:lnTo>
                    <a:pt x="0" y="0"/>
                  </a:lnTo>
                </a:path>
              </a:pathLst>
            </a:custGeom>
            <a:grp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5" name="Freeform 299"/>
            <p:cNvSpPr>
              <a:spLocks/>
            </p:cNvSpPr>
            <p:nvPr/>
          </p:nvSpPr>
          <p:spPr bwMode="auto">
            <a:xfrm>
              <a:off x="5505" y="2860"/>
              <a:ext cx="17" cy="27"/>
            </a:xfrm>
            <a:custGeom>
              <a:avLst/>
              <a:gdLst>
                <a:gd name="T0" fmla="*/ 0 w 17"/>
                <a:gd name="T1" fmla="*/ 0 h 28"/>
                <a:gd name="T2" fmla="*/ 14 w 17"/>
                <a:gd name="T3" fmla="*/ 25 h 28"/>
                <a:gd name="T4" fmla="*/ 14 w 17"/>
                <a:gd name="T5" fmla="*/ 0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27"/>
                  </a:lnTo>
                  <a:lnTo>
                    <a:pt x="16" y="0"/>
                  </a:lnTo>
                  <a:lnTo>
                    <a:pt x="0" y="0"/>
                  </a:lnTo>
                </a:path>
              </a:pathLst>
            </a:custGeom>
            <a:grp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6" name="Freeform 300"/>
            <p:cNvSpPr>
              <a:spLocks/>
            </p:cNvSpPr>
            <p:nvPr/>
          </p:nvSpPr>
          <p:spPr bwMode="auto">
            <a:xfrm>
              <a:off x="5543" y="2860"/>
              <a:ext cx="19" cy="16"/>
            </a:xfrm>
            <a:custGeom>
              <a:avLst/>
              <a:gdLst>
                <a:gd name="T0" fmla="*/ 0 w 18"/>
                <a:gd name="T1" fmla="*/ 0 h 17"/>
                <a:gd name="T2" fmla="*/ 0 w 18"/>
                <a:gd name="T3" fmla="*/ 14 h 17"/>
                <a:gd name="T4" fmla="*/ 19 w 18"/>
                <a:gd name="T5" fmla="*/ 14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0" y="0"/>
                  </a:moveTo>
                  <a:lnTo>
                    <a:pt x="0" y="16"/>
                  </a:lnTo>
                  <a:lnTo>
                    <a:pt x="17" y="16"/>
                  </a:lnTo>
                  <a:lnTo>
                    <a:pt x="0" y="0"/>
                  </a:lnTo>
                </a:path>
              </a:pathLst>
            </a:custGeom>
            <a:grp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7" name="Freeform 301"/>
            <p:cNvSpPr>
              <a:spLocks/>
            </p:cNvSpPr>
            <p:nvPr/>
          </p:nvSpPr>
          <p:spPr bwMode="auto">
            <a:xfrm>
              <a:off x="5527" y="2886"/>
              <a:ext cx="19" cy="28"/>
            </a:xfrm>
            <a:custGeom>
              <a:avLst/>
              <a:gdLst>
                <a:gd name="T0" fmla="*/ 0 w 18"/>
                <a:gd name="T1" fmla="*/ 0 h 29"/>
                <a:gd name="T2" fmla="*/ 19 w 18"/>
                <a:gd name="T3" fmla="*/ 26 h 29"/>
                <a:gd name="T4" fmla="*/ 19 w 18"/>
                <a:gd name="T5" fmla="*/ 14 h 29"/>
                <a:gd name="T6" fmla="*/ 0 w 18"/>
                <a:gd name="T7" fmla="*/ 0 h 29"/>
                <a:gd name="T8" fmla="*/ 0 60000 65536"/>
                <a:gd name="T9" fmla="*/ 0 60000 65536"/>
                <a:gd name="T10" fmla="*/ 0 60000 65536"/>
                <a:gd name="T11" fmla="*/ 0 60000 65536"/>
                <a:gd name="T12" fmla="*/ 0 w 18"/>
                <a:gd name="T13" fmla="*/ 0 h 29"/>
                <a:gd name="T14" fmla="*/ 18 w 18"/>
                <a:gd name="T15" fmla="*/ 29 h 29"/>
              </a:gdLst>
              <a:ahLst/>
              <a:cxnLst>
                <a:cxn ang="T8">
                  <a:pos x="T0" y="T1"/>
                </a:cxn>
                <a:cxn ang="T9">
                  <a:pos x="T2" y="T3"/>
                </a:cxn>
                <a:cxn ang="T10">
                  <a:pos x="T4" y="T5"/>
                </a:cxn>
                <a:cxn ang="T11">
                  <a:pos x="T6" y="T7"/>
                </a:cxn>
              </a:cxnLst>
              <a:rect l="T12" t="T13" r="T14" b="T15"/>
              <a:pathLst>
                <a:path w="18" h="29">
                  <a:moveTo>
                    <a:pt x="0" y="0"/>
                  </a:moveTo>
                  <a:lnTo>
                    <a:pt x="17" y="28"/>
                  </a:lnTo>
                  <a:lnTo>
                    <a:pt x="17" y="14"/>
                  </a:lnTo>
                  <a:lnTo>
                    <a:pt x="0" y="0"/>
                  </a:lnTo>
                </a:path>
              </a:pathLst>
            </a:custGeom>
            <a:grp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78" name="Freeform 302"/>
            <p:cNvSpPr>
              <a:spLocks/>
            </p:cNvSpPr>
            <p:nvPr/>
          </p:nvSpPr>
          <p:spPr bwMode="auto">
            <a:xfrm>
              <a:off x="5554" y="2901"/>
              <a:ext cx="17" cy="16"/>
            </a:xfrm>
            <a:custGeom>
              <a:avLst/>
              <a:gdLst>
                <a:gd name="T0" fmla="*/ 0 w 17"/>
                <a:gd name="T1" fmla="*/ 0 h 17"/>
                <a:gd name="T2" fmla="*/ 16 w 17"/>
                <a:gd name="T3" fmla="*/ 14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grp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grpSp>
      <p:sp>
        <p:nvSpPr>
          <p:cNvPr id="379" name="Freeform 303"/>
          <p:cNvSpPr>
            <a:spLocks/>
          </p:cNvSpPr>
          <p:nvPr/>
        </p:nvSpPr>
        <p:spPr bwMode="auto">
          <a:xfrm>
            <a:off x="4767263" y="4613951"/>
            <a:ext cx="74612" cy="34925"/>
          </a:xfrm>
          <a:custGeom>
            <a:avLst/>
            <a:gdLst>
              <a:gd name="T0" fmla="*/ 51288 w 52"/>
              <a:gd name="T1" fmla="*/ 0 h 28"/>
              <a:gd name="T2" fmla="*/ 17585 w 52"/>
              <a:gd name="T3" fmla="*/ 0 h 28"/>
              <a:gd name="T4" fmla="*/ 0 w 52"/>
              <a:gd name="T5" fmla="*/ 12473 h 28"/>
              <a:gd name="T6" fmla="*/ 17585 w 52"/>
              <a:gd name="T7" fmla="*/ 26194 h 28"/>
              <a:gd name="T8" fmla="*/ 33704 w 52"/>
              <a:gd name="T9" fmla="*/ 26194 h 28"/>
              <a:gd name="T10" fmla="*/ 51288 w 52"/>
              <a:gd name="T11" fmla="*/ 26194 h 28"/>
              <a:gd name="T12" fmla="*/ 68873 w 52"/>
              <a:gd name="T13" fmla="*/ 12473 h 28"/>
              <a:gd name="T14" fmla="*/ 51288 w 52"/>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38" y="0"/>
                </a:moveTo>
                <a:lnTo>
                  <a:pt x="13" y="0"/>
                </a:lnTo>
                <a:lnTo>
                  <a:pt x="0" y="13"/>
                </a:lnTo>
                <a:lnTo>
                  <a:pt x="13" y="27"/>
                </a:lnTo>
                <a:lnTo>
                  <a:pt x="25" y="27"/>
                </a:lnTo>
                <a:lnTo>
                  <a:pt x="38" y="27"/>
                </a:lnTo>
                <a:lnTo>
                  <a:pt x="51" y="13"/>
                </a:lnTo>
                <a:lnTo>
                  <a:pt x="38"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0" name="Freeform 304" descr="Light downward diagonal"/>
          <p:cNvSpPr>
            <a:spLocks/>
          </p:cNvSpPr>
          <p:nvPr/>
        </p:nvSpPr>
        <p:spPr bwMode="auto">
          <a:xfrm>
            <a:off x="3673475" y="3164563"/>
            <a:ext cx="206375" cy="177800"/>
          </a:xfrm>
          <a:custGeom>
            <a:avLst/>
            <a:gdLst>
              <a:gd name="T0" fmla="*/ 0 w 142"/>
              <a:gd name="T1" fmla="*/ 127000 h 140"/>
              <a:gd name="T2" fmla="*/ 86407 w 142"/>
              <a:gd name="T3" fmla="*/ 140970 h 140"/>
              <a:gd name="T4" fmla="*/ 86407 w 142"/>
              <a:gd name="T5" fmla="*/ 99060 h 140"/>
              <a:gd name="T6" fmla="*/ 103982 w 142"/>
              <a:gd name="T7" fmla="*/ 99060 h 140"/>
              <a:gd name="T8" fmla="*/ 103982 w 142"/>
              <a:gd name="T9" fmla="*/ 43180 h 140"/>
              <a:gd name="T10" fmla="*/ 190389 w 142"/>
              <a:gd name="T11" fmla="*/ 43180 h 140"/>
              <a:gd name="T12" fmla="*/ 190389 w 142"/>
              <a:gd name="T13" fmla="*/ 13970 h 140"/>
              <a:gd name="T14" fmla="*/ 86407 w 142"/>
              <a:gd name="T15" fmla="*/ 0 h 140"/>
              <a:gd name="T16" fmla="*/ 68833 w 142"/>
              <a:gd name="T17" fmla="*/ 27940 h 140"/>
              <a:gd name="T18" fmla="*/ 0 w 142"/>
              <a:gd name="T19" fmla="*/ 12700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40"/>
              <a:gd name="T32" fmla="*/ 142 w 142"/>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40">
                <a:moveTo>
                  <a:pt x="0" y="125"/>
                </a:moveTo>
                <a:lnTo>
                  <a:pt x="64" y="139"/>
                </a:lnTo>
                <a:lnTo>
                  <a:pt x="64" y="98"/>
                </a:lnTo>
                <a:lnTo>
                  <a:pt x="77" y="98"/>
                </a:lnTo>
                <a:lnTo>
                  <a:pt x="77" y="43"/>
                </a:lnTo>
                <a:lnTo>
                  <a:pt x="141" y="43"/>
                </a:lnTo>
                <a:lnTo>
                  <a:pt x="141" y="14"/>
                </a:lnTo>
                <a:lnTo>
                  <a:pt x="64" y="0"/>
                </a:lnTo>
                <a:lnTo>
                  <a:pt x="51" y="28"/>
                </a:lnTo>
                <a:lnTo>
                  <a:pt x="0" y="12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1" name="Freeform 305" descr="Light downward diagonal"/>
          <p:cNvSpPr>
            <a:spLocks/>
          </p:cNvSpPr>
          <p:nvPr/>
        </p:nvSpPr>
        <p:spPr bwMode="auto">
          <a:xfrm>
            <a:off x="4398963" y="4298038"/>
            <a:ext cx="320675" cy="315913"/>
          </a:xfrm>
          <a:custGeom>
            <a:avLst/>
            <a:gdLst>
              <a:gd name="T0" fmla="*/ 0 w 220"/>
              <a:gd name="T1" fmla="*/ 0 h 249"/>
              <a:gd name="T2" fmla="*/ 0 w 220"/>
              <a:gd name="T3" fmla="*/ 13956 h 249"/>
              <a:gd name="T4" fmla="*/ 16034 w 220"/>
              <a:gd name="T5" fmla="*/ 41868 h 249"/>
              <a:gd name="T6" fmla="*/ 51016 w 220"/>
              <a:gd name="T7" fmla="*/ 111648 h 249"/>
              <a:gd name="T8" fmla="*/ 51016 w 220"/>
              <a:gd name="T9" fmla="*/ 195384 h 249"/>
              <a:gd name="T10" fmla="*/ 103491 w 220"/>
              <a:gd name="T11" fmla="*/ 251208 h 249"/>
              <a:gd name="T12" fmla="*/ 120982 w 220"/>
              <a:gd name="T13" fmla="*/ 237252 h 249"/>
              <a:gd name="T14" fmla="*/ 120982 w 220"/>
              <a:gd name="T15" fmla="*/ 251208 h 249"/>
              <a:gd name="T16" fmla="*/ 171998 w 220"/>
              <a:gd name="T17" fmla="*/ 237252 h 249"/>
              <a:gd name="T18" fmla="*/ 171998 w 220"/>
              <a:gd name="T19" fmla="*/ 167472 h 249"/>
              <a:gd name="T20" fmla="*/ 171998 w 220"/>
              <a:gd name="T21" fmla="*/ 97692 h 249"/>
              <a:gd name="T22" fmla="*/ 206981 w 220"/>
              <a:gd name="T23" fmla="*/ 97692 h 249"/>
              <a:gd name="T24" fmla="*/ 206981 w 220"/>
              <a:gd name="T25" fmla="*/ 27912 h 249"/>
              <a:gd name="T26" fmla="*/ 241964 w 220"/>
              <a:gd name="T27" fmla="*/ 27912 h 249"/>
              <a:gd name="T28" fmla="*/ 292980 w 220"/>
              <a:gd name="T29" fmla="*/ 27912 h 249"/>
              <a:gd name="T30" fmla="*/ 292980 w 220"/>
              <a:gd name="T31" fmla="*/ 13956 h 249"/>
              <a:gd name="T32" fmla="*/ 259455 w 220"/>
              <a:gd name="T33" fmla="*/ 13956 h 249"/>
              <a:gd name="T34" fmla="*/ 223015 w 220"/>
              <a:gd name="T35" fmla="*/ 27912 h 249"/>
              <a:gd name="T36" fmla="*/ 154507 w 220"/>
              <a:gd name="T37" fmla="*/ 13956 h 249"/>
              <a:gd name="T38" fmla="*/ 51016 w 220"/>
              <a:gd name="T39" fmla="*/ 13956 h 249"/>
              <a:gd name="T40" fmla="*/ 33525 w 220"/>
              <a:gd name="T41" fmla="*/ 0 h 249"/>
              <a:gd name="T42" fmla="*/ 0 w 220"/>
              <a:gd name="T43" fmla="*/ 0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0"/>
              <a:gd name="T67" fmla="*/ 0 h 249"/>
              <a:gd name="T68" fmla="*/ 220 w 220"/>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0" h="249">
                <a:moveTo>
                  <a:pt x="0" y="0"/>
                </a:moveTo>
                <a:lnTo>
                  <a:pt x="0" y="14"/>
                </a:lnTo>
                <a:lnTo>
                  <a:pt x="12" y="41"/>
                </a:lnTo>
                <a:lnTo>
                  <a:pt x="38" y="110"/>
                </a:lnTo>
                <a:lnTo>
                  <a:pt x="38" y="193"/>
                </a:lnTo>
                <a:lnTo>
                  <a:pt x="77" y="248"/>
                </a:lnTo>
                <a:lnTo>
                  <a:pt x="90" y="234"/>
                </a:lnTo>
                <a:lnTo>
                  <a:pt x="90" y="248"/>
                </a:lnTo>
                <a:lnTo>
                  <a:pt x="129" y="234"/>
                </a:lnTo>
                <a:lnTo>
                  <a:pt x="129" y="165"/>
                </a:lnTo>
                <a:lnTo>
                  <a:pt x="129" y="96"/>
                </a:lnTo>
                <a:lnTo>
                  <a:pt x="155" y="96"/>
                </a:lnTo>
                <a:lnTo>
                  <a:pt x="155" y="28"/>
                </a:lnTo>
                <a:lnTo>
                  <a:pt x="181" y="28"/>
                </a:lnTo>
                <a:lnTo>
                  <a:pt x="219" y="28"/>
                </a:lnTo>
                <a:lnTo>
                  <a:pt x="219" y="14"/>
                </a:lnTo>
                <a:lnTo>
                  <a:pt x="194" y="14"/>
                </a:lnTo>
                <a:lnTo>
                  <a:pt x="167" y="28"/>
                </a:lnTo>
                <a:lnTo>
                  <a:pt x="115" y="14"/>
                </a:lnTo>
                <a:lnTo>
                  <a:pt x="38" y="14"/>
                </a:lnTo>
                <a:lnTo>
                  <a:pt x="25" y="0"/>
                </a:lnTo>
                <a:lnTo>
                  <a:pt x="0" y="0"/>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2" name="Freeform 306"/>
          <p:cNvSpPr>
            <a:spLocks/>
          </p:cNvSpPr>
          <p:nvPr/>
        </p:nvSpPr>
        <p:spPr bwMode="auto">
          <a:xfrm>
            <a:off x="4510088" y="4437738"/>
            <a:ext cx="417512" cy="330200"/>
          </a:xfrm>
          <a:custGeom>
            <a:avLst/>
            <a:gdLst>
              <a:gd name="T0" fmla="*/ 0 w 285"/>
              <a:gd name="T1" fmla="*/ 138634 h 262"/>
              <a:gd name="T2" fmla="*/ 0 w 285"/>
              <a:gd name="T3" fmla="*/ 165100 h 262"/>
              <a:gd name="T4" fmla="*/ 35025 w 285"/>
              <a:gd name="T5" fmla="*/ 206690 h 262"/>
              <a:gd name="T6" fmla="*/ 17513 w 285"/>
              <a:gd name="T7" fmla="*/ 220553 h 262"/>
              <a:gd name="T8" fmla="*/ 17513 w 285"/>
              <a:gd name="T9" fmla="*/ 248280 h 262"/>
              <a:gd name="T10" fmla="*/ 51079 w 285"/>
              <a:gd name="T11" fmla="*/ 260883 h 262"/>
              <a:gd name="T12" fmla="*/ 121129 w 285"/>
              <a:gd name="T13" fmla="*/ 248280 h 262"/>
              <a:gd name="T14" fmla="*/ 138642 w 285"/>
              <a:gd name="T15" fmla="*/ 260883 h 262"/>
              <a:gd name="T16" fmla="*/ 156154 w 285"/>
              <a:gd name="T17" fmla="*/ 248280 h 262"/>
              <a:gd name="T18" fmla="*/ 173667 w 285"/>
              <a:gd name="T19" fmla="*/ 248280 h 262"/>
              <a:gd name="T20" fmla="*/ 189720 w 285"/>
              <a:gd name="T21" fmla="*/ 248280 h 262"/>
              <a:gd name="T22" fmla="*/ 224745 w 285"/>
              <a:gd name="T23" fmla="*/ 248280 h 262"/>
              <a:gd name="T24" fmla="*/ 293337 w 285"/>
              <a:gd name="T25" fmla="*/ 192827 h 262"/>
              <a:gd name="T26" fmla="*/ 326902 w 285"/>
              <a:gd name="T27" fmla="*/ 151237 h 262"/>
              <a:gd name="T28" fmla="*/ 361928 w 285"/>
              <a:gd name="T29" fmla="*/ 138634 h 262"/>
              <a:gd name="T30" fmla="*/ 380900 w 285"/>
              <a:gd name="T31" fmla="*/ 109647 h 262"/>
              <a:gd name="T32" fmla="*/ 380900 w 285"/>
              <a:gd name="T33" fmla="*/ 95783 h 262"/>
              <a:gd name="T34" fmla="*/ 361928 w 285"/>
              <a:gd name="T35" fmla="*/ 95783 h 262"/>
              <a:gd name="T36" fmla="*/ 344415 w 285"/>
              <a:gd name="T37" fmla="*/ 109647 h 262"/>
              <a:gd name="T38" fmla="*/ 326902 w 285"/>
              <a:gd name="T39" fmla="*/ 95783 h 262"/>
              <a:gd name="T40" fmla="*/ 326902 w 285"/>
              <a:gd name="T41" fmla="*/ 83180 h 262"/>
              <a:gd name="T42" fmla="*/ 344415 w 285"/>
              <a:gd name="T43" fmla="*/ 69317 h 262"/>
              <a:gd name="T44" fmla="*/ 344415 w 285"/>
              <a:gd name="T45" fmla="*/ 27727 h 262"/>
              <a:gd name="T46" fmla="*/ 361928 w 285"/>
              <a:gd name="T47" fmla="*/ 13863 h 262"/>
              <a:gd name="T48" fmla="*/ 310849 w 285"/>
              <a:gd name="T49" fmla="*/ 0 h 262"/>
              <a:gd name="T50" fmla="*/ 293337 w 285"/>
              <a:gd name="T51" fmla="*/ 0 h 262"/>
              <a:gd name="T52" fmla="*/ 240799 w 285"/>
              <a:gd name="T53" fmla="*/ 27727 h 262"/>
              <a:gd name="T54" fmla="*/ 240799 w 285"/>
              <a:gd name="T55" fmla="*/ 55453 h 262"/>
              <a:gd name="T56" fmla="*/ 189720 w 285"/>
              <a:gd name="T57" fmla="*/ 69317 h 262"/>
              <a:gd name="T58" fmla="*/ 138642 w 285"/>
              <a:gd name="T59" fmla="*/ 69317 h 262"/>
              <a:gd name="T60" fmla="*/ 86104 w 285"/>
              <a:gd name="T61" fmla="*/ 95783 h 262"/>
              <a:gd name="T62" fmla="*/ 86104 w 285"/>
              <a:gd name="T63" fmla="*/ 69317 h 262"/>
              <a:gd name="T64" fmla="*/ 68591 w 285"/>
              <a:gd name="T65" fmla="*/ 55453 h 262"/>
              <a:gd name="T66" fmla="*/ 68591 w 285"/>
              <a:gd name="T67" fmla="*/ 123510 h 262"/>
              <a:gd name="T68" fmla="*/ 17513 w 285"/>
              <a:gd name="T69" fmla="*/ 138634 h 262"/>
              <a:gd name="T70" fmla="*/ 17513 w 285"/>
              <a:gd name="T71" fmla="*/ 123510 h 262"/>
              <a:gd name="T72" fmla="*/ 0 w 285"/>
              <a:gd name="T73" fmla="*/ 138634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62"/>
              <a:gd name="T113" fmla="*/ 285 w 285"/>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62">
                <a:moveTo>
                  <a:pt x="0" y="138"/>
                </a:moveTo>
                <a:lnTo>
                  <a:pt x="0" y="165"/>
                </a:lnTo>
                <a:lnTo>
                  <a:pt x="26" y="206"/>
                </a:lnTo>
                <a:lnTo>
                  <a:pt x="13" y="220"/>
                </a:lnTo>
                <a:lnTo>
                  <a:pt x="13" y="248"/>
                </a:lnTo>
                <a:lnTo>
                  <a:pt x="38" y="261"/>
                </a:lnTo>
                <a:lnTo>
                  <a:pt x="90" y="248"/>
                </a:lnTo>
                <a:lnTo>
                  <a:pt x="103" y="261"/>
                </a:lnTo>
                <a:lnTo>
                  <a:pt x="116" y="248"/>
                </a:lnTo>
                <a:lnTo>
                  <a:pt x="129" y="248"/>
                </a:lnTo>
                <a:lnTo>
                  <a:pt x="141" y="248"/>
                </a:lnTo>
                <a:lnTo>
                  <a:pt x="167" y="248"/>
                </a:lnTo>
                <a:lnTo>
                  <a:pt x="219" y="193"/>
                </a:lnTo>
                <a:lnTo>
                  <a:pt x="244" y="151"/>
                </a:lnTo>
                <a:lnTo>
                  <a:pt x="270" y="138"/>
                </a:lnTo>
                <a:lnTo>
                  <a:pt x="284" y="110"/>
                </a:lnTo>
                <a:lnTo>
                  <a:pt x="284" y="96"/>
                </a:lnTo>
                <a:lnTo>
                  <a:pt x="270" y="96"/>
                </a:lnTo>
                <a:lnTo>
                  <a:pt x="257" y="110"/>
                </a:lnTo>
                <a:lnTo>
                  <a:pt x="244" y="96"/>
                </a:lnTo>
                <a:lnTo>
                  <a:pt x="244" y="83"/>
                </a:lnTo>
                <a:lnTo>
                  <a:pt x="257" y="69"/>
                </a:lnTo>
                <a:lnTo>
                  <a:pt x="257" y="28"/>
                </a:lnTo>
                <a:lnTo>
                  <a:pt x="270" y="14"/>
                </a:lnTo>
                <a:lnTo>
                  <a:pt x="232" y="0"/>
                </a:lnTo>
                <a:lnTo>
                  <a:pt x="219" y="0"/>
                </a:lnTo>
                <a:lnTo>
                  <a:pt x="180" y="28"/>
                </a:lnTo>
                <a:lnTo>
                  <a:pt x="180" y="55"/>
                </a:lnTo>
                <a:lnTo>
                  <a:pt x="141" y="69"/>
                </a:lnTo>
                <a:lnTo>
                  <a:pt x="103" y="69"/>
                </a:lnTo>
                <a:lnTo>
                  <a:pt x="64" y="96"/>
                </a:lnTo>
                <a:lnTo>
                  <a:pt x="64" y="69"/>
                </a:lnTo>
                <a:lnTo>
                  <a:pt x="51" y="55"/>
                </a:lnTo>
                <a:lnTo>
                  <a:pt x="51" y="124"/>
                </a:lnTo>
                <a:lnTo>
                  <a:pt x="13" y="138"/>
                </a:lnTo>
                <a:lnTo>
                  <a:pt x="13" y="124"/>
                </a:lnTo>
                <a:lnTo>
                  <a:pt x="0" y="138"/>
                </a:lnTo>
              </a:path>
            </a:pathLst>
          </a:custGeom>
          <a:solidFill>
            <a:schemeClr val="tx2">
              <a:lumMod val="50000"/>
            </a:schemeClr>
          </a:solid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3" name="Freeform 307" descr="Light downward diagonal"/>
          <p:cNvSpPr>
            <a:spLocks/>
          </p:cNvSpPr>
          <p:nvPr/>
        </p:nvSpPr>
        <p:spPr bwMode="auto">
          <a:xfrm>
            <a:off x="4865688" y="4525051"/>
            <a:ext cx="41275" cy="52387"/>
          </a:xfrm>
          <a:custGeom>
            <a:avLst/>
            <a:gdLst>
              <a:gd name="T0" fmla="*/ 39801 w 28"/>
              <a:gd name="T1" fmla="*/ 26194 h 42"/>
              <a:gd name="T2" fmla="*/ 19901 w 28"/>
              <a:gd name="T3" fmla="*/ 0 h 42"/>
              <a:gd name="T4" fmla="*/ 0 w 28"/>
              <a:gd name="T5" fmla="*/ 13721 h 42"/>
              <a:gd name="T6" fmla="*/ 0 w 28"/>
              <a:gd name="T7" fmla="*/ 26194 h 42"/>
              <a:gd name="T8" fmla="*/ 19901 w 28"/>
              <a:gd name="T9" fmla="*/ 39915 h 42"/>
              <a:gd name="T10" fmla="*/ 39801 w 28"/>
              <a:gd name="T11" fmla="*/ 26194 h 42"/>
              <a:gd name="T12" fmla="*/ 0 60000 65536"/>
              <a:gd name="T13" fmla="*/ 0 60000 65536"/>
              <a:gd name="T14" fmla="*/ 0 60000 65536"/>
              <a:gd name="T15" fmla="*/ 0 60000 65536"/>
              <a:gd name="T16" fmla="*/ 0 60000 65536"/>
              <a:gd name="T17" fmla="*/ 0 60000 65536"/>
              <a:gd name="T18" fmla="*/ 0 w 28"/>
              <a:gd name="T19" fmla="*/ 0 h 42"/>
              <a:gd name="T20" fmla="*/ 28 w 2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8" h="42">
                <a:moveTo>
                  <a:pt x="27" y="27"/>
                </a:moveTo>
                <a:lnTo>
                  <a:pt x="13" y="0"/>
                </a:lnTo>
                <a:lnTo>
                  <a:pt x="0" y="14"/>
                </a:lnTo>
                <a:lnTo>
                  <a:pt x="0" y="27"/>
                </a:lnTo>
                <a:lnTo>
                  <a:pt x="13" y="41"/>
                </a:lnTo>
                <a:lnTo>
                  <a:pt x="27" y="27"/>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4" name="Freeform 308" descr="Light downward diagonal"/>
          <p:cNvSpPr>
            <a:spLocks/>
          </p:cNvSpPr>
          <p:nvPr/>
        </p:nvSpPr>
        <p:spPr bwMode="auto">
          <a:xfrm>
            <a:off x="4591050" y="4334551"/>
            <a:ext cx="242888" cy="223837"/>
          </a:xfrm>
          <a:custGeom>
            <a:avLst/>
            <a:gdLst>
              <a:gd name="T0" fmla="*/ 221072 w 167"/>
              <a:gd name="T1" fmla="*/ 82200 h 177"/>
              <a:gd name="T2" fmla="*/ 186166 w 167"/>
              <a:gd name="T3" fmla="*/ 54379 h 177"/>
              <a:gd name="T4" fmla="*/ 186166 w 167"/>
              <a:gd name="T5" fmla="*/ 41733 h 177"/>
              <a:gd name="T6" fmla="*/ 170167 w 167"/>
              <a:gd name="T7" fmla="*/ 41733 h 177"/>
              <a:gd name="T8" fmla="*/ 152714 w 167"/>
              <a:gd name="T9" fmla="*/ 27822 h 177"/>
              <a:gd name="T10" fmla="*/ 119262 w 167"/>
              <a:gd name="T11" fmla="*/ 0 h 177"/>
              <a:gd name="T12" fmla="*/ 68358 w 167"/>
              <a:gd name="T13" fmla="*/ 0 h 177"/>
              <a:gd name="T14" fmla="*/ 34906 w 167"/>
              <a:gd name="T15" fmla="*/ 0 h 177"/>
              <a:gd name="T16" fmla="*/ 34906 w 167"/>
              <a:gd name="T17" fmla="*/ 67025 h 177"/>
              <a:gd name="T18" fmla="*/ 0 w 167"/>
              <a:gd name="T19" fmla="*/ 67025 h 177"/>
              <a:gd name="T20" fmla="*/ 0 w 167"/>
              <a:gd name="T21" fmla="*/ 136579 h 177"/>
              <a:gd name="T22" fmla="*/ 17453 w 167"/>
              <a:gd name="T23" fmla="*/ 150490 h 177"/>
              <a:gd name="T24" fmla="*/ 17453 w 167"/>
              <a:gd name="T25" fmla="*/ 177047 h 177"/>
              <a:gd name="T26" fmla="*/ 68358 w 167"/>
              <a:gd name="T27" fmla="*/ 150490 h 177"/>
              <a:gd name="T28" fmla="*/ 119262 w 167"/>
              <a:gd name="T29" fmla="*/ 150490 h 177"/>
              <a:gd name="T30" fmla="*/ 170167 w 167"/>
              <a:gd name="T31" fmla="*/ 136579 h 177"/>
              <a:gd name="T32" fmla="*/ 170167 w 167"/>
              <a:gd name="T33" fmla="*/ 110022 h 177"/>
              <a:gd name="T34" fmla="*/ 221072 w 167"/>
              <a:gd name="T35" fmla="*/ 82200 h 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77"/>
              <a:gd name="T56" fmla="*/ 167 w 167"/>
              <a:gd name="T57" fmla="*/ 177 h 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77">
                <a:moveTo>
                  <a:pt x="166" y="81"/>
                </a:moveTo>
                <a:lnTo>
                  <a:pt x="140" y="54"/>
                </a:lnTo>
                <a:lnTo>
                  <a:pt x="140" y="41"/>
                </a:lnTo>
                <a:lnTo>
                  <a:pt x="128" y="41"/>
                </a:lnTo>
                <a:lnTo>
                  <a:pt x="115" y="27"/>
                </a:lnTo>
                <a:lnTo>
                  <a:pt x="89" y="0"/>
                </a:lnTo>
                <a:lnTo>
                  <a:pt x="51" y="0"/>
                </a:lnTo>
                <a:lnTo>
                  <a:pt x="26" y="0"/>
                </a:lnTo>
                <a:lnTo>
                  <a:pt x="26" y="67"/>
                </a:lnTo>
                <a:lnTo>
                  <a:pt x="0" y="67"/>
                </a:lnTo>
                <a:lnTo>
                  <a:pt x="0" y="135"/>
                </a:lnTo>
                <a:lnTo>
                  <a:pt x="13" y="149"/>
                </a:lnTo>
                <a:lnTo>
                  <a:pt x="13" y="176"/>
                </a:lnTo>
                <a:lnTo>
                  <a:pt x="51" y="149"/>
                </a:lnTo>
                <a:lnTo>
                  <a:pt x="89" y="149"/>
                </a:lnTo>
                <a:lnTo>
                  <a:pt x="128" y="135"/>
                </a:lnTo>
                <a:lnTo>
                  <a:pt x="128" y="109"/>
                </a:lnTo>
                <a:lnTo>
                  <a:pt x="166" y="81"/>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5" name="Oval 309" descr="Light downward diagonal"/>
          <p:cNvSpPr>
            <a:spLocks noChangeArrowheads="1"/>
          </p:cNvSpPr>
          <p:nvPr/>
        </p:nvSpPr>
        <p:spPr bwMode="auto">
          <a:xfrm>
            <a:off x="5443538" y="4318676"/>
            <a:ext cx="22225" cy="20637"/>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86" name="Oval 310" descr="Light downward diagonal"/>
          <p:cNvSpPr>
            <a:spLocks noChangeArrowheads="1"/>
          </p:cNvSpPr>
          <p:nvPr/>
        </p:nvSpPr>
        <p:spPr bwMode="auto">
          <a:xfrm>
            <a:off x="5410200" y="4369476"/>
            <a:ext cx="22225" cy="20637"/>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87" name="Oval 311" descr="Light downward diagonal"/>
          <p:cNvSpPr>
            <a:spLocks noChangeArrowheads="1"/>
          </p:cNvSpPr>
          <p:nvPr/>
        </p:nvSpPr>
        <p:spPr bwMode="auto">
          <a:xfrm>
            <a:off x="5430838" y="3969426"/>
            <a:ext cx="17462" cy="1905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388" name="Freeform 312"/>
          <p:cNvSpPr>
            <a:spLocks/>
          </p:cNvSpPr>
          <p:nvPr/>
        </p:nvSpPr>
        <p:spPr bwMode="auto">
          <a:xfrm>
            <a:off x="5389563" y="3182026"/>
            <a:ext cx="25400" cy="53975"/>
          </a:xfrm>
          <a:custGeom>
            <a:avLst/>
            <a:gdLst>
              <a:gd name="T0" fmla="*/ 0 w 18"/>
              <a:gd name="T1" fmla="*/ 41423 h 43"/>
              <a:gd name="T2" fmla="*/ 23989 w 18"/>
              <a:gd name="T3" fmla="*/ 41423 h 43"/>
              <a:gd name="T4" fmla="*/ 23989 w 18"/>
              <a:gd name="T5" fmla="*/ 28870 h 43"/>
              <a:gd name="T6" fmla="*/ 23989 w 18"/>
              <a:gd name="T7" fmla="*/ 0 h 43"/>
              <a:gd name="T8" fmla="*/ 0 w 18"/>
              <a:gd name="T9" fmla="*/ 13808 h 43"/>
              <a:gd name="T10" fmla="*/ 0 w 18"/>
              <a:gd name="T11" fmla="*/ 41423 h 43"/>
              <a:gd name="T12" fmla="*/ 0 60000 65536"/>
              <a:gd name="T13" fmla="*/ 0 60000 65536"/>
              <a:gd name="T14" fmla="*/ 0 60000 65536"/>
              <a:gd name="T15" fmla="*/ 0 60000 65536"/>
              <a:gd name="T16" fmla="*/ 0 60000 65536"/>
              <a:gd name="T17" fmla="*/ 0 60000 65536"/>
              <a:gd name="T18" fmla="*/ 0 w 18"/>
              <a:gd name="T19" fmla="*/ 0 h 43"/>
              <a:gd name="T20" fmla="*/ 18 w 1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8" h="43">
                <a:moveTo>
                  <a:pt x="0" y="42"/>
                </a:moveTo>
                <a:lnTo>
                  <a:pt x="17" y="42"/>
                </a:lnTo>
                <a:lnTo>
                  <a:pt x="17" y="29"/>
                </a:lnTo>
                <a:lnTo>
                  <a:pt x="17" y="0"/>
                </a:lnTo>
                <a:lnTo>
                  <a:pt x="0" y="14"/>
                </a:lnTo>
                <a:lnTo>
                  <a:pt x="0" y="42"/>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89" name="Line 313"/>
          <p:cNvSpPr>
            <a:spLocks noChangeShapeType="1"/>
          </p:cNvSpPr>
          <p:nvPr/>
        </p:nvSpPr>
        <p:spPr bwMode="auto">
          <a:xfrm>
            <a:off x="5427663" y="3270926"/>
            <a:ext cx="20637" cy="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90" name="Line 314"/>
          <p:cNvSpPr>
            <a:spLocks noChangeShapeType="1"/>
          </p:cNvSpPr>
          <p:nvPr/>
        </p:nvSpPr>
        <p:spPr bwMode="auto">
          <a:xfrm flipV="1">
            <a:off x="5427663" y="3251876"/>
            <a:ext cx="0" cy="19050"/>
          </a:xfrm>
          <a:prstGeom prst="lin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91" name="Freeform 315"/>
          <p:cNvSpPr>
            <a:spLocks/>
          </p:cNvSpPr>
          <p:nvPr/>
        </p:nvSpPr>
        <p:spPr bwMode="auto">
          <a:xfrm>
            <a:off x="5427663" y="3182026"/>
            <a:ext cx="112712" cy="88900"/>
          </a:xfrm>
          <a:custGeom>
            <a:avLst/>
            <a:gdLst>
              <a:gd name="T0" fmla="*/ 0 w 79"/>
              <a:gd name="T1" fmla="*/ 55880 h 70"/>
              <a:gd name="T2" fmla="*/ 0 w 79"/>
              <a:gd name="T3" fmla="*/ 69850 h 70"/>
              <a:gd name="T4" fmla="*/ 68001 w 79"/>
              <a:gd name="T5" fmla="*/ 69850 h 70"/>
              <a:gd name="T6" fmla="*/ 102725 w 79"/>
              <a:gd name="T7" fmla="*/ 27940 h 70"/>
              <a:gd name="T8" fmla="*/ 102725 w 79"/>
              <a:gd name="T9" fmla="*/ 13970 h 70"/>
              <a:gd name="T10" fmla="*/ 102725 w 79"/>
              <a:gd name="T11" fmla="*/ 0 h 70"/>
              <a:gd name="T12" fmla="*/ 86810 w 79"/>
              <a:gd name="T13" fmla="*/ 0 h 70"/>
              <a:gd name="T14" fmla="*/ 52086 w 79"/>
              <a:gd name="T15" fmla="*/ 41910 h 70"/>
              <a:gd name="T16" fmla="*/ 17362 w 79"/>
              <a:gd name="T17" fmla="*/ 41910 h 70"/>
              <a:gd name="T18" fmla="*/ 0 w 79"/>
              <a:gd name="T19" fmla="*/ 5588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0"/>
              <a:gd name="T32" fmla="*/ 79 w 79"/>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0">
                <a:moveTo>
                  <a:pt x="0" y="55"/>
                </a:moveTo>
                <a:lnTo>
                  <a:pt x="0" y="69"/>
                </a:lnTo>
                <a:lnTo>
                  <a:pt x="52" y="69"/>
                </a:lnTo>
                <a:lnTo>
                  <a:pt x="78" y="28"/>
                </a:lnTo>
                <a:lnTo>
                  <a:pt x="78" y="14"/>
                </a:lnTo>
                <a:lnTo>
                  <a:pt x="78" y="0"/>
                </a:lnTo>
                <a:lnTo>
                  <a:pt x="66" y="0"/>
                </a:lnTo>
                <a:lnTo>
                  <a:pt x="39" y="41"/>
                </a:lnTo>
                <a:lnTo>
                  <a:pt x="13" y="41"/>
                </a:lnTo>
                <a:lnTo>
                  <a:pt x="0" y="5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392" name="Freeform 316"/>
          <p:cNvSpPr>
            <a:spLocks/>
          </p:cNvSpPr>
          <p:nvPr/>
        </p:nvSpPr>
        <p:spPr bwMode="auto">
          <a:xfrm>
            <a:off x="5522913" y="3164563"/>
            <a:ext cx="22225" cy="22225"/>
          </a:xfrm>
          <a:custGeom>
            <a:avLst/>
            <a:gdLst>
              <a:gd name="T0" fmla="*/ 0 w 17"/>
              <a:gd name="T1" fmla="*/ 16996 h 17"/>
              <a:gd name="T2" fmla="*/ 19611 w 17"/>
              <a:gd name="T3" fmla="*/ 16996 h 17"/>
              <a:gd name="T4" fmla="*/ 19611 w 17"/>
              <a:gd name="T5" fmla="*/ 0 h 17"/>
              <a:gd name="T6" fmla="*/ 0 w 17"/>
              <a:gd name="T7" fmla="*/ 1699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3" name="Freeform 317" descr="Light downward diagonal"/>
          <p:cNvSpPr>
            <a:spLocks/>
          </p:cNvSpPr>
          <p:nvPr/>
        </p:nvSpPr>
        <p:spPr bwMode="auto">
          <a:xfrm>
            <a:off x="4325938" y="3828138"/>
            <a:ext cx="133350" cy="141288"/>
          </a:xfrm>
          <a:custGeom>
            <a:avLst/>
            <a:gdLst>
              <a:gd name="T0" fmla="*/ 51858 w 90"/>
              <a:gd name="T1" fmla="*/ 112012 h 111"/>
              <a:gd name="T2" fmla="*/ 71120 w 90"/>
              <a:gd name="T3" fmla="*/ 98011 h 111"/>
              <a:gd name="T4" fmla="*/ 71120 w 90"/>
              <a:gd name="T5" fmla="*/ 70008 h 111"/>
              <a:gd name="T6" fmla="*/ 122978 w 90"/>
              <a:gd name="T7" fmla="*/ 70008 h 111"/>
              <a:gd name="T8" fmla="*/ 122978 w 90"/>
              <a:gd name="T9" fmla="*/ 42005 h 111"/>
              <a:gd name="T10" fmla="*/ 122978 w 90"/>
              <a:gd name="T11" fmla="*/ 14002 h 111"/>
              <a:gd name="T12" fmla="*/ 105198 w 90"/>
              <a:gd name="T13" fmla="*/ 0 h 111"/>
              <a:gd name="T14" fmla="*/ 71120 w 90"/>
              <a:gd name="T15" fmla="*/ 0 h 111"/>
              <a:gd name="T16" fmla="*/ 51858 w 90"/>
              <a:gd name="T17" fmla="*/ 14002 h 111"/>
              <a:gd name="T18" fmla="*/ 16298 w 90"/>
              <a:gd name="T19" fmla="*/ 14002 h 111"/>
              <a:gd name="T20" fmla="*/ 0 w 90"/>
              <a:gd name="T21" fmla="*/ 56006 h 111"/>
              <a:gd name="T22" fmla="*/ 51858 w 90"/>
              <a:gd name="T23" fmla="*/ 112012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11"/>
              <a:gd name="T38" fmla="*/ 90 w 90"/>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11">
                <a:moveTo>
                  <a:pt x="38" y="110"/>
                </a:moveTo>
                <a:lnTo>
                  <a:pt x="51" y="96"/>
                </a:lnTo>
                <a:lnTo>
                  <a:pt x="51" y="69"/>
                </a:lnTo>
                <a:lnTo>
                  <a:pt x="89" y="69"/>
                </a:lnTo>
                <a:lnTo>
                  <a:pt x="89" y="41"/>
                </a:lnTo>
                <a:lnTo>
                  <a:pt x="89" y="14"/>
                </a:lnTo>
                <a:lnTo>
                  <a:pt x="76" y="0"/>
                </a:lnTo>
                <a:lnTo>
                  <a:pt x="51" y="0"/>
                </a:lnTo>
                <a:lnTo>
                  <a:pt x="38" y="14"/>
                </a:lnTo>
                <a:lnTo>
                  <a:pt x="12" y="14"/>
                </a:lnTo>
                <a:lnTo>
                  <a:pt x="0" y="55"/>
                </a:lnTo>
                <a:lnTo>
                  <a:pt x="38" y="110"/>
                </a:lnTo>
              </a:path>
            </a:pathLst>
          </a:cu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4" name="Freeform 318" descr="Light downward diagonal"/>
          <p:cNvSpPr>
            <a:spLocks/>
          </p:cNvSpPr>
          <p:nvPr/>
        </p:nvSpPr>
        <p:spPr bwMode="auto">
          <a:xfrm>
            <a:off x="4438650" y="3288388"/>
            <a:ext cx="280988" cy="401638"/>
          </a:xfrm>
          <a:custGeom>
            <a:avLst/>
            <a:gdLst>
              <a:gd name="T0" fmla="*/ 254917 w 194"/>
              <a:gd name="T1" fmla="*/ 68634 h 316"/>
              <a:gd name="T2" fmla="*/ 50694 w 194"/>
              <a:gd name="T3" fmla="*/ 0 h 316"/>
              <a:gd name="T4" fmla="*/ 17381 w 194"/>
              <a:gd name="T5" fmla="*/ 12710 h 316"/>
              <a:gd name="T6" fmla="*/ 17381 w 194"/>
              <a:gd name="T7" fmla="*/ 41943 h 316"/>
              <a:gd name="T8" fmla="*/ 34761 w 194"/>
              <a:gd name="T9" fmla="*/ 68634 h 316"/>
              <a:gd name="T10" fmla="*/ 34761 w 194"/>
              <a:gd name="T11" fmla="*/ 138540 h 316"/>
              <a:gd name="T12" fmla="*/ 17381 w 194"/>
              <a:gd name="T13" fmla="*/ 167773 h 316"/>
              <a:gd name="T14" fmla="*/ 17381 w 194"/>
              <a:gd name="T15" fmla="*/ 180483 h 316"/>
              <a:gd name="T16" fmla="*/ 0 w 194"/>
              <a:gd name="T17" fmla="*/ 194464 h 316"/>
              <a:gd name="T18" fmla="*/ 17381 w 194"/>
              <a:gd name="T19" fmla="*/ 208445 h 316"/>
              <a:gd name="T20" fmla="*/ 34761 w 194"/>
              <a:gd name="T21" fmla="*/ 208445 h 316"/>
              <a:gd name="T22" fmla="*/ 34761 w 194"/>
              <a:gd name="T23" fmla="*/ 278350 h 316"/>
              <a:gd name="T24" fmla="*/ 17381 w 194"/>
              <a:gd name="T25" fmla="*/ 278350 h 316"/>
              <a:gd name="T26" fmla="*/ 50694 w 194"/>
              <a:gd name="T27" fmla="*/ 320294 h 316"/>
              <a:gd name="T28" fmla="*/ 172359 w 194"/>
              <a:gd name="T29" fmla="*/ 278350 h 316"/>
              <a:gd name="T30" fmla="*/ 186843 w 194"/>
              <a:gd name="T31" fmla="*/ 250388 h 316"/>
              <a:gd name="T32" fmla="*/ 221604 w 194"/>
              <a:gd name="T33" fmla="*/ 250388 h 316"/>
              <a:gd name="T34" fmla="*/ 186843 w 194"/>
              <a:gd name="T35" fmla="*/ 222426 h 316"/>
              <a:gd name="T36" fmla="*/ 204223 w 194"/>
              <a:gd name="T37" fmla="*/ 194464 h 316"/>
              <a:gd name="T38" fmla="*/ 221604 w 194"/>
              <a:gd name="T39" fmla="*/ 167773 h 316"/>
              <a:gd name="T40" fmla="*/ 204223 w 194"/>
              <a:gd name="T41" fmla="*/ 152521 h 316"/>
              <a:gd name="T42" fmla="*/ 254917 w 194"/>
              <a:gd name="T43" fmla="*/ 152521 h 316"/>
              <a:gd name="T44" fmla="*/ 254917 w 194"/>
              <a:gd name="T45" fmla="*/ 68634 h 3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316"/>
              <a:gd name="T71" fmla="*/ 194 w 194"/>
              <a:gd name="T72" fmla="*/ 316 h 3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316">
                <a:moveTo>
                  <a:pt x="193" y="68"/>
                </a:moveTo>
                <a:lnTo>
                  <a:pt x="38" y="0"/>
                </a:lnTo>
                <a:lnTo>
                  <a:pt x="13" y="13"/>
                </a:lnTo>
                <a:lnTo>
                  <a:pt x="13" y="41"/>
                </a:lnTo>
                <a:lnTo>
                  <a:pt x="26" y="68"/>
                </a:lnTo>
                <a:lnTo>
                  <a:pt x="26" y="136"/>
                </a:lnTo>
                <a:lnTo>
                  <a:pt x="13" y="165"/>
                </a:lnTo>
                <a:lnTo>
                  <a:pt x="13" y="177"/>
                </a:lnTo>
                <a:lnTo>
                  <a:pt x="0" y="191"/>
                </a:lnTo>
                <a:lnTo>
                  <a:pt x="13" y="205"/>
                </a:lnTo>
                <a:lnTo>
                  <a:pt x="26" y="205"/>
                </a:lnTo>
                <a:lnTo>
                  <a:pt x="26" y="274"/>
                </a:lnTo>
                <a:lnTo>
                  <a:pt x="13" y="274"/>
                </a:lnTo>
                <a:lnTo>
                  <a:pt x="38" y="315"/>
                </a:lnTo>
                <a:lnTo>
                  <a:pt x="130" y="274"/>
                </a:lnTo>
                <a:lnTo>
                  <a:pt x="141" y="246"/>
                </a:lnTo>
                <a:lnTo>
                  <a:pt x="168" y="246"/>
                </a:lnTo>
                <a:lnTo>
                  <a:pt x="141" y="219"/>
                </a:lnTo>
                <a:lnTo>
                  <a:pt x="155" y="191"/>
                </a:lnTo>
                <a:lnTo>
                  <a:pt x="168" y="165"/>
                </a:lnTo>
                <a:lnTo>
                  <a:pt x="155" y="150"/>
                </a:lnTo>
                <a:lnTo>
                  <a:pt x="193" y="150"/>
                </a:lnTo>
                <a:lnTo>
                  <a:pt x="193" y="68"/>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5" name="Freeform 319" descr="Light downward diagonal"/>
          <p:cNvSpPr>
            <a:spLocks/>
          </p:cNvSpPr>
          <p:nvPr/>
        </p:nvSpPr>
        <p:spPr bwMode="auto">
          <a:xfrm>
            <a:off x="4160838" y="3531276"/>
            <a:ext cx="298450" cy="244475"/>
          </a:xfrm>
          <a:custGeom>
            <a:avLst/>
            <a:gdLst>
              <a:gd name="T0" fmla="*/ 136186 w 206"/>
              <a:gd name="T1" fmla="*/ 179873 h 193"/>
              <a:gd name="T2" fmla="*/ 153571 w 206"/>
              <a:gd name="T3" fmla="*/ 165939 h 193"/>
              <a:gd name="T4" fmla="*/ 186893 w 206"/>
              <a:gd name="T5" fmla="*/ 138071 h 193"/>
              <a:gd name="T6" fmla="*/ 204279 w 206"/>
              <a:gd name="T7" fmla="*/ 138071 h 193"/>
              <a:gd name="T8" fmla="*/ 236152 w 206"/>
              <a:gd name="T9" fmla="*/ 83603 h 193"/>
              <a:gd name="T10" fmla="*/ 270923 w 206"/>
              <a:gd name="T11" fmla="*/ 41801 h 193"/>
              <a:gd name="T12" fmla="*/ 270923 w 206"/>
              <a:gd name="T13" fmla="*/ 13934 h 193"/>
              <a:gd name="T14" fmla="*/ 253538 w 206"/>
              <a:gd name="T15" fmla="*/ 0 h 193"/>
              <a:gd name="T16" fmla="*/ 186893 w 206"/>
              <a:gd name="T17" fmla="*/ 0 h 193"/>
              <a:gd name="T18" fmla="*/ 136186 w 206"/>
              <a:gd name="T19" fmla="*/ 13934 h 193"/>
              <a:gd name="T20" fmla="*/ 33322 w 206"/>
              <a:gd name="T21" fmla="*/ 0 h 193"/>
              <a:gd name="T22" fmla="*/ 17385 w 206"/>
              <a:gd name="T23" fmla="*/ 27868 h 193"/>
              <a:gd name="T24" fmla="*/ 33322 w 206"/>
              <a:gd name="T25" fmla="*/ 69669 h 193"/>
              <a:gd name="T26" fmla="*/ 0 w 206"/>
              <a:gd name="T27" fmla="*/ 96270 h 193"/>
              <a:gd name="T28" fmla="*/ 17385 w 206"/>
              <a:gd name="T29" fmla="*/ 138071 h 193"/>
              <a:gd name="T30" fmla="*/ 50708 w 206"/>
              <a:gd name="T31" fmla="*/ 152005 h 193"/>
              <a:gd name="T32" fmla="*/ 68093 w 206"/>
              <a:gd name="T33" fmla="*/ 179873 h 193"/>
              <a:gd name="T34" fmla="*/ 99966 w 206"/>
              <a:gd name="T35" fmla="*/ 193807 h 193"/>
              <a:gd name="T36" fmla="*/ 136186 w 206"/>
              <a:gd name="T37" fmla="*/ 179873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193"/>
              <a:gd name="T59" fmla="*/ 206 w 206"/>
              <a:gd name="T60" fmla="*/ 193 h 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193">
                <a:moveTo>
                  <a:pt x="103" y="178"/>
                </a:moveTo>
                <a:lnTo>
                  <a:pt x="116" y="164"/>
                </a:lnTo>
                <a:lnTo>
                  <a:pt x="141" y="137"/>
                </a:lnTo>
                <a:lnTo>
                  <a:pt x="154" y="137"/>
                </a:lnTo>
                <a:lnTo>
                  <a:pt x="179" y="83"/>
                </a:lnTo>
                <a:lnTo>
                  <a:pt x="205" y="41"/>
                </a:lnTo>
                <a:lnTo>
                  <a:pt x="205" y="14"/>
                </a:lnTo>
                <a:lnTo>
                  <a:pt x="192" y="0"/>
                </a:lnTo>
                <a:lnTo>
                  <a:pt x="141" y="0"/>
                </a:lnTo>
                <a:lnTo>
                  <a:pt x="103" y="14"/>
                </a:lnTo>
                <a:lnTo>
                  <a:pt x="25" y="0"/>
                </a:lnTo>
                <a:lnTo>
                  <a:pt x="13" y="28"/>
                </a:lnTo>
                <a:lnTo>
                  <a:pt x="25" y="69"/>
                </a:lnTo>
                <a:lnTo>
                  <a:pt x="0" y="95"/>
                </a:lnTo>
                <a:lnTo>
                  <a:pt x="13" y="137"/>
                </a:lnTo>
                <a:lnTo>
                  <a:pt x="38" y="150"/>
                </a:lnTo>
                <a:lnTo>
                  <a:pt x="51" y="178"/>
                </a:lnTo>
                <a:lnTo>
                  <a:pt x="76" y="192"/>
                </a:lnTo>
                <a:lnTo>
                  <a:pt x="103" y="178"/>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6" name="Freeform 320" descr="Light downward diagonal"/>
          <p:cNvSpPr>
            <a:spLocks/>
          </p:cNvSpPr>
          <p:nvPr/>
        </p:nvSpPr>
        <p:spPr bwMode="auto">
          <a:xfrm>
            <a:off x="4105275" y="3601126"/>
            <a:ext cx="52388" cy="122237"/>
          </a:xfrm>
          <a:custGeom>
            <a:avLst/>
            <a:gdLst>
              <a:gd name="T0" fmla="*/ 45309 w 37"/>
              <a:gd name="T1" fmla="*/ 83172 h 97"/>
              <a:gd name="T2" fmla="*/ 21238 w 37"/>
              <a:gd name="T3" fmla="*/ 0 h 97"/>
              <a:gd name="T4" fmla="*/ 0 w 37"/>
              <a:gd name="T5" fmla="*/ 0 h 97"/>
              <a:gd name="T6" fmla="*/ 21238 w 37"/>
              <a:gd name="T7" fmla="*/ 95774 h 97"/>
              <a:gd name="T8" fmla="*/ 45309 w 37"/>
              <a:gd name="T9" fmla="*/ 83172 h 97"/>
              <a:gd name="T10" fmla="*/ 0 60000 65536"/>
              <a:gd name="T11" fmla="*/ 0 60000 65536"/>
              <a:gd name="T12" fmla="*/ 0 60000 65536"/>
              <a:gd name="T13" fmla="*/ 0 60000 65536"/>
              <a:gd name="T14" fmla="*/ 0 60000 65536"/>
              <a:gd name="T15" fmla="*/ 0 w 37"/>
              <a:gd name="T16" fmla="*/ 0 h 97"/>
              <a:gd name="T17" fmla="*/ 37 w 37"/>
              <a:gd name="T18" fmla="*/ 97 h 97"/>
            </a:gdLst>
            <a:ahLst/>
            <a:cxnLst>
              <a:cxn ang="T10">
                <a:pos x="T0" y="T1"/>
              </a:cxn>
              <a:cxn ang="T11">
                <a:pos x="T2" y="T3"/>
              </a:cxn>
              <a:cxn ang="T12">
                <a:pos x="T4" y="T5"/>
              </a:cxn>
              <a:cxn ang="T13">
                <a:pos x="T6" y="T7"/>
              </a:cxn>
              <a:cxn ang="T14">
                <a:pos x="T8" y="T9"/>
              </a:cxn>
            </a:cxnLst>
            <a:rect l="T15" t="T16" r="T17" b="T18"/>
            <a:pathLst>
              <a:path w="37" h="97">
                <a:moveTo>
                  <a:pt x="36" y="83"/>
                </a:moveTo>
                <a:lnTo>
                  <a:pt x="17" y="0"/>
                </a:lnTo>
                <a:lnTo>
                  <a:pt x="0" y="0"/>
                </a:lnTo>
                <a:lnTo>
                  <a:pt x="17" y="96"/>
                </a:lnTo>
                <a:lnTo>
                  <a:pt x="36" y="83"/>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7" name="Freeform 321" descr="Light downward diagonal"/>
          <p:cNvSpPr>
            <a:spLocks/>
          </p:cNvSpPr>
          <p:nvPr/>
        </p:nvSpPr>
        <p:spPr bwMode="auto">
          <a:xfrm>
            <a:off x="3806825" y="3653513"/>
            <a:ext cx="95250" cy="95250"/>
          </a:xfrm>
          <a:custGeom>
            <a:avLst/>
            <a:gdLst>
              <a:gd name="T0" fmla="*/ 85148 w 66"/>
              <a:gd name="T1" fmla="*/ 74930 h 75"/>
              <a:gd name="T2" fmla="*/ 85148 w 66"/>
              <a:gd name="T3" fmla="*/ 58420 h 75"/>
              <a:gd name="T4" fmla="*/ 21648 w 66"/>
              <a:gd name="T5" fmla="*/ 0 h 75"/>
              <a:gd name="T6" fmla="*/ 18761 w 66"/>
              <a:gd name="T7" fmla="*/ 13970 h 75"/>
              <a:gd name="T8" fmla="*/ 15875 w 66"/>
              <a:gd name="T9" fmla="*/ 19050 h 75"/>
              <a:gd name="T10" fmla="*/ 12989 w 66"/>
              <a:gd name="T11" fmla="*/ 24130 h 75"/>
              <a:gd name="T12" fmla="*/ 15875 w 66"/>
              <a:gd name="T13" fmla="*/ 27940 h 75"/>
              <a:gd name="T14" fmla="*/ 0 w 66"/>
              <a:gd name="T15" fmla="*/ 50800 h 75"/>
              <a:gd name="T16" fmla="*/ 67830 w 66"/>
              <a:gd name="T17" fmla="*/ 74930 h 75"/>
              <a:gd name="T18" fmla="*/ 85148 w 66"/>
              <a:gd name="T19" fmla="*/ 7493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5"/>
              <a:gd name="T32" fmla="*/ 66 w 6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5">
                <a:moveTo>
                  <a:pt x="65" y="74"/>
                </a:moveTo>
                <a:lnTo>
                  <a:pt x="65" y="58"/>
                </a:lnTo>
                <a:lnTo>
                  <a:pt x="16" y="0"/>
                </a:lnTo>
                <a:lnTo>
                  <a:pt x="14" y="14"/>
                </a:lnTo>
                <a:lnTo>
                  <a:pt x="12" y="19"/>
                </a:lnTo>
                <a:lnTo>
                  <a:pt x="10" y="24"/>
                </a:lnTo>
                <a:lnTo>
                  <a:pt x="12" y="27"/>
                </a:lnTo>
                <a:lnTo>
                  <a:pt x="0" y="50"/>
                </a:lnTo>
                <a:lnTo>
                  <a:pt x="52" y="74"/>
                </a:lnTo>
                <a:lnTo>
                  <a:pt x="65" y="74"/>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8" name="Freeform 322" descr="Light downward diagonal"/>
          <p:cNvSpPr>
            <a:spLocks/>
          </p:cNvSpPr>
          <p:nvPr/>
        </p:nvSpPr>
        <p:spPr bwMode="auto">
          <a:xfrm>
            <a:off x="4459288" y="3601126"/>
            <a:ext cx="338137" cy="228600"/>
          </a:xfrm>
          <a:custGeom>
            <a:avLst/>
            <a:gdLst>
              <a:gd name="T0" fmla="*/ 311675 w 230"/>
              <a:gd name="T1" fmla="*/ 111760 h 180"/>
              <a:gd name="T2" fmla="*/ 260219 w 230"/>
              <a:gd name="T3" fmla="*/ 55880 h 180"/>
              <a:gd name="T4" fmla="*/ 242577 w 230"/>
              <a:gd name="T5" fmla="*/ 55880 h 180"/>
              <a:gd name="T6" fmla="*/ 226405 w 230"/>
              <a:gd name="T7" fmla="*/ 13970 h 180"/>
              <a:gd name="T8" fmla="*/ 208763 w 230"/>
              <a:gd name="T9" fmla="*/ 0 h 180"/>
              <a:gd name="T10" fmla="*/ 173479 w 230"/>
              <a:gd name="T11" fmla="*/ 0 h 180"/>
              <a:gd name="T12" fmla="*/ 157308 w 230"/>
              <a:gd name="T13" fmla="*/ 27940 h 180"/>
              <a:gd name="T14" fmla="*/ 33814 w 230"/>
              <a:gd name="T15" fmla="*/ 69850 h 180"/>
              <a:gd name="T16" fmla="*/ 0 w 230"/>
              <a:gd name="T17" fmla="*/ 97790 h 180"/>
              <a:gd name="T18" fmla="*/ 33814 w 230"/>
              <a:gd name="T19" fmla="*/ 153670 h 180"/>
              <a:gd name="T20" fmla="*/ 51456 w 230"/>
              <a:gd name="T21" fmla="*/ 181610 h 180"/>
              <a:gd name="T22" fmla="*/ 69098 w 230"/>
              <a:gd name="T23" fmla="*/ 153670 h 180"/>
              <a:gd name="T24" fmla="*/ 102912 w 230"/>
              <a:gd name="T25" fmla="*/ 153670 h 180"/>
              <a:gd name="T26" fmla="*/ 120554 w 230"/>
              <a:gd name="T27" fmla="*/ 125730 h 180"/>
              <a:gd name="T28" fmla="*/ 138196 w 230"/>
              <a:gd name="T29" fmla="*/ 111760 h 180"/>
              <a:gd name="T30" fmla="*/ 191122 w 230"/>
              <a:gd name="T31" fmla="*/ 139700 h 180"/>
              <a:gd name="T32" fmla="*/ 208763 w 230"/>
              <a:gd name="T33" fmla="*/ 125730 h 180"/>
              <a:gd name="T34" fmla="*/ 260219 w 230"/>
              <a:gd name="T35" fmla="*/ 125730 h 180"/>
              <a:gd name="T36" fmla="*/ 277861 w 230"/>
              <a:gd name="T37" fmla="*/ 111760 h 180"/>
              <a:gd name="T38" fmla="*/ 311675 w 230"/>
              <a:gd name="T39" fmla="*/ 111760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
              <a:gd name="T61" fmla="*/ 0 h 180"/>
              <a:gd name="T62" fmla="*/ 230 w 230"/>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 h="180">
                <a:moveTo>
                  <a:pt x="229" y="110"/>
                </a:moveTo>
                <a:lnTo>
                  <a:pt x="191" y="55"/>
                </a:lnTo>
                <a:lnTo>
                  <a:pt x="178" y="55"/>
                </a:lnTo>
                <a:lnTo>
                  <a:pt x="166" y="14"/>
                </a:lnTo>
                <a:lnTo>
                  <a:pt x="153" y="0"/>
                </a:lnTo>
                <a:lnTo>
                  <a:pt x="127" y="0"/>
                </a:lnTo>
                <a:lnTo>
                  <a:pt x="115" y="28"/>
                </a:lnTo>
                <a:lnTo>
                  <a:pt x="25" y="69"/>
                </a:lnTo>
                <a:lnTo>
                  <a:pt x="0" y="96"/>
                </a:lnTo>
                <a:lnTo>
                  <a:pt x="25" y="151"/>
                </a:lnTo>
                <a:lnTo>
                  <a:pt x="38" y="179"/>
                </a:lnTo>
                <a:lnTo>
                  <a:pt x="51" y="151"/>
                </a:lnTo>
                <a:lnTo>
                  <a:pt x="76" y="151"/>
                </a:lnTo>
                <a:lnTo>
                  <a:pt x="89" y="124"/>
                </a:lnTo>
                <a:lnTo>
                  <a:pt x="102" y="110"/>
                </a:lnTo>
                <a:lnTo>
                  <a:pt x="140" y="138"/>
                </a:lnTo>
                <a:lnTo>
                  <a:pt x="153" y="124"/>
                </a:lnTo>
                <a:lnTo>
                  <a:pt x="191" y="124"/>
                </a:lnTo>
                <a:lnTo>
                  <a:pt x="204" y="110"/>
                </a:lnTo>
                <a:lnTo>
                  <a:pt x="229" y="11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399" name="Freeform 323"/>
          <p:cNvSpPr>
            <a:spLocks/>
          </p:cNvSpPr>
          <p:nvPr/>
        </p:nvSpPr>
        <p:spPr bwMode="auto">
          <a:xfrm>
            <a:off x="5149850" y="3566201"/>
            <a:ext cx="277813" cy="350837"/>
          </a:xfrm>
          <a:custGeom>
            <a:avLst/>
            <a:gdLst>
              <a:gd name="T0" fmla="*/ 250193 w 191"/>
              <a:gd name="T1" fmla="*/ 0 h 276"/>
              <a:gd name="T2" fmla="*/ 215484 w 191"/>
              <a:gd name="T3" fmla="*/ 0 h 276"/>
              <a:gd name="T4" fmla="*/ 199576 w 191"/>
              <a:gd name="T5" fmla="*/ 12712 h 276"/>
              <a:gd name="T6" fmla="*/ 166313 w 191"/>
              <a:gd name="T7" fmla="*/ 12712 h 276"/>
              <a:gd name="T8" fmla="*/ 166313 w 191"/>
              <a:gd name="T9" fmla="*/ 27965 h 276"/>
              <a:gd name="T10" fmla="*/ 98342 w 191"/>
              <a:gd name="T11" fmla="*/ 27965 h 276"/>
              <a:gd name="T12" fmla="*/ 80987 w 191"/>
              <a:gd name="T13" fmla="*/ 27965 h 276"/>
              <a:gd name="T14" fmla="*/ 66525 w 191"/>
              <a:gd name="T15" fmla="*/ 12712 h 276"/>
              <a:gd name="T16" fmla="*/ 33263 w 191"/>
              <a:gd name="T17" fmla="*/ 27965 h 276"/>
              <a:gd name="T18" fmla="*/ 66525 w 191"/>
              <a:gd name="T19" fmla="*/ 68642 h 276"/>
              <a:gd name="T20" fmla="*/ 134497 w 191"/>
              <a:gd name="T21" fmla="*/ 97879 h 276"/>
              <a:gd name="T22" fmla="*/ 166313 w 191"/>
              <a:gd name="T23" fmla="*/ 83896 h 276"/>
              <a:gd name="T24" fmla="*/ 98342 w 191"/>
              <a:gd name="T25" fmla="*/ 153809 h 276"/>
              <a:gd name="T26" fmla="*/ 50617 w 191"/>
              <a:gd name="T27" fmla="*/ 153809 h 276"/>
              <a:gd name="T28" fmla="*/ 33263 w 191"/>
              <a:gd name="T29" fmla="*/ 167792 h 276"/>
              <a:gd name="T30" fmla="*/ 15908 w 191"/>
              <a:gd name="T31" fmla="*/ 167792 h 276"/>
              <a:gd name="T32" fmla="*/ 0 w 191"/>
              <a:gd name="T33" fmla="*/ 181775 h 276"/>
              <a:gd name="T34" fmla="*/ 0 w 191"/>
              <a:gd name="T35" fmla="*/ 265671 h 276"/>
              <a:gd name="T36" fmla="*/ 33263 w 191"/>
              <a:gd name="T37" fmla="*/ 279653 h 276"/>
              <a:gd name="T38" fmla="*/ 33263 w 191"/>
              <a:gd name="T39" fmla="*/ 265671 h 276"/>
              <a:gd name="T40" fmla="*/ 66525 w 191"/>
              <a:gd name="T41" fmla="*/ 251688 h 276"/>
              <a:gd name="T42" fmla="*/ 80987 w 191"/>
              <a:gd name="T43" fmla="*/ 223723 h 276"/>
              <a:gd name="T44" fmla="*/ 166313 w 191"/>
              <a:gd name="T45" fmla="*/ 167792 h 276"/>
              <a:gd name="T46" fmla="*/ 166313 w 191"/>
              <a:gd name="T47" fmla="*/ 153809 h 276"/>
              <a:gd name="T48" fmla="*/ 199576 w 191"/>
              <a:gd name="T49" fmla="*/ 97879 h 276"/>
              <a:gd name="T50" fmla="*/ 199576 w 191"/>
              <a:gd name="T51" fmla="*/ 83896 h 276"/>
              <a:gd name="T52" fmla="*/ 232839 w 191"/>
              <a:gd name="T53" fmla="*/ 55931 h 276"/>
              <a:gd name="T54" fmla="*/ 250193 w 191"/>
              <a:gd name="T55" fmla="*/ 0 h 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1"/>
              <a:gd name="T85" fmla="*/ 0 h 276"/>
              <a:gd name="T86" fmla="*/ 191 w 191"/>
              <a:gd name="T87" fmla="*/ 276 h 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1" h="276">
                <a:moveTo>
                  <a:pt x="190" y="0"/>
                </a:moveTo>
                <a:lnTo>
                  <a:pt x="164" y="0"/>
                </a:lnTo>
                <a:lnTo>
                  <a:pt x="152" y="13"/>
                </a:lnTo>
                <a:lnTo>
                  <a:pt x="126" y="13"/>
                </a:lnTo>
                <a:lnTo>
                  <a:pt x="126" y="27"/>
                </a:lnTo>
                <a:lnTo>
                  <a:pt x="75" y="27"/>
                </a:lnTo>
                <a:lnTo>
                  <a:pt x="62" y="27"/>
                </a:lnTo>
                <a:lnTo>
                  <a:pt x="51" y="13"/>
                </a:lnTo>
                <a:lnTo>
                  <a:pt x="25" y="27"/>
                </a:lnTo>
                <a:lnTo>
                  <a:pt x="51" y="68"/>
                </a:lnTo>
                <a:lnTo>
                  <a:pt x="102" y="96"/>
                </a:lnTo>
                <a:lnTo>
                  <a:pt x="126" y="82"/>
                </a:lnTo>
                <a:lnTo>
                  <a:pt x="75" y="151"/>
                </a:lnTo>
                <a:lnTo>
                  <a:pt x="38" y="151"/>
                </a:lnTo>
                <a:lnTo>
                  <a:pt x="25" y="165"/>
                </a:lnTo>
                <a:lnTo>
                  <a:pt x="12" y="165"/>
                </a:lnTo>
                <a:lnTo>
                  <a:pt x="0" y="178"/>
                </a:lnTo>
                <a:lnTo>
                  <a:pt x="0" y="261"/>
                </a:lnTo>
                <a:lnTo>
                  <a:pt x="25" y="275"/>
                </a:lnTo>
                <a:lnTo>
                  <a:pt x="25" y="261"/>
                </a:lnTo>
                <a:lnTo>
                  <a:pt x="51" y="247"/>
                </a:lnTo>
                <a:lnTo>
                  <a:pt x="62" y="220"/>
                </a:lnTo>
                <a:lnTo>
                  <a:pt x="126" y="165"/>
                </a:lnTo>
                <a:lnTo>
                  <a:pt x="126" y="151"/>
                </a:lnTo>
                <a:lnTo>
                  <a:pt x="152" y="96"/>
                </a:lnTo>
                <a:lnTo>
                  <a:pt x="152" y="82"/>
                </a:lnTo>
                <a:lnTo>
                  <a:pt x="177" y="55"/>
                </a:lnTo>
                <a:lnTo>
                  <a:pt x="19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00" name="Freeform 324" descr="Light downward diagonal"/>
          <p:cNvSpPr>
            <a:spLocks/>
          </p:cNvSpPr>
          <p:nvPr/>
        </p:nvSpPr>
        <p:spPr bwMode="auto">
          <a:xfrm>
            <a:off x="4398963" y="4020226"/>
            <a:ext cx="303212" cy="315912"/>
          </a:xfrm>
          <a:custGeom>
            <a:avLst/>
            <a:gdLst>
              <a:gd name="T0" fmla="*/ 0 w 207"/>
              <a:gd name="T1" fmla="*/ 223296 h 249"/>
              <a:gd name="T2" fmla="*/ 32226 w 207"/>
              <a:gd name="T3" fmla="*/ 223296 h 249"/>
              <a:gd name="T4" fmla="*/ 49803 w 207"/>
              <a:gd name="T5" fmla="*/ 237252 h 249"/>
              <a:gd name="T6" fmla="*/ 153804 w 207"/>
              <a:gd name="T7" fmla="*/ 237252 h 249"/>
              <a:gd name="T8" fmla="*/ 224114 w 207"/>
              <a:gd name="T9" fmla="*/ 251208 h 249"/>
              <a:gd name="T10" fmla="*/ 260734 w 207"/>
              <a:gd name="T11" fmla="*/ 237252 h 249"/>
              <a:gd name="T12" fmla="*/ 224114 w 207"/>
              <a:gd name="T13" fmla="*/ 209340 h 249"/>
              <a:gd name="T14" fmla="*/ 241692 w 207"/>
              <a:gd name="T15" fmla="*/ 139560 h 249"/>
              <a:gd name="T16" fmla="*/ 278311 w 207"/>
              <a:gd name="T17" fmla="*/ 139560 h 249"/>
              <a:gd name="T18" fmla="*/ 278311 w 207"/>
              <a:gd name="T19" fmla="*/ 111648 h 249"/>
              <a:gd name="T20" fmla="*/ 241692 w 207"/>
              <a:gd name="T21" fmla="*/ 97692 h 249"/>
              <a:gd name="T22" fmla="*/ 224114 w 207"/>
              <a:gd name="T23" fmla="*/ 27912 h 249"/>
              <a:gd name="T24" fmla="*/ 190424 w 207"/>
              <a:gd name="T25" fmla="*/ 27912 h 249"/>
              <a:gd name="T26" fmla="*/ 172846 w 207"/>
              <a:gd name="T27" fmla="*/ 41868 h 249"/>
              <a:gd name="T28" fmla="*/ 139156 w 207"/>
              <a:gd name="T29" fmla="*/ 27912 h 249"/>
              <a:gd name="T30" fmla="*/ 120113 w 207"/>
              <a:gd name="T31" fmla="*/ 13956 h 249"/>
              <a:gd name="T32" fmla="*/ 120113 w 207"/>
              <a:gd name="T33" fmla="*/ 0 h 249"/>
              <a:gd name="T34" fmla="*/ 14648 w 207"/>
              <a:gd name="T35" fmla="*/ 0 h 249"/>
              <a:gd name="T36" fmla="*/ 32226 w 207"/>
              <a:gd name="T37" fmla="*/ 41868 h 249"/>
              <a:gd name="T38" fmla="*/ 32226 w 207"/>
              <a:gd name="T39" fmla="*/ 55824 h 249"/>
              <a:gd name="T40" fmla="*/ 49803 w 207"/>
              <a:gd name="T41" fmla="*/ 97692 h 249"/>
              <a:gd name="T42" fmla="*/ 32226 w 207"/>
              <a:gd name="T43" fmla="*/ 125604 h 249"/>
              <a:gd name="T44" fmla="*/ 14648 w 207"/>
              <a:gd name="T45" fmla="*/ 139560 h 249"/>
              <a:gd name="T46" fmla="*/ 0 w 207"/>
              <a:gd name="T47" fmla="*/ 167472 h 249"/>
              <a:gd name="T48" fmla="*/ 0 w 207"/>
              <a:gd name="T49" fmla="*/ 22329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
              <a:gd name="T76" fmla="*/ 0 h 249"/>
              <a:gd name="T77" fmla="*/ 207 w 207"/>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 h="249">
                <a:moveTo>
                  <a:pt x="0" y="220"/>
                </a:moveTo>
                <a:lnTo>
                  <a:pt x="24" y="220"/>
                </a:lnTo>
                <a:lnTo>
                  <a:pt x="37" y="234"/>
                </a:lnTo>
                <a:lnTo>
                  <a:pt x="114" y="234"/>
                </a:lnTo>
                <a:lnTo>
                  <a:pt x="166" y="248"/>
                </a:lnTo>
                <a:lnTo>
                  <a:pt x="193" y="234"/>
                </a:lnTo>
                <a:lnTo>
                  <a:pt x="166" y="206"/>
                </a:lnTo>
                <a:lnTo>
                  <a:pt x="179" y="138"/>
                </a:lnTo>
                <a:lnTo>
                  <a:pt x="206" y="138"/>
                </a:lnTo>
                <a:lnTo>
                  <a:pt x="206" y="110"/>
                </a:lnTo>
                <a:lnTo>
                  <a:pt x="179" y="96"/>
                </a:lnTo>
                <a:lnTo>
                  <a:pt x="166" y="28"/>
                </a:lnTo>
                <a:lnTo>
                  <a:pt x="141" y="28"/>
                </a:lnTo>
                <a:lnTo>
                  <a:pt x="128" y="41"/>
                </a:lnTo>
                <a:lnTo>
                  <a:pt x="103" y="28"/>
                </a:lnTo>
                <a:lnTo>
                  <a:pt x="89" y="14"/>
                </a:lnTo>
                <a:lnTo>
                  <a:pt x="89" y="0"/>
                </a:lnTo>
                <a:lnTo>
                  <a:pt x="11" y="0"/>
                </a:lnTo>
                <a:lnTo>
                  <a:pt x="24" y="41"/>
                </a:lnTo>
                <a:lnTo>
                  <a:pt x="24" y="55"/>
                </a:lnTo>
                <a:lnTo>
                  <a:pt x="37" y="96"/>
                </a:lnTo>
                <a:lnTo>
                  <a:pt x="24" y="124"/>
                </a:lnTo>
                <a:lnTo>
                  <a:pt x="11" y="138"/>
                </a:lnTo>
                <a:lnTo>
                  <a:pt x="0" y="165"/>
                </a:lnTo>
                <a:lnTo>
                  <a:pt x="0" y="22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01" name="Freeform 325" descr="Light downward diagonal"/>
          <p:cNvSpPr>
            <a:spLocks/>
          </p:cNvSpPr>
          <p:nvPr/>
        </p:nvSpPr>
        <p:spPr bwMode="auto">
          <a:xfrm>
            <a:off x="4306888" y="3547151"/>
            <a:ext cx="204787" cy="282575"/>
          </a:xfrm>
          <a:custGeom>
            <a:avLst/>
            <a:gdLst>
              <a:gd name="T0" fmla="*/ 32181 w 140"/>
              <a:gd name="T1" fmla="*/ 225296 h 222"/>
              <a:gd name="T2" fmla="*/ 84841 w 140"/>
              <a:gd name="T3" fmla="*/ 225296 h 222"/>
              <a:gd name="T4" fmla="*/ 118484 w 140"/>
              <a:gd name="T5" fmla="*/ 225296 h 222"/>
              <a:gd name="T6" fmla="*/ 187235 w 140"/>
              <a:gd name="T7" fmla="*/ 225296 h 222"/>
              <a:gd name="T8" fmla="*/ 169681 w 140"/>
              <a:gd name="T9" fmla="*/ 197293 h 222"/>
              <a:gd name="T10" fmla="*/ 136038 w 140"/>
              <a:gd name="T11" fmla="*/ 140015 h 222"/>
              <a:gd name="T12" fmla="*/ 169681 w 140"/>
              <a:gd name="T13" fmla="*/ 113285 h 222"/>
              <a:gd name="T14" fmla="*/ 136038 w 140"/>
              <a:gd name="T15" fmla="*/ 70007 h 222"/>
              <a:gd name="T16" fmla="*/ 153591 w 140"/>
              <a:gd name="T17" fmla="*/ 70007 h 222"/>
              <a:gd name="T18" fmla="*/ 153591 w 140"/>
              <a:gd name="T19" fmla="*/ 0 h 222"/>
              <a:gd name="T20" fmla="*/ 136038 w 140"/>
              <a:gd name="T21" fmla="*/ 0 h 222"/>
              <a:gd name="T22" fmla="*/ 136038 w 140"/>
              <a:gd name="T23" fmla="*/ 28003 h 222"/>
              <a:gd name="T24" fmla="*/ 100931 w 140"/>
              <a:gd name="T25" fmla="*/ 70007 h 222"/>
              <a:gd name="T26" fmla="*/ 67287 w 140"/>
              <a:gd name="T27" fmla="*/ 127286 h 222"/>
              <a:gd name="T28" fmla="*/ 49734 w 140"/>
              <a:gd name="T29" fmla="*/ 127286 h 222"/>
              <a:gd name="T30" fmla="*/ 16090 w 140"/>
              <a:gd name="T31" fmla="*/ 155289 h 222"/>
              <a:gd name="T32" fmla="*/ 0 w 140"/>
              <a:gd name="T33" fmla="*/ 169290 h 222"/>
              <a:gd name="T34" fmla="*/ 32181 w 140"/>
              <a:gd name="T35" fmla="*/ 197293 h 222"/>
              <a:gd name="T36" fmla="*/ 32181 w 140"/>
              <a:gd name="T37" fmla="*/ 225296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222"/>
              <a:gd name="T59" fmla="*/ 140 w 140"/>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222">
                <a:moveTo>
                  <a:pt x="24" y="221"/>
                </a:moveTo>
                <a:lnTo>
                  <a:pt x="63" y="221"/>
                </a:lnTo>
                <a:lnTo>
                  <a:pt x="88" y="221"/>
                </a:lnTo>
                <a:lnTo>
                  <a:pt x="139" y="221"/>
                </a:lnTo>
                <a:lnTo>
                  <a:pt x="126" y="193"/>
                </a:lnTo>
                <a:lnTo>
                  <a:pt x="101" y="137"/>
                </a:lnTo>
                <a:lnTo>
                  <a:pt x="126" y="111"/>
                </a:lnTo>
                <a:lnTo>
                  <a:pt x="101" y="69"/>
                </a:lnTo>
                <a:lnTo>
                  <a:pt x="114" y="69"/>
                </a:lnTo>
                <a:lnTo>
                  <a:pt x="114" y="0"/>
                </a:lnTo>
                <a:lnTo>
                  <a:pt x="101" y="0"/>
                </a:lnTo>
                <a:lnTo>
                  <a:pt x="101" y="27"/>
                </a:lnTo>
                <a:lnTo>
                  <a:pt x="75" y="69"/>
                </a:lnTo>
                <a:lnTo>
                  <a:pt x="50" y="125"/>
                </a:lnTo>
                <a:lnTo>
                  <a:pt x="37" y="125"/>
                </a:lnTo>
                <a:lnTo>
                  <a:pt x="12" y="152"/>
                </a:lnTo>
                <a:lnTo>
                  <a:pt x="0" y="166"/>
                </a:lnTo>
                <a:lnTo>
                  <a:pt x="24" y="193"/>
                </a:lnTo>
                <a:lnTo>
                  <a:pt x="24" y="221"/>
                </a:lnTo>
              </a:path>
            </a:pathLst>
          </a:cu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2" name="Freeform 326" descr="Light downward diagonal"/>
          <p:cNvSpPr>
            <a:spLocks/>
          </p:cNvSpPr>
          <p:nvPr/>
        </p:nvSpPr>
        <p:spPr bwMode="auto">
          <a:xfrm>
            <a:off x="4341813" y="3828138"/>
            <a:ext cx="60325" cy="25400"/>
          </a:xfrm>
          <a:custGeom>
            <a:avLst/>
            <a:gdLst>
              <a:gd name="T0" fmla="*/ 0 w 39"/>
              <a:gd name="T1" fmla="*/ 19050 h 20"/>
              <a:gd name="T2" fmla="*/ 36146 w 39"/>
              <a:gd name="T3" fmla="*/ 19050 h 20"/>
              <a:gd name="T4" fmla="*/ 54220 w 39"/>
              <a:gd name="T5" fmla="*/ 0 h 20"/>
              <a:gd name="T6" fmla="*/ 0 w 39"/>
              <a:gd name="T7" fmla="*/ 0 h 20"/>
              <a:gd name="T8" fmla="*/ 0 w 39"/>
              <a:gd name="T9" fmla="*/ 19050 h 20"/>
              <a:gd name="T10" fmla="*/ 0 60000 65536"/>
              <a:gd name="T11" fmla="*/ 0 60000 65536"/>
              <a:gd name="T12" fmla="*/ 0 60000 65536"/>
              <a:gd name="T13" fmla="*/ 0 60000 65536"/>
              <a:gd name="T14" fmla="*/ 0 60000 65536"/>
              <a:gd name="T15" fmla="*/ 0 w 39"/>
              <a:gd name="T16" fmla="*/ 0 h 20"/>
              <a:gd name="T17" fmla="*/ 39 w 39"/>
              <a:gd name="T18" fmla="*/ 20 h 20"/>
            </a:gdLst>
            <a:ahLst/>
            <a:cxnLst>
              <a:cxn ang="T10">
                <a:pos x="T0" y="T1"/>
              </a:cxn>
              <a:cxn ang="T11">
                <a:pos x="T2" y="T3"/>
              </a:cxn>
              <a:cxn ang="T12">
                <a:pos x="T4" y="T5"/>
              </a:cxn>
              <a:cxn ang="T13">
                <a:pos x="T6" y="T7"/>
              </a:cxn>
              <a:cxn ang="T14">
                <a:pos x="T8" y="T9"/>
              </a:cxn>
            </a:cxnLst>
            <a:rect l="T15" t="T16" r="T17" b="T18"/>
            <a:pathLst>
              <a:path w="39" h="20">
                <a:moveTo>
                  <a:pt x="0" y="19"/>
                </a:moveTo>
                <a:lnTo>
                  <a:pt x="25" y="19"/>
                </a:lnTo>
                <a:lnTo>
                  <a:pt x="38" y="0"/>
                </a:lnTo>
                <a:lnTo>
                  <a:pt x="0" y="0"/>
                </a:lnTo>
                <a:lnTo>
                  <a:pt x="0" y="19"/>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3" name="Freeform 327" descr="Light downward diagonal"/>
          <p:cNvSpPr>
            <a:spLocks/>
          </p:cNvSpPr>
          <p:nvPr/>
        </p:nvSpPr>
        <p:spPr bwMode="auto">
          <a:xfrm>
            <a:off x="3921125" y="4332963"/>
            <a:ext cx="36513" cy="20638"/>
          </a:xfrm>
          <a:custGeom>
            <a:avLst/>
            <a:gdLst>
              <a:gd name="T0" fmla="*/ 0 w 23"/>
              <a:gd name="T1" fmla="*/ 12140 h 17"/>
              <a:gd name="T2" fmla="*/ 12700 w 23"/>
              <a:gd name="T3" fmla="*/ 12140 h 17"/>
              <a:gd name="T4" fmla="*/ 22225 w 23"/>
              <a:gd name="T5" fmla="*/ 12140 h 17"/>
              <a:gd name="T6" fmla="*/ 31750 w 23"/>
              <a:gd name="T7" fmla="*/ 14568 h 17"/>
              <a:gd name="T8" fmla="*/ 34925 w 23"/>
              <a:gd name="T9" fmla="*/ 8498 h 17"/>
              <a:gd name="T10" fmla="*/ 28575 w 23"/>
              <a:gd name="T11" fmla="*/ 2428 h 17"/>
              <a:gd name="T12" fmla="*/ 19050 w 23"/>
              <a:gd name="T13" fmla="*/ 0 h 17"/>
              <a:gd name="T14" fmla="*/ 12700 w 23"/>
              <a:gd name="T15" fmla="*/ 6070 h 17"/>
              <a:gd name="T16" fmla="*/ 0 w 23"/>
              <a:gd name="T17" fmla="*/ 1214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7"/>
              <a:gd name="T29" fmla="*/ 23 w 2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7">
                <a:moveTo>
                  <a:pt x="0" y="13"/>
                </a:moveTo>
                <a:lnTo>
                  <a:pt x="8" y="13"/>
                </a:lnTo>
                <a:lnTo>
                  <a:pt x="14" y="13"/>
                </a:lnTo>
                <a:lnTo>
                  <a:pt x="20" y="16"/>
                </a:lnTo>
                <a:lnTo>
                  <a:pt x="22" y="9"/>
                </a:lnTo>
                <a:lnTo>
                  <a:pt x="18" y="2"/>
                </a:lnTo>
                <a:lnTo>
                  <a:pt x="12" y="0"/>
                </a:lnTo>
                <a:lnTo>
                  <a:pt x="8" y="6"/>
                </a:lnTo>
                <a:lnTo>
                  <a:pt x="0" y="13"/>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04" name="Freeform 328" descr="Light downward diagonal"/>
          <p:cNvSpPr>
            <a:spLocks/>
          </p:cNvSpPr>
          <p:nvPr/>
        </p:nvSpPr>
        <p:spPr bwMode="auto">
          <a:xfrm>
            <a:off x="4395788" y="3793213"/>
            <a:ext cx="182562" cy="193675"/>
          </a:xfrm>
          <a:custGeom>
            <a:avLst/>
            <a:gdLst>
              <a:gd name="T0" fmla="*/ 166750 w 127"/>
              <a:gd name="T1" fmla="*/ 0 h 153"/>
              <a:gd name="T2" fmla="*/ 133400 w 127"/>
              <a:gd name="T3" fmla="*/ 0 h 153"/>
              <a:gd name="T4" fmla="*/ 116000 w 127"/>
              <a:gd name="T5" fmla="*/ 27849 h 153"/>
              <a:gd name="T6" fmla="*/ 50750 w 127"/>
              <a:gd name="T7" fmla="*/ 27849 h 153"/>
              <a:gd name="T8" fmla="*/ 68150 w 127"/>
              <a:gd name="T9" fmla="*/ 41773 h 153"/>
              <a:gd name="T10" fmla="*/ 68150 w 127"/>
              <a:gd name="T11" fmla="*/ 69622 h 153"/>
              <a:gd name="T12" fmla="*/ 68150 w 127"/>
              <a:gd name="T13" fmla="*/ 97470 h 153"/>
              <a:gd name="T14" fmla="*/ 17400 w 127"/>
              <a:gd name="T15" fmla="*/ 97470 h 153"/>
              <a:gd name="T16" fmla="*/ 17400 w 127"/>
              <a:gd name="T17" fmla="*/ 125319 h 153"/>
              <a:gd name="T18" fmla="*/ 0 w 127"/>
              <a:gd name="T19" fmla="*/ 139243 h 153"/>
              <a:gd name="T20" fmla="*/ 17400 w 127"/>
              <a:gd name="T21" fmla="*/ 153168 h 153"/>
              <a:gd name="T22" fmla="*/ 33350 w 127"/>
              <a:gd name="T23" fmla="*/ 153168 h 153"/>
              <a:gd name="T24" fmla="*/ 84100 w 127"/>
              <a:gd name="T25" fmla="*/ 153168 h 153"/>
              <a:gd name="T26" fmla="*/ 100050 w 127"/>
              <a:gd name="T27" fmla="*/ 153168 h 153"/>
              <a:gd name="T28" fmla="*/ 116000 w 127"/>
              <a:gd name="T29" fmla="*/ 97470 h 153"/>
              <a:gd name="T30" fmla="*/ 150800 w 127"/>
              <a:gd name="T31" fmla="*/ 69622 h 153"/>
              <a:gd name="T32" fmla="*/ 150800 w 127"/>
              <a:gd name="T33" fmla="*/ 27849 h 153"/>
              <a:gd name="T34" fmla="*/ 166750 w 127"/>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153"/>
              <a:gd name="T56" fmla="*/ 127 w 127"/>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153">
                <a:moveTo>
                  <a:pt x="126" y="0"/>
                </a:moveTo>
                <a:lnTo>
                  <a:pt x="101" y="0"/>
                </a:lnTo>
                <a:lnTo>
                  <a:pt x="88" y="28"/>
                </a:lnTo>
                <a:lnTo>
                  <a:pt x="38" y="28"/>
                </a:lnTo>
                <a:lnTo>
                  <a:pt x="51" y="42"/>
                </a:lnTo>
                <a:lnTo>
                  <a:pt x="51" y="69"/>
                </a:lnTo>
                <a:lnTo>
                  <a:pt x="51" y="97"/>
                </a:lnTo>
                <a:lnTo>
                  <a:pt x="13" y="97"/>
                </a:lnTo>
                <a:lnTo>
                  <a:pt x="13" y="124"/>
                </a:lnTo>
                <a:lnTo>
                  <a:pt x="0" y="138"/>
                </a:lnTo>
                <a:lnTo>
                  <a:pt x="13" y="152"/>
                </a:lnTo>
                <a:lnTo>
                  <a:pt x="25" y="152"/>
                </a:lnTo>
                <a:lnTo>
                  <a:pt x="64" y="152"/>
                </a:lnTo>
                <a:lnTo>
                  <a:pt x="75" y="152"/>
                </a:lnTo>
                <a:lnTo>
                  <a:pt x="88" y="97"/>
                </a:lnTo>
                <a:lnTo>
                  <a:pt x="114" y="69"/>
                </a:lnTo>
                <a:lnTo>
                  <a:pt x="114" y="28"/>
                </a:lnTo>
                <a:lnTo>
                  <a:pt x="126"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5" name="Freeform 329" descr="Light downward diagonal"/>
          <p:cNvSpPr>
            <a:spLocks/>
          </p:cNvSpPr>
          <p:nvPr/>
        </p:nvSpPr>
        <p:spPr bwMode="auto">
          <a:xfrm>
            <a:off x="3681413" y="3548738"/>
            <a:ext cx="79375" cy="55563"/>
          </a:xfrm>
          <a:custGeom>
            <a:avLst/>
            <a:gdLst>
              <a:gd name="T0" fmla="*/ 36692 w 53"/>
              <a:gd name="T1" fmla="*/ 43934 h 43"/>
              <a:gd name="T2" fmla="*/ 70450 w 53"/>
              <a:gd name="T3" fmla="*/ 29720 h 43"/>
              <a:gd name="T4" fmla="*/ 70450 w 53"/>
              <a:gd name="T5" fmla="*/ 0 h 43"/>
              <a:gd name="T6" fmla="*/ 36692 w 53"/>
              <a:gd name="T7" fmla="*/ 0 h 43"/>
              <a:gd name="T8" fmla="*/ 0 w 53"/>
              <a:gd name="T9" fmla="*/ 0 h 43"/>
              <a:gd name="T10" fmla="*/ 0 w 53"/>
              <a:gd name="T11" fmla="*/ 29720 h 43"/>
              <a:gd name="T12" fmla="*/ 36692 w 53"/>
              <a:gd name="T13" fmla="*/ 43934 h 43"/>
              <a:gd name="T14" fmla="*/ 0 60000 65536"/>
              <a:gd name="T15" fmla="*/ 0 60000 65536"/>
              <a:gd name="T16" fmla="*/ 0 60000 65536"/>
              <a:gd name="T17" fmla="*/ 0 60000 65536"/>
              <a:gd name="T18" fmla="*/ 0 60000 65536"/>
              <a:gd name="T19" fmla="*/ 0 60000 65536"/>
              <a:gd name="T20" fmla="*/ 0 60000 65536"/>
              <a:gd name="T21" fmla="*/ 0 w 53"/>
              <a:gd name="T22" fmla="*/ 0 h 43"/>
              <a:gd name="T23" fmla="*/ 53 w 5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3">
                <a:moveTo>
                  <a:pt x="27" y="42"/>
                </a:moveTo>
                <a:lnTo>
                  <a:pt x="52" y="28"/>
                </a:lnTo>
                <a:lnTo>
                  <a:pt x="52" y="0"/>
                </a:lnTo>
                <a:lnTo>
                  <a:pt x="27" y="0"/>
                </a:lnTo>
                <a:lnTo>
                  <a:pt x="0" y="0"/>
                </a:lnTo>
                <a:lnTo>
                  <a:pt x="0" y="28"/>
                </a:lnTo>
                <a:lnTo>
                  <a:pt x="27" y="42"/>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6" name="Freeform 330" descr="Light downward diagonal"/>
          <p:cNvSpPr>
            <a:spLocks/>
          </p:cNvSpPr>
          <p:nvPr/>
        </p:nvSpPr>
        <p:spPr bwMode="auto">
          <a:xfrm>
            <a:off x="3681413" y="3183613"/>
            <a:ext cx="303212" cy="330200"/>
          </a:xfrm>
          <a:custGeom>
            <a:avLst/>
            <a:gdLst>
              <a:gd name="T0" fmla="*/ 0 w 206"/>
              <a:gd name="T1" fmla="*/ 221398 h 261"/>
              <a:gd name="T2" fmla="*/ 52711 w 206"/>
              <a:gd name="T3" fmla="*/ 221398 h 261"/>
              <a:gd name="T4" fmla="*/ 68817 w 206"/>
              <a:gd name="T5" fmla="*/ 235315 h 261"/>
              <a:gd name="T6" fmla="*/ 105422 w 206"/>
              <a:gd name="T7" fmla="*/ 261883 h 261"/>
              <a:gd name="T8" fmla="*/ 139099 w 206"/>
              <a:gd name="T9" fmla="*/ 235315 h 261"/>
              <a:gd name="T10" fmla="*/ 174240 w 206"/>
              <a:gd name="T11" fmla="*/ 235315 h 261"/>
              <a:gd name="T12" fmla="*/ 243057 w 206"/>
              <a:gd name="T13" fmla="*/ 235315 h 261"/>
              <a:gd name="T14" fmla="*/ 260627 w 206"/>
              <a:gd name="T15" fmla="*/ 221398 h 261"/>
              <a:gd name="T16" fmla="*/ 260627 w 206"/>
              <a:gd name="T17" fmla="*/ 97415 h 261"/>
              <a:gd name="T18" fmla="*/ 243057 w 206"/>
              <a:gd name="T19" fmla="*/ 83499 h 261"/>
              <a:gd name="T20" fmla="*/ 243057 w 206"/>
              <a:gd name="T21" fmla="*/ 41749 h 261"/>
              <a:gd name="T22" fmla="*/ 276734 w 206"/>
              <a:gd name="T23" fmla="*/ 41749 h 261"/>
              <a:gd name="T24" fmla="*/ 191810 w 206"/>
              <a:gd name="T25" fmla="*/ 0 h 261"/>
              <a:gd name="T26" fmla="*/ 191810 w 206"/>
              <a:gd name="T27" fmla="*/ 27833 h 261"/>
              <a:gd name="T28" fmla="*/ 105422 w 206"/>
              <a:gd name="T29" fmla="*/ 27833 h 261"/>
              <a:gd name="T30" fmla="*/ 105422 w 206"/>
              <a:gd name="T31" fmla="*/ 83499 h 261"/>
              <a:gd name="T32" fmla="*/ 86388 w 206"/>
              <a:gd name="T33" fmla="*/ 83499 h 261"/>
              <a:gd name="T34" fmla="*/ 86388 w 206"/>
              <a:gd name="T35" fmla="*/ 125248 h 261"/>
              <a:gd name="T36" fmla="*/ 0 w 206"/>
              <a:gd name="T37" fmla="*/ 111332 h 261"/>
              <a:gd name="T38" fmla="*/ 17570 w 206"/>
              <a:gd name="T39" fmla="*/ 139165 h 261"/>
              <a:gd name="T40" fmla="*/ 0 w 206"/>
              <a:gd name="T41" fmla="*/ 194831 h 261"/>
              <a:gd name="T42" fmla="*/ 0 w 206"/>
              <a:gd name="T43" fmla="*/ 221398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
              <a:gd name="T67" fmla="*/ 0 h 261"/>
              <a:gd name="T68" fmla="*/ 206 w 206"/>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 h="261">
                <a:moveTo>
                  <a:pt x="0" y="219"/>
                </a:moveTo>
                <a:lnTo>
                  <a:pt x="39" y="219"/>
                </a:lnTo>
                <a:lnTo>
                  <a:pt x="51" y="233"/>
                </a:lnTo>
                <a:lnTo>
                  <a:pt x="78" y="260"/>
                </a:lnTo>
                <a:lnTo>
                  <a:pt x="103" y="233"/>
                </a:lnTo>
                <a:lnTo>
                  <a:pt x="129" y="233"/>
                </a:lnTo>
                <a:lnTo>
                  <a:pt x="180" y="233"/>
                </a:lnTo>
                <a:lnTo>
                  <a:pt x="193" y="219"/>
                </a:lnTo>
                <a:lnTo>
                  <a:pt x="193" y="96"/>
                </a:lnTo>
                <a:lnTo>
                  <a:pt x="180" y="83"/>
                </a:lnTo>
                <a:lnTo>
                  <a:pt x="180" y="41"/>
                </a:lnTo>
                <a:lnTo>
                  <a:pt x="205" y="41"/>
                </a:lnTo>
                <a:lnTo>
                  <a:pt x="142" y="0"/>
                </a:lnTo>
                <a:lnTo>
                  <a:pt x="142" y="28"/>
                </a:lnTo>
                <a:lnTo>
                  <a:pt x="78" y="28"/>
                </a:lnTo>
                <a:lnTo>
                  <a:pt x="78" y="83"/>
                </a:lnTo>
                <a:lnTo>
                  <a:pt x="64" y="83"/>
                </a:lnTo>
                <a:lnTo>
                  <a:pt x="64" y="124"/>
                </a:lnTo>
                <a:lnTo>
                  <a:pt x="0" y="110"/>
                </a:lnTo>
                <a:lnTo>
                  <a:pt x="13" y="138"/>
                </a:lnTo>
                <a:lnTo>
                  <a:pt x="0" y="193"/>
                </a:lnTo>
                <a:lnTo>
                  <a:pt x="0" y="219"/>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7" name="Freeform 331" descr="Light downward diagonal"/>
          <p:cNvSpPr>
            <a:spLocks/>
          </p:cNvSpPr>
          <p:nvPr/>
        </p:nvSpPr>
        <p:spPr bwMode="auto">
          <a:xfrm>
            <a:off x="3725863" y="3548738"/>
            <a:ext cx="180975" cy="142875"/>
          </a:xfrm>
          <a:custGeom>
            <a:avLst/>
            <a:gdLst>
              <a:gd name="T0" fmla="*/ 31876 w 126"/>
              <a:gd name="T1" fmla="*/ 85470 h 112"/>
              <a:gd name="T2" fmla="*/ 49263 w 126"/>
              <a:gd name="T3" fmla="*/ 57405 h 112"/>
              <a:gd name="T4" fmla="*/ 84037 w 126"/>
              <a:gd name="T5" fmla="*/ 57405 h 112"/>
              <a:gd name="T6" fmla="*/ 98526 w 126"/>
              <a:gd name="T7" fmla="*/ 85470 h 112"/>
              <a:gd name="T8" fmla="*/ 115913 w 126"/>
              <a:gd name="T9" fmla="*/ 85470 h 112"/>
              <a:gd name="T10" fmla="*/ 133300 w 126"/>
              <a:gd name="T11" fmla="*/ 113535 h 112"/>
              <a:gd name="T12" fmla="*/ 149238 w 126"/>
              <a:gd name="T13" fmla="*/ 99502 h 112"/>
              <a:gd name="T14" fmla="*/ 165176 w 126"/>
              <a:gd name="T15" fmla="*/ 99502 h 112"/>
              <a:gd name="T16" fmla="*/ 149238 w 126"/>
              <a:gd name="T17" fmla="*/ 57405 h 112"/>
              <a:gd name="T18" fmla="*/ 115913 w 126"/>
              <a:gd name="T19" fmla="*/ 14032 h 112"/>
              <a:gd name="T20" fmla="*/ 84037 w 126"/>
              <a:gd name="T21" fmla="*/ 14032 h 112"/>
              <a:gd name="T22" fmla="*/ 31876 w 126"/>
              <a:gd name="T23" fmla="*/ 0 h 112"/>
              <a:gd name="T24" fmla="*/ 31876 w 126"/>
              <a:gd name="T25" fmla="*/ 28065 h 112"/>
              <a:gd name="T26" fmla="*/ 0 w 126"/>
              <a:gd name="T27" fmla="*/ 42097 h 112"/>
              <a:gd name="T28" fmla="*/ 31876 w 126"/>
              <a:gd name="T29" fmla="*/ 85470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112"/>
              <a:gd name="T47" fmla="*/ 126 w 126"/>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112">
                <a:moveTo>
                  <a:pt x="24" y="83"/>
                </a:moveTo>
                <a:lnTo>
                  <a:pt x="37" y="56"/>
                </a:lnTo>
                <a:lnTo>
                  <a:pt x="63" y="56"/>
                </a:lnTo>
                <a:lnTo>
                  <a:pt x="75" y="83"/>
                </a:lnTo>
                <a:lnTo>
                  <a:pt x="88" y="83"/>
                </a:lnTo>
                <a:lnTo>
                  <a:pt x="101" y="111"/>
                </a:lnTo>
                <a:lnTo>
                  <a:pt x="113" y="97"/>
                </a:lnTo>
                <a:lnTo>
                  <a:pt x="125" y="97"/>
                </a:lnTo>
                <a:lnTo>
                  <a:pt x="113" y="56"/>
                </a:lnTo>
                <a:lnTo>
                  <a:pt x="88" y="14"/>
                </a:lnTo>
                <a:lnTo>
                  <a:pt x="63" y="14"/>
                </a:lnTo>
                <a:lnTo>
                  <a:pt x="24" y="0"/>
                </a:lnTo>
                <a:lnTo>
                  <a:pt x="24" y="27"/>
                </a:lnTo>
                <a:lnTo>
                  <a:pt x="0" y="41"/>
                </a:lnTo>
                <a:lnTo>
                  <a:pt x="24" y="83"/>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08" name="Freeform 332"/>
          <p:cNvSpPr>
            <a:spLocks/>
          </p:cNvSpPr>
          <p:nvPr/>
        </p:nvSpPr>
        <p:spPr bwMode="auto">
          <a:xfrm>
            <a:off x="4875213" y="4140876"/>
            <a:ext cx="266700" cy="419100"/>
          </a:xfrm>
          <a:custGeom>
            <a:avLst/>
            <a:gdLst>
              <a:gd name="T0" fmla="*/ 246071 w 181"/>
              <a:gd name="T1" fmla="*/ 0 h 330"/>
              <a:gd name="T2" fmla="*/ 157662 w 181"/>
              <a:gd name="T3" fmla="*/ 13970 h 330"/>
              <a:gd name="T4" fmla="*/ 139981 w 181"/>
              <a:gd name="T5" fmla="*/ 13970 h 330"/>
              <a:gd name="T6" fmla="*/ 104617 w 181"/>
              <a:gd name="T7" fmla="*/ 27940 h 330"/>
              <a:gd name="T8" fmla="*/ 104617 w 181"/>
              <a:gd name="T9" fmla="*/ 43180 h 330"/>
              <a:gd name="T10" fmla="*/ 104617 w 181"/>
              <a:gd name="T11" fmla="*/ 55880 h 330"/>
              <a:gd name="T12" fmla="*/ 104617 w 181"/>
              <a:gd name="T13" fmla="*/ 69850 h 330"/>
              <a:gd name="T14" fmla="*/ 123772 w 181"/>
              <a:gd name="T15" fmla="*/ 69850 h 330"/>
              <a:gd name="T16" fmla="*/ 139981 w 181"/>
              <a:gd name="T17" fmla="*/ 125730 h 330"/>
              <a:gd name="T18" fmla="*/ 123772 w 181"/>
              <a:gd name="T19" fmla="*/ 125730 h 330"/>
              <a:gd name="T20" fmla="*/ 104617 w 181"/>
              <a:gd name="T21" fmla="*/ 139700 h 330"/>
              <a:gd name="T22" fmla="*/ 86935 w 181"/>
              <a:gd name="T23" fmla="*/ 125730 h 330"/>
              <a:gd name="T24" fmla="*/ 86935 w 181"/>
              <a:gd name="T25" fmla="*/ 83820 h 330"/>
              <a:gd name="T26" fmla="*/ 53045 w 181"/>
              <a:gd name="T27" fmla="*/ 69850 h 330"/>
              <a:gd name="T28" fmla="*/ 0 w 181"/>
              <a:gd name="T29" fmla="*/ 99060 h 330"/>
              <a:gd name="T30" fmla="*/ 17682 w 181"/>
              <a:gd name="T31" fmla="*/ 111760 h 330"/>
              <a:gd name="T32" fmla="*/ 53045 w 181"/>
              <a:gd name="T33" fmla="*/ 139700 h 330"/>
              <a:gd name="T34" fmla="*/ 53045 w 181"/>
              <a:gd name="T35" fmla="*/ 195580 h 330"/>
              <a:gd name="T36" fmla="*/ 53045 w 181"/>
              <a:gd name="T37" fmla="*/ 210820 h 330"/>
              <a:gd name="T38" fmla="*/ 35364 w 181"/>
              <a:gd name="T39" fmla="*/ 251460 h 330"/>
              <a:gd name="T40" fmla="*/ 17682 w 181"/>
              <a:gd name="T41" fmla="*/ 266700 h 330"/>
              <a:gd name="T42" fmla="*/ 17682 w 181"/>
              <a:gd name="T43" fmla="*/ 307340 h 330"/>
              <a:gd name="T44" fmla="*/ 35364 w 181"/>
              <a:gd name="T45" fmla="*/ 334010 h 330"/>
              <a:gd name="T46" fmla="*/ 53045 w 181"/>
              <a:gd name="T47" fmla="*/ 334010 h 330"/>
              <a:gd name="T48" fmla="*/ 35364 w 181"/>
              <a:gd name="T49" fmla="*/ 307340 h 330"/>
              <a:gd name="T50" fmla="*/ 104617 w 181"/>
              <a:gd name="T51" fmla="*/ 292100 h 330"/>
              <a:gd name="T52" fmla="*/ 104617 w 181"/>
              <a:gd name="T53" fmla="*/ 278130 h 330"/>
              <a:gd name="T54" fmla="*/ 123772 w 181"/>
              <a:gd name="T55" fmla="*/ 251460 h 330"/>
              <a:gd name="T56" fmla="*/ 104617 w 181"/>
              <a:gd name="T57" fmla="*/ 236220 h 330"/>
              <a:gd name="T58" fmla="*/ 86935 w 181"/>
              <a:gd name="T59" fmla="*/ 195580 h 330"/>
              <a:gd name="T60" fmla="*/ 175344 w 181"/>
              <a:gd name="T61" fmla="*/ 139700 h 330"/>
              <a:gd name="T62" fmla="*/ 209234 w 181"/>
              <a:gd name="T63" fmla="*/ 139700 h 330"/>
              <a:gd name="T64" fmla="*/ 246071 w 181"/>
              <a:gd name="T65" fmla="*/ 0 h 3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330"/>
              <a:gd name="T101" fmla="*/ 181 w 181"/>
              <a:gd name="T102" fmla="*/ 330 h 3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330">
                <a:moveTo>
                  <a:pt x="180" y="0"/>
                </a:moveTo>
                <a:lnTo>
                  <a:pt x="115" y="14"/>
                </a:lnTo>
                <a:lnTo>
                  <a:pt x="102" y="14"/>
                </a:lnTo>
                <a:lnTo>
                  <a:pt x="77" y="28"/>
                </a:lnTo>
                <a:lnTo>
                  <a:pt x="77" y="42"/>
                </a:lnTo>
                <a:lnTo>
                  <a:pt x="77" y="55"/>
                </a:lnTo>
                <a:lnTo>
                  <a:pt x="77" y="69"/>
                </a:lnTo>
                <a:lnTo>
                  <a:pt x="90" y="69"/>
                </a:lnTo>
                <a:lnTo>
                  <a:pt x="102" y="124"/>
                </a:lnTo>
                <a:lnTo>
                  <a:pt x="90" y="124"/>
                </a:lnTo>
                <a:lnTo>
                  <a:pt x="77" y="138"/>
                </a:lnTo>
                <a:lnTo>
                  <a:pt x="64" y="124"/>
                </a:lnTo>
                <a:lnTo>
                  <a:pt x="64" y="83"/>
                </a:lnTo>
                <a:lnTo>
                  <a:pt x="39" y="69"/>
                </a:lnTo>
                <a:lnTo>
                  <a:pt x="0" y="97"/>
                </a:lnTo>
                <a:lnTo>
                  <a:pt x="13" y="110"/>
                </a:lnTo>
                <a:lnTo>
                  <a:pt x="39" y="138"/>
                </a:lnTo>
                <a:lnTo>
                  <a:pt x="39" y="193"/>
                </a:lnTo>
                <a:lnTo>
                  <a:pt x="39" y="207"/>
                </a:lnTo>
                <a:lnTo>
                  <a:pt x="26" y="247"/>
                </a:lnTo>
                <a:lnTo>
                  <a:pt x="13" y="262"/>
                </a:lnTo>
                <a:lnTo>
                  <a:pt x="13" y="302"/>
                </a:lnTo>
                <a:lnTo>
                  <a:pt x="26" y="329"/>
                </a:lnTo>
                <a:lnTo>
                  <a:pt x="39" y="329"/>
                </a:lnTo>
                <a:lnTo>
                  <a:pt x="26" y="302"/>
                </a:lnTo>
                <a:lnTo>
                  <a:pt x="77" y="288"/>
                </a:lnTo>
                <a:lnTo>
                  <a:pt x="77" y="274"/>
                </a:lnTo>
                <a:lnTo>
                  <a:pt x="90" y="247"/>
                </a:lnTo>
                <a:lnTo>
                  <a:pt x="77" y="233"/>
                </a:lnTo>
                <a:lnTo>
                  <a:pt x="64" y="193"/>
                </a:lnTo>
                <a:lnTo>
                  <a:pt x="128" y="138"/>
                </a:lnTo>
                <a:lnTo>
                  <a:pt x="153" y="138"/>
                </a:lnTo>
                <a:lnTo>
                  <a:pt x="180"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09" name="Freeform 333" descr="Light downward diagonal"/>
          <p:cNvSpPr>
            <a:spLocks/>
          </p:cNvSpPr>
          <p:nvPr/>
        </p:nvSpPr>
        <p:spPr bwMode="auto">
          <a:xfrm>
            <a:off x="4732338" y="4264701"/>
            <a:ext cx="207962" cy="192087"/>
          </a:xfrm>
          <a:custGeom>
            <a:avLst/>
            <a:gdLst>
              <a:gd name="T0" fmla="*/ 137666 w 142"/>
              <a:gd name="T1" fmla="*/ 0 h 151"/>
              <a:gd name="T2" fmla="*/ 121556 w 142"/>
              <a:gd name="T3" fmla="*/ 0 h 151"/>
              <a:gd name="T4" fmla="*/ 103982 w 142"/>
              <a:gd name="T5" fmla="*/ 12721 h 151"/>
              <a:gd name="T6" fmla="*/ 86407 w 142"/>
              <a:gd name="T7" fmla="*/ 12721 h 151"/>
              <a:gd name="T8" fmla="*/ 52723 w 142"/>
              <a:gd name="T9" fmla="*/ 55973 h 151"/>
              <a:gd name="T10" fmla="*/ 0 w 142"/>
              <a:gd name="T11" fmla="*/ 55973 h 151"/>
              <a:gd name="T12" fmla="*/ 35149 w 142"/>
              <a:gd name="T13" fmla="*/ 82687 h 151"/>
              <a:gd name="T14" fmla="*/ 52723 w 142"/>
              <a:gd name="T15" fmla="*/ 96680 h 151"/>
              <a:gd name="T16" fmla="*/ 68833 w 142"/>
              <a:gd name="T17" fmla="*/ 96680 h 151"/>
              <a:gd name="T18" fmla="*/ 68833 w 142"/>
              <a:gd name="T19" fmla="*/ 110673 h 151"/>
              <a:gd name="T20" fmla="*/ 103982 w 142"/>
              <a:gd name="T21" fmla="*/ 138660 h 151"/>
              <a:gd name="T22" fmla="*/ 121556 w 142"/>
              <a:gd name="T23" fmla="*/ 138660 h 151"/>
              <a:gd name="T24" fmla="*/ 172814 w 142"/>
              <a:gd name="T25" fmla="*/ 152653 h 151"/>
              <a:gd name="T26" fmla="*/ 190389 w 142"/>
              <a:gd name="T27" fmla="*/ 110673 h 151"/>
              <a:gd name="T28" fmla="*/ 190389 w 142"/>
              <a:gd name="T29" fmla="*/ 96680 h 151"/>
              <a:gd name="T30" fmla="*/ 190389 w 142"/>
              <a:gd name="T31" fmla="*/ 41979 h 151"/>
              <a:gd name="T32" fmla="*/ 155240 w 142"/>
              <a:gd name="T33" fmla="*/ 12721 h 151"/>
              <a:gd name="T34" fmla="*/ 137666 w 142"/>
              <a:gd name="T35" fmla="*/ 0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1"/>
              <a:gd name="T56" fmla="*/ 142 w 142"/>
              <a:gd name="T57" fmla="*/ 151 h 1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1">
                <a:moveTo>
                  <a:pt x="102" y="0"/>
                </a:moveTo>
                <a:lnTo>
                  <a:pt x="90" y="0"/>
                </a:lnTo>
                <a:lnTo>
                  <a:pt x="77" y="13"/>
                </a:lnTo>
                <a:lnTo>
                  <a:pt x="64" y="13"/>
                </a:lnTo>
                <a:lnTo>
                  <a:pt x="39" y="55"/>
                </a:lnTo>
                <a:lnTo>
                  <a:pt x="0" y="55"/>
                </a:lnTo>
                <a:lnTo>
                  <a:pt x="26" y="81"/>
                </a:lnTo>
                <a:lnTo>
                  <a:pt x="39" y="95"/>
                </a:lnTo>
                <a:lnTo>
                  <a:pt x="51" y="95"/>
                </a:lnTo>
                <a:lnTo>
                  <a:pt x="51" y="109"/>
                </a:lnTo>
                <a:lnTo>
                  <a:pt x="77" y="136"/>
                </a:lnTo>
                <a:lnTo>
                  <a:pt x="90" y="136"/>
                </a:lnTo>
                <a:lnTo>
                  <a:pt x="128" y="150"/>
                </a:lnTo>
                <a:lnTo>
                  <a:pt x="141" y="109"/>
                </a:lnTo>
                <a:lnTo>
                  <a:pt x="141" y="95"/>
                </a:lnTo>
                <a:lnTo>
                  <a:pt x="141" y="41"/>
                </a:lnTo>
                <a:lnTo>
                  <a:pt x="115" y="13"/>
                </a:lnTo>
                <a:lnTo>
                  <a:pt x="102"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0" name="Freeform 334" descr="Light downward diagonal"/>
          <p:cNvSpPr>
            <a:spLocks/>
          </p:cNvSpPr>
          <p:nvPr/>
        </p:nvSpPr>
        <p:spPr bwMode="auto">
          <a:xfrm>
            <a:off x="5216525" y="4175801"/>
            <a:ext cx="185738" cy="368300"/>
          </a:xfrm>
          <a:custGeom>
            <a:avLst/>
            <a:gdLst>
              <a:gd name="T0" fmla="*/ 92 w 128"/>
              <a:gd name="T1" fmla="*/ 0 h 290"/>
              <a:gd name="T2" fmla="*/ 81 w 128"/>
              <a:gd name="T3" fmla="*/ 22 h 290"/>
              <a:gd name="T4" fmla="*/ 81 w 128"/>
              <a:gd name="T5" fmla="*/ 33 h 290"/>
              <a:gd name="T6" fmla="*/ 58 w 128"/>
              <a:gd name="T7" fmla="*/ 55 h 290"/>
              <a:gd name="T8" fmla="*/ 23 w 128"/>
              <a:gd name="T9" fmla="*/ 77 h 290"/>
              <a:gd name="T10" fmla="*/ 0 w 128"/>
              <a:gd name="T11" fmla="*/ 99 h 290"/>
              <a:gd name="T12" fmla="*/ 12 w 128"/>
              <a:gd name="T13" fmla="*/ 143 h 290"/>
              <a:gd name="T14" fmla="*/ 0 w 128"/>
              <a:gd name="T15" fmla="*/ 154 h 290"/>
              <a:gd name="T16" fmla="*/ 0 w 128"/>
              <a:gd name="T17" fmla="*/ 165 h 290"/>
              <a:gd name="T18" fmla="*/ 0 w 128"/>
              <a:gd name="T19" fmla="*/ 209 h 290"/>
              <a:gd name="T20" fmla="*/ 12 w 128"/>
              <a:gd name="T21" fmla="*/ 231 h 290"/>
              <a:gd name="T22" fmla="*/ 46 w 128"/>
              <a:gd name="T23" fmla="*/ 220 h 290"/>
              <a:gd name="T24" fmla="*/ 81 w 128"/>
              <a:gd name="T25" fmla="*/ 154 h 290"/>
              <a:gd name="T26" fmla="*/ 104 w 128"/>
              <a:gd name="T27" fmla="*/ 77 h 290"/>
              <a:gd name="T28" fmla="*/ 115 w 128"/>
              <a:gd name="T29" fmla="*/ 55 h 290"/>
              <a:gd name="T30" fmla="*/ 92 w 128"/>
              <a:gd name="T31" fmla="*/ 0 h 2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290"/>
              <a:gd name="T50" fmla="*/ 128 w 128"/>
              <a:gd name="T51" fmla="*/ 290 h 2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290">
                <a:moveTo>
                  <a:pt x="102" y="0"/>
                </a:moveTo>
                <a:lnTo>
                  <a:pt x="89" y="27"/>
                </a:lnTo>
                <a:lnTo>
                  <a:pt x="89" y="41"/>
                </a:lnTo>
                <a:lnTo>
                  <a:pt x="64" y="69"/>
                </a:lnTo>
                <a:lnTo>
                  <a:pt x="25" y="96"/>
                </a:lnTo>
                <a:lnTo>
                  <a:pt x="0" y="124"/>
                </a:lnTo>
                <a:lnTo>
                  <a:pt x="13" y="179"/>
                </a:lnTo>
                <a:lnTo>
                  <a:pt x="0" y="192"/>
                </a:lnTo>
                <a:lnTo>
                  <a:pt x="0" y="206"/>
                </a:lnTo>
                <a:lnTo>
                  <a:pt x="0" y="261"/>
                </a:lnTo>
                <a:lnTo>
                  <a:pt x="13" y="289"/>
                </a:lnTo>
                <a:lnTo>
                  <a:pt x="51" y="275"/>
                </a:lnTo>
                <a:lnTo>
                  <a:pt x="89" y="192"/>
                </a:lnTo>
                <a:lnTo>
                  <a:pt x="115" y="96"/>
                </a:lnTo>
                <a:lnTo>
                  <a:pt x="127" y="69"/>
                </a:lnTo>
                <a:lnTo>
                  <a:pt x="102" y="0"/>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11" name="Oval 335" descr="Light downward diagonal"/>
          <p:cNvSpPr>
            <a:spLocks noChangeArrowheads="1"/>
          </p:cNvSpPr>
          <p:nvPr/>
        </p:nvSpPr>
        <p:spPr bwMode="auto">
          <a:xfrm>
            <a:off x="5241925" y="4125001"/>
            <a:ext cx="22225" cy="4286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eaLnBrk="0" fontAlgn="auto" hangingPunct="0">
              <a:spcBef>
                <a:spcPct val="50000"/>
              </a:spcBef>
              <a:spcAft>
                <a:spcPts val="0"/>
              </a:spcAft>
              <a:defRPr/>
            </a:pPr>
            <a:endParaRPr lang="en-GB" sz="2400"/>
          </a:p>
        </p:txBody>
      </p:sp>
      <p:sp>
        <p:nvSpPr>
          <p:cNvPr id="412" name="Freeform 337"/>
          <p:cNvSpPr>
            <a:spLocks/>
          </p:cNvSpPr>
          <p:nvPr/>
        </p:nvSpPr>
        <p:spPr bwMode="auto">
          <a:xfrm>
            <a:off x="4852988" y="3774163"/>
            <a:ext cx="127000" cy="123825"/>
          </a:xfrm>
          <a:custGeom>
            <a:avLst/>
            <a:gdLst>
              <a:gd name="T0" fmla="*/ 33231 w 89"/>
              <a:gd name="T1" fmla="*/ 41696 h 98"/>
              <a:gd name="T2" fmla="*/ 33231 w 89"/>
              <a:gd name="T3" fmla="*/ 56858 h 98"/>
              <a:gd name="T4" fmla="*/ 15893 w 89"/>
              <a:gd name="T5" fmla="*/ 56858 h 98"/>
              <a:gd name="T6" fmla="*/ 0 w 89"/>
              <a:gd name="T7" fmla="*/ 97291 h 98"/>
              <a:gd name="T8" fmla="*/ 33231 w 89"/>
              <a:gd name="T9" fmla="*/ 97291 h 98"/>
              <a:gd name="T10" fmla="*/ 50568 w 89"/>
              <a:gd name="T11" fmla="*/ 97291 h 98"/>
              <a:gd name="T12" fmla="*/ 66461 w 89"/>
              <a:gd name="T13" fmla="*/ 68230 h 98"/>
              <a:gd name="T14" fmla="*/ 98247 w 89"/>
              <a:gd name="T15" fmla="*/ 68230 h 98"/>
              <a:gd name="T16" fmla="*/ 115585 w 89"/>
              <a:gd name="T17" fmla="*/ 68230 h 98"/>
              <a:gd name="T18" fmla="*/ 115585 w 89"/>
              <a:gd name="T19" fmla="*/ 56858 h 98"/>
              <a:gd name="T20" fmla="*/ 115585 w 89"/>
              <a:gd name="T21" fmla="*/ 12635 h 98"/>
              <a:gd name="T22" fmla="*/ 98247 w 89"/>
              <a:gd name="T23" fmla="*/ 0 h 98"/>
              <a:gd name="T24" fmla="*/ 50568 w 89"/>
              <a:gd name="T25" fmla="*/ 12635 h 98"/>
              <a:gd name="T26" fmla="*/ 50568 w 89"/>
              <a:gd name="T27" fmla="*/ 26534 h 98"/>
              <a:gd name="T28" fmla="*/ 33231 w 89"/>
              <a:gd name="T29" fmla="*/ 41696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98"/>
              <a:gd name="T47" fmla="*/ 89 w 89"/>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98">
                <a:moveTo>
                  <a:pt x="25" y="41"/>
                </a:moveTo>
                <a:lnTo>
                  <a:pt x="25" y="56"/>
                </a:lnTo>
                <a:lnTo>
                  <a:pt x="12" y="56"/>
                </a:lnTo>
                <a:lnTo>
                  <a:pt x="0" y="97"/>
                </a:lnTo>
                <a:lnTo>
                  <a:pt x="25" y="97"/>
                </a:lnTo>
                <a:lnTo>
                  <a:pt x="38" y="97"/>
                </a:lnTo>
                <a:lnTo>
                  <a:pt x="50" y="68"/>
                </a:lnTo>
                <a:lnTo>
                  <a:pt x="75" y="68"/>
                </a:lnTo>
                <a:lnTo>
                  <a:pt x="88" y="68"/>
                </a:lnTo>
                <a:lnTo>
                  <a:pt x="88" y="56"/>
                </a:lnTo>
                <a:lnTo>
                  <a:pt x="88" y="13"/>
                </a:lnTo>
                <a:lnTo>
                  <a:pt x="75" y="0"/>
                </a:lnTo>
                <a:lnTo>
                  <a:pt x="38" y="13"/>
                </a:lnTo>
                <a:lnTo>
                  <a:pt x="38" y="27"/>
                </a:lnTo>
                <a:lnTo>
                  <a:pt x="25" y="41"/>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3" name="Freeform 338"/>
          <p:cNvSpPr>
            <a:spLocks/>
          </p:cNvSpPr>
          <p:nvPr/>
        </p:nvSpPr>
        <p:spPr bwMode="auto">
          <a:xfrm>
            <a:off x="5046663" y="3429676"/>
            <a:ext cx="173037" cy="139700"/>
          </a:xfrm>
          <a:custGeom>
            <a:avLst/>
            <a:gdLst>
              <a:gd name="T0" fmla="*/ 0 w 116"/>
              <a:gd name="T1" fmla="*/ 96520 h 110"/>
              <a:gd name="T2" fmla="*/ 17736 w 116"/>
              <a:gd name="T3" fmla="*/ 82550 h 110"/>
              <a:gd name="T4" fmla="*/ 35472 w 116"/>
              <a:gd name="T5" fmla="*/ 82550 h 110"/>
              <a:gd name="T6" fmla="*/ 51731 w 116"/>
              <a:gd name="T7" fmla="*/ 82550 h 110"/>
              <a:gd name="T8" fmla="*/ 69467 w 116"/>
              <a:gd name="T9" fmla="*/ 96520 h 110"/>
              <a:gd name="T10" fmla="*/ 106417 w 116"/>
              <a:gd name="T11" fmla="*/ 96520 h 110"/>
              <a:gd name="T12" fmla="*/ 122675 w 116"/>
              <a:gd name="T13" fmla="*/ 96520 h 110"/>
              <a:gd name="T14" fmla="*/ 140412 w 116"/>
              <a:gd name="T15" fmla="*/ 110490 h 110"/>
              <a:gd name="T16" fmla="*/ 158148 w 116"/>
              <a:gd name="T17" fmla="*/ 110490 h 110"/>
              <a:gd name="T18" fmla="*/ 106417 w 116"/>
              <a:gd name="T19" fmla="*/ 55880 h 110"/>
              <a:gd name="T20" fmla="*/ 88681 w 116"/>
              <a:gd name="T21" fmla="*/ 55880 h 110"/>
              <a:gd name="T22" fmla="*/ 51731 w 116"/>
              <a:gd name="T23" fmla="*/ 0 h 110"/>
              <a:gd name="T24" fmla="*/ 17736 w 116"/>
              <a:gd name="T25" fmla="*/ 12700 h 110"/>
              <a:gd name="T26" fmla="*/ 0 w 116"/>
              <a:gd name="T27" fmla="*/ 41910 h 110"/>
              <a:gd name="T28" fmla="*/ 0 w 116"/>
              <a:gd name="T29" fmla="*/ 96520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10"/>
              <a:gd name="T47" fmla="*/ 116 w 116"/>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10">
                <a:moveTo>
                  <a:pt x="0" y="95"/>
                </a:moveTo>
                <a:lnTo>
                  <a:pt x="13" y="81"/>
                </a:lnTo>
                <a:lnTo>
                  <a:pt x="26" y="81"/>
                </a:lnTo>
                <a:lnTo>
                  <a:pt x="38" y="81"/>
                </a:lnTo>
                <a:lnTo>
                  <a:pt x="51" y="95"/>
                </a:lnTo>
                <a:lnTo>
                  <a:pt x="77" y="95"/>
                </a:lnTo>
                <a:lnTo>
                  <a:pt x="89" y="95"/>
                </a:lnTo>
                <a:lnTo>
                  <a:pt x="102" y="109"/>
                </a:lnTo>
                <a:lnTo>
                  <a:pt x="115" y="109"/>
                </a:lnTo>
                <a:lnTo>
                  <a:pt x="77" y="55"/>
                </a:lnTo>
                <a:lnTo>
                  <a:pt x="64" y="55"/>
                </a:lnTo>
                <a:lnTo>
                  <a:pt x="38" y="0"/>
                </a:lnTo>
                <a:lnTo>
                  <a:pt x="13" y="13"/>
                </a:lnTo>
                <a:lnTo>
                  <a:pt x="0" y="41"/>
                </a:lnTo>
                <a:lnTo>
                  <a:pt x="0" y="95"/>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14" name="Freeform 339"/>
          <p:cNvSpPr>
            <a:spLocks/>
          </p:cNvSpPr>
          <p:nvPr/>
        </p:nvSpPr>
        <p:spPr bwMode="auto">
          <a:xfrm>
            <a:off x="5165725" y="3566201"/>
            <a:ext cx="57150" cy="36512"/>
          </a:xfrm>
          <a:custGeom>
            <a:avLst/>
            <a:gdLst>
              <a:gd name="T0" fmla="*/ 33704 w 39"/>
              <a:gd name="T1" fmla="*/ 0 h 28"/>
              <a:gd name="T2" fmla="*/ 16119 w 39"/>
              <a:gd name="T3" fmla="*/ 0 h 28"/>
              <a:gd name="T4" fmla="*/ 0 w 39"/>
              <a:gd name="T5" fmla="*/ 14344 h 28"/>
              <a:gd name="T6" fmla="*/ 16119 w 39"/>
              <a:gd name="T7" fmla="*/ 28689 h 28"/>
              <a:gd name="T8" fmla="*/ 51288 w 39"/>
              <a:gd name="T9" fmla="*/ 14344 h 28"/>
              <a:gd name="T10" fmla="*/ 33704 w 39"/>
              <a:gd name="T11" fmla="*/ 14344 h 28"/>
              <a:gd name="T12" fmla="*/ 33704 w 39"/>
              <a:gd name="T13" fmla="*/ 0 h 28"/>
              <a:gd name="T14" fmla="*/ 0 60000 65536"/>
              <a:gd name="T15" fmla="*/ 0 60000 65536"/>
              <a:gd name="T16" fmla="*/ 0 60000 65536"/>
              <a:gd name="T17" fmla="*/ 0 60000 65536"/>
              <a:gd name="T18" fmla="*/ 0 60000 65536"/>
              <a:gd name="T19" fmla="*/ 0 60000 65536"/>
              <a:gd name="T20" fmla="*/ 0 60000 65536"/>
              <a:gd name="T21" fmla="*/ 0 w 39"/>
              <a:gd name="T22" fmla="*/ 0 h 28"/>
              <a:gd name="T23" fmla="*/ 39 w 3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8">
                <a:moveTo>
                  <a:pt x="25" y="0"/>
                </a:moveTo>
                <a:lnTo>
                  <a:pt x="12" y="0"/>
                </a:lnTo>
                <a:lnTo>
                  <a:pt x="0" y="13"/>
                </a:lnTo>
                <a:lnTo>
                  <a:pt x="12" y="27"/>
                </a:lnTo>
                <a:lnTo>
                  <a:pt x="38" y="13"/>
                </a:lnTo>
                <a:lnTo>
                  <a:pt x="25" y="13"/>
                </a:lnTo>
                <a:lnTo>
                  <a:pt x="25"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5" name="Freeform 340"/>
          <p:cNvSpPr>
            <a:spLocks/>
          </p:cNvSpPr>
          <p:nvPr/>
        </p:nvSpPr>
        <p:spPr bwMode="auto">
          <a:xfrm>
            <a:off x="4862513" y="3897988"/>
            <a:ext cx="38100" cy="36513"/>
          </a:xfrm>
          <a:custGeom>
            <a:avLst/>
            <a:gdLst>
              <a:gd name="T0" fmla="*/ 0 w 25"/>
              <a:gd name="T1" fmla="*/ 0 h 28"/>
              <a:gd name="T2" fmla="*/ 0 w 25"/>
              <a:gd name="T3" fmla="*/ 28689 h 28"/>
              <a:gd name="T4" fmla="*/ 35052 w 25"/>
              <a:gd name="T5" fmla="*/ 28689 h 28"/>
              <a:gd name="T6" fmla="*/ 35052 w 25"/>
              <a:gd name="T7" fmla="*/ 0 h 28"/>
              <a:gd name="T8" fmla="*/ 0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0" y="0"/>
                </a:moveTo>
                <a:lnTo>
                  <a:pt x="0" y="27"/>
                </a:lnTo>
                <a:lnTo>
                  <a:pt x="24" y="27"/>
                </a:lnTo>
                <a:lnTo>
                  <a:pt x="24"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6" name="Freeform 341"/>
          <p:cNvSpPr>
            <a:spLocks/>
          </p:cNvSpPr>
          <p:nvPr/>
        </p:nvSpPr>
        <p:spPr bwMode="auto">
          <a:xfrm>
            <a:off x="4862513" y="3932913"/>
            <a:ext cx="38100" cy="38100"/>
          </a:xfrm>
          <a:custGeom>
            <a:avLst/>
            <a:gdLst>
              <a:gd name="T0" fmla="*/ 0 w 25"/>
              <a:gd name="T1" fmla="*/ 0 h 29"/>
              <a:gd name="T2" fmla="*/ 0 w 25"/>
              <a:gd name="T3" fmla="*/ 30217 h 29"/>
              <a:gd name="T4" fmla="*/ 16764 w 25"/>
              <a:gd name="T5" fmla="*/ 30217 h 29"/>
              <a:gd name="T6" fmla="*/ 35052 w 25"/>
              <a:gd name="T7" fmla="*/ 15766 h 29"/>
              <a:gd name="T8" fmla="*/ 35052 w 25"/>
              <a:gd name="T9" fmla="*/ 0 h 29"/>
              <a:gd name="T10" fmla="*/ 0 w 25"/>
              <a:gd name="T11" fmla="*/ 0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0" y="0"/>
                </a:moveTo>
                <a:lnTo>
                  <a:pt x="0" y="28"/>
                </a:lnTo>
                <a:lnTo>
                  <a:pt x="11" y="28"/>
                </a:lnTo>
                <a:lnTo>
                  <a:pt x="24" y="14"/>
                </a:lnTo>
                <a:lnTo>
                  <a:pt x="24"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7" name="Freeform 342"/>
          <p:cNvSpPr>
            <a:spLocks/>
          </p:cNvSpPr>
          <p:nvPr/>
        </p:nvSpPr>
        <p:spPr bwMode="auto">
          <a:xfrm>
            <a:off x="4862513" y="3897988"/>
            <a:ext cx="279400" cy="279400"/>
          </a:xfrm>
          <a:custGeom>
            <a:avLst/>
            <a:gdLst>
              <a:gd name="T0" fmla="*/ 164 w 191"/>
              <a:gd name="T1" fmla="*/ 65 h 220"/>
              <a:gd name="T2" fmla="*/ 129 w 191"/>
              <a:gd name="T3" fmla="*/ 44 h 220"/>
              <a:gd name="T4" fmla="*/ 129 w 191"/>
              <a:gd name="T5" fmla="*/ 33 h 220"/>
              <a:gd name="T6" fmla="*/ 82 w 191"/>
              <a:gd name="T7" fmla="*/ 0 h 220"/>
              <a:gd name="T8" fmla="*/ 70 w 191"/>
              <a:gd name="T9" fmla="*/ 11 h 220"/>
              <a:gd name="T10" fmla="*/ 70 w 191"/>
              <a:gd name="T11" fmla="*/ 22 h 220"/>
              <a:gd name="T12" fmla="*/ 47 w 191"/>
              <a:gd name="T13" fmla="*/ 22 h 220"/>
              <a:gd name="T14" fmla="*/ 35 w 191"/>
              <a:gd name="T15" fmla="*/ 0 h 220"/>
              <a:gd name="T16" fmla="*/ 23 w 191"/>
              <a:gd name="T17" fmla="*/ 0 h 220"/>
              <a:gd name="T18" fmla="*/ 23 w 191"/>
              <a:gd name="T19" fmla="*/ 22 h 220"/>
              <a:gd name="T20" fmla="*/ 23 w 191"/>
              <a:gd name="T21" fmla="*/ 33 h 220"/>
              <a:gd name="T22" fmla="*/ 11 w 191"/>
              <a:gd name="T23" fmla="*/ 44 h 220"/>
              <a:gd name="T24" fmla="*/ 0 w 191"/>
              <a:gd name="T25" fmla="*/ 44 h 220"/>
              <a:gd name="T26" fmla="*/ 11 w 191"/>
              <a:gd name="T27" fmla="*/ 76 h 220"/>
              <a:gd name="T28" fmla="*/ 11 w 191"/>
              <a:gd name="T29" fmla="*/ 88 h 220"/>
              <a:gd name="T30" fmla="*/ 23 w 191"/>
              <a:gd name="T31" fmla="*/ 99 h 220"/>
              <a:gd name="T32" fmla="*/ 35 w 191"/>
              <a:gd name="T33" fmla="*/ 109 h 220"/>
              <a:gd name="T34" fmla="*/ 57 w 191"/>
              <a:gd name="T35" fmla="*/ 131 h 220"/>
              <a:gd name="T36" fmla="*/ 70 w 191"/>
              <a:gd name="T37" fmla="*/ 142 h 220"/>
              <a:gd name="T38" fmla="*/ 82 w 191"/>
              <a:gd name="T39" fmla="*/ 142 h 220"/>
              <a:gd name="T40" fmla="*/ 82 w 191"/>
              <a:gd name="T41" fmla="*/ 175 h 220"/>
              <a:gd name="T42" fmla="*/ 105 w 191"/>
              <a:gd name="T43" fmla="*/ 164 h 220"/>
              <a:gd name="T44" fmla="*/ 117 w 191"/>
              <a:gd name="T45" fmla="*/ 164 h 220"/>
              <a:gd name="T46" fmla="*/ 176 w 191"/>
              <a:gd name="T47" fmla="*/ 153 h 220"/>
              <a:gd name="T48" fmla="*/ 164 w 191"/>
              <a:gd name="T49" fmla="*/ 142 h 220"/>
              <a:gd name="T50" fmla="*/ 152 w 191"/>
              <a:gd name="T51" fmla="*/ 120 h 220"/>
              <a:gd name="T52" fmla="*/ 164 w 191"/>
              <a:gd name="T53" fmla="*/ 88 h 220"/>
              <a:gd name="T54" fmla="*/ 152 w 191"/>
              <a:gd name="T55" fmla="*/ 88 h 220"/>
              <a:gd name="T56" fmla="*/ 164 w 191"/>
              <a:gd name="T57" fmla="*/ 6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1"/>
              <a:gd name="T88" fmla="*/ 0 h 220"/>
              <a:gd name="T89" fmla="*/ 191 w 191"/>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1" h="220">
                <a:moveTo>
                  <a:pt x="177" y="81"/>
                </a:moveTo>
                <a:lnTo>
                  <a:pt x="139" y="55"/>
                </a:lnTo>
                <a:lnTo>
                  <a:pt x="139" y="41"/>
                </a:lnTo>
                <a:lnTo>
                  <a:pt x="88" y="0"/>
                </a:lnTo>
                <a:lnTo>
                  <a:pt x="75" y="14"/>
                </a:lnTo>
                <a:lnTo>
                  <a:pt x="75" y="27"/>
                </a:lnTo>
                <a:lnTo>
                  <a:pt x="51" y="27"/>
                </a:lnTo>
                <a:lnTo>
                  <a:pt x="38" y="0"/>
                </a:lnTo>
                <a:lnTo>
                  <a:pt x="25" y="0"/>
                </a:lnTo>
                <a:lnTo>
                  <a:pt x="25" y="27"/>
                </a:lnTo>
                <a:lnTo>
                  <a:pt x="25" y="41"/>
                </a:lnTo>
                <a:lnTo>
                  <a:pt x="12" y="55"/>
                </a:lnTo>
                <a:lnTo>
                  <a:pt x="0" y="55"/>
                </a:lnTo>
                <a:lnTo>
                  <a:pt x="12" y="95"/>
                </a:lnTo>
                <a:lnTo>
                  <a:pt x="12" y="110"/>
                </a:lnTo>
                <a:lnTo>
                  <a:pt x="25" y="124"/>
                </a:lnTo>
                <a:lnTo>
                  <a:pt x="38" y="136"/>
                </a:lnTo>
                <a:lnTo>
                  <a:pt x="62" y="164"/>
                </a:lnTo>
                <a:lnTo>
                  <a:pt x="75" y="178"/>
                </a:lnTo>
                <a:lnTo>
                  <a:pt x="88" y="178"/>
                </a:lnTo>
                <a:lnTo>
                  <a:pt x="88" y="219"/>
                </a:lnTo>
                <a:lnTo>
                  <a:pt x="113" y="205"/>
                </a:lnTo>
                <a:lnTo>
                  <a:pt x="126" y="205"/>
                </a:lnTo>
                <a:lnTo>
                  <a:pt x="190" y="191"/>
                </a:lnTo>
                <a:lnTo>
                  <a:pt x="177" y="178"/>
                </a:lnTo>
                <a:lnTo>
                  <a:pt x="164" y="150"/>
                </a:lnTo>
                <a:lnTo>
                  <a:pt x="177" y="110"/>
                </a:lnTo>
                <a:lnTo>
                  <a:pt x="164" y="110"/>
                </a:lnTo>
                <a:lnTo>
                  <a:pt x="177" y="81"/>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8" name="Freeform 343"/>
          <p:cNvSpPr>
            <a:spLocks/>
          </p:cNvSpPr>
          <p:nvPr/>
        </p:nvSpPr>
        <p:spPr bwMode="auto">
          <a:xfrm>
            <a:off x="4972050" y="3759876"/>
            <a:ext cx="227013" cy="242887"/>
          </a:xfrm>
          <a:custGeom>
            <a:avLst/>
            <a:gdLst>
              <a:gd name="T0" fmla="*/ 207973 w 155"/>
              <a:gd name="T1" fmla="*/ 125239 h 192"/>
              <a:gd name="T2" fmla="*/ 174287 w 155"/>
              <a:gd name="T3" fmla="*/ 111324 h 192"/>
              <a:gd name="T4" fmla="*/ 174287 w 155"/>
              <a:gd name="T5" fmla="*/ 27831 h 192"/>
              <a:gd name="T6" fmla="*/ 190398 w 155"/>
              <a:gd name="T7" fmla="*/ 13915 h 192"/>
              <a:gd name="T8" fmla="*/ 156712 w 155"/>
              <a:gd name="T9" fmla="*/ 0 h 192"/>
              <a:gd name="T10" fmla="*/ 139137 w 155"/>
              <a:gd name="T11" fmla="*/ 13915 h 192"/>
              <a:gd name="T12" fmla="*/ 86411 w 155"/>
              <a:gd name="T13" fmla="*/ 13915 h 192"/>
              <a:gd name="T14" fmla="*/ 51261 w 155"/>
              <a:gd name="T15" fmla="*/ 0 h 192"/>
              <a:gd name="T16" fmla="*/ 0 w 155"/>
              <a:gd name="T17" fmla="*/ 13915 h 192"/>
              <a:gd name="T18" fmla="*/ 17575 w 155"/>
              <a:gd name="T19" fmla="*/ 27831 h 192"/>
              <a:gd name="T20" fmla="*/ 17575 w 155"/>
              <a:gd name="T21" fmla="*/ 69577 h 192"/>
              <a:gd name="T22" fmla="*/ 17575 w 155"/>
              <a:gd name="T23" fmla="*/ 82228 h 192"/>
              <a:gd name="T24" fmla="*/ 17575 w 155"/>
              <a:gd name="T25" fmla="*/ 111324 h 192"/>
              <a:gd name="T26" fmla="*/ 86411 w 155"/>
              <a:gd name="T27" fmla="*/ 151805 h 192"/>
              <a:gd name="T28" fmla="*/ 86411 w 155"/>
              <a:gd name="T29" fmla="*/ 165720 h 192"/>
              <a:gd name="T30" fmla="*/ 139137 w 155"/>
              <a:gd name="T31" fmla="*/ 192286 h 192"/>
              <a:gd name="T32" fmla="*/ 156712 w 155"/>
              <a:gd name="T33" fmla="*/ 151805 h 192"/>
              <a:gd name="T34" fmla="*/ 174287 w 155"/>
              <a:gd name="T35" fmla="*/ 136624 h 192"/>
              <a:gd name="T36" fmla="*/ 207973 w 155"/>
              <a:gd name="T37" fmla="*/ 125239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2"/>
              <a:gd name="T59" fmla="*/ 155 w 155"/>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2">
                <a:moveTo>
                  <a:pt x="154" y="124"/>
                </a:moveTo>
                <a:lnTo>
                  <a:pt x="129" y="110"/>
                </a:lnTo>
                <a:lnTo>
                  <a:pt x="129" y="27"/>
                </a:lnTo>
                <a:lnTo>
                  <a:pt x="141" y="14"/>
                </a:lnTo>
                <a:lnTo>
                  <a:pt x="116" y="0"/>
                </a:lnTo>
                <a:lnTo>
                  <a:pt x="103" y="14"/>
                </a:lnTo>
                <a:lnTo>
                  <a:pt x="64" y="14"/>
                </a:lnTo>
                <a:lnTo>
                  <a:pt x="38" y="0"/>
                </a:lnTo>
                <a:lnTo>
                  <a:pt x="0" y="14"/>
                </a:lnTo>
                <a:lnTo>
                  <a:pt x="13" y="27"/>
                </a:lnTo>
                <a:lnTo>
                  <a:pt x="13" y="69"/>
                </a:lnTo>
                <a:lnTo>
                  <a:pt x="13" y="81"/>
                </a:lnTo>
                <a:lnTo>
                  <a:pt x="13" y="110"/>
                </a:lnTo>
                <a:lnTo>
                  <a:pt x="64" y="150"/>
                </a:lnTo>
                <a:lnTo>
                  <a:pt x="64" y="164"/>
                </a:lnTo>
                <a:lnTo>
                  <a:pt x="103" y="191"/>
                </a:lnTo>
                <a:lnTo>
                  <a:pt x="116" y="150"/>
                </a:lnTo>
                <a:lnTo>
                  <a:pt x="129" y="136"/>
                </a:lnTo>
                <a:lnTo>
                  <a:pt x="154" y="124"/>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19" name="Freeform 344"/>
          <p:cNvSpPr>
            <a:spLocks/>
          </p:cNvSpPr>
          <p:nvPr/>
        </p:nvSpPr>
        <p:spPr bwMode="auto">
          <a:xfrm>
            <a:off x="4953000" y="3532863"/>
            <a:ext cx="392113" cy="244475"/>
          </a:xfrm>
          <a:custGeom>
            <a:avLst/>
            <a:gdLst>
              <a:gd name="T0" fmla="*/ 86031 w 270"/>
              <a:gd name="T1" fmla="*/ 13934 h 193"/>
              <a:gd name="T2" fmla="*/ 103529 w 270"/>
              <a:gd name="T3" fmla="*/ 0 h 193"/>
              <a:gd name="T4" fmla="*/ 122484 w 270"/>
              <a:gd name="T5" fmla="*/ 0 h 193"/>
              <a:gd name="T6" fmla="*/ 137066 w 270"/>
              <a:gd name="T7" fmla="*/ 0 h 193"/>
              <a:gd name="T8" fmla="*/ 154564 w 270"/>
              <a:gd name="T9" fmla="*/ 13934 h 193"/>
              <a:gd name="T10" fmla="*/ 189559 w 270"/>
              <a:gd name="T11" fmla="*/ 13934 h 193"/>
              <a:gd name="T12" fmla="*/ 205599 w 270"/>
              <a:gd name="T13" fmla="*/ 13934 h 193"/>
              <a:gd name="T14" fmla="*/ 223097 w 270"/>
              <a:gd name="T15" fmla="*/ 27868 h 193"/>
              <a:gd name="T16" fmla="*/ 205599 w 270"/>
              <a:gd name="T17" fmla="*/ 41801 h 193"/>
              <a:gd name="T18" fmla="*/ 223097 w 270"/>
              <a:gd name="T19" fmla="*/ 55735 h 193"/>
              <a:gd name="T20" fmla="*/ 258092 w 270"/>
              <a:gd name="T21" fmla="*/ 96270 h 193"/>
              <a:gd name="T22" fmla="*/ 326625 w 270"/>
              <a:gd name="T23" fmla="*/ 124138 h 193"/>
              <a:gd name="T24" fmla="*/ 360163 w 270"/>
              <a:gd name="T25" fmla="*/ 110204 h 193"/>
              <a:gd name="T26" fmla="*/ 291630 w 270"/>
              <a:gd name="T27" fmla="*/ 179873 h 193"/>
              <a:gd name="T28" fmla="*/ 240594 w 270"/>
              <a:gd name="T29" fmla="*/ 179873 h 193"/>
              <a:gd name="T30" fmla="*/ 223097 w 270"/>
              <a:gd name="T31" fmla="*/ 193807 h 193"/>
              <a:gd name="T32" fmla="*/ 205599 w 270"/>
              <a:gd name="T33" fmla="*/ 193807 h 193"/>
              <a:gd name="T34" fmla="*/ 172061 w 270"/>
              <a:gd name="T35" fmla="*/ 179873 h 193"/>
              <a:gd name="T36" fmla="*/ 154564 w 270"/>
              <a:gd name="T37" fmla="*/ 193807 h 193"/>
              <a:gd name="T38" fmla="*/ 103529 w 270"/>
              <a:gd name="T39" fmla="*/ 193807 h 193"/>
              <a:gd name="T40" fmla="*/ 68533 w 270"/>
              <a:gd name="T41" fmla="*/ 179873 h 193"/>
              <a:gd name="T42" fmla="*/ 34996 w 270"/>
              <a:gd name="T43" fmla="*/ 124138 h 193"/>
              <a:gd name="T44" fmla="*/ 0 w 270"/>
              <a:gd name="T45" fmla="*/ 110204 h 193"/>
              <a:gd name="T46" fmla="*/ 34996 w 270"/>
              <a:gd name="T47" fmla="*/ 96270 h 193"/>
              <a:gd name="T48" fmla="*/ 34996 w 270"/>
              <a:gd name="T49" fmla="*/ 55735 h 193"/>
              <a:gd name="T50" fmla="*/ 52493 w 270"/>
              <a:gd name="T51" fmla="*/ 27868 h 193"/>
              <a:gd name="T52" fmla="*/ 86031 w 270"/>
              <a:gd name="T53" fmla="*/ 13934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193"/>
              <a:gd name="T83" fmla="*/ 270 w 270"/>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193">
                <a:moveTo>
                  <a:pt x="64" y="14"/>
                </a:moveTo>
                <a:lnTo>
                  <a:pt x="77" y="0"/>
                </a:lnTo>
                <a:lnTo>
                  <a:pt x="91" y="0"/>
                </a:lnTo>
                <a:lnTo>
                  <a:pt x="102" y="0"/>
                </a:lnTo>
                <a:lnTo>
                  <a:pt x="115" y="14"/>
                </a:lnTo>
                <a:lnTo>
                  <a:pt x="142" y="14"/>
                </a:lnTo>
                <a:lnTo>
                  <a:pt x="154" y="14"/>
                </a:lnTo>
                <a:lnTo>
                  <a:pt x="167" y="28"/>
                </a:lnTo>
                <a:lnTo>
                  <a:pt x="154" y="41"/>
                </a:lnTo>
                <a:lnTo>
                  <a:pt x="167" y="55"/>
                </a:lnTo>
                <a:lnTo>
                  <a:pt x="193" y="95"/>
                </a:lnTo>
                <a:lnTo>
                  <a:pt x="244" y="123"/>
                </a:lnTo>
                <a:lnTo>
                  <a:pt x="269" y="109"/>
                </a:lnTo>
                <a:lnTo>
                  <a:pt x="218" y="178"/>
                </a:lnTo>
                <a:lnTo>
                  <a:pt x="180" y="178"/>
                </a:lnTo>
                <a:lnTo>
                  <a:pt x="167" y="192"/>
                </a:lnTo>
                <a:lnTo>
                  <a:pt x="154" y="192"/>
                </a:lnTo>
                <a:lnTo>
                  <a:pt x="129" y="178"/>
                </a:lnTo>
                <a:lnTo>
                  <a:pt x="115" y="192"/>
                </a:lnTo>
                <a:lnTo>
                  <a:pt x="77" y="192"/>
                </a:lnTo>
                <a:lnTo>
                  <a:pt x="51" y="178"/>
                </a:lnTo>
                <a:lnTo>
                  <a:pt x="26" y="123"/>
                </a:lnTo>
                <a:lnTo>
                  <a:pt x="0" y="109"/>
                </a:lnTo>
                <a:lnTo>
                  <a:pt x="26" y="95"/>
                </a:lnTo>
                <a:lnTo>
                  <a:pt x="26" y="55"/>
                </a:lnTo>
                <a:lnTo>
                  <a:pt x="39" y="28"/>
                </a:lnTo>
                <a:lnTo>
                  <a:pt x="64" y="14"/>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20" name="Freeform 345" descr="Light downward diagonal"/>
          <p:cNvSpPr>
            <a:spLocks/>
          </p:cNvSpPr>
          <p:nvPr/>
        </p:nvSpPr>
        <p:spPr bwMode="auto">
          <a:xfrm>
            <a:off x="4132263" y="3555088"/>
            <a:ext cx="73025" cy="141288"/>
          </a:xfrm>
          <a:custGeom>
            <a:avLst/>
            <a:gdLst>
              <a:gd name="T0" fmla="*/ 51118 w 50"/>
              <a:gd name="T1" fmla="*/ 112012 h 111"/>
              <a:gd name="T2" fmla="*/ 33592 w 50"/>
              <a:gd name="T3" fmla="*/ 70008 h 111"/>
              <a:gd name="T4" fmla="*/ 65723 w 50"/>
              <a:gd name="T5" fmla="*/ 42005 h 111"/>
              <a:gd name="T6" fmla="*/ 51118 w 50"/>
              <a:gd name="T7" fmla="*/ 0 h 111"/>
              <a:gd name="T8" fmla="*/ 33592 w 50"/>
              <a:gd name="T9" fmla="*/ 0 h 111"/>
              <a:gd name="T10" fmla="*/ 17526 w 50"/>
              <a:gd name="T11" fmla="*/ 28003 h 111"/>
              <a:gd name="T12" fmla="*/ 0 w 50"/>
              <a:gd name="T13" fmla="*/ 28003 h 111"/>
              <a:gd name="T14" fmla="*/ 17526 w 50"/>
              <a:gd name="T15" fmla="*/ 112012 h 111"/>
              <a:gd name="T16" fmla="*/ 51118 w 50"/>
              <a:gd name="T17" fmla="*/ 112012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111"/>
              <a:gd name="T29" fmla="*/ 50 w 50"/>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111">
                <a:moveTo>
                  <a:pt x="38" y="110"/>
                </a:moveTo>
                <a:lnTo>
                  <a:pt x="25" y="68"/>
                </a:lnTo>
                <a:lnTo>
                  <a:pt x="49" y="41"/>
                </a:lnTo>
                <a:lnTo>
                  <a:pt x="38" y="0"/>
                </a:lnTo>
                <a:lnTo>
                  <a:pt x="25" y="0"/>
                </a:lnTo>
                <a:lnTo>
                  <a:pt x="13" y="27"/>
                </a:lnTo>
                <a:lnTo>
                  <a:pt x="0" y="27"/>
                </a:lnTo>
                <a:lnTo>
                  <a:pt x="13" y="110"/>
                </a:lnTo>
                <a:lnTo>
                  <a:pt x="38" y="11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1" name="Freeform 346"/>
          <p:cNvSpPr>
            <a:spLocks/>
          </p:cNvSpPr>
          <p:nvPr/>
        </p:nvSpPr>
        <p:spPr bwMode="auto">
          <a:xfrm>
            <a:off x="3890963" y="3602713"/>
            <a:ext cx="149225" cy="157163"/>
          </a:xfrm>
          <a:custGeom>
            <a:avLst/>
            <a:gdLst>
              <a:gd name="T0" fmla="*/ 136312 w 104"/>
              <a:gd name="T1" fmla="*/ 109385 h 125"/>
              <a:gd name="T2" fmla="*/ 118910 w 104"/>
              <a:gd name="T3" fmla="*/ 82982 h 125"/>
              <a:gd name="T4" fmla="*/ 136312 w 104"/>
              <a:gd name="T5" fmla="*/ 27661 h 125"/>
              <a:gd name="T6" fmla="*/ 101509 w 104"/>
              <a:gd name="T7" fmla="*/ 27661 h 125"/>
              <a:gd name="T8" fmla="*/ 69606 w 104"/>
              <a:gd name="T9" fmla="*/ 0 h 125"/>
              <a:gd name="T10" fmla="*/ 33353 w 104"/>
              <a:gd name="T11" fmla="*/ 0 h 125"/>
              <a:gd name="T12" fmla="*/ 0 w 104"/>
              <a:gd name="T13" fmla="*/ 13830 h 125"/>
              <a:gd name="T14" fmla="*/ 15951 w 104"/>
              <a:gd name="T15" fmla="*/ 55321 h 125"/>
              <a:gd name="T16" fmla="*/ 0 w 104"/>
              <a:gd name="T17" fmla="*/ 55321 h 125"/>
              <a:gd name="T18" fmla="*/ 0 w 104"/>
              <a:gd name="T19" fmla="*/ 82982 h 125"/>
              <a:gd name="T20" fmla="*/ 15951 w 104"/>
              <a:gd name="T21" fmla="*/ 95555 h 125"/>
              <a:gd name="T22" fmla="*/ 15951 w 104"/>
              <a:gd name="T23" fmla="*/ 123216 h 125"/>
              <a:gd name="T24" fmla="*/ 101509 w 104"/>
              <a:gd name="T25" fmla="*/ 109385 h 125"/>
              <a:gd name="T26" fmla="*/ 136312 w 104"/>
              <a:gd name="T27" fmla="*/ 109385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25"/>
              <a:gd name="T44" fmla="*/ 104 w 104"/>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25">
                <a:moveTo>
                  <a:pt x="103" y="110"/>
                </a:moveTo>
                <a:lnTo>
                  <a:pt x="90" y="83"/>
                </a:lnTo>
                <a:lnTo>
                  <a:pt x="103" y="28"/>
                </a:lnTo>
                <a:lnTo>
                  <a:pt x="77" y="28"/>
                </a:lnTo>
                <a:lnTo>
                  <a:pt x="52" y="0"/>
                </a:lnTo>
                <a:lnTo>
                  <a:pt x="25" y="0"/>
                </a:lnTo>
                <a:lnTo>
                  <a:pt x="0" y="14"/>
                </a:lnTo>
                <a:lnTo>
                  <a:pt x="12" y="55"/>
                </a:lnTo>
                <a:lnTo>
                  <a:pt x="0" y="55"/>
                </a:lnTo>
                <a:lnTo>
                  <a:pt x="0" y="83"/>
                </a:lnTo>
                <a:lnTo>
                  <a:pt x="12" y="96"/>
                </a:lnTo>
                <a:lnTo>
                  <a:pt x="12" y="124"/>
                </a:lnTo>
                <a:lnTo>
                  <a:pt x="77" y="110"/>
                </a:lnTo>
                <a:lnTo>
                  <a:pt x="103" y="11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2" name="Freeform 347" descr="Light downward diagonal"/>
          <p:cNvSpPr>
            <a:spLocks/>
          </p:cNvSpPr>
          <p:nvPr/>
        </p:nvSpPr>
        <p:spPr bwMode="auto">
          <a:xfrm>
            <a:off x="3760788" y="3624938"/>
            <a:ext cx="74612" cy="88900"/>
          </a:xfrm>
          <a:custGeom>
            <a:avLst/>
            <a:gdLst>
              <a:gd name="T0" fmla="*/ 50220 w 52"/>
              <a:gd name="T1" fmla="*/ 69850 h 70"/>
              <a:gd name="T2" fmla="*/ 66004 w 52"/>
              <a:gd name="T3" fmla="*/ 27940 h 70"/>
              <a:gd name="T4" fmla="*/ 50220 w 52"/>
              <a:gd name="T5" fmla="*/ 0 h 70"/>
              <a:gd name="T6" fmla="*/ 17218 w 52"/>
              <a:gd name="T7" fmla="*/ 0 h 70"/>
              <a:gd name="T8" fmla="*/ 0 w 52"/>
              <a:gd name="T9" fmla="*/ 27940 h 70"/>
              <a:gd name="T10" fmla="*/ 17218 w 52"/>
              <a:gd name="T11" fmla="*/ 55880 h 70"/>
              <a:gd name="T12" fmla="*/ 50220 w 52"/>
              <a:gd name="T13" fmla="*/ 69850 h 70"/>
              <a:gd name="T14" fmla="*/ 0 60000 65536"/>
              <a:gd name="T15" fmla="*/ 0 60000 65536"/>
              <a:gd name="T16" fmla="*/ 0 60000 65536"/>
              <a:gd name="T17" fmla="*/ 0 60000 65536"/>
              <a:gd name="T18" fmla="*/ 0 60000 65536"/>
              <a:gd name="T19" fmla="*/ 0 60000 65536"/>
              <a:gd name="T20" fmla="*/ 0 60000 65536"/>
              <a:gd name="T21" fmla="*/ 0 w 52"/>
              <a:gd name="T22" fmla="*/ 0 h 70"/>
              <a:gd name="T23" fmla="*/ 52 w 5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0">
                <a:moveTo>
                  <a:pt x="39" y="69"/>
                </a:moveTo>
                <a:lnTo>
                  <a:pt x="51" y="27"/>
                </a:lnTo>
                <a:lnTo>
                  <a:pt x="39" y="0"/>
                </a:lnTo>
                <a:lnTo>
                  <a:pt x="13" y="0"/>
                </a:lnTo>
                <a:lnTo>
                  <a:pt x="0" y="27"/>
                </a:lnTo>
                <a:lnTo>
                  <a:pt x="13" y="55"/>
                </a:lnTo>
                <a:lnTo>
                  <a:pt x="39" y="69"/>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3" name="Freeform 348"/>
          <p:cNvSpPr>
            <a:spLocks/>
          </p:cNvSpPr>
          <p:nvPr/>
        </p:nvSpPr>
        <p:spPr bwMode="auto">
          <a:xfrm>
            <a:off x="3667125" y="3512226"/>
            <a:ext cx="73025" cy="22225"/>
          </a:xfrm>
          <a:custGeom>
            <a:avLst/>
            <a:gdLst>
              <a:gd name="T0" fmla="*/ 0 w 50"/>
              <a:gd name="T1" fmla="*/ 0 h 17"/>
              <a:gd name="T2" fmla="*/ 0 w 50"/>
              <a:gd name="T3" fmla="*/ 16996 h 17"/>
              <a:gd name="T4" fmla="*/ 68644 w 50"/>
              <a:gd name="T5" fmla="*/ 16996 h 17"/>
              <a:gd name="T6" fmla="*/ 34322 w 50"/>
              <a:gd name="T7" fmla="*/ 0 h 17"/>
              <a:gd name="T8" fmla="*/ 0 w 50"/>
              <a:gd name="T9" fmla="*/ 0 h 17"/>
              <a:gd name="T10" fmla="*/ 0 60000 65536"/>
              <a:gd name="T11" fmla="*/ 0 60000 65536"/>
              <a:gd name="T12" fmla="*/ 0 60000 65536"/>
              <a:gd name="T13" fmla="*/ 0 60000 65536"/>
              <a:gd name="T14" fmla="*/ 0 60000 65536"/>
              <a:gd name="T15" fmla="*/ 0 w 50"/>
              <a:gd name="T16" fmla="*/ 0 h 17"/>
              <a:gd name="T17" fmla="*/ 50 w 50"/>
              <a:gd name="T18" fmla="*/ 17 h 17"/>
            </a:gdLst>
            <a:ahLst/>
            <a:cxnLst>
              <a:cxn ang="T10">
                <a:pos x="T0" y="T1"/>
              </a:cxn>
              <a:cxn ang="T11">
                <a:pos x="T2" y="T3"/>
              </a:cxn>
              <a:cxn ang="T12">
                <a:pos x="T4" y="T5"/>
              </a:cxn>
              <a:cxn ang="T13">
                <a:pos x="T6" y="T7"/>
              </a:cxn>
              <a:cxn ang="T14">
                <a:pos x="T8" y="T9"/>
              </a:cxn>
            </a:cxnLst>
            <a:rect l="T15" t="T16" r="T17" b="T18"/>
            <a:pathLst>
              <a:path w="50" h="17">
                <a:moveTo>
                  <a:pt x="0" y="0"/>
                </a:moveTo>
                <a:lnTo>
                  <a:pt x="0" y="16"/>
                </a:lnTo>
                <a:lnTo>
                  <a:pt x="49" y="16"/>
                </a:lnTo>
                <a:lnTo>
                  <a:pt x="24" y="0"/>
                </a:lnTo>
                <a:lnTo>
                  <a:pt x="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4" name="Freeform 349" descr="Light downward diagonal"/>
          <p:cNvSpPr>
            <a:spLocks/>
          </p:cNvSpPr>
          <p:nvPr/>
        </p:nvSpPr>
        <p:spPr bwMode="auto">
          <a:xfrm>
            <a:off x="3644900" y="3463013"/>
            <a:ext cx="174625" cy="106363"/>
          </a:xfrm>
          <a:custGeom>
            <a:avLst/>
            <a:gdLst>
              <a:gd name="T0" fmla="*/ 17597 w 118"/>
              <a:gd name="T1" fmla="*/ 41785 h 84"/>
              <a:gd name="T2" fmla="*/ 51325 w 118"/>
              <a:gd name="T3" fmla="*/ 41785 h 84"/>
              <a:gd name="T4" fmla="*/ 87985 w 118"/>
              <a:gd name="T5" fmla="*/ 55714 h 84"/>
              <a:gd name="T6" fmla="*/ 17597 w 118"/>
              <a:gd name="T7" fmla="*/ 55714 h 84"/>
              <a:gd name="T8" fmla="*/ 33728 w 118"/>
              <a:gd name="T9" fmla="*/ 69642 h 84"/>
              <a:gd name="T10" fmla="*/ 68922 w 118"/>
              <a:gd name="T11" fmla="*/ 69642 h 84"/>
              <a:gd name="T12" fmla="*/ 102650 w 118"/>
              <a:gd name="T13" fmla="*/ 69642 h 84"/>
              <a:gd name="T14" fmla="*/ 158374 w 118"/>
              <a:gd name="T15" fmla="*/ 83571 h 84"/>
              <a:gd name="T16" fmla="*/ 139310 w 118"/>
              <a:gd name="T17" fmla="*/ 41785 h 84"/>
              <a:gd name="T18" fmla="*/ 102650 w 118"/>
              <a:gd name="T19" fmla="*/ 13928 h 84"/>
              <a:gd name="T20" fmla="*/ 87985 w 118"/>
              <a:gd name="T21" fmla="*/ 0 h 84"/>
              <a:gd name="T22" fmla="*/ 33728 w 118"/>
              <a:gd name="T23" fmla="*/ 0 h 84"/>
              <a:gd name="T24" fmla="*/ 0 w 118"/>
              <a:gd name="T25" fmla="*/ 27857 h 84"/>
              <a:gd name="T26" fmla="*/ 17597 w 118"/>
              <a:gd name="T27" fmla="*/ 41785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84"/>
              <a:gd name="T44" fmla="*/ 118 w 118"/>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84">
                <a:moveTo>
                  <a:pt x="13" y="41"/>
                </a:moveTo>
                <a:lnTo>
                  <a:pt x="38" y="41"/>
                </a:lnTo>
                <a:lnTo>
                  <a:pt x="65" y="55"/>
                </a:lnTo>
                <a:lnTo>
                  <a:pt x="13" y="55"/>
                </a:lnTo>
                <a:lnTo>
                  <a:pt x="25" y="69"/>
                </a:lnTo>
                <a:lnTo>
                  <a:pt x="51" y="69"/>
                </a:lnTo>
                <a:lnTo>
                  <a:pt x="76" y="69"/>
                </a:lnTo>
                <a:lnTo>
                  <a:pt x="117" y="83"/>
                </a:lnTo>
                <a:lnTo>
                  <a:pt x="103" y="41"/>
                </a:lnTo>
                <a:lnTo>
                  <a:pt x="76" y="14"/>
                </a:lnTo>
                <a:lnTo>
                  <a:pt x="65" y="0"/>
                </a:lnTo>
                <a:lnTo>
                  <a:pt x="25" y="0"/>
                </a:lnTo>
                <a:lnTo>
                  <a:pt x="0" y="28"/>
                </a:lnTo>
                <a:lnTo>
                  <a:pt x="13" y="41"/>
                </a:lnTo>
              </a:path>
            </a:pathLst>
          </a:custGeom>
          <a:noFill/>
          <a:ln>
            <a:headEnd/>
            <a:tailEnd/>
          </a:ln>
        </p:spPr>
        <p:style>
          <a:lnRef idx="2">
            <a:schemeClr val="dk1"/>
          </a:lnRef>
          <a:fillRef idx="1002">
            <a:schemeClr val="dk2"/>
          </a:fillRef>
          <a:effectRef idx="0">
            <a:schemeClr val="dk1"/>
          </a:effectRef>
          <a:fontRef idx="minor">
            <a:schemeClr val="dk1"/>
          </a:fontRef>
        </p:style>
        <p:txBody>
          <a:bodyPr/>
          <a:lstStyle/>
          <a:p>
            <a:pPr fontAlgn="auto">
              <a:spcBef>
                <a:spcPts val="0"/>
              </a:spcBef>
              <a:spcAft>
                <a:spcPts val="0"/>
              </a:spcAft>
              <a:defRPr/>
            </a:pPr>
            <a:endParaRPr lang="en-US" sz="1800">
              <a:blipFill>
                <a:blip r:embed="rId3"/>
                <a:tile tx="0" ty="0" sx="100000" sy="100000" flip="none" algn="tl"/>
              </a:blipFill>
            </a:endParaRPr>
          </a:p>
        </p:txBody>
      </p:sp>
      <p:sp>
        <p:nvSpPr>
          <p:cNvPr id="425" name="Freeform 350" descr="Light downward diagonal"/>
          <p:cNvSpPr>
            <a:spLocks/>
          </p:cNvSpPr>
          <p:nvPr/>
        </p:nvSpPr>
        <p:spPr bwMode="auto">
          <a:xfrm>
            <a:off x="4021138" y="3602713"/>
            <a:ext cx="112712" cy="139700"/>
          </a:xfrm>
          <a:custGeom>
            <a:avLst/>
            <a:gdLst>
              <a:gd name="T0" fmla="*/ 102466 w 77"/>
              <a:gd name="T1" fmla="*/ 96520 h 110"/>
              <a:gd name="T2" fmla="*/ 86364 w 77"/>
              <a:gd name="T3" fmla="*/ 0 h 110"/>
              <a:gd name="T4" fmla="*/ 17566 w 77"/>
              <a:gd name="T5" fmla="*/ 0 h 110"/>
              <a:gd name="T6" fmla="*/ 17566 w 77"/>
              <a:gd name="T7" fmla="*/ 27940 h 110"/>
              <a:gd name="T8" fmla="*/ 0 w 77"/>
              <a:gd name="T9" fmla="*/ 83820 h 110"/>
              <a:gd name="T10" fmla="*/ 17566 w 77"/>
              <a:gd name="T11" fmla="*/ 110490 h 110"/>
              <a:gd name="T12" fmla="*/ 51233 w 77"/>
              <a:gd name="T13" fmla="*/ 110490 h 110"/>
              <a:gd name="T14" fmla="*/ 102466 w 77"/>
              <a:gd name="T15" fmla="*/ 96520 h 11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10"/>
              <a:gd name="T26" fmla="*/ 77 w 77"/>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10">
                <a:moveTo>
                  <a:pt x="76" y="95"/>
                </a:moveTo>
                <a:lnTo>
                  <a:pt x="64" y="0"/>
                </a:lnTo>
                <a:lnTo>
                  <a:pt x="13" y="0"/>
                </a:lnTo>
                <a:lnTo>
                  <a:pt x="13" y="28"/>
                </a:lnTo>
                <a:lnTo>
                  <a:pt x="0" y="82"/>
                </a:lnTo>
                <a:lnTo>
                  <a:pt x="13" y="109"/>
                </a:lnTo>
                <a:lnTo>
                  <a:pt x="38" y="109"/>
                </a:lnTo>
                <a:lnTo>
                  <a:pt x="76" y="95"/>
                </a:lnTo>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6" name="Freeform 351" descr="Light downward diagonal"/>
          <p:cNvSpPr>
            <a:spLocks/>
          </p:cNvSpPr>
          <p:nvPr/>
        </p:nvSpPr>
        <p:spPr bwMode="auto">
          <a:xfrm>
            <a:off x="4398963" y="3739238"/>
            <a:ext cx="508000" cy="471488"/>
          </a:xfrm>
          <a:custGeom>
            <a:avLst/>
            <a:gdLst>
              <a:gd name="T0" fmla="*/ 223988 w 347"/>
              <a:gd name="T1" fmla="*/ 250953 h 372"/>
              <a:gd name="T2" fmla="*/ 241556 w 347"/>
              <a:gd name="T3" fmla="*/ 319395 h 372"/>
              <a:gd name="T4" fmla="*/ 276692 w 347"/>
              <a:gd name="T5" fmla="*/ 333337 h 372"/>
              <a:gd name="T6" fmla="*/ 361602 w 347"/>
              <a:gd name="T7" fmla="*/ 348546 h 372"/>
              <a:gd name="T8" fmla="*/ 415769 w 347"/>
              <a:gd name="T9" fmla="*/ 375163 h 372"/>
              <a:gd name="T10" fmla="*/ 415769 w 347"/>
              <a:gd name="T11" fmla="*/ 348546 h 372"/>
              <a:gd name="T12" fmla="*/ 380634 w 347"/>
              <a:gd name="T13" fmla="*/ 333337 h 372"/>
              <a:gd name="T14" fmla="*/ 398202 w 347"/>
              <a:gd name="T15" fmla="*/ 319395 h 372"/>
              <a:gd name="T16" fmla="*/ 415769 w 347"/>
              <a:gd name="T17" fmla="*/ 278837 h 372"/>
              <a:gd name="T18" fmla="*/ 467009 w 347"/>
              <a:gd name="T19" fmla="*/ 263628 h 372"/>
              <a:gd name="T20" fmla="*/ 431873 w 347"/>
              <a:gd name="T21" fmla="*/ 250953 h 372"/>
              <a:gd name="T22" fmla="*/ 415769 w 347"/>
              <a:gd name="T23" fmla="*/ 237011 h 372"/>
              <a:gd name="T24" fmla="*/ 415769 w 347"/>
              <a:gd name="T25" fmla="*/ 195186 h 372"/>
              <a:gd name="T26" fmla="*/ 415769 w 347"/>
              <a:gd name="T27" fmla="*/ 181244 h 372"/>
              <a:gd name="T28" fmla="*/ 415769 w 347"/>
              <a:gd name="T29" fmla="*/ 153360 h 372"/>
              <a:gd name="T30" fmla="*/ 415769 w 347"/>
              <a:gd name="T31" fmla="*/ 125477 h 372"/>
              <a:gd name="T32" fmla="*/ 431873 w 347"/>
              <a:gd name="T33" fmla="*/ 83651 h 372"/>
              <a:gd name="T34" fmla="*/ 449441 w 347"/>
              <a:gd name="T35" fmla="*/ 83651 h 372"/>
              <a:gd name="T36" fmla="*/ 449441 w 347"/>
              <a:gd name="T37" fmla="*/ 69709 h 372"/>
              <a:gd name="T38" fmla="*/ 449441 w 347"/>
              <a:gd name="T39" fmla="*/ 41826 h 372"/>
              <a:gd name="T40" fmla="*/ 415769 w 347"/>
              <a:gd name="T41" fmla="*/ 13942 h 372"/>
              <a:gd name="T42" fmla="*/ 380634 w 347"/>
              <a:gd name="T43" fmla="*/ 27884 h 372"/>
              <a:gd name="T44" fmla="*/ 361602 w 347"/>
              <a:gd name="T45" fmla="*/ 0 h 372"/>
              <a:gd name="T46" fmla="*/ 327931 w 347"/>
              <a:gd name="T47" fmla="*/ 0 h 372"/>
              <a:gd name="T48" fmla="*/ 310363 w 347"/>
              <a:gd name="T49" fmla="*/ 13942 h 372"/>
              <a:gd name="T50" fmla="*/ 259124 w 347"/>
              <a:gd name="T51" fmla="*/ 13942 h 372"/>
              <a:gd name="T52" fmla="*/ 241556 w 347"/>
              <a:gd name="T53" fmla="*/ 27884 h 372"/>
              <a:gd name="T54" fmla="*/ 190317 w 347"/>
              <a:gd name="T55" fmla="*/ 0 h 372"/>
              <a:gd name="T56" fmla="*/ 172749 w 347"/>
              <a:gd name="T57" fmla="*/ 13942 h 372"/>
              <a:gd name="T58" fmla="*/ 153718 w 347"/>
              <a:gd name="T59" fmla="*/ 41826 h 372"/>
              <a:gd name="T60" fmla="*/ 139078 w 347"/>
              <a:gd name="T61" fmla="*/ 69709 h 372"/>
              <a:gd name="T62" fmla="*/ 139078 w 347"/>
              <a:gd name="T63" fmla="*/ 111535 h 372"/>
              <a:gd name="T64" fmla="*/ 102478 w 347"/>
              <a:gd name="T65" fmla="*/ 139418 h 372"/>
              <a:gd name="T66" fmla="*/ 84911 w 347"/>
              <a:gd name="T67" fmla="*/ 195186 h 372"/>
              <a:gd name="T68" fmla="*/ 68807 w 347"/>
              <a:gd name="T69" fmla="*/ 195186 h 372"/>
              <a:gd name="T70" fmla="*/ 16104 w 347"/>
              <a:gd name="T71" fmla="*/ 195186 h 372"/>
              <a:gd name="T72" fmla="*/ 0 w 347"/>
              <a:gd name="T73" fmla="*/ 223070 h 372"/>
              <a:gd name="T74" fmla="*/ 16104 w 347"/>
              <a:gd name="T75" fmla="*/ 223070 h 372"/>
              <a:gd name="T76" fmla="*/ 120046 w 347"/>
              <a:gd name="T77" fmla="*/ 223070 h 372"/>
              <a:gd name="T78" fmla="*/ 120046 w 347"/>
              <a:gd name="T79" fmla="*/ 237011 h 372"/>
              <a:gd name="T80" fmla="*/ 139078 w 347"/>
              <a:gd name="T81" fmla="*/ 250953 h 372"/>
              <a:gd name="T82" fmla="*/ 172749 w 347"/>
              <a:gd name="T83" fmla="*/ 263628 h 372"/>
              <a:gd name="T84" fmla="*/ 190317 w 347"/>
              <a:gd name="T85" fmla="*/ 250953 h 372"/>
              <a:gd name="T86" fmla="*/ 223988 w 347"/>
              <a:gd name="T87" fmla="*/ 250953 h 3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
              <a:gd name="T133" fmla="*/ 0 h 372"/>
              <a:gd name="T134" fmla="*/ 347 w 347"/>
              <a:gd name="T135" fmla="*/ 372 h 3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 h="372">
                <a:moveTo>
                  <a:pt x="166" y="248"/>
                </a:moveTo>
                <a:lnTo>
                  <a:pt x="179" y="316"/>
                </a:lnTo>
                <a:lnTo>
                  <a:pt x="205" y="330"/>
                </a:lnTo>
                <a:lnTo>
                  <a:pt x="268" y="344"/>
                </a:lnTo>
                <a:lnTo>
                  <a:pt x="308" y="371"/>
                </a:lnTo>
                <a:lnTo>
                  <a:pt x="308" y="344"/>
                </a:lnTo>
                <a:lnTo>
                  <a:pt x="282" y="330"/>
                </a:lnTo>
                <a:lnTo>
                  <a:pt x="295" y="316"/>
                </a:lnTo>
                <a:lnTo>
                  <a:pt x="308" y="275"/>
                </a:lnTo>
                <a:lnTo>
                  <a:pt x="346" y="261"/>
                </a:lnTo>
                <a:lnTo>
                  <a:pt x="320" y="248"/>
                </a:lnTo>
                <a:lnTo>
                  <a:pt x="308" y="234"/>
                </a:lnTo>
                <a:lnTo>
                  <a:pt x="308" y="193"/>
                </a:lnTo>
                <a:lnTo>
                  <a:pt x="308" y="179"/>
                </a:lnTo>
                <a:lnTo>
                  <a:pt x="308" y="151"/>
                </a:lnTo>
                <a:lnTo>
                  <a:pt x="308" y="124"/>
                </a:lnTo>
                <a:lnTo>
                  <a:pt x="320" y="83"/>
                </a:lnTo>
                <a:lnTo>
                  <a:pt x="333" y="83"/>
                </a:lnTo>
                <a:lnTo>
                  <a:pt x="333" y="69"/>
                </a:lnTo>
                <a:lnTo>
                  <a:pt x="333" y="41"/>
                </a:lnTo>
                <a:lnTo>
                  <a:pt x="308" y="14"/>
                </a:lnTo>
                <a:lnTo>
                  <a:pt x="282" y="28"/>
                </a:lnTo>
                <a:lnTo>
                  <a:pt x="268" y="0"/>
                </a:lnTo>
                <a:lnTo>
                  <a:pt x="243" y="0"/>
                </a:lnTo>
                <a:lnTo>
                  <a:pt x="230" y="14"/>
                </a:lnTo>
                <a:lnTo>
                  <a:pt x="192" y="14"/>
                </a:lnTo>
                <a:lnTo>
                  <a:pt x="179" y="28"/>
                </a:lnTo>
                <a:lnTo>
                  <a:pt x="141" y="0"/>
                </a:lnTo>
                <a:lnTo>
                  <a:pt x="128" y="14"/>
                </a:lnTo>
                <a:lnTo>
                  <a:pt x="114" y="41"/>
                </a:lnTo>
                <a:lnTo>
                  <a:pt x="103" y="69"/>
                </a:lnTo>
                <a:lnTo>
                  <a:pt x="103" y="110"/>
                </a:lnTo>
                <a:lnTo>
                  <a:pt x="76" y="138"/>
                </a:lnTo>
                <a:lnTo>
                  <a:pt x="63" y="193"/>
                </a:lnTo>
                <a:lnTo>
                  <a:pt x="51" y="193"/>
                </a:lnTo>
                <a:lnTo>
                  <a:pt x="12" y="193"/>
                </a:lnTo>
                <a:lnTo>
                  <a:pt x="0" y="220"/>
                </a:lnTo>
                <a:lnTo>
                  <a:pt x="12" y="220"/>
                </a:lnTo>
                <a:lnTo>
                  <a:pt x="89" y="220"/>
                </a:lnTo>
                <a:lnTo>
                  <a:pt x="89" y="234"/>
                </a:lnTo>
                <a:lnTo>
                  <a:pt x="103" y="248"/>
                </a:lnTo>
                <a:lnTo>
                  <a:pt x="128" y="261"/>
                </a:lnTo>
                <a:lnTo>
                  <a:pt x="141" y="248"/>
                </a:lnTo>
                <a:lnTo>
                  <a:pt x="166" y="248"/>
                </a:lnTo>
              </a:path>
            </a:pathLst>
          </a:cu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8" name="Freeform 353"/>
          <p:cNvSpPr>
            <a:spLocks/>
          </p:cNvSpPr>
          <p:nvPr/>
        </p:nvSpPr>
        <p:spPr bwMode="auto">
          <a:xfrm>
            <a:off x="3967163" y="3499526"/>
            <a:ext cx="203200" cy="139700"/>
          </a:xfrm>
          <a:custGeom>
            <a:avLst/>
            <a:gdLst>
              <a:gd name="T0" fmla="*/ 84 w 140"/>
              <a:gd name="T1" fmla="*/ 0 h 110"/>
              <a:gd name="T2" fmla="*/ 52 w 140"/>
              <a:gd name="T3" fmla="*/ 8 h 110"/>
              <a:gd name="T4" fmla="*/ 43 w 140"/>
              <a:gd name="T5" fmla="*/ 26 h 110"/>
              <a:gd name="T6" fmla="*/ 21 w 140"/>
              <a:gd name="T7" fmla="*/ 26 h 110"/>
              <a:gd name="T8" fmla="*/ 0 w 140"/>
              <a:gd name="T9" fmla="*/ 52 h 110"/>
              <a:gd name="T10" fmla="*/ 21 w 140"/>
              <a:gd name="T11" fmla="*/ 70 h 110"/>
              <a:gd name="T12" fmla="*/ 43 w 140"/>
              <a:gd name="T13" fmla="*/ 70 h 110"/>
              <a:gd name="T14" fmla="*/ 43 w 140"/>
              <a:gd name="T15" fmla="*/ 52 h 110"/>
              <a:gd name="T16" fmla="*/ 84 w 140"/>
              <a:gd name="T17" fmla="*/ 52 h 110"/>
              <a:gd name="T18" fmla="*/ 94 w 140"/>
              <a:gd name="T19" fmla="*/ 52 h 110"/>
              <a:gd name="T20" fmla="*/ 105 w 140"/>
              <a:gd name="T21" fmla="*/ 52 h 110"/>
              <a:gd name="T22" fmla="*/ 116 w 140"/>
              <a:gd name="T23" fmla="*/ 35 h 110"/>
              <a:gd name="T24" fmla="*/ 105 w 140"/>
              <a:gd name="T25" fmla="*/ 26 h 110"/>
              <a:gd name="T26" fmla="*/ 84 w 140"/>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110"/>
              <a:gd name="T44" fmla="*/ 140 w 140"/>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110">
                <a:moveTo>
                  <a:pt x="101" y="0"/>
                </a:moveTo>
                <a:lnTo>
                  <a:pt x="62" y="13"/>
                </a:lnTo>
                <a:lnTo>
                  <a:pt x="51" y="41"/>
                </a:lnTo>
                <a:lnTo>
                  <a:pt x="25" y="41"/>
                </a:lnTo>
                <a:lnTo>
                  <a:pt x="0" y="81"/>
                </a:lnTo>
                <a:lnTo>
                  <a:pt x="25" y="109"/>
                </a:lnTo>
                <a:lnTo>
                  <a:pt x="51" y="109"/>
                </a:lnTo>
                <a:lnTo>
                  <a:pt x="51" y="81"/>
                </a:lnTo>
                <a:lnTo>
                  <a:pt x="101" y="81"/>
                </a:lnTo>
                <a:lnTo>
                  <a:pt x="113" y="81"/>
                </a:lnTo>
                <a:lnTo>
                  <a:pt x="126" y="81"/>
                </a:lnTo>
                <a:lnTo>
                  <a:pt x="139" y="55"/>
                </a:lnTo>
                <a:lnTo>
                  <a:pt x="126" y="41"/>
                </a:lnTo>
                <a:lnTo>
                  <a:pt x="101"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29" name="Freeform 354"/>
          <p:cNvSpPr>
            <a:spLocks/>
          </p:cNvSpPr>
          <p:nvPr/>
        </p:nvSpPr>
        <p:spPr bwMode="auto">
          <a:xfrm>
            <a:off x="4654550" y="4071026"/>
            <a:ext cx="301625" cy="265112"/>
          </a:xfrm>
          <a:custGeom>
            <a:avLst/>
            <a:gdLst>
              <a:gd name="T0" fmla="*/ 33 w 205"/>
              <a:gd name="T1" fmla="*/ 44 h 209"/>
              <a:gd name="T2" fmla="*/ 33 w 205"/>
              <a:gd name="T3" fmla="*/ 62 h 209"/>
              <a:gd name="T4" fmla="*/ 11 w 205"/>
              <a:gd name="T5" fmla="*/ 62 h 209"/>
              <a:gd name="T6" fmla="*/ 0 w 205"/>
              <a:gd name="T7" fmla="*/ 106 h 209"/>
              <a:gd name="T8" fmla="*/ 22 w 205"/>
              <a:gd name="T9" fmla="*/ 124 h 209"/>
              <a:gd name="T10" fmla="*/ 44 w 205"/>
              <a:gd name="T11" fmla="*/ 124 h 209"/>
              <a:gd name="T12" fmla="*/ 44 w 205"/>
              <a:gd name="T13" fmla="*/ 133 h 209"/>
              <a:gd name="T14" fmla="*/ 77 w 205"/>
              <a:gd name="T15" fmla="*/ 133 h 209"/>
              <a:gd name="T16" fmla="*/ 99 w 205"/>
              <a:gd name="T17" fmla="*/ 106 h 209"/>
              <a:gd name="T18" fmla="*/ 110 w 205"/>
              <a:gd name="T19" fmla="*/ 106 h 209"/>
              <a:gd name="T20" fmla="*/ 121 w 205"/>
              <a:gd name="T21" fmla="*/ 97 h 209"/>
              <a:gd name="T22" fmla="*/ 132 w 205"/>
              <a:gd name="T23" fmla="*/ 97 h 209"/>
              <a:gd name="T24" fmla="*/ 165 w 205"/>
              <a:gd name="T25" fmla="*/ 80 h 209"/>
              <a:gd name="T26" fmla="*/ 175 w 205"/>
              <a:gd name="T27" fmla="*/ 62 h 209"/>
              <a:gd name="T28" fmla="*/ 175 w 205"/>
              <a:gd name="T29" fmla="*/ 35 h 209"/>
              <a:gd name="T30" fmla="*/ 175 w 205"/>
              <a:gd name="T31" fmla="*/ 18 h 209"/>
              <a:gd name="T32" fmla="*/ 154 w 205"/>
              <a:gd name="T33" fmla="*/ 0 h 209"/>
              <a:gd name="T34" fmla="*/ 121 w 205"/>
              <a:gd name="T35" fmla="*/ 9 h 209"/>
              <a:gd name="T36" fmla="*/ 110 w 205"/>
              <a:gd name="T37" fmla="*/ 35 h 209"/>
              <a:gd name="T38" fmla="*/ 99 w 205"/>
              <a:gd name="T39" fmla="*/ 44 h 209"/>
              <a:gd name="T40" fmla="*/ 121 w 205"/>
              <a:gd name="T41" fmla="*/ 53 h 209"/>
              <a:gd name="T42" fmla="*/ 121 w 205"/>
              <a:gd name="T43" fmla="*/ 70 h 209"/>
              <a:gd name="T44" fmla="*/ 88 w 205"/>
              <a:gd name="T45" fmla="*/ 53 h 209"/>
              <a:gd name="T46" fmla="*/ 33 w 205"/>
              <a:gd name="T47" fmla="*/ 44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209"/>
              <a:gd name="T74" fmla="*/ 205 w 205"/>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209">
                <a:moveTo>
                  <a:pt x="39" y="69"/>
                </a:moveTo>
                <a:lnTo>
                  <a:pt x="39" y="98"/>
                </a:lnTo>
                <a:lnTo>
                  <a:pt x="13" y="98"/>
                </a:lnTo>
                <a:lnTo>
                  <a:pt x="0" y="166"/>
                </a:lnTo>
                <a:lnTo>
                  <a:pt x="26" y="194"/>
                </a:lnTo>
                <a:lnTo>
                  <a:pt x="51" y="194"/>
                </a:lnTo>
                <a:lnTo>
                  <a:pt x="51" y="208"/>
                </a:lnTo>
                <a:lnTo>
                  <a:pt x="90" y="208"/>
                </a:lnTo>
                <a:lnTo>
                  <a:pt x="115" y="166"/>
                </a:lnTo>
                <a:lnTo>
                  <a:pt x="128" y="166"/>
                </a:lnTo>
                <a:lnTo>
                  <a:pt x="141" y="153"/>
                </a:lnTo>
                <a:lnTo>
                  <a:pt x="153" y="153"/>
                </a:lnTo>
                <a:lnTo>
                  <a:pt x="192" y="125"/>
                </a:lnTo>
                <a:lnTo>
                  <a:pt x="204" y="98"/>
                </a:lnTo>
                <a:lnTo>
                  <a:pt x="204" y="55"/>
                </a:lnTo>
                <a:lnTo>
                  <a:pt x="204" y="28"/>
                </a:lnTo>
                <a:lnTo>
                  <a:pt x="179" y="0"/>
                </a:lnTo>
                <a:lnTo>
                  <a:pt x="141" y="14"/>
                </a:lnTo>
                <a:lnTo>
                  <a:pt x="128" y="55"/>
                </a:lnTo>
                <a:lnTo>
                  <a:pt x="115" y="69"/>
                </a:lnTo>
                <a:lnTo>
                  <a:pt x="141" y="83"/>
                </a:lnTo>
                <a:lnTo>
                  <a:pt x="141" y="110"/>
                </a:lnTo>
                <a:lnTo>
                  <a:pt x="102" y="83"/>
                </a:lnTo>
                <a:lnTo>
                  <a:pt x="39" y="69"/>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0" name="Freeform 355"/>
          <p:cNvSpPr>
            <a:spLocks/>
          </p:cNvSpPr>
          <p:nvPr/>
        </p:nvSpPr>
        <p:spPr bwMode="auto">
          <a:xfrm>
            <a:off x="4105275" y="3288388"/>
            <a:ext cx="371475" cy="279400"/>
          </a:xfrm>
          <a:custGeom>
            <a:avLst/>
            <a:gdLst>
              <a:gd name="T0" fmla="*/ 192 w 257"/>
              <a:gd name="T1" fmla="*/ 0 h 220"/>
              <a:gd name="T2" fmla="*/ 95 w 257"/>
              <a:gd name="T3" fmla="*/ 26 h 220"/>
              <a:gd name="T4" fmla="*/ 85 w 257"/>
              <a:gd name="T5" fmla="*/ 43 h 220"/>
              <a:gd name="T6" fmla="*/ 63 w 257"/>
              <a:gd name="T7" fmla="*/ 52 h 220"/>
              <a:gd name="T8" fmla="*/ 63 w 257"/>
              <a:gd name="T9" fmla="*/ 87 h 220"/>
              <a:gd name="T10" fmla="*/ 53 w 257"/>
              <a:gd name="T11" fmla="*/ 105 h 220"/>
              <a:gd name="T12" fmla="*/ 0 w 257"/>
              <a:gd name="T13" fmla="*/ 105 h 220"/>
              <a:gd name="T14" fmla="*/ 21 w 257"/>
              <a:gd name="T15" fmla="*/ 131 h 220"/>
              <a:gd name="T16" fmla="*/ 32 w 257"/>
              <a:gd name="T17" fmla="*/ 140 h 220"/>
              <a:gd name="T18" fmla="*/ 43 w 257"/>
              <a:gd name="T19" fmla="*/ 140 h 220"/>
              <a:gd name="T20" fmla="*/ 53 w 257"/>
              <a:gd name="T21" fmla="*/ 122 h 220"/>
              <a:gd name="T22" fmla="*/ 117 w 257"/>
              <a:gd name="T23" fmla="*/ 131 h 220"/>
              <a:gd name="T24" fmla="*/ 150 w 257"/>
              <a:gd name="T25" fmla="*/ 122 h 220"/>
              <a:gd name="T26" fmla="*/ 192 w 257"/>
              <a:gd name="T27" fmla="*/ 122 h 220"/>
              <a:gd name="T28" fmla="*/ 203 w 257"/>
              <a:gd name="T29" fmla="*/ 114 h 220"/>
              <a:gd name="T30" fmla="*/ 203 w 257"/>
              <a:gd name="T31" fmla="*/ 105 h 220"/>
              <a:gd name="T32" fmla="*/ 214 w 257"/>
              <a:gd name="T33" fmla="*/ 87 h 220"/>
              <a:gd name="T34" fmla="*/ 214 w 257"/>
              <a:gd name="T35" fmla="*/ 43 h 220"/>
              <a:gd name="T36" fmla="*/ 203 w 257"/>
              <a:gd name="T37" fmla="*/ 26 h 220"/>
              <a:gd name="T38" fmla="*/ 203 w 257"/>
              <a:gd name="T39" fmla="*/ 8 h 220"/>
              <a:gd name="T40" fmla="*/ 192 w 257"/>
              <a:gd name="T41" fmla="*/ 0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7"/>
              <a:gd name="T64" fmla="*/ 0 h 220"/>
              <a:gd name="T65" fmla="*/ 257 w 257"/>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7" h="220">
                <a:moveTo>
                  <a:pt x="230" y="0"/>
                </a:moveTo>
                <a:lnTo>
                  <a:pt x="114" y="41"/>
                </a:lnTo>
                <a:lnTo>
                  <a:pt x="102" y="67"/>
                </a:lnTo>
                <a:lnTo>
                  <a:pt x="76" y="81"/>
                </a:lnTo>
                <a:lnTo>
                  <a:pt x="76" y="136"/>
                </a:lnTo>
                <a:lnTo>
                  <a:pt x="63" y="164"/>
                </a:lnTo>
                <a:lnTo>
                  <a:pt x="0" y="164"/>
                </a:lnTo>
                <a:lnTo>
                  <a:pt x="25" y="205"/>
                </a:lnTo>
                <a:lnTo>
                  <a:pt x="38" y="219"/>
                </a:lnTo>
                <a:lnTo>
                  <a:pt x="51" y="219"/>
                </a:lnTo>
                <a:lnTo>
                  <a:pt x="63" y="191"/>
                </a:lnTo>
                <a:lnTo>
                  <a:pt x="140" y="205"/>
                </a:lnTo>
                <a:lnTo>
                  <a:pt x="179" y="191"/>
                </a:lnTo>
                <a:lnTo>
                  <a:pt x="230" y="191"/>
                </a:lnTo>
                <a:lnTo>
                  <a:pt x="243" y="177"/>
                </a:lnTo>
                <a:lnTo>
                  <a:pt x="243" y="164"/>
                </a:lnTo>
                <a:lnTo>
                  <a:pt x="256" y="136"/>
                </a:lnTo>
                <a:lnTo>
                  <a:pt x="256" y="67"/>
                </a:lnTo>
                <a:lnTo>
                  <a:pt x="243" y="41"/>
                </a:lnTo>
                <a:lnTo>
                  <a:pt x="243" y="13"/>
                </a:lnTo>
                <a:lnTo>
                  <a:pt x="230"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1" name="Freeform 356"/>
          <p:cNvSpPr>
            <a:spLocks/>
          </p:cNvSpPr>
          <p:nvPr/>
        </p:nvSpPr>
        <p:spPr bwMode="auto">
          <a:xfrm>
            <a:off x="4938713" y="4107538"/>
            <a:ext cx="93662" cy="211138"/>
          </a:xfrm>
          <a:custGeom>
            <a:avLst/>
            <a:gdLst>
              <a:gd name="T0" fmla="*/ 10 w 64"/>
              <a:gd name="T1" fmla="*/ 0 h 167"/>
              <a:gd name="T2" fmla="*/ 10 w 64"/>
              <a:gd name="T3" fmla="*/ 18 h 167"/>
              <a:gd name="T4" fmla="*/ 10 w 64"/>
              <a:gd name="T5" fmla="*/ 45 h 167"/>
              <a:gd name="T6" fmla="*/ 0 w 64"/>
              <a:gd name="T7" fmla="*/ 61 h 167"/>
              <a:gd name="T8" fmla="*/ 21 w 64"/>
              <a:gd name="T9" fmla="*/ 70 h 167"/>
              <a:gd name="T10" fmla="*/ 21 w 64"/>
              <a:gd name="T11" fmla="*/ 96 h 167"/>
              <a:gd name="T12" fmla="*/ 32 w 64"/>
              <a:gd name="T13" fmla="*/ 105 h 167"/>
              <a:gd name="T14" fmla="*/ 43 w 64"/>
              <a:gd name="T15" fmla="*/ 96 h 167"/>
              <a:gd name="T16" fmla="*/ 53 w 64"/>
              <a:gd name="T17" fmla="*/ 96 h 167"/>
              <a:gd name="T18" fmla="*/ 43 w 64"/>
              <a:gd name="T19" fmla="*/ 61 h 167"/>
              <a:gd name="T20" fmla="*/ 32 w 64"/>
              <a:gd name="T21" fmla="*/ 61 h 167"/>
              <a:gd name="T22" fmla="*/ 21 w 64"/>
              <a:gd name="T23" fmla="*/ 45 h 167"/>
              <a:gd name="T24" fmla="*/ 21 w 64"/>
              <a:gd name="T25" fmla="*/ 26 h 167"/>
              <a:gd name="T26" fmla="*/ 21 w 64"/>
              <a:gd name="T27" fmla="*/ 9 h 167"/>
              <a:gd name="T28" fmla="*/ 10 w 64"/>
              <a:gd name="T29" fmla="*/ 0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167"/>
              <a:gd name="T47" fmla="*/ 64 w 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167">
                <a:moveTo>
                  <a:pt x="12" y="0"/>
                </a:moveTo>
                <a:lnTo>
                  <a:pt x="12" y="27"/>
                </a:lnTo>
                <a:lnTo>
                  <a:pt x="12" y="70"/>
                </a:lnTo>
                <a:lnTo>
                  <a:pt x="0" y="96"/>
                </a:lnTo>
                <a:lnTo>
                  <a:pt x="25" y="111"/>
                </a:lnTo>
                <a:lnTo>
                  <a:pt x="25" y="152"/>
                </a:lnTo>
                <a:lnTo>
                  <a:pt x="38" y="166"/>
                </a:lnTo>
                <a:lnTo>
                  <a:pt x="51" y="152"/>
                </a:lnTo>
                <a:lnTo>
                  <a:pt x="63" y="152"/>
                </a:lnTo>
                <a:lnTo>
                  <a:pt x="51" y="96"/>
                </a:lnTo>
                <a:lnTo>
                  <a:pt x="38" y="96"/>
                </a:lnTo>
                <a:lnTo>
                  <a:pt x="25" y="70"/>
                </a:lnTo>
                <a:lnTo>
                  <a:pt x="25" y="41"/>
                </a:lnTo>
                <a:lnTo>
                  <a:pt x="25" y="14"/>
                </a:lnTo>
                <a:lnTo>
                  <a:pt x="12"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2" name="Freeform 357"/>
          <p:cNvSpPr>
            <a:spLocks/>
          </p:cNvSpPr>
          <p:nvPr/>
        </p:nvSpPr>
        <p:spPr bwMode="auto">
          <a:xfrm>
            <a:off x="3798888" y="3236001"/>
            <a:ext cx="428625" cy="384175"/>
          </a:xfrm>
          <a:custGeom>
            <a:avLst/>
            <a:gdLst>
              <a:gd name="T0" fmla="*/ 97 w 294"/>
              <a:gd name="T1" fmla="*/ 35 h 303"/>
              <a:gd name="T2" fmla="*/ 97 w 294"/>
              <a:gd name="T3" fmla="*/ 113 h 303"/>
              <a:gd name="T4" fmla="*/ 86 w 294"/>
              <a:gd name="T5" fmla="*/ 122 h 303"/>
              <a:gd name="T6" fmla="*/ 43 w 294"/>
              <a:gd name="T7" fmla="*/ 122 h 303"/>
              <a:gd name="T8" fmla="*/ 21 w 294"/>
              <a:gd name="T9" fmla="*/ 122 h 303"/>
              <a:gd name="T10" fmla="*/ 0 w 294"/>
              <a:gd name="T11" fmla="*/ 140 h 303"/>
              <a:gd name="T12" fmla="*/ 11 w 294"/>
              <a:gd name="T13" fmla="*/ 166 h 303"/>
              <a:gd name="T14" fmla="*/ 32 w 294"/>
              <a:gd name="T15" fmla="*/ 166 h 303"/>
              <a:gd name="T16" fmla="*/ 54 w 294"/>
              <a:gd name="T17" fmla="*/ 192 h 303"/>
              <a:gd name="T18" fmla="*/ 75 w 294"/>
              <a:gd name="T19" fmla="*/ 184 h 303"/>
              <a:gd name="T20" fmla="*/ 97 w 294"/>
              <a:gd name="T21" fmla="*/ 184 h 303"/>
              <a:gd name="T22" fmla="*/ 118 w 294"/>
              <a:gd name="T23" fmla="*/ 157 h 303"/>
              <a:gd name="T24" fmla="*/ 140 w 294"/>
              <a:gd name="T25" fmla="*/ 157 h 303"/>
              <a:gd name="T26" fmla="*/ 150 w 294"/>
              <a:gd name="T27" fmla="*/ 140 h 303"/>
              <a:gd name="T28" fmla="*/ 183 w 294"/>
              <a:gd name="T29" fmla="*/ 132 h 303"/>
              <a:gd name="T30" fmla="*/ 236 w 294"/>
              <a:gd name="T31" fmla="*/ 132 h 303"/>
              <a:gd name="T32" fmla="*/ 247 w 294"/>
              <a:gd name="T33" fmla="*/ 113 h 303"/>
              <a:gd name="T34" fmla="*/ 247 w 294"/>
              <a:gd name="T35" fmla="*/ 79 h 303"/>
              <a:gd name="T36" fmla="*/ 226 w 294"/>
              <a:gd name="T37" fmla="*/ 79 h 303"/>
              <a:gd name="T38" fmla="*/ 226 w 294"/>
              <a:gd name="T39" fmla="*/ 70 h 303"/>
              <a:gd name="T40" fmla="*/ 107 w 294"/>
              <a:gd name="T41" fmla="*/ 0 h 303"/>
              <a:gd name="T42" fmla="*/ 86 w 294"/>
              <a:gd name="T43" fmla="*/ 0 h 303"/>
              <a:gd name="T44" fmla="*/ 86 w 294"/>
              <a:gd name="T45" fmla="*/ 27 h 303"/>
              <a:gd name="T46" fmla="*/ 97 w 294"/>
              <a:gd name="T47" fmla="*/ 35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4"/>
              <a:gd name="T73" fmla="*/ 0 h 303"/>
              <a:gd name="T74" fmla="*/ 294 w 294"/>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4" h="303">
                <a:moveTo>
                  <a:pt x="115" y="55"/>
                </a:moveTo>
                <a:lnTo>
                  <a:pt x="115" y="178"/>
                </a:lnTo>
                <a:lnTo>
                  <a:pt x="102" y="192"/>
                </a:lnTo>
                <a:lnTo>
                  <a:pt x="51" y="192"/>
                </a:lnTo>
                <a:lnTo>
                  <a:pt x="25" y="192"/>
                </a:lnTo>
                <a:lnTo>
                  <a:pt x="0" y="219"/>
                </a:lnTo>
                <a:lnTo>
                  <a:pt x="13" y="261"/>
                </a:lnTo>
                <a:lnTo>
                  <a:pt x="38" y="261"/>
                </a:lnTo>
                <a:lnTo>
                  <a:pt x="64" y="302"/>
                </a:lnTo>
                <a:lnTo>
                  <a:pt x="89" y="288"/>
                </a:lnTo>
                <a:lnTo>
                  <a:pt x="115" y="288"/>
                </a:lnTo>
                <a:lnTo>
                  <a:pt x="140" y="247"/>
                </a:lnTo>
                <a:lnTo>
                  <a:pt x="166" y="247"/>
                </a:lnTo>
                <a:lnTo>
                  <a:pt x="178" y="219"/>
                </a:lnTo>
                <a:lnTo>
                  <a:pt x="217" y="206"/>
                </a:lnTo>
                <a:lnTo>
                  <a:pt x="280" y="206"/>
                </a:lnTo>
                <a:lnTo>
                  <a:pt x="293" y="178"/>
                </a:lnTo>
                <a:lnTo>
                  <a:pt x="293" y="124"/>
                </a:lnTo>
                <a:lnTo>
                  <a:pt x="268" y="124"/>
                </a:lnTo>
                <a:lnTo>
                  <a:pt x="268" y="110"/>
                </a:lnTo>
                <a:lnTo>
                  <a:pt x="127" y="0"/>
                </a:lnTo>
                <a:lnTo>
                  <a:pt x="102" y="0"/>
                </a:lnTo>
                <a:lnTo>
                  <a:pt x="102" y="42"/>
                </a:lnTo>
                <a:lnTo>
                  <a:pt x="115" y="55"/>
                </a:lnTo>
              </a:path>
            </a:pathLst>
          </a:cu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3" name="Freeform 358" descr="Light downward diagonal"/>
          <p:cNvSpPr>
            <a:spLocks/>
          </p:cNvSpPr>
          <p:nvPr/>
        </p:nvSpPr>
        <p:spPr bwMode="auto">
          <a:xfrm>
            <a:off x="4654550" y="3289976"/>
            <a:ext cx="449263" cy="541337"/>
          </a:xfrm>
          <a:custGeom>
            <a:avLst/>
            <a:gdLst>
              <a:gd name="T0" fmla="*/ 343898 w 307"/>
              <a:gd name="T1" fmla="*/ 0 h 426"/>
              <a:gd name="T2" fmla="*/ 292679 w 307"/>
              <a:gd name="T3" fmla="*/ 27956 h 426"/>
              <a:gd name="T4" fmla="*/ 275119 w 307"/>
              <a:gd name="T5" fmla="*/ 27956 h 426"/>
              <a:gd name="T6" fmla="*/ 86340 w 307"/>
              <a:gd name="T7" fmla="*/ 27956 h 426"/>
              <a:gd name="T8" fmla="*/ 86340 w 307"/>
              <a:gd name="T9" fmla="*/ 68620 h 426"/>
              <a:gd name="T10" fmla="*/ 68780 w 307"/>
              <a:gd name="T11" fmla="*/ 68620 h 426"/>
              <a:gd name="T12" fmla="*/ 68780 w 307"/>
              <a:gd name="T13" fmla="*/ 153760 h 426"/>
              <a:gd name="T14" fmla="*/ 17561 w 307"/>
              <a:gd name="T15" fmla="*/ 153760 h 426"/>
              <a:gd name="T16" fmla="*/ 35122 w 307"/>
              <a:gd name="T17" fmla="*/ 167739 h 426"/>
              <a:gd name="T18" fmla="*/ 17561 w 307"/>
              <a:gd name="T19" fmla="*/ 194424 h 426"/>
              <a:gd name="T20" fmla="*/ 0 w 307"/>
              <a:gd name="T21" fmla="*/ 223651 h 426"/>
              <a:gd name="T22" fmla="*/ 35122 w 307"/>
              <a:gd name="T23" fmla="*/ 250337 h 426"/>
              <a:gd name="T24" fmla="*/ 52682 w 307"/>
              <a:gd name="T25" fmla="*/ 264315 h 426"/>
              <a:gd name="T26" fmla="*/ 68780 w 307"/>
              <a:gd name="T27" fmla="*/ 306250 h 426"/>
              <a:gd name="T28" fmla="*/ 86340 w 307"/>
              <a:gd name="T29" fmla="*/ 306250 h 426"/>
              <a:gd name="T30" fmla="*/ 137559 w 307"/>
              <a:gd name="T31" fmla="*/ 362163 h 426"/>
              <a:gd name="T32" fmla="*/ 155120 w 307"/>
              <a:gd name="T33" fmla="*/ 390119 h 426"/>
              <a:gd name="T34" fmla="*/ 190242 w 307"/>
              <a:gd name="T35" fmla="*/ 376141 h 426"/>
              <a:gd name="T36" fmla="*/ 223900 w 307"/>
              <a:gd name="T37" fmla="*/ 404097 h 426"/>
              <a:gd name="T38" fmla="*/ 223900 w 307"/>
              <a:gd name="T39" fmla="*/ 432054 h 426"/>
              <a:gd name="T40" fmla="*/ 241461 w 307"/>
              <a:gd name="T41" fmla="*/ 418076 h 426"/>
              <a:gd name="T42" fmla="*/ 241461 w 307"/>
              <a:gd name="T43" fmla="*/ 404097 h 426"/>
              <a:gd name="T44" fmla="*/ 292679 w 307"/>
              <a:gd name="T45" fmla="*/ 390119 h 426"/>
              <a:gd name="T46" fmla="*/ 343898 w 307"/>
              <a:gd name="T47" fmla="*/ 376141 h 426"/>
              <a:gd name="T48" fmla="*/ 310240 w 307"/>
              <a:gd name="T49" fmla="*/ 320228 h 426"/>
              <a:gd name="T50" fmla="*/ 275119 w 307"/>
              <a:gd name="T51" fmla="*/ 306250 h 426"/>
              <a:gd name="T52" fmla="*/ 310240 w 307"/>
              <a:gd name="T53" fmla="*/ 292272 h 426"/>
              <a:gd name="T54" fmla="*/ 310240 w 307"/>
              <a:gd name="T55" fmla="*/ 250337 h 426"/>
              <a:gd name="T56" fmla="*/ 327801 w 307"/>
              <a:gd name="T57" fmla="*/ 223651 h 426"/>
              <a:gd name="T58" fmla="*/ 361459 w 307"/>
              <a:gd name="T59" fmla="*/ 208402 h 426"/>
              <a:gd name="T60" fmla="*/ 361459 w 307"/>
              <a:gd name="T61" fmla="*/ 153760 h 426"/>
              <a:gd name="T62" fmla="*/ 379020 w 307"/>
              <a:gd name="T63" fmla="*/ 124533 h 426"/>
              <a:gd name="T64" fmla="*/ 412678 w 307"/>
              <a:gd name="T65" fmla="*/ 111826 h 426"/>
              <a:gd name="T66" fmla="*/ 379020 w 307"/>
              <a:gd name="T67" fmla="*/ 97847 h 426"/>
              <a:gd name="T68" fmla="*/ 361459 w 307"/>
              <a:gd name="T69" fmla="*/ 27956 h 426"/>
              <a:gd name="T70" fmla="*/ 343898 w 307"/>
              <a:gd name="T71" fmla="*/ 0 h 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426"/>
              <a:gd name="T110" fmla="*/ 307 w 307"/>
              <a:gd name="T111" fmla="*/ 426 h 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426">
                <a:moveTo>
                  <a:pt x="255" y="0"/>
                </a:moveTo>
                <a:lnTo>
                  <a:pt x="217" y="27"/>
                </a:lnTo>
                <a:lnTo>
                  <a:pt x="204" y="27"/>
                </a:lnTo>
                <a:lnTo>
                  <a:pt x="64" y="27"/>
                </a:lnTo>
                <a:lnTo>
                  <a:pt x="64" y="68"/>
                </a:lnTo>
                <a:lnTo>
                  <a:pt x="51" y="68"/>
                </a:lnTo>
                <a:lnTo>
                  <a:pt x="51" y="151"/>
                </a:lnTo>
                <a:lnTo>
                  <a:pt x="13" y="151"/>
                </a:lnTo>
                <a:lnTo>
                  <a:pt x="26" y="165"/>
                </a:lnTo>
                <a:lnTo>
                  <a:pt x="13" y="191"/>
                </a:lnTo>
                <a:lnTo>
                  <a:pt x="0" y="220"/>
                </a:lnTo>
                <a:lnTo>
                  <a:pt x="26" y="246"/>
                </a:lnTo>
                <a:lnTo>
                  <a:pt x="39" y="260"/>
                </a:lnTo>
                <a:lnTo>
                  <a:pt x="51" y="301"/>
                </a:lnTo>
                <a:lnTo>
                  <a:pt x="64" y="301"/>
                </a:lnTo>
                <a:lnTo>
                  <a:pt x="102" y="356"/>
                </a:lnTo>
                <a:lnTo>
                  <a:pt x="115" y="384"/>
                </a:lnTo>
                <a:lnTo>
                  <a:pt x="141" y="370"/>
                </a:lnTo>
                <a:lnTo>
                  <a:pt x="166" y="397"/>
                </a:lnTo>
                <a:lnTo>
                  <a:pt x="166" y="425"/>
                </a:lnTo>
                <a:lnTo>
                  <a:pt x="179" y="411"/>
                </a:lnTo>
                <a:lnTo>
                  <a:pt x="179" y="397"/>
                </a:lnTo>
                <a:lnTo>
                  <a:pt x="217" y="384"/>
                </a:lnTo>
                <a:lnTo>
                  <a:pt x="255" y="370"/>
                </a:lnTo>
                <a:lnTo>
                  <a:pt x="230" y="315"/>
                </a:lnTo>
                <a:lnTo>
                  <a:pt x="204" y="301"/>
                </a:lnTo>
                <a:lnTo>
                  <a:pt x="230" y="287"/>
                </a:lnTo>
                <a:lnTo>
                  <a:pt x="230" y="246"/>
                </a:lnTo>
                <a:lnTo>
                  <a:pt x="243" y="220"/>
                </a:lnTo>
                <a:lnTo>
                  <a:pt x="268" y="205"/>
                </a:lnTo>
                <a:lnTo>
                  <a:pt x="268" y="151"/>
                </a:lnTo>
                <a:lnTo>
                  <a:pt x="281" y="122"/>
                </a:lnTo>
                <a:lnTo>
                  <a:pt x="306" y="110"/>
                </a:lnTo>
                <a:lnTo>
                  <a:pt x="281" y="96"/>
                </a:lnTo>
                <a:lnTo>
                  <a:pt x="268" y="27"/>
                </a:lnTo>
                <a:lnTo>
                  <a:pt x="255" y="0"/>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4" name="Freeform 359" descr="Light downward diagonal"/>
          <p:cNvSpPr>
            <a:spLocks/>
          </p:cNvSpPr>
          <p:nvPr/>
        </p:nvSpPr>
        <p:spPr bwMode="auto">
          <a:xfrm>
            <a:off x="5205413" y="3374113"/>
            <a:ext cx="280987" cy="158750"/>
          </a:xfrm>
          <a:custGeom>
            <a:avLst/>
            <a:gdLst>
              <a:gd name="T0" fmla="*/ 50956 w 193"/>
              <a:gd name="T1" fmla="*/ 126744 h 124"/>
              <a:gd name="T2" fmla="*/ 33486 w 193"/>
              <a:gd name="T3" fmla="*/ 126744 h 124"/>
              <a:gd name="T4" fmla="*/ 17471 w 193"/>
              <a:gd name="T5" fmla="*/ 98579 h 124"/>
              <a:gd name="T6" fmla="*/ 0 w 193"/>
              <a:gd name="T7" fmla="*/ 84496 h 124"/>
              <a:gd name="T8" fmla="*/ 0 w 193"/>
              <a:gd name="T9" fmla="*/ 56331 h 124"/>
              <a:gd name="T10" fmla="*/ 17471 w 193"/>
              <a:gd name="T11" fmla="*/ 43528 h 124"/>
              <a:gd name="T12" fmla="*/ 101913 w 193"/>
              <a:gd name="T13" fmla="*/ 56331 h 124"/>
              <a:gd name="T14" fmla="*/ 136854 w 193"/>
              <a:gd name="T15" fmla="*/ 43528 h 124"/>
              <a:gd name="T16" fmla="*/ 221296 w 193"/>
              <a:gd name="T17" fmla="*/ 0 h 124"/>
              <a:gd name="T18" fmla="*/ 256238 w 193"/>
              <a:gd name="T19" fmla="*/ 43528 h 124"/>
              <a:gd name="T20" fmla="*/ 221296 w 193"/>
              <a:gd name="T21" fmla="*/ 56331 h 124"/>
              <a:gd name="T22" fmla="*/ 221296 w 193"/>
              <a:gd name="T23" fmla="*/ 70413 h 124"/>
              <a:gd name="T24" fmla="*/ 101913 w 193"/>
              <a:gd name="T25" fmla="*/ 126744 h 124"/>
              <a:gd name="T26" fmla="*/ 85898 w 193"/>
              <a:gd name="T27" fmla="*/ 112661 h 124"/>
              <a:gd name="T28" fmla="*/ 50956 w 193"/>
              <a:gd name="T29" fmla="*/ 126744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24"/>
              <a:gd name="T47" fmla="*/ 193 w 193"/>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24">
                <a:moveTo>
                  <a:pt x="38" y="123"/>
                </a:moveTo>
                <a:lnTo>
                  <a:pt x="25" y="123"/>
                </a:lnTo>
                <a:lnTo>
                  <a:pt x="13" y="96"/>
                </a:lnTo>
                <a:lnTo>
                  <a:pt x="0" y="82"/>
                </a:lnTo>
                <a:lnTo>
                  <a:pt x="0" y="55"/>
                </a:lnTo>
                <a:lnTo>
                  <a:pt x="13" y="42"/>
                </a:lnTo>
                <a:lnTo>
                  <a:pt x="76" y="55"/>
                </a:lnTo>
                <a:lnTo>
                  <a:pt x="102" y="42"/>
                </a:lnTo>
                <a:lnTo>
                  <a:pt x="166" y="0"/>
                </a:lnTo>
                <a:lnTo>
                  <a:pt x="192" y="42"/>
                </a:lnTo>
                <a:lnTo>
                  <a:pt x="166" y="55"/>
                </a:lnTo>
                <a:lnTo>
                  <a:pt x="166" y="68"/>
                </a:lnTo>
                <a:lnTo>
                  <a:pt x="76" y="123"/>
                </a:lnTo>
                <a:lnTo>
                  <a:pt x="64" y="109"/>
                </a:lnTo>
                <a:lnTo>
                  <a:pt x="38" y="123"/>
                </a:lnTo>
              </a:path>
            </a:pathLst>
          </a:cu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5" name="Freeform 360" descr="Light downward diagonal"/>
          <p:cNvSpPr>
            <a:spLocks/>
          </p:cNvSpPr>
          <p:nvPr/>
        </p:nvSpPr>
        <p:spPr bwMode="auto">
          <a:xfrm>
            <a:off x="4729163" y="4650463"/>
            <a:ext cx="30162" cy="25400"/>
          </a:xfrm>
          <a:custGeom>
            <a:avLst/>
            <a:gdLst>
              <a:gd name="T0" fmla="*/ 27147 w 20"/>
              <a:gd name="T1" fmla="*/ 20053 h 19"/>
              <a:gd name="T2" fmla="*/ 27147 w 20"/>
              <a:gd name="T3" fmla="*/ 0 h 19"/>
              <a:gd name="T4" fmla="*/ 0 w 20"/>
              <a:gd name="T5" fmla="*/ 0 h 19"/>
              <a:gd name="T6" fmla="*/ 0 w 20"/>
              <a:gd name="T7" fmla="*/ 20053 h 19"/>
              <a:gd name="T8" fmla="*/ 27147 w 20"/>
              <a:gd name="T9" fmla="*/ 20053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19" y="18"/>
                </a:moveTo>
                <a:lnTo>
                  <a:pt x="19" y="0"/>
                </a:lnTo>
                <a:lnTo>
                  <a:pt x="0" y="0"/>
                </a:lnTo>
                <a:lnTo>
                  <a:pt x="0" y="18"/>
                </a:lnTo>
                <a:lnTo>
                  <a:pt x="19" y="18"/>
                </a:lnTo>
              </a:path>
            </a:pathLst>
          </a:custGeom>
          <a:noFill/>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fontAlgn="auto">
              <a:spcBef>
                <a:spcPts val="0"/>
              </a:spcBef>
              <a:spcAft>
                <a:spcPts val="0"/>
              </a:spcAft>
              <a:defRPr/>
            </a:pPr>
            <a:endParaRPr lang="en-US" sz="1800"/>
          </a:p>
        </p:txBody>
      </p:sp>
      <p:sp>
        <p:nvSpPr>
          <p:cNvPr id="436" name="Freeform 361" descr="Light downward diagonal"/>
          <p:cNvSpPr>
            <a:spLocks/>
          </p:cNvSpPr>
          <p:nvPr/>
        </p:nvSpPr>
        <p:spPr bwMode="auto">
          <a:xfrm>
            <a:off x="4246563" y="3882113"/>
            <a:ext cx="36512" cy="20638"/>
          </a:xfrm>
          <a:custGeom>
            <a:avLst/>
            <a:gdLst>
              <a:gd name="T0" fmla="*/ 0 w 23"/>
              <a:gd name="T1" fmla="*/ 12140 h 17"/>
              <a:gd name="T2" fmla="*/ 12700 w 23"/>
              <a:gd name="T3" fmla="*/ 12140 h 17"/>
              <a:gd name="T4" fmla="*/ 22225 w 23"/>
              <a:gd name="T5" fmla="*/ 12140 h 17"/>
              <a:gd name="T6" fmla="*/ 31750 w 23"/>
              <a:gd name="T7" fmla="*/ 14568 h 17"/>
              <a:gd name="T8" fmla="*/ 34925 w 23"/>
              <a:gd name="T9" fmla="*/ 8498 h 17"/>
              <a:gd name="T10" fmla="*/ 28575 w 23"/>
              <a:gd name="T11" fmla="*/ 2428 h 17"/>
              <a:gd name="T12" fmla="*/ 19050 w 23"/>
              <a:gd name="T13" fmla="*/ 0 h 17"/>
              <a:gd name="T14" fmla="*/ 12700 w 23"/>
              <a:gd name="T15" fmla="*/ 6070 h 17"/>
              <a:gd name="T16" fmla="*/ 0 w 23"/>
              <a:gd name="T17" fmla="*/ 1214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7"/>
              <a:gd name="T29" fmla="*/ 23 w 2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7">
                <a:moveTo>
                  <a:pt x="0" y="13"/>
                </a:moveTo>
                <a:lnTo>
                  <a:pt x="8" y="13"/>
                </a:lnTo>
                <a:lnTo>
                  <a:pt x="14" y="13"/>
                </a:lnTo>
                <a:lnTo>
                  <a:pt x="20" y="16"/>
                </a:lnTo>
                <a:lnTo>
                  <a:pt x="22" y="9"/>
                </a:lnTo>
                <a:lnTo>
                  <a:pt x="18" y="2"/>
                </a:lnTo>
                <a:lnTo>
                  <a:pt x="12" y="0"/>
                </a:lnTo>
                <a:lnTo>
                  <a:pt x="8" y="6"/>
                </a:lnTo>
                <a:lnTo>
                  <a:pt x="0" y="13"/>
                </a:lnTo>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endParaRPr lang="en-US" sz="1800"/>
          </a:p>
        </p:txBody>
      </p:sp>
      <p:sp>
        <p:nvSpPr>
          <p:cNvPr id="437" name="Freeform 29"/>
          <p:cNvSpPr>
            <a:spLocks/>
          </p:cNvSpPr>
          <p:nvPr/>
        </p:nvSpPr>
        <p:spPr bwMode="auto">
          <a:xfrm>
            <a:off x="471488" y="1240513"/>
            <a:ext cx="919162" cy="803275"/>
          </a:xfrm>
          <a:custGeom>
            <a:avLst/>
            <a:gdLst>
              <a:gd name="T0" fmla="*/ 2147483647 w 627"/>
              <a:gd name="T1" fmla="*/ 2147483647 h 634"/>
              <a:gd name="T2" fmla="*/ 2147483647 w 627"/>
              <a:gd name="T3" fmla="*/ 2147483647 h 634"/>
              <a:gd name="T4" fmla="*/ 2147483647 w 627"/>
              <a:gd name="T5" fmla="*/ 2147483647 h 634"/>
              <a:gd name="T6" fmla="*/ 2147483647 w 627"/>
              <a:gd name="T7" fmla="*/ 2147483647 h 634"/>
              <a:gd name="T8" fmla="*/ 2147483647 w 627"/>
              <a:gd name="T9" fmla="*/ 2147483647 h 634"/>
              <a:gd name="T10" fmla="*/ 2147483647 w 627"/>
              <a:gd name="T11" fmla="*/ 2147483647 h 634"/>
              <a:gd name="T12" fmla="*/ 2147483647 w 627"/>
              <a:gd name="T13" fmla="*/ 2147483647 h 634"/>
              <a:gd name="T14" fmla="*/ 2147483647 w 627"/>
              <a:gd name="T15" fmla="*/ 2147483647 h 634"/>
              <a:gd name="T16" fmla="*/ 2147483647 w 627"/>
              <a:gd name="T17" fmla="*/ 2147483647 h 634"/>
              <a:gd name="T18" fmla="*/ 2147483647 w 627"/>
              <a:gd name="T19" fmla="*/ 2147483647 h 634"/>
              <a:gd name="T20" fmla="*/ 2147483647 w 627"/>
              <a:gd name="T21" fmla="*/ 2147483647 h 634"/>
              <a:gd name="T22" fmla="*/ 2147483647 w 627"/>
              <a:gd name="T23" fmla="*/ 2147483647 h 634"/>
              <a:gd name="T24" fmla="*/ 2147483647 w 627"/>
              <a:gd name="T25" fmla="*/ 2147483647 h 634"/>
              <a:gd name="T26" fmla="*/ 2147483647 w 627"/>
              <a:gd name="T27" fmla="*/ 2147483647 h 634"/>
              <a:gd name="T28" fmla="*/ 2147483647 w 627"/>
              <a:gd name="T29" fmla="*/ 2147483647 h 634"/>
              <a:gd name="T30" fmla="*/ 2147483647 w 627"/>
              <a:gd name="T31" fmla="*/ 2147483647 h 634"/>
              <a:gd name="T32" fmla="*/ 2147483647 w 627"/>
              <a:gd name="T33" fmla="*/ 0 h 634"/>
              <a:gd name="T34" fmla="*/ 2147483647 w 627"/>
              <a:gd name="T35" fmla="*/ 2147483647 h 634"/>
              <a:gd name="T36" fmla="*/ 2147483647 w 627"/>
              <a:gd name="T37" fmla="*/ 2147483647 h 634"/>
              <a:gd name="T38" fmla="*/ 2147483647 w 627"/>
              <a:gd name="T39" fmla="*/ 2147483647 h 634"/>
              <a:gd name="T40" fmla="*/ 2147483647 w 627"/>
              <a:gd name="T41" fmla="*/ 2147483647 h 634"/>
              <a:gd name="T42" fmla="*/ 2147483647 w 627"/>
              <a:gd name="T43" fmla="*/ 2147483647 h 634"/>
              <a:gd name="T44" fmla="*/ 2147483647 w 627"/>
              <a:gd name="T45" fmla="*/ 2147483647 h 634"/>
              <a:gd name="T46" fmla="*/ 2147483647 w 627"/>
              <a:gd name="T47" fmla="*/ 2147483647 h 634"/>
              <a:gd name="T48" fmla="*/ 2147483647 w 627"/>
              <a:gd name="T49" fmla="*/ 2147483647 h 634"/>
              <a:gd name="T50" fmla="*/ 2147483647 w 627"/>
              <a:gd name="T51" fmla="*/ 2147483647 h 634"/>
              <a:gd name="T52" fmla="*/ 2147483647 w 627"/>
              <a:gd name="T53" fmla="*/ 2147483647 h 634"/>
              <a:gd name="T54" fmla="*/ 2147483647 w 627"/>
              <a:gd name="T55" fmla="*/ 2147483647 h 634"/>
              <a:gd name="T56" fmla="*/ 2147483647 w 627"/>
              <a:gd name="T57" fmla="*/ 2147483647 h 634"/>
              <a:gd name="T58" fmla="*/ 2147483647 w 627"/>
              <a:gd name="T59" fmla="*/ 2147483647 h 634"/>
              <a:gd name="T60" fmla="*/ 2147483647 w 627"/>
              <a:gd name="T61" fmla="*/ 2147483647 h 634"/>
              <a:gd name="T62" fmla="*/ 0 w 627"/>
              <a:gd name="T63" fmla="*/ 2147483647 h 634"/>
              <a:gd name="T64" fmla="*/ 2147483647 w 627"/>
              <a:gd name="T65" fmla="*/ 2147483647 h 634"/>
              <a:gd name="T66" fmla="*/ 2147483647 w 627"/>
              <a:gd name="T67" fmla="*/ 2147483647 h 634"/>
              <a:gd name="T68" fmla="*/ 2147483647 w 627"/>
              <a:gd name="T69" fmla="*/ 2147483647 h 634"/>
              <a:gd name="T70" fmla="*/ 2147483647 w 627"/>
              <a:gd name="T71" fmla="*/ 2147483647 h 634"/>
              <a:gd name="T72" fmla="*/ 2147483647 w 627"/>
              <a:gd name="T73" fmla="*/ 2147483647 h 634"/>
              <a:gd name="T74" fmla="*/ 2147483647 w 627"/>
              <a:gd name="T75" fmla="*/ 2147483647 h 634"/>
              <a:gd name="T76" fmla="*/ 2147483647 w 627"/>
              <a:gd name="T77" fmla="*/ 2147483647 h 634"/>
              <a:gd name="T78" fmla="*/ 2147483647 w 627"/>
              <a:gd name="T79" fmla="*/ 2147483647 h 634"/>
              <a:gd name="T80" fmla="*/ 2147483647 w 627"/>
              <a:gd name="T81" fmla="*/ 2147483647 h 634"/>
              <a:gd name="T82" fmla="*/ 2147483647 w 627"/>
              <a:gd name="T83" fmla="*/ 2147483647 h 634"/>
              <a:gd name="T84" fmla="*/ 2147483647 w 627"/>
              <a:gd name="T85" fmla="*/ 2147483647 h 634"/>
              <a:gd name="T86" fmla="*/ 2147483647 w 627"/>
              <a:gd name="T87" fmla="*/ 2147483647 h 634"/>
              <a:gd name="T88" fmla="*/ 2147483647 w 627"/>
              <a:gd name="T89" fmla="*/ 2147483647 h 634"/>
              <a:gd name="T90" fmla="*/ 2147483647 w 627"/>
              <a:gd name="T91" fmla="*/ 2147483647 h 634"/>
              <a:gd name="T92" fmla="*/ 2147483647 w 627"/>
              <a:gd name="T93" fmla="*/ 2147483647 h 634"/>
              <a:gd name="T94" fmla="*/ 2147483647 w 627"/>
              <a:gd name="T95" fmla="*/ 2147483647 h 634"/>
              <a:gd name="T96" fmla="*/ 2147483647 w 627"/>
              <a:gd name="T97" fmla="*/ 2147483647 h 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7"/>
              <a:gd name="T148" fmla="*/ 0 h 634"/>
              <a:gd name="T149" fmla="*/ 627 w 627"/>
              <a:gd name="T150" fmla="*/ 634 h 6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7" h="634">
                <a:moveTo>
                  <a:pt x="498" y="633"/>
                </a:moveTo>
                <a:lnTo>
                  <a:pt x="498" y="605"/>
                </a:lnTo>
                <a:lnTo>
                  <a:pt x="486" y="578"/>
                </a:lnTo>
                <a:lnTo>
                  <a:pt x="486" y="523"/>
                </a:lnTo>
                <a:lnTo>
                  <a:pt x="473" y="481"/>
                </a:lnTo>
                <a:lnTo>
                  <a:pt x="435" y="481"/>
                </a:lnTo>
                <a:lnTo>
                  <a:pt x="422" y="440"/>
                </a:lnTo>
                <a:lnTo>
                  <a:pt x="409" y="440"/>
                </a:lnTo>
                <a:lnTo>
                  <a:pt x="409" y="426"/>
                </a:lnTo>
                <a:lnTo>
                  <a:pt x="626" y="110"/>
                </a:lnTo>
                <a:lnTo>
                  <a:pt x="613" y="110"/>
                </a:lnTo>
                <a:lnTo>
                  <a:pt x="575" y="69"/>
                </a:lnTo>
                <a:lnTo>
                  <a:pt x="537" y="41"/>
                </a:lnTo>
                <a:lnTo>
                  <a:pt x="498" y="55"/>
                </a:lnTo>
                <a:lnTo>
                  <a:pt x="473" y="55"/>
                </a:lnTo>
                <a:lnTo>
                  <a:pt x="435" y="55"/>
                </a:lnTo>
                <a:lnTo>
                  <a:pt x="396" y="0"/>
                </a:lnTo>
                <a:lnTo>
                  <a:pt x="384" y="14"/>
                </a:lnTo>
                <a:lnTo>
                  <a:pt x="384" y="110"/>
                </a:lnTo>
                <a:lnTo>
                  <a:pt x="344" y="124"/>
                </a:lnTo>
                <a:lnTo>
                  <a:pt x="320" y="83"/>
                </a:lnTo>
                <a:lnTo>
                  <a:pt x="242" y="96"/>
                </a:lnTo>
                <a:lnTo>
                  <a:pt x="282" y="124"/>
                </a:lnTo>
                <a:lnTo>
                  <a:pt x="306" y="151"/>
                </a:lnTo>
                <a:lnTo>
                  <a:pt x="255" y="179"/>
                </a:lnTo>
                <a:lnTo>
                  <a:pt x="204" y="151"/>
                </a:lnTo>
                <a:lnTo>
                  <a:pt x="128" y="165"/>
                </a:lnTo>
                <a:lnTo>
                  <a:pt x="128" y="234"/>
                </a:lnTo>
                <a:lnTo>
                  <a:pt x="166" y="261"/>
                </a:lnTo>
                <a:lnTo>
                  <a:pt x="115" y="289"/>
                </a:lnTo>
                <a:lnTo>
                  <a:pt x="77" y="303"/>
                </a:lnTo>
                <a:lnTo>
                  <a:pt x="0" y="344"/>
                </a:lnTo>
                <a:lnTo>
                  <a:pt x="51" y="344"/>
                </a:lnTo>
                <a:lnTo>
                  <a:pt x="115" y="344"/>
                </a:lnTo>
                <a:lnTo>
                  <a:pt x="217" y="303"/>
                </a:lnTo>
                <a:lnTo>
                  <a:pt x="217" y="289"/>
                </a:lnTo>
                <a:lnTo>
                  <a:pt x="320" y="275"/>
                </a:lnTo>
                <a:lnTo>
                  <a:pt x="320" y="289"/>
                </a:lnTo>
                <a:lnTo>
                  <a:pt x="320" y="275"/>
                </a:lnTo>
                <a:lnTo>
                  <a:pt x="320" y="303"/>
                </a:lnTo>
                <a:lnTo>
                  <a:pt x="242" y="316"/>
                </a:lnTo>
                <a:lnTo>
                  <a:pt x="255" y="330"/>
                </a:lnTo>
                <a:lnTo>
                  <a:pt x="306" y="344"/>
                </a:lnTo>
                <a:lnTo>
                  <a:pt x="344" y="344"/>
                </a:lnTo>
                <a:lnTo>
                  <a:pt x="384" y="385"/>
                </a:lnTo>
                <a:lnTo>
                  <a:pt x="396" y="440"/>
                </a:lnTo>
                <a:lnTo>
                  <a:pt x="435" y="481"/>
                </a:lnTo>
                <a:lnTo>
                  <a:pt x="460" y="619"/>
                </a:lnTo>
                <a:lnTo>
                  <a:pt x="498" y="633"/>
                </a:lnTo>
              </a:path>
            </a:pathLst>
          </a:custGeom>
          <a:solidFill>
            <a:schemeClr val="tx2">
              <a:lumMod val="50000"/>
            </a:schemeClr>
          </a:solidFill>
          <a:ln w="12700">
            <a:solidFill>
              <a:schemeClr val="tx1"/>
            </a:solidFill>
            <a:round/>
            <a:headEnd/>
            <a:tailEnd/>
          </a:ln>
        </p:spPr>
        <p:txBody>
          <a:bodyPr wrap="none" lIns="90488" tIns="44450" rIns="90488" bIns="44450" anchor="ctr"/>
          <a:lstStyle/>
          <a:p>
            <a:pPr fontAlgn="auto">
              <a:spcBef>
                <a:spcPts val="0"/>
              </a:spcBef>
              <a:spcAft>
                <a:spcPts val="0"/>
              </a:spcAft>
              <a:defRPr/>
            </a:pPr>
            <a:endParaRPr lang="en-US" sz="1800">
              <a:latin typeface="+mn-lt"/>
            </a:endParaRPr>
          </a:p>
        </p:txBody>
      </p:sp>
      <p:sp>
        <p:nvSpPr>
          <p:cNvPr id="373" name="Text Box 8"/>
          <p:cNvSpPr txBox="1">
            <a:spLocks noChangeArrowheads="1"/>
          </p:cNvSpPr>
          <p:nvPr/>
        </p:nvSpPr>
        <p:spPr bwMode="auto">
          <a:xfrm>
            <a:off x="0" y="5660570"/>
            <a:ext cx="9601200" cy="1107996"/>
          </a:xfrm>
          <a:prstGeom prst="rect">
            <a:avLst/>
          </a:prstGeom>
          <a:solidFill>
            <a:srgbClr val="3F7D5D"/>
          </a:solidFill>
          <a:ln w="9525" algn="ctr">
            <a:noFill/>
            <a:miter lim="800000"/>
            <a:headEnd/>
            <a:tailEnd/>
          </a:ln>
        </p:spPr>
        <p:txBody>
          <a:bodyPr wrap="square">
            <a:spAutoFit/>
          </a:bodyPr>
          <a:lstStyle/>
          <a:p>
            <a:pPr>
              <a:spcBef>
                <a:spcPct val="50000"/>
              </a:spcBef>
            </a:pPr>
            <a:r>
              <a:rPr lang="en-US" sz="6600">
                <a:solidFill>
                  <a:schemeClr val="bg1"/>
                </a:solidFill>
              </a:rPr>
              <a:t>Thank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dissolve">
                                      <p:cBhvr>
                                        <p:cTn id="7" dur="500"/>
                                        <p:tgtEl>
                                          <p:spTgt spid="373"/>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2000" fill="hold"/>
                                        <p:tgtEl>
                                          <p:spTgt spid="93"/>
                                        </p:tgtEl>
                                        <p:attrNameLst>
                                          <p:attrName>fillcolor</p:attrName>
                                        </p:attrNameLst>
                                      </p:cBhvr>
                                      <p:to>
                                        <a:schemeClr val="tx2"/>
                                      </p:to>
                                    </p:animClr>
                                    <p:set>
                                      <p:cBhvr>
                                        <p:cTn id="11" dur="2000" fill="hold"/>
                                        <p:tgtEl>
                                          <p:spTgt spid="93"/>
                                        </p:tgtEl>
                                        <p:attrNameLst>
                                          <p:attrName>fill.type</p:attrName>
                                        </p:attrNameLst>
                                      </p:cBhvr>
                                      <p:to>
                                        <p:strVal val="solid"/>
                                      </p:to>
                                    </p:set>
                                    <p:set>
                                      <p:cBhvr>
                                        <p:cTn id="12" dur="2000" fill="hold"/>
                                        <p:tgtEl>
                                          <p:spTgt spid="9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255"/>
                                        </p:tgtEl>
                                        <p:attrNameLst>
                                          <p:attrName>fillcolor</p:attrName>
                                        </p:attrNameLst>
                                      </p:cBhvr>
                                      <p:to>
                                        <a:schemeClr val="tx2"/>
                                      </p:to>
                                    </p:animClr>
                                    <p:set>
                                      <p:cBhvr>
                                        <p:cTn id="15" dur="2000" fill="hold"/>
                                        <p:tgtEl>
                                          <p:spTgt spid="255"/>
                                        </p:tgtEl>
                                        <p:attrNameLst>
                                          <p:attrName>fill.type</p:attrName>
                                        </p:attrNameLst>
                                      </p:cBhvr>
                                      <p:to>
                                        <p:strVal val="solid"/>
                                      </p:to>
                                    </p:set>
                                    <p:set>
                                      <p:cBhvr>
                                        <p:cTn id="16" dur="2000" fill="hold"/>
                                        <p:tgtEl>
                                          <p:spTgt spid="25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69"/>
                                        </p:tgtEl>
                                        <p:attrNameLst>
                                          <p:attrName>fillcolor</p:attrName>
                                        </p:attrNameLst>
                                      </p:cBhvr>
                                      <p:to>
                                        <a:srgbClr val="10253F"/>
                                      </p:to>
                                    </p:animClr>
                                    <p:set>
                                      <p:cBhvr>
                                        <p:cTn id="19" dur="2000" fill="hold"/>
                                        <p:tgtEl>
                                          <p:spTgt spid="369"/>
                                        </p:tgtEl>
                                        <p:attrNameLst>
                                          <p:attrName>fill.type</p:attrName>
                                        </p:attrNameLst>
                                      </p:cBhvr>
                                      <p:to>
                                        <p:strVal val="solid"/>
                                      </p:to>
                                    </p:set>
                                    <p:set>
                                      <p:cBhvr>
                                        <p:cTn id="20" dur="2000" fill="hold"/>
                                        <p:tgtEl>
                                          <p:spTgt spid="36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363"/>
                                        </p:tgtEl>
                                        <p:attrNameLst>
                                          <p:attrName>fillcolor</p:attrName>
                                        </p:attrNameLst>
                                      </p:cBhvr>
                                      <p:to>
                                        <a:schemeClr val="tx2"/>
                                      </p:to>
                                    </p:animClr>
                                    <p:set>
                                      <p:cBhvr>
                                        <p:cTn id="23" dur="2000" fill="hold"/>
                                        <p:tgtEl>
                                          <p:spTgt spid="363"/>
                                        </p:tgtEl>
                                        <p:attrNameLst>
                                          <p:attrName>fill.type</p:attrName>
                                        </p:attrNameLst>
                                      </p:cBhvr>
                                      <p:to>
                                        <p:strVal val="solid"/>
                                      </p:to>
                                    </p:set>
                                    <p:set>
                                      <p:cBhvr>
                                        <p:cTn id="24" dur="2000" fill="hold"/>
                                        <p:tgtEl>
                                          <p:spTgt spid="363"/>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07"/>
                                        </p:tgtEl>
                                        <p:attrNameLst>
                                          <p:attrName>fillcolor</p:attrName>
                                        </p:attrNameLst>
                                      </p:cBhvr>
                                      <p:to>
                                        <a:srgbClr val="10253F"/>
                                      </p:to>
                                    </p:animClr>
                                    <p:set>
                                      <p:cBhvr>
                                        <p:cTn id="27" dur="2000" fill="hold"/>
                                        <p:tgtEl>
                                          <p:spTgt spid="107"/>
                                        </p:tgtEl>
                                        <p:attrNameLst>
                                          <p:attrName>fill.type</p:attrName>
                                        </p:attrNameLst>
                                      </p:cBhvr>
                                      <p:to>
                                        <p:strVal val="solid"/>
                                      </p:to>
                                    </p:set>
                                    <p:set>
                                      <p:cBhvr>
                                        <p:cTn id="28" dur="2000" fill="hold"/>
                                        <p:tgtEl>
                                          <p:spTgt spid="107"/>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95"/>
                                        </p:tgtEl>
                                        <p:attrNameLst>
                                          <p:attrName>fillcolor</p:attrName>
                                        </p:attrNameLst>
                                      </p:cBhvr>
                                      <p:to>
                                        <a:srgbClr val="10253F"/>
                                      </p:to>
                                    </p:animClr>
                                    <p:set>
                                      <p:cBhvr>
                                        <p:cTn id="31" dur="2000" fill="hold"/>
                                        <p:tgtEl>
                                          <p:spTgt spid="95"/>
                                        </p:tgtEl>
                                        <p:attrNameLst>
                                          <p:attrName>fill.type</p:attrName>
                                        </p:attrNameLst>
                                      </p:cBhvr>
                                      <p:to>
                                        <p:strVal val="solid"/>
                                      </p:to>
                                    </p:set>
                                    <p:set>
                                      <p:cBhvr>
                                        <p:cTn id="32" dur="2000" fill="hold"/>
                                        <p:tgtEl>
                                          <p:spTgt spid="95"/>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100"/>
                                        </p:tgtEl>
                                        <p:attrNameLst>
                                          <p:attrName>fillcolor</p:attrName>
                                        </p:attrNameLst>
                                      </p:cBhvr>
                                      <p:to>
                                        <a:schemeClr val="tx2"/>
                                      </p:to>
                                    </p:animClr>
                                    <p:set>
                                      <p:cBhvr>
                                        <p:cTn id="35" dur="2000" fill="hold"/>
                                        <p:tgtEl>
                                          <p:spTgt spid="100"/>
                                        </p:tgtEl>
                                        <p:attrNameLst>
                                          <p:attrName>fill.type</p:attrName>
                                        </p:attrNameLst>
                                      </p:cBhvr>
                                      <p:to>
                                        <p:strVal val="solid"/>
                                      </p:to>
                                    </p:set>
                                    <p:set>
                                      <p:cBhvr>
                                        <p:cTn id="36" dur="2000" fill="hold"/>
                                        <p:tgtEl>
                                          <p:spTgt spid="100"/>
                                        </p:tgtEl>
                                        <p:attrNameLst>
                                          <p:attrName>fill.on</p:attrName>
                                        </p:attrNameLst>
                                      </p:cBhvr>
                                      <p:to>
                                        <p:strVal val="true"/>
                                      </p:to>
                                    </p:set>
                                  </p:childTnLst>
                                </p:cTn>
                              </p:par>
                            </p:childTnLst>
                          </p:cTn>
                        </p:par>
                        <p:par>
                          <p:cTn id="37" fill="hold">
                            <p:stCondLst>
                              <p:cond delay="2500"/>
                            </p:stCondLst>
                            <p:childTnLst>
                              <p:par>
                                <p:cTn id="38" presetID="1" presetClass="emph" presetSubtype="2" fill="hold" nodeType="afterEffect">
                                  <p:stCondLst>
                                    <p:cond delay="0"/>
                                  </p:stCondLst>
                                  <p:childTnLst>
                                    <p:animClr clrSpc="rgb" dir="cw">
                                      <p:cBhvr>
                                        <p:cTn id="39" dur="2000" fill="hold"/>
                                        <p:tgtEl>
                                          <p:spTgt spid="355"/>
                                        </p:tgtEl>
                                        <p:attrNameLst>
                                          <p:attrName>fillcolor</p:attrName>
                                        </p:attrNameLst>
                                      </p:cBhvr>
                                      <p:to>
                                        <a:srgbClr val="4881BD"/>
                                      </p:to>
                                    </p:animClr>
                                    <p:set>
                                      <p:cBhvr>
                                        <p:cTn id="40" dur="2000" fill="hold"/>
                                        <p:tgtEl>
                                          <p:spTgt spid="355"/>
                                        </p:tgtEl>
                                        <p:attrNameLst>
                                          <p:attrName>fill.type</p:attrName>
                                        </p:attrNameLst>
                                      </p:cBhvr>
                                      <p:to>
                                        <p:strVal val="solid"/>
                                      </p:to>
                                    </p:set>
                                    <p:set>
                                      <p:cBhvr>
                                        <p:cTn id="41" dur="2000" fill="hold"/>
                                        <p:tgtEl>
                                          <p:spTgt spid="355"/>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02"/>
                                        </p:tgtEl>
                                        <p:attrNameLst>
                                          <p:attrName>fillcolor</p:attrName>
                                        </p:attrNameLst>
                                      </p:cBhvr>
                                      <p:to>
                                        <a:schemeClr val="tx2"/>
                                      </p:to>
                                    </p:animClr>
                                    <p:set>
                                      <p:cBhvr>
                                        <p:cTn id="44" dur="2000" fill="hold"/>
                                        <p:tgtEl>
                                          <p:spTgt spid="102"/>
                                        </p:tgtEl>
                                        <p:attrNameLst>
                                          <p:attrName>fill.type</p:attrName>
                                        </p:attrNameLst>
                                      </p:cBhvr>
                                      <p:to>
                                        <p:strVal val="solid"/>
                                      </p:to>
                                    </p:set>
                                    <p:set>
                                      <p:cBhvr>
                                        <p:cTn id="45" dur="2000" fill="hold"/>
                                        <p:tgtEl>
                                          <p:spTgt spid="102"/>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355"/>
                                        </p:tgtEl>
                                        <p:attrNameLst>
                                          <p:attrName>fillcolor</p:attrName>
                                        </p:attrNameLst>
                                      </p:cBhvr>
                                      <p:to>
                                        <a:srgbClr val="4881BD"/>
                                      </p:to>
                                    </p:animClr>
                                    <p:set>
                                      <p:cBhvr>
                                        <p:cTn id="48" dur="2000" fill="hold"/>
                                        <p:tgtEl>
                                          <p:spTgt spid="355"/>
                                        </p:tgtEl>
                                        <p:attrNameLst>
                                          <p:attrName>fill.type</p:attrName>
                                        </p:attrNameLst>
                                      </p:cBhvr>
                                      <p:to>
                                        <p:strVal val="solid"/>
                                      </p:to>
                                    </p:set>
                                    <p:set>
                                      <p:cBhvr>
                                        <p:cTn id="49" dur="2000" fill="hold"/>
                                        <p:tgtEl>
                                          <p:spTgt spid="35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166"/>
                                        </p:tgtEl>
                                        <p:attrNameLst>
                                          <p:attrName>fillcolor</p:attrName>
                                        </p:attrNameLst>
                                      </p:cBhvr>
                                      <p:to>
                                        <a:schemeClr val="accent1"/>
                                      </p:to>
                                    </p:animClr>
                                    <p:set>
                                      <p:cBhvr>
                                        <p:cTn id="52" dur="2000" fill="hold"/>
                                        <p:tgtEl>
                                          <p:spTgt spid="166"/>
                                        </p:tgtEl>
                                        <p:attrNameLst>
                                          <p:attrName>fill.type</p:attrName>
                                        </p:attrNameLst>
                                      </p:cBhvr>
                                      <p:to>
                                        <p:strVal val="solid"/>
                                      </p:to>
                                    </p:set>
                                    <p:set>
                                      <p:cBhvr>
                                        <p:cTn id="53" dur="2000" fill="hold"/>
                                        <p:tgtEl>
                                          <p:spTgt spid="166"/>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2000" fill="hold"/>
                                        <p:tgtEl>
                                          <p:spTgt spid="410"/>
                                        </p:tgtEl>
                                        <p:attrNameLst>
                                          <p:attrName>fillcolor</p:attrName>
                                        </p:attrNameLst>
                                      </p:cBhvr>
                                      <p:to>
                                        <a:schemeClr val="accent1"/>
                                      </p:to>
                                    </p:animClr>
                                    <p:set>
                                      <p:cBhvr>
                                        <p:cTn id="56" dur="2000" fill="hold"/>
                                        <p:tgtEl>
                                          <p:spTgt spid="410"/>
                                        </p:tgtEl>
                                        <p:attrNameLst>
                                          <p:attrName>fill.type</p:attrName>
                                        </p:attrNameLst>
                                      </p:cBhvr>
                                      <p:to>
                                        <p:strVal val="solid"/>
                                      </p:to>
                                    </p:set>
                                    <p:set>
                                      <p:cBhvr>
                                        <p:cTn id="57" dur="2000" fill="hold"/>
                                        <p:tgtEl>
                                          <p:spTgt spid="410"/>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395"/>
                                        </p:tgtEl>
                                        <p:attrNameLst>
                                          <p:attrName>fillcolor</p:attrName>
                                        </p:attrNameLst>
                                      </p:cBhvr>
                                      <p:to>
                                        <a:schemeClr val="accent1"/>
                                      </p:to>
                                    </p:animClr>
                                    <p:set>
                                      <p:cBhvr>
                                        <p:cTn id="60" dur="2000" fill="hold"/>
                                        <p:tgtEl>
                                          <p:spTgt spid="395"/>
                                        </p:tgtEl>
                                        <p:attrNameLst>
                                          <p:attrName>fill.type</p:attrName>
                                        </p:attrNameLst>
                                      </p:cBhvr>
                                      <p:to>
                                        <p:strVal val="solid"/>
                                      </p:to>
                                    </p:set>
                                    <p:set>
                                      <p:cBhvr>
                                        <p:cTn id="61" dur="2000" fill="hold"/>
                                        <p:tgtEl>
                                          <p:spTgt spid="395"/>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2000" fill="hold"/>
                                        <p:tgtEl>
                                          <p:spTgt spid="209"/>
                                        </p:tgtEl>
                                        <p:attrNameLst>
                                          <p:attrName>fillcolor</p:attrName>
                                        </p:attrNameLst>
                                      </p:cBhvr>
                                      <p:to>
                                        <a:schemeClr val="accent1"/>
                                      </p:to>
                                    </p:animClr>
                                    <p:set>
                                      <p:cBhvr>
                                        <p:cTn id="64" dur="2000" fill="hold"/>
                                        <p:tgtEl>
                                          <p:spTgt spid="209"/>
                                        </p:tgtEl>
                                        <p:attrNameLst>
                                          <p:attrName>fill.type</p:attrName>
                                        </p:attrNameLst>
                                      </p:cBhvr>
                                      <p:to>
                                        <p:strVal val="solid"/>
                                      </p:to>
                                    </p:set>
                                    <p:set>
                                      <p:cBhvr>
                                        <p:cTn id="65" dur="2000" fill="hold"/>
                                        <p:tgtEl>
                                          <p:spTgt spid="209"/>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94"/>
                                        </p:tgtEl>
                                        <p:attrNameLst>
                                          <p:attrName>fillcolor</p:attrName>
                                        </p:attrNameLst>
                                      </p:cBhvr>
                                      <p:to>
                                        <a:srgbClr val="10253F"/>
                                      </p:to>
                                    </p:animClr>
                                    <p:set>
                                      <p:cBhvr>
                                        <p:cTn id="68" dur="2000" fill="hold"/>
                                        <p:tgtEl>
                                          <p:spTgt spid="94"/>
                                        </p:tgtEl>
                                        <p:attrNameLst>
                                          <p:attrName>fill.type</p:attrName>
                                        </p:attrNameLst>
                                      </p:cBhvr>
                                      <p:to>
                                        <p:strVal val="solid"/>
                                      </p:to>
                                    </p:set>
                                    <p:set>
                                      <p:cBhvr>
                                        <p:cTn id="69" dur="2000" fill="hold"/>
                                        <p:tgtEl>
                                          <p:spTgt spid="94"/>
                                        </p:tgtEl>
                                        <p:attrNameLst>
                                          <p:attrName>fill.on</p:attrName>
                                        </p:attrNameLst>
                                      </p:cBhvr>
                                      <p:to>
                                        <p:strVal val="true"/>
                                      </p:to>
                                    </p:set>
                                  </p:childTnLst>
                                </p:cTn>
                              </p:par>
                            </p:childTnLst>
                          </p:cTn>
                        </p:par>
                        <p:par>
                          <p:cTn id="70" fill="hold">
                            <p:stCondLst>
                              <p:cond delay="4500"/>
                            </p:stCondLst>
                            <p:childTnLst>
                              <p:par>
                                <p:cTn id="71" presetID="1" presetClass="emph" presetSubtype="2" fill="hold" nodeType="afterEffect">
                                  <p:stCondLst>
                                    <p:cond delay="0"/>
                                  </p:stCondLst>
                                  <p:childTnLst>
                                    <p:animClr clrSpc="rgb" dir="cw">
                                      <p:cBhvr>
                                        <p:cTn id="72" dur="2000" fill="hold"/>
                                        <p:tgtEl>
                                          <p:spTgt spid="365"/>
                                        </p:tgtEl>
                                        <p:attrNameLst>
                                          <p:attrName>fillcolor</p:attrName>
                                        </p:attrNameLst>
                                      </p:cBhvr>
                                      <p:to>
                                        <a:srgbClr val="6699FF"/>
                                      </p:to>
                                    </p:animClr>
                                    <p:set>
                                      <p:cBhvr>
                                        <p:cTn id="73" dur="2000" fill="hold"/>
                                        <p:tgtEl>
                                          <p:spTgt spid="365"/>
                                        </p:tgtEl>
                                        <p:attrNameLst>
                                          <p:attrName>fill.type</p:attrName>
                                        </p:attrNameLst>
                                      </p:cBhvr>
                                      <p:to>
                                        <p:strVal val="solid"/>
                                      </p:to>
                                    </p:set>
                                    <p:set>
                                      <p:cBhvr>
                                        <p:cTn id="74" dur="2000" fill="hold"/>
                                        <p:tgtEl>
                                          <p:spTgt spid="365"/>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86"/>
                                        </p:tgtEl>
                                        <p:attrNameLst>
                                          <p:attrName>fillcolor</p:attrName>
                                        </p:attrNameLst>
                                      </p:cBhvr>
                                      <p:to>
                                        <a:srgbClr val="10253F"/>
                                      </p:to>
                                    </p:animClr>
                                    <p:set>
                                      <p:cBhvr>
                                        <p:cTn id="77" dur="2000" fill="hold"/>
                                        <p:tgtEl>
                                          <p:spTgt spid="186"/>
                                        </p:tgtEl>
                                        <p:attrNameLst>
                                          <p:attrName>fill.type</p:attrName>
                                        </p:attrNameLst>
                                      </p:cBhvr>
                                      <p:to>
                                        <p:strVal val="solid"/>
                                      </p:to>
                                    </p:set>
                                    <p:set>
                                      <p:cBhvr>
                                        <p:cTn id="78" dur="2000" fill="hold"/>
                                        <p:tgtEl>
                                          <p:spTgt spid="186"/>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305"/>
                                        </p:tgtEl>
                                        <p:attrNameLst>
                                          <p:attrName>fillcolor</p:attrName>
                                        </p:attrNameLst>
                                      </p:cBhvr>
                                      <p:to>
                                        <a:srgbClr val="4881BD"/>
                                      </p:to>
                                    </p:animClr>
                                    <p:set>
                                      <p:cBhvr>
                                        <p:cTn id="81" dur="2000" fill="hold"/>
                                        <p:tgtEl>
                                          <p:spTgt spid="305"/>
                                        </p:tgtEl>
                                        <p:attrNameLst>
                                          <p:attrName>fill.type</p:attrName>
                                        </p:attrNameLst>
                                      </p:cBhvr>
                                      <p:to>
                                        <p:strVal val="solid"/>
                                      </p:to>
                                    </p:set>
                                    <p:set>
                                      <p:cBhvr>
                                        <p:cTn id="82" dur="2000" fill="hold"/>
                                        <p:tgtEl>
                                          <p:spTgt spid="305"/>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2000" fill="hold"/>
                                        <p:tgtEl>
                                          <p:spTgt spid="306"/>
                                        </p:tgtEl>
                                        <p:attrNameLst>
                                          <p:attrName>fillcolor</p:attrName>
                                        </p:attrNameLst>
                                      </p:cBhvr>
                                      <p:to>
                                        <a:srgbClr val="4881BD"/>
                                      </p:to>
                                    </p:animClr>
                                    <p:set>
                                      <p:cBhvr>
                                        <p:cTn id="85" dur="2000" fill="hold"/>
                                        <p:tgtEl>
                                          <p:spTgt spid="306"/>
                                        </p:tgtEl>
                                        <p:attrNameLst>
                                          <p:attrName>fill.type</p:attrName>
                                        </p:attrNameLst>
                                      </p:cBhvr>
                                      <p:to>
                                        <p:strVal val="solid"/>
                                      </p:to>
                                    </p:set>
                                    <p:set>
                                      <p:cBhvr>
                                        <p:cTn id="86" dur="2000" fill="hold"/>
                                        <p:tgtEl>
                                          <p:spTgt spid="306"/>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368"/>
                                        </p:tgtEl>
                                        <p:attrNameLst>
                                          <p:attrName>fillcolor</p:attrName>
                                        </p:attrNameLst>
                                      </p:cBhvr>
                                      <p:to>
                                        <a:schemeClr val="bg1"/>
                                      </p:to>
                                    </p:animClr>
                                    <p:set>
                                      <p:cBhvr>
                                        <p:cTn id="89" dur="2000" fill="hold"/>
                                        <p:tgtEl>
                                          <p:spTgt spid="368"/>
                                        </p:tgtEl>
                                        <p:attrNameLst>
                                          <p:attrName>fill.type</p:attrName>
                                        </p:attrNameLst>
                                      </p:cBhvr>
                                      <p:to>
                                        <p:strVal val="solid"/>
                                      </p:to>
                                    </p:set>
                                    <p:set>
                                      <p:cBhvr>
                                        <p:cTn id="90" dur="2000" fill="hold"/>
                                        <p:tgtEl>
                                          <p:spTgt spid="368"/>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415"/>
                                        </p:tgtEl>
                                        <p:attrNameLst>
                                          <p:attrName>fillcolor</p:attrName>
                                        </p:attrNameLst>
                                      </p:cBhvr>
                                      <p:to>
                                        <a:schemeClr val="tx1"/>
                                      </p:to>
                                    </p:animClr>
                                    <p:set>
                                      <p:cBhvr>
                                        <p:cTn id="93" dur="2000" fill="hold"/>
                                        <p:tgtEl>
                                          <p:spTgt spid="415"/>
                                        </p:tgtEl>
                                        <p:attrNameLst>
                                          <p:attrName>fill.type</p:attrName>
                                        </p:attrNameLst>
                                      </p:cBhvr>
                                      <p:to>
                                        <p:strVal val="solid"/>
                                      </p:to>
                                    </p:set>
                                    <p:set>
                                      <p:cBhvr>
                                        <p:cTn id="94" dur="2000" fill="hold"/>
                                        <p:tgtEl>
                                          <p:spTgt spid="41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409"/>
                                        </p:tgtEl>
                                        <p:attrNameLst>
                                          <p:attrName>fillcolor</p:attrName>
                                        </p:attrNameLst>
                                      </p:cBhvr>
                                      <p:to>
                                        <a:schemeClr val="accent1"/>
                                      </p:to>
                                    </p:animClr>
                                    <p:set>
                                      <p:cBhvr>
                                        <p:cTn id="97" dur="2000" fill="hold"/>
                                        <p:tgtEl>
                                          <p:spTgt spid="409"/>
                                        </p:tgtEl>
                                        <p:attrNameLst>
                                          <p:attrName>fill.type</p:attrName>
                                        </p:attrNameLst>
                                      </p:cBhvr>
                                      <p:to>
                                        <p:strVal val="solid"/>
                                      </p:to>
                                    </p:set>
                                    <p:set>
                                      <p:cBhvr>
                                        <p:cTn id="98" dur="2000" fill="hold"/>
                                        <p:tgtEl>
                                          <p:spTgt spid="409"/>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419"/>
                                        </p:tgtEl>
                                        <p:attrNameLst>
                                          <p:attrName>fillcolor</p:attrName>
                                        </p:attrNameLst>
                                      </p:cBhvr>
                                      <p:to>
                                        <a:schemeClr val="tx2"/>
                                      </p:to>
                                    </p:animClr>
                                    <p:set>
                                      <p:cBhvr>
                                        <p:cTn id="101" dur="2000" fill="hold"/>
                                        <p:tgtEl>
                                          <p:spTgt spid="419"/>
                                        </p:tgtEl>
                                        <p:attrNameLst>
                                          <p:attrName>fill.type</p:attrName>
                                        </p:attrNameLst>
                                      </p:cBhvr>
                                      <p:to>
                                        <p:strVal val="solid"/>
                                      </p:to>
                                    </p:set>
                                    <p:set>
                                      <p:cBhvr>
                                        <p:cTn id="102" dur="2000" fill="hold"/>
                                        <p:tgtEl>
                                          <p:spTgt spid="419"/>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247"/>
                                        </p:tgtEl>
                                        <p:attrNameLst>
                                          <p:attrName>fillcolor</p:attrName>
                                        </p:attrNameLst>
                                      </p:cBhvr>
                                      <p:to>
                                        <a:schemeClr val="tx2"/>
                                      </p:to>
                                    </p:animClr>
                                    <p:set>
                                      <p:cBhvr>
                                        <p:cTn id="105" dur="2000" fill="hold"/>
                                        <p:tgtEl>
                                          <p:spTgt spid="247"/>
                                        </p:tgtEl>
                                        <p:attrNameLst>
                                          <p:attrName>fill.type</p:attrName>
                                        </p:attrNameLst>
                                      </p:cBhvr>
                                      <p:to>
                                        <p:strVal val="solid"/>
                                      </p:to>
                                    </p:set>
                                    <p:set>
                                      <p:cBhvr>
                                        <p:cTn id="106" dur="2000" fill="hold"/>
                                        <p:tgtEl>
                                          <p:spTgt spid="247"/>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2000" fill="hold"/>
                                        <p:tgtEl>
                                          <p:spTgt spid="353"/>
                                        </p:tgtEl>
                                        <p:attrNameLst>
                                          <p:attrName>fillcolor</p:attrName>
                                        </p:attrNameLst>
                                      </p:cBhvr>
                                      <p:to>
                                        <a:srgbClr val="10253F"/>
                                      </p:to>
                                    </p:animClr>
                                    <p:set>
                                      <p:cBhvr>
                                        <p:cTn id="109" dur="2000" fill="hold"/>
                                        <p:tgtEl>
                                          <p:spTgt spid="353"/>
                                        </p:tgtEl>
                                        <p:attrNameLst>
                                          <p:attrName>fill.type</p:attrName>
                                        </p:attrNameLst>
                                      </p:cBhvr>
                                      <p:to>
                                        <p:strVal val="solid"/>
                                      </p:to>
                                    </p:set>
                                    <p:set>
                                      <p:cBhvr>
                                        <p:cTn id="110" dur="2000" fill="hold"/>
                                        <p:tgtEl>
                                          <p:spTgt spid="353"/>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000" fill="hold"/>
                                        <p:tgtEl>
                                          <p:spTgt spid="406"/>
                                        </p:tgtEl>
                                        <p:attrNameLst>
                                          <p:attrName>fillcolor</p:attrName>
                                        </p:attrNameLst>
                                      </p:cBhvr>
                                      <p:to>
                                        <a:srgbClr val="C6D9F1"/>
                                      </p:to>
                                    </p:animClr>
                                    <p:set>
                                      <p:cBhvr>
                                        <p:cTn id="113" dur="2000" fill="hold"/>
                                        <p:tgtEl>
                                          <p:spTgt spid="406"/>
                                        </p:tgtEl>
                                        <p:attrNameLst>
                                          <p:attrName>fill.type</p:attrName>
                                        </p:attrNameLst>
                                      </p:cBhvr>
                                      <p:to>
                                        <p:strVal val="solid"/>
                                      </p:to>
                                    </p:set>
                                    <p:set>
                                      <p:cBhvr>
                                        <p:cTn id="114" dur="2000" fill="hold"/>
                                        <p:tgtEl>
                                          <p:spTgt spid="406"/>
                                        </p:tgtEl>
                                        <p:attrNameLst>
                                          <p:attrName>fill.on</p:attrName>
                                        </p:attrNameLst>
                                      </p:cBhvr>
                                      <p:to>
                                        <p:strVal val="true"/>
                                      </p:to>
                                    </p:set>
                                  </p:childTnLst>
                                </p:cTn>
                              </p:par>
                            </p:childTnLst>
                          </p:cTn>
                        </p:par>
                        <p:par>
                          <p:cTn id="115" fill="hold">
                            <p:stCondLst>
                              <p:cond delay="6500"/>
                            </p:stCondLst>
                            <p:childTnLst>
                              <p:par>
                                <p:cTn id="116" presetID="1" presetClass="emph" presetSubtype="2" fill="hold" nodeType="afterEffect">
                                  <p:stCondLst>
                                    <p:cond delay="0"/>
                                  </p:stCondLst>
                                  <p:childTnLst>
                                    <p:animClr clrSpc="rgb" dir="cw">
                                      <p:cBhvr>
                                        <p:cTn id="117" dur="2000" fill="hold"/>
                                        <p:tgtEl>
                                          <p:spTgt spid="294"/>
                                        </p:tgtEl>
                                        <p:attrNameLst>
                                          <p:attrName>fillcolor</p:attrName>
                                        </p:attrNameLst>
                                      </p:cBhvr>
                                      <p:to>
                                        <a:schemeClr val="accent1"/>
                                      </p:to>
                                    </p:animClr>
                                    <p:set>
                                      <p:cBhvr>
                                        <p:cTn id="118" dur="2000" fill="hold"/>
                                        <p:tgtEl>
                                          <p:spTgt spid="294"/>
                                        </p:tgtEl>
                                        <p:attrNameLst>
                                          <p:attrName>fill.type</p:attrName>
                                        </p:attrNameLst>
                                      </p:cBhvr>
                                      <p:to>
                                        <p:strVal val="solid"/>
                                      </p:to>
                                    </p:set>
                                    <p:set>
                                      <p:cBhvr>
                                        <p:cTn id="119" dur="2000" fill="hold"/>
                                        <p:tgtEl>
                                          <p:spTgt spid="294"/>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372"/>
                                        </p:tgtEl>
                                        <p:attrNameLst>
                                          <p:attrName>fillcolor</p:attrName>
                                        </p:attrNameLst>
                                      </p:cBhvr>
                                      <p:to>
                                        <a:srgbClr val="10253F"/>
                                      </p:to>
                                    </p:animClr>
                                    <p:set>
                                      <p:cBhvr>
                                        <p:cTn id="122" dur="2000" fill="hold"/>
                                        <p:tgtEl>
                                          <p:spTgt spid="372"/>
                                        </p:tgtEl>
                                        <p:attrNameLst>
                                          <p:attrName>fill.type</p:attrName>
                                        </p:attrNameLst>
                                      </p:cBhvr>
                                      <p:to>
                                        <p:strVal val="solid"/>
                                      </p:to>
                                    </p:set>
                                    <p:set>
                                      <p:cBhvr>
                                        <p:cTn id="123" dur="2000" fill="hold"/>
                                        <p:tgtEl>
                                          <p:spTgt spid="372"/>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434"/>
                                        </p:tgtEl>
                                        <p:attrNameLst>
                                          <p:attrName>fillcolor</p:attrName>
                                        </p:attrNameLst>
                                      </p:cBhvr>
                                      <p:to>
                                        <a:srgbClr val="95B3D7"/>
                                      </p:to>
                                    </p:animClr>
                                    <p:set>
                                      <p:cBhvr>
                                        <p:cTn id="126" dur="2000" fill="hold"/>
                                        <p:tgtEl>
                                          <p:spTgt spid="434"/>
                                        </p:tgtEl>
                                        <p:attrNameLst>
                                          <p:attrName>fill.type</p:attrName>
                                        </p:attrNameLst>
                                      </p:cBhvr>
                                      <p:to>
                                        <p:strVal val="solid"/>
                                      </p:to>
                                    </p:set>
                                    <p:set>
                                      <p:cBhvr>
                                        <p:cTn id="127" dur="2000" fill="hold"/>
                                        <p:tgtEl>
                                          <p:spTgt spid="434"/>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2000" fill="hold"/>
                                        <p:tgtEl>
                                          <p:spTgt spid="360"/>
                                        </p:tgtEl>
                                        <p:attrNameLst>
                                          <p:attrName>fillcolor</p:attrName>
                                        </p:attrNameLst>
                                      </p:cBhvr>
                                      <p:to>
                                        <a:srgbClr val="10253F"/>
                                      </p:to>
                                    </p:animClr>
                                    <p:set>
                                      <p:cBhvr>
                                        <p:cTn id="130" dur="2000" fill="hold"/>
                                        <p:tgtEl>
                                          <p:spTgt spid="360"/>
                                        </p:tgtEl>
                                        <p:attrNameLst>
                                          <p:attrName>fill.type</p:attrName>
                                        </p:attrNameLst>
                                      </p:cBhvr>
                                      <p:to>
                                        <p:strVal val="solid"/>
                                      </p:to>
                                    </p:set>
                                    <p:set>
                                      <p:cBhvr>
                                        <p:cTn id="131" dur="2000" fill="hold"/>
                                        <p:tgtEl>
                                          <p:spTgt spid="360"/>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371"/>
                                        </p:tgtEl>
                                        <p:attrNameLst>
                                          <p:attrName>fillcolor</p:attrName>
                                        </p:attrNameLst>
                                      </p:cBhvr>
                                      <p:to>
                                        <a:schemeClr val="tx1"/>
                                      </p:to>
                                    </p:animClr>
                                    <p:set>
                                      <p:cBhvr>
                                        <p:cTn id="134" dur="2000" fill="hold"/>
                                        <p:tgtEl>
                                          <p:spTgt spid="371"/>
                                        </p:tgtEl>
                                        <p:attrNameLst>
                                          <p:attrName>fill.type</p:attrName>
                                        </p:attrNameLst>
                                      </p:cBhvr>
                                      <p:to>
                                        <p:strVal val="solid"/>
                                      </p:to>
                                    </p:set>
                                    <p:set>
                                      <p:cBhvr>
                                        <p:cTn id="135" dur="2000" fill="hold"/>
                                        <p:tgtEl>
                                          <p:spTgt spid="371"/>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2000" fill="hold"/>
                                        <p:tgtEl>
                                          <p:spTgt spid="358"/>
                                        </p:tgtEl>
                                        <p:attrNameLst>
                                          <p:attrName>fillcolor</p:attrName>
                                        </p:attrNameLst>
                                      </p:cBhvr>
                                      <p:to>
                                        <a:srgbClr val="10253F"/>
                                      </p:to>
                                    </p:animClr>
                                    <p:set>
                                      <p:cBhvr>
                                        <p:cTn id="138" dur="2000" fill="hold"/>
                                        <p:tgtEl>
                                          <p:spTgt spid="358"/>
                                        </p:tgtEl>
                                        <p:attrNameLst>
                                          <p:attrName>fill.type</p:attrName>
                                        </p:attrNameLst>
                                      </p:cBhvr>
                                      <p:to>
                                        <p:strVal val="solid"/>
                                      </p:to>
                                    </p:set>
                                    <p:set>
                                      <p:cBhvr>
                                        <p:cTn id="139" dur="2000" fill="hold"/>
                                        <p:tgtEl>
                                          <p:spTgt spid="358"/>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2000" fill="hold"/>
                                        <p:tgtEl>
                                          <p:spTgt spid="165"/>
                                        </p:tgtEl>
                                        <p:attrNameLst>
                                          <p:attrName>fillcolor</p:attrName>
                                        </p:attrNameLst>
                                      </p:cBhvr>
                                      <p:to>
                                        <a:srgbClr val="10253F"/>
                                      </p:to>
                                    </p:animClr>
                                    <p:set>
                                      <p:cBhvr>
                                        <p:cTn id="142" dur="2000" fill="hold"/>
                                        <p:tgtEl>
                                          <p:spTgt spid="165"/>
                                        </p:tgtEl>
                                        <p:attrNameLst>
                                          <p:attrName>fill.type</p:attrName>
                                        </p:attrNameLst>
                                      </p:cBhvr>
                                      <p:to>
                                        <p:strVal val="solid"/>
                                      </p:to>
                                    </p:set>
                                    <p:set>
                                      <p:cBhvr>
                                        <p:cTn id="143" dur="2000" fill="hold"/>
                                        <p:tgtEl>
                                          <p:spTgt spid="165"/>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2000" fill="hold"/>
                                        <p:tgtEl>
                                          <p:spTgt spid="394"/>
                                        </p:tgtEl>
                                        <p:attrNameLst>
                                          <p:attrName>fillcolor</p:attrName>
                                        </p:attrNameLst>
                                      </p:cBhvr>
                                      <p:to>
                                        <a:schemeClr val="bg2"/>
                                      </p:to>
                                    </p:animClr>
                                    <p:set>
                                      <p:cBhvr>
                                        <p:cTn id="146" dur="2000" fill="hold"/>
                                        <p:tgtEl>
                                          <p:spTgt spid="394"/>
                                        </p:tgtEl>
                                        <p:attrNameLst>
                                          <p:attrName>fill.type</p:attrName>
                                        </p:attrNameLst>
                                      </p:cBhvr>
                                      <p:to>
                                        <p:strVal val="solid"/>
                                      </p:to>
                                    </p:set>
                                    <p:set>
                                      <p:cBhvr>
                                        <p:cTn id="147" dur="2000" fill="hold"/>
                                        <p:tgtEl>
                                          <p:spTgt spid="394"/>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398"/>
                                        </p:tgtEl>
                                        <p:attrNameLst>
                                          <p:attrName>fillcolor</p:attrName>
                                        </p:attrNameLst>
                                      </p:cBhvr>
                                      <p:to>
                                        <a:schemeClr val="accent1"/>
                                      </p:to>
                                    </p:animClr>
                                    <p:set>
                                      <p:cBhvr>
                                        <p:cTn id="150" dur="2000" fill="hold"/>
                                        <p:tgtEl>
                                          <p:spTgt spid="398"/>
                                        </p:tgtEl>
                                        <p:attrNameLst>
                                          <p:attrName>fill.type</p:attrName>
                                        </p:attrNameLst>
                                      </p:cBhvr>
                                      <p:to>
                                        <p:strVal val="solid"/>
                                      </p:to>
                                    </p:set>
                                    <p:set>
                                      <p:cBhvr>
                                        <p:cTn id="151" dur="2000" fill="hold"/>
                                        <p:tgtEl>
                                          <p:spTgt spid="398"/>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2000" fill="hold"/>
                                        <p:tgtEl>
                                          <p:spTgt spid="421"/>
                                        </p:tgtEl>
                                        <p:attrNameLst>
                                          <p:attrName>fillcolor</p:attrName>
                                        </p:attrNameLst>
                                      </p:cBhvr>
                                      <p:to>
                                        <a:schemeClr val="tx2"/>
                                      </p:to>
                                    </p:animClr>
                                    <p:set>
                                      <p:cBhvr>
                                        <p:cTn id="154" dur="2000" fill="hold"/>
                                        <p:tgtEl>
                                          <p:spTgt spid="421"/>
                                        </p:tgtEl>
                                        <p:attrNameLst>
                                          <p:attrName>fill.type</p:attrName>
                                        </p:attrNameLst>
                                      </p:cBhvr>
                                      <p:to>
                                        <p:strVal val="solid"/>
                                      </p:to>
                                    </p:set>
                                    <p:set>
                                      <p:cBhvr>
                                        <p:cTn id="155" dur="2000" fill="hold"/>
                                        <p:tgtEl>
                                          <p:spTgt spid="421"/>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2000" fill="hold"/>
                                        <p:tgtEl>
                                          <p:spTgt spid="101"/>
                                        </p:tgtEl>
                                        <p:attrNameLst>
                                          <p:attrName>fillcolor</p:attrName>
                                        </p:attrNameLst>
                                      </p:cBhvr>
                                      <p:to>
                                        <a:schemeClr val="tx2"/>
                                      </p:to>
                                    </p:animClr>
                                    <p:set>
                                      <p:cBhvr>
                                        <p:cTn id="158" dur="2000" fill="hold"/>
                                        <p:tgtEl>
                                          <p:spTgt spid="101"/>
                                        </p:tgtEl>
                                        <p:attrNameLst>
                                          <p:attrName>fill.type</p:attrName>
                                        </p:attrNameLst>
                                      </p:cBhvr>
                                      <p:to>
                                        <p:strVal val="solid"/>
                                      </p:to>
                                    </p:set>
                                    <p:set>
                                      <p:cBhvr>
                                        <p:cTn id="159" dur="2000" fill="hold"/>
                                        <p:tgtEl>
                                          <p:spTgt spid="101"/>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2000" fill="hold"/>
                                        <p:tgtEl>
                                          <p:spTgt spid="185"/>
                                        </p:tgtEl>
                                        <p:attrNameLst>
                                          <p:attrName>fillcolor</p:attrName>
                                        </p:attrNameLst>
                                      </p:cBhvr>
                                      <p:to>
                                        <a:srgbClr val="10253F"/>
                                      </p:to>
                                    </p:animClr>
                                    <p:set>
                                      <p:cBhvr>
                                        <p:cTn id="162" dur="2000" fill="hold"/>
                                        <p:tgtEl>
                                          <p:spTgt spid="185"/>
                                        </p:tgtEl>
                                        <p:attrNameLst>
                                          <p:attrName>fill.type</p:attrName>
                                        </p:attrNameLst>
                                      </p:cBhvr>
                                      <p:to>
                                        <p:strVal val="solid"/>
                                      </p:to>
                                    </p:set>
                                    <p:set>
                                      <p:cBhvr>
                                        <p:cTn id="163" dur="2000" fill="hold"/>
                                        <p:tgtEl>
                                          <p:spTgt spid="185"/>
                                        </p:tgtEl>
                                        <p:attrNameLst>
                                          <p:attrName>fill.on</p:attrName>
                                        </p:attrNameLst>
                                      </p:cBhvr>
                                      <p:to>
                                        <p:strVal val="true"/>
                                      </p:to>
                                    </p:set>
                                  </p:childTnLst>
                                </p:cTn>
                              </p:par>
                            </p:childTnLst>
                          </p:cTn>
                        </p:par>
                        <p:par>
                          <p:cTn id="164" fill="hold">
                            <p:stCondLst>
                              <p:cond delay="8500"/>
                            </p:stCondLst>
                            <p:childTnLst>
                              <p:par>
                                <p:cTn id="165" presetID="1" presetClass="emph" presetSubtype="2" fill="hold" nodeType="afterEffect">
                                  <p:stCondLst>
                                    <p:cond delay="0"/>
                                  </p:stCondLst>
                                  <p:childTnLst>
                                    <p:animClr clrSpc="rgb" dir="cw">
                                      <p:cBhvr>
                                        <p:cTn id="166" dur="2000" fill="hold"/>
                                        <p:tgtEl>
                                          <p:spTgt spid="290"/>
                                        </p:tgtEl>
                                        <p:attrNameLst>
                                          <p:attrName>fillcolor</p:attrName>
                                        </p:attrNameLst>
                                      </p:cBhvr>
                                      <p:to>
                                        <a:schemeClr val="tx2"/>
                                      </p:to>
                                    </p:animClr>
                                    <p:set>
                                      <p:cBhvr>
                                        <p:cTn id="167" dur="2000" fill="hold"/>
                                        <p:tgtEl>
                                          <p:spTgt spid="290"/>
                                        </p:tgtEl>
                                        <p:attrNameLst>
                                          <p:attrName>fill.type</p:attrName>
                                        </p:attrNameLst>
                                      </p:cBhvr>
                                      <p:to>
                                        <p:strVal val="solid"/>
                                      </p:to>
                                    </p:set>
                                    <p:set>
                                      <p:cBhvr>
                                        <p:cTn id="168" dur="2000" fill="hold"/>
                                        <p:tgtEl>
                                          <p:spTgt spid="290"/>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2000" fill="hold"/>
                                        <p:tgtEl>
                                          <p:spTgt spid="350"/>
                                        </p:tgtEl>
                                        <p:attrNameLst>
                                          <p:attrName>fillcolor</p:attrName>
                                        </p:attrNameLst>
                                      </p:cBhvr>
                                      <p:to>
                                        <a:srgbClr val="10253F"/>
                                      </p:to>
                                    </p:animClr>
                                    <p:set>
                                      <p:cBhvr>
                                        <p:cTn id="171" dur="2000" fill="hold"/>
                                        <p:tgtEl>
                                          <p:spTgt spid="350"/>
                                        </p:tgtEl>
                                        <p:attrNameLst>
                                          <p:attrName>fill.type</p:attrName>
                                        </p:attrNameLst>
                                      </p:cBhvr>
                                      <p:to>
                                        <p:strVal val="solid"/>
                                      </p:to>
                                    </p:set>
                                    <p:set>
                                      <p:cBhvr>
                                        <p:cTn id="172" dur="2000" fill="hold"/>
                                        <p:tgtEl>
                                          <p:spTgt spid="350"/>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2000" fill="hold"/>
                                        <p:tgtEl>
                                          <p:spTgt spid="372"/>
                                        </p:tgtEl>
                                        <p:attrNameLst>
                                          <p:attrName>fillcolor</p:attrName>
                                        </p:attrNameLst>
                                      </p:cBhvr>
                                      <p:to>
                                        <a:srgbClr val="10253F"/>
                                      </p:to>
                                    </p:animClr>
                                    <p:set>
                                      <p:cBhvr>
                                        <p:cTn id="175" dur="2000" fill="hold"/>
                                        <p:tgtEl>
                                          <p:spTgt spid="372"/>
                                        </p:tgtEl>
                                        <p:attrNameLst>
                                          <p:attrName>fill.type</p:attrName>
                                        </p:attrNameLst>
                                      </p:cBhvr>
                                      <p:to>
                                        <p:strVal val="solid"/>
                                      </p:to>
                                    </p:set>
                                    <p:set>
                                      <p:cBhvr>
                                        <p:cTn id="176" dur="2000" fill="hold"/>
                                        <p:tgtEl>
                                          <p:spTgt spid="372"/>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2000" fill="hold"/>
                                        <p:tgtEl>
                                          <p:spTgt spid="426"/>
                                        </p:tgtEl>
                                        <p:attrNameLst>
                                          <p:attrName>fillcolor</p:attrName>
                                        </p:attrNameLst>
                                      </p:cBhvr>
                                      <p:to>
                                        <a:srgbClr val="C6D9F1"/>
                                      </p:to>
                                    </p:animClr>
                                    <p:set>
                                      <p:cBhvr>
                                        <p:cTn id="179" dur="2000" fill="hold"/>
                                        <p:tgtEl>
                                          <p:spTgt spid="426"/>
                                        </p:tgtEl>
                                        <p:attrNameLst>
                                          <p:attrName>fill.type</p:attrName>
                                        </p:attrNameLst>
                                      </p:cBhvr>
                                      <p:to>
                                        <p:strVal val="solid"/>
                                      </p:to>
                                    </p:set>
                                    <p:set>
                                      <p:cBhvr>
                                        <p:cTn id="180" dur="2000" fill="hold"/>
                                        <p:tgtEl>
                                          <p:spTgt spid="426"/>
                                        </p:tgtEl>
                                        <p:attrNameLst>
                                          <p:attrName>fill.on</p:attrName>
                                        </p:attrNameLst>
                                      </p:cBhvr>
                                      <p:to>
                                        <p:strVal val="true"/>
                                      </p:to>
                                    </p:set>
                                  </p:childTnLst>
                                </p:cTn>
                              </p:par>
                              <p:par>
                                <p:cTn id="181" presetID="1" presetClass="emph" presetSubtype="2" fill="hold" nodeType="withEffect">
                                  <p:stCondLst>
                                    <p:cond delay="0"/>
                                  </p:stCondLst>
                                  <p:childTnLst>
                                    <p:animClr clrSpc="rgb" dir="cw">
                                      <p:cBhvr>
                                        <p:cTn id="182" dur="2000" fill="hold"/>
                                        <p:tgtEl>
                                          <p:spTgt spid="433"/>
                                        </p:tgtEl>
                                        <p:attrNameLst>
                                          <p:attrName>fillcolor</p:attrName>
                                        </p:attrNameLst>
                                      </p:cBhvr>
                                      <p:to>
                                        <a:srgbClr val="CCECFF"/>
                                      </p:to>
                                    </p:animClr>
                                    <p:set>
                                      <p:cBhvr>
                                        <p:cTn id="183" dur="2000" fill="hold"/>
                                        <p:tgtEl>
                                          <p:spTgt spid="433"/>
                                        </p:tgtEl>
                                        <p:attrNameLst>
                                          <p:attrName>fill.type</p:attrName>
                                        </p:attrNameLst>
                                      </p:cBhvr>
                                      <p:to>
                                        <p:strVal val="solid"/>
                                      </p:to>
                                    </p:set>
                                    <p:set>
                                      <p:cBhvr>
                                        <p:cTn id="184" dur="2000" fill="hold"/>
                                        <p:tgtEl>
                                          <p:spTgt spid="433"/>
                                        </p:tgtEl>
                                        <p:attrNameLst>
                                          <p:attrName>fill.on</p:attrName>
                                        </p:attrNameLst>
                                      </p:cBhvr>
                                      <p:to>
                                        <p:strVal val="true"/>
                                      </p:to>
                                    </p:set>
                                  </p:childTnLst>
                                </p:cTn>
                              </p:par>
                              <p:par>
                                <p:cTn id="185" presetID="1" presetClass="emph" presetSubtype="2" fill="hold" nodeType="withEffect">
                                  <p:stCondLst>
                                    <p:cond delay="0"/>
                                  </p:stCondLst>
                                  <p:childTnLst>
                                    <p:animClr clrSpc="rgb" dir="cw">
                                      <p:cBhvr>
                                        <p:cTn id="186" dur="2000" fill="hold"/>
                                        <p:tgtEl>
                                          <p:spTgt spid="184"/>
                                        </p:tgtEl>
                                        <p:attrNameLst>
                                          <p:attrName>fillcolor</p:attrName>
                                        </p:attrNameLst>
                                      </p:cBhvr>
                                      <p:to>
                                        <a:schemeClr val="tx2"/>
                                      </p:to>
                                    </p:animClr>
                                    <p:set>
                                      <p:cBhvr>
                                        <p:cTn id="187" dur="2000" fill="hold"/>
                                        <p:tgtEl>
                                          <p:spTgt spid="184"/>
                                        </p:tgtEl>
                                        <p:attrNameLst>
                                          <p:attrName>fill.type</p:attrName>
                                        </p:attrNameLst>
                                      </p:cBhvr>
                                      <p:to>
                                        <p:strVal val="solid"/>
                                      </p:to>
                                    </p:set>
                                    <p:set>
                                      <p:cBhvr>
                                        <p:cTn id="188" dur="2000" fill="hold"/>
                                        <p:tgtEl>
                                          <p:spTgt spid="184"/>
                                        </p:tgtEl>
                                        <p:attrNameLst>
                                          <p:attrName>fill.on</p:attrName>
                                        </p:attrNameLst>
                                      </p:cBhvr>
                                      <p:to>
                                        <p:strVal val="true"/>
                                      </p:to>
                                    </p:set>
                                  </p:childTnLst>
                                </p:cTn>
                              </p:par>
                              <p:par>
                                <p:cTn id="189" presetID="1" presetClass="emph" presetSubtype="2" fill="hold" nodeType="withEffect">
                                  <p:stCondLst>
                                    <p:cond delay="0"/>
                                  </p:stCondLst>
                                  <p:childTnLst>
                                    <p:animClr clrSpc="rgb" dir="cw">
                                      <p:cBhvr>
                                        <p:cTn id="190" dur="2000" fill="hold"/>
                                        <p:tgtEl>
                                          <p:spTgt spid="380"/>
                                        </p:tgtEl>
                                        <p:attrNameLst>
                                          <p:attrName>fillcolor</p:attrName>
                                        </p:attrNameLst>
                                      </p:cBhvr>
                                      <p:to>
                                        <a:srgbClr val="10253F"/>
                                      </p:to>
                                    </p:animClr>
                                    <p:set>
                                      <p:cBhvr>
                                        <p:cTn id="191" dur="2000" fill="hold"/>
                                        <p:tgtEl>
                                          <p:spTgt spid="380"/>
                                        </p:tgtEl>
                                        <p:attrNameLst>
                                          <p:attrName>fill.type</p:attrName>
                                        </p:attrNameLst>
                                      </p:cBhvr>
                                      <p:to>
                                        <p:strVal val="solid"/>
                                      </p:to>
                                    </p:set>
                                    <p:set>
                                      <p:cBhvr>
                                        <p:cTn id="192" dur="2000" fill="hold"/>
                                        <p:tgtEl>
                                          <p:spTgt spid="380"/>
                                        </p:tgtEl>
                                        <p:attrNameLst>
                                          <p:attrName>fill.on</p:attrName>
                                        </p:attrNameLst>
                                      </p:cBhvr>
                                      <p:to>
                                        <p:strVal val="true"/>
                                      </p:to>
                                    </p:set>
                                  </p:childTnLst>
                                </p:cTn>
                              </p:par>
                              <p:par>
                                <p:cTn id="193" presetID="1" presetClass="emph" presetSubtype="2" fill="hold" nodeType="withEffect">
                                  <p:stCondLst>
                                    <p:cond delay="0"/>
                                  </p:stCondLst>
                                  <p:childTnLst>
                                    <p:animClr clrSpc="rgb" dir="cw">
                                      <p:cBhvr>
                                        <p:cTn id="194" dur="2000" fill="hold"/>
                                        <p:tgtEl>
                                          <p:spTgt spid="92"/>
                                        </p:tgtEl>
                                        <p:attrNameLst>
                                          <p:attrName>fillcolor</p:attrName>
                                        </p:attrNameLst>
                                      </p:cBhvr>
                                      <p:to>
                                        <a:schemeClr val="bg1"/>
                                      </p:to>
                                    </p:animClr>
                                    <p:set>
                                      <p:cBhvr>
                                        <p:cTn id="195" dur="2000" fill="hold"/>
                                        <p:tgtEl>
                                          <p:spTgt spid="92"/>
                                        </p:tgtEl>
                                        <p:attrNameLst>
                                          <p:attrName>fill.type</p:attrName>
                                        </p:attrNameLst>
                                      </p:cBhvr>
                                      <p:to>
                                        <p:strVal val="solid"/>
                                      </p:to>
                                    </p:set>
                                    <p:set>
                                      <p:cBhvr>
                                        <p:cTn id="196" dur="2000" fill="hold"/>
                                        <p:tgtEl>
                                          <p:spTgt spid="92"/>
                                        </p:tgtEl>
                                        <p:attrNameLst>
                                          <p:attrName>fill.on</p:attrName>
                                        </p:attrNameLst>
                                      </p:cBhvr>
                                      <p:to>
                                        <p:strVal val="true"/>
                                      </p:to>
                                    </p:set>
                                  </p:childTnLst>
                                </p:cTn>
                              </p:par>
                              <p:par>
                                <p:cTn id="197" presetID="1" presetClass="emph" presetSubtype="2" fill="hold" nodeType="withEffect">
                                  <p:stCondLst>
                                    <p:cond delay="0"/>
                                  </p:stCondLst>
                                  <p:childTnLst>
                                    <p:animClr clrSpc="rgb" dir="cw">
                                      <p:cBhvr>
                                        <p:cTn id="198" dur="2000" fill="hold"/>
                                        <p:tgtEl>
                                          <p:spTgt spid="352"/>
                                        </p:tgtEl>
                                        <p:attrNameLst>
                                          <p:attrName>fillcolor</p:attrName>
                                        </p:attrNameLst>
                                      </p:cBhvr>
                                      <p:to>
                                        <a:srgbClr val="10253F"/>
                                      </p:to>
                                    </p:animClr>
                                    <p:set>
                                      <p:cBhvr>
                                        <p:cTn id="199" dur="2000" fill="hold"/>
                                        <p:tgtEl>
                                          <p:spTgt spid="352"/>
                                        </p:tgtEl>
                                        <p:attrNameLst>
                                          <p:attrName>fill.type</p:attrName>
                                        </p:attrNameLst>
                                      </p:cBhvr>
                                      <p:to>
                                        <p:strVal val="solid"/>
                                      </p:to>
                                    </p:set>
                                    <p:set>
                                      <p:cBhvr>
                                        <p:cTn id="200" dur="2000" fill="hold"/>
                                        <p:tgtEl>
                                          <p:spTgt spid="352"/>
                                        </p:tgtEl>
                                        <p:attrNameLst>
                                          <p:attrName>fill.on</p:attrName>
                                        </p:attrNameLst>
                                      </p:cBhvr>
                                      <p:to>
                                        <p:strVal val="true"/>
                                      </p:to>
                                    </p:set>
                                  </p:childTnLst>
                                </p:cTn>
                              </p:par>
                              <p:par>
                                <p:cTn id="201" presetID="1" presetClass="emph" presetSubtype="2" fill="hold" nodeType="withEffect">
                                  <p:stCondLst>
                                    <p:cond delay="0"/>
                                  </p:stCondLst>
                                  <p:childTnLst>
                                    <p:animClr clrSpc="rgb" dir="cw">
                                      <p:cBhvr>
                                        <p:cTn id="202" dur="2000" fill="hold"/>
                                        <p:tgtEl>
                                          <p:spTgt spid="400"/>
                                        </p:tgtEl>
                                        <p:attrNameLst>
                                          <p:attrName>fillcolor</p:attrName>
                                        </p:attrNameLst>
                                      </p:cBhvr>
                                      <p:to>
                                        <a:srgbClr val="10253F"/>
                                      </p:to>
                                    </p:animClr>
                                    <p:set>
                                      <p:cBhvr>
                                        <p:cTn id="203" dur="2000" fill="hold"/>
                                        <p:tgtEl>
                                          <p:spTgt spid="400"/>
                                        </p:tgtEl>
                                        <p:attrNameLst>
                                          <p:attrName>fill.type</p:attrName>
                                        </p:attrNameLst>
                                      </p:cBhvr>
                                      <p:to>
                                        <p:strVal val="solid"/>
                                      </p:to>
                                    </p:set>
                                    <p:set>
                                      <p:cBhvr>
                                        <p:cTn id="204" dur="2000" fill="hold"/>
                                        <p:tgtEl>
                                          <p:spTgt spid="400"/>
                                        </p:tgtEl>
                                        <p:attrNameLst>
                                          <p:attrName>fill.on</p:attrName>
                                        </p:attrNameLst>
                                      </p:cBhvr>
                                      <p:to>
                                        <p:strVal val="true"/>
                                      </p:to>
                                    </p:set>
                                  </p:childTnLst>
                                </p:cTn>
                              </p:par>
                              <p:par>
                                <p:cTn id="205" presetID="1" presetClass="emph" presetSubtype="2" fill="hold" nodeType="withEffect">
                                  <p:stCondLst>
                                    <p:cond delay="0"/>
                                  </p:stCondLst>
                                  <p:childTnLst>
                                    <p:animClr clrSpc="rgb" dir="cw">
                                      <p:cBhvr>
                                        <p:cTn id="206" dur="2000" fill="hold"/>
                                        <p:tgtEl>
                                          <p:spTgt spid="381"/>
                                        </p:tgtEl>
                                        <p:attrNameLst>
                                          <p:attrName>fillcolor</p:attrName>
                                        </p:attrNameLst>
                                      </p:cBhvr>
                                      <p:to>
                                        <a:srgbClr val="10253F"/>
                                      </p:to>
                                    </p:animClr>
                                    <p:set>
                                      <p:cBhvr>
                                        <p:cTn id="207" dur="2000" fill="hold"/>
                                        <p:tgtEl>
                                          <p:spTgt spid="381"/>
                                        </p:tgtEl>
                                        <p:attrNameLst>
                                          <p:attrName>fill.type</p:attrName>
                                        </p:attrNameLst>
                                      </p:cBhvr>
                                      <p:to>
                                        <p:strVal val="solid"/>
                                      </p:to>
                                    </p:set>
                                    <p:set>
                                      <p:cBhvr>
                                        <p:cTn id="208" dur="2000" fill="hold"/>
                                        <p:tgtEl>
                                          <p:spTgt spid="381"/>
                                        </p:tgtEl>
                                        <p:attrNameLst>
                                          <p:attrName>fill.on</p:attrName>
                                        </p:attrNameLst>
                                      </p:cBhvr>
                                      <p:to>
                                        <p:strVal val="true"/>
                                      </p:to>
                                    </p:set>
                                  </p:childTnLst>
                                </p:cTn>
                              </p:par>
                              <p:par>
                                <p:cTn id="209" presetID="1" presetClass="emph" presetSubtype="2" fill="hold" nodeType="withEffect">
                                  <p:stCondLst>
                                    <p:cond delay="0"/>
                                  </p:stCondLst>
                                  <p:childTnLst>
                                    <p:animClr clrSpc="rgb" dir="cw">
                                      <p:cBhvr>
                                        <p:cTn id="210" dur="2000" fill="hold"/>
                                        <p:tgtEl>
                                          <p:spTgt spid="417"/>
                                        </p:tgtEl>
                                        <p:attrNameLst>
                                          <p:attrName>fillcolor</p:attrName>
                                        </p:attrNameLst>
                                      </p:cBhvr>
                                      <p:to>
                                        <a:schemeClr val="tx2"/>
                                      </p:to>
                                    </p:animClr>
                                    <p:set>
                                      <p:cBhvr>
                                        <p:cTn id="211" dur="2000" fill="hold"/>
                                        <p:tgtEl>
                                          <p:spTgt spid="417"/>
                                        </p:tgtEl>
                                        <p:attrNameLst>
                                          <p:attrName>fill.type</p:attrName>
                                        </p:attrNameLst>
                                      </p:cBhvr>
                                      <p:to>
                                        <p:strVal val="solid"/>
                                      </p:to>
                                    </p:set>
                                    <p:set>
                                      <p:cBhvr>
                                        <p:cTn id="212" dur="2000" fill="hold"/>
                                        <p:tgtEl>
                                          <p:spTgt spid="417"/>
                                        </p:tgtEl>
                                        <p:attrNameLst>
                                          <p:attrName>fill.on</p:attrName>
                                        </p:attrNameLst>
                                      </p:cBhvr>
                                      <p:to>
                                        <p:strVal val="true"/>
                                      </p:to>
                                    </p:set>
                                  </p:childTnLst>
                                </p:cTn>
                              </p:par>
                            </p:childTnLst>
                          </p:cTn>
                        </p:par>
                        <p:par>
                          <p:cTn id="213" fill="hold">
                            <p:stCondLst>
                              <p:cond delay="10500"/>
                            </p:stCondLst>
                            <p:childTnLst>
                              <p:par>
                                <p:cTn id="214" presetID="1" presetClass="emph" presetSubtype="2" fill="hold" nodeType="afterEffect">
                                  <p:stCondLst>
                                    <p:cond delay="0"/>
                                  </p:stCondLst>
                                  <p:childTnLst>
                                    <p:animClr clrSpc="rgb" dir="cw">
                                      <p:cBhvr>
                                        <p:cTn id="215" dur="2000" fill="hold"/>
                                        <p:tgtEl>
                                          <p:spTgt spid="418"/>
                                        </p:tgtEl>
                                        <p:attrNameLst>
                                          <p:attrName>fillcolor</p:attrName>
                                        </p:attrNameLst>
                                      </p:cBhvr>
                                      <p:to>
                                        <a:schemeClr val="tx2"/>
                                      </p:to>
                                    </p:animClr>
                                    <p:set>
                                      <p:cBhvr>
                                        <p:cTn id="216" dur="2000" fill="hold"/>
                                        <p:tgtEl>
                                          <p:spTgt spid="418"/>
                                        </p:tgtEl>
                                        <p:attrNameLst>
                                          <p:attrName>fill.type</p:attrName>
                                        </p:attrNameLst>
                                      </p:cBhvr>
                                      <p:to>
                                        <p:strVal val="solid"/>
                                      </p:to>
                                    </p:set>
                                    <p:set>
                                      <p:cBhvr>
                                        <p:cTn id="217" dur="2000" fill="hold"/>
                                        <p:tgtEl>
                                          <p:spTgt spid="418"/>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2000" fill="hold"/>
                                        <p:tgtEl>
                                          <p:spTgt spid="342"/>
                                        </p:tgtEl>
                                        <p:attrNameLst>
                                          <p:attrName>fillcolor</p:attrName>
                                        </p:attrNameLst>
                                      </p:cBhvr>
                                      <p:to>
                                        <a:schemeClr val="bg1"/>
                                      </p:to>
                                    </p:animClr>
                                    <p:set>
                                      <p:cBhvr>
                                        <p:cTn id="220" dur="2000" fill="hold"/>
                                        <p:tgtEl>
                                          <p:spTgt spid="342"/>
                                        </p:tgtEl>
                                        <p:attrNameLst>
                                          <p:attrName>fill.type</p:attrName>
                                        </p:attrNameLst>
                                      </p:cBhvr>
                                      <p:to>
                                        <p:strVal val="solid"/>
                                      </p:to>
                                    </p:set>
                                    <p:set>
                                      <p:cBhvr>
                                        <p:cTn id="221" dur="2000" fill="hold"/>
                                        <p:tgtEl>
                                          <p:spTgt spid="342"/>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2000" fill="hold"/>
                                        <p:tgtEl>
                                          <p:spTgt spid="399"/>
                                        </p:tgtEl>
                                        <p:attrNameLst>
                                          <p:attrName>fillcolor</p:attrName>
                                        </p:attrNameLst>
                                      </p:cBhvr>
                                      <p:to>
                                        <a:schemeClr val="bg1"/>
                                      </p:to>
                                    </p:animClr>
                                    <p:set>
                                      <p:cBhvr>
                                        <p:cTn id="224" dur="2000" fill="hold"/>
                                        <p:tgtEl>
                                          <p:spTgt spid="399"/>
                                        </p:tgtEl>
                                        <p:attrNameLst>
                                          <p:attrName>fill.type</p:attrName>
                                        </p:attrNameLst>
                                      </p:cBhvr>
                                      <p:to>
                                        <p:strVal val="solid"/>
                                      </p:to>
                                    </p:set>
                                    <p:set>
                                      <p:cBhvr>
                                        <p:cTn id="225" dur="2000" fill="hold"/>
                                        <p:tgtEl>
                                          <p:spTgt spid="399"/>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2000" fill="hold"/>
                                        <p:tgtEl>
                                          <p:spTgt spid="408"/>
                                        </p:tgtEl>
                                        <p:attrNameLst>
                                          <p:attrName>fillcolor</p:attrName>
                                        </p:attrNameLst>
                                      </p:cBhvr>
                                      <p:to>
                                        <a:srgbClr val="10253F"/>
                                      </p:to>
                                    </p:animClr>
                                    <p:set>
                                      <p:cBhvr>
                                        <p:cTn id="228" dur="2000" fill="hold"/>
                                        <p:tgtEl>
                                          <p:spTgt spid="408"/>
                                        </p:tgtEl>
                                        <p:attrNameLst>
                                          <p:attrName>fill.type</p:attrName>
                                        </p:attrNameLst>
                                      </p:cBhvr>
                                      <p:to>
                                        <p:strVal val="solid"/>
                                      </p:to>
                                    </p:set>
                                    <p:set>
                                      <p:cBhvr>
                                        <p:cTn id="229" dur="2000" fill="hold"/>
                                        <p:tgtEl>
                                          <p:spTgt spid="408"/>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58"/>
                                        </p:tgtEl>
                                        <p:attrNameLst>
                                          <p:attrName>fillcolor</p:attrName>
                                        </p:attrNameLst>
                                      </p:cBhvr>
                                      <p:to>
                                        <a:srgbClr val="10253F"/>
                                      </p:to>
                                    </p:animClr>
                                    <p:set>
                                      <p:cBhvr>
                                        <p:cTn id="232" dur="2000" fill="hold"/>
                                        <p:tgtEl>
                                          <p:spTgt spid="158"/>
                                        </p:tgtEl>
                                        <p:attrNameLst>
                                          <p:attrName>fill.type</p:attrName>
                                        </p:attrNameLst>
                                      </p:cBhvr>
                                      <p:to>
                                        <p:strVal val="solid"/>
                                      </p:to>
                                    </p:set>
                                    <p:set>
                                      <p:cBhvr>
                                        <p:cTn id="233" dur="2000" fill="hold"/>
                                        <p:tgtEl>
                                          <p:spTgt spid="158"/>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357"/>
                                        </p:tgtEl>
                                        <p:attrNameLst>
                                          <p:attrName>fillcolor</p:attrName>
                                        </p:attrNameLst>
                                      </p:cBhvr>
                                      <p:to>
                                        <a:srgbClr val="4881BD"/>
                                      </p:to>
                                    </p:animClr>
                                    <p:set>
                                      <p:cBhvr>
                                        <p:cTn id="236" dur="2000" fill="hold"/>
                                        <p:tgtEl>
                                          <p:spTgt spid="357"/>
                                        </p:tgtEl>
                                        <p:attrNameLst>
                                          <p:attrName>fill.type</p:attrName>
                                        </p:attrNameLst>
                                      </p:cBhvr>
                                      <p:to>
                                        <p:strVal val="solid"/>
                                      </p:to>
                                    </p:set>
                                    <p:set>
                                      <p:cBhvr>
                                        <p:cTn id="237" dur="2000" fill="hold"/>
                                        <p:tgtEl>
                                          <p:spTgt spid="357"/>
                                        </p:tgtEl>
                                        <p:attrNameLst>
                                          <p:attrName>fill.on</p:attrName>
                                        </p:attrNameLst>
                                      </p:cBhvr>
                                      <p:to>
                                        <p:strVal val="true"/>
                                      </p:to>
                                    </p:set>
                                  </p:childTnLst>
                                </p:cTn>
                              </p:par>
                              <p:par>
                                <p:cTn id="238" presetID="1" presetClass="emph" presetSubtype="2" fill="hold" nodeType="withEffect">
                                  <p:stCondLst>
                                    <p:cond delay="0"/>
                                  </p:stCondLst>
                                  <p:childTnLst>
                                    <p:animClr clrSpc="rgb" dir="cw">
                                      <p:cBhvr>
                                        <p:cTn id="239" dur="2000" fill="hold"/>
                                        <p:tgtEl>
                                          <p:spTgt spid="307"/>
                                        </p:tgtEl>
                                        <p:attrNameLst>
                                          <p:attrName>fillcolor</p:attrName>
                                        </p:attrNameLst>
                                      </p:cBhvr>
                                      <p:to>
                                        <a:srgbClr val="4881BD"/>
                                      </p:to>
                                    </p:animClr>
                                    <p:set>
                                      <p:cBhvr>
                                        <p:cTn id="240" dur="2000" fill="hold"/>
                                        <p:tgtEl>
                                          <p:spTgt spid="307"/>
                                        </p:tgtEl>
                                        <p:attrNameLst>
                                          <p:attrName>fill.type</p:attrName>
                                        </p:attrNameLst>
                                      </p:cBhvr>
                                      <p:to>
                                        <p:strVal val="solid"/>
                                      </p:to>
                                    </p:set>
                                    <p:set>
                                      <p:cBhvr>
                                        <p:cTn id="241" dur="2000" fill="hold"/>
                                        <p:tgtEl>
                                          <p:spTgt spid="307"/>
                                        </p:tgtEl>
                                        <p:attrNameLst>
                                          <p:attrName>fill.on</p:attrName>
                                        </p:attrNameLst>
                                      </p:cBhvr>
                                      <p:to>
                                        <p:strVal val="true"/>
                                      </p:to>
                                    </p:set>
                                  </p:childTnLst>
                                </p:cTn>
                              </p:par>
                              <p:par>
                                <p:cTn id="242" presetID="1" presetClass="emph" presetSubtype="2" fill="hold" nodeType="withEffect">
                                  <p:stCondLst>
                                    <p:cond delay="0"/>
                                  </p:stCondLst>
                                  <p:childTnLst>
                                    <p:animClr clrSpc="rgb" dir="cw">
                                      <p:cBhvr>
                                        <p:cTn id="243" dur="2000" fill="hold"/>
                                        <p:tgtEl>
                                          <p:spTgt spid="361"/>
                                        </p:tgtEl>
                                        <p:attrNameLst>
                                          <p:attrName>fillcolor</p:attrName>
                                        </p:attrNameLst>
                                      </p:cBhvr>
                                      <p:to>
                                        <a:srgbClr val="4881BD"/>
                                      </p:to>
                                    </p:animClr>
                                    <p:set>
                                      <p:cBhvr>
                                        <p:cTn id="244" dur="2000" fill="hold"/>
                                        <p:tgtEl>
                                          <p:spTgt spid="361"/>
                                        </p:tgtEl>
                                        <p:attrNameLst>
                                          <p:attrName>fill.type</p:attrName>
                                        </p:attrNameLst>
                                      </p:cBhvr>
                                      <p:to>
                                        <p:strVal val="solid"/>
                                      </p:to>
                                    </p:set>
                                    <p:set>
                                      <p:cBhvr>
                                        <p:cTn id="245" dur="2000" fill="hold"/>
                                        <p:tgtEl>
                                          <p:spTgt spid="361"/>
                                        </p:tgtEl>
                                        <p:attrNameLst>
                                          <p:attrName>fill.on</p:attrName>
                                        </p:attrNameLst>
                                      </p:cBhvr>
                                      <p:to>
                                        <p:strVal val="true"/>
                                      </p:to>
                                    </p:set>
                                  </p:childTnLst>
                                </p:cTn>
                              </p:par>
                              <p:par>
                                <p:cTn id="246" presetID="1" presetClass="emph" presetSubtype="2" fill="hold" nodeType="withEffect">
                                  <p:stCondLst>
                                    <p:cond delay="0"/>
                                  </p:stCondLst>
                                  <p:childTnLst>
                                    <p:animClr clrSpc="rgb" dir="cw">
                                      <p:cBhvr>
                                        <p:cTn id="247" dur="2000" fill="hold"/>
                                        <p:tgtEl>
                                          <p:spTgt spid="278"/>
                                        </p:tgtEl>
                                        <p:attrNameLst>
                                          <p:attrName>fillcolor</p:attrName>
                                        </p:attrNameLst>
                                      </p:cBhvr>
                                      <p:to>
                                        <a:srgbClr val="10253F"/>
                                      </p:to>
                                    </p:animClr>
                                    <p:set>
                                      <p:cBhvr>
                                        <p:cTn id="248" dur="2000" fill="hold"/>
                                        <p:tgtEl>
                                          <p:spTgt spid="278"/>
                                        </p:tgtEl>
                                        <p:attrNameLst>
                                          <p:attrName>fill.type</p:attrName>
                                        </p:attrNameLst>
                                      </p:cBhvr>
                                      <p:to>
                                        <p:strVal val="solid"/>
                                      </p:to>
                                    </p:set>
                                    <p:set>
                                      <p:cBhvr>
                                        <p:cTn id="249" dur="2000" fill="hold"/>
                                        <p:tgtEl>
                                          <p:spTgt spid="278"/>
                                        </p:tgtEl>
                                        <p:attrNameLst>
                                          <p:attrName>fill.on</p:attrName>
                                        </p:attrNameLst>
                                      </p:cBhvr>
                                      <p:to>
                                        <p:strVal val="true"/>
                                      </p:to>
                                    </p:set>
                                  </p:childTnLst>
                                </p:cTn>
                              </p:par>
                              <p:par>
                                <p:cTn id="250" presetID="1" presetClass="emph" presetSubtype="2" fill="hold" nodeType="withEffect">
                                  <p:stCondLst>
                                    <p:cond delay="0"/>
                                  </p:stCondLst>
                                  <p:childTnLst>
                                    <p:animClr clrSpc="rgb" dir="cw">
                                      <p:cBhvr>
                                        <p:cTn id="251" dur="2000" fill="hold"/>
                                        <p:tgtEl>
                                          <p:spTgt spid="356"/>
                                        </p:tgtEl>
                                        <p:attrNameLst>
                                          <p:attrName>fillcolor</p:attrName>
                                        </p:attrNameLst>
                                      </p:cBhvr>
                                      <p:to>
                                        <a:srgbClr val="4881BD"/>
                                      </p:to>
                                    </p:animClr>
                                    <p:set>
                                      <p:cBhvr>
                                        <p:cTn id="252" dur="2000" fill="hold"/>
                                        <p:tgtEl>
                                          <p:spTgt spid="356"/>
                                        </p:tgtEl>
                                        <p:attrNameLst>
                                          <p:attrName>fill.type</p:attrName>
                                        </p:attrNameLst>
                                      </p:cBhvr>
                                      <p:to>
                                        <p:strVal val="solid"/>
                                      </p:to>
                                    </p:set>
                                    <p:set>
                                      <p:cBhvr>
                                        <p:cTn id="253" dur="2000" fill="hold"/>
                                        <p:tgtEl>
                                          <p:spTgt spid="356"/>
                                        </p:tgtEl>
                                        <p:attrNameLst>
                                          <p:attrName>fill.on</p:attrName>
                                        </p:attrNameLst>
                                      </p:cBhvr>
                                      <p:to>
                                        <p:strVal val="true"/>
                                      </p:to>
                                    </p:set>
                                  </p:childTnLst>
                                </p:cTn>
                              </p:par>
                              <p:par>
                                <p:cTn id="254" presetID="1" presetClass="emph" presetSubtype="2" fill="hold" nodeType="withEffect">
                                  <p:stCondLst>
                                    <p:cond delay="0"/>
                                  </p:stCondLst>
                                  <p:childTnLst>
                                    <p:animClr clrSpc="rgb" dir="cw">
                                      <p:cBhvr>
                                        <p:cTn id="255" dur="2000" fill="hold"/>
                                        <p:tgtEl>
                                          <p:spTgt spid="425"/>
                                        </p:tgtEl>
                                        <p:attrNameLst>
                                          <p:attrName>fillcolor</p:attrName>
                                        </p:attrNameLst>
                                      </p:cBhvr>
                                      <p:to>
                                        <a:schemeClr val="accent1"/>
                                      </p:to>
                                    </p:animClr>
                                    <p:set>
                                      <p:cBhvr>
                                        <p:cTn id="256" dur="2000" fill="hold"/>
                                        <p:tgtEl>
                                          <p:spTgt spid="425"/>
                                        </p:tgtEl>
                                        <p:attrNameLst>
                                          <p:attrName>fill.type</p:attrName>
                                        </p:attrNameLst>
                                      </p:cBhvr>
                                      <p:to>
                                        <p:strVal val="solid"/>
                                      </p:to>
                                    </p:set>
                                    <p:set>
                                      <p:cBhvr>
                                        <p:cTn id="257" dur="2000" fill="hold"/>
                                        <p:tgtEl>
                                          <p:spTgt spid="425"/>
                                        </p:tgtEl>
                                        <p:attrNameLst>
                                          <p:attrName>fill.on</p:attrName>
                                        </p:attrNameLst>
                                      </p:cBhvr>
                                      <p:to>
                                        <p:strVal val="true"/>
                                      </p:to>
                                    </p:set>
                                  </p:childTnLst>
                                </p:cTn>
                              </p:par>
                              <p:par>
                                <p:cTn id="258" presetID="1" presetClass="emph" presetSubtype="2" fill="hold" nodeType="withEffect">
                                  <p:stCondLst>
                                    <p:cond delay="0"/>
                                  </p:stCondLst>
                                  <p:childTnLst>
                                    <p:animClr clrSpc="rgb" dir="cw">
                                      <p:cBhvr>
                                        <p:cTn id="259" dur="2000" fill="hold"/>
                                        <p:tgtEl>
                                          <p:spTgt spid="424"/>
                                        </p:tgtEl>
                                        <p:attrNameLst>
                                          <p:attrName>fillcolor</p:attrName>
                                        </p:attrNameLst>
                                      </p:cBhvr>
                                      <p:to>
                                        <a:schemeClr val="accent1"/>
                                      </p:to>
                                    </p:animClr>
                                    <p:set>
                                      <p:cBhvr>
                                        <p:cTn id="260" dur="2000" fill="hold"/>
                                        <p:tgtEl>
                                          <p:spTgt spid="424"/>
                                        </p:tgtEl>
                                        <p:attrNameLst>
                                          <p:attrName>fill.type</p:attrName>
                                        </p:attrNameLst>
                                      </p:cBhvr>
                                      <p:to>
                                        <p:strVal val="solid"/>
                                      </p:to>
                                    </p:set>
                                    <p:set>
                                      <p:cBhvr>
                                        <p:cTn id="261" dur="2000" fill="hold"/>
                                        <p:tgtEl>
                                          <p:spTgt spid="424"/>
                                        </p:tgtEl>
                                        <p:attrNameLst>
                                          <p:attrName>fill.on</p:attrName>
                                        </p:attrNameLst>
                                      </p:cBhvr>
                                      <p:to>
                                        <p:strVal val="true"/>
                                      </p:to>
                                    </p:set>
                                  </p:childTnLst>
                                </p:cTn>
                              </p:par>
                              <p:par>
                                <p:cTn id="262" presetID="1" presetClass="emph" presetSubtype="2" fill="hold" nodeType="withEffect">
                                  <p:stCondLst>
                                    <p:cond delay="0"/>
                                  </p:stCondLst>
                                  <p:childTnLst>
                                    <p:animClr clrSpc="rgb" dir="cw">
                                      <p:cBhvr>
                                        <p:cTn id="263" dur="2000" fill="hold"/>
                                        <p:tgtEl>
                                          <p:spTgt spid="401"/>
                                        </p:tgtEl>
                                        <p:attrNameLst>
                                          <p:attrName>fillcolor</p:attrName>
                                        </p:attrNameLst>
                                      </p:cBhvr>
                                      <p:to>
                                        <a:srgbClr val="C6D9F1"/>
                                      </p:to>
                                    </p:animClr>
                                    <p:set>
                                      <p:cBhvr>
                                        <p:cTn id="264" dur="2000" fill="hold"/>
                                        <p:tgtEl>
                                          <p:spTgt spid="401"/>
                                        </p:tgtEl>
                                        <p:attrNameLst>
                                          <p:attrName>fill.type</p:attrName>
                                        </p:attrNameLst>
                                      </p:cBhvr>
                                      <p:to>
                                        <p:strVal val="solid"/>
                                      </p:to>
                                    </p:set>
                                    <p:set>
                                      <p:cBhvr>
                                        <p:cTn id="265" dur="2000" fill="hold"/>
                                        <p:tgtEl>
                                          <p:spTgt spid="401"/>
                                        </p:tgtEl>
                                        <p:attrNameLst>
                                          <p:attrName>fill.on</p:attrName>
                                        </p:attrNameLst>
                                      </p:cBhvr>
                                      <p:to>
                                        <p:strVal val="true"/>
                                      </p:to>
                                    </p:set>
                                  </p:childTnLst>
                                </p:cTn>
                              </p:par>
                              <p:par>
                                <p:cTn id="266" presetID="1" presetClass="emph" presetSubtype="2" fill="hold" nodeType="withEffect">
                                  <p:stCondLst>
                                    <p:cond delay="0"/>
                                  </p:stCondLst>
                                  <p:childTnLst>
                                    <p:animClr clrSpc="rgb" dir="cw">
                                      <p:cBhvr>
                                        <p:cTn id="267" dur="2000" fill="hold"/>
                                        <p:tgtEl>
                                          <p:spTgt spid="393"/>
                                        </p:tgtEl>
                                        <p:attrNameLst>
                                          <p:attrName>fillcolor</p:attrName>
                                        </p:attrNameLst>
                                      </p:cBhvr>
                                      <p:to>
                                        <a:srgbClr val="4881BD"/>
                                      </p:to>
                                    </p:animClr>
                                    <p:set>
                                      <p:cBhvr>
                                        <p:cTn id="268" dur="2000" fill="hold"/>
                                        <p:tgtEl>
                                          <p:spTgt spid="393"/>
                                        </p:tgtEl>
                                        <p:attrNameLst>
                                          <p:attrName>fill.type</p:attrName>
                                        </p:attrNameLst>
                                      </p:cBhvr>
                                      <p:to>
                                        <p:strVal val="solid"/>
                                      </p:to>
                                    </p:set>
                                    <p:set>
                                      <p:cBhvr>
                                        <p:cTn id="269" dur="2000" fill="hold"/>
                                        <p:tgtEl>
                                          <p:spTgt spid="393"/>
                                        </p:tgtEl>
                                        <p:attrNameLst>
                                          <p:attrName>fill.on</p:attrName>
                                        </p:attrNameLst>
                                      </p:cBhvr>
                                      <p:to>
                                        <p:strVal val="true"/>
                                      </p:to>
                                    </p:set>
                                  </p:childTnLst>
                                </p:cTn>
                              </p:par>
                            </p:childTnLst>
                          </p:cTn>
                        </p:par>
                        <p:par>
                          <p:cTn id="270" fill="hold">
                            <p:stCondLst>
                              <p:cond delay="12500"/>
                            </p:stCondLst>
                            <p:childTnLst>
                              <p:par>
                                <p:cTn id="271" presetID="1" presetClass="emph" presetSubtype="2" fill="hold" nodeType="afterEffect">
                                  <p:stCondLst>
                                    <p:cond delay="0"/>
                                  </p:stCondLst>
                                  <p:childTnLst>
                                    <p:animClr clrSpc="rgb" dir="cw">
                                      <p:cBhvr>
                                        <p:cTn id="272" dur="2000" fill="hold"/>
                                        <p:tgtEl>
                                          <p:spTgt spid="404"/>
                                        </p:tgtEl>
                                        <p:attrNameLst>
                                          <p:attrName>fillcolor</p:attrName>
                                        </p:attrNameLst>
                                      </p:cBhvr>
                                      <p:to>
                                        <a:srgbClr val="C6D9F1"/>
                                      </p:to>
                                    </p:animClr>
                                    <p:set>
                                      <p:cBhvr>
                                        <p:cTn id="273" dur="2000" fill="hold"/>
                                        <p:tgtEl>
                                          <p:spTgt spid="404"/>
                                        </p:tgtEl>
                                        <p:attrNameLst>
                                          <p:attrName>fill.type</p:attrName>
                                        </p:attrNameLst>
                                      </p:cBhvr>
                                      <p:to>
                                        <p:strVal val="solid"/>
                                      </p:to>
                                    </p:set>
                                    <p:set>
                                      <p:cBhvr>
                                        <p:cTn id="274" dur="2000" fill="hold"/>
                                        <p:tgtEl>
                                          <p:spTgt spid="404"/>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309"/>
                                        </p:tgtEl>
                                        <p:attrNameLst>
                                          <p:attrName>fillcolor</p:attrName>
                                        </p:attrNameLst>
                                      </p:cBhvr>
                                      <p:to>
                                        <a:srgbClr val="4881BD"/>
                                      </p:to>
                                    </p:animClr>
                                    <p:set>
                                      <p:cBhvr>
                                        <p:cTn id="277" dur="2000" fill="hold"/>
                                        <p:tgtEl>
                                          <p:spTgt spid="309"/>
                                        </p:tgtEl>
                                        <p:attrNameLst>
                                          <p:attrName>fill.type</p:attrName>
                                        </p:attrNameLst>
                                      </p:cBhvr>
                                      <p:to>
                                        <p:strVal val="solid"/>
                                      </p:to>
                                    </p:set>
                                    <p:set>
                                      <p:cBhvr>
                                        <p:cTn id="278" dur="2000" fill="hold"/>
                                        <p:tgtEl>
                                          <p:spTgt spid="309"/>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359"/>
                                        </p:tgtEl>
                                        <p:attrNameLst>
                                          <p:attrName>fillcolor</p:attrName>
                                        </p:attrNameLst>
                                      </p:cBhvr>
                                      <p:to>
                                        <a:srgbClr val="C6D9F1"/>
                                      </p:to>
                                    </p:animClr>
                                    <p:set>
                                      <p:cBhvr>
                                        <p:cTn id="281" dur="2000" fill="hold"/>
                                        <p:tgtEl>
                                          <p:spTgt spid="359"/>
                                        </p:tgtEl>
                                        <p:attrNameLst>
                                          <p:attrName>fill.type</p:attrName>
                                        </p:attrNameLst>
                                      </p:cBhvr>
                                      <p:to>
                                        <p:strVal val="solid"/>
                                      </p:to>
                                    </p:set>
                                    <p:set>
                                      <p:cBhvr>
                                        <p:cTn id="282" dur="2000" fill="hold"/>
                                        <p:tgtEl>
                                          <p:spTgt spid="359"/>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2000" fill="hold"/>
                                        <p:tgtEl>
                                          <p:spTgt spid="293"/>
                                        </p:tgtEl>
                                        <p:attrNameLst>
                                          <p:attrName>fillcolor</p:attrName>
                                        </p:attrNameLst>
                                      </p:cBhvr>
                                      <p:to>
                                        <a:schemeClr val="tx2"/>
                                      </p:to>
                                    </p:animClr>
                                    <p:set>
                                      <p:cBhvr>
                                        <p:cTn id="285" dur="2000" fill="hold"/>
                                        <p:tgtEl>
                                          <p:spTgt spid="293"/>
                                        </p:tgtEl>
                                        <p:attrNameLst>
                                          <p:attrName>fill.type</p:attrName>
                                        </p:attrNameLst>
                                      </p:cBhvr>
                                      <p:to>
                                        <p:strVal val="solid"/>
                                      </p:to>
                                    </p:set>
                                    <p:set>
                                      <p:cBhvr>
                                        <p:cTn id="286" dur="2000" fill="hold"/>
                                        <p:tgtEl>
                                          <p:spTgt spid="293"/>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2000" fill="hold"/>
                                        <p:tgtEl>
                                          <p:spTgt spid="293"/>
                                        </p:tgtEl>
                                        <p:attrNameLst>
                                          <p:attrName>fillcolor</p:attrName>
                                        </p:attrNameLst>
                                      </p:cBhvr>
                                      <p:to>
                                        <a:schemeClr val="tx2"/>
                                      </p:to>
                                    </p:animClr>
                                    <p:set>
                                      <p:cBhvr>
                                        <p:cTn id="289" dur="2000" fill="hold"/>
                                        <p:tgtEl>
                                          <p:spTgt spid="293"/>
                                        </p:tgtEl>
                                        <p:attrNameLst>
                                          <p:attrName>fill.type</p:attrName>
                                        </p:attrNameLst>
                                      </p:cBhvr>
                                      <p:to>
                                        <p:strVal val="solid"/>
                                      </p:to>
                                    </p:set>
                                    <p:set>
                                      <p:cBhvr>
                                        <p:cTn id="290" dur="2000" fill="hold"/>
                                        <p:tgtEl>
                                          <p:spTgt spid="293"/>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2000" fill="hold"/>
                                        <p:tgtEl>
                                          <p:spTgt spid="430"/>
                                        </p:tgtEl>
                                        <p:attrNameLst>
                                          <p:attrName>fillcolor</p:attrName>
                                        </p:attrNameLst>
                                      </p:cBhvr>
                                      <p:to>
                                        <a:srgbClr val="CBE6DA"/>
                                      </p:to>
                                    </p:animClr>
                                    <p:set>
                                      <p:cBhvr>
                                        <p:cTn id="293" dur="2000" fill="hold"/>
                                        <p:tgtEl>
                                          <p:spTgt spid="430"/>
                                        </p:tgtEl>
                                        <p:attrNameLst>
                                          <p:attrName>fill.type</p:attrName>
                                        </p:attrNameLst>
                                      </p:cBhvr>
                                      <p:to>
                                        <p:strVal val="solid"/>
                                      </p:to>
                                    </p:set>
                                    <p:set>
                                      <p:cBhvr>
                                        <p:cTn id="294" dur="2000" fill="hold"/>
                                        <p:tgtEl>
                                          <p:spTgt spid="430"/>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2000" fill="hold"/>
                                        <p:tgtEl>
                                          <p:spTgt spid="432"/>
                                        </p:tgtEl>
                                        <p:attrNameLst>
                                          <p:attrName>fillcolor</p:attrName>
                                        </p:attrNameLst>
                                      </p:cBhvr>
                                      <p:to>
                                        <a:schemeClr val="accent1"/>
                                      </p:to>
                                    </p:animClr>
                                    <p:set>
                                      <p:cBhvr>
                                        <p:cTn id="297" dur="2000" fill="hold"/>
                                        <p:tgtEl>
                                          <p:spTgt spid="432"/>
                                        </p:tgtEl>
                                        <p:attrNameLst>
                                          <p:attrName>fill.type</p:attrName>
                                        </p:attrNameLst>
                                      </p:cBhvr>
                                      <p:to>
                                        <p:strVal val="solid"/>
                                      </p:to>
                                    </p:set>
                                    <p:set>
                                      <p:cBhvr>
                                        <p:cTn id="298" dur="2000" fill="hold"/>
                                        <p:tgtEl>
                                          <p:spTgt spid="432"/>
                                        </p:tgtEl>
                                        <p:attrNameLst>
                                          <p:attrName>fill.on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1" presetClass="emph" presetSubtype="2" fill="hold" nodeType="clickEffect">
                                  <p:stCondLst>
                                    <p:cond delay="0"/>
                                  </p:stCondLst>
                                  <p:childTnLst>
                                    <p:animClr clrSpc="rgb" dir="cw">
                                      <p:cBhvr>
                                        <p:cTn id="302" dur="2000" fill="hold"/>
                                        <p:tgtEl>
                                          <p:spTgt spid="412"/>
                                        </p:tgtEl>
                                        <p:attrNameLst>
                                          <p:attrName>fillcolor</p:attrName>
                                        </p:attrNameLst>
                                      </p:cBhvr>
                                      <p:to>
                                        <a:schemeClr val="accent1"/>
                                      </p:to>
                                    </p:animClr>
                                    <p:set>
                                      <p:cBhvr>
                                        <p:cTn id="303" dur="2000" fill="hold"/>
                                        <p:tgtEl>
                                          <p:spTgt spid="412"/>
                                        </p:tgtEl>
                                        <p:attrNameLst>
                                          <p:attrName>fill.type</p:attrName>
                                        </p:attrNameLst>
                                      </p:cBhvr>
                                      <p:to>
                                        <p:strVal val="solid"/>
                                      </p:to>
                                    </p:set>
                                    <p:set>
                                      <p:cBhvr>
                                        <p:cTn id="304" dur="2000" fill="hold"/>
                                        <p:tgtEl>
                                          <p:spTgt spid="412"/>
                                        </p:tgtEl>
                                        <p:attrNameLst>
                                          <p:attrName>fill.on</p:attrName>
                                        </p:attrNameLst>
                                      </p:cBhvr>
                                      <p:to>
                                        <p:strVal val="true"/>
                                      </p:to>
                                    </p:set>
                                  </p:childTnLst>
                                </p:cTn>
                              </p:par>
                              <p:par>
                                <p:cTn id="305" presetID="1" presetClass="emph" presetSubtype="2" fill="hold" nodeType="withEffect">
                                  <p:stCondLst>
                                    <p:cond delay="0"/>
                                  </p:stCondLst>
                                  <p:childTnLst>
                                    <p:animClr clrSpc="rgb" dir="cw">
                                      <p:cBhvr>
                                        <p:cTn id="306" dur="2000" fill="hold"/>
                                        <p:tgtEl>
                                          <p:spTgt spid="248"/>
                                        </p:tgtEl>
                                        <p:attrNameLst>
                                          <p:attrName>fillcolor</p:attrName>
                                        </p:attrNameLst>
                                      </p:cBhvr>
                                      <p:to>
                                        <a:srgbClr val="95B3D7"/>
                                      </p:to>
                                    </p:animClr>
                                    <p:set>
                                      <p:cBhvr>
                                        <p:cTn id="307" dur="2000" fill="hold"/>
                                        <p:tgtEl>
                                          <p:spTgt spid="248"/>
                                        </p:tgtEl>
                                        <p:attrNameLst>
                                          <p:attrName>fill.type</p:attrName>
                                        </p:attrNameLst>
                                      </p:cBhvr>
                                      <p:to>
                                        <p:strVal val="solid"/>
                                      </p:to>
                                    </p:set>
                                    <p:set>
                                      <p:cBhvr>
                                        <p:cTn id="308" dur="2000" fill="hold"/>
                                        <p:tgtEl>
                                          <p:spTgt spid="248"/>
                                        </p:tgtEl>
                                        <p:attrNameLst>
                                          <p:attrName>fill.on</p:attrName>
                                        </p:attrNameLst>
                                      </p:cBhvr>
                                      <p:to>
                                        <p:strVal val="true"/>
                                      </p:to>
                                    </p:set>
                                  </p:childTnLst>
                                </p:cTn>
                              </p:par>
                              <p:par>
                                <p:cTn id="309" presetID="1" presetClass="emph" presetSubtype="2" fill="hold" nodeType="withEffect">
                                  <p:stCondLst>
                                    <p:cond delay="0"/>
                                  </p:stCondLst>
                                  <p:childTnLst>
                                    <p:animClr clrSpc="rgb" dir="cw">
                                      <p:cBhvr>
                                        <p:cTn id="310" dur="2000" fill="hold"/>
                                        <p:tgtEl>
                                          <p:spTgt spid="369"/>
                                        </p:tgtEl>
                                        <p:attrNameLst>
                                          <p:attrName>fillcolor</p:attrName>
                                        </p:attrNameLst>
                                      </p:cBhvr>
                                      <p:to>
                                        <a:srgbClr val="10253F"/>
                                      </p:to>
                                    </p:animClr>
                                    <p:set>
                                      <p:cBhvr>
                                        <p:cTn id="311" dur="2000" fill="hold"/>
                                        <p:tgtEl>
                                          <p:spTgt spid="369"/>
                                        </p:tgtEl>
                                        <p:attrNameLst>
                                          <p:attrName>fill.type</p:attrName>
                                        </p:attrNameLst>
                                      </p:cBhvr>
                                      <p:to>
                                        <p:strVal val="solid"/>
                                      </p:to>
                                    </p:set>
                                    <p:set>
                                      <p:cBhvr>
                                        <p:cTn id="312" dur="2000" fill="hold"/>
                                        <p:tgtEl>
                                          <p:spTgt spid="369"/>
                                        </p:tgtEl>
                                        <p:attrNameLst>
                                          <p:attrName>fill.on</p:attrName>
                                        </p:attrNameLst>
                                      </p:cBhvr>
                                      <p:to>
                                        <p:strVal val="true"/>
                                      </p:to>
                                    </p:set>
                                  </p:childTnLst>
                                </p:cTn>
                              </p:par>
                              <p:par>
                                <p:cTn id="313" presetID="1" presetClass="emph" presetSubtype="2" fill="hold" nodeType="withEffect">
                                  <p:stCondLst>
                                    <p:cond delay="0"/>
                                  </p:stCondLst>
                                  <p:childTnLst>
                                    <p:animClr clrSpc="rgb" dir="cw">
                                      <p:cBhvr>
                                        <p:cTn id="314" dur="2000" fill="hold"/>
                                        <p:tgtEl>
                                          <p:spTgt spid="419"/>
                                        </p:tgtEl>
                                        <p:attrNameLst>
                                          <p:attrName>fillcolor</p:attrName>
                                        </p:attrNameLst>
                                      </p:cBhvr>
                                      <p:to>
                                        <a:schemeClr val="tx2"/>
                                      </p:to>
                                    </p:animClr>
                                    <p:set>
                                      <p:cBhvr>
                                        <p:cTn id="315" dur="2000" fill="hold"/>
                                        <p:tgtEl>
                                          <p:spTgt spid="419"/>
                                        </p:tgtEl>
                                        <p:attrNameLst>
                                          <p:attrName>fill.type</p:attrName>
                                        </p:attrNameLst>
                                      </p:cBhvr>
                                      <p:to>
                                        <p:strVal val="solid"/>
                                      </p:to>
                                    </p:set>
                                    <p:set>
                                      <p:cBhvr>
                                        <p:cTn id="316" dur="2000" fill="hold"/>
                                        <p:tgtEl>
                                          <p:spTgt spid="419"/>
                                        </p:tgtEl>
                                        <p:attrNameLst>
                                          <p:attrName>fill.on</p:attrName>
                                        </p:attrNameLst>
                                      </p:cBhvr>
                                      <p:to>
                                        <p:strVal val="true"/>
                                      </p:to>
                                    </p:set>
                                  </p:childTnLst>
                                </p:cTn>
                              </p:par>
                              <p:par>
                                <p:cTn id="317" presetID="1" presetClass="emph" presetSubtype="2" fill="hold" nodeType="withEffect">
                                  <p:stCondLst>
                                    <p:cond delay="0"/>
                                  </p:stCondLst>
                                  <p:childTnLst>
                                    <p:animClr clrSpc="rgb" dir="cw">
                                      <p:cBhvr>
                                        <p:cTn id="318" dur="2000" fill="hold"/>
                                        <p:tgtEl>
                                          <p:spTgt spid="384"/>
                                        </p:tgtEl>
                                        <p:attrNameLst>
                                          <p:attrName>fillcolor</p:attrName>
                                        </p:attrNameLst>
                                      </p:cBhvr>
                                      <p:to>
                                        <a:schemeClr val="tx2"/>
                                      </p:to>
                                    </p:animClr>
                                    <p:set>
                                      <p:cBhvr>
                                        <p:cTn id="319" dur="2000" fill="hold"/>
                                        <p:tgtEl>
                                          <p:spTgt spid="384"/>
                                        </p:tgtEl>
                                        <p:attrNameLst>
                                          <p:attrName>fill.type</p:attrName>
                                        </p:attrNameLst>
                                      </p:cBhvr>
                                      <p:to>
                                        <p:strVal val="solid"/>
                                      </p:to>
                                    </p:set>
                                    <p:set>
                                      <p:cBhvr>
                                        <p:cTn id="320" dur="2000" fill="hold"/>
                                        <p:tgtEl>
                                          <p:spTgt spid="384"/>
                                        </p:tgtEl>
                                        <p:attrNameLst>
                                          <p:attrName>fill.on</p:attrName>
                                        </p:attrNameLst>
                                      </p:cBhvr>
                                      <p:to>
                                        <p:strVal val="true"/>
                                      </p:to>
                                    </p:set>
                                  </p:childTnLst>
                                </p:cTn>
                              </p:par>
                              <p:par>
                                <p:cTn id="321" presetID="1" presetClass="emph" presetSubtype="2" fill="hold" nodeType="withEffect">
                                  <p:stCondLst>
                                    <p:cond delay="0"/>
                                  </p:stCondLst>
                                  <p:childTnLst>
                                    <p:animClr clrSpc="rgb" dir="cw">
                                      <p:cBhvr>
                                        <p:cTn id="322" dur="1000" fill="hold"/>
                                        <p:tgtEl>
                                          <p:spTgt spid="133"/>
                                        </p:tgtEl>
                                        <p:attrNameLst>
                                          <p:attrName>fillcolor</p:attrName>
                                        </p:attrNameLst>
                                      </p:cBhvr>
                                      <p:to>
                                        <a:srgbClr val="10253F"/>
                                      </p:to>
                                    </p:animClr>
                                    <p:set>
                                      <p:cBhvr>
                                        <p:cTn id="323" dur="1000" fill="hold"/>
                                        <p:tgtEl>
                                          <p:spTgt spid="133"/>
                                        </p:tgtEl>
                                        <p:attrNameLst>
                                          <p:attrName>fill.type</p:attrName>
                                        </p:attrNameLst>
                                      </p:cBhvr>
                                      <p:to>
                                        <p:strVal val="solid"/>
                                      </p:to>
                                    </p:set>
                                    <p:set>
                                      <p:cBhvr>
                                        <p:cTn id="324" dur="1000" fill="hold"/>
                                        <p:tgtEl>
                                          <p:spTgt spid="133"/>
                                        </p:tgtEl>
                                        <p:attrNameLst>
                                          <p:attrName>fill.on</p:attrName>
                                        </p:attrNameLst>
                                      </p:cBhvr>
                                      <p:to>
                                        <p:strVal val="true"/>
                                      </p:to>
                                    </p:set>
                                  </p:childTnLst>
                                </p:cTn>
                              </p:par>
                              <p:par>
                                <p:cTn id="325" presetID="1" presetClass="emph" presetSubtype="2" fill="hold" nodeType="withEffect">
                                  <p:stCondLst>
                                    <p:cond delay="0"/>
                                  </p:stCondLst>
                                  <p:childTnLst>
                                    <p:animClr clrSpc="rgb" dir="cw">
                                      <p:cBhvr>
                                        <p:cTn id="326" dur="2000" fill="hold"/>
                                        <p:tgtEl>
                                          <p:spTgt spid="429"/>
                                        </p:tgtEl>
                                        <p:attrNameLst>
                                          <p:attrName>fillcolor</p:attrName>
                                        </p:attrNameLst>
                                      </p:cBhvr>
                                      <p:to>
                                        <a:schemeClr val="accent1"/>
                                      </p:to>
                                    </p:animClr>
                                    <p:set>
                                      <p:cBhvr>
                                        <p:cTn id="327" dur="2000" fill="hold"/>
                                        <p:tgtEl>
                                          <p:spTgt spid="429"/>
                                        </p:tgtEl>
                                        <p:attrNameLst>
                                          <p:attrName>fill.type</p:attrName>
                                        </p:attrNameLst>
                                      </p:cBhvr>
                                      <p:to>
                                        <p:strVal val="solid"/>
                                      </p:to>
                                    </p:set>
                                    <p:set>
                                      <p:cBhvr>
                                        <p:cTn id="328" dur="2000" fill="hold"/>
                                        <p:tgtEl>
                                          <p:spTgt spid="429"/>
                                        </p:tgtEl>
                                        <p:attrNameLst>
                                          <p:attrName>fill.on</p:attrName>
                                        </p:attrNameLst>
                                      </p:cBhvr>
                                      <p:to>
                                        <p:strVal val="true"/>
                                      </p:to>
                                    </p:set>
                                  </p:childTnLst>
                                </p:cTn>
                              </p:par>
                              <p:par>
                                <p:cTn id="329" presetID="1" presetClass="emph" presetSubtype="2" fill="hold" nodeType="withEffect">
                                  <p:stCondLst>
                                    <p:cond delay="0"/>
                                  </p:stCondLst>
                                  <p:childTnLst>
                                    <p:animClr clrSpc="rgb" dir="cw">
                                      <p:cBhvr>
                                        <p:cTn id="330" dur="2000" fill="hold"/>
                                        <p:tgtEl>
                                          <p:spTgt spid="367"/>
                                        </p:tgtEl>
                                        <p:attrNameLst>
                                          <p:attrName>fillcolor</p:attrName>
                                        </p:attrNameLst>
                                      </p:cBhvr>
                                      <p:to>
                                        <a:srgbClr val="10253F"/>
                                      </p:to>
                                    </p:animClr>
                                    <p:set>
                                      <p:cBhvr>
                                        <p:cTn id="331" dur="2000" fill="hold"/>
                                        <p:tgtEl>
                                          <p:spTgt spid="367"/>
                                        </p:tgtEl>
                                        <p:attrNameLst>
                                          <p:attrName>fill.type</p:attrName>
                                        </p:attrNameLst>
                                      </p:cBhvr>
                                      <p:to>
                                        <p:strVal val="solid"/>
                                      </p:to>
                                    </p:set>
                                    <p:set>
                                      <p:cBhvr>
                                        <p:cTn id="332" dur="2000" fill="hold"/>
                                        <p:tgtEl>
                                          <p:spTgt spid="3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spect="1" noChangeArrowheads="1"/>
          </p:cNvSpPr>
          <p:nvPr/>
        </p:nvSpPr>
        <p:spPr bwMode="auto">
          <a:xfrm>
            <a:off x="1620838" y="4283075"/>
            <a:ext cx="1042987" cy="396875"/>
          </a:xfrm>
          <a:prstGeom prst="rect">
            <a:avLst/>
          </a:prstGeom>
          <a:solidFill>
            <a:schemeClr val="bg1"/>
          </a:solidFill>
          <a:ln w="9525">
            <a:noFill/>
            <a:miter lim="800000"/>
            <a:headEnd/>
            <a:tailEnd/>
          </a:ln>
        </p:spPr>
        <p:txBody>
          <a:bodyPr>
            <a:spAutoFit/>
          </a:bodyPr>
          <a:lstStyle/>
          <a:p>
            <a:pPr algn="l">
              <a:spcBef>
                <a:spcPct val="50000"/>
              </a:spcBef>
            </a:pPr>
            <a:r>
              <a:rPr lang="en-US" sz="2000" b="1" dirty="0">
                <a:solidFill>
                  <a:schemeClr val="accent2"/>
                </a:solidFill>
                <a:cs typeface="Arial" charset="0"/>
              </a:rPr>
              <a:t>1960's</a:t>
            </a:r>
          </a:p>
        </p:txBody>
      </p:sp>
      <p:sp>
        <p:nvSpPr>
          <p:cNvPr id="21507" name="Text Box 3"/>
          <p:cNvSpPr txBox="1">
            <a:spLocks noChangeAspect="1" noChangeArrowheads="1"/>
          </p:cNvSpPr>
          <p:nvPr/>
        </p:nvSpPr>
        <p:spPr bwMode="auto">
          <a:xfrm>
            <a:off x="3935413" y="4283075"/>
            <a:ext cx="1044575" cy="396875"/>
          </a:xfrm>
          <a:prstGeom prst="rect">
            <a:avLst/>
          </a:prstGeom>
          <a:solidFill>
            <a:schemeClr val="bg1"/>
          </a:solidFill>
          <a:ln w="9525">
            <a:noFill/>
            <a:miter lim="800000"/>
            <a:headEnd/>
            <a:tailEnd/>
          </a:ln>
        </p:spPr>
        <p:txBody>
          <a:bodyPr>
            <a:spAutoFit/>
          </a:bodyPr>
          <a:lstStyle/>
          <a:p>
            <a:pPr algn="l">
              <a:spcBef>
                <a:spcPct val="50000"/>
              </a:spcBef>
            </a:pPr>
            <a:r>
              <a:rPr lang="en-US" sz="2000" b="1" dirty="0">
                <a:solidFill>
                  <a:schemeClr val="accent2"/>
                </a:solidFill>
                <a:cs typeface="Arial" charset="0"/>
              </a:rPr>
              <a:t>1990's</a:t>
            </a:r>
          </a:p>
        </p:txBody>
      </p:sp>
      <p:sp>
        <p:nvSpPr>
          <p:cNvPr id="628740" name="AutoShape 4"/>
          <p:cNvSpPr>
            <a:spLocks noChangeAspect="1" noChangeArrowheads="1"/>
          </p:cNvSpPr>
          <p:nvPr/>
        </p:nvSpPr>
        <p:spPr bwMode="auto">
          <a:xfrm>
            <a:off x="900113" y="1333500"/>
            <a:ext cx="2479675" cy="1333500"/>
          </a:xfrm>
          <a:prstGeom prst="irregularSeal1">
            <a:avLst/>
          </a:prstGeom>
          <a:solidFill>
            <a:srgbClr val="FF3300"/>
          </a:solidFill>
          <a:ln w="9525">
            <a:solidFill>
              <a:schemeClr val="tx1"/>
            </a:solidFill>
            <a:miter lim="800000"/>
            <a:headEnd/>
            <a:tailEnd/>
          </a:ln>
        </p:spPr>
        <p:txBody>
          <a:bodyPr wrap="none" anchor="ctr"/>
          <a:lstStyle/>
          <a:p>
            <a:r>
              <a:rPr lang="en-US" b="1" dirty="0">
                <a:solidFill>
                  <a:schemeClr val="bg1"/>
                </a:solidFill>
                <a:cs typeface="Arial" charset="0"/>
              </a:rPr>
              <a:t>End of Euro-</a:t>
            </a:r>
          </a:p>
          <a:p>
            <a:r>
              <a:rPr lang="en-US" b="1" dirty="0">
                <a:solidFill>
                  <a:schemeClr val="bg1"/>
                </a:solidFill>
                <a:cs typeface="Arial" charset="0"/>
              </a:rPr>
              <a:t>colonialism</a:t>
            </a:r>
          </a:p>
        </p:txBody>
      </p:sp>
      <p:sp>
        <p:nvSpPr>
          <p:cNvPr id="628741" name="AutoShape 5"/>
          <p:cNvSpPr>
            <a:spLocks noChangeAspect="1" noChangeArrowheads="1"/>
          </p:cNvSpPr>
          <p:nvPr/>
        </p:nvSpPr>
        <p:spPr bwMode="auto">
          <a:xfrm>
            <a:off x="3460750" y="1357313"/>
            <a:ext cx="2160588" cy="1223962"/>
          </a:xfrm>
          <a:prstGeom prst="irregularSeal1">
            <a:avLst/>
          </a:prstGeom>
          <a:solidFill>
            <a:schemeClr val="accent2"/>
          </a:solidFill>
          <a:ln w="9525">
            <a:solidFill>
              <a:schemeClr val="tx1"/>
            </a:solidFill>
            <a:miter lim="800000"/>
            <a:headEnd/>
            <a:tailEnd/>
          </a:ln>
        </p:spPr>
        <p:txBody>
          <a:bodyPr wrap="none" anchor="ctr"/>
          <a:lstStyle/>
          <a:p>
            <a:r>
              <a:rPr lang="en-US" b="1" dirty="0">
                <a:solidFill>
                  <a:schemeClr val="bg1"/>
                </a:solidFill>
                <a:cs typeface="Arial" charset="0"/>
              </a:rPr>
              <a:t>End of the</a:t>
            </a:r>
          </a:p>
          <a:p>
            <a:r>
              <a:rPr lang="en-US" b="1" dirty="0">
                <a:solidFill>
                  <a:schemeClr val="bg1"/>
                </a:solidFill>
                <a:cs typeface="Arial" charset="0"/>
              </a:rPr>
              <a:t>Cold War</a:t>
            </a:r>
          </a:p>
        </p:txBody>
      </p:sp>
      <p:sp>
        <p:nvSpPr>
          <p:cNvPr id="21510" name="Text Box 6"/>
          <p:cNvSpPr txBox="1">
            <a:spLocks noChangeAspect="1" noChangeArrowheads="1"/>
          </p:cNvSpPr>
          <p:nvPr/>
        </p:nvSpPr>
        <p:spPr bwMode="auto">
          <a:xfrm>
            <a:off x="6256338" y="4267200"/>
            <a:ext cx="1044575" cy="396875"/>
          </a:xfrm>
          <a:prstGeom prst="rect">
            <a:avLst/>
          </a:prstGeom>
          <a:solidFill>
            <a:schemeClr val="bg1"/>
          </a:solidFill>
          <a:ln w="9525">
            <a:noFill/>
            <a:miter lim="800000"/>
            <a:headEnd/>
            <a:tailEnd/>
          </a:ln>
        </p:spPr>
        <p:txBody>
          <a:bodyPr>
            <a:spAutoFit/>
          </a:bodyPr>
          <a:lstStyle/>
          <a:p>
            <a:pPr algn="l">
              <a:spcBef>
                <a:spcPct val="50000"/>
              </a:spcBef>
            </a:pPr>
            <a:r>
              <a:rPr lang="en-US" sz="2000" b="1" dirty="0">
                <a:solidFill>
                  <a:schemeClr val="accent2"/>
                </a:solidFill>
                <a:cs typeface="Arial" charset="0"/>
              </a:rPr>
              <a:t>2010's</a:t>
            </a:r>
          </a:p>
        </p:txBody>
      </p:sp>
      <p:sp>
        <p:nvSpPr>
          <p:cNvPr id="628743" name="AutoShape 7"/>
          <p:cNvSpPr>
            <a:spLocks noChangeAspect="1" noChangeArrowheads="1"/>
          </p:cNvSpPr>
          <p:nvPr/>
        </p:nvSpPr>
        <p:spPr bwMode="auto">
          <a:xfrm>
            <a:off x="5861050" y="1401763"/>
            <a:ext cx="2079625" cy="1179512"/>
          </a:xfrm>
          <a:prstGeom prst="irregularSeal1">
            <a:avLst/>
          </a:prstGeom>
          <a:solidFill>
            <a:srgbClr val="339966"/>
          </a:solidFill>
          <a:ln w="9525">
            <a:solidFill>
              <a:schemeClr val="tx1"/>
            </a:solidFill>
            <a:miter lim="800000"/>
            <a:headEnd/>
            <a:tailEnd/>
          </a:ln>
        </p:spPr>
        <p:txBody>
          <a:bodyPr wrap="none" anchor="ctr"/>
          <a:lstStyle/>
          <a:p>
            <a:r>
              <a:rPr lang="en-US" b="1" dirty="0">
                <a:solidFill>
                  <a:schemeClr val="bg1"/>
                </a:solidFill>
                <a:cs typeface="Arial" charset="0"/>
              </a:rPr>
              <a:t>The Market</a:t>
            </a:r>
            <a:br>
              <a:rPr lang="en-US" b="1" dirty="0">
                <a:solidFill>
                  <a:schemeClr val="bg1"/>
                </a:solidFill>
                <a:cs typeface="Arial" charset="0"/>
              </a:rPr>
            </a:br>
            <a:r>
              <a:rPr lang="en-US" b="1" dirty="0">
                <a:solidFill>
                  <a:schemeClr val="bg1"/>
                </a:solidFill>
                <a:cs typeface="Arial" charset="0"/>
              </a:rPr>
              <a:t>Meltdown</a:t>
            </a:r>
          </a:p>
        </p:txBody>
      </p:sp>
      <p:sp>
        <p:nvSpPr>
          <p:cNvPr id="21512" name="Rectangle 8"/>
          <p:cNvSpPr>
            <a:spLocks noChangeArrowheads="1"/>
          </p:cNvSpPr>
          <p:nvPr/>
        </p:nvSpPr>
        <p:spPr bwMode="auto">
          <a:xfrm>
            <a:off x="479425" y="274638"/>
            <a:ext cx="8642350" cy="1143000"/>
          </a:xfrm>
          <a:prstGeom prst="rect">
            <a:avLst/>
          </a:prstGeom>
          <a:noFill/>
          <a:ln w="9525">
            <a:noFill/>
            <a:miter lim="800000"/>
            <a:headEnd/>
            <a:tailEnd/>
          </a:ln>
        </p:spPr>
        <p:txBody>
          <a:bodyPr anchor="ctr"/>
          <a:lstStyle/>
          <a:p>
            <a:pPr eaLnBrk="0" hangingPunct="0">
              <a:lnSpc>
                <a:spcPct val="90000"/>
              </a:lnSpc>
            </a:pPr>
            <a:r>
              <a:rPr lang="en-GB" sz="2000" b="1" dirty="0" smtClean="0">
                <a:solidFill>
                  <a:schemeClr val="accent2"/>
                </a:solidFill>
              </a:rPr>
              <a:t>A new chapter in health history</a:t>
            </a:r>
            <a:endParaRPr lang="en-GB" sz="2000" b="1" dirty="0">
              <a:solidFill>
                <a:schemeClr val="accent2"/>
              </a:solidFill>
            </a:endParaRPr>
          </a:p>
        </p:txBody>
      </p:sp>
      <p:sp>
        <p:nvSpPr>
          <p:cNvPr id="21513" name="AutoShape 9" descr="Dark vertical"/>
          <p:cNvSpPr>
            <a:spLocks noChangeArrowheads="1"/>
          </p:cNvSpPr>
          <p:nvPr/>
        </p:nvSpPr>
        <p:spPr bwMode="auto">
          <a:xfrm>
            <a:off x="474663" y="2847975"/>
            <a:ext cx="8401050" cy="1143000"/>
          </a:xfrm>
          <a:prstGeom prst="chevron">
            <a:avLst>
              <a:gd name="adj" fmla="val 49340"/>
            </a:avLst>
          </a:prstGeom>
          <a:pattFill prst="dkVert">
            <a:fgClr>
              <a:schemeClr val="accent1"/>
            </a:fgClr>
            <a:bgClr>
              <a:schemeClr val="bg1"/>
            </a:bgClr>
          </a:pattFill>
          <a:ln w="9525">
            <a:noFill/>
            <a:miter lim="800000"/>
            <a:headEnd/>
            <a:tailEnd/>
          </a:ln>
        </p:spPr>
        <p:txBody>
          <a:bodyPr wrap="none" anchor="ctr"/>
          <a:lstStyle/>
          <a:p>
            <a:endParaRPr lang="en-US" dirty="0"/>
          </a:p>
        </p:txBody>
      </p:sp>
      <p:sp>
        <p:nvSpPr>
          <p:cNvPr id="21514" name="AutoShape 10"/>
          <p:cNvSpPr>
            <a:spLocks noChangeArrowheads="1"/>
          </p:cNvSpPr>
          <p:nvPr/>
        </p:nvSpPr>
        <p:spPr bwMode="auto">
          <a:xfrm>
            <a:off x="360363" y="2819400"/>
            <a:ext cx="2479675" cy="1219200"/>
          </a:xfrm>
          <a:prstGeom prst="chevron">
            <a:avLst>
              <a:gd name="adj" fmla="val 50846"/>
            </a:avLst>
          </a:prstGeom>
          <a:solidFill>
            <a:srgbClr val="AFF3AF"/>
          </a:solidFill>
          <a:ln w="9525">
            <a:noFill/>
            <a:miter lim="800000"/>
            <a:headEnd/>
            <a:tailEnd/>
          </a:ln>
        </p:spPr>
        <p:txBody>
          <a:bodyPr wrap="none" anchor="ctr"/>
          <a:lstStyle/>
          <a:p>
            <a:r>
              <a:rPr lang="en-US" sz="2000" b="1" dirty="0"/>
              <a:t>   Tropical</a:t>
            </a:r>
          </a:p>
          <a:p>
            <a:r>
              <a:rPr lang="en-US" sz="2000" b="1" dirty="0"/>
              <a:t>   Medicine</a:t>
            </a:r>
          </a:p>
        </p:txBody>
      </p:sp>
      <p:sp>
        <p:nvSpPr>
          <p:cNvPr id="628747" name="AutoShape 11"/>
          <p:cNvSpPr>
            <a:spLocks noChangeArrowheads="1"/>
          </p:cNvSpPr>
          <p:nvPr/>
        </p:nvSpPr>
        <p:spPr bwMode="auto">
          <a:xfrm>
            <a:off x="2400300" y="2819400"/>
            <a:ext cx="2479675" cy="1219200"/>
          </a:xfrm>
          <a:prstGeom prst="chevron">
            <a:avLst>
              <a:gd name="adj" fmla="val 50846"/>
            </a:avLst>
          </a:prstGeom>
          <a:solidFill>
            <a:srgbClr val="FEC8C2"/>
          </a:solidFill>
          <a:ln w="9525">
            <a:noFill/>
            <a:miter lim="800000"/>
            <a:headEnd/>
            <a:tailEnd/>
          </a:ln>
        </p:spPr>
        <p:txBody>
          <a:bodyPr wrap="none" anchor="ctr"/>
          <a:lstStyle/>
          <a:p>
            <a:r>
              <a:rPr lang="en-US" sz="2000" b="1" dirty="0"/>
              <a:t>       International</a:t>
            </a:r>
          </a:p>
          <a:p>
            <a:r>
              <a:rPr lang="en-US" sz="2000" b="1" dirty="0"/>
              <a:t>      Health</a:t>
            </a:r>
          </a:p>
        </p:txBody>
      </p:sp>
      <p:sp>
        <p:nvSpPr>
          <p:cNvPr id="628748" name="AutoShape 12"/>
          <p:cNvSpPr>
            <a:spLocks noChangeArrowheads="1"/>
          </p:cNvSpPr>
          <p:nvPr/>
        </p:nvSpPr>
        <p:spPr bwMode="auto">
          <a:xfrm>
            <a:off x="4440238" y="2819400"/>
            <a:ext cx="2481262" cy="1219200"/>
          </a:xfrm>
          <a:prstGeom prst="chevron">
            <a:avLst>
              <a:gd name="adj" fmla="val 50879"/>
            </a:avLst>
          </a:prstGeom>
          <a:solidFill>
            <a:schemeClr val="accent1"/>
          </a:solidFill>
          <a:ln w="9525">
            <a:noFill/>
            <a:miter lim="800000"/>
            <a:headEnd/>
            <a:tailEnd/>
          </a:ln>
        </p:spPr>
        <p:txBody>
          <a:bodyPr wrap="none" anchor="ctr"/>
          <a:lstStyle/>
          <a:p>
            <a:r>
              <a:rPr lang="en-US" sz="2000" b="1" dirty="0"/>
              <a:t>      Global</a:t>
            </a:r>
          </a:p>
          <a:p>
            <a:r>
              <a:rPr lang="en-US" sz="2000" b="1" dirty="0"/>
              <a:t>      Health</a:t>
            </a:r>
          </a:p>
        </p:txBody>
      </p:sp>
      <p:sp>
        <p:nvSpPr>
          <p:cNvPr id="628749" name="Oval 13"/>
          <p:cNvSpPr>
            <a:spLocks noChangeArrowheads="1"/>
          </p:cNvSpPr>
          <p:nvPr/>
        </p:nvSpPr>
        <p:spPr bwMode="auto">
          <a:xfrm>
            <a:off x="7069138" y="2932113"/>
            <a:ext cx="492125" cy="942975"/>
          </a:xfrm>
          <a:prstGeom prst="ellipse">
            <a:avLst/>
          </a:prstGeom>
          <a:solidFill>
            <a:schemeClr val="bg1"/>
          </a:solidFill>
          <a:ln w="9525" algn="ctr">
            <a:solidFill>
              <a:srgbClr val="008080"/>
            </a:solidFill>
            <a:round/>
            <a:headEnd/>
            <a:tailEnd/>
          </a:ln>
        </p:spPr>
        <p:txBody>
          <a:bodyPr wrap="none" anchor="ctr"/>
          <a:lstStyle/>
          <a:p>
            <a:r>
              <a:rPr lang="en-US" sz="2800" b="1" dirty="0"/>
              <a:t>?</a:t>
            </a:r>
          </a:p>
        </p:txBody>
      </p:sp>
      <p:sp>
        <p:nvSpPr>
          <p:cNvPr id="628750" name="AutoShape 14"/>
          <p:cNvSpPr>
            <a:spLocks noChangeArrowheads="1"/>
          </p:cNvSpPr>
          <p:nvPr/>
        </p:nvSpPr>
        <p:spPr bwMode="auto">
          <a:xfrm>
            <a:off x="6480175" y="2819400"/>
            <a:ext cx="2481263" cy="1219200"/>
          </a:xfrm>
          <a:prstGeom prst="chevron">
            <a:avLst>
              <a:gd name="adj" fmla="val 50879"/>
            </a:avLst>
          </a:prstGeom>
          <a:solidFill>
            <a:schemeClr val="bg1"/>
          </a:solidFill>
          <a:ln w="9525">
            <a:solidFill>
              <a:schemeClr val="tx1"/>
            </a:solidFill>
            <a:prstDash val="dash"/>
            <a:miter lim="800000"/>
            <a:headEnd/>
            <a:tailEnd/>
          </a:ln>
        </p:spPr>
        <p:txBody>
          <a:bodyPr wrap="none" anchor="ctr"/>
          <a:lstStyle/>
          <a:p>
            <a:r>
              <a:rPr lang="en-US" sz="2000" b="1" dirty="0"/>
              <a:t>     </a:t>
            </a:r>
            <a:r>
              <a:rPr lang="en-US" sz="2000" b="1" dirty="0" smtClean="0"/>
              <a:t>A </a:t>
            </a:r>
            <a:r>
              <a:rPr lang="en-US" sz="2000" b="1" dirty="0"/>
              <a:t>New World</a:t>
            </a:r>
          </a:p>
          <a:p>
            <a:r>
              <a:rPr lang="en-US" sz="2000" b="1" dirty="0"/>
              <a:t>      </a:t>
            </a:r>
            <a:r>
              <a:rPr lang="en-US" sz="2000" b="1" dirty="0" smtClean="0"/>
              <a:t>Health </a:t>
            </a:r>
            <a:r>
              <a:rPr lang="en-US" sz="2000" b="1" dirty="0"/>
              <a:t>?</a:t>
            </a:r>
          </a:p>
        </p:txBody>
      </p:sp>
      <p:sp>
        <p:nvSpPr>
          <p:cNvPr id="628751" name="Text Box 15"/>
          <p:cNvSpPr txBox="1">
            <a:spLocks noChangeAspect="1" noChangeArrowheads="1"/>
          </p:cNvSpPr>
          <p:nvPr/>
        </p:nvSpPr>
        <p:spPr bwMode="auto">
          <a:xfrm>
            <a:off x="239713" y="4724400"/>
            <a:ext cx="2452687" cy="1793875"/>
          </a:xfrm>
          <a:prstGeom prst="rect">
            <a:avLst/>
          </a:prstGeom>
          <a:noFill/>
          <a:ln w="9525">
            <a:noFill/>
            <a:miter lim="800000"/>
            <a:headEnd/>
            <a:tailEnd/>
          </a:ln>
        </p:spPr>
        <p:txBody>
          <a:bodyPr>
            <a:spAutoFit/>
          </a:bodyPr>
          <a:lstStyle/>
          <a:p>
            <a:pPr algn="l">
              <a:spcBef>
                <a:spcPct val="50000"/>
              </a:spcBef>
              <a:buClr>
                <a:srgbClr val="009900"/>
              </a:buClr>
              <a:buSzPct val="70000"/>
              <a:buFont typeface="Arial Unicode MS" pitchFamily="34" charset="-128"/>
              <a:buChar char="§"/>
            </a:pPr>
            <a:r>
              <a:rPr lang="en-US" sz="1400" dirty="0">
                <a:cs typeface="Arial" charset="0"/>
              </a:rPr>
              <a:t>Colonial arrangements</a:t>
            </a:r>
          </a:p>
          <a:p>
            <a:pPr algn="l">
              <a:spcBef>
                <a:spcPct val="50000"/>
              </a:spcBef>
              <a:buClr>
                <a:srgbClr val="009900"/>
              </a:buClr>
              <a:buSzPct val="70000"/>
              <a:buFont typeface="Arial Unicode MS" pitchFamily="34" charset="-128"/>
              <a:buChar char="§"/>
            </a:pPr>
            <a:r>
              <a:rPr lang="en-US" sz="1400" dirty="0">
                <a:cs typeface="Arial" charset="0"/>
              </a:rPr>
              <a:t>Pioneer age/missions</a:t>
            </a:r>
          </a:p>
          <a:p>
            <a:pPr algn="l">
              <a:spcBef>
                <a:spcPct val="50000"/>
              </a:spcBef>
              <a:buClr>
                <a:srgbClr val="009900"/>
              </a:buClr>
              <a:buSzPct val="70000"/>
              <a:buFont typeface="Arial Unicode MS" pitchFamily="34" charset="-128"/>
              <a:buChar char="§"/>
            </a:pPr>
            <a:r>
              <a:rPr lang="en-US" sz="1400" dirty="0">
                <a:cs typeface="Arial" charset="0"/>
              </a:rPr>
              <a:t>Western tech experts</a:t>
            </a:r>
          </a:p>
          <a:p>
            <a:pPr algn="l">
              <a:spcBef>
                <a:spcPct val="50000"/>
              </a:spcBef>
              <a:buClr>
                <a:srgbClr val="009900"/>
              </a:buClr>
              <a:buSzPct val="70000"/>
              <a:buFont typeface="Arial Unicode MS" pitchFamily="34" charset="-128"/>
              <a:buChar char="§"/>
            </a:pPr>
            <a:r>
              <a:rPr lang="en-US" sz="1400" dirty="0">
                <a:cs typeface="Arial" charset="0"/>
              </a:rPr>
              <a:t>Parasitic diseases and anti-viral vaccines</a:t>
            </a:r>
          </a:p>
          <a:p>
            <a:pPr algn="l">
              <a:spcBef>
                <a:spcPct val="50000"/>
              </a:spcBef>
              <a:buClr>
                <a:srgbClr val="009900"/>
              </a:buClr>
              <a:buSzPct val="70000"/>
              <a:buFont typeface="Arial Unicode MS" pitchFamily="34" charset="-128"/>
              <a:buChar char="§"/>
            </a:pPr>
            <a:r>
              <a:rPr lang="en-US" sz="1400" dirty="0">
                <a:cs typeface="Arial" charset="0"/>
              </a:rPr>
              <a:t>Eradication campaigns</a:t>
            </a:r>
          </a:p>
        </p:txBody>
      </p:sp>
      <p:sp>
        <p:nvSpPr>
          <p:cNvPr id="628752" name="Text Box 16"/>
          <p:cNvSpPr txBox="1">
            <a:spLocks noChangeAspect="1" noChangeArrowheads="1"/>
          </p:cNvSpPr>
          <p:nvPr/>
        </p:nvSpPr>
        <p:spPr bwMode="auto">
          <a:xfrm>
            <a:off x="2560638" y="4724400"/>
            <a:ext cx="2960687" cy="2139047"/>
          </a:xfrm>
          <a:prstGeom prst="rect">
            <a:avLst/>
          </a:prstGeom>
          <a:noFill/>
          <a:ln w="9525">
            <a:noFill/>
            <a:miter lim="800000"/>
            <a:headEnd/>
            <a:tailEnd/>
          </a:ln>
        </p:spPr>
        <p:txBody>
          <a:bodyPr>
            <a:spAutoFit/>
          </a:bodyPr>
          <a:lstStyle/>
          <a:p>
            <a:pPr algn="l">
              <a:spcBef>
                <a:spcPct val="50000"/>
              </a:spcBef>
              <a:buClr>
                <a:srgbClr val="FF3300"/>
              </a:buClr>
              <a:buSzPct val="70000"/>
              <a:buFont typeface="Arial Unicode MS" pitchFamily="34" charset="-128"/>
              <a:buChar char="§"/>
            </a:pPr>
            <a:r>
              <a:rPr lang="en-US" sz="1400" dirty="0">
                <a:cs typeface="Arial" charset="0"/>
              </a:rPr>
              <a:t>New UN member states</a:t>
            </a:r>
          </a:p>
          <a:p>
            <a:pPr algn="l">
              <a:spcBef>
                <a:spcPct val="50000"/>
              </a:spcBef>
              <a:buClr>
                <a:srgbClr val="FF3300"/>
              </a:buClr>
              <a:buSzPct val="70000"/>
              <a:buFont typeface="Arial Unicode MS" pitchFamily="34" charset="-128"/>
              <a:buChar char="§"/>
            </a:pPr>
            <a:r>
              <a:rPr lang="en-US" sz="1400" dirty="0">
                <a:cs typeface="Arial" charset="0"/>
              </a:rPr>
              <a:t>East-West geopolitical divide</a:t>
            </a:r>
          </a:p>
          <a:p>
            <a:pPr algn="l">
              <a:spcBef>
                <a:spcPct val="50000"/>
              </a:spcBef>
              <a:buClr>
                <a:srgbClr val="FF3300"/>
              </a:buClr>
              <a:buSzPct val="70000"/>
              <a:buFont typeface="Arial Unicode MS" pitchFamily="34" charset="-128"/>
              <a:buChar char="§"/>
            </a:pPr>
            <a:r>
              <a:rPr lang="en-US" sz="1400" dirty="0">
                <a:cs typeface="Arial" charset="0"/>
              </a:rPr>
              <a:t>International solidarity</a:t>
            </a:r>
          </a:p>
          <a:p>
            <a:pPr algn="l">
              <a:spcBef>
                <a:spcPct val="50000"/>
              </a:spcBef>
              <a:buClr>
                <a:srgbClr val="FF3300"/>
              </a:buClr>
              <a:buSzPct val="70000"/>
              <a:buFont typeface="Arial Unicode MS" pitchFamily="34" charset="-128"/>
              <a:buChar char="§"/>
            </a:pPr>
            <a:r>
              <a:rPr lang="en-US" sz="1400" dirty="0">
                <a:cs typeface="Arial" charset="0"/>
              </a:rPr>
              <a:t>Health as social </a:t>
            </a:r>
            <a:r>
              <a:rPr lang="en-US" sz="1400" dirty="0" smtClean="0">
                <a:cs typeface="Arial" charset="0"/>
              </a:rPr>
              <a:t>construct</a:t>
            </a:r>
            <a:endParaRPr lang="en-US" sz="1400" dirty="0">
              <a:cs typeface="Arial" charset="0"/>
            </a:endParaRPr>
          </a:p>
          <a:p>
            <a:pPr algn="l">
              <a:spcBef>
                <a:spcPct val="50000"/>
              </a:spcBef>
              <a:buClr>
                <a:srgbClr val="FF3300"/>
              </a:buClr>
              <a:buSzPct val="70000"/>
              <a:buFont typeface="Arial Unicode MS" pitchFamily="34" charset="-128"/>
              <a:buChar char="§"/>
            </a:pPr>
            <a:r>
              <a:rPr lang="en-US" sz="1400" dirty="0">
                <a:cs typeface="Arial" charset="0"/>
              </a:rPr>
              <a:t>Primary Health Care for all </a:t>
            </a:r>
            <a:br>
              <a:rPr lang="en-US" sz="1400" dirty="0">
                <a:cs typeface="Arial" charset="0"/>
              </a:rPr>
            </a:br>
            <a:r>
              <a:rPr lang="en-US" sz="1400" dirty="0">
                <a:cs typeface="Arial" charset="0"/>
              </a:rPr>
              <a:t> (Alma Ata to Selective PHC)</a:t>
            </a:r>
          </a:p>
          <a:p>
            <a:pPr algn="l">
              <a:spcBef>
                <a:spcPct val="50000"/>
              </a:spcBef>
              <a:buClr>
                <a:srgbClr val="FF3300"/>
              </a:buClr>
              <a:buSzPct val="70000"/>
              <a:buFont typeface="Arial Unicode MS" pitchFamily="34" charset="-128"/>
              <a:buNone/>
            </a:pPr>
            <a:endParaRPr lang="en-US" sz="1400" dirty="0">
              <a:cs typeface="Arial" charset="0"/>
            </a:endParaRPr>
          </a:p>
        </p:txBody>
      </p:sp>
      <p:sp>
        <p:nvSpPr>
          <p:cNvPr id="628753" name="Text Box 17"/>
          <p:cNvSpPr txBox="1">
            <a:spLocks noChangeAspect="1" noChangeArrowheads="1"/>
          </p:cNvSpPr>
          <p:nvPr/>
        </p:nvSpPr>
        <p:spPr bwMode="auto">
          <a:xfrm>
            <a:off x="5280025" y="4724400"/>
            <a:ext cx="3441700" cy="1900238"/>
          </a:xfrm>
          <a:prstGeom prst="rect">
            <a:avLst/>
          </a:prstGeom>
          <a:noFill/>
          <a:ln w="9525">
            <a:noFill/>
            <a:miter lim="800000"/>
            <a:headEnd/>
            <a:tailEnd/>
          </a:ln>
        </p:spPr>
        <p:txBody>
          <a:bodyPr>
            <a:spAutoFit/>
          </a:bodyPr>
          <a:lstStyle/>
          <a:p>
            <a:pPr algn="l">
              <a:spcBef>
                <a:spcPct val="50000"/>
              </a:spcBef>
              <a:buClr>
                <a:srgbClr val="0000FF"/>
              </a:buClr>
              <a:buSzPct val="70000"/>
              <a:buFont typeface="Arial Unicode MS" pitchFamily="34" charset="-128"/>
              <a:buChar char="§"/>
            </a:pPr>
            <a:r>
              <a:rPr lang="en-US" sz="1400" dirty="0">
                <a:cs typeface="Arial" charset="0"/>
              </a:rPr>
              <a:t>Globalization: trade, markets, ICT</a:t>
            </a:r>
          </a:p>
          <a:p>
            <a:pPr algn="l">
              <a:spcBef>
                <a:spcPct val="50000"/>
              </a:spcBef>
              <a:buClr>
                <a:srgbClr val="0000FF"/>
              </a:buClr>
              <a:buSzPct val="70000"/>
              <a:buFont typeface="Arial Unicode MS" pitchFamily="34" charset="-128"/>
              <a:buChar char="§"/>
            </a:pPr>
            <a:r>
              <a:rPr lang="en-US" sz="1400" dirty="0">
                <a:cs typeface="Arial" charset="0"/>
              </a:rPr>
              <a:t>AIDS and MDGs</a:t>
            </a:r>
          </a:p>
          <a:p>
            <a:pPr algn="l">
              <a:spcBef>
                <a:spcPct val="50000"/>
              </a:spcBef>
              <a:buClr>
                <a:srgbClr val="0000FF"/>
              </a:buClr>
              <a:buSzPct val="70000"/>
              <a:buFont typeface="Arial Unicode MS" pitchFamily="34" charset="-128"/>
              <a:buChar char="§"/>
            </a:pPr>
            <a:r>
              <a:rPr lang="en-US" sz="1400" dirty="0">
                <a:cs typeface="Arial" charset="0"/>
              </a:rPr>
              <a:t>WHO joined by WB, NGOs</a:t>
            </a:r>
          </a:p>
          <a:p>
            <a:pPr algn="l">
              <a:spcBef>
                <a:spcPct val="50000"/>
              </a:spcBef>
              <a:buClr>
                <a:srgbClr val="0000FF"/>
              </a:buClr>
              <a:buSzPct val="70000"/>
              <a:buFont typeface="Arial Unicode MS" pitchFamily="34" charset="-128"/>
              <a:buChar char="§"/>
            </a:pPr>
            <a:r>
              <a:rPr lang="en-US" sz="1400" dirty="0">
                <a:cs typeface="Arial" charset="0"/>
              </a:rPr>
              <a:t>New Philanthropy &amp; Funds</a:t>
            </a:r>
          </a:p>
          <a:p>
            <a:pPr algn="l">
              <a:spcBef>
                <a:spcPct val="50000"/>
              </a:spcBef>
              <a:buClr>
                <a:srgbClr val="0000FF"/>
              </a:buClr>
              <a:buSzPct val="70000"/>
              <a:buFont typeface="Arial Unicode MS" pitchFamily="34" charset="-128"/>
              <a:buChar char="§"/>
            </a:pPr>
            <a:r>
              <a:rPr lang="en-US" sz="1400" dirty="0">
                <a:cs typeface="Arial" charset="0"/>
              </a:rPr>
              <a:t>Public-private partnerships</a:t>
            </a:r>
          </a:p>
          <a:p>
            <a:pPr algn="l">
              <a:spcBef>
                <a:spcPct val="50000"/>
              </a:spcBef>
              <a:buClr>
                <a:srgbClr val="0000FF"/>
              </a:buClr>
              <a:buSzPct val="70000"/>
              <a:buFont typeface="Arial Unicode MS" pitchFamily="34" charset="-128"/>
              <a:buChar char="§"/>
            </a:pPr>
            <a:r>
              <a:rPr lang="en-GB" sz="1400" dirty="0">
                <a:cs typeface="Arial" charset="0"/>
              </a:rPr>
              <a:t>Health Systems neglect</a:t>
            </a:r>
            <a:endParaRPr lang="en-US" sz="1400" dirty="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28751"/>
                                        </p:tgtEl>
                                        <p:attrNameLst>
                                          <p:attrName>style.visibility</p:attrName>
                                        </p:attrNameLst>
                                      </p:cBhvr>
                                      <p:to>
                                        <p:strVal val="visible"/>
                                      </p:to>
                                    </p:set>
                                    <p:anim calcmode="lin" valueType="num">
                                      <p:cBhvr additive="base">
                                        <p:cTn id="7" dur="1000" fill="hold"/>
                                        <p:tgtEl>
                                          <p:spTgt spid="628751"/>
                                        </p:tgtEl>
                                        <p:attrNameLst>
                                          <p:attrName>ppt_x</p:attrName>
                                        </p:attrNameLst>
                                      </p:cBhvr>
                                      <p:tavLst>
                                        <p:tav tm="0">
                                          <p:val>
                                            <p:strVal val="#ppt_x"/>
                                          </p:val>
                                        </p:tav>
                                        <p:tav tm="100000">
                                          <p:val>
                                            <p:strVal val="#ppt_x"/>
                                          </p:val>
                                        </p:tav>
                                      </p:tavLst>
                                    </p:anim>
                                    <p:anim calcmode="lin" valueType="num">
                                      <p:cBhvr additive="base">
                                        <p:cTn id="8" dur="1000" fill="hold"/>
                                        <p:tgtEl>
                                          <p:spTgt spid="6287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28740"/>
                                        </p:tgtEl>
                                        <p:attrNameLst>
                                          <p:attrName>style.visibility</p:attrName>
                                        </p:attrNameLst>
                                      </p:cBhvr>
                                      <p:to>
                                        <p:strVal val="visible"/>
                                      </p:to>
                                    </p:set>
                                    <p:animEffect transition="in" filter="dissolve">
                                      <p:cBhvr>
                                        <p:cTn id="13" dur="1000"/>
                                        <p:tgtEl>
                                          <p:spTgt spid="628740"/>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28747"/>
                                        </p:tgtEl>
                                        <p:attrNameLst>
                                          <p:attrName>style.visibility</p:attrName>
                                        </p:attrNameLst>
                                      </p:cBhvr>
                                      <p:to>
                                        <p:strVal val="visible"/>
                                      </p:to>
                                    </p:set>
                                    <p:anim calcmode="lin" valueType="num">
                                      <p:cBhvr additive="base">
                                        <p:cTn id="17" dur="1000" fill="hold"/>
                                        <p:tgtEl>
                                          <p:spTgt spid="628747"/>
                                        </p:tgtEl>
                                        <p:attrNameLst>
                                          <p:attrName>ppt_x</p:attrName>
                                        </p:attrNameLst>
                                      </p:cBhvr>
                                      <p:tavLst>
                                        <p:tav tm="0">
                                          <p:val>
                                            <p:strVal val="0-#ppt_w/2"/>
                                          </p:val>
                                        </p:tav>
                                        <p:tav tm="100000">
                                          <p:val>
                                            <p:strVal val="#ppt_x"/>
                                          </p:val>
                                        </p:tav>
                                      </p:tavLst>
                                    </p:anim>
                                    <p:anim calcmode="lin" valueType="num">
                                      <p:cBhvr additive="base">
                                        <p:cTn id="18" dur="1000" fill="hold"/>
                                        <p:tgtEl>
                                          <p:spTgt spid="62874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28752"/>
                                        </p:tgtEl>
                                        <p:attrNameLst>
                                          <p:attrName>style.visibility</p:attrName>
                                        </p:attrNameLst>
                                      </p:cBhvr>
                                      <p:to>
                                        <p:strVal val="visible"/>
                                      </p:to>
                                    </p:set>
                                    <p:anim calcmode="lin" valueType="num">
                                      <p:cBhvr additive="base">
                                        <p:cTn id="22" dur="1000" fill="hold"/>
                                        <p:tgtEl>
                                          <p:spTgt spid="628752"/>
                                        </p:tgtEl>
                                        <p:attrNameLst>
                                          <p:attrName>ppt_x</p:attrName>
                                        </p:attrNameLst>
                                      </p:cBhvr>
                                      <p:tavLst>
                                        <p:tav tm="0">
                                          <p:val>
                                            <p:strVal val="#ppt_x"/>
                                          </p:val>
                                        </p:tav>
                                        <p:tav tm="100000">
                                          <p:val>
                                            <p:strVal val="#ppt_x"/>
                                          </p:val>
                                        </p:tav>
                                      </p:tavLst>
                                    </p:anim>
                                    <p:anim calcmode="lin" valueType="num">
                                      <p:cBhvr additive="base">
                                        <p:cTn id="23" dur="1000" fill="hold"/>
                                        <p:tgtEl>
                                          <p:spTgt spid="628752"/>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10" presetClass="exit" presetSubtype="0" fill="hold" grpId="1" nodeType="afterEffect">
                                  <p:stCondLst>
                                    <p:cond delay="0"/>
                                  </p:stCondLst>
                                  <p:childTnLst>
                                    <p:animEffect transition="out" filter="fade">
                                      <p:cBhvr>
                                        <p:cTn id="26" dur="2000"/>
                                        <p:tgtEl>
                                          <p:spTgt spid="628751"/>
                                        </p:tgtEl>
                                      </p:cBhvr>
                                    </p:animEffect>
                                    <p:set>
                                      <p:cBhvr>
                                        <p:cTn id="27" dur="1" fill="hold">
                                          <p:stCondLst>
                                            <p:cond delay="1999"/>
                                          </p:stCondLst>
                                        </p:cTn>
                                        <p:tgtEl>
                                          <p:spTgt spid="6287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8741"/>
                                        </p:tgtEl>
                                        <p:attrNameLst>
                                          <p:attrName>style.visibility</p:attrName>
                                        </p:attrNameLst>
                                      </p:cBhvr>
                                      <p:to>
                                        <p:strVal val="visible"/>
                                      </p:to>
                                    </p:set>
                                    <p:animEffect transition="in" filter="dissolve">
                                      <p:cBhvr>
                                        <p:cTn id="32" dur="500"/>
                                        <p:tgtEl>
                                          <p:spTgt spid="628741"/>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628748"/>
                                        </p:tgtEl>
                                        <p:attrNameLst>
                                          <p:attrName>style.visibility</p:attrName>
                                        </p:attrNameLst>
                                      </p:cBhvr>
                                      <p:to>
                                        <p:strVal val="visible"/>
                                      </p:to>
                                    </p:set>
                                    <p:anim calcmode="lin" valueType="num">
                                      <p:cBhvr additive="base">
                                        <p:cTn id="36" dur="1000" fill="hold"/>
                                        <p:tgtEl>
                                          <p:spTgt spid="628748"/>
                                        </p:tgtEl>
                                        <p:attrNameLst>
                                          <p:attrName>ppt_x</p:attrName>
                                        </p:attrNameLst>
                                      </p:cBhvr>
                                      <p:tavLst>
                                        <p:tav tm="0">
                                          <p:val>
                                            <p:strVal val="0-#ppt_w/2"/>
                                          </p:val>
                                        </p:tav>
                                        <p:tav tm="100000">
                                          <p:val>
                                            <p:strVal val="#ppt_x"/>
                                          </p:val>
                                        </p:tav>
                                      </p:tavLst>
                                    </p:anim>
                                    <p:anim calcmode="lin" valueType="num">
                                      <p:cBhvr additive="base">
                                        <p:cTn id="37" dur="1000" fill="hold"/>
                                        <p:tgtEl>
                                          <p:spTgt spid="628748"/>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628753"/>
                                        </p:tgtEl>
                                        <p:attrNameLst>
                                          <p:attrName>style.visibility</p:attrName>
                                        </p:attrNameLst>
                                      </p:cBhvr>
                                      <p:to>
                                        <p:strVal val="visible"/>
                                      </p:to>
                                    </p:set>
                                    <p:anim calcmode="lin" valueType="num">
                                      <p:cBhvr additive="base">
                                        <p:cTn id="41" dur="1000" fill="hold"/>
                                        <p:tgtEl>
                                          <p:spTgt spid="628753"/>
                                        </p:tgtEl>
                                        <p:attrNameLst>
                                          <p:attrName>ppt_x</p:attrName>
                                        </p:attrNameLst>
                                      </p:cBhvr>
                                      <p:tavLst>
                                        <p:tav tm="0">
                                          <p:val>
                                            <p:strVal val="#ppt_x"/>
                                          </p:val>
                                        </p:tav>
                                        <p:tav tm="100000">
                                          <p:val>
                                            <p:strVal val="#ppt_x"/>
                                          </p:val>
                                        </p:tav>
                                      </p:tavLst>
                                    </p:anim>
                                    <p:anim calcmode="lin" valueType="num">
                                      <p:cBhvr additive="base">
                                        <p:cTn id="42" dur="1000" fill="hold"/>
                                        <p:tgtEl>
                                          <p:spTgt spid="62875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10" presetClass="exit" presetSubtype="0" fill="hold" grpId="1" nodeType="afterEffect">
                                  <p:stCondLst>
                                    <p:cond delay="0"/>
                                  </p:stCondLst>
                                  <p:childTnLst>
                                    <p:animEffect transition="out" filter="fade">
                                      <p:cBhvr>
                                        <p:cTn id="45" dur="2000"/>
                                        <p:tgtEl>
                                          <p:spTgt spid="628752"/>
                                        </p:tgtEl>
                                      </p:cBhvr>
                                    </p:animEffect>
                                    <p:set>
                                      <p:cBhvr>
                                        <p:cTn id="46" dur="1" fill="hold">
                                          <p:stCondLst>
                                            <p:cond delay="1999"/>
                                          </p:stCondLst>
                                        </p:cTn>
                                        <p:tgtEl>
                                          <p:spTgt spid="6287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628749"/>
                                        </p:tgtEl>
                                        <p:attrNameLst>
                                          <p:attrName>style.visibility</p:attrName>
                                        </p:attrNameLst>
                                      </p:cBhvr>
                                      <p:to>
                                        <p:strVal val="visible"/>
                                      </p:to>
                                    </p:set>
                                    <p:animEffect transition="in" filter="wheel(4)">
                                      <p:cBhvr>
                                        <p:cTn id="51" dur="1000"/>
                                        <p:tgtEl>
                                          <p:spTgt spid="628749"/>
                                        </p:tgtEl>
                                      </p:cBhvr>
                                    </p:animEffect>
                                  </p:childTnLst>
                                </p:cTn>
                              </p:par>
                            </p:childTnLst>
                          </p:cTn>
                        </p:par>
                        <p:par>
                          <p:cTn id="52" fill="hold">
                            <p:stCondLst>
                              <p:cond delay="1000"/>
                            </p:stCondLst>
                            <p:childTnLst>
                              <p:par>
                                <p:cTn id="53" presetID="10" presetClass="exit" presetSubtype="0" fill="hold" grpId="1" nodeType="afterEffect">
                                  <p:stCondLst>
                                    <p:cond delay="0"/>
                                  </p:stCondLst>
                                  <p:childTnLst>
                                    <p:animEffect transition="out" filter="fade">
                                      <p:cBhvr>
                                        <p:cTn id="54" dur="2000"/>
                                        <p:tgtEl>
                                          <p:spTgt spid="628753"/>
                                        </p:tgtEl>
                                      </p:cBhvr>
                                    </p:animEffect>
                                    <p:set>
                                      <p:cBhvr>
                                        <p:cTn id="55" dur="1" fill="hold">
                                          <p:stCondLst>
                                            <p:cond delay="1999"/>
                                          </p:stCondLst>
                                        </p:cTn>
                                        <p:tgtEl>
                                          <p:spTgt spid="62875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28743"/>
                                        </p:tgtEl>
                                        <p:attrNameLst>
                                          <p:attrName>style.visibility</p:attrName>
                                        </p:attrNameLst>
                                      </p:cBhvr>
                                      <p:to>
                                        <p:strVal val="visible"/>
                                      </p:to>
                                    </p:set>
                                    <p:animEffect transition="in" filter="dissolve">
                                      <p:cBhvr>
                                        <p:cTn id="60" dur="500"/>
                                        <p:tgtEl>
                                          <p:spTgt spid="628743"/>
                                        </p:tgtEl>
                                      </p:cBhvr>
                                    </p:animEffect>
                                  </p:childTnLst>
                                </p:cTn>
                              </p:par>
                            </p:childTnLst>
                          </p:cTn>
                        </p:par>
                        <p:par>
                          <p:cTn id="61" fill="hold">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628750"/>
                                        </p:tgtEl>
                                        <p:attrNameLst>
                                          <p:attrName>style.visibility</p:attrName>
                                        </p:attrNameLst>
                                      </p:cBhvr>
                                      <p:to>
                                        <p:strVal val="visible"/>
                                      </p:to>
                                    </p:set>
                                    <p:anim calcmode="lin" valueType="num">
                                      <p:cBhvr additive="base">
                                        <p:cTn id="64" dur="1000" fill="hold"/>
                                        <p:tgtEl>
                                          <p:spTgt spid="628750"/>
                                        </p:tgtEl>
                                        <p:attrNameLst>
                                          <p:attrName>ppt_x</p:attrName>
                                        </p:attrNameLst>
                                      </p:cBhvr>
                                      <p:tavLst>
                                        <p:tav tm="0">
                                          <p:val>
                                            <p:strVal val="0-#ppt_w/2"/>
                                          </p:val>
                                        </p:tav>
                                        <p:tav tm="100000">
                                          <p:val>
                                            <p:strVal val="#ppt_x"/>
                                          </p:val>
                                        </p:tav>
                                      </p:tavLst>
                                    </p:anim>
                                    <p:anim calcmode="lin" valueType="num">
                                      <p:cBhvr additive="base">
                                        <p:cTn id="65" dur="1000" fill="hold"/>
                                        <p:tgtEl>
                                          <p:spTgt spid="628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animBg="1"/>
      <p:bldP spid="628741" grpId="0" animBg="1"/>
      <p:bldP spid="628743" grpId="0" animBg="1"/>
      <p:bldP spid="628747" grpId="0" animBg="1"/>
      <p:bldP spid="628748" grpId="0" animBg="1"/>
      <p:bldP spid="628749" grpId="0" animBg="1"/>
      <p:bldP spid="628750" grpId="0" animBg="1"/>
      <p:bldP spid="628751" grpId="0"/>
      <p:bldP spid="628751" grpId="1"/>
      <p:bldP spid="628752" grpId="0"/>
      <p:bldP spid="628752" grpId="1"/>
      <p:bldP spid="628753" grpId="0"/>
      <p:bldP spid="62875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ODA reaching 25 Bn a year – only a sliver of THE</a:t>
            </a:r>
          </a:p>
        </p:txBody>
      </p:sp>
      <p:pic>
        <p:nvPicPr>
          <p:cNvPr id="20483" name="Picture 3" descr="ODA"/>
          <p:cNvPicPr>
            <a:picLocks noGrp="1" noChangeAspect="1" noChangeArrowheads="1"/>
          </p:cNvPicPr>
          <p:nvPr>
            <p:ph idx="1"/>
          </p:nvPr>
        </p:nvPicPr>
        <p:blipFill>
          <a:blip r:embed="rId3" cstate="print"/>
          <a:srcRect/>
          <a:stretch>
            <a:fillRect/>
          </a:stretch>
        </p:blipFill>
        <p:spPr>
          <a:xfrm>
            <a:off x="941388" y="1600200"/>
            <a:ext cx="7716837" cy="4525963"/>
          </a:xfrm>
        </p:spPr>
      </p:pic>
      <p:sp>
        <p:nvSpPr>
          <p:cNvPr id="20484" name="Text Box 4"/>
          <p:cNvSpPr txBox="1">
            <a:spLocks noChangeArrowheads="1"/>
          </p:cNvSpPr>
          <p:nvPr/>
        </p:nvSpPr>
        <p:spPr bwMode="auto">
          <a:xfrm>
            <a:off x="5513388" y="5884863"/>
            <a:ext cx="654050" cy="274637"/>
          </a:xfrm>
          <a:prstGeom prst="rect">
            <a:avLst/>
          </a:prstGeom>
          <a:solidFill>
            <a:schemeClr val="bg1"/>
          </a:solidFill>
          <a:ln w="9525" algn="ctr">
            <a:noFill/>
            <a:miter lim="800000"/>
            <a:headEnd/>
            <a:tailEnd/>
          </a:ln>
        </p:spPr>
        <p:txBody>
          <a:bodyPr>
            <a:spAutoFit/>
          </a:bodyPr>
          <a:lstStyle/>
          <a:p>
            <a:pPr>
              <a:spcBef>
                <a:spcPct val="50000"/>
              </a:spcBef>
            </a:pPr>
            <a:r>
              <a:rPr lang="en-US" sz="1200" b="1" dirty="0"/>
              <a:t>2000</a:t>
            </a:r>
          </a:p>
        </p:txBody>
      </p:sp>
      <p:sp>
        <p:nvSpPr>
          <p:cNvPr id="20485" name="Text Box 5"/>
          <p:cNvSpPr txBox="1">
            <a:spLocks noChangeArrowheads="1"/>
          </p:cNvSpPr>
          <p:nvPr/>
        </p:nvSpPr>
        <p:spPr bwMode="auto">
          <a:xfrm>
            <a:off x="8099425" y="5856288"/>
            <a:ext cx="654050" cy="274637"/>
          </a:xfrm>
          <a:prstGeom prst="rect">
            <a:avLst/>
          </a:prstGeom>
          <a:solidFill>
            <a:schemeClr val="bg1"/>
          </a:solidFill>
          <a:ln w="9525" algn="ctr">
            <a:noFill/>
            <a:miter lim="800000"/>
            <a:headEnd/>
            <a:tailEnd/>
          </a:ln>
        </p:spPr>
        <p:txBody>
          <a:bodyPr>
            <a:spAutoFit/>
          </a:bodyPr>
          <a:lstStyle/>
          <a:p>
            <a:pPr>
              <a:spcBef>
                <a:spcPct val="50000"/>
              </a:spcBef>
            </a:pPr>
            <a:r>
              <a:rPr lang="en-US" sz="1200" b="1" dirty="0"/>
              <a:t>2008</a:t>
            </a:r>
          </a:p>
        </p:txBody>
      </p:sp>
      <p:sp>
        <p:nvSpPr>
          <p:cNvPr id="20486" name="Text Box 6"/>
          <p:cNvSpPr txBox="1">
            <a:spLocks noChangeArrowheads="1"/>
          </p:cNvSpPr>
          <p:nvPr/>
        </p:nvSpPr>
        <p:spPr bwMode="auto">
          <a:xfrm>
            <a:off x="1127125" y="5856288"/>
            <a:ext cx="654050" cy="274637"/>
          </a:xfrm>
          <a:prstGeom prst="rect">
            <a:avLst/>
          </a:prstGeom>
          <a:solidFill>
            <a:schemeClr val="bg1"/>
          </a:solidFill>
          <a:ln w="9525" algn="ctr">
            <a:noFill/>
            <a:miter lim="800000"/>
            <a:headEnd/>
            <a:tailEnd/>
          </a:ln>
        </p:spPr>
        <p:txBody>
          <a:bodyPr>
            <a:spAutoFit/>
          </a:bodyPr>
          <a:lstStyle/>
          <a:p>
            <a:pPr>
              <a:spcBef>
                <a:spcPct val="50000"/>
              </a:spcBef>
            </a:pPr>
            <a:r>
              <a:rPr lang="en-US" sz="1200" b="1" dirty="0"/>
              <a:t>1990</a:t>
            </a:r>
          </a:p>
        </p:txBody>
      </p:sp>
      <p:graphicFrame>
        <p:nvGraphicFramePr>
          <p:cNvPr id="10" name="Chart 9"/>
          <p:cNvGraphicFramePr/>
          <p:nvPr/>
        </p:nvGraphicFramePr>
        <p:xfrm>
          <a:off x="1233714" y="1190172"/>
          <a:ext cx="4788807"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6"/>
          <p:cNvSpPr>
            <a:spLocks noChangeArrowheads="1"/>
          </p:cNvSpPr>
          <p:nvPr/>
        </p:nvSpPr>
        <p:spPr bwMode="auto">
          <a:xfrm>
            <a:off x="3600450" y="6488113"/>
            <a:ext cx="2625725" cy="307975"/>
          </a:xfrm>
          <a:prstGeom prst="rect">
            <a:avLst/>
          </a:prstGeom>
          <a:noFill/>
          <a:ln w="9525">
            <a:noFill/>
            <a:miter lim="800000"/>
            <a:headEnd/>
            <a:tailEnd/>
          </a:ln>
        </p:spPr>
        <p:txBody>
          <a:bodyPr wrap="none">
            <a:spAutoFit/>
          </a:bodyPr>
          <a:lstStyle/>
          <a:p>
            <a:r>
              <a:rPr lang="en-US" sz="1400" dirty="0"/>
              <a:t>Source: The World Bank,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cstate="print"/>
          <a:srcRect/>
          <a:stretch>
            <a:fillRect/>
          </a:stretch>
        </p:blipFill>
        <p:spPr bwMode="auto">
          <a:xfrm>
            <a:off x="1950244" y="1443038"/>
            <a:ext cx="5307330" cy="4914900"/>
          </a:xfrm>
          <a:prstGeom prst="rect">
            <a:avLst/>
          </a:prstGeom>
          <a:noFill/>
          <a:ln w="9525">
            <a:noFill/>
            <a:miter lim="800000"/>
            <a:headEnd/>
            <a:tailEnd/>
          </a:ln>
        </p:spPr>
      </p:pic>
      <p:sp>
        <p:nvSpPr>
          <p:cNvPr id="6" name="Rectangle 2"/>
          <p:cNvSpPr>
            <a:spLocks noGrp="1" noChangeArrowheads="1"/>
          </p:cNvSpPr>
          <p:nvPr>
            <p:ph type="title"/>
          </p:nvPr>
        </p:nvSpPr>
        <p:spPr>
          <a:xfrm>
            <a:off x="300037" y="730022"/>
            <a:ext cx="9121140" cy="793750"/>
          </a:xfrm>
        </p:spPr>
        <p:txBody>
          <a:bodyPr/>
          <a:lstStyle/>
          <a:p>
            <a:r>
              <a:rPr lang="en-US" dirty="0" smtClean="0">
                <a:solidFill>
                  <a:schemeClr val="accent2"/>
                </a:solidFill>
              </a:rPr>
              <a:t>Revisiting a well-accepted observation </a:t>
            </a:r>
            <a:br>
              <a:rPr lang="en-US" dirty="0" smtClean="0">
                <a:solidFill>
                  <a:schemeClr val="accent2"/>
                </a:solidFill>
              </a:rPr>
            </a:br>
            <a:r>
              <a:rPr lang="en-US" sz="1800" dirty="0" smtClean="0">
                <a:solidFill>
                  <a:schemeClr val="accent2"/>
                </a:solidFill>
              </a:rPr>
              <a:t/>
            </a:r>
            <a:br>
              <a:rPr lang="en-US" sz="1800" dirty="0" smtClean="0">
                <a:solidFill>
                  <a:schemeClr val="accent2"/>
                </a:solidFill>
              </a:rPr>
            </a:br>
            <a:r>
              <a:rPr lang="en-US" sz="1800" dirty="0" smtClean="0">
                <a:solidFill>
                  <a:schemeClr val="accent2"/>
                </a:solidFill>
              </a:rPr>
              <a:t>Strong Relationship between Total Health Expenditures per capita and GDP per capita</a:t>
            </a:r>
          </a:p>
        </p:txBody>
      </p:sp>
      <p:grpSp>
        <p:nvGrpSpPr>
          <p:cNvPr id="2" name="Group 3"/>
          <p:cNvGrpSpPr>
            <a:grpSpLocks/>
          </p:cNvGrpSpPr>
          <p:nvPr/>
        </p:nvGrpSpPr>
        <p:grpSpPr bwMode="auto">
          <a:xfrm>
            <a:off x="8561070" y="61913"/>
            <a:ext cx="790099" cy="674508"/>
            <a:chOff x="8072462" y="87052"/>
            <a:chExt cx="752480" cy="673488"/>
          </a:xfrm>
        </p:grpSpPr>
        <p:grpSp>
          <p:nvGrpSpPr>
            <p:cNvPr id="3" name="Group 32"/>
            <p:cNvGrpSpPr>
              <a:grpSpLocks/>
            </p:cNvGrpSpPr>
            <p:nvPr/>
          </p:nvGrpSpPr>
          <p:grpSpPr bwMode="auto">
            <a:xfrm>
              <a:off x="8072462" y="285189"/>
              <a:ext cx="752480" cy="475351"/>
              <a:chOff x="2357422" y="569802"/>
              <a:chExt cx="1357322" cy="1479632"/>
            </a:xfrm>
          </p:grpSpPr>
          <p:sp>
            <p:nvSpPr>
              <p:cNvPr id="8" name="Chord 7"/>
              <p:cNvSpPr/>
              <p:nvPr/>
            </p:nvSpPr>
            <p:spPr bwMode="auto">
              <a:xfrm>
                <a:off x="2357422" y="569802"/>
                <a:ext cx="1357322" cy="1479632"/>
              </a:xfrm>
              <a:prstGeom prst="chord">
                <a:avLst>
                  <a:gd name="adj1" fmla="val 21545546"/>
                  <a:gd name="adj2" fmla="val 10852524"/>
                </a:avLst>
              </a:prstGeom>
              <a:solidFill>
                <a:schemeClr val="bg1"/>
              </a:solidFill>
              <a:ln w="12700">
                <a:solidFill>
                  <a:srgbClr val="2C4784"/>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p>
                <a:pPr eaLnBrk="0" hangingPunct="0">
                  <a:spcBef>
                    <a:spcPct val="50000"/>
                  </a:spcBef>
                </a:pPr>
                <a:endParaRPr lang="en-US" dirty="0">
                  <a:solidFill>
                    <a:schemeClr val="tx1"/>
                  </a:solidFill>
                </a:endParaRPr>
              </a:p>
            </p:txBody>
          </p:sp>
          <p:cxnSp>
            <p:nvCxnSpPr>
              <p:cNvPr id="9" name="Straight Connector 8"/>
              <p:cNvCxnSpPr>
                <a:stCxn id="8" idx="2"/>
              </p:cNvCxnSpPr>
              <p:nvPr/>
            </p:nvCxnSpPr>
            <p:spPr bwMode="auto">
              <a:xfrm rot="16200000" flipV="1">
                <a:off x="2802791" y="1057232"/>
                <a:ext cx="217452" cy="249120"/>
              </a:xfrm>
              <a:prstGeom prst="line">
                <a:avLst/>
              </a:prstGeom>
              <a:ln>
                <a:solidFill>
                  <a:srgbClr val="2C4784"/>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p:cNvCxnSpPr>
                <a:stCxn id="8" idx="2"/>
              </p:cNvCxnSpPr>
              <p:nvPr/>
            </p:nvCxnSpPr>
            <p:spPr bwMode="auto">
              <a:xfrm rot="5400000" flipH="1" flipV="1">
                <a:off x="3070532" y="1038613"/>
                <a:ext cx="217452" cy="286364"/>
              </a:xfrm>
              <a:prstGeom prst="line">
                <a:avLst/>
              </a:prstGeom>
              <a:ln>
                <a:solidFill>
                  <a:srgbClr val="2C4784"/>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bwMode="auto">
              <a:xfrm rot="16200000" flipH="1" flipV="1">
                <a:off x="2685258" y="642503"/>
                <a:ext cx="177623" cy="535484"/>
              </a:xfrm>
              <a:prstGeom prst="line">
                <a:avLst/>
              </a:prstGeom>
              <a:ln>
                <a:solidFill>
                  <a:srgbClr val="2C4784"/>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bwMode="auto">
              <a:xfrm rot="16200000" flipH="1">
                <a:off x="3198229" y="640035"/>
                <a:ext cx="182558" cy="535484"/>
              </a:xfrm>
              <a:prstGeom prst="line">
                <a:avLst/>
              </a:prstGeom>
              <a:ln>
                <a:solidFill>
                  <a:srgbClr val="2C4784"/>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bwMode="auto">
              <a:xfrm rot="5400000">
                <a:off x="2894430" y="953221"/>
                <a:ext cx="286170" cy="2863"/>
              </a:xfrm>
              <a:prstGeom prst="line">
                <a:avLst/>
              </a:prstGeom>
              <a:ln>
                <a:solidFill>
                  <a:srgbClr val="2C4784"/>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7" name="TextBox 6"/>
            <p:cNvSpPr txBox="1"/>
            <p:nvPr/>
          </p:nvSpPr>
          <p:spPr>
            <a:xfrm>
              <a:off x="8096275" y="87052"/>
              <a:ext cx="714380" cy="339211"/>
            </a:xfrm>
            <a:prstGeom prst="rect">
              <a:avLst/>
            </a:prstGeom>
            <a:noFill/>
          </p:spPr>
          <p:txBody>
            <a:bodyPr>
              <a:spAutoFit/>
            </a:bodyPr>
            <a:lstStyle/>
            <a:p>
              <a:pPr algn="ctr" eaLnBrk="0" hangingPunct="0">
                <a:spcBef>
                  <a:spcPct val="50000"/>
                </a:spcBef>
                <a:defRPr/>
              </a:pPr>
              <a:r>
                <a:rPr lang="en-US" sz="1600" dirty="0">
                  <a:solidFill>
                    <a:schemeClr val="bg1"/>
                  </a:solidFill>
                  <a:effectLst>
                    <a:outerShdw blurRad="38100" dist="38100" dir="2700000" algn="tl">
                      <a:srgbClr val="000000">
                        <a:alpha val="43137"/>
                      </a:srgbClr>
                    </a:outerShdw>
                  </a:effectLst>
                  <a:cs typeface="+mn-cs"/>
                </a:rPr>
                <a:t>AIID</a:t>
              </a:r>
            </a:p>
          </p:txBody>
        </p:sp>
      </p:grpSp>
      <p:sp>
        <p:nvSpPr>
          <p:cNvPr id="14" name="Text Box 11"/>
          <p:cNvSpPr txBox="1">
            <a:spLocks noChangeArrowheads="1"/>
          </p:cNvSpPr>
          <p:nvPr/>
        </p:nvSpPr>
        <p:spPr bwMode="auto">
          <a:xfrm>
            <a:off x="4567238" y="6394450"/>
            <a:ext cx="4646612" cy="336550"/>
          </a:xfrm>
          <a:prstGeom prst="rect">
            <a:avLst/>
          </a:prstGeom>
          <a:noFill/>
          <a:ln w="9525" algn="ctr">
            <a:noFill/>
            <a:miter lim="800000"/>
            <a:headEnd/>
            <a:tailEnd/>
          </a:ln>
        </p:spPr>
        <p:txBody>
          <a:bodyPr>
            <a:spAutoFit/>
          </a:bodyPr>
          <a:lstStyle/>
          <a:p>
            <a:pPr algn="ctr">
              <a:spcBef>
                <a:spcPct val="50000"/>
              </a:spcBef>
            </a:pPr>
            <a:r>
              <a:rPr lang="en-US" i="1" dirty="0">
                <a:solidFill>
                  <a:schemeClr val="accent2"/>
                </a:solidFill>
              </a:rPr>
              <a:t>Source:</a:t>
            </a:r>
            <a:r>
              <a:rPr lang="en-US" dirty="0">
                <a:solidFill>
                  <a:schemeClr val="accent2"/>
                </a:solidFill>
              </a:rPr>
              <a:t>  Jacques van der Gaag; WHO/IMF </a:t>
            </a:r>
            <a:r>
              <a:rPr lang="en-US" dirty="0" smtClean="0">
                <a:solidFill>
                  <a:schemeClr val="accent2"/>
                </a:solidFill>
              </a:rPr>
              <a:t>2004</a:t>
            </a:r>
            <a:endParaRPr lang="en-US" dirty="0">
              <a:solidFill>
                <a:schemeClr val="accent2"/>
              </a:solidFill>
            </a:endParaRPr>
          </a:p>
        </p:txBody>
      </p:sp>
      <p:sp>
        <p:nvSpPr>
          <p:cNvPr id="15" name="Text Box 78"/>
          <p:cNvSpPr txBox="1">
            <a:spLocks noChangeArrowheads="1"/>
          </p:cNvSpPr>
          <p:nvPr/>
        </p:nvSpPr>
        <p:spPr bwMode="auto">
          <a:xfrm>
            <a:off x="5298168" y="4339091"/>
            <a:ext cx="985838" cy="336550"/>
          </a:xfrm>
          <a:prstGeom prst="rect">
            <a:avLst/>
          </a:prstGeom>
          <a:noFill/>
          <a:ln w="9525" algn="ctr">
            <a:noFill/>
            <a:miter lim="800000"/>
            <a:headEnd/>
            <a:tailEnd/>
          </a:ln>
        </p:spPr>
        <p:txBody>
          <a:bodyPr>
            <a:spAutoFit/>
          </a:bodyPr>
          <a:lstStyle/>
          <a:p>
            <a:pPr>
              <a:spcBef>
                <a:spcPct val="50000"/>
              </a:spcBef>
            </a:pPr>
            <a:r>
              <a:rPr lang="en-US" b="1" dirty="0"/>
              <a:t>N = 178</a:t>
            </a:r>
          </a:p>
        </p:txBody>
      </p:sp>
      <p:sp>
        <p:nvSpPr>
          <p:cNvPr id="16" name="Text Box 9"/>
          <p:cNvSpPr txBox="1">
            <a:spLocks noChangeArrowheads="1"/>
          </p:cNvSpPr>
          <p:nvPr/>
        </p:nvSpPr>
        <p:spPr bwMode="auto">
          <a:xfrm>
            <a:off x="3526745" y="2396899"/>
            <a:ext cx="1236662" cy="458787"/>
          </a:xfrm>
          <a:prstGeom prst="rect">
            <a:avLst/>
          </a:prstGeom>
          <a:noFill/>
          <a:ln w="9525" algn="ctr">
            <a:noFill/>
            <a:miter lim="800000"/>
            <a:headEnd type="none" w="lg" len="lg"/>
            <a:tailEnd type="none" w="lg" len="lg"/>
          </a:ln>
        </p:spPr>
        <p:txBody>
          <a:bodyPr tIns="91440" bIns="91440">
            <a:spAutoFit/>
          </a:bodyPr>
          <a:lstStyle/>
          <a:p>
            <a:pPr algn="ctr">
              <a:spcBef>
                <a:spcPct val="50000"/>
              </a:spcBef>
            </a:pPr>
            <a:r>
              <a:rPr lang="en-US" sz="1800" b="1" dirty="0">
                <a:solidFill>
                  <a:srgbClr val="FF0000"/>
                </a:solidFill>
                <a:cs typeface="Arial" charset="0"/>
              </a:rPr>
              <a:t>R</a:t>
            </a:r>
            <a:r>
              <a:rPr lang="en-US" sz="1800" b="1" baseline="30000" dirty="0">
                <a:solidFill>
                  <a:srgbClr val="FF0000"/>
                </a:solidFill>
                <a:ea typeface="Arial Unicode MS" pitchFamily="34" charset="-128"/>
                <a:cs typeface="Arial Unicode MS" pitchFamily="34" charset="-128"/>
              </a:rPr>
              <a:t>2</a:t>
            </a:r>
            <a:r>
              <a:rPr lang="en-US" sz="1800" b="1" dirty="0">
                <a:solidFill>
                  <a:srgbClr val="FF0000"/>
                </a:solidFill>
                <a:cs typeface="Arial" charset="0"/>
              </a:rPr>
              <a:t> = 0.94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66509" y="1600200"/>
            <a:ext cx="8642350" cy="4525963"/>
          </a:xfrm>
        </p:spPr>
        <p:txBody>
          <a:bodyPr/>
          <a:lstStyle/>
          <a:p>
            <a:endParaRPr lang="en-US" dirty="0"/>
          </a:p>
        </p:txBody>
      </p:sp>
      <p:pic>
        <p:nvPicPr>
          <p:cNvPr id="395268" name="Picture 4" descr="Photo"/>
          <p:cNvPicPr>
            <a:picLocks noChangeAspect="1" noChangeArrowheads="1"/>
          </p:cNvPicPr>
          <p:nvPr/>
        </p:nvPicPr>
        <p:blipFill>
          <a:blip r:embed="rId4" cstate="print"/>
          <a:srcRect/>
          <a:stretch>
            <a:fillRect/>
          </a:stretch>
        </p:blipFill>
        <p:spPr bwMode="auto">
          <a:xfrm>
            <a:off x="542470" y="632733"/>
            <a:ext cx="8688614" cy="5908258"/>
          </a:xfrm>
          <a:prstGeom prst="rect">
            <a:avLst/>
          </a:prstGeom>
          <a:noFill/>
        </p:spPr>
      </p:pic>
      <p:graphicFrame>
        <p:nvGraphicFramePr>
          <p:cNvPr id="8" name="Object 8"/>
          <p:cNvGraphicFramePr>
            <a:graphicFrameLocks noGrp="1" noChangeAspect="1"/>
          </p:cNvGraphicFramePr>
          <p:nvPr/>
        </p:nvGraphicFramePr>
        <p:xfrm>
          <a:off x="87085" y="838200"/>
          <a:ext cx="5065486" cy="3138488"/>
        </p:xfrm>
        <a:graphic>
          <a:graphicData uri="http://schemas.openxmlformats.org/presentationml/2006/ole">
            <p:oleObj spid="_x0000_s232450" name="Chart" r:id="rId5" imgW="4581449" imgH="2657551" progId="Excel.Sheet.8">
              <p:embed/>
            </p:oleObj>
          </a:graphicData>
        </a:graphic>
      </p:graphicFrame>
      <p:sp>
        <p:nvSpPr>
          <p:cNvPr id="9" name="Text Box 9"/>
          <p:cNvSpPr txBox="1">
            <a:spLocks noChangeArrowheads="1"/>
          </p:cNvSpPr>
          <p:nvPr/>
        </p:nvSpPr>
        <p:spPr bwMode="auto">
          <a:xfrm>
            <a:off x="1526947" y="1295400"/>
            <a:ext cx="1600200" cy="396875"/>
          </a:xfrm>
          <a:prstGeom prst="rect">
            <a:avLst/>
          </a:prstGeom>
          <a:solidFill>
            <a:srgbClr val="FFFFCC"/>
          </a:solidFill>
          <a:ln w="9525">
            <a:noFill/>
            <a:miter lim="800000"/>
            <a:headEnd/>
            <a:tailEnd/>
          </a:ln>
        </p:spPr>
        <p:txBody>
          <a:bodyPr>
            <a:spAutoFit/>
          </a:bodyPr>
          <a:lstStyle/>
          <a:p>
            <a:pPr algn="l">
              <a:spcBef>
                <a:spcPct val="50000"/>
              </a:spcBef>
            </a:pPr>
            <a:r>
              <a:rPr lang="en-US" sz="2000" b="1" dirty="0">
                <a:solidFill>
                  <a:schemeClr val="accent2"/>
                </a:solidFill>
              </a:rPr>
              <a:t>US  THE</a:t>
            </a:r>
          </a:p>
        </p:txBody>
      </p:sp>
      <p:pic>
        <p:nvPicPr>
          <p:cNvPr id="10" name="Picture 10"/>
          <p:cNvPicPr>
            <a:picLocks noChangeAspect="1" noChangeArrowheads="1"/>
          </p:cNvPicPr>
          <p:nvPr/>
        </p:nvPicPr>
        <p:blipFill>
          <a:blip r:embed="rId6" cstate="print"/>
          <a:srcRect/>
          <a:stretch>
            <a:fillRect/>
          </a:stretch>
        </p:blipFill>
        <p:spPr bwMode="auto">
          <a:xfrm>
            <a:off x="507998" y="3914097"/>
            <a:ext cx="4615543" cy="2544762"/>
          </a:xfrm>
          <a:prstGeom prst="rect">
            <a:avLst/>
          </a:prstGeom>
          <a:noFill/>
          <a:ln w="9525">
            <a:noFill/>
            <a:miter lim="800000"/>
            <a:headEnd/>
            <a:tailEnd/>
          </a:ln>
        </p:spPr>
      </p:pic>
      <p:sp>
        <p:nvSpPr>
          <p:cNvPr id="11" name="Text Box 11"/>
          <p:cNvSpPr txBox="1">
            <a:spLocks noChangeArrowheads="1"/>
          </p:cNvSpPr>
          <p:nvPr/>
        </p:nvSpPr>
        <p:spPr bwMode="auto">
          <a:xfrm>
            <a:off x="1366609" y="4419600"/>
            <a:ext cx="18415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dirty="0">
                <a:solidFill>
                  <a:schemeClr val="accent2"/>
                </a:solidFill>
              </a:rPr>
              <a:t>China’s THE</a:t>
            </a:r>
          </a:p>
        </p:txBody>
      </p:sp>
      <p:sp>
        <p:nvSpPr>
          <p:cNvPr id="12" name="Text Box 12"/>
          <p:cNvSpPr txBox="1">
            <a:spLocks noChangeArrowheads="1"/>
          </p:cNvSpPr>
          <p:nvPr/>
        </p:nvSpPr>
        <p:spPr bwMode="auto">
          <a:xfrm>
            <a:off x="1366609" y="4724400"/>
            <a:ext cx="1600200" cy="366713"/>
          </a:xfrm>
          <a:prstGeom prst="rect">
            <a:avLst/>
          </a:prstGeom>
          <a:solidFill>
            <a:schemeClr val="bg1"/>
          </a:solidFill>
          <a:ln w="9525">
            <a:noFill/>
            <a:miter lim="800000"/>
            <a:headEnd/>
            <a:tailEnd/>
          </a:ln>
        </p:spPr>
        <p:txBody>
          <a:bodyPr>
            <a:spAutoFit/>
          </a:bodyPr>
          <a:lstStyle/>
          <a:p>
            <a:pPr algn="l">
              <a:spcBef>
                <a:spcPct val="50000"/>
              </a:spcBef>
            </a:pPr>
            <a:r>
              <a:rPr lang="en-US" sz="1800" b="1" dirty="0" smtClean="0">
                <a:solidFill>
                  <a:schemeClr val="accent2"/>
                </a:solidFill>
              </a:rPr>
              <a:t>Takes </a:t>
            </a:r>
            <a:r>
              <a:rPr lang="en-US" sz="1800" b="1" dirty="0">
                <a:solidFill>
                  <a:schemeClr val="accent2"/>
                </a:solidFill>
              </a:rPr>
              <a:t>off</a:t>
            </a:r>
          </a:p>
        </p:txBody>
      </p:sp>
      <p:grpSp>
        <p:nvGrpSpPr>
          <p:cNvPr id="13" name="Group 12"/>
          <p:cNvGrpSpPr/>
          <p:nvPr/>
        </p:nvGrpSpPr>
        <p:grpSpPr>
          <a:xfrm>
            <a:off x="4963885" y="899832"/>
            <a:ext cx="4296228" cy="3352854"/>
            <a:chOff x="754744" y="957889"/>
            <a:chExt cx="7837714" cy="5666134"/>
          </a:xfrm>
        </p:grpSpPr>
        <p:pic>
          <p:nvPicPr>
            <p:cNvPr id="14" name="Picture 2"/>
            <p:cNvPicPr>
              <a:picLocks noChangeAspect="1" noChangeArrowheads="1"/>
            </p:cNvPicPr>
            <p:nvPr/>
          </p:nvPicPr>
          <p:blipFill>
            <a:blip r:embed="rId7" cstate="print"/>
            <a:srcRect/>
            <a:stretch>
              <a:fillRect/>
            </a:stretch>
          </p:blipFill>
          <p:spPr bwMode="auto">
            <a:xfrm>
              <a:off x="754744" y="957889"/>
              <a:ext cx="7837714" cy="5572306"/>
            </a:xfrm>
            <a:prstGeom prst="rect">
              <a:avLst/>
            </a:prstGeom>
            <a:noFill/>
            <a:ln w="9525">
              <a:noFill/>
              <a:miter lim="800000"/>
              <a:headEnd/>
              <a:tailEnd/>
            </a:ln>
            <a:effectLst/>
          </p:spPr>
        </p:pic>
        <p:sp>
          <p:nvSpPr>
            <p:cNvPr id="15" name="Cloud 14"/>
            <p:cNvSpPr/>
            <p:nvPr/>
          </p:nvSpPr>
          <p:spPr bwMode="auto">
            <a:xfrm>
              <a:off x="2510971" y="2075544"/>
              <a:ext cx="3091543" cy="1132114"/>
            </a:xfrm>
            <a:prstGeom prst="cloud">
              <a:avLst/>
            </a:prstGeom>
            <a:solidFill>
              <a:schemeClr val="accent1"/>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Canada too  !</a:t>
              </a:r>
            </a:p>
          </p:txBody>
        </p:sp>
        <p:sp>
          <p:nvSpPr>
            <p:cNvPr id="16" name="Rectangle 15"/>
            <p:cNvSpPr/>
            <p:nvPr/>
          </p:nvSpPr>
          <p:spPr>
            <a:xfrm>
              <a:off x="7202914" y="6316246"/>
              <a:ext cx="1040670" cy="307777"/>
            </a:xfrm>
            <a:prstGeom prst="rect">
              <a:avLst/>
            </a:prstGeom>
          </p:spPr>
          <p:txBody>
            <a:bodyPr wrap="none">
              <a:spAutoFit/>
            </a:bodyPr>
            <a:lstStyle/>
            <a:p>
              <a:r>
                <a:rPr lang="en-US" sz="1400" dirty="0" smtClean="0"/>
                <a:t>CIHI, 2010</a:t>
              </a:r>
              <a:endParaRPr lang="en-US" sz="1400" dirty="0"/>
            </a:p>
          </p:txBody>
        </p:sp>
      </p:grpSp>
      <p:graphicFrame>
        <p:nvGraphicFramePr>
          <p:cNvPr id="232451" name="Object 3"/>
          <p:cNvGraphicFramePr>
            <a:graphicFrameLocks noChangeAspect="1"/>
          </p:cNvGraphicFramePr>
          <p:nvPr/>
        </p:nvGraphicFramePr>
        <p:xfrm>
          <a:off x="5090884" y="4035425"/>
          <a:ext cx="4056063" cy="2543175"/>
        </p:xfrm>
        <a:graphic>
          <a:graphicData uri="http://schemas.openxmlformats.org/presentationml/2006/ole">
            <p:oleObj spid="_x0000_s232451" name="Worksheet" r:id="rId8" imgW="4448192" imgH="2790757" progId="Excel.Sheet.8">
              <p:embed/>
            </p:oleObj>
          </a:graphicData>
        </a:graphic>
      </p:graphicFrame>
      <p:sp>
        <p:nvSpPr>
          <p:cNvPr id="17" name="TextBox 16"/>
          <p:cNvSpPr txBox="1"/>
          <p:nvPr/>
        </p:nvSpPr>
        <p:spPr>
          <a:xfrm>
            <a:off x="5907313" y="4441371"/>
            <a:ext cx="1611085" cy="646331"/>
          </a:xfrm>
          <a:prstGeom prst="rect">
            <a:avLst/>
          </a:prstGeom>
          <a:solidFill>
            <a:srgbClr val="CCFFFF"/>
          </a:solidFill>
        </p:spPr>
        <p:txBody>
          <a:bodyPr wrap="square" rtlCol="0">
            <a:spAutoFit/>
          </a:bodyPr>
          <a:lstStyle/>
          <a:p>
            <a:r>
              <a:rPr lang="en-US" sz="1800" b="1" dirty="0" smtClean="0"/>
              <a:t>… and Botswana</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2451"/>
                                        </p:tgtEl>
                                        <p:attrNameLst>
                                          <p:attrName>style.visibility</p:attrName>
                                        </p:attrNameLst>
                                      </p:cBhvr>
                                      <p:to>
                                        <p:strVal val="visible"/>
                                      </p:to>
                                    </p:set>
                                    <p:animEffect transition="in" filter="dissolve">
                                      <p:cBhvr>
                                        <p:cTn id="31" dur="500"/>
                                        <p:tgtEl>
                                          <p:spTgt spid="23245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p:bldP spid="9" grpId="0" animBg="1"/>
      <p:bldP spid="11" grpId="0" animBg="1"/>
      <p:bldP spid="1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38628" y="1190172"/>
          <a:ext cx="8454571" cy="524691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11"/>
          <p:cNvSpPr txBox="1">
            <a:spLocks noChangeArrowheads="1"/>
          </p:cNvSpPr>
          <p:nvPr/>
        </p:nvSpPr>
        <p:spPr bwMode="auto">
          <a:xfrm>
            <a:off x="4567238" y="6394450"/>
            <a:ext cx="4646612" cy="307777"/>
          </a:xfrm>
          <a:prstGeom prst="rect">
            <a:avLst/>
          </a:prstGeom>
          <a:noFill/>
          <a:ln w="9525" algn="ctr">
            <a:noFill/>
            <a:miter lim="800000"/>
            <a:headEnd/>
            <a:tailEnd/>
          </a:ln>
        </p:spPr>
        <p:txBody>
          <a:bodyPr>
            <a:spAutoFit/>
          </a:bodyPr>
          <a:lstStyle/>
          <a:p>
            <a:pPr algn="r">
              <a:spcBef>
                <a:spcPct val="50000"/>
              </a:spcBef>
            </a:pPr>
            <a:r>
              <a:rPr lang="en-US" sz="1400" i="1" dirty="0">
                <a:solidFill>
                  <a:schemeClr val="accent2"/>
                </a:solidFill>
              </a:rPr>
              <a:t>Source</a:t>
            </a:r>
            <a:r>
              <a:rPr lang="en-US" sz="1400" i="1" dirty="0" smtClean="0">
                <a:solidFill>
                  <a:schemeClr val="accent2"/>
                </a:solidFill>
              </a:rPr>
              <a:t>:</a:t>
            </a:r>
            <a:r>
              <a:rPr lang="en-US" sz="1400" dirty="0" smtClean="0">
                <a:solidFill>
                  <a:schemeClr val="accent2"/>
                </a:solidFill>
              </a:rPr>
              <a:t> </a:t>
            </a:r>
            <a:r>
              <a:rPr lang="en-US" sz="1400" dirty="0">
                <a:solidFill>
                  <a:schemeClr val="accent2"/>
                </a:solidFill>
              </a:rPr>
              <a:t>WHO/IMF </a:t>
            </a:r>
            <a:r>
              <a:rPr lang="en-US" sz="1400" dirty="0" smtClean="0">
                <a:solidFill>
                  <a:schemeClr val="accent2"/>
                </a:solidFill>
              </a:rPr>
              <a:t>1995-2006</a:t>
            </a:r>
            <a:endParaRPr lang="en-US" sz="14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health care as percentage of GDP (%)*</a:t>
            </a:r>
            <a:endParaRPr lang="en-US" dirty="0"/>
          </a:p>
        </p:txBody>
      </p:sp>
      <p:sp>
        <p:nvSpPr>
          <p:cNvPr id="3" name="Content Placeholder 2"/>
          <p:cNvSpPr>
            <a:spLocks noGrp="1"/>
          </p:cNvSpPr>
          <p:nvPr>
            <p:ph idx="1"/>
          </p:nvPr>
        </p:nvSpPr>
        <p:spPr>
          <a:xfrm>
            <a:off x="4528457" y="1465942"/>
            <a:ext cx="3359604" cy="3455535"/>
          </a:xfrm>
        </p:spPr>
        <p:txBody>
          <a:bodyPr/>
          <a:lstStyle/>
          <a:p>
            <a:endParaRPr lang="en-US" sz="2000" dirty="0"/>
          </a:p>
        </p:txBody>
      </p:sp>
      <p:pic>
        <p:nvPicPr>
          <p:cNvPr id="505858" name="Picture 2"/>
          <p:cNvPicPr>
            <a:picLocks noChangeAspect="1" noChangeArrowheads="1"/>
          </p:cNvPicPr>
          <p:nvPr/>
        </p:nvPicPr>
        <p:blipFill>
          <a:blip r:embed="rId6" cstate="print"/>
          <a:srcRect/>
          <a:stretch>
            <a:fillRect/>
          </a:stretch>
        </p:blipFill>
        <p:spPr bwMode="auto">
          <a:xfrm>
            <a:off x="485872" y="1147825"/>
            <a:ext cx="5566585" cy="5383601"/>
          </a:xfrm>
          <a:prstGeom prst="rect">
            <a:avLst/>
          </a:prstGeom>
          <a:noFill/>
          <a:ln w="9525">
            <a:noFill/>
            <a:miter lim="800000"/>
            <a:headEnd/>
            <a:tailEnd/>
          </a:ln>
        </p:spPr>
      </p:pic>
      <p:sp>
        <p:nvSpPr>
          <p:cNvPr id="5" name="Rectangle 4"/>
          <p:cNvSpPr/>
          <p:nvPr/>
        </p:nvSpPr>
        <p:spPr>
          <a:xfrm>
            <a:off x="7226929" y="6220636"/>
            <a:ext cx="1617751" cy="276999"/>
          </a:xfrm>
          <a:prstGeom prst="rect">
            <a:avLst/>
          </a:prstGeom>
        </p:spPr>
        <p:txBody>
          <a:bodyPr wrap="none">
            <a:spAutoFit/>
          </a:bodyPr>
          <a:lstStyle/>
          <a:p>
            <a:r>
              <a:rPr lang="en-US" sz="1200" dirty="0" smtClean="0"/>
              <a:t>McKinsey &amp; Co 2009</a:t>
            </a:r>
            <a:endParaRPr lang="en-US" sz="1200" dirty="0"/>
          </a:p>
        </p:txBody>
      </p:sp>
      <p:sp>
        <p:nvSpPr>
          <p:cNvPr id="6" name="Rectangle 5"/>
          <p:cNvSpPr/>
          <p:nvPr/>
        </p:nvSpPr>
        <p:spPr>
          <a:xfrm>
            <a:off x="7649028" y="1584105"/>
            <a:ext cx="1248230" cy="1077218"/>
          </a:xfrm>
          <a:prstGeom prst="rect">
            <a:avLst/>
          </a:prstGeom>
        </p:spPr>
        <p:txBody>
          <a:bodyPr wrap="square">
            <a:spAutoFit/>
          </a:bodyPr>
          <a:lstStyle/>
          <a:p>
            <a:r>
              <a:rPr lang="en-US" dirty="0" smtClean="0"/>
              <a:t>&lt;10%</a:t>
            </a:r>
          </a:p>
          <a:p>
            <a:r>
              <a:rPr lang="en-US" dirty="0" smtClean="0"/>
              <a:t>10%-20%</a:t>
            </a:r>
          </a:p>
          <a:p>
            <a:r>
              <a:rPr lang="en-US" dirty="0" smtClean="0"/>
              <a:t>20%-30%</a:t>
            </a:r>
          </a:p>
          <a:p>
            <a:r>
              <a:rPr lang="en-US" dirty="0" smtClean="0"/>
              <a:t>&gt;30%</a:t>
            </a:r>
            <a:endParaRPr lang="en-US" dirty="0"/>
          </a:p>
        </p:txBody>
      </p:sp>
      <p:sp>
        <p:nvSpPr>
          <p:cNvPr id="7" name="Rectangle 6"/>
          <p:cNvSpPr/>
          <p:nvPr/>
        </p:nvSpPr>
        <p:spPr bwMode="auto">
          <a:xfrm>
            <a:off x="7126514" y="1683657"/>
            <a:ext cx="464457" cy="174172"/>
          </a:xfrm>
          <a:prstGeom prst="rect">
            <a:avLst/>
          </a:prstGeom>
          <a:solidFill>
            <a:schemeClr val="bg2">
              <a:lumMod val="60000"/>
              <a:lumOff val="40000"/>
            </a:schemeClr>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133774" y="1937655"/>
            <a:ext cx="464457" cy="174172"/>
          </a:xfrm>
          <a:prstGeom prst="rect">
            <a:avLst/>
          </a:prstGeom>
          <a:solidFill>
            <a:srgbClr val="ECEEAC"/>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133774" y="2169879"/>
            <a:ext cx="464457" cy="174172"/>
          </a:xfrm>
          <a:prstGeom prst="rect">
            <a:avLst/>
          </a:prstGeom>
          <a:solidFill>
            <a:srgbClr val="FFC00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7133774" y="2402103"/>
            <a:ext cx="464457" cy="174172"/>
          </a:xfrm>
          <a:prstGeom prst="rect">
            <a:avLst/>
          </a:prstGeom>
          <a:solidFill>
            <a:srgbClr val="FF0000"/>
          </a:solidFill>
          <a:ln w="952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 Box 72"/>
          <p:cNvSpPr txBox="1">
            <a:spLocks noChangeArrowheads="1"/>
          </p:cNvSpPr>
          <p:nvPr/>
        </p:nvSpPr>
        <p:spPr bwMode="auto">
          <a:xfrm>
            <a:off x="6564447" y="2137693"/>
            <a:ext cx="2357305" cy="707886"/>
          </a:xfrm>
          <a:prstGeom prst="rect">
            <a:avLst/>
          </a:prstGeom>
          <a:noFill/>
          <a:ln w="9525" algn="ctr">
            <a:noFill/>
            <a:miter lim="800000"/>
            <a:headEnd/>
            <a:tailEnd/>
          </a:ln>
        </p:spPr>
        <p:txBody>
          <a:bodyPr wrap="square">
            <a:spAutoFit/>
          </a:bodyPr>
          <a:lstStyle/>
          <a:p>
            <a:pPr algn="ctr">
              <a:spcBef>
                <a:spcPct val="50000"/>
              </a:spcBef>
            </a:pPr>
            <a:r>
              <a:rPr lang="en-US" b="1">
                <a:solidFill>
                  <a:srgbClr val="FF0066"/>
                </a:solidFill>
              </a:rPr>
              <a:t>Income Elasticity</a:t>
            </a:r>
          </a:p>
          <a:p>
            <a:pPr algn="ctr">
              <a:spcBef>
                <a:spcPct val="50000"/>
              </a:spcBef>
            </a:pPr>
            <a:r>
              <a:rPr lang="en-US" b="1">
                <a:solidFill>
                  <a:srgbClr val="FF0066"/>
                </a:solidFill>
              </a:rPr>
              <a:t>Greater than 1</a:t>
            </a:r>
          </a:p>
        </p:txBody>
      </p:sp>
      <p:sp>
        <p:nvSpPr>
          <p:cNvPr id="12" name="Rectangle 73"/>
          <p:cNvSpPr>
            <a:spLocks noChangeArrowheads="1"/>
          </p:cNvSpPr>
          <p:nvPr>
            <p:custDataLst>
              <p:tags r:id="rId1"/>
            </p:custDataLst>
          </p:nvPr>
        </p:nvSpPr>
        <p:spPr bwMode="auto">
          <a:xfrm>
            <a:off x="6064384" y="1329656"/>
            <a:ext cx="3515033" cy="5143712"/>
          </a:xfrm>
          <a:prstGeom prst="rect">
            <a:avLst/>
          </a:prstGeom>
          <a:solidFill>
            <a:schemeClr val="bg1"/>
          </a:solidFill>
          <a:ln w="9525" algn="ctr">
            <a:solidFill>
              <a:schemeClr val="tx1"/>
            </a:solidFill>
            <a:miter lim="800000"/>
            <a:headEnd/>
            <a:tailEnd/>
          </a:ln>
        </p:spPr>
        <p:txBody>
          <a:bodyPr wrap="none" anchor="ctr"/>
          <a:lstStyle/>
          <a:p>
            <a:pPr algn="ctr"/>
            <a:endParaRPr lang="en-US"/>
          </a:p>
        </p:txBody>
      </p:sp>
      <p:graphicFrame>
        <p:nvGraphicFramePr>
          <p:cNvPr id="13" name="Group 74"/>
          <p:cNvGraphicFramePr>
            <a:graphicFrameLocks noGrp="1"/>
          </p:cNvGraphicFramePr>
          <p:nvPr>
            <p:custDataLst>
              <p:tags r:id="rId2"/>
            </p:custDataLst>
          </p:nvPr>
        </p:nvGraphicFramePr>
        <p:xfrm>
          <a:off x="6254884" y="1785252"/>
          <a:ext cx="3060709" cy="4528459"/>
        </p:xfrm>
        <a:graphic>
          <a:graphicData uri="http://schemas.openxmlformats.org/drawingml/2006/table">
            <a:tbl>
              <a:tblPr/>
              <a:tblGrid>
                <a:gridCol w="1805340"/>
                <a:gridCol w="1255369"/>
              </a:tblGrid>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sng" strike="noStrike" cap="none" normalizeH="0" baseline="0" smtClean="0">
                          <a:ln>
                            <a:noFill/>
                          </a:ln>
                          <a:solidFill>
                            <a:schemeClr val="tx1"/>
                          </a:solidFill>
                          <a:effectLst/>
                          <a:latin typeface="Arial" charset="0"/>
                        </a:rPr>
                        <a:t>Country</a:t>
                      </a:r>
                    </a:p>
                  </a:txBody>
                  <a:tcPr marB="0"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sng" strike="noStrike" cap="none" normalizeH="0" baseline="0" smtClean="0">
                          <a:ln>
                            <a:noFill/>
                          </a:ln>
                          <a:solidFill>
                            <a:schemeClr val="tx1"/>
                          </a:solidFill>
                          <a:effectLst/>
                          <a:latin typeface="Arial" charset="0"/>
                        </a:rPr>
                        <a:t>%</a:t>
                      </a:r>
                    </a:p>
                  </a:txBody>
                  <a:tcPr marB="0"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Nigeria</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465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Thailand</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311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CCECFF"/>
                    </a:solidFill>
                  </a:tcPr>
                </a:tc>
              </a:tr>
              <a:tr h="3815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Bangladesh</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298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Kenya</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263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CCECFF"/>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Tanzania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198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India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193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CCECFF"/>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Vietnam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173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Ghana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150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CCECFF"/>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Cambodia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142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Uganda </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84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CCECFF"/>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Rwanda</a:t>
                      </a:r>
                    </a:p>
                  </a:txBody>
                  <a:tcPr marB="0"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 79 </a:t>
                      </a:r>
                    </a:p>
                  </a:txBody>
                  <a:tcPr marB="0"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bg1"/>
                    </a:solidFill>
                  </a:tcPr>
                </a:tc>
              </a:tr>
              <a:tr h="3455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South Africa </a:t>
                      </a:r>
                    </a:p>
                  </a:txBody>
                  <a:tcPr marB="0"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 36 </a:t>
                      </a:r>
                    </a:p>
                  </a:txBody>
                  <a:tcPr marB="0"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bl>
          </a:graphicData>
        </a:graphic>
      </p:graphicFrame>
      <p:graphicFrame>
        <p:nvGraphicFramePr>
          <p:cNvPr id="14" name="Group 131"/>
          <p:cNvGraphicFramePr>
            <a:graphicFrameLocks noGrp="1"/>
          </p:cNvGraphicFramePr>
          <p:nvPr>
            <p:custDataLst>
              <p:tags r:id="rId3"/>
            </p:custDataLst>
          </p:nvPr>
        </p:nvGraphicFramePr>
        <p:xfrm>
          <a:off x="6024473" y="1375467"/>
          <a:ext cx="3656548" cy="405860"/>
        </p:xfrm>
        <a:graphic>
          <a:graphicData uri="http://schemas.openxmlformats.org/drawingml/2006/table">
            <a:tbl>
              <a:tblPr/>
              <a:tblGrid>
                <a:gridCol w="3656548"/>
              </a:tblGrid>
              <a:tr h="40586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2060"/>
                          </a:solidFill>
                          <a:effectLst/>
                          <a:latin typeface="Arial" charset="0"/>
                          <a:cs typeface="Arial" charset="0"/>
                        </a:rPr>
                        <a:t>Projected THE growth next decade</a:t>
                      </a:r>
                      <a:endParaRPr kumimoji="0" lang="en-US" sz="2800" b="1" i="0" u="none" strike="noStrike" cap="none" normalizeH="0" baseline="0" dirty="0" smtClean="0">
                        <a:ln>
                          <a:noFill/>
                        </a:ln>
                        <a:solidFill>
                          <a:srgbClr val="002060"/>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ppt_x"/>
                                          </p:val>
                                        </p:tav>
                                        <p:tav tm="100000">
                                          <p:val>
                                            <p:strVal val="#ppt_x"/>
                                          </p:val>
                                        </p:tav>
                                      </p:tavLst>
                                    </p:anim>
                                    <p:anim calcmode="lin" valueType="num">
                                      <p:cBhvr additive="base">
                                        <p:cTn id="28" dur="2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type="subTitle" idx="1"/>
          </p:nvPr>
        </p:nvSpPr>
        <p:spPr/>
        <p:txBody>
          <a:bodyPr/>
          <a:lstStyle/>
          <a:p>
            <a:endParaRPr lang="en-US" smtClean="0"/>
          </a:p>
        </p:txBody>
      </p:sp>
      <p:pic>
        <p:nvPicPr>
          <p:cNvPr id="24579" name="Picture 3"/>
          <p:cNvPicPr>
            <a:picLocks noChangeAspect="1" noChangeArrowheads="1"/>
          </p:cNvPicPr>
          <p:nvPr/>
        </p:nvPicPr>
        <p:blipFill>
          <a:blip r:embed="rId3" cstate="print"/>
          <a:srcRect/>
          <a:stretch>
            <a:fillRect/>
          </a:stretch>
        </p:blipFill>
        <p:spPr bwMode="auto">
          <a:xfrm>
            <a:off x="1195388" y="838200"/>
            <a:ext cx="7210425" cy="5638800"/>
          </a:xfrm>
          <a:prstGeom prst="rect">
            <a:avLst/>
          </a:prstGeom>
          <a:noFill/>
          <a:ln w="9525">
            <a:noFill/>
            <a:miter lim="800000"/>
            <a:headEnd/>
            <a:tailEnd/>
          </a:ln>
        </p:spPr>
      </p:pic>
      <p:sp>
        <p:nvSpPr>
          <p:cNvPr id="5" name="Rectangle 2"/>
          <p:cNvSpPr txBox="1">
            <a:spLocks noChangeArrowheads="1"/>
          </p:cNvSpPr>
          <p:nvPr/>
        </p:nvSpPr>
        <p:spPr>
          <a:xfrm>
            <a:off x="65765" y="152400"/>
            <a:ext cx="9680575" cy="615950"/>
          </a:xfrm>
          <a:prstGeom prst="rect">
            <a:avLst/>
          </a:prstGeom>
          <a:solidFill>
            <a:schemeClr val="bg1"/>
          </a:solidFill>
        </p:spPr>
        <p:txBody>
          <a:bodyPr anchor="ctr">
            <a:normAutofit fontScale="62500" lnSpcReduction="20000"/>
          </a:bodyPr>
          <a:lstStyle/>
          <a:p>
            <a:pPr fontAlgn="auto">
              <a:spcAft>
                <a:spcPts val="0"/>
              </a:spcAft>
              <a:defRPr/>
            </a:pPr>
            <a:r>
              <a:rPr lang="en-US" sz="4400" dirty="0">
                <a:solidFill>
                  <a:srgbClr val="002060"/>
                </a:solidFill>
                <a:latin typeface="+mj-lt"/>
                <a:ea typeface="+mj-ea"/>
                <a:cs typeface="+mj-cs"/>
              </a:rPr>
              <a:t>Healthcare in low-income countries is primarily funded OOP</a:t>
            </a:r>
          </a:p>
        </p:txBody>
      </p:sp>
      <p:sp>
        <p:nvSpPr>
          <p:cNvPr id="6" name="Rectangle 2"/>
          <p:cNvSpPr txBox="1">
            <a:spLocks noChangeArrowheads="1"/>
          </p:cNvSpPr>
          <p:nvPr/>
        </p:nvSpPr>
        <p:spPr>
          <a:xfrm>
            <a:off x="595079" y="685800"/>
            <a:ext cx="9064177" cy="615950"/>
          </a:xfrm>
          <a:prstGeom prst="rect">
            <a:avLst/>
          </a:prstGeom>
          <a:solidFill>
            <a:schemeClr val="bg1"/>
          </a:solidFill>
        </p:spPr>
        <p:txBody>
          <a:bodyPr anchor="ctr"/>
          <a:lstStyle/>
          <a:p>
            <a:pPr fontAlgn="auto">
              <a:spcAft>
                <a:spcPts val="0"/>
              </a:spcAft>
              <a:defRPr/>
            </a:pPr>
            <a:r>
              <a:rPr lang="en-US" sz="2400" dirty="0">
                <a:solidFill>
                  <a:srgbClr val="002060"/>
                </a:solidFill>
                <a:latin typeface="+mj-lt"/>
                <a:ea typeface="+mj-ea"/>
                <a:cs typeface="+mj-cs"/>
              </a:rPr>
              <a:t>	LICs			MICs			HICs		</a:t>
            </a:r>
          </a:p>
        </p:txBody>
      </p:sp>
      <p:sp>
        <p:nvSpPr>
          <p:cNvPr id="24582" name="Rectangle 6"/>
          <p:cNvSpPr>
            <a:spLocks noChangeArrowheads="1"/>
          </p:cNvSpPr>
          <p:nvPr/>
        </p:nvSpPr>
        <p:spPr bwMode="auto">
          <a:xfrm>
            <a:off x="3600450" y="6488113"/>
            <a:ext cx="2625725" cy="307975"/>
          </a:xfrm>
          <a:prstGeom prst="rect">
            <a:avLst/>
          </a:prstGeom>
          <a:noFill/>
          <a:ln w="9525">
            <a:noFill/>
            <a:miter lim="800000"/>
            <a:headEnd/>
            <a:tailEnd/>
          </a:ln>
        </p:spPr>
        <p:txBody>
          <a:bodyPr wrap="none">
            <a:spAutoFit/>
          </a:bodyPr>
          <a:lstStyle/>
          <a:p>
            <a:r>
              <a:rPr lang="en-US" sz="1400"/>
              <a:t>Source: The World Bank, 2008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79425" y="30163"/>
            <a:ext cx="8642350" cy="1085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eaLnBrk="0" hangingPunct="0">
              <a:lnSpc>
                <a:spcPct val="90000"/>
              </a:lnSpc>
              <a:defRPr/>
            </a:pPr>
            <a:r>
              <a:rPr lang="en-US" sz="2000" dirty="0" smtClean="0"/>
              <a:t>Lack of access, financial catastrophe and impoverishment due to OOPs</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TextBox 5"/>
          <p:cNvSpPr txBox="1"/>
          <p:nvPr/>
        </p:nvSpPr>
        <p:spPr>
          <a:xfrm>
            <a:off x="696686" y="1828798"/>
            <a:ext cx="8432800" cy="338554"/>
          </a:xfrm>
          <a:prstGeom prst="rect">
            <a:avLst/>
          </a:prstGeom>
          <a:noFill/>
        </p:spPr>
        <p:txBody>
          <a:bodyPr wrap="square" rtlCol="0">
            <a:spAutoFit/>
          </a:bodyPr>
          <a:lstStyle/>
          <a:p>
            <a:pPr algn="l"/>
            <a:endParaRPr lang="en-US" b="1" dirty="0" smtClean="0">
              <a:solidFill>
                <a:srgbClr val="000000"/>
              </a:solidFill>
              <a:latin typeface="Arial"/>
            </a:endParaRPr>
          </a:p>
        </p:txBody>
      </p:sp>
      <p:pic>
        <p:nvPicPr>
          <p:cNvPr id="260098" name="Picture 2"/>
          <p:cNvPicPr>
            <a:picLocks noChangeAspect="1" noChangeArrowheads="1"/>
          </p:cNvPicPr>
          <p:nvPr/>
        </p:nvPicPr>
        <p:blipFill>
          <a:blip r:embed="rId2" cstate="print"/>
          <a:srcRect/>
          <a:stretch>
            <a:fillRect/>
          </a:stretch>
        </p:blipFill>
        <p:spPr bwMode="auto">
          <a:xfrm>
            <a:off x="999216" y="1683203"/>
            <a:ext cx="7963501" cy="3991882"/>
          </a:xfrm>
          <a:prstGeom prst="rect">
            <a:avLst/>
          </a:prstGeom>
          <a:noFill/>
          <a:ln w="9525">
            <a:noFill/>
            <a:miter lim="800000"/>
            <a:headEnd/>
            <a:tailEnd/>
          </a:ln>
        </p:spPr>
      </p:pic>
      <p:sp>
        <p:nvSpPr>
          <p:cNvPr id="7" name="TextBox 6"/>
          <p:cNvSpPr txBox="1"/>
          <p:nvPr/>
        </p:nvSpPr>
        <p:spPr>
          <a:xfrm>
            <a:off x="6574971" y="6110514"/>
            <a:ext cx="2017486" cy="348343"/>
          </a:xfrm>
          <a:prstGeom prst="rect">
            <a:avLst/>
          </a:prstGeom>
          <a:noFill/>
        </p:spPr>
        <p:txBody>
          <a:bodyPr wrap="square" rtlCol="0">
            <a:spAutoFit/>
          </a:bodyPr>
          <a:lstStyle/>
          <a:p>
            <a:r>
              <a:rPr lang="en-US" dirty="0" smtClean="0"/>
              <a:t>WHO, 2010</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53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1&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m/%#d&lt;/m_strFormatTime&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76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6kMnAYqP02vGG4Aaq852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UkehQxvSEicaRaAOpQCU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dfqa6GjQE2wUh6GDNQPJ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wzUcT9j5K06Tlajalahh7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kgQwuPMtBUSmDM8.h8Nd7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8YGdNnUCUOZZxOfl_1Rm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_Cjw076BaEO4hRa2sQtzQ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LR9zyjEK0u7L4DvSPxbH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uYjXLDFQk2Gjj2IthcRK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Jklzl8rHEWw50Mb.I87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Gc3J3hP7EmV6F3SJ.b91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eBSgjyORnUmvsWo57BQCuQ"/>
</p:tagLst>
</file>

<file path=ppt/tags/tag112.xml><?xml version="1.0" encoding="utf-8"?>
<p:tagLst xmlns:a="http://schemas.openxmlformats.org/drawingml/2006/main" xmlns:r="http://schemas.openxmlformats.org/officeDocument/2006/relationships" xmlns:p="http://schemas.openxmlformats.org/presentationml/2006/main">
  <p:tag name="RESIZE" val="Yes"/>
  <p:tag name="THINKCELLSHAPEDONOTDELETE" val="pltoLZzT4H0SyV4rwu8F6H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DlID4NoivkiOEFDkaglR3Q"/>
  <p:tag name="RESIZE" val="Yes"/>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6375zSj_Ue7Nbir.qdAi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_KWjGAAZ9kyQIJ_wb37zD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k_X0VxOe8kCIQQ1iMmGj2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70Pxr4XcmEqiEZJRuog4a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tJmOhBNySkaaluYSjKXsV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1CG5RNwb3E..fVM05Nac1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gjRjR_JcVEWRHh_995DzP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FAUZnBKlk.6Mg7906Ds4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Hti9DX2dEi3aicN44s34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P17.4_uLUie1HPmd7eI_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YP9sYEY6.EWFDsQOxV_Yf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9ThRbcOUCUyoegyAZgyb9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uYjXLDFQk2Gjj2IthcR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JPg8IW.bkuqC6DgBjFxI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w53iZlacUatgGfIV2ZQ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UU_hG0yVUaZ7ohvgYz4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0PFpD4ZpkmmCOjJluJjZ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9B6lhpPgkeX_tkkNjcm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6kMnAYqP02vGG4Aaq852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UkehQxvSEicaRaAOpQC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dfqa6GjQE2wUh6GDNQP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zUcT9j5K06Tlajalahh7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gQwuPMtBUSmDM8.h8Nd7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Y8YGdNnUCUOZZxOfl_1R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Cjw076BaEO4hRa2sQtz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LR9zyjEK0u7L4DvSPxb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tmXLwPJxMk.sFYq_YYDd1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zV8aCNRYTEamMIkG9Iyby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SMQgoGNiUac_FLRhl4Hc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gMMlyRXN0SapYbfaI70n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KmVywA0Sgki3MoHvE1by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pmhLmbZu5USubRbGeWUnC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c8RI9fPm4EqkvJiOl_WRf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bjjlKDYzy0GLDHQCIra3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jDajbDcuVUS_WzqOlM4Ae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aergRrg5aUCK8QmlkBL5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n6YvuASBpUKOeY2YJeUlD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L_1T6zKE._rULCouJ2W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vdmxWWNIEyE1TQXghf4c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2oC1JdDWCUCcOUTJ416id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7j2rieEJkmJ9m3PMeuO7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wDHM5szr60OHiPIqgNe_n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M7j2rieEJkmJ9m3PMeuO7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6YvuASBpUKOeY2YJeUl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jjlKDYzy0GLDHQCIra3D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jDajbDcuVUS_WzqOlM4A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6YvuASBpUKOeY2YJeUlD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jDajbDcuVUS_WzqOlM4Ae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DMpiLSSeYkmm47EtIFF9b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Dt1dKJRnnEeJODmHCiyH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idtJ6oNPUyCSk4dzzdYW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VgwtwbF40mxqVsOuOaj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gFx5QtVcNkWJI0T2qIhQE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o2nnuk7I0iYbcy3WBJ5J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RWzbsTEhUiSlgDFBeSox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XIW0JZnG0WN8Puf7m0E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ojSPgk0g0Crua0qkISth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yL3AQrF5NUesJGbayO1hl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0QJcLAE7EaE3T3RIonGZ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C2S1kJ16DUCLqLF4.Trxs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DqhDppvbLkStTPj0WQR8i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cDkqUCEaJ0SdS0bmxcGIw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mlVXplF90KZ2tuvzMwX5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oAtvJGs5NkOk7dPoyOdut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mXetc6BWCk2qeUCuChjTx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1NQxzkWQhUSOoEWFxcYtc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mPukwBVdmESosFPPXnzK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GywMpMxhkmmr7CL4Bjnh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B6G9wSlt0Kxb1QBkW1O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dMJ10gc.0O8ZmtD.f6gR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LPqBuLOS0WFM8np234p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HBLRC7tF0ybG.JHevloO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kn2nso_R0mh.4SR.Hgt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rkRYL1I4U6dXuvzOS1r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biDkTMLJ0SYJ94jrd3G0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ZowqGhSfdE6VAfZOy6PS7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dTnAbIleGUyHkOB8micx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Gc3J3hP7EmV6F3SJ.b91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En9Gu2A4EWDkuz6NrWh4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l4dMS2vc0KMZb1skVbJ.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lID4NoivkiOEFDkaglR3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zmvZTo2y0qwFWn2E99sf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xPk0FVfZk60SU3mzInP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EmA2SH5PEC0vBr8G34kg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NK8UQyYKke0Vvd.GYiO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DN1nfv5ukCMvFqjF5lbB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MRLCsUoS0iYurNI6XFPZ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niCCHU740aAuzpQ2nS8n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2epDtbfoAUS9kxM146rJ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liZJIHjLU6xsgH9IMIT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zP8746VFUiCYjZtYPxD7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fOOzcJxbUe6KQM07U2e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rwpL83CDkSxL8brZc3kh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x6.LNbF2kKkqUy_5LPl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m0y.tgB1Ok.N_8d.0pVk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IXOR.zTL0qlcA10knk5j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1f4fvcauEu693j8y5sY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3A7SBcuyuUSbB20MPsUB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BAruUBCdkWo3376Uzqf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ebAF0KsQU.TmbtLIbRj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zmvZTo2y0qwFWn2E99sf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5gkeQumNEmSSSNDzMEc0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cbsod96Akum5tVzvuJ7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N4WW66fn3UyltrAfasfS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bqnij2ZJ2UCco1MazpDNXQ"/>
</p:tagLst>
</file>

<file path=ppt/tags/tag83.xml><?xml version="1.0" encoding="utf-8"?>
<p:tagLst xmlns:a="http://schemas.openxmlformats.org/drawingml/2006/main" xmlns:r="http://schemas.openxmlformats.org/officeDocument/2006/relationships" xmlns:p="http://schemas.openxmlformats.org/presentationml/2006/main">
  <p:tag name="RESIZE" val="Yes"/>
  <p:tag name="THINKCELLSHAPEDONOTDELETE" val="pp9KMKxMLAUuvio2c1plK6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m6Ypda9oEqK4Xvu3mBxS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G.POXzqik6WAhX3PPLo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8zTqvwWx0.tIpS_tIaX9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AojLpYfx002vKX_KSS2G3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PN_s3ySMokO.KkSaF0A6x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wgpWFTdRi0i67O31pUGf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IpD4fAY2UaCOLNyWeKf8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zV8aCNRYTEamMIkG9Iyb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wCM_.y7M0SF336cw0xp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1VJ01uTbkUSPlHPTgipDq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xElOKg0sky3ETu3a4x._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euBsV6mWEKHlVUyKjVf8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JPg8IW.bkuqC6DgBjFxI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w53iZlacUatgGfIV2ZQN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GUU_hG0yVUaZ7ohvgYz4n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0PFpD4ZpkmmCOjJluJj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9B6lhpPgkeX_tkkNjcm3w"/>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808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808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34632</TotalTime>
  <Words>2954</Words>
  <Application>Microsoft Office PowerPoint</Application>
  <PresentationFormat>Custom</PresentationFormat>
  <Paragraphs>410</Paragraphs>
  <Slides>19</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19</vt:i4>
      </vt:variant>
    </vt:vector>
  </HeadingPairs>
  <TitlesOfParts>
    <vt:vector size="24" baseType="lpstr">
      <vt:lpstr>Default Design</vt:lpstr>
      <vt:lpstr>Chart</vt:lpstr>
      <vt:lpstr>Worksheet</vt:lpstr>
      <vt:lpstr>think-cell Slide</vt:lpstr>
      <vt:lpstr>Slide</vt:lpstr>
      <vt:lpstr>Slide 1</vt:lpstr>
      <vt:lpstr>Slide 2</vt:lpstr>
      <vt:lpstr>ODA reaching 25 Bn a year – only a sliver of THE</vt:lpstr>
      <vt:lpstr>Revisiting a well-accepted observation   Strong Relationship between Total Health Expenditures per capita and GDP per capita</vt:lpstr>
      <vt:lpstr>Slide 5</vt:lpstr>
      <vt:lpstr>Slide 6</vt:lpstr>
      <vt:lpstr>Projected health care as percentage of GDP (%)*</vt:lpstr>
      <vt:lpstr>Slide 8</vt:lpstr>
      <vt:lpstr>Slide 9</vt:lpstr>
      <vt:lpstr>The Economic Transition of Health</vt:lpstr>
      <vt:lpstr>Slide 11</vt:lpstr>
      <vt:lpstr>And yet coverage per se may not cost much more</vt:lpstr>
      <vt:lpstr>Health spending and reform in Ghana</vt:lpstr>
      <vt:lpstr>Health spending and reform in Ghana</vt:lpstr>
      <vt:lpstr>Similar experience in Thailand</vt:lpstr>
      <vt:lpstr>Global movement towards UHC</vt:lpstr>
      <vt:lpstr>Gaining momentum on the global agenda</vt:lpstr>
      <vt:lpstr>Global Movement for Universal Health Coverage</vt:lpstr>
      <vt:lpstr>Slide 19</vt:lpstr>
    </vt:vector>
  </TitlesOfParts>
  <Company>ROCKEFELLER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Veronica O</dc:creator>
  <cp:lastModifiedBy>Ariel Pablos</cp:lastModifiedBy>
  <cp:revision>2197</cp:revision>
  <dcterms:created xsi:type="dcterms:W3CDTF">2008-06-16T19:08:43Z</dcterms:created>
  <dcterms:modified xsi:type="dcterms:W3CDTF">2010-07-15T01:26:08Z</dcterms:modified>
</cp:coreProperties>
</file>